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 id="2147483796" r:id="rId2"/>
  </p:sldMasterIdLst>
  <p:notesMasterIdLst>
    <p:notesMasterId r:id="rId59"/>
  </p:notesMasterIdLst>
  <p:handoutMasterIdLst>
    <p:handoutMasterId r:id="rId60"/>
  </p:handoutMasterIdLst>
  <p:sldIdLst>
    <p:sldId id="282" r:id="rId3"/>
    <p:sldId id="382" r:id="rId4"/>
    <p:sldId id="682" r:id="rId5"/>
    <p:sldId id="574" r:id="rId6"/>
    <p:sldId id="677" r:id="rId7"/>
    <p:sldId id="438" r:id="rId8"/>
    <p:sldId id="372" r:id="rId9"/>
    <p:sldId id="440" r:id="rId10"/>
    <p:sldId id="673" r:id="rId11"/>
    <p:sldId id="675" r:id="rId12"/>
    <p:sldId id="676" r:id="rId13"/>
    <p:sldId id="681" r:id="rId14"/>
    <p:sldId id="569" r:id="rId15"/>
    <p:sldId id="577" r:id="rId16"/>
    <p:sldId id="602" r:id="rId17"/>
    <p:sldId id="679" r:id="rId18"/>
    <p:sldId id="641" r:id="rId19"/>
    <p:sldId id="652" r:id="rId20"/>
    <p:sldId id="647" r:id="rId21"/>
    <p:sldId id="643" r:id="rId22"/>
    <p:sldId id="640" r:id="rId23"/>
    <p:sldId id="604" r:id="rId24"/>
    <p:sldId id="654" r:id="rId25"/>
    <p:sldId id="655" r:id="rId26"/>
    <p:sldId id="258" r:id="rId27"/>
    <p:sldId id="678" r:id="rId28"/>
    <p:sldId id="563" r:id="rId29"/>
    <p:sldId id="310" r:id="rId30"/>
    <p:sldId id="319" r:id="rId31"/>
    <p:sldId id="575" r:id="rId32"/>
    <p:sldId id="580" r:id="rId33"/>
    <p:sldId id="680" r:id="rId34"/>
    <p:sldId id="588" r:id="rId35"/>
    <p:sldId id="599" r:id="rId36"/>
    <p:sldId id="581" r:id="rId37"/>
    <p:sldId id="583" r:id="rId38"/>
    <p:sldId id="584" r:id="rId39"/>
    <p:sldId id="683" r:id="rId40"/>
    <p:sldId id="587" r:id="rId41"/>
    <p:sldId id="586" r:id="rId42"/>
    <p:sldId id="589" r:id="rId43"/>
    <p:sldId id="596" r:id="rId44"/>
    <p:sldId id="590" r:id="rId45"/>
    <p:sldId id="592" r:id="rId46"/>
    <p:sldId id="591" r:id="rId47"/>
    <p:sldId id="593" r:id="rId48"/>
    <p:sldId id="594" r:id="rId49"/>
    <p:sldId id="670" r:id="rId50"/>
    <p:sldId id="684" r:id="rId51"/>
    <p:sldId id="685" r:id="rId52"/>
    <p:sldId id="671" r:id="rId53"/>
    <p:sldId id="595" r:id="rId54"/>
    <p:sldId id="656" r:id="rId55"/>
    <p:sldId id="666" r:id="rId56"/>
    <p:sldId id="597" r:id="rId57"/>
    <p:sldId id="342" r:id="rId58"/>
  </p:sldIdLst>
  <p:sldSz cx="9144000" cy="6858000" type="screen4x3"/>
  <p:notesSz cx="6797675" cy="9926638"/>
  <p:defaultTextStyle>
    <a:defPPr>
      <a:defRPr lang="en-GB"/>
    </a:defPPr>
    <a:lvl1pPr algn="l" rtl="0" eaLnBrk="0" fontAlgn="base" hangingPunct="0">
      <a:spcBef>
        <a:spcPct val="0"/>
      </a:spcBef>
      <a:spcAft>
        <a:spcPct val="0"/>
      </a:spcAft>
      <a:defRPr sz="2000"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2000"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2000"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2000"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2000"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sz="2000"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sz="2000"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sz="2000"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sz="2000"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60DF"/>
    <a:srgbClr val="FF0000"/>
    <a:srgbClr val="FF6600"/>
    <a:srgbClr val="1471EC"/>
    <a:srgbClr val="00FFFF"/>
    <a:srgbClr val="89FFE0"/>
    <a:srgbClr val="41FFCD"/>
    <a:srgbClr val="F20E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36" autoAdjust="0"/>
    <p:restoredTop sz="86358" autoAdjust="0"/>
  </p:normalViewPr>
  <p:slideViewPr>
    <p:cSldViewPr>
      <p:cViewPr varScale="1">
        <p:scale>
          <a:sx n="54" d="100"/>
          <a:sy n="54" d="100"/>
        </p:scale>
        <p:origin x="1624" y="56"/>
      </p:cViewPr>
      <p:guideLst>
        <p:guide orient="horz" pos="2160"/>
        <p:guide pos="2880"/>
      </p:guideLst>
    </p:cSldViewPr>
  </p:slideViewPr>
  <p:outlineViewPr>
    <p:cViewPr>
      <p:scale>
        <a:sx n="33" d="100"/>
        <a:sy n="33" d="100"/>
      </p:scale>
      <p:origin x="0" y="921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Lst>
  </p:outlineViewPr>
  <p:notesTextViewPr>
    <p:cViewPr>
      <p:scale>
        <a:sx n="100" d="100"/>
        <a:sy n="100" d="100"/>
      </p:scale>
      <p:origin x="0" y="0"/>
    </p:cViewPr>
  </p:notesTextViewPr>
  <p:sorterViewPr>
    <p:cViewPr>
      <p:scale>
        <a:sx n="66" d="100"/>
        <a:sy n="66" d="100"/>
      </p:scale>
      <p:origin x="0" y="485"/>
    </p:cViewPr>
  </p:sorterViewPr>
  <p:notesViewPr>
    <p:cSldViewPr>
      <p:cViewPr varScale="1">
        <p:scale>
          <a:sx n="37" d="100"/>
          <a:sy n="37" d="100"/>
        </p:scale>
        <p:origin x="-2496" y="-10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_rels/viewProps.xml.rels><?xml version="1.0" encoding="UTF-8" standalone="yes"?>
<Relationships xmlns="http://schemas.openxmlformats.org/package/2006/relationships"><Relationship Id="rId8" Type="http://schemas.openxmlformats.org/officeDocument/2006/relationships/slide" Target="slides/slide35.xml"/><Relationship Id="rId13" Type="http://schemas.openxmlformats.org/officeDocument/2006/relationships/slide" Target="slides/slide40.xml"/><Relationship Id="rId18" Type="http://schemas.openxmlformats.org/officeDocument/2006/relationships/slide" Target="slides/slide45.xml"/><Relationship Id="rId26" Type="http://schemas.openxmlformats.org/officeDocument/2006/relationships/slide" Target="slides/slide55.xml"/><Relationship Id="rId3" Type="http://schemas.openxmlformats.org/officeDocument/2006/relationships/slide" Target="slides/slide13.xml"/><Relationship Id="rId21" Type="http://schemas.openxmlformats.org/officeDocument/2006/relationships/slide" Target="slides/slide48.xml"/><Relationship Id="rId7" Type="http://schemas.openxmlformats.org/officeDocument/2006/relationships/slide" Target="slides/slide34.xml"/><Relationship Id="rId12" Type="http://schemas.openxmlformats.org/officeDocument/2006/relationships/slide" Target="slides/slide39.xml"/><Relationship Id="rId17" Type="http://schemas.openxmlformats.org/officeDocument/2006/relationships/slide" Target="slides/slide44.xml"/><Relationship Id="rId25" Type="http://schemas.openxmlformats.org/officeDocument/2006/relationships/slide" Target="slides/slide52.xml"/><Relationship Id="rId2" Type="http://schemas.openxmlformats.org/officeDocument/2006/relationships/slide" Target="slides/slide5.xml"/><Relationship Id="rId16" Type="http://schemas.openxmlformats.org/officeDocument/2006/relationships/slide" Target="slides/slide43.xml"/><Relationship Id="rId20" Type="http://schemas.openxmlformats.org/officeDocument/2006/relationships/slide" Target="slides/slide47.xml"/><Relationship Id="rId1" Type="http://schemas.openxmlformats.org/officeDocument/2006/relationships/slide" Target="slides/slide4.xml"/><Relationship Id="rId6" Type="http://schemas.openxmlformats.org/officeDocument/2006/relationships/slide" Target="slides/slide33.xml"/><Relationship Id="rId11" Type="http://schemas.openxmlformats.org/officeDocument/2006/relationships/slide" Target="slides/slide38.xml"/><Relationship Id="rId24" Type="http://schemas.openxmlformats.org/officeDocument/2006/relationships/slide" Target="slides/slide51.xml"/><Relationship Id="rId5" Type="http://schemas.openxmlformats.org/officeDocument/2006/relationships/slide" Target="slides/slide15.xml"/><Relationship Id="rId15" Type="http://schemas.openxmlformats.org/officeDocument/2006/relationships/slide" Target="slides/slide42.xml"/><Relationship Id="rId23" Type="http://schemas.openxmlformats.org/officeDocument/2006/relationships/slide" Target="slides/slide50.xml"/><Relationship Id="rId10" Type="http://schemas.openxmlformats.org/officeDocument/2006/relationships/slide" Target="slides/slide37.xml"/><Relationship Id="rId19" Type="http://schemas.openxmlformats.org/officeDocument/2006/relationships/slide" Target="slides/slide46.xml"/><Relationship Id="rId4" Type="http://schemas.openxmlformats.org/officeDocument/2006/relationships/slide" Target="slides/slide14.xml"/><Relationship Id="rId9" Type="http://schemas.openxmlformats.org/officeDocument/2006/relationships/slide" Target="slides/slide36.xml"/><Relationship Id="rId14" Type="http://schemas.openxmlformats.org/officeDocument/2006/relationships/slide" Target="slides/slide41.xml"/><Relationship Id="rId22"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Wenwu Prof (CVSSP)" userId="5cff3a9f-d89f-4d7f-90a1-7b9ace01e059" providerId="ADAL" clId="{768535F8-7F37-4A8D-ABF1-B6B8253EC206}"/>
    <pc:docChg chg="custSel modSld">
      <pc:chgData name="Wang, Wenwu Prof (CVSSP)" userId="5cff3a9f-d89f-4d7f-90a1-7b9ace01e059" providerId="ADAL" clId="{768535F8-7F37-4A8D-ABF1-B6B8253EC206}" dt="2026-09-13T15:54:21.052" v="14" actId="478"/>
      <pc:docMkLst>
        <pc:docMk/>
      </pc:docMkLst>
      <pc:sldChg chg="delSp mod">
        <pc:chgData name="Wang, Wenwu Prof (CVSSP)" userId="5cff3a9f-d89f-4d7f-90a1-7b9ace01e059" providerId="ADAL" clId="{768535F8-7F37-4A8D-ABF1-B6B8253EC206}" dt="2026-09-13T15:53:52.751" v="12" actId="478"/>
        <pc:sldMkLst>
          <pc:docMk/>
          <pc:sldMk cId="1034575983" sldId="310"/>
        </pc:sldMkLst>
        <pc:picChg chg="del">
          <ac:chgData name="Wang, Wenwu Prof (CVSSP)" userId="5cff3a9f-d89f-4d7f-90a1-7b9ace01e059" providerId="ADAL" clId="{768535F8-7F37-4A8D-ABF1-B6B8253EC206}" dt="2026-09-13T15:53:52.751" v="12" actId="478"/>
          <ac:picMkLst>
            <pc:docMk/>
            <pc:sldMk cId="1034575983" sldId="310"/>
            <ac:picMk id="2" creationId="{E9CF7046-EC9F-F2CB-4ACF-B5283A297245}"/>
          </ac:picMkLst>
        </pc:picChg>
      </pc:sldChg>
      <pc:sldChg chg="delSp mod">
        <pc:chgData name="Wang, Wenwu Prof (CVSSP)" userId="5cff3a9f-d89f-4d7f-90a1-7b9ace01e059" providerId="ADAL" clId="{768535F8-7F37-4A8D-ABF1-B6B8253EC206}" dt="2026-09-13T15:54:21.052" v="14" actId="478"/>
        <pc:sldMkLst>
          <pc:docMk/>
          <pc:sldMk cId="1316666774" sldId="342"/>
        </pc:sldMkLst>
        <pc:picChg chg="del">
          <ac:chgData name="Wang, Wenwu Prof (CVSSP)" userId="5cff3a9f-d89f-4d7f-90a1-7b9ace01e059" providerId="ADAL" clId="{768535F8-7F37-4A8D-ABF1-B6B8253EC206}" dt="2026-09-13T15:54:21.052" v="14" actId="478"/>
          <ac:picMkLst>
            <pc:docMk/>
            <pc:sldMk cId="1316666774" sldId="342"/>
            <ac:picMk id="5" creationId="{56173553-BA16-6C1F-49F2-BD2FCF9175E9}"/>
          </ac:picMkLst>
        </pc:picChg>
      </pc:sldChg>
      <pc:sldChg chg="delSp mod">
        <pc:chgData name="Wang, Wenwu Prof (CVSSP)" userId="5cff3a9f-d89f-4d7f-90a1-7b9ace01e059" providerId="ADAL" clId="{768535F8-7F37-4A8D-ABF1-B6B8253EC206}" dt="2026-09-13T15:53:59.370" v="13" actId="478"/>
        <pc:sldMkLst>
          <pc:docMk/>
          <pc:sldMk cId="1680157729" sldId="580"/>
        </pc:sldMkLst>
        <pc:picChg chg="del">
          <ac:chgData name="Wang, Wenwu Prof (CVSSP)" userId="5cff3a9f-d89f-4d7f-90a1-7b9ace01e059" providerId="ADAL" clId="{768535F8-7F37-4A8D-ABF1-B6B8253EC206}" dt="2026-09-13T15:53:59.370" v="13" actId="478"/>
          <ac:picMkLst>
            <pc:docMk/>
            <pc:sldMk cId="1680157729" sldId="580"/>
            <ac:picMk id="6" creationId="{0D9CCD0A-EE12-4840-A4B6-5A18D4C7CE9A}"/>
          </ac:picMkLst>
        </pc:picChg>
      </pc:sldChg>
      <pc:sldChg chg="delSp mod">
        <pc:chgData name="Wang, Wenwu Prof (CVSSP)" userId="5cff3a9f-d89f-4d7f-90a1-7b9ace01e059" providerId="ADAL" clId="{768535F8-7F37-4A8D-ABF1-B6B8253EC206}" dt="2026-09-10T10:52:48.443" v="10" actId="478"/>
        <pc:sldMkLst>
          <pc:docMk/>
          <pc:sldMk cId="318766348" sldId="581"/>
        </pc:sldMkLst>
      </pc:sldChg>
      <pc:sldChg chg="modSp mod">
        <pc:chgData name="Wang, Wenwu Prof (CVSSP)" userId="5cff3a9f-d89f-4d7f-90a1-7b9ace01e059" providerId="ADAL" clId="{768535F8-7F37-4A8D-ABF1-B6B8253EC206}" dt="2026-09-10T10:53:54.658" v="11" actId="14100"/>
        <pc:sldMkLst>
          <pc:docMk/>
          <pc:sldMk cId="2732630733" sldId="583"/>
        </pc:sldMkLst>
        <pc:spChg chg="mod">
          <ac:chgData name="Wang, Wenwu Prof (CVSSP)" userId="5cff3a9f-d89f-4d7f-90a1-7b9ace01e059" providerId="ADAL" clId="{768535F8-7F37-4A8D-ABF1-B6B8253EC206}" dt="2026-09-10T10:53:54.658" v="11" actId="14100"/>
          <ac:spMkLst>
            <pc:docMk/>
            <pc:sldMk cId="2732630733" sldId="583"/>
            <ac:spMk id="9" creationId="{9637D5B6-6D4B-9501-AD93-28143A400646}"/>
          </ac:spMkLst>
        </pc:spChg>
      </pc:sldChg>
      <pc:sldChg chg="modSp mod">
        <pc:chgData name="Wang, Wenwu Prof (CVSSP)" userId="5cff3a9f-d89f-4d7f-90a1-7b9ace01e059" providerId="ADAL" clId="{768535F8-7F37-4A8D-ABF1-B6B8253EC206}" dt="2026-09-10T10:52:37.729" v="9" actId="14100"/>
        <pc:sldMkLst>
          <pc:docMk/>
          <pc:sldMk cId="135101090" sldId="599"/>
        </pc:sldMkLst>
        <pc:spChg chg="mod">
          <ac:chgData name="Wang, Wenwu Prof (CVSSP)" userId="5cff3a9f-d89f-4d7f-90a1-7b9ace01e059" providerId="ADAL" clId="{768535F8-7F37-4A8D-ABF1-B6B8253EC206}" dt="2026-09-10T10:52:17.203" v="7" actId="1038"/>
          <ac:spMkLst>
            <pc:docMk/>
            <pc:sldMk cId="135101090" sldId="599"/>
            <ac:spMk id="2" creationId="{14E7234A-28B4-4FBD-708E-F6B84AD695D0}"/>
          </ac:spMkLst>
        </pc:spChg>
        <pc:spChg chg="mod">
          <ac:chgData name="Wang, Wenwu Prof (CVSSP)" userId="5cff3a9f-d89f-4d7f-90a1-7b9ace01e059" providerId="ADAL" clId="{768535F8-7F37-4A8D-ABF1-B6B8253EC206}" dt="2026-09-10T10:52:37.729" v="9" actId="14100"/>
          <ac:spMkLst>
            <pc:docMk/>
            <pc:sldMk cId="135101090" sldId="599"/>
            <ac:spMk id="21" creationId="{CA3E25D6-E71E-3B22-A29D-1970E2E2FD3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B767CA37-E214-CEEC-35D8-669FA09854CB}"/>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2007" tIns="46003" rIns="92007" bIns="46003" numCol="1" anchor="t" anchorCtr="0" compatLnSpc="1">
            <a:prstTxWarp prst="textNoShape">
              <a:avLst/>
            </a:prstTxWarp>
          </a:bodyPr>
          <a:lstStyle>
            <a:lvl1pPr defTabSz="920750" eaLnBrk="1" hangingPunct="1">
              <a:defRPr sz="1200">
                <a:cs typeface="+mn-cs"/>
              </a:defRPr>
            </a:lvl1pPr>
          </a:lstStyle>
          <a:p>
            <a:pPr>
              <a:defRPr/>
            </a:pPr>
            <a:endParaRPr lang="en-GB"/>
          </a:p>
        </p:txBody>
      </p:sp>
      <p:sp>
        <p:nvSpPr>
          <p:cNvPr id="49155" name="Rectangle 3">
            <a:extLst>
              <a:ext uri="{FF2B5EF4-FFF2-40B4-BE49-F238E27FC236}">
                <a16:creationId xmlns:a16="http://schemas.microsoft.com/office/drawing/2014/main" id="{F6F322A5-99B9-D49D-C8CE-6D671FE7F9D7}"/>
              </a:ext>
            </a:extLst>
          </p:cNvPr>
          <p:cNvSpPr>
            <a:spLocks noGrp="1" noChangeArrowheads="1"/>
          </p:cNvSpPr>
          <p:nvPr>
            <p:ph type="dt" sz="quarter" idx="1"/>
          </p:nvPr>
        </p:nvSpPr>
        <p:spPr bwMode="auto">
          <a:xfrm>
            <a:off x="3851275" y="0"/>
            <a:ext cx="2946400" cy="496888"/>
          </a:xfrm>
          <a:prstGeom prst="rect">
            <a:avLst/>
          </a:prstGeom>
          <a:noFill/>
          <a:ln w="9525">
            <a:noFill/>
            <a:miter lim="800000"/>
            <a:headEnd/>
            <a:tailEnd/>
          </a:ln>
          <a:effectLst/>
        </p:spPr>
        <p:txBody>
          <a:bodyPr vert="horz" wrap="square" lIns="92007" tIns="46003" rIns="92007" bIns="46003" numCol="1" anchor="t" anchorCtr="0" compatLnSpc="1">
            <a:prstTxWarp prst="textNoShape">
              <a:avLst/>
            </a:prstTxWarp>
          </a:bodyPr>
          <a:lstStyle>
            <a:lvl1pPr algn="r" defTabSz="920750" eaLnBrk="1" hangingPunct="1">
              <a:defRPr sz="1200">
                <a:cs typeface="+mn-cs"/>
              </a:defRPr>
            </a:lvl1pPr>
          </a:lstStyle>
          <a:p>
            <a:pPr>
              <a:defRPr/>
            </a:pPr>
            <a:endParaRPr lang="en-GB"/>
          </a:p>
        </p:txBody>
      </p:sp>
      <p:sp>
        <p:nvSpPr>
          <p:cNvPr id="49156" name="Rectangle 4">
            <a:extLst>
              <a:ext uri="{FF2B5EF4-FFF2-40B4-BE49-F238E27FC236}">
                <a16:creationId xmlns:a16="http://schemas.microsoft.com/office/drawing/2014/main" id="{6FC9101F-8536-DE40-1DC0-A95EDE203FE1}"/>
              </a:ext>
            </a:extLst>
          </p:cNvPr>
          <p:cNvSpPr>
            <a:spLocks noGrp="1" noChangeArrowheads="1"/>
          </p:cNvSpPr>
          <p:nvPr>
            <p:ph type="ftr" sz="quarter" idx="2"/>
          </p:nvPr>
        </p:nvSpPr>
        <p:spPr bwMode="auto">
          <a:xfrm>
            <a:off x="0" y="9429750"/>
            <a:ext cx="2946400" cy="496888"/>
          </a:xfrm>
          <a:prstGeom prst="rect">
            <a:avLst/>
          </a:prstGeom>
          <a:noFill/>
          <a:ln w="9525">
            <a:noFill/>
            <a:miter lim="800000"/>
            <a:headEnd/>
            <a:tailEnd/>
          </a:ln>
          <a:effectLst/>
        </p:spPr>
        <p:txBody>
          <a:bodyPr vert="horz" wrap="square" lIns="92007" tIns="46003" rIns="92007" bIns="46003" numCol="1" anchor="b" anchorCtr="0" compatLnSpc="1">
            <a:prstTxWarp prst="textNoShape">
              <a:avLst/>
            </a:prstTxWarp>
          </a:bodyPr>
          <a:lstStyle>
            <a:lvl1pPr defTabSz="920750" eaLnBrk="1" hangingPunct="1">
              <a:defRPr sz="1200">
                <a:cs typeface="+mn-cs"/>
              </a:defRPr>
            </a:lvl1pPr>
          </a:lstStyle>
          <a:p>
            <a:pPr>
              <a:defRPr/>
            </a:pPr>
            <a:endParaRPr lang="en-GB"/>
          </a:p>
        </p:txBody>
      </p:sp>
      <p:sp>
        <p:nvSpPr>
          <p:cNvPr id="49157" name="Rectangle 5">
            <a:extLst>
              <a:ext uri="{FF2B5EF4-FFF2-40B4-BE49-F238E27FC236}">
                <a16:creationId xmlns:a16="http://schemas.microsoft.com/office/drawing/2014/main" id="{76ABBD0A-BAF4-CD3D-16EB-84366A2CEDBF}"/>
              </a:ext>
            </a:extLst>
          </p:cNvPr>
          <p:cNvSpPr>
            <a:spLocks noGrp="1" noChangeArrowheads="1"/>
          </p:cNvSpPr>
          <p:nvPr>
            <p:ph type="sldNum" sz="quarter" idx="3"/>
          </p:nvPr>
        </p:nvSpPr>
        <p:spPr bwMode="auto">
          <a:xfrm>
            <a:off x="3851275" y="9429750"/>
            <a:ext cx="2946400" cy="496888"/>
          </a:xfrm>
          <a:prstGeom prst="rect">
            <a:avLst/>
          </a:prstGeom>
          <a:noFill/>
          <a:ln w="9525">
            <a:noFill/>
            <a:miter lim="800000"/>
            <a:headEnd/>
            <a:tailEnd/>
          </a:ln>
          <a:effectLst/>
        </p:spPr>
        <p:txBody>
          <a:bodyPr vert="horz" wrap="square" lIns="92007" tIns="46003" rIns="92007" bIns="46003" numCol="1" anchor="b" anchorCtr="0" compatLnSpc="1">
            <a:prstTxWarp prst="textNoShape">
              <a:avLst/>
            </a:prstTxWarp>
          </a:bodyPr>
          <a:lstStyle>
            <a:lvl1pPr algn="r" defTabSz="920750" eaLnBrk="1" hangingPunct="1">
              <a:defRPr sz="1200" smtClean="0"/>
            </a:lvl1pPr>
          </a:lstStyle>
          <a:p>
            <a:pPr>
              <a:defRPr/>
            </a:pPr>
            <a:fld id="{262C34ED-3F0A-4695-AA2A-26A3FCFF1885}"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26760F5F-FE5E-675F-7EF9-C5E083D8DA7F}"/>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2007" tIns="46003" rIns="92007" bIns="46003" numCol="1" anchor="t" anchorCtr="0" compatLnSpc="1">
            <a:prstTxWarp prst="textNoShape">
              <a:avLst/>
            </a:prstTxWarp>
          </a:bodyPr>
          <a:lstStyle>
            <a:lvl1pPr defTabSz="920750" eaLnBrk="1" hangingPunct="1">
              <a:defRPr sz="1200">
                <a:latin typeface="Times New Roman" pitchFamily="18" charset="0"/>
                <a:cs typeface="+mn-cs"/>
              </a:defRPr>
            </a:lvl1pPr>
          </a:lstStyle>
          <a:p>
            <a:pPr>
              <a:defRPr/>
            </a:pPr>
            <a:endParaRPr lang="en-GB"/>
          </a:p>
        </p:txBody>
      </p:sp>
      <p:sp>
        <p:nvSpPr>
          <p:cNvPr id="73731" name="Rectangle 3">
            <a:extLst>
              <a:ext uri="{FF2B5EF4-FFF2-40B4-BE49-F238E27FC236}">
                <a16:creationId xmlns:a16="http://schemas.microsoft.com/office/drawing/2014/main" id="{4E8B701F-56AE-9E4D-F96C-7C92D91D086C}"/>
              </a:ext>
            </a:extLst>
          </p:cNvPr>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2007" tIns="46003" rIns="92007" bIns="46003" numCol="1" anchor="t" anchorCtr="0" compatLnSpc="1">
            <a:prstTxWarp prst="textNoShape">
              <a:avLst/>
            </a:prstTxWarp>
          </a:bodyPr>
          <a:lstStyle>
            <a:lvl1pPr algn="r" defTabSz="920750" eaLnBrk="1" hangingPunct="1">
              <a:defRPr sz="1200">
                <a:latin typeface="Times New Roman" pitchFamily="18" charset="0"/>
                <a:cs typeface="+mn-cs"/>
              </a:defRPr>
            </a:lvl1pPr>
          </a:lstStyle>
          <a:p>
            <a:pPr>
              <a:defRPr/>
            </a:pPr>
            <a:endParaRPr lang="en-GB"/>
          </a:p>
        </p:txBody>
      </p:sp>
      <p:sp>
        <p:nvSpPr>
          <p:cNvPr id="6148" name="Rectangle 4">
            <a:extLst>
              <a:ext uri="{FF2B5EF4-FFF2-40B4-BE49-F238E27FC236}">
                <a16:creationId xmlns:a16="http://schemas.microsoft.com/office/drawing/2014/main" id="{C7BAC5D5-9985-760B-55D2-C3FB468D9BE8}"/>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3" name="Rectangle 5">
            <a:extLst>
              <a:ext uri="{FF2B5EF4-FFF2-40B4-BE49-F238E27FC236}">
                <a16:creationId xmlns:a16="http://schemas.microsoft.com/office/drawing/2014/main" id="{9904CFE7-8389-1830-5A0C-F0E073492C50}"/>
              </a:ext>
            </a:extLst>
          </p:cNvPr>
          <p:cNvSpPr>
            <a:spLocks noGrp="1" noChangeArrowheads="1"/>
          </p:cNvSpPr>
          <p:nvPr>
            <p:ph type="body" sz="quarter" idx="3"/>
          </p:nvPr>
        </p:nvSpPr>
        <p:spPr bwMode="auto">
          <a:xfrm>
            <a:off x="681038" y="4714875"/>
            <a:ext cx="5437187" cy="4467225"/>
          </a:xfrm>
          <a:prstGeom prst="rect">
            <a:avLst/>
          </a:prstGeom>
          <a:noFill/>
          <a:ln w="9525">
            <a:noFill/>
            <a:miter lim="800000"/>
            <a:headEnd/>
            <a:tailEnd/>
          </a:ln>
          <a:effectLst/>
        </p:spPr>
        <p:txBody>
          <a:bodyPr vert="horz" wrap="square" lIns="92007" tIns="46003" rIns="92007" bIns="46003"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3734" name="Rectangle 6">
            <a:extLst>
              <a:ext uri="{FF2B5EF4-FFF2-40B4-BE49-F238E27FC236}">
                <a16:creationId xmlns:a16="http://schemas.microsoft.com/office/drawing/2014/main" id="{735134DE-39CF-2DDF-4D6A-C604BB1245E6}"/>
              </a:ext>
            </a:extLst>
          </p:cNvPr>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2007" tIns="46003" rIns="92007" bIns="46003" numCol="1" anchor="b" anchorCtr="0" compatLnSpc="1">
            <a:prstTxWarp prst="textNoShape">
              <a:avLst/>
            </a:prstTxWarp>
          </a:bodyPr>
          <a:lstStyle>
            <a:lvl1pPr defTabSz="920750" eaLnBrk="1" hangingPunct="1">
              <a:defRPr sz="1200">
                <a:latin typeface="Times New Roman" pitchFamily="18" charset="0"/>
                <a:cs typeface="+mn-cs"/>
              </a:defRPr>
            </a:lvl1pPr>
          </a:lstStyle>
          <a:p>
            <a:pPr>
              <a:defRPr/>
            </a:pPr>
            <a:endParaRPr lang="en-GB"/>
          </a:p>
        </p:txBody>
      </p:sp>
      <p:sp>
        <p:nvSpPr>
          <p:cNvPr id="73735" name="Rectangle 7">
            <a:extLst>
              <a:ext uri="{FF2B5EF4-FFF2-40B4-BE49-F238E27FC236}">
                <a16:creationId xmlns:a16="http://schemas.microsoft.com/office/drawing/2014/main" id="{A0FC5160-A72B-53F0-947B-7FF4A9B7C65B}"/>
              </a:ext>
            </a:extLst>
          </p:cNvPr>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2007" tIns="46003" rIns="92007" bIns="46003" numCol="1" anchor="b" anchorCtr="0" compatLnSpc="1">
            <a:prstTxWarp prst="textNoShape">
              <a:avLst/>
            </a:prstTxWarp>
          </a:bodyPr>
          <a:lstStyle>
            <a:lvl1pPr algn="r" defTabSz="920750" eaLnBrk="1" hangingPunct="1">
              <a:defRPr sz="1200" smtClean="0">
                <a:latin typeface="Times New Roman" panose="02020603050405020304" pitchFamily="18" charset="0"/>
              </a:defRPr>
            </a:lvl1pPr>
          </a:lstStyle>
          <a:p>
            <a:pPr>
              <a:defRPr/>
            </a:pPr>
            <a:fld id="{EBE8DF22-02CC-43A5-84DD-40D6E23B1B8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E169759D-9B8E-A2C6-5115-C4465DF98A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F0AF60-3F68-4B54-9215-7E3D7098B9FA}" type="slidenum">
              <a:rPr lang="en-GB" altLang="en-US"/>
              <a:pPr>
                <a:spcBef>
                  <a:spcPct val="0"/>
                </a:spcBef>
              </a:pPr>
              <a:t>1</a:t>
            </a:fld>
            <a:endParaRPr lang="en-GB" altLang="en-US"/>
          </a:p>
        </p:txBody>
      </p:sp>
      <p:sp>
        <p:nvSpPr>
          <p:cNvPr id="9219" name="Rectangle 2">
            <a:extLst>
              <a:ext uri="{FF2B5EF4-FFF2-40B4-BE49-F238E27FC236}">
                <a16:creationId xmlns:a16="http://schemas.microsoft.com/office/drawing/2014/main" id="{F0EDCB68-E498-85C2-0E76-86BC82B98BD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C4E92D7F-466D-C717-0D29-4FBD10EBE6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53D53D9-81BA-558F-C957-E01ECAEF067E}"/>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03144F22-B0EE-C892-04E4-DE5BC482EA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2292" name="Slide Number Placeholder 3">
            <a:extLst>
              <a:ext uri="{FF2B5EF4-FFF2-40B4-BE49-F238E27FC236}">
                <a16:creationId xmlns:a16="http://schemas.microsoft.com/office/drawing/2014/main" id="{F9B9B0B6-0D5D-C126-6E7A-780B4B0A28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830DD30-C2E1-4367-A94B-100995CDF3B4}" type="slidenum">
              <a:rPr lang="en-US" altLang="en-US" sz="1200">
                <a:latin typeface="Times New Roman" panose="02020603050405020304" pitchFamily="18" charset="0"/>
              </a:rPr>
              <a:pPr/>
              <a:t>4</a:t>
            </a:fld>
            <a:endParaRPr lang="en-US" altLang="en-US" sz="12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5F27D-08AF-866E-2AD6-8AAE2B7D0847}"/>
            </a:ext>
          </a:extLst>
        </p:cNvPr>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D69AB75A-F592-0E95-CE0C-FEE22544656F}"/>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E8239BA1-A04C-4E9F-9917-42DE089DBD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340" name="Slide Number Placeholder 3">
            <a:extLst>
              <a:ext uri="{FF2B5EF4-FFF2-40B4-BE49-F238E27FC236}">
                <a16:creationId xmlns:a16="http://schemas.microsoft.com/office/drawing/2014/main" id="{3FE2015C-CE6E-1CF3-BFB1-452C95C8BA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377533F2-38D3-4706-A940-88D3C7F27C32}" type="slidenum">
              <a:rPr lang="en-US" altLang="en-US" sz="1200">
                <a:latin typeface="Times New Roman" panose="02020603050405020304" pitchFamily="18" charset="0"/>
              </a:rPr>
              <a:pPr/>
              <a:t>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673555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BA407226-478B-C2BF-B35F-13992B7E47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43902E-EF53-45DB-9344-3335C32D71E6}" type="slidenum">
              <a:rPr lang="en-GB" altLang="en-US"/>
              <a:pPr>
                <a:spcBef>
                  <a:spcPct val="0"/>
                </a:spcBef>
              </a:pPr>
              <a:t>6</a:t>
            </a:fld>
            <a:endParaRPr lang="en-GB" altLang="en-US"/>
          </a:p>
        </p:txBody>
      </p:sp>
      <p:sp>
        <p:nvSpPr>
          <p:cNvPr id="24579" name="Rectangle 2">
            <a:extLst>
              <a:ext uri="{FF2B5EF4-FFF2-40B4-BE49-F238E27FC236}">
                <a16:creationId xmlns:a16="http://schemas.microsoft.com/office/drawing/2014/main" id="{3B0D597A-29EB-672E-5C33-5A1DF041922E}"/>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58C7AA39-F092-0264-34B2-69AB883051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9BDAC398-C3A5-7955-7DCC-108751458C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FCE2CB-9213-4F0B-8BE0-73635DC8D108}" type="slidenum">
              <a:rPr lang="en-GB" altLang="en-US"/>
              <a:pPr>
                <a:spcBef>
                  <a:spcPct val="0"/>
                </a:spcBef>
              </a:pPr>
              <a:t>7</a:t>
            </a:fld>
            <a:endParaRPr lang="en-GB" altLang="en-US"/>
          </a:p>
        </p:txBody>
      </p:sp>
      <p:sp>
        <p:nvSpPr>
          <p:cNvPr id="32771" name="Rectangle 2">
            <a:extLst>
              <a:ext uri="{FF2B5EF4-FFF2-40B4-BE49-F238E27FC236}">
                <a16:creationId xmlns:a16="http://schemas.microsoft.com/office/drawing/2014/main" id="{D87EACA4-FC9F-ADEA-2575-FF253EF1FF35}"/>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FADD6CDC-20AF-833D-B23B-88E2D81DCA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13A70E9A-0767-5635-EE0E-7E536FD14D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747D1-CE3C-474C-B03A-A7C822FC94EA}" type="slidenum">
              <a:rPr lang="en-GB" altLang="en-US"/>
              <a:pPr>
                <a:spcBef>
                  <a:spcPct val="0"/>
                </a:spcBef>
              </a:pPr>
              <a:t>8</a:t>
            </a:fld>
            <a:endParaRPr lang="en-GB" altLang="en-US"/>
          </a:p>
        </p:txBody>
      </p:sp>
      <p:sp>
        <p:nvSpPr>
          <p:cNvPr id="81923" name="Rectangle 2">
            <a:extLst>
              <a:ext uri="{FF2B5EF4-FFF2-40B4-BE49-F238E27FC236}">
                <a16:creationId xmlns:a16="http://schemas.microsoft.com/office/drawing/2014/main" id="{750001D1-82F4-978F-881B-19860DC77FDF}"/>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2D0DE291-A9C8-3DEC-2A45-50C103024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13A70E9A-0767-5635-EE0E-7E536FD14D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747D1-CE3C-474C-B03A-A7C822FC94EA}" type="slidenum">
              <a:rPr lang="en-GB" altLang="en-US"/>
              <a:pPr>
                <a:spcBef>
                  <a:spcPct val="0"/>
                </a:spcBef>
              </a:pPr>
              <a:t>9</a:t>
            </a:fld>
            <a:endParaRPr lang="en-GB" altLang="en-US"/>
          </a:p>
        </p:txBody>
      </p:sp>
      <p:sp>
        <p:nvSpPr>
          <p:cNvPr id="81923" name="Rectangle 2">
            <a:extLst>
              <a:ext uri="{FF2B5EF4-FFF2-40B4-BE49-F238E27FC236}">
                <a16:creationId xmlns:a16="http://schemas.microsoft.com/office/drawing/2014/main" id="{750001D1-82F4-978F-881B-19860DC77FDF}"/>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2D0DE291-A9C8-3DEC-2A45-50C103024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53812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EA074-585D-86AE-FE58-0C4F4747E23A}"/>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37B707EC-AEFC-9CC1-1C5A-1E8BF85208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747D1-CE3C-474C-B03A-A7C822FC94EA}" type="slidenum">
              <a:rPr lang="en-GB" altLang="en-US"/>
              <a:pPr>
                <a:spcBef>
                  <a:spcPct val="0"/>
                </a:spcBef>
              </a:pPr>
              <a:t>10</a:t>
            </a:fld>
            <a:endParaRPr lang="en-GB" altLang="en-US"/>
          </a:p>
        </p:txBody>
      </p:sp>
      <p:sp>
        <p:nvSpPr>
          <p:cNvPr id="81923" name="Rectangle 2">
            <a:extLst>
              <a:ext uri="{FF2B5EF4-FFF2-40B4-BE49-F238E27FC236}">
                <a16:creationId xmlns:a16="http://schemas.microsoft.com/office/drawing/2014/main" id="{70969281-A8CE-5823-A179-DED05306E956}"/>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7C2711BF-4E83-BC65-8B70-46A0A9E1E4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435013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EFAC-1C71-24CC-0023-9DB95F5F393A}"/>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4C98027F-EBB9-0902-1E4A-D447C4CD91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747D1-CE3C-474C-B03A-A7C822FC94EA}" type="slidenum">
              <a:rPr lang="en-GB" altLang="en-US"/>
              <a:pPr>
                <a:spcBef>
                  <a:spcPct val="0"/>
                </a:spcBef>
              </a:pPr>
              <a:t>11</a:t>
            </a:fld>
            <a:endParaRPr lang="en-GB" altLang="en-US"/>
          </a:p>
        </p:txBody>
      </p:sp>
      <p:sp>
        <p:nvSpPr>
          <p:cNvPr id="81923" name="Rectangle 2">
            <a:extLst>
              <a:ext uri="{FF2B5EF4-FFF2-40B4-BE49-F238E27FC236}">
                <a16:creationId xmlns:a16="http://schemas.microsoft.com/office/drawing/2014/main" id="{41A4F0EF-CFEA-7177-4E74-E0E04EA378C7}"/>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28AC57FC-494F-4C9B-3384-C25A0DC18D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401026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0AB46-ED24-4372-49BB-9949F483CD69}"/>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B8BB7A15-69F6-6F7C-FA89-4AA35E57D1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anose="02020603050405020304" pitchFamily="18" charset="0"/>
              </a:defRPr>
            </a:lvl1pPr>
            <a:lvl2pPr marL="742950" indent="-285750" defTabSz="920750">
              <a:spcBef>
                <a:spcPct val="30000"/>
              </a:spcBef>
              <a:defRPr sz="1200">
                <a:solidFill>
                  <a:schemeClr val="tx1"/>
                </a:solidFill>
                <a:latin typeface="Times New Roman" panose="02020603050405020304" pitchFamily="18" charset="0"/>
              </a:defRPr>
            </a:lvl2pPr>
            <a:lvl3pPr marL="1143000" indent="-228600" defTabSz="920750">
              <a:spcBef>
                <a:spcPct val="30000"/>
              </a:spcBef>
              <a:defRPr sz="1200">
                <a:solidFill>
                  <a:schemeClr val="tx1"/>
                </a:solidFill>
                <a:latin typeface="Times New Roman" panose="02020603050405020304" pitchFamily="18" charset="0"/>
              </a:defRPr>
            </a:lvl3pPr>
            <a:lvl4pPr marL="1600200" indent="-228600" defTabSz="920750">
              <a:spcBef>
                <a:spcPct val="30000"/>
              </a:spcBef>
              <a:defRPr sz="1200">
                <a:solidFill>
                  <a:schemeClr val="tx1"/>
                </a:solidFill>
                <a:latin typeface="Times New Roman" panose="02020603050405020304" pitchFamily="18" charset="0"/>
              </a:defRPr>
            </a:lvl4pPr>
            <a:lvl5pPr marL="2057400" indent="-228600" defTabSz="920750">
              <a:spcBef>
                <a:spcPct val="30000"/>
              </a:spcBef>
              <a:defRPr sz="1200">
                <a:solidFill>
                  <a:schemeClr val="tx1"/>
                </a:solidFill>
                <a:latin typeface="Times New Roman" panose="02020603050405020304" pitchFamily="18" charset="0"/>
              </a:defRPr>
            </a:lvl5pPr>
            <a:lvl6pPr marL="2514600" indent="-228600" defTabSz="9207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07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07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075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E747D1-CE3C-474C-B03A-A7C822FC94EA}" type="slidenum">
              <a:rPr lang="en-GB" altLang="en-US"/>
              <a:pPr>
                <a:spcBef>
                  <a:spcPct val="0"/>
                </a:spcBef>
              </a:pPr>
              <a:t>12</a:t>
            </a:fld>
            <a:endParaRPr lang="en-GB" altLang="en-US"/>
          </a:p>
        </p:txBody>
      </p:sp>
      <p:sp>
        <p:nvSpPr>
          <p:cNvPr id="81923" name="Rectangle 2">
            <a:extLst>
              <a:ext uri="{FF2B5EF4-FFF2-40B4-BE49-F238E27FC236}">
                <a16:creationId xmlns:a16="http://schemas.microsoft.com/office/drawing/2014/main" id="{60D7D425-0862-D463-3723-0A4037CC4956}"/>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F8B30ACF-EE05-AD8F-F035-FAAD14760F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661183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07E1BB97-EC1F-185F-0F93-D31D32934B96}"/>
              </a:ext>
            </a:extLst>
          </p:cNvPr>
          <p:cNvSpPr>
            <a:spLocks noGrp="1" noRot="1" noChangeAspect="1" noChangeArrowheads="1" noTextEdit="1"/>
          </p:cNvSpPr>
          <p:nvPr>
            <p:ph type="sldImg"/>
          </p:nvPr>
        </p:nvSpPr>
        <p:spPr>
          <a:ln/>
        </p:spPr>
      </p:sp>
      <p:sp>
        <p:nvSpPr>
          <p:cNvPr id="136195" name="Notes Placeholder 2">
            <a:extLst>
              <a:ext uri="{FF2B5EF4-FFF2-40B4-BE49-F238E27FC236}">
                <a16:creationId xmlns:a16="http://schemas.microsoft.com/office/drawing/2014/main" id="{0030A696-3E92-C553-EDD6-8FFB2E743C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36196" name="Slide Number Placeholder 3">
            <a:extLst>
              <a:ext uri="{FF2B5EF4-FFF2-40B4-BE49-F238E27FC236}">
                <a16:creationId xmlns:a16="http://schemas.microsoft.com/office/drawing/2014/main" id="{3E76C7D5-24DA-42B1-11BB-4077AF64F4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1DB43252-2651-400C-876B-D6B3450EA06D}" type="slidenum">
              <a:rPr lang="en-US" altLang="en-US" sz="1200">
                <a:latin typeface="Times New Roman" panose="02020603050405020304" pitchFamily="18" charset="0"/>
              </a:rPr>
              <a:pPr/>
              <a:t>13</a:t>
            </a:fld>
            <a:endParaRPr lang="en-US" altLang="en-US" sz="120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AC1F3C59-CAE0-6360-F03D-9674E0329130}"/>
              </a:ext>
            </a:extLst>
          </p:cNvPr>
          <p:cNvSpPr>
            <a:spLocks noGrp="1" noRot="1" noChangeAspect="1" noChangeArrowheads="1" noTextEdit="1"/>
          </p:cNvSpPr>
          <p:nvPr>
            <p:ph type="sldImg"/>
          </p:nvPr>
        </p:nvSpPr>
        <p:spPr>
          <a:ln/>
        </p:spPr>
      </p:sp>
      <p:sp>
        <p:nvSpPr>
          <p:cNvPr id="140291" name="Notes Placeholder 2">
            <a:extLst>
              <a:ext uri="{FF2B5EF4-FFF2-40B4-BE49-F238E27FC236}">
                <a16:creationId xmlns:a16="http://schemas.microsoft.com/office/drawing/2014/main" id="{06CD32A8-7CCA-0AAC-EC76-B8AA3A17D8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0292" name="Slide Number Placeholder 3">
            <a:extLst>
              <a:ext uri="{FF2B5EF4-FFF2-40B4-BE49-F238E27FC236}">
                <a16:creationId xmlns:a16="http://schemas.microsoft.com/office/drawing/2014/main" id="{F8CCBA82-8791-D593-7857-8CB076F0EC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14AB81D-2A70-441C-ABCC-AA044C5C0E34}" type="slidenum">
              <a:rPr lang="en-US" altLang="en-US" sz="1200">
                <a:latin typeface="Times New Roman" panose="02020603050405020304" pitchFamily="18" charset="0"/>
              </a:rPr>
              <a:pPr/>
              <a:t>14</a:t>
            </a:fld>
            <a:endParaRPr lang="en-US" altLang="en-US" sz="120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12DE-4731-F479-CFE6-887FE70E92C8}"/>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84ACC736-A81B-B214-46B3-F18E6A338B54}"/>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B4EFA4FB-2473-3FE1-B844-63B0FEC77B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5739E8BC-13D8-AECE-FF57-0E391724EE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15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052946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009B452-CB09-AE4E-BEB1-E00DB0CB5D78}" type="slidenum">
              <a:rPr lang="x-none" smtClean="0"/>
              <a:t>27</a:t>
            </a:fld>
            <a:endParaRPr lang="x-none"/>
          </a:p>
        </p:txBody>
      </p:sp>
    </p:spTree>
    <p:extLst>
      <p:ext uri="{BB962C8B-B14F-4D97-AF65-F5344CB8AC3E}">
        <p14:creationId xmlns:p14="http://schemas.microsoft.com/office/powerpoint/2010/main" val="21366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009B452-CB09-AE4E-BEB1-E00DB0CB5D78}" type="slidenum">
              <a:rPr lang="x-none" smtClean="0"/>
              <a:t>28</a:t>
            </a:fld>
            <a:endParaRPr lang="x-none"/>
          </a:p>
        </p:txBody>
      </p:sp>
    </p:spTree>
    <p:extLst>
      <p:ext uri="{BB962C8B-B14F-4D97-AF65-F5344CB8AC3E}">
        <p14:creationId xmlns:p14="http://schemas.microsoft.com/office/powerpoint/2010/main" val="127645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009B452-CB09-AE4E-BEB1-E00DB0CB5D78}" type="slidenum">
              <a:rPr lang="x-none" smtClean="0"/>
              <a:t>29</a:t>
            </a:fld>
            <a:endParaRPr lang="x-none"/>
          </a:p>
        </p:txBody>
      </p:sp>
    </p:spTree>
    <p:extLst>
      <p:ext uri="{BB962C8B-B14F-4D97-AF65-F5344CB8AC3E}">
        <p14:creationId xmlns:p14="http://schemas.microsoft.com/office/powerpoint/2010/main" val="438016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B8F19-83D8-58B6-537E-01511DBF10D9}"/>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8581B203-1CEF-715C-E0DA-45FEE4D1CE5E}"/>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580FB648-C822-FDF8-2825-D17AB4A448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F5AC08DC-FD30-77E1-4067-221BCA3E3D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33</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852238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E39B8-99BF-C6E3-C386-0A92500380D9}"/>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6550482C-37C4-F7BD-98B8-18499D800EE7}"/>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9A488686-7685-BE70-60D0-EF499B9663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DA6C6EEC-7E24-BD1D-895D-18977293FD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34</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137174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0895F-0DB9-94F3-1AEB-99082A91C74B}"/>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888A0820-4680-D9EF-A0E9-A14A712C2A0E}"/>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25BF73F8-5965-8294-59AF-44B203F2C7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3E7B4AC7-C387-3282-C82E-053A855AEF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075421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7996D-DC0C-A009-CC3D-EFD5A4AAAAA7}"/>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35D705DC-B255-9742-982C-7D82D6E39B1F}"/>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0F2EF27C-8514-7681-1C1C-1C30F8FBC1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8A108987-7C32-5B6B-EEAD-5DC70CEECD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36</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815273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161D2-120D-EFE7-E389-CE56EAC0766D}"/>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87F604F2-8317-9012-E235-3FE72024317F}"/>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F355CE5F-11F8-A3EA-9B7B-FEE74CF4C0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EB87FC54-0F2E-7C47-424E-7170C363F0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37</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679768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31CF0-3359-D49A-9D3F-A207A941731D}"/>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00D63A7D-5DF4-EF14-2F98-54D84EF09CF8}"/>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9E4C8F2C-2179-69D8-9CA3-058C895160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C3F3CCD5-4619-0248-A803-D9C9B8F457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38</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953603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E4CCB-9CAB-3741-0330-32C4504636C3}"/>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86F37EC3-A76E-20F4-F660-75F3A35D6442}"/>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CD5F6594-4D8A-BAD2-6B68-A33C31186B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187EC132-F842-6618-8156-8C7FECBF7F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39</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400525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E2705-4FA6-AF82-881C-33B08EC3AD0D}"/>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C136EAC6-C67F-6B87-2475-4A1250B5E867}"/>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E4CA0EE9-2B19-D134-8CDD-A2677EA291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4AEB539F-EB12-6473-83F5-83A99885B2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40</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791395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78C06-DD4E-2DD9-0CA2-61D0272010A8}"/>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61520C70-F46C-8D7C-56D2-F1656E41FC4E}"/>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2623989E-C805-00A4-DD5D-9C297C64D5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53DE02FC-AE87-0128-0A19-4D39C2D52B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41</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850436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9C047-2DF8-5522-7642-D9CC44B912B6}"/>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57F79DF1-0638-063F-C808-9470C0367DFE}"/>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5FC5AF44-C1B5-1609-A138-BC0334DC21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0D55A6A7-55F7-B47A-9685-1D2203DE8E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42</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5906531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EFB3F-996D-B3C1-6769-A4A780F3FD92}"/>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B7E15278-92CA-9C50-31E1-EF1F35AB5296}"/>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3068E34D-318D-9352-3A69-5F3DAFE06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0A202099-6832-2B9A-62D2-0544736BFF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43</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694069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83090-6686-80F4-AF13-101EE2B46FBB}"/>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593496A2-4D32-5677-2585-62752A8D5687}"/>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678116D5-E1F8-26FC-A53A-53A103CBF2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467233DE-FAB5-342F-53B9-59AD84D974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44</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806753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8B61B-691B-4DBE-C668-AB7F792DEC83}"/>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75CA09F0-53B1-5EB7-2C28-7D821583CAE1}"/>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AF0A31F0-1B47-7746-1173-93F4FD66D3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93AB42E4-89C6-03E5-46A6-E2197D81A3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769306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CD8C-E4CE-F9D3-EAF6-E53CF966084F}"/>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DE63009C-FD67-93A5-0D07-8E3FFDC6A0A8}"/>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990FF9DA-966C-0040-201D-3BB0FDAFC6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2F5C4344-487E-8527-5AAE-AE49DBF032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46</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893311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56248-20D0-7A3F-C42A-473AF63646E8}"/>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1F077034-90A1-13B5-D75E-38826637929A}"/>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149AB6EB-9C81-BD27-6288-7205FDA144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A7795A96-2B7E-446E-4F9A-2D5315EF20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47</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9091375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56248-20D0-7A3F-C42A-473AF63646E8}"/>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1F077034-90A1-13B5-D75E-38826637929A}"/>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149AB6EB-9C81-BD27-6288-7205FDA144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A7795A96-2B7E-446E-4F9A-2D5315EF20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48</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4674934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CC51B-93CC-5EFB-20BC-A776FBBD14F8}"/>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51D41B39-B686-4DDD-D13D-CF212898B243}"/>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151ED39F-518D-7F20-987D-1C9D87A417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D22A77FC-B93D-B35B-8B99-9B3E284989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49</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475579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12D9C-3D85-BD75-02F5-51AA42E8A8DE}"/>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ECE4BA34-2CC8-433D-97C6-3C8474F44728}"/>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31B2A9FB-1741-332A-E08B-A19669B2EC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8269EC00-B5F7-655F-9825-76D9B0A465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50</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181483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78534-4CCA-F3E4-70B7-7F72ADB36929}"/>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C8E57F21-2D1E-6704-618A-5EAF83535A92}"/>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AE360888-D661-CAC0-8D2A-ABB00E7867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0BCEAF8E-AE94-5576-61E8-29D3BF25D9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51</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714679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F1A3A-004F-99A8-4F05-51F94897A793}"/>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9ABB9861-A286-4E25-BA69-6873AA1A9267}"/>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EA7BDA44-96D9-CC46-88B1-8185DA047C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dirty="0"/>
              <a:t>In this section, I will show you, what is audio-visual multi-speaker tracking, what is its application, which challenges are often met, and I will show you some popular multi-tracking methods and their drawbacks. </a:t>
            </a:r>
          </a:p>
          <a:p>
            <a:endParaRPr lang="en-GB" altLang="en-US" dirty="0"/>
          </a:p>
        </p:txBody>
      </p:sp>
      <p:sp>
        <p:nvSpPr>
          <p:cNvPr id="142340" name="Slide Number Placeholder 3">
            <a:extLst>
              <a:ext uri="{FF2B5EF4-FFF2-40B4-BE49-F238E27FC236}">
                <a16:creationId xmlns:a16="http://schemas.microsoft.com/office/drawing/2014/main" id="{E1795E44-5514-2481-244F-BBDA1B6350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52</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38898645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mn-ea"/>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5194F-BC04-AC80-CDB6-84FE6078B1C7}"/>
            </a:ext>
          </a:extLst>
        </p:cNvPr>
        <p:cNvGrpSpPr/>
        <p:nvPr/>
      </p:nvGrpSpPr>
      <p:grpSpPr>
        <a:xfrm>
          <a:off x="0" y="0"/>
          <a:ext cx="0" cy="0"/>
          <a:chOff x="0" y="0"/>
          <a:chExt cx="0" cy="0"/>
        </a:xfrm>
      </p:grpSpPr>
      <p:sp>
        <p:nvSpPr>
          <p:cNvPr id="142338" name="Slide Image Placeholder 1">
            <a:extLst>
              <a:ext uri="{FF2B5EF4-FFF2-40B4-BE49-F238E27FC236}">
                <a16:creationId xmlns:a16="http://schemas.microsoft.com/office/drawing/2014/main" id="{C96558ED-EDC4-2137-47B6-0D47B3A24CF9}"/>
              </a:ext>
            </a:extLst>
          </p:cNvPr>
          <p:cNvSpPr>
            <a:spLocks noGrp="1" noRot="1" noChangeAspect="1" noChangeArrowheads="1" noTextEdit="1"/>
          </p:cNvSpPr>
          <p:nvPr>
            <p:ph type="sldImg"/>
          </p:nvPr>
        </p:nvSpPr>
        <p:spPr>
          <a:ln/>
        </p:spPr>
      </p:sp>
      <p:sp>
        <p:nvSpPr>
          <p:cNvPr id="142339" name="Notes Placeholder 2">
            <a:extLst>
              <a:ext uri="{FF2B5EF4-FFF2-40B4-BE49-F238E27FC236}">
                <a16:creationId xmlns:a16="http://schemas.microsoft.com/office/drawing/2014/main" id="{BA8B09EC-CA41-6F78-5271-9AFDF2195A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t>In this section, I will show you, what is audio-visual multi-speaker tracking, what is its application, which challenges are often met, and I will show you some popular multi-tracking methods and their drawbacks. </a:t>
            </a:r>
          </a:p>
          <a:p>
            <a:endParaRPr lang="en-GB" altLang="en-US"/>
          </a:p>
        </p:txBody>
      </p:sp>
      <p:sp>
        <p:nvSpPr>
          <p:cNvPr id="142340" name="Slide Number Placeholder 3">
            <a:extLst>
              <a:ext uri="{FF2B5EF4-FFF2-40B4-BE49-F238E27FC236}">
                <a16:creationId xmlns:a16="http://schemas.microsoft.com/office/drawing/2014/main" id="{95BB9602-88D7-2646-E58E-F5B191AA06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000">
                <a:solidFill>
                  <a:schemeClr val="tx1"/>
                </a:solidFill>
                <a:latin typeface="Tahoma" panose="020B0604030504040204" pitchFamily="34" charset="0"/>
                <a:cs typeface="Arial" panose="020B0604020202020204" pitchFamily="34" charset="0"/>
              </a:defRPr>
            </a:lvl1pPr>
            <a:lvl2pPr marL="742950" indent="-285750" defTabSz="920750">
              <a:defRPr sz="2000">
                <a:solidFill>
                  <a:schemeClr val="tx1"/>
                </a:solidFill>
                <a:latin typeface="Tahoma" panose="020B0604030504040204" pitchFamily="34" charset="0"/>
                <a:cs typeface="Arial" panose="020B0604020202020204" pitchFamily="34" charset="0"/>
              </a:defRPr>
            </a:lvl2pPr>
            <a:lvl3pPr marL="1143000" indent="-228600" defTabSz="920750">
              <a:defRPr sz="2000">
                <a:solidFill>
                  <a:schemeClr val="tx1"/>
                </a:solidFill>
                <a:latin typeface="Tahoma" panose="020B0604030504040204" pitchFamily="34" charset="0"/>
                <a:cs typeface="Arial" panose="020B0604020202020204" pitchFamily="34" charset="0"/>
              </a:defRPr>
            </a:lvl3pPr>
            <a:lvl4pPr marL="1600200" indent="-228600" defTabSz="920750">
              <a:defRPr sz="2000">
                <a:solidFill>
                  <a:schemeClr val="tx1"/>
                </a:solidFill>
                <a:latin typeface="Tahoma" panose="020B0604030504040204" pitchFamily="34" charset="0"/>
                <a:cs typeface="Arial" panose="020B0604020202020204" pitchFamily="34" charset="0"/>
              </a:defRPr>
            </a:lvl4pPr>
            <a:lvl5pPr marL="2057400" indent="-228600" defTabSz="920750">
              <a:defRPr sz="2000">
                <a:solidFill>
                  <a:schemeClr val="tx1"/>
                </a:solidFill>
                <a:latin typeface="Tahoma" panose="020B0604030504040204" pitchFamily="34" charset="0"/>
                <a:cs typeface="Arial" panose="020B0604020202020204" pitchFamily="34" charset="0"/>
              </a:defRPr>
            </a:lvl5pPr>
            <a:lvl6pPr marL="25146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defTabSz="92075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BE014E3D-37D9-4B41-9E94-8BF81A8B9137}" type="slidenum">
              <a:rPr lang="en-US" altLang="en-US" sz="1200">
                <a:latin typeface="Times New Roman" panose="02020603050405020304" pitchFamily="18" charset="0"/>
              </a:rPr>
              <a:pPr/>
              <a:t>55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420311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标题 3"/>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en-GB"/>
          </a:p>
        </p:txBody>
      </p:sp>
      <p:sp>
        <p:nvSpPr>
          <p:cNvPr id="2" name="灯片编号占位符 6">
            <a:extLst>
              <a:ext uri="{FF2B5EF4-FFF2-40B4-BE49-F238E27FC236}">
                <a16:creationId xmlns:a16="http://schemas.microsoft.com/office/drawing/2014/main" id="{A11AC2EF-E3F1-13D0-873F-4D74DC943D99}"/>
              </a:ext>
            </a:extLst>
          </p:cNvPr>
          <p:cNvSpPr>
            <a:spLocks noGrp="1"/>
          </p:cNvSpPr>
          <p:nvPr>
            <p:ph type="sldNum" sz="quarter" idx="10"/>
          </p:nvPr>
        </p:nvSpPr>
        <p:spPr/>
        <p:txBody>
          <a:bodyPr/>
          <a:lstStyle>
            <a:lvl1pPr>
              <a:defRPr/>
            </a:lvl1pPr>
          </a:lstStyle>
          <a:p>
            <a:pPr>
              <a:defRPr/>
            </a:pPr>
            <a:fld id="{545560F6-0F61-4D53-ADD7-43332C53B00B}" type="slidenum">
              <a:rPr lang="en-GB" altLang="en-US"/>
              <a:pPr>
                <a:defRPr/>
              </a:pPr>
              <a:t>‹#›</a:t>
            </a:fld>
            <a:endParaRPr lang="en-GB" altLang="en-US"/>
          </a:p>
        </p:txBody>
      </p:sp>
    </p:spTree>
    <p:extLst>
      <p:ext uri="{BB962C8B-B14F-4D97-AF65-F5344CB8AC3E}">
        <p14:creationId xmlns:p14="http://schemas.microsoft.com/office/powerpoint/2010/main" val="2842181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灯片编号占位符 6">
            <a:extLst>
              <a:ext uri="{FF2B5EF4-FFF2-40B4-BE49-F238E27FC236}">
                <a16:creationId xmlns:a16="http://schemas.microsoft.com/office/drawing/2014/main" id="{BE322FCE-D2D1-A004-05BA-D8FF4D59387C}"/>
              </a:ext>
            </a:extLst>
          </p:cNvPr>
          <p:cNvSpPr>
            <a:spLocks noGrp="1"/>
          </p:cNvSpPr>
          <p:nvPr>
            <p:ph type="sldNum" sz="quarter" idx="10"/>
          </p:nvPr>
        </p:nvSpPr>
        <p:spPr/>
        <p:txBody>
          <a:bodyPr/>
          <a:lstStyle>
            <a:lvl1pPr>
              <a:defRPr/>
            </a:lvl1pPr>
          </a:lstStyle>
          <a:p>
            <a:pPr>
              <a:defRPr/>
            </a:pPr>
            <a:fld id="{646204BD-605D-4B4E-8B32-E6932C6872B3}" type="slidenum">
              <a:rPr lang="en-GB" altLang="en-US"/>
              <a:pPr>
                <a:defRPr/>
              </a:pPr>
              <a:t>‹#›</a:t>
            </a:fld>
            <a:endParaRPr lang="en-GB" altLang="en-US"/>
          </a:p>
        </p:txBody>
      </p:sp>
    </p:spTree>
    <p:extLst>
      <p:ext uri="{BB962C8B-B14F-4D97-AF65-F5344CB8AC3E}">
        <p14:creationId xmlns:p14="http://schemas.microsoft.com/office/powerpoint/2010/main" val="1153850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灯片编号占位符 6">
            <a:extLst>
              <a:ext uri="{FF2B5EF4-FFF2-40B4-BE49-F238E27FC236}">
                <a16:creationId xmlns:a16="http://schemas.microsoft.com/office/drawing/2014/main" id="{F3CBC34B-5FA3-EEE2-E7D9-105223213C18}"/>
              </a:ext>
            </a:extLst>
          </p:cNvPr>
          <p:cNvSpPr>
            <a:spLocks noGrp="1"/>
          </p:cNvSpPr>
          <p:nvPr>
            <p:ph type="sldNum" sz="quarter" idx="10"/>
          </p:nvPr>
        </p:nvSpPr>
        <p:spPr/>
        <p:txBody>
          <a:bodyPr/>
          <a:lstStyle>
            <a:lvl1pPr>
              <a:defRPr/>
            </a:lvl1pPr>
          </a:lstStyle>
          <a:p>
            <a:pPr>
              <a:defRPr/>
            </a:pPr>
            <a:fld id="{C0373FB7-30AF-4B03-A408-7AA0366E60D4}" type="slidenum">
              <a:rPr lang="en-GB" altLang="en-US"/>
              <a:pPr>
                <a:defRPr/>
              </a:pPr>
              <a:t>‹#›</a:t>
            </a:fld>
            <a:endParaRPr lang="en-GB" altLang="en-US"/>
          </a:p>
        </p:txBody>
      </p:sp>
    </p:spTree>
    <p:extLst>
      <p:ext uri="{BB962C8B-B14F-4D97-AF65-F5344CB8AC3E}">
        <p14:creationId xmlns:p14="http://schemas.microsoft.com/office/powerpoint/2010/main" val="305257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a:prstGeom prst="rect">
            <a:avLst/>
          </a:prstGeom>
        </p:spPr>
        <p:txBody>
          <a:bodyPr/>
          <a:lstStyle/>
          <a:p>
            <a:r>
              <a:rPr lang="en-US"/>
              <a:t>Click to edit Master title style</a:t>
            </a:r>
          </a:p>
        </p:txBody>
      </p:sp>
      <p:sp>
        <p:nvSpPr>
          <p:cNvPr id="3" name="Date Placeholder 5">
            <a:extLst>
              <a:ext uri="{FF2B5EF4-FFF2-40B4-BE49-F238E27FC236}">
                <a16:creationId xmlns:a16="http://schemas.microsoft.com/office/drawing/2014/main" id="{20F1C136-878C-A6FB-AE4E-B9B4E3ABC8AD}"/>
              </a:ext>
            </a:extLst>
          </p:cNvPr>
          <p:cNvSpPr>
            <a:spLocks noGrp="1"/>
          </p:cNvSpPr>
          <p:nvPr>
            <p:ph type="dt" sz="half" idx="10"/>
          </p:nvPr>
        </p:nvSpPr>
        <p:spPr>
          <a:xfrm rot="5400000">
            <a:off x="7589045" y="1081881"/>
            <a:ext cx="2011362" cy="384175"/>
          </a:xfrm>
          <a:prstGeom prst="rect">
            <a:avLst/>
          </a:prstGeom>
        </p:spPr>
        <p:txBody>
          <a:bodyPr rtlCol="0"/>
          <a:lstStyle>
            <a:lvl1pPr eaLnBrk="1" hangingPunct="1">
              <a:defRPr>
                <a:cs typeface="+mn-cs"/>
              </a:defRPr>
            </a:lvl1pPr>
          </a:lstStyle>
          <a:p>
            <a:pPr>
              <a:defRPr/>
            </a:pPr>
            <a:endParaRPr lang="en-GB"/>
          </a:p>
        </p:txBody>
      </p:sp>
      <p:sp>
        <p:nvSpPr>
          <p:cNvPr id="4" name="Slide Number Placeholder 6">
            <a:extLst>
              <a:ext uri="{FF2B5EF4-FFF2-40B4-BE49-F238E27FC236}">
                <a16:creationId xmlns:a16="http://schemas.microsoft.com/office/drawing/2014/main" id="{20995CF4-7469-700A-87DC-2526AA433CF0}"/>
              </a:ext>
            </a:extLst>
          </p:cNvPr>
          <p:cNvSpPr>
            <a:spLocks noGrp="1"/>
          </p:cNvSpPr>
          <p:nvPr>
            <p:ph type="sldNum" sz="quarter" idx="11"/>
          </p:nvPr>
        </p:nvSpPr>
        <p:spPr/>
        <p:txBody>
          <a:bodyPr/>
          <a:lstStyle>
            <a:lvl1pPr>
              <a:defRPr smtClean="0"/>
            </a:lvl1pPr>
          </a:lstStyle>
          <a:p>
            <a:pPr>
              <a:defRPr/>
            </a:pPr>
            <a:fld id="{84D27BC6-7863-477E-B887-6A2DD5F74FDF}" type="slidenum">
              <a:rPr lang="en-GB" altLang="en-US"/>
              <a:pPr>
                <a:defRPr/>
              </a:pPr>
              <a:t>‹#›</a:t>
            </a:fld>
            <a:endParaRPr lang="en-GB" altLang="en-US"/>
          </a:p>
        </p:txBody>
      </p:sp>
      <p:sp>
        <p:nvSpPr>
          <p:cNvPr id="5" name="Footer Placeholder 7">
            <a:extLst>
              <a:ext uri="{FF2B5EF4-FFF2-40B4-BE49-F238E27FC236}">
                <a16:creationId xmlns:a16="http://schemas.microsoft.com/office/drawing/2014/main" id="{51E1CA8C-0F86-541A-E477-EAFDC07DBAF6}"/>
              </a:ext>
            </a:extLst>
          </p:cNvPr>
          <p:cNvSpPr>
            <a:spLocks noGrp="1"/>
          </p:cNvSpPr>
          <p:nvPr>
            <p:ph type="ftr" sz="quarter" idx="12"/>
          </p:nvPr>
        </p:nvSpPr>
        <p:spPr>
          <a:xfrm rot="5400000">
            <a:off x="6989763" y="3736975"/>
            <a:ext cx="3200400" cy="365125"/>
          </a:xfrm>
          <a:prstGeom prst="rect">
            <a:avLst/>
          </a:prstGeom>
        </p:spPr>
        <p:txBody>
          <a:bodyPr rtlCol="0"/>
          <a:lstStyle>
            <a:lvl1pPr eaLnBrk="1" hangingPunct="1">
              <a:defRPr>
                <a:cs typeface="+mn-cs"/>
              </a:defRPr>
            </a:lvl1pPr>
          </a:lstStyle>
          <a:p>
            <a:pPr>
              <a:defRPr/>
            </a:pPr>
            <a:endParaRPr lang="en-GB"/>
          </a:p>
        </p:txBody>
      </p:sp>
    </p:spTree>
    <p:extLst>
      <p:ext uri="{BB962C8B-B14F-4D97-AF65-F5344CB8AC3E}">
        <p14:creationId xmlns:p14="http://schemas.microsoft.com/office/powerpoint/2010/main" val="3271309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nd Text Only Content">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noAutofit/>
          </a:bodyPr>
          <a:lstStyle>
            <a:lvl1pPr>
              <a:defRPr sz="2100"/>
            </a:lvl1pPr>
          </a:lstStyle>
          <a:p>
            <a:r>
              <a:rPr dirty="0"/>
              <a:t>Title Text</a:t>
            </a:r>
          </a:p>
        </p:txBody>
      </p:sp>
      <p:sp>
        <p:nvSpPr>
          <p:cNvPr id="28" name="Shape 28"/>
          <p:cNvSpPr>
            <a:spLocks noGrp="1"/>
          </p:cNvSpPr>
          <p:nvPr>
            <p:ph type="body" idx="1"/>
          </p:nvPr>
        </p:nvSpPr>
        <p:spPr>
          <a:prstGeom prst="rect">
            <a:avLst/>
          </a:prstGeom>
        </p:spPr>
        <p:txBody>
          <a:bodyPr/>
          <a:lstStyle>
            <a:lvl1pPr>
              <a:defRPr sz="2100">
                <a:latin typeface="+mj-lt"/>
              </a:defRPr>
            </a:lvl1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29" name="Shape 29"/>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55896547"/>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标题 3"/>
          <p:cNvSpPr>
            <a:spLocks noGrp="1"/>
          </p:cNvSpPr>
          <p:nvPr>
            <p:ph type="title"/>
          </p:nvPr>
        </p:nvSpPr>
        <p:spPr>
          <a:xfrm>
            <a:off x="457200" y="274638"/>
            <a:ext cx="8229600" cy="1143000"/>
          </a:xfrm>
          <a:prstGeom prst="rect">
            <a:avLst/>
          </a:prstGeom>
        </p:spPr>
        <p:txBody>
          <a:bodyPr/>
          <a:lstStyle/>
          <a:p>
            <a:r>
              <a:rPr lang="zh-CN" altLang="en-US"/>
              <a:t>单击此处编辑母版标题样式</a:t>
            </a:r>
            <a:endParaRPr lang="en-GB"/>
          </a:p>
        </p:txBody>
      </p:sp>
      <p:sp>
        <p:nvSpPr>
          <p:cNvPr id="2" name="灯片编号占位符 6">
            <a:extLst>
              <a:ext uri="{FF2B5EF4-FFF2-40B4-BE49-F238E27FC236}">
                <a16:creationId xmlns:a16="http://schemas.microsoft.com/office/drawing/2014/main" id="{2DAD30CC-030B-1110-5A29-8DA3ED9A5F50}"/>
              </a:ext>
            </a:extLst>
          </p:cNvPr>
          <p:cNvSpPr>
            <a:spLocks noGrp="1"/>
          </p:cNvSpPr>
          <p:nvPr>
            <p:ph type="sldNum" sz="quarter" idx="10"/>
          </p:nvPr>
        </p:nvSpPr>
        <p:spPr/>
        <p:txBody>
          <a:bodyPr/>
          <a:lstStyle>
            <a:lvl1pPr>
              <a:defRPr/>
            </a:lvl1pPr>
          </a:lstStyle>
          <a:p>
            <a:pPr>
              <a:defRPr/>
            </a:pPr>
            <a:fld id="{85ACFF77-918E-43E2-9ED3-C11D49DDC10C}" type="slidenum">
              <a:rPr lang="en-GB" altLang="en-US"/>
              <a:pPr>
                <a:defRPr/>
              </a:pPr>
              <a:t>‹#›</a:t>
            </a:fld>
            <a:endParaRPr lang="en-GB" altLang="en-US"/>
          </a:p>
        </p:txBody>
      </p:sp>
    </p:spTree>
    <p:extLst>
      <p:ext uri="{BB962C8B-B14F-4D97-AF65-F5344CB8AC3E}">
        <p14:creationId xmlns:p14="http://schemas.microsoft.com/office/powerpoint/2010/main" val="1724464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灯片编号占位符 6">
            <a:extLst>
              <a:ext uri="{FF2B5EF4-FFF2-40B4-BE49-F238E27FC236}">
                <a16:creationId xmlns:a16="http://schemas.microsoft.com/office/drawing/2014/main" id="{C1480818-6860-1239-1BA3-F6279583AF4D}"/>
              </a:ext>
            </a:extLst>
          </p:cNvPr>
          <p:cNvSpPr>
            <a:spLocks noGrp="1"/>
          </p:cNvSpPr>
          <p:nvPr>
            <p:ph type="sldNum" sz="quarter" idx="10"/>
          </p:nvPr>
        </p:nvSpPr>
        <p:spPr/>
        <p:txBody>
          <a:bodyPr/>
          <a:lstStyle>
            <a:lvl1pPr>
              <a:defRPr/>
            </a:lvl1pPr>
          </a:lstStyle>
          <a:p>
            <a:pPr>
              <a:defRPr/>
            </a:pPr>
            <a:fld id="{C1801EB0-7F42-4201-844C-A7EB842A5C1D}" type="slidenum">
              <a:rPr lang="en-GB" altLang="en-US"/>
              <a:pPr>
                <a:defRPr/>
              </a:pPr>
              <a:t>‹#›</a:t>
            </a:fld>
            <a:endParaRPr lang="en-GB" altLang="en-US"/>
          </a:p>
        </p:txBody>
      </p:sp>
    </p:spTree>
    <p:extLst>
      <p:ext uri="{BB962C8B-B14F-4D97-AF65-F5344CB8AC3E}">
        <p14:creationId xmlns:p14="http://schemas.microsoft.com/office/powerpoint/2010/main" val="252020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灯片编号占位符 6">
            <a:extLst>
              <a:ext uri="{FF2B5EF4-FFF2-40B4-BE49-F238E27FC236}">
                <a16:creationId xmlns:a16="http://schemas.microsoft.com/office/drawing/2014/main" id="{354F51EA-81FB-350E-9849-DECC17656415}"/>
              </a:ext>
            </a:extLst>
          </p:cNvPr>
          <p:cNvSpPr>
            <a:spLocks noGrp="1"/>
          </p:cNvSpPr>
          <p:nvPr>
            <p:ph type="sldNum" sz="quarter" idx="10"/>
          </p:nvPr>
        </p:nvSpPr>
        <p:spPr/>
        <p:txBody>
          <a:bodyPr/>
          <a:lstStyle>
            <a:lvl1pPr>
              <a:defRPr/>
            </a:lvl1pPr>
          </a:lstStyle>
          <a:p>
            <a:pPr>
              <a:defRPr/>
            </a:pPr>
            <a:fld id="{1795C9F9-C978-4252-96A0-9B2CBA52793E}" type="slidenum">
              <a:rPr lang="en-GB" altLang="en-US"/>
              <a:pPr>
                <a:defRPr/>
              </a:pPr>
              <a:t>‹#›</a:t>
            </a:fld>
            <a:endParaRPr lang="en-GB" altLang="en-US"/>
          </a:p>
        </p:txBody>
      </p:sp>
    </p:spTree>
    <p:extLst>
      <p:ext uri="{BB962C8B-B14F-4D97-AF65-F5344CB8AC3E}">
        <p14:creationId xmlns:p14="http://schemas.microsoft.com/office/powerpoint/2010/main" val="4025594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surrey powerpoint2">
            <a:extLst>
              <a:ext uri="{FF2B5EF4-FFF2-40B4-BE49-F238E27FC236}">
                <a16:creationId xmlns:a16="http://schemas.microsoft.com/office/drawing/2014/main" id="{B73032FC-15E3-4C66-36D0-F32707A7071E}"/>
              </a:ext>
            </a:extLst>
          </p:cNvPr>
          <p:cNvPicPr>
            <a:picLocks noChangeArrowheads="1"/>
          </p:cNvPicPr>
          <p:nvPr/>
        </p:nvPicPr>
        <p:blipFill>
          <a:blip r:embed="rId7">
            <a:extLst>
              <a:ext uri="{28A0092B-C50C-407E-A947-70E740481C1C}">
                <a14:useLocalDpi xmlns:a14="http://schemas.microsoft.com/office/drawing/2010/main" val="0"/>
              </a:ext>
            </a:extLst>
          </a:blip>
          <a:srcRect l="66835" t="88174" r="1961" b="189"/>
          <a:stretch>
            <a:fillRect/>
          </a:stretch>
        </p:blipFill>
        <p:spPr bwMode="auto">
          <a:xfrm>
            <a:off x="6227763" y="6092825"/>
            <a:ext cx="291623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8" descr="surrey powerpoint2">
            <a:extLst>
              <a:ext uri="{FF2B5EF4-FFF2-40B4-BE49-F238E27FC236}">
                <a16:creationId xmlns:a16="http://schemas.microsoft.com/office/drawing/2014/main" id="{7BED7557-808B-8626-AFF3-A3E0E32F6FCB}"/>
              </a:ext>
            </a:extLst>
          </p:cNvPr>
          <p:cNvPicPr>
            <a:picLocks noChangeArrowheads="1"/>
          </p:cNvPicPr>
          <p:nvPr/>
        </p:nvPicPr>
        <p:blipFill>
          <a:blip r:embed="rId8">
            <a:extLst>
              <a:ext uri="{28A0092B-C50C-407E-A947-70E740481C1C}">
                <a14:useLocalDpi xmlns:a14="http://schemas.microsoft.com/office/drawing/2010/main" val="0"/>
              </a:ext>
            </a:extLst>
          </a:blip>
          <a:srcRect l="69194" t="757" r="1292" b="80270"/>
          <a:stretch>
            <a:fillRect/>
          </a:stretch>
        </p:blipFill>
        <p:spPr bwMode="auto">
          <a:xfrm>
            <a:off x="6443663" y="0"/>
            <a:ext cx="27003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6">
            <a:extLst>
              <a:ext uri="{FF2B5EF4-FFF2-40B4-BE49-F238E27FC236}">
                <a16:creationId xmlns:a16="http://schemas.microsoft.com/office/drawing/2014/main" id="{4884CF88-19F8-A6DE-B20A-370A50045DE2}"/>
              </a:ext>
            </a:extLst>
          </p:cNvPr>
          <p:cNvSpPr>
            <a:spLocks noGrp="1"/>
          </p:cNvSpPr>
          <p:nvPr>
            <p:ph type="sldNum" sz="quarter" idx="4"/>
          </p:nvPr>
        </p:nvSpPr>
        <p:spPr>
          <a:xfrm>
            <a:off x="6759575" y="6519863"/>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1E04114F-4C42-438F-8A72-CE1979B7876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6" r:id="rId4"/>
    <p:sldLayoutId id="2147483951" r:id="rId5"/>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surrey powerpoint2">
            <a:extLst>
              <a:ext uri="{FF2B5EF4-FFF2-40B4-BE49-F238E27FC236}">
                <a16:creationId xmlns:a16="http://schemas.microsoft.com/office/drawing/2014/main" id="{13E7AB70-1F13-F690-2328-4AD6E89FA1BC}"/>
              </a:ext>
            </a:extLst>
          </p:cNvPr>
          <p:cNvPicPr>
            <a:picLocks noChangeArrowheads="1"/>
          </p:cNvPicPr>
          <p:nvPr/>
        </p:nvPicPr>
        <p:blipFill>
          <a:blip r:embed="rId5">
            <a:extLst>
              <a:ext uri="{28A0092B-C50C-407E-A947-70E740481C1C}">
                <a14:useLocalDpi xmlns:a14="http://schemas.microsoft.com/office/drawing/2010/main" val="0"/>
              </a:ext>
            </a:extLst>
          </a:blip>
          <a:srcRect l="66835" t="88174" r="1961" b="189"/>
          <a:stretch>
            <a:fillRect/>
          </a:stretch>
        </p:blipFill>
        <p:spPr bwMode="auto">
          <a:xfrm>
            <a:off x="6227763" y="6092825"/>
            <a:ext cx="291623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8" descr="surrey powerpoint2">
            <a:extLst>
              <a:ext uri="{FF2B5EF4-FFF2-40B4-BE49-F238E27FC236}">
                <a16:creationId xmlns:a16="http://schemas.microsoft.com/office/drawing/2014/main" id="{938E003B-4479-C376-4757-F51875572CAB}"/>
              </a:ext>
            </a:extLst>
          </p:cNvPr>
          <p:cNvPicPr>
            <a:picLocks noChangeArrowheads="1"/>
          </p:cNvPicPr>
          <p:nvPr/>
        </p:nvPicPr>
        <p:blipFill>
          <a:blip r:embed="rId6">
            <a:extLst>
              <a:ext uri="{28A0092B-C50C-407E-A947-70E740481C1C}">
                <a14:useLocalDpi xmlns:a14="http://schemas.microsoft.com/office/drawing/2010/main" val="0"/>
              </a:ext>
            </a:extLst>
          </a:blip>
          <a:srcRect l="69194" t="757" r="1292" b="80270"/>
          <a:stretch>
            <a:fillRect/>
          </a:stretch>
        </p:blipFill>
        <p:spPr bwMode="auto">
          <a:xfrm>
            <a:off x="6443663" y="0"/>
            <a:ext cx="2700337"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灯片编号占位符 6">
            <a:extLst>
              <a:ext uri="{FF2B5EF4-FFF2-40B4-BE49-F238E27FC236}">
                <a16:creationId xmlns:a16="http://schemas.microsoft.com/office/drawing/2014/main" id="{36A48D32-0322-ACA0-9C8E-536C1E1933B6}"/>
              </a:ext>
            </a:extLst>
          </p:cNvPr>
          <p:cNvSpPr>
            <a:spLocks noGrp="1"/>
          </p:cNvSpPr>
          <p:nvPr>
            <p:ph type="sldNum" sz="quarter" idx="4"/>
          </p:nvPr>
        </p:nvSpPr>
        <p:spPr>
          <a:xfrm>
            <a:off x="6759575" y="6519863"/>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defRPr>
            </a:lvl1pPr>
          </a:lstStyle>
          <a:p>
            <a:pPr>
              <a:defRPr/>
            </a:pPr>
            <a:fld id="{BE044A40-F528-4C34-9013-00A86B60D62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audio" Target="../media/audio7.wav"/><Relationship Id="rId18" Type="http://schemas.openxmlformats.org/officeDocument/2006/relationships/audio" Target="../media/audio12.wav"/><Relationship Id="rId3" Type="http://schemas.openxmlformats.org/officeDocument/2006/relationships/audio" Target="../media/audio1.wav"/><Relationship Id="rId21" Type="http://schemas.openxmlformats.org/officeDocument/2006/relationships/image" Target="../media/image10.png"/><Relationship Id="rId7" Type="http://schemas.openxmlformats.org/officeDocument/2006/relationships/audio" Target="../media/audio3.wav"/><Relationship Id="rId12" Type="http://schemas.openxmlformats.org/officeDocument/2006/relationships/oleObject" Target="../embeddings/oleObject3.bin"/><Relationship Id="rId17" Type="http://schemas.openxmlformats.org/officeDocument/2006/relationships/audio" Target="../media/audio11.wav"/><Relationship Id="rId2" Type="http://schemas.openxmlformats.org/officeDocument/2006/relationships/notesSlide" Target="../notesSlides/notesSlide4.xml"/><Relationship Id="rId16" Type="http://schemas.openxmlformats.org/officeDocument/2006/relationships/audio" Target="../media/audio10.wav"/><Relationship Id="rId20" Type="http://schemas.openxmlformats.org/officeDocument/2006/relationships/audio" Target="../media/audio14.wav"/><Relationship Id="rId1" Type="http://schemas.openxmlformats.org/officeDocument/2006/relationships/slideLayout" Target="../slideLayouts/slideLayout2.xml"/><Relationship Id="rId6" Type="http://schemas.openxmlformats.org/officeDocument/2006/relationships/audio" Target="../media/audio2.wav"/><Relationship Id="rId11" Type="http://schemas.openxmlformats.org/officeDocument/2006/relationships/audio" Target="../media/audio6.wav"/><Relationship Id="rId5" Type="http://schemas.openxmlformats.org/officeDocument/2006/relationships/image" Target="../media/image9.png"/><Relationship Id="rId15" Type="http://schemas.openxmlformats.org/officeDocument/2006/relationships/audio" Target="../media/audio9.wav"/><Relationship Id="rId10" Type="http://schemas.openxmlformats.org/officeDocument/2006/relationships/audio" Target="../media/audio5.wav"/><Relationship Id="rId19" Type="http://schemas.openxmlformats.org/officeDocument/2006/relationships/audio" Target="../media/audio13.wav"/><Relationship Id="rId4" Type="http://schemas.openxmlformats.org/officeDocument/2006/relationships/oleObject" Target="../embeddings/oleObject1.bin"/><Relationship Id="rId9" Type="http://schemas.openxmlformats.org/officeDocument/2006/relationships/audio" Target="../media/audio4.wav"/><Relationship Id="rId14" Type="http://schemas.openxmlformats.org/officeDocument/2006/relationships/audio" Target="../media/audio8.wav"/></Relationships>
</file>

<file path=ppt/slides/_rels/slide7.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image" Target="../media/image13.png"/><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audio" Target="../media/media1.WAV"/><Relationship Id="rId16" Type="http://schemas.openxmlformats.org/officeDocument/2006/relationships/image" Target="../media/image16.png"/><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image" Target="../media/image11.png"/><Relationship Id="rId5" Type="http://schemas.microsoft.com/office/2007/relationships/media" Target="../media/media3.WAV"/><Relationship Id="rId15" Type="http://schemas.openxmlformats.org/officeDocument/2006/relationships/image" Target="../media/image15.png"/><Relationship Id="rId10" Type="http://schemas.openxmlformats.org/officeDocument/2006/relationships/notesSlide" Target="../notesSlides/notesSlide5.xml"/><Relationship Id="rId4" Type="http://schemas.openxmlformats.org/officeDocument/2006/relationships/audio" Target="../media/media2.WAV"/><Relationship Id="rId9" Type="http://schemas.openxmlformats.org/officeDocument/2006/relationships/slideLayout" Target="../slideLayouts/slideLayout2.xml"/><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audio" Target="../media/media8.WAV"/><Relationship Id="rId13" Type="http://schemas.microsoft.com/office/2007/relationships/media" Target="../media/media11.WAV"/><Relationship Id="rId18" Type="http://schemas.openxmlformats.org/officeDocument/2006/relationships/audio" Target="../media/media13.WAV"/><Relationship Id="rId3" Type="http://schemas.microsoft.com/office/2007/relationships/media" Target="../media/media6.WAV"/><Relationship Id="rId21" Type="http://schemas.openxmlformats.org/officeDocument/2006/relationships/image" Target="../media/image18.png"/><Relationship Id="rId7" Type="http://schemas.microsoft.com/office/2007/relationships/media" Target="../media/media8.WAV"/><Relationship Id="rId12" Type="http://schemas.openxmlformats.org/officeDocument/2006/relationships/audio" Target="../media/media10.WAV"/><Relationship Id="rId17" Type="http://schemas.microsoft.com/office/2007/relationships/media" Target="../media/media13.WAV"/><Relationship Id="rId2" Type="http://schemas.openxmlformats.org/officeDocument/2006/relationships/audio" Target="../media/media5.WAV"/><Relationship Id="rId16" Type="http://schemas.openxmlformats.org/officeDocument/2006/relationships/audio" Target="../media/media12.WAV"/><Relationship Id="rId20" Type="http://schemas.openxmlformats.org/officeDocument/2006/relationships/notesSlide" Target="../notesSlides/notesSlide6.xml"/><Relationship Id="rId1" Type="http://schemas.microsoft.com/office/2007/relationships/media" Target="../media/media5.WAV"/><Relationship Id="rId6" Type="http://schemas.openxmlformats.org/officeDocument/2006/relationships/audio" Target="../media/media7.WAV"/><Relationship Id="rId11" Type="http://schemas.microsoft.com/office/2007/relationships/media" Target="../media/media10.WAV"/><Relationship Id="rId24" Type="http://schemas.openxmlformats.org/officeDocument/2006/relationships/image" Target="../media/image21.emf"/><Relationship Id="rId5" Type="http://schemas.microsoft.com/office/2007/relationships/media" Target="../media/media7.WAV"/><Relationship Id="rId15" Type="http://schemas.microsoft.com/office/2007/relationships/media" Target="../media/media12.WAV"/><Relationship Id="rId23" Type="http://schemas.openxmlformats.org/officeDocument/2006/relationships/image" Target="../media/image20.png"/><Relationship Id="rId10" Type="http://schemas.openxmlformats.org/officeDocument/2006/relationships/audio" Target="../media/media9.WAV"/><Relationship Id="rId19" Type="http://schemas.openxmlformats.org/officeDocument/2006/relationships/slideLayout" Target="../slideLayouts/slideLayout2.xml"/><Relationship Id="rId4" Type="http://schemas.openxmlformats.org/officeDocument/2006/relationships/audio" Target="../media/media6.WAV"/><Relationship Id="rId9" Type="http://schemas.microsoft.com/office/2007/relationships/media" Target="../media/media9.WAV"/><Relationship Id="rId14" Type="http://schemas.openxmlformats.org/officeDocument/2006/relationships/audio" Target="../media/media11.WAV"/><Relationship Id="rId22"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13" Type="http://schemas.microsoft.com/office/2007/relationships/media" Target="../media/media20.WAV"/><Relationship Id="rId18" Type="http://schemas.openxmlformats.org/officeDocument/2006/relationships/audio" Target="../media/media22.WAV"/><Relationship Id="rId26" Type="http://schemas.openxmlformats.org/officeDocument/2006/relationships/audio" Target="../media/media26.WAV"/><Relationship Id="rId39" Type="http://schemas.microsoft.com/office/2007/relationships/media" Target="../media/media33.WAV"/><Relationship Id="rId21" Type="http://schemas.microsoft.com/office/2007/relationships/media" Target="../media/media24.WAV"/><Relationship Id="rId34" Type="http://schemas.openxmlformats.org/officeDocument/2006/relationships/audio" Target="../media/media30.WAV"/><Relationship Id="rId42" Type="http://schemas.openxmlformats.org/officeDocument/2006/relationships/audio" Target="../media/media34.WAV"/><Relationship Id="rId47" Type="http://schemas.microsoft.com/office/2007/relationships/media" Target="../media/media37.WAV"/><Relationship Id="rId50" Type="http://schemas.openxmlformats.org/officeDocument/2006/relationships/audio" Target="../media/media38.WAV"/><Relationship Id="rId55" Type="http://schemas.microsoft.com/office/2007/relationships/media" Target="../media/media41.WAV"/><Relationship Id="rId63" Type="http://schemas.openxmlformats.org/officeDocument/2006/relationships/image" Target="../media/image40.jpeg"/><Relationship Id="rId7" Type="http://schemas.microsoft.com/office/2007/relationships/media" Target="../media/media17.WAV"/><Relationship Id="rId2" Type="http://schemas.openxmlformats.org/officeDocument/2006/relationships/audio" Target="../media/media14.WAV"/><Relationship Id="rId16" Type="http://schemas.openxmlformats.org/officeDocument/2006/relationships/audio" Target="../media/media21.WAV"/><Relationship Id="rId29" Type="http://schemas.microsoft.com/office/2007/relationships/media" Target="../media/media28.WAV"/><Relationship Id="rId11" Type="http://schemas.microsoft.com/office/2007/relationships/media" Target="../media/media19.WAV"/><Relationship Id="rId24" Type="http://schemas.openxmlformats.org/officeDocument/2006/relationships/audio" Target="../media/media25.WAV"/><Relationship Id="rId32" Type="http://schemas.openxmlformats.org/officeDocument/2006/relationships/audio" Target="../media/media29.WAV"/><Relationship Id="rId37" Type="http://schemas.microsoft.com/office/2007/relationships/media" Target="../media/media32.WAV"/><Relationship Id="rId40" Type="http://schemas.openxmlformats.org/officeDocument/2006/relationships/audio" Target="../media/media33.WAV"/><Relationship Id="rId45" Type="http://schemas.microsoft.com/office/2007/relationships/media" Target="../media/media36.WAV"/><Relationship Id="rId53" Type="http://schemas.microsoft.com/office/2007/relationships/media" Target="../media/media40.WAV"/><Relationship Id="rId58" Type="http://schemas.openxmlformats.org/officeDocument/2006/relationships/video" Target="../media/media42.mp4"/><Relationship Id="rId5" Type="http://schemas.microsoft.com/office/2007/relationships/media" Target="../media/media16.WAV"/><Relationship Id="rId61" Type="http://schemas.openxmlformats.org/officeDocument/2006/relationships/image" Target="../media/image38.png"/><Relationship Id="rId19" Type="http://schemas.microsoft.com/office/2007/relationships/media" Target="../media/media23.WAV"/><Relationship Id="rId14" Type="http://schemas.openxmlformats.org/officeDocument/2006/relationships/audio" Target="../media/media20.WAV"/><Relationship Id="rId22" Type="http://schemas.openxmlformats.org/officeDocument/2006/relationships/audio" Target="../media/media24.WAV"/><Relationship Id="rId27" Type="http://schemas.microsoft.com/office/2007/relationships/media" Target="../media/media27.WAV"/><Relationship Id="rId30" Type="http://schemas.openxmlformats.org/officeDocument/2006/relationships/audio" Target="../media/media28.WAV"/><Relationship Id="rId35" Type="http://schemas.microsoft.com/office/2007/relationships/media" Target="../media/media31.WAV"/><Relationship Id="rId43" Type="http://schemas.microsoft.com/office/2007/relationships/media" Target="../media/media35.WAV"/><Relationship Id="rId48" Type="http://schemas.openxmlformats.org/officeDocument/2006/relationships/audio" Target="../media/media37.WAV"/><Relationship Id="rId56" Type="http://schemas.openxmlformats.org/officeDocument/2006/relationships/audio" Target="../media/media41.WAV"/><Relationship Id="rId64" Type="http://schemas.openxmlformats.org/officeDocument/2006/relationships/image" Target="../media/image41.jpeg"/><Relationship Id="rId8" Type="http://schemas.openxmlformats.org/officeDocument/2006/relationships/audio" Target="../media/media17.WAV"/><Relationship Id="rId51" Type="http://schemas.microsoft.com/office/2007/relationships/media" Target="../media/media39.WAV"/><Relationship Id="rId3" Type="http://schemas.microsoft.com/office/2007/relationships/media" Target="../media/media15.WAV"/><Relationship Id="rId12" Type="http://schemas.openxmlformats.org/officeDocument/2006/relationships/audio" Target="../media/media19.WAV"/><Relationship Id="rId17" Type="http://schemas.microsoft.com/office/2007/relationships/media" Target="../media/media22.WAV"/><Relationship Id="rId25" Type="http://schemas.microsoft.com/office/2007/relationships/media" Target="../media/media26.WAV"/><Relationship Id="rId33" Type="http://schemas.microsoft.com/office/2007/relationships/media" Target="../media/media30.WAV"/><Relationship Id="rId38" Type="http://schemas.openxmlformats.org/officeDocument/2006/relationships/audio" Target="../media/media32.WAV"/><Relationship Id="rId46" Type="http://schemas.openxmlformats.org/officeDocument/2006/relationships/audio" Target="../media/media36.WAV"/><Relationship Id="rId59" Type="http://schemas.openxmlformats.org/officeDocument/2006/relationships/slideLayout" Target="../slideLayouts/slideLayout3.xml"/><Relationship Id="rId20" Type="http://schemas.openxmlformats.org/officeDocument/2006/relationships/audio" Target="../media/media23.WAV"/><Relationship Id="rId41" Type="http://schemas.microsoft.com/office/2007/relationships/media" Target="../media/media34.WAV"/><Relationship Id="rId54" Type="http://schemas.openxmlformats.org/officeDocument/2006/relationships/audio" Target="../media/media40.WAV"/><Relationship Id="rId62" Type="http://schemas.openxmlformats.org/officeDocument/2006/relationships/image" Target="../media/image39.png"/><Relationship Id="rId1" Type="http://schemas.microsoft.com/office/2007/relationships/media" Target="../media/media14.WAV"/><Relationship Id="rId6" Type="http://schemas.openxmlformats.org/officeDocument/2006/relationships/audio" Target="../media/media16.WAV"/><Relationship Id="rId15" Type="http://schemas.microsoft.com/office/2007/relationships/media" Target="../media/media21.WAV"/><Relationship Id="rId23" Type="http://schemas.microsoft.com/office/2007/relationships/media" Target="../media/media25.WAV"/><Relationship Id="rId28" Type="http://schemas.openxmlformats.org/officeDocument/2006/relationships/audio" Target="../media/media27.WAV"/><Relationship Id="rId36" Type="http://schemas.openxmlformats.org/officeDocument/2006/relationships/audio" Target="../media/media31.WAV"/><Relationship Id="rId49" Type="http://schemas.microsoft.com/office/2007/relationships/media" Target="../media/media38.WAV"/><Relationship Id="rId57" Type="http://schemas.microsoft.com/office/2007/relationships/media" Target="../media/media42.mp4"/><Relationship Id="rId10" Type="http://schemas.openxmlformats.org/officeDocument/2006/relationships/audio" Target="../media/media18.WAV"/><Relationship Id="rId31" Type="http://schemas.microsoft.com/office/2007/relationships/media" Target="../media/media29.WAV"/><Relationship Id="rId44" Type="http://schemas.openxmlformats.org/officeDocument/2006/relationships/audio" Target="../media/media35.WAV"/><Relationship Id="rId52" Type="http://schemas.openxmlformats.org/officeDocument/2006/relationships/audio" Target="../media/media39.WAV"/><Relationship Id="rId60" Type="http://schemas.openxmlformats.org/officeDocument/2006/relationships/notesSlide" Target="../notesSlides/notesSlide11.xml"/><Relationship Id="rId4" Type="http://schemas.openxmlformats.org/officeDocument/2006/relationships/audio" Target="../media/media15.WAV"/><Relationship Id="rId9" Type="http://schemas.microsoft.com/office/2007/relationships/media" Target="../media/media18.WAV"/></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paperswithcode.com/sota/audio-classification-on-audioset" TargetMode="External"/><Relationship Id="rId2" Type="http://schemas.openxmlformats.org/officeDocument/2006/relationships/image" Target="../media/image49.png"/><Relationship Id="rId1" Type="http://schemas.openxmlformats.org/officeDocument/2006/relationships/slideLayout" Target="../slideLayouts/slideLayout5.xml"/><Relationship Id="rId4" Type="http://schemas.openxmlformats.org/officeDocument/2006/relationships/hyperlink" Target="https://www.codesota.com/audio/classification"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3.mp4"/><Relationship Id="rId1" Type="http://schemas.microsoft.com/office/2007/relationships/media" Target="../media/media43.mp4"/><Relationship Id="rId5" Type="http://schemas.openxmlformats.org/officeDocument/2006/relationships/image" Target="../media/image56.png"/><Relationship Id="rId4"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svg"/></Relationships>
</file>

<file path=ppt/slides/_rels/slide30.xml.rels><?xml version="1.0" encoding="UTF-8" standalone="yes"?>
<Relationships xmlns="http://schemas.openxmlformats.org/package/2006/relationships"><Relationship Id="rId3" Type="http://schemas.openxmlformats.org/officeDocument/2006/relationships/hyperlink" Target="https://personalpages.surrey.ac.uk/w.wang/papers/Liu%20et%20al_TASLP_2024.PDF" TargetMode="External"/><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hyperlink" Target="https://audioldm.github.io/audioldm2" TargetMode="Externa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4.mp4"/><Relationship Id="rId1" Type="http://schemas.microsoft.com/office/2007/relationships/media" Target="../media/media44.mp4"/><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3" Type="http://schemas.microsoft.com/office/2007/relationships/media" Target="../media/media51.wav"/><Relationship Id="rId18" Type="http://schemas.openxmlformats.org/officeDocument/2006/relationships/audio" Target="../media/media53.wav"/><Relationship Id="rId26" Type="http://schemas.openxmlformats.org/officeDocument/2006/relationships/audio" Target="../media/media57.wav"/><Relationship Id="rId39" Type="http://schemas.openxmlformats.org/officeDocument/2006/relationships/image" Target="../media/image63.png"/><Relationship Id="rId21" Type="http://schemas.microsoft.com/office/2007/relationships/media" Target="../media/media55.wav"/><Relationship Id="rId34" Type="http://schemas.openxmlformats.org/officeDocument/2006/relationships/audio" Target="../media/media61.wav"/><Relationship Id="rId7" Type="http://schemas.microsoft.com/office/2007/relationships/media" Target="../media/media48.wav"/><Relationship Id="rId12" Type="http://schemas.openxmlformats.org/officeDocument/2006/relationships/audio" Target="../media/media50.wav"/><Relationship Id="rId17" Type="http://schemas.microsoft.com/office/2007/relationships/media" Target="../media/media53.wav"/><Relationship Id="rId25" Type="http://schemas.microsoft.com/office/2007/relationships/media" Target="../media/media57.wav"/><Relationship Id="rId33" Type="http://schemas.microsoft.com/office/2007/relationships/media" Target="../media/media61.wav"/><Relationship Id="rId38" Type="http://schemas.openxmlformats.org/officeDocument/2006/relationships/notesSlide" Target="../notesSlides/notesSlide18.xml"/><Relationship Id="rId2" Type="http://schemas.openxmlformats.org/officeDocument/2006/relationships/audio" Target="../media/media45.wav"/><Relationship Id="rId16" Type="http://schemas.openxmlformats.org/officeDocument/2006/relationships/audio" Target="../media/media52.wav"/><Relationship Id="rId20" Type="http://schemas.openxmlformats.org/officeDocument/2006/relationships/audio" Target="../media/media54.wav"/><Relationship Id="rId29" Type="http://schemas.microsoft.com/office/2007/relationships/media" Target="../media/media59.wav"/><Relationship Id="rId1" Type="http://schemas.microsoft.com/office/2007/relationships/media" Target="../media/media45.wav"/><Relationship Id="rId6" Type="http://schemas.openxmlformats.org/officeDocument/2006/relationships/audio" Target="../media/media47.wav"/><Relationship Id="rId11" Type="http://schemas.microsoft.com/office/2007/relationships/media" Target="../media/media50.wav"/><Relationship Id="rId24" Type="http://schemas.openxmlformats.org/officeDocument/2006/relationships/audio" Target="../media/media56.wav"/><Relationship Id="rId32" Type="http://schemas.openxmlformats.org/officeDocument/2006/relationships/audio" Target="../media/media60.wav"/><Relationship Id="rId37" Type="http://schemas.openxmlformats.org/officeDocument/2006/relationships/slideLayout" Target="../slideLayouts/slideLayout3.xml"/><Relationship Id="rId40" Type="http://schemas.openxmlformats.org/officeDocument/2006/relationships/image" Target="../media/image38.png"/><Relationship Id="rId5" Type="http://schemas.microsoft.com/office/2007/relationships/media" Target="../media/media47.wav"/><Relationship Id="rId15" Type="http://schemas.microsoft.com/office/2007/relationships/media" Target="../media/media52.wav"/><Relationship Id="rId23" Type="http://schemas.microsoft.com/office/2007/relationships/media" Target="../media/media56.wav"/><Relationship Id="rId28" Type="http://schemas.openxmlformats.org/officeDocument/2006/relationships/audio" Target="../media/media58.wav"/><Relationship Id="rId36" Type="http://schemas.openxmlformats.org/officeDocument/2006/relationships/audio" Target="../media/media62.wav"/><Relationship Id="rId10" Type="http://schemas.openxmlformats.org/officeDocument/2006/relationships/audio" Target="../media/media49.wav"/><Relationship Id="rId19" Type="http://schemas.microsoft.com/office/2007/relationships/media" Target="../media/media54.wav"/><Relationship Id="rId31" Type="http://schemas.microsoft.com/office/2007/relationships/media" Target="../media/media60.wav"/><Relationship Id="rId4" Type="http://schemas.openxmlformats.org/officeDocument/2006/relationships/audio" Target="../media/media46.wav"/><Relationship Id="rId9" Type="http://schemas.microsoft.com/office/2007/relationships/media" Target="../media/media49.wav"/><Relationship Id="rId14" Type="http://schemas.openxmlformats.org/officeDocument/2006/relationships/audio" Target="../media/media51.wav"/><Relationship Id="rId22" Type="http://schemas.openxmlformats.org/officeDocument/2006/relationships/audio" Target="../media/media55.wav"/><Relationship Id="rId27" Type="http://schemas.microsoft.com/office/2007/relationships/media" Target="../media/media58.wav"/><Relationship Id="rId30" Type="http://schemas.openxmlformats.org/officeDocument/2006/relationships/audio" Target="../media/media59.wav"/><Relationship Id="rId35" Type="http://schemas.microsoft.com/office/2007/relationships/media" Target="../media/media62.wav"/><Relationship Id="rId8" Type="http://schemas.openxmlformats.org/officeDocument/2006/relationships/audio" Target="../media/media48.wav"/><Relationship Id="rId3" Type="http://schemas.microsoft.com/office/2007/relationships/media" Target="../media/media46.wav"/></Relationships>
</file>

<file path=ppt/slides/_rels/slide35.xml.rels><?xml version="1.0" encoding="UTF-8" standalone="yes"?>
<Relationships xmlns="http://schemas.openxmlformats.org/package/2006/relationships"><Relationship Id="rId8" Type="http://schemas.openxmlformats.org/officeDocument/2006/relationships/image" Target="../media/image65.png"/><Relationship Id="rId3" Type="http://schemas.microsoft.com/office/2007/relationships/media" Target="../media/media64.wav"/><Relationship Id="rId7" Type="http://schemas.openxmlformats.org/officeDocument/2006/relationships/image" Target="../media/image64.png"/><Relationship Id="rId2" Type="http://schemas.openxmlformats.org/officeDocument/2006/relationships/audio" Target="../media/media63.wav"/><Relationship Id="rId1" Type="http://schemas.microsoft.com/office/2007/relationships/media" Target="../media/media63.wav"/><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audio" Target="../media/media64.wav"/></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8" Type="http://schemas.openxmlformats.org/officeDocument/2006/relationships/audio" Target="../media/media68.wav"/><Relationship Id="rId13" Type="http://schemas.openxmlformats.org/officeDocument/2006/relationships/image" Target="../media/image38.png"/><Relationship Id="rId3" Type="http://schemas.microsoft.com/office/2007/relationships/media" Target="../media/media66.wav"/><Relationship Id="rId7" Type="http://schemas.microsoft.com/office/2007/relationships/media" Target="../media/media68.wav"/><Relationship Id="rId12" Type="http://schemas.openxmlformats.org/officeDocument/2006/relationships/image" Target="../media/image73.png"/><Relationship Id="rId2" Type="http://schemas.openxmlformats.org/officeDocument/2006/relationships/audio" Target="../media/media65.wav"/><Relationship Id="rId1" Type="http://schemas.microsoft.com/office/2007/relationships/media" Target="../media/media65.wav"/><Relationship Id="rId6" Type="http://schemas.openxmlformats.org/officeDocument/2006/relationships/audio" Target="../media/media67.wav"/><Relationship Id="rId11" Type="http://schemas.openxmlformats.org/officeDocument/2006/relationships/image" Target="../media/image72.png"/><Relationship Id="rId5" Type="http://schemas.microsoft.com/office/2007/relationships/media" Target="../media/media67.wav"/><Relationship Id="rId15" Type="http://schemas.openxmlformats.org/officeDocument/2006/relationships/image" Target="../media/image75.png"/><Relationship Id="rId10" Type="http://schemas.openxmlformats.org/officeDocument/2006/relationships/notesSlide" Target="../notesSlides/notesSlide24.xml"/><Relationship Id="rId4" Type="http://schemas.openxmlformats.org/officeDocument/2006/relationships/audio" Target="../media/media66.wav"/><Relationship Id="rId9" Type="http://schemas.openxmlformats.org/officeDocument/2006/relationships/slideLayout" Target="../slideLayouts/slideLayout3.xml"/><Relationship Id="rId14" Type="http://schemas.openxmlformats.org/officeDocument/2006/relationships/image" Target="../media/image7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80.png"/></Relationships>
</file>

<file path=ppt/slides/_rels/slide47.xml.rels><?xml version="1.0" encoding="UTF-8" standalone="yes"?>
<Relationships xmlns="http://schemas.openxmlformats.org/package/2006/relationships"><Relationship Id="rId8" Type="http://schemas.openxmlformats.org/officeDocument/2006/relationships/audio" Target="../media/media72.wav"/><Relationship Id="rId13" Type="http://schemas.openxmlformats.org/officeDocument/2006/relationships/image" Target="../media/image82.png"/><Relationship Id="rId3" Type="http://schemas.microsoft.com/office/2007/relationships/media" Target="../media/media70.wav"/><Relationship Id="rId7" Type="http://schemas.microsoft.com/office/2007/relationships/media" Target="../media/media72.wav"/><Relationship Id="rId12" Type="http://schemas.openxmlformats.org/officeDocument/2006/relationships/hyperlink" Target="https://audio-agi.github.io/FlowSep_demo/" TargetMode="External"/><Relationship Id="rId2" Type="http://schemas.openxmlformats.org/officeDocument/2006/relationships/audio" Target="../media/media69.wav"/><Relationship Id="rId1" Type="http://schemas.microsoft.com/office/2007/relationships/media" Target="../media/media69.wav"/><Relationship Id="rId6" Type="http://schemas.openxmlformats.org/officeDocument/2006/relationships/audio" Target="../media/media71.wav"/><Relationship Id="rId11" Type="http://schemas.openxmlformats.org/officeDocument/2006/relationships/image" Target="../media/image81.png"/><Relationship Id="rId5" Type="http://schemas.microsoft.com/office/2007/relationships/media" Target="../media/media71.wav"/><Relationship Id="rId10" Type="http://schemas.openxmlformats.org/officeDocument/2006/relationships/notesSlide" Target="../notesSlides/notesSlide31.xml"/><Relationship Id="rId4" Type="http://schemas.openxmlformats.org/officeDocument/2006/relationships/audio" Target="../media/media70.wav"/><Relationship Id="rId9"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85.png"/></Relationships>
</file>

<file path=ppt/slides/_rels/slide5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13" Type="http://schemas.microsoft.com/office/2007/relationships/media" Target="../media/media79.wav"/><Relationship Id="rId18" Type="http://schemas.openxmlformats.org/officeDocument/2006/relationships/audio" Target="../media/media81.wav"/><Relationship Id="rId26" Type="http://schemas.openxmlformats.org/officeDocument/2006/relationships/image" Target="../media/image91.png"/><Relationship Id="rId3" Type="http://schemas.microsoft.com/office/2007/relationships/media" Target="../media/media74.wav"/><Relationship Id="rId21" Type="http://schemas.openxmlformats.org/officeDocument/2006/relationships/slideLayout" Target="../slideLayouts/slideLayout3.xml"/><Relationship Id="rId7" Type="http://schemas.microsoft.com/office/2007/relationships/media" Target="../media/media76.wav"/><Relationship Id="rId12" Type="http://schemas.openxmlformats.org/officeDocument/2006/relationships/audio" Target="../media/media78.wav"/><Relationship Id="rId17" Type="http://schemas.microsoft.com/office/2007/relationships/media" Target="../media/media81.wav"/><Relationship Id="rId25" Type="http://schemas.openxmlformats.org/officeDocument/2006/relationships/image" Target="../media/image90.png"/><Relationship Id="rId33" Type="http://schemas.openxmlformats.org/officeDocument/2006/relationships/image" Target="../media/image38.png"/><Relationship Id="rId2" Type="http://schemas.openxmlformats.org/officeDocument/2006/relationships/audio" Target="../media/media73.wav"/><Relationship Id="rId16" Type="http://schemas.openxmlformats.org/officeDocument/2006/relationships/audio" Target="../media/media80.wav"/><Relationship Id="rId20" Type="http://schemas.openxmlformats.org/officeDocument/2006/relationships/audio" Target="../media/media82.wav"/><Relationship Id="rId29" Type="http://schemas.openxmlformats.org/officeDocument/2006/relationships/image" Target="../media/image94.png"/><Relationship Id="rId1" Type="http://schemas.microsoft.com/office/2007/relationships/media" Target="../media/media73.wav"/><Relationship Id="rId6" Type="http://schemas.openxmlformats.org/officeDocument/2006/relationships/audio" Target="../media/media75.wav"/><Relationship Id="rId11" Type="http://schemas.microsoft.com/office/2007/relationships/media" Target="../media/media78.wav"/><Relationship Id="rId24" Type="http://schemas.openxmlformats.org/officeDocument/2006/relationships/image" Target="../media/image89.png"/><Relationship Id="rId32" Type="http://schemas.openxmlformats.org/officeDocument/2006/relationships/image" Target="../media/image97.png"/><Relationship Id="rId5" Type="http://schemas.microsoft.com/office/2007/relationships/media" Target="../media/media75.wav"/><Relationship Id="rId15" Type="http://schemas.microsoft.com/office/2007/relationships/media" Target="../media/media80.wav"/><Relationship Id="rId23" Type="http://schemas.openxmlformats.org/officeDocument/2006/relationships/image" Target="../media/image88.png"/><Relationship Id="rId28" Type="http://schemas.openxmlformats.org/officeDocument/2006/relationships/image" Target="../media/image93.png"/><Relationship Id="rId10" Type="http://schemas.openxmlformats.org/officeDocument/2006/relationships/audio" Target="../media/media77.wav"/><Relationship Id="rId19" Type="http://schemas.microsoft.com/office/2007/relationships/media" Target="../media/media82.wav"/><Relationship Id="rId31" Type="http://schemas.openxmlformats.org/officeDocument/2006/relationships/image" Target="../media/image96.png"/><Relationship Id="rId4" Type="http://schemas.openxmlformats.org/officeDocument/2006/relationships/audio" Target="../media/media74.wav"/><Relationship Id="rId9" Type="http://schemas.microsoft.com/office/2007/relationships/media" Target="../media/media77.wav"/><Relationship Id="rId14" Type="http://schemas.openxmlformats.org/officeDocument/2006/relationships/audio" Target="../media/media79.wav"/><Relationship Id="rId22" Type="http://schemas.openxmlformats.org/officeDocument/2006/relationships/notesSlide" Target="../notesSlides/notesSlide35.xml"/><Relationship Id="rId27" Type="http://schemas.openxmlformats.org/officeDocument/2006/relationships/image" Target="../media/image92.png"/><Relationship Id="rId30" Type="http://schemas.openxmlformats.org/officeDocument/2006/relationships/image" Target="../media/image95.png"/><Relationship Id="rId8" Type="http://schemas.openxmlformats.org/officeDocument/2006/relationships/audio" Target="../media/media76.wav"/></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8" Type="http://schemas.openxmlformats.org/officeDocument/2006/relationships/audio" Target="../media/media86.wav"/><Relationship Id="rId3" Type="http://schemas.microsoft.com/office/2007/relationships/media" Target="../media/media84.wav"/><Relationship Id="rId7" Type="http://schemas.microsoft.com/office/2007/relationships/media" Target="../media/media86.wav"/><Relationship Id="rId12" Type="http://schemas.openxmlformats.org/officeDocument/2006/relationships/image" Target="../media/image38.png"/><Relationship Id="rId2" Type="http://schemas.openxmlformats.org/officeDocument/2006/relationships/audio" Target="../media/media83.wav"/><Relationship Id="rId1" Type="http://schemas.microsoft.com/office/2007/relationships/media" Target="../media/media83.wav"/><Relationship Id="rId6" Type="http://schemas.openxmlformats.org/officeDocument/2006/relationships/audio" Target="../media/media85.wav"/><Relationship Id="rId11" Type="http://schemas.openxmlformats.org/officeDocument/2006/relationships/hyperlink" Target="https://personalpages.surrey.ac.uk/w.wang/papers/Gao%20et%20al_ICASSP_2026.pdf" TargetMode="External"/><Relationship Id="rId5" Type="http://schemas.microsoft.com/office/2007/relationships/media" Target="../media/media85.wav"/><Relationship Id="rId10" Type="http://schemas.openxmlformats.org/officeDocument/2006/relationships/image" Target="../media/image99.png"/><Relationship Id="rId4" Type="http://schemas.openxmlformats.org/officeDocument/2006/relationships/audio" Target="../media/media84.wav"/><Relationship Id="rId9"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audio" Target="../media/media90.wav"/><Relationship Id="rId13" Type="http://schemas.microsoft.com/office/2007/relationships/media" Target="../media/media93.wav"/><Relationship Id="rId18" Type="http://schemas.openxmlformats.org/officeDocument/2006/relationships/notesSlide" Target="../notesSlides/notesSlide37.xml"/><Relationship Id="rId3" Type="http://schemas.microsoft.com/office/2007/relationships/media" Target="../media/media88.wav"/><Relationship Id="rId21" Type="http://schemas.openxmlformats.org/officeDocument/2006/relationships/image" Target="../media/image100.png"/><Relationship Id="rId7" Type="http://schemas.microsoft.com/office/2007/relationships/media" Target="../media/media90.wav"/><Relationship Id="rId12" Type="http://schemas.openxmlformats.org/officeDocument/2006/relationships/audio" Target="../media/media92.wav"/><Relationship Id="rId17" Type="http://schemas.openxmlformats.org/officeDocument/2006/relationships/slideLayout" Target="../slideLayouts/slideLayout2.xml"/><Relationship Id="rId2" Type="http://schemas.openxmlformats.org/officeDocument/2006/relationships/audio" Target="../media/media87.wav"/><Relationship Id="rId16" Type="http://schemas.openxmlformats.org/officeDocument/2006/relationships/audio" Target="../media/media94.wav"/><Relationship Id="rId20" Type="http://schemas.openxmlformats.org/officeDocument/2006/relationships/hyperlink" Target="https://ychenn1.github.io/SFM-Adapter/" TargetMode="External"/><Relationship Id="rId1" Type="http://schemas.microsoft.com/office/2007/relationships/media" Target="../media/media87.wav"/><Relationship Id="rId6" Type="http://schemas.openxmlformats.org/officeDocument/2006/relationships/audio" Target="../media/media89.wav"/><Relationship Id="rId11" Type="http://schemas.microsoft.com/office/2007/relationships/media" Target="../media/media92.wav"/><Relationship Id="rId5" Type="http://schemas.microsoft.com/office/2007/relationships/media" Target="../media/media89.wav"/><Relationship Id="rId15" Type="http://schemas.microsoft.com/office/2007/relationships/media" Target="../media/media94.wav"/><Relationship Id="rId10" Type="http://schemas.openxmlformats.org/officeDocument/2006/relationships/audio" Target="../media/media91.wav"/><Relationship Id="rId19" Type="http://schemas.openxmlformats.org/officeDocument/2006/relationships/hyperlink" Target="https://personalpages.surrey.ac.uk/w.wang/papers/Chen%20et%20al_TASLP_2026.pdf" TargetMode="External"/><Relationship Id="rId4" Type="http://schemas.openxmlformats.org/officeDocument/2006/relationships/audio" Target="../media/media88.wav"/><Relationship Id="rId9" Type="http://schemas.microsoft.com/office/2007/relationships/media" Target="../media/media91.wav"/><Relationship Id="rId14" Type="http://schemas.openxmlformats.org/officeDocument/2006/relationships/audio" Target="../media/media93.wav"/><Relationship Id="rId22" Type="http://schemas.openxmlformats.org/officeDocument/2006/relationships/image" Target="../media/image8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8" Type="http://schemas.openxmlformats.org/officeDocument/2006/relationships/hyperlink" Target="https://github.com/XinhaoMei/ACT" TargetMode="External"/><Relationship Id="rId13" Type="http://schemas.openxmlformats.org/officeDocument/2006/relationships/hyperlink" Target="https://github.com/JishengBai/AudioSetCaps" TargetMode="External"/><Relationship Id="rId18" Type="http://schemas.openxmlformats.org/officeDocument/2006/relationships/hyperlink" Target="https://huggingface.co/spaces/Audio-AGI/WavJourney" TargetMode="External"/><Relationship Id="rId26" Type="http://schemas.openxmlformats.org/officeDocument/2006/relationships/hyperlink" Target="https://xinranliu7715.github.io/gcdance/" TargetMode="External"/><Relationship Id="rId3" Type="http://schemas.openxmlformats.org/officeDocument/2006/relationships/hyperlink" Target="https://audioldm.github.io/" TargetMode="External"/><Relationship Id="rId21" Type="http://schemas.openxmlformats.org/officeDocument/2006/relationships/hyperlink" Target="https://github.com/JinhuaLiang/WavCraft" TargetMode="External"/><Relationship Id="rId7" Type="http://schemas.openxmlformats.org/officeDocument/2006/relationships/hyperlink" Target="https://github.com/XinhaoMei/DCASE2021_task6_v2" TargetMode="External"/><Relationship Id="rId12" Type="http://schemas.openxmlformats.org/officeDocument/2006/relationships/hyperlink" Target="https://haoheliu.github.io/SemantiCodec/" TargetMode="External"/><Relationship Id="rId17" Type="http://schemas.openxmlformats.org/officeDocument/2006/relationships/hyperlink" Target="https://github.com/Audio-AGI/WavJourney" TargetMode="External"/><Relationship Id="rId25" Type="http://schemas.openxmlformats.org/officeDocument/2006/relationships/hyperlink" Target="https://katelin-glt.github.io/RFM-Editing-Demo/" TargetMode="External"/><Relationship Id="rId2" Type="http://schemas.openxmlformats.org/officeDocument/2006/relationships/hyperlink" Target="https://arxiv.org/abs/2301.12503" TargetMode="External"/><Relationship Id="rId16" Type="http://schemas.openxmlformats.org/officeDocument/2006/relationships/hyperlink" Target="https://arxiv.org/abs/2307.14335" TargetMode="External"/><Relationship Id="rId20" Type="http://schemas.openxmlformats.org/officeDocument/2006/relationships/hyperlink" Target="https://github.com/JinhuaLiang/APT" TargetMode="External"/><Relationship Id="rId1" Type="http://schemas.openxmlformats.org/officeDocument/2006/relationships/slideLayout" Target="../slideLayouts/slideLayout2.xml"/><Relationship Id="rId6" Type="http://schemas.openxmlformats.org/officeDocument/2006/relationships/hyperlink" Target="https://www.youtube.com/watch?v=_0VTltNYhao" TargetMode="External"/><Relationship Id="rId11" Type="http://schemas.openxmlformats.org/officeDocument/2006/relationships/hyperlink" Target="https://github.com/xinhaomei/wavcaps" TargetMode="External"/><Relationship Id="rId24" Type="http://schemas.openxmlformats.org/officeDocument/2006/relationships/hyperlink" Target="https://audio-agi.github.io/Flowsep2-demo/" TargetMode="External"/><Relationship Id="rId5" Type="http://schemas.openxmlformats.org/officeDocument/2006/relationships/hyperlink" Target="https://github.com/haoheliu/audioldm_eval" TargetMode="External"/><Relationship Id="rId15" Type="http://schemas.openxmlformats.org/officeDocument/2006/relationships/hyperlink" Target="https://yyua8222.github.io/Sound-VECaps-demo" TargetMode="External"/><Relationship Id="rId23" Type="http://schemas.openxmlformats.org/officeDocument/2006/relationships/hyperlink" Target="https://audio-agi.github.io/FlowSep_demo/" TargetMode="External"/><Relationship Id="rId28" Type="http://schemas.openxmlformats.org/officeDocument/2006/relationships/image" Target="../media/image101.png"/><Relationship Id="rId10" Type="http://schemas.openxmlformats.org/officeDocument/2006/relationships/hyperlink" Target="https://arxiv.org/abs/2303.17395" TargetMode="External"/><Relationship Id="rId19" Type="http://schemas.openxmlformats.org/officeDocument/2006/relationships/hyperlink" Target="https://audioldm.github.io/audioldm2/" TargetMode="External"/><Relationship Id="rId4" Type="http://schemas.openxmlformats.org/officeDocument/2006/relationships/hyperlink" Target="https://github.com/haoheliu/AudioLDM" TargetMode="External"/><Relationship Id="rId9" Type="http://schemas.openxmlformats.org/officeDocument/2006/relationships/hyperlink" Target="https://github.com/liuxubo717/cl4ac" TargetMode="External"/><Relationship Id="rId14" Type="http://schemas.openxmlformats.org/officeDocument/2006/relationships/hyperlink" Target="https://huggingface.co/datasets/baijs/AudioSetCaps" TargetMode="External"/><Relationship Id="rId22" Type="http://schemas.openxmlformats.org/officeDocument/2006/relationships/hyperlink" Target="https://github.com/Audio-AGI/AudioSep" TargetMode="External"/><Relationship Id="rId27" Type="http://schemas.openxmlformats.org/officeDocument/2006/relationships/hyperlink" Target="https://ychenn1.github.io/SFM-Adap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7B5BF0C4-8C23-E988-4711-05862B53743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499B1E49-27E4-40E8-8804-BB2DA595E6BB}" type="slidenum">
              <a:rPr lang="en-GB" altLang="en-US" sz="1200">
                <a:solidFill>
                  <a:srgbClr val="898989"/>
                </a:solidFill>
              </a:rPr>
              <a:pPr/>
              <a:t>1</a:t>
            </a:fld>
            <a:endParaRPr lang="en-GB" altLang="en-US" sz="1200">
              <a:solidFill>
                <a:srgbClr val="898989"/>
              </a:solidFill>
            </a:endParaRPr>
          </a:p>
        </p:txBody>
      </p:sp>
      <p:pic>
        <p:nvPicPr>
          <p:cNvPr id="8195" name="Picture 6" descr="surrey powerpoint5">
            <a:extLst>
              <a:ext uri="{FF2B5EF4-FFF2-40B4-BE49-F238E27FC236}">
                <a16:creationId xmlns:a16="http://schemas.microsoft.com/office/drawing/2014/main" id="{1184B375-63F4-2543-EAAF-5A0A650BCF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532" r="40398" b="21155"/>
          <a:stretch>
            <a:fillRect/>
          </a:stretch>
        </p:blipFill>
        <p:spPr bwMode="auto">
          <a:xfrm>
            <a:off x="6350" y="4532313"/>
            <a:ext cx="3422650" cy="23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3">
            <a:extLst>
              <a:ext uri="{FF2B5EF4-FFF2-40B4-BE49-F238E27FC236}">
                <a16:creationId xmlns:a16="http://schemas.microsoft.com/office/drawing/2014/main" id="{BF2603D7-42A1-1485-2BA3-328A9F9320D0}"/>
              </a:ext>
            </a:extLst>
          </p:cNvPr>
          <p:cNvSpPr txBox="1">
            <a:spLocks noChangeArrowheads="1"/>
          </p:cNvSpPr>
          <p:nvPr/>
        </p:nvSpPr>
        <p:spPr bwMode="auto">
          <a:xfrm>
            <a:off x="268288" y="1268760"/>
            <a:ext cx="8607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algn="r" eaLnBrk="1" hangingPunct="1">
              <a:spcBef>
                <a:spcPct val="50000"/>
              </a:spcBef>
            </a:pPr>
            <a:r>
              <a:rPr lang="en-GB" altLang="en-US" sz="3200" dirty="0">
                <a:solidFill>
                  <a:srgbClr val="003D7D"/>
                </a:solidFill>
                <a:latin typeface="Noto Sans" panose="020B0502040504020204" pitchFamily="34" charset="0"/>
                <a:ea typeface="Noto Sans" panose="020B0502040504020204" pitchFamily="34" charset="0"/>
                <a:cs typeface="Noto Sans" panose="020B0502040504020204" pitchFamily="34" charset="0"/>
              </a:rPr>
              <a:t>Language Queried Audio Source Separation</a:t>
            </a:r>
          </a:p>
        </p:txBody>
      </p:sp>
      <p:sp>
        <p:nvSpPr>
          <p:cNvPr id="2" name="Text Box 15">
            <a:extLst>
              <a:ext uri="{FF2B5EF4-FFF2-40B4-BE49-F238E27FC236}">
                <a16:creationId xmlns:a16="http://schemas.microsoft.com/office/drawing/2014/main" id="{2473EB64-66AC-F8C9-1FB2-1C4049AFBADB}"/>
              </a:ext>
            </a:extLst>
          </p:cNvPr>
          <p:cNvSpPr txBox="1">
            <a:spLocks noChangeArrowheads="1"/>
          </p:cNvSpPr>
          <p:nvPr/>
        </p:nvSpPr>
        <p:spPr bwMode="auto">
          <a:xfrm>
            <a:off x="1619672" y="2132856"/>
            <a:ext cx="7328049" cy="4125745"/>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90000"/>
              </a:lnSpc>
              <a:spcBef>
                <a:spcPts val="1200"/>
              </a:spcBef>
              <a:spcAft>
                <a:spcPts val="1200"/>
              </a:spcAft>
              <a:buClr>
                <a:srgbClr val="6F6F74"/>
              </a:buClr>
              <a:buSzPct val="100000"/>
              <a:buFont typeface="Calibri" panose="020F0502020204030204" pitchFamily="34" charset="0"/>
              <a:buNone/>
              <a:tabLst/>
              <a:defRPr/>
            </a:pPr>
            <a:r>
              <a:rPr kumimoji="0" lang="en-GB" sz="2400" b="1"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rPr>
              <a:t>Wenwu Wang</a:t>
            </a:r>
          </a:p>
          <a:p>
            <a:pPr marL="0" marR="0" lvl="0" indent="0" algn="ctr" defTabSz="914400" rtl="0" eaLnBrk="1" fontAlgn="auto" latinLnBrk="0" hangingPunct="1">
              <a:lnSpc>
                <a:spcPct val="90000"/>
              </a:lnSpc>
              <a:spcBef>
                <a:spcPts val="300"/>
              </a:spcBef>
              <a:spcAft>
                <a:spcPts val="300"/>
              </a:spcAft>
              <a:buClr>
                <a:srgbClr val="6F6F74"/>
              </a:buClr>
              <a:buSzPct val="100000"/>
              <a:buFont typeface="Calibri" panose="020F0502020204030204" pitchFamily="34" charset="0"/>
              <a:buNone/>
              <a:tabLst/>
              <a:defRPr/>
            </a:pPr>
            <a:r>
              <a:rPr kumimoji="0" lang="en-GB" sz="2000" b="0" i="0" u="none" strike="noStrike" kern="1200" cap="none" spc="-20" normalizeH="0" baseline="0" noProof="0" dirty="0">
                <a:ln>
                  <a:noFill/>
                </a:ln>
                <a:solidFill>
                  <a:srgbClr val="262626"/>
                </a:solidFill>
                <a:effectLst/>
                <a:uLnTx/>
                <a:uFillTx/>
                <a:latin typeface="Noto Sans" panose="020B0502040504020204" pitchFamily="34"/>
                <a:ea typeface="Noto Sans" panose="020B0502040504020204" pitchFamily="34"/>
                <a:cs typeface="Noto Sans" panose="020B0502040504020204" pitchFamily="34"/>
              </a:rPr>
              <a:t>Centre for Vision, Speech and Signal Processing (CVSSP) </a:t>
            </a:r>
          </a:p>
          <a:p>
            <a:pPr marL="0" marR="0" lvl="0" indent="0" algn="ctr" defTabSz="914400" rtl="0" eaLnBrk="1" fontAlgn="auto" latinLnBrk="0" hangingPunct="1">
              <a:lnSpc>
                <a:spcPct val="90000"/>
              </a:lnSpc>
              <a:spcBef>
                <a:spcPts val="300"/>
              </a:spcBef>
              <a:spcAft>
                <a:spcPts val="300"/>
              </a:spcAft>
              <a:buClr>
                <a:srgbClr val="6F6F74"/>
              </a:buClr>
              <a:buSzPct val="100000"/>
              <a:buFont typeface="Calibri" panose="020F0502020204030204" pitchFamily="34" charset="0"/>
              <a:buNone/>
              <a:tabLst/>
              <a:defRPr/>
            </a:pPr>
            <a:r>
              <a:rPr kumimoji="0" lang="en-GB" sz="2000" b="0" i="0" u="none" strike="noStrike" kern="1200" cap="none" spc="-20" normalizeH="0" baseline="0" noProof="0" dirty="0">
                <a:ln>
                  <a:noFill/>
                </a:ln>
                <a:solidFill>
                  <a:srgbClr val="262626"/>
                </a:solidFill>
                <a:effectLst/>
                <a:uLnTx/>
                <a:uFillTx/>
                <a:latin typeface="Noto Sans" panose="020B0502040504020204" pitchFamily="34"/>
                <a:ea typeface="Noto Sans" panose="020B0502040504020204" pitchFamily="34"/>
                <a:cs typeface="Noto Sans" panose="020B0502040504020204" pitchFamily="34"/>
              </a:rPr>
              <a:t>&amp;  Surrey Institute for People Centred Artificial  Intelligence</a:t>
            </a:r>
          </a:p>
          <a:p>
            <a:pPr marL="0" marR="0" lvl="0" indent="0" algn="ctr" defTabSz="914400" rtl="0" eaLnBrk="1" fontAlgn="auto" latinLnBrk="0" hangingPunct="1">
              <a:lnSpc>
                <a:spcPct val="90000"/>
              </a:lnSpc>
              <a:spcBef>
                <a:spcPts val="600"/>
              </a:spcBef>
              <a:spcAft>
                <a:spcPts val="300"/>
              </a:spcAft>
              <a:buClr>
                <a:srgbClr val="6F6F74"/>
              </a:buClr>
              <a:buSzPct val="100000"/>
              <a:buFont typeface="Calibri" panose="020F0502020204030204" pitchFamily="34" charset="0"/>
              <a:buNone/>
              <a:tabLst/>
              <a:defRPr/>
            </a:pPr>
            <a:r>
              <a:rPr kumimoji="0" lang="en-GB" sz="2400" b="1"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rPr>
              <a:t>University of Surrey</a:t>
            </a:r>
            <a:endParaRPr kumimoji="0" lang="en-US" sz="2400" b="1"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endParaRPr>
          </a:p>
          <a:p>
            <a:pPr marL="0" marR="0" lvl="0" indent="0" algn="ctr" defTabSz="914400" rtl="0" eaLnBrk="1" fontAlgn="auto" latinLnBrk="0" hangingPunct="1">
              <a:lnSpc>
                <a:spcPct val="90000"/>
              </a:lnSpc>
              <a:spcBef>
                <a:spcPts val="600"/>
              </a:spcBef>
              <a:spcAft>
                <a:spcPts val="300"/>
              </a:spcAft>
              <a:buClr>
                <a:srgbClr val="6F6F74"/>
              </a:buClr>
              <a:buSzPct val="100000"/>
              <a:buFont typeface="Calibri" panose="020F0502020204030204" pitchFamily="34" charset="0"/>
              <a:buNone/>
              <a:tabLst/>
              <a:defRPr/>
            </a:pPr>
            <a:r>
              <a:rPr kumimoji="0" lang="en-US" sz="2200" b="0"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rPr>
              <a:t>United Kingdom</a:t>
            </a:r>
          </a:p>
          <a:p>
            <a:pPr marL="0" marR="0" lvl="0" indent="0" algn="ctr" defTabSz="914400" rtl="0" eaLnBrk="1" fontAlgn="auto" latinLnBrk="0" hangingPunct="1">
              <a:lnSpc>
                <a:spcPct val="90000"/>
              </a:lnSpc>
              <a:spcBef>
                <a:spcPts val="600"/>
              </a:spcBef>
              <a:spcAft>
                <a:spcPts val="0"/>
              </a:spcAft>
              <a:buClr>
                <a:srgbClr val="6F6F74"/>
              </a:buClr>
              <a:buSzPct val="100000"/>
              <a:buFont typeface="Calibri" panose="020F0502020204030204" pitchFamily="34" charset="0"/>
              <a:buNone/>
              <a:tabLst/>
              <a:defRPr/>
            </a:pPr>
            <a:r>
              <a:rPr kumimoji="0" lang="en-US" altLang="zh-CN" sz="1700" b="0"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rPr>
              <a:t>Email: w.wang@surrey.ac.uk</a:t>
            </a:r>
          </a:p>
          <a:p>
            <a:pPr marL="0" marR="0" lvl="0" indent="0" algn="ctr" defTabSz="914400" rtl="0" eaLnBrk="1" fontAlgn="auto" latinLnBrk="0" hangingPunct="1">
              <a:lnSpc>
                <a:spcPct val="90000"/>
              </a:lnSpc>
              <a:spcBef>
                <a:spcPts val="300"/>
              </a:spcBef>
              <a:spcAft>
                <a:spcPts val="0"/>
              </a:spcAft>
              <a:buClr>
                <a:srgbClr val="6F6F74"/>
              </a:buClr>
              <a:buSzPct val="100000"/>
              <a:buFont typeface="Calibri" panose="020F0502020204030204" pitchFamily="34" charset="0"/>
              <a:buNone/>
              <a:tabLst/>
              <a:defRPr/>
            </a:pPr>
            <a:r>
              <a:rPr kumimoji="0" lang="en-US" altLang="zh-CN" sz="1700" b="0" i="0" u="none" strike="noStrike" kern="1200" cap="none" spc="-20" normalizeH="0" baseline="0" noProof="0" dirty="0">
                <a:ln>
                  <a:noFill/>
                </a:ln>
                <a:solidFill>
                  <a:srgbClr val="000000">
                    <a:lumMod val="85000"/>
                    <a:lumOff val="15000"/>
                  </a:srgbClr>
                </a:solidFill>
                <a:effectLst/>
                <a:uLnTx/>
                <a:uFillTx/>
                <a:latin typeface="Noto Sans" panose="020B0502040504020204" pitchFamily="34"/>
                <a:ea typeface="Noto Sans" panose="020B0502040504020204" pitchFamily="34"/>
                <a:cs typeface="Noto Sans" panose="020B0502040504020204" pitchFamily="34"/>
              </a:rPr>
              <a:t>Web: https://personalpages.surrey.ac.uk/w.wang/</a:t>
            </a:r>
          </a:p>
          <a:p>
            <a:pPr algn="ctr" eaLnBrk="1" hangingPunct="1">
              <a:defRPr/>
            </a:pPr>
            <a:endParaRPr lang="en-GB" altLang="zh-CN" sz="1800" b="1" dirty="0">
              <a:solidFill>
                <a:srgbClr val="003D7D"/>
              </a:solidFill>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endParaRPr lang="en-GB" altLang="zh-CN" sz="1800" b="1" dirty="0">
              <a:solidFill>
                <a:srgbClr val="003D7D"/>
              </a:solidFill>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r>
              <a:rPr lang="en-GB" altLang="zh-CN" sz="1800" b="1" dirty="0">
                <a:solidFill>
                  <a:srgbClr val="003D7D"/>
                </a:solidFill>
                <a:latin typeface="Noto Sans" panose="020B0502040504020204" pitchFamily="34" charset="0"/>
                <a:ea typeface="Noto Sans" panose="020B0502040504020204" pitchFamily="34" charset="0"/>
                <a:cs typeface="Noto Sans" panose="020B0502040504020204" pitchFamily="34" charset="0"/>
              </a:rPr>
              <a:t>Keynote talk on IWAENC 2026, Cremona, Italy </a:t>
            </a:r>
          </a:p>
          <a:p>
            <a:pPr algn="ctr" eaLnBrk="1" hangingPunct="1">
              <a:defRPr/>
            </a:pPr>
            <a:endParaRPr lang="en-GB" altLang="zh-CN" sz="1800" b="1" dirty="0">
              <a:solidFill>
                <a:srgbClr val="003D7D"/>
              </a:solidFill>
              <a:latin typeface="Noto Sans" panose="020B0502040504020204" pitchFamily="34" charset="0"/>
              <a:ea typeface="Noto Sans" panose="020B0502040504020204" pitchFamily="34" charset="0"/>
              <a:cs typeface="Noto Sans" panose="020B0502040504020204" pitchFamily="34" charset="0"/>
            </a:endParaRPr>
          </a:p>
          <a:p>
            <a:pPr algn="ctr" eaLnBrk="1" hangingPunct="1">
              <a:defRPr/>
            </a:pPr>
            <a:r>
              <a:rPr lang="en-GB" altLang="zh-CN" sz="1800" dirty="0">
                <a:latin typeface="Noto Sans" panose="020B0502040504020204" pitchFamily="34" charset="0"/>
                <a:ea typeface="Noto Sans" panose="020B0502040504020204" pitchFamily="34" charset="0"/>
                <a:cs typeface="Noto Sans" panose="020B0502040504020204" pitchFamily="34" charset="0"/>
              </a:rPr>
              <a:t>10/09/2026</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7">
            <a:extLst>
              <a:ext uri="{FF2B5EF4-FFF2-40B4-BE49-F238E27FC236}">
                <a16:creationId xmlns:a16="http://schemas.microsoft.com/office/drawing/2014/main" id="{AEB4CB7B-EEAA-4AAD-613E-48C2930852D8}"/>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685E4B8-D983-438D-867F-B274E7C9F55C}" type="slidenum">
              <a:rPr lang="en-GB" altLang="en-US" sz="1200">
                <a:solidFill>
                  <a:srgbClr val="898989"/>
                </a:solidFill>
              </a:rPr>
              <a:pPr/>
              <a:t>2</a:t>
            </a:fld>
            <a:endParaRPr lang="en-GB" altLang="en-US" sz="1200">
              <a:solidFill>
                <a:srgbClr val="898989"/>
              </a:solidFill>
            </a:endParaRPr>
          </a:p>
        </p:txBody>
      </p:sp>
      <p:sp>
        <p:nvSpPr>
          <p:cNvPr id="15" name="Title 3">
            <a:extLst>
              <a:ext uri="{FF2B5EF4-FFF2-40B4-BE49-F238E27FC236}">
                <a16:creationId xmlns:a16="http://schemas.microsoft.com/office/drawing/2014/main" id="{6BCFA6F2-81EC-A4FA-0089-F9723DB06DC3}"/>
              </a:ext>
            </a:extLst>
          </p:cNvPr>
          <p:cNvSpPr txBox="1">
            <a:spLocks/>
          </p:cNvSpPr>
          <p:nvPr/>
        </p:nvSpPr>
        <p:spPr>
          <a:xfrm>
            <a:off x="457200" y="423352"/>
            <a:ext cx="7551282" cy="413268"/>
          </a:xfrm>
          <a:prstGeom prst="rect">
            <a:avLst/>
          </a:prstGeom>
        </p:spPr>
        <p:txBody>
          <a:bodyPr vert="horz" lIns="91440" tIns="45720" rIns="91440" bIns="45720" rtlCol="0" anchor="ctr">
            <a:noAutofit/>
          </a:bodyPr>
          <a:lstStyle>
            <a:lvl1pPr algn="l" defTabSz="342900" rtl="0" eaLnBrk="1" latinLnBrk="0" hangingPunct="1">
              <a:spcBef>
                <a:spcPct val="0"/>
              </a:spcBef>
              <a:buNone/>
              <a:defRPr sz="2100" b="0" kern="1200" cap="none" spc="0" baseline="0">
                <a:ln>
                  <a:noFill/>
                </a:ln>
                <a:solidFill>
                  <a:srgbClr val="203D75"/>
                </a:solidFill>
                <a:effectLst/>
                <a:latin typeface="Georgia"/>
                <a:ea typeface="+mj-ea"/>
                <a:cs typeface="Georgia"/>
              </a:defRPr>
            </a:lvl1pPr>
          </a:lstStyle>
          <a:p>
            <a:pPr fontAlgn="auto">
              <a:spcAft>
                <a:spcPts val="0"/>
              </a:spcAft>
            </a:pPr>
            <a:r>
              <a:rPr lang="en-GB" sz="2800">
                <a:latin typeface="Arial" panose="020B0604020202020204" pitchFamily="34" charset="0"/>
                <a:cs typeface="Arial" panose="020B0604020202020204" pitchFamily="34" charset="0"/>
              </a:rPr>
              <a:t>Acknowledgement</a:t>
            </a:r>
            <a:endParaRPr lang="en-GB" sz="2800" dirty="0">
              <a:latin typeface="Arial" panose="020B0604020202020204" pitchFamily="34" charset="0"/>
              <a:cs typeface="Arial" panose="020B0604020202020204" pitchFamily="34" charset="0"/>
            </a:endParaRPr>
          </a:p>
        </p:txBody>
      </p:sp>
      <p:sp>
        <p:nvSpPr>
          <p:cNvPr id="16" name="Text Placeholder 4">
            <a:extLst>
              <a:ext uri="{FF2B5EF4-FFF2-40B4-BE49-F238E27FC236}">
                <a16:creationId xmlns:a16="http://schemas.microsoft.com/office/drawing/2014/main" id="{074850A8-C3D4-91F1-E35B-E3CD79E909FF}"/>
              </a:ext>
            </a:extLst>
          </p:cNvPr>
          <p:cNvSpPr txBox="1">
            <a:spLocks/>
          </p:cNvSpPr>
          <p:nvPr/>
        </p:nvSpPr>
        <p:spPr>
          <a:xfrm>
            <a:off x="611558" y="1163992"/>
            <a:ext cx="7551282" cy="3345128"/>
          </a:xfrm>
          <a:prstGeom prst="rect">
            <a:avLst/>
          </a:prstGeom>
        </p:spPr>
        <p:txBody>
          <a:bodyPr vert="horz" lIns="91440" tIns="45720" rIns="91440" bIns="45720" numCol="3" rtlCol="0">
            <a:normAutofit fontScale="32500" lnSpcReduction="20000"/>
          </a:bodyPr>
          <a:lstStyle>
            <a:lvl1pPr marL="0" indent="0" algn="l" defTabSz="342900" rtl="0" eaLnBrk="1" latinLnBrk="0" hangingPunct="1">
              <a:spcBef>
                <a:spcPct val="20000"/>
              </a:spcBef>
              <a:buFont typeface="Arial"/>
              <a:buNone/>
              <a:defRPr sz="2100" b="0" kern="1200" baseline="0">
                <a:solidFill>
                  <a:schemeClr val="tx1"/>
                </a:solidFill>
                <a:latin typeface="+mj-lt"/>
                <a:ea typeface="+mn-ea"/>
                <a:cs typeface="Georgia"/>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Xubo Liu</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Yi Yuan</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Haohe Liu</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Xinhao Mei</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Yiming Zhang</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Liting Gao</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Yun Chen</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Junqi Zhao</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1" i="0" u="none" strike="noStrike" kern="1200" cap="none" spc="0" normalizeH="0" baseline="0" noProof="0">
                <a:ln>
                  <a:noFill/>
                </a:ln>
                <a:solidFill>
                  <a:srgbClr val="203D75"/>
                </a:solidFill>
                <a:effectLst/>
                <a:uLnTx/>
                <a:uFillTx/>
                <a:latin typeface="Calibri"/>
                <a:ea typeface="+mn-ea"/>
              </a:rPr>
              <a:t>Qingju Liu</a:t>
            </a:r>
            <a:endParaRPr kumimoji="0" lang="en-GB" altLang="en-US" sz="6200" b="0" i="0" u="none" strike="noStrike" kern="1200" cap="none" spc="0" normalizeH="0" baseline="0" noProof="0">
              <a:ln>
                <a:noFill/>
              </a:ln>
              <a:solidFill>
                <a:srgbClr val="203D75"/>
              </a:solidFill>
              <a:effectLst/>
              <a:uLnTx/>
              <a:uFillTx/>
              <a:latin typeface="Calibri"/>
              <a:ea typeface="+mn-ea"/>
            </a:endParaRP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1" i="0" u="none" strike="noStrike" kern="1200" cap="none" spc="0" normalizeH="0" baseline="0" noProof="0">
                <a:ln>
                  <a:noFill/>
                </a:ln>
                <a:solidFill>
                  <a:srgbClr val="203D75"/>
                </a:solidFill>
                <a:effectLst/>
                <a:uLnTx/>
                <a:uFillTx/>
                <a:latin typeface="Calibri"/>
                <a:ea typeface="+mn-ea"/>
              </a:rPr>
              <a:t>Qiuqiang Kong</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1" i="0" u="none" strike="noStrike" kern="1200" cap="none" spc="0" normalizeH="0" baseline="0" noProof="0">
                <a:ln>
                  <a:noFill/>
                </a:ln>
                <a:solidFill>
                  <a:srgbClr val="203D75"/>
                </a:solidFill>
                <a:effectLst/>
                <a:uLnTx/>
                <a:uFillTx/>
                <a:latin typeface="Calibri"/>
                <a:ea typeface="+mn-ea"/>
              </a:rPr>
              <a:t>Atiyeh Alinaghi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0" i="0" u="none" strike="noStrike" kern="1200" cap="none" spc="0" normalizeH="0" baseline="0" noProof="0">
                <a:ln>
                  <a:noFill/>
                </a:ln>
                <a:solidFill>
                  <a:srgbClr val="203D75"/>
                </a:solidFill>
                <a:effectLst/>
                <a:uLnTx/>
                <a:uFillTx/>
                <a:latin typeface="Calibri"/>
                <a:ea typeface="+mn-ea"/>
              </a:rPr>
              <a:t>Jian Guan</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6200" b="0" i="0" u="none" strike="noStrike" kern="1200" cap="none" spc="0" normalizeH="0" baseline="0" noProof="0">
                <a:ln>
                  <a:noFill/>
                </a:ln>
                <a:solidFill>
                  <a:srgbClr val="203D75"/>
                </a:solidFill>
                <a:effectLst/>
                <a:uLnTx/>
                <a:uFillTx/>
                <a:latin typeface="Calibri"/>
                <a:ea typeface="+mn-ea"/>
              </a:rPr>
              <a:t>Feiyang Xiao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0" i="0" u="none" strike="noStrike" kern="1200" cap="none" spc="0" normalizeH="0" baseline="0" noProof="0">
                <a:ln>
                  <a:noFill/>
                </a:ln>
                <a:solidFill>
                  <a:srgbClr val="203D75"/>
                </a:solidFill>
                <a:effectLst/>
                <a:uLnTx/>
                <a:uFillTx/>
                <a:latin typeface="Calibri"/>
                <a:ea typeface="+mn-ea"/>
              </a:rPr>
              <a:t>Yong Xu</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0" i="0" u="none" strike="noStrike" kern="1200" cap="none" spc="0" normalizeH="0" baseline="0" noProof="0">
                <a:ln>
                  <a:noFill/>
                </a:ln>
                <a:solidFill>
                  <a:srgbClr val="203D75"/>
                </a:solidFill>
                <a:effectLst/>
                <a:uLnTx/>
                <a:uFillTx/>
                <a:latin typeface="Calibri"/>
                <a:ea typeface="+mn-ea"/>
              </a:rPr>
              <a:t>Yin Cao</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zh-CN" sz="6200" b="0" i="0" u="none" strike="noStrike" kern="1200" cap="none" spc="0" normalizeH="0" baseline="0" noProof="0">
                <a:ln>
                  <a:noFill/>
                </a:ln>
                <a:solidFill>
                  <a:srgbClr val="203D75"/>
                </a:solidFill>
                <a:effectLst/>
                <a:uLnTx/>
                <a:uFillTx/>
                <a:latin typeface="Calibri"/>
                <a:ea typeface="宋体" panose="02010600030101010101" pitchFamily="2" charset="-122"/>
              </a:rPr>
              <a:t>Qiaoxi Zhu</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zh-CN" sz="6200" b="0" i="0" u="none" strike="noStrike" kern="1200" cap="none" spc="0" normalizeH="0" baseline="0" noProof="0">
                <a:ln>
                  <a:noFill/>
                </a:ln>
                <a:solidFill>
                  <a:srgbClr val="203D75"/>
                </a:solidFill>
                <a:effectLst/>
                <a:uLnTx/>
                <a:uFillTx/>
                <a:latin typeface="Calibri"/>
                <a:ea typeface="宋体" panose="02010600030101010101" pitchFamily="2" charset="-122"/>
              </a:rPr>
              <a:t>Jonathon Chambers</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0" i="0" u="none" strike="noStrike" kern="1200" cap="none" spc="0" normalizeH="0" baseline="0" noProof="0">
                <a:ln>
                  <a:noFill/>
                </a:ln>
                <a:solidFill>
                  <a:srgbClr val="203D75"/>
                </a:solidFill>
                <a:effectLst/>
                <a:uLnTx/>
                <a:uFillTx/>
                <a:latin typeface="Calibri"/>
                <a:ea typeface="+mn-ea"/>
              </a:rPr>
              <a:t>Philip Jackson</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Mark Barnard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Swati Chandna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Jing Dong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Alfredo Zermini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Yang Yu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Tariq Jan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Tao Xu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Josef Kittler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Mark Plumbley </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Saeid Sanei</a:t>
            </a: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altLang="en-US" sz="6200" b="0" i="0" u="none" strike="noStrike" kern="1200" cap="none" spc="0" normalizeH="0" baseline="0" noProof="0">
                <a:ln>
                  <a:noFill/>
                </a:ln>
                <a:solidFill>
                  <a:srgbClr val="203D75"/>
                </a:solidFill>
                <a:effectLst/>
                <a:uLnTx/>
                <a:uFillTx/>
                <a:latin typeface="Calibri"/>
                <a:ea typeface="+mn-ea"/>
              </a:rPr>
              <a:t>DeLiang Wang</a:t>
            </a:r>
            <a:endParaRPr kumimoji="0" lang="en-GB" altLang="en-US" sz="2100" b="0" i="0" u="none" strike="noStrike" kern="1200" cap="none" spc="0" normalizeH="0" baseline="0" noProof="0">
              <a:ln>
                <a:noFill/>
              </a:ln>
              <a:solidFill>
                <a:srgbClr val="203D75"/>
              </a:solidFill>
              <a:effectLst/>
              <a:uLnTx/>
              <a:uFillTx/>
              <a:latin typeface="Calibri"/>
              <a:ea typeface="+mn-ea"/>
            </a:endParaRPr>
          </a:p>
          <a:p>
            <a:pPr marL="342900" marR="0" lvl="0" indent="-34290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6200" b="0" i="0" u="none" strike="noStrike" kern="1200" cap="none" spc="0" normalizeH="0" baseline="0" noProof="0">
                <a:ln>
                  <a:noFill/>
                </a:ln>
                <a:solidFill>
                  <a:srgbClr val="203D75"/>
                </a:solidFill>
                <a:effectLst/>
                <a:uLnTx/>
                <a:uFillTx/>
                <a:latin typeface="Calibri"/>
                <a:ea typeface="+mn-ea"/>
              </a:rPr>
              <a:t>… …</a:t>
            </a:r>
            <a:endParaRPr kumimoji="0" lang="en-GB" sz="6200" b="0" i="0" u="none" strike="noStrike" kern="1200" cap="none" spc="0" normalizeH="0" baseline="0" noProof="0" dirty="0">
              <a:ln>
                <a:noFill/>
              </a:ln>
              <a:solidFill>
                <a:srgbClr val="203D75"/>
              </a:solidFill>
              <a:effectLst/>
              <a:uLnTx/>
              <a:uFillTx/>
              <a:latin typeface="Calibri"/>
              <a:ea typeface="+mn-ea"/>
            </a:endParaRPr>
          </a:p>
        </p:txBody>
      </p:sp>
      <p:sp>
        <p:nvSpPr>
          <p:cNvPr id="17" name="Text Placeholder 4">
            <a:extLst>
              <a:ext uri="{FF2B5EF4-FFF2-40B4-BE49-F238E27FC236}">
                <a16:creationId xmlns:a16="http://schemas.microsoft.com/office/drawing/2014/main" id="{0D2F62C5-D51A-FFC2-C862-A518424221CF}"/>
              </a:ext>
            </a:extLst>
          </p:cNvPr>
          <p:cNvSpPr txBox="1">
            <a:spLocks/>
          </p:cNvSpPr>
          <p:nvPr/>
        </p:nvSpPr>
        <p:spPr>
          <a:xfrm>
            <a:off x="647470" y="4671824"/>
            <a:ext cx="5364690" cy="1781512"/>
          </a:xfrm>
          <a:prstGeom prst="rect">
            <a:avLst/>
          </a:prstGeom>
        </p:spPr>
        <p:txBody>
          <a:bodyPr vert="horz" lIns="68580" tIns="34290" rIns="68580" bIns="34290" rtlCol="0">
            <a:normAutofit/>
          </a:bodyPr>
          <a:lstStyle>
            <a:lvl1pPr marL="0" indent="0" algn="l" defTabSz="457200" rtl="0" eaLnBrk="1" latinLnBrk="0" hangingPunct="1">
              <a:spcBef>
                <a:spcPct val="20000"/>
              </a:spcBef>
              <a:buFont typeface="Arial"/>
              <a:buNone/>
              <a:defRPr sz="2800" b="0" kern="1200" baseline="0">
                <a:solidFill>
                  <a:schemeClr val="tx1"/>
                </a:solidFill>
                <a:latin typeface="+mj-lt"/>
                <a:ea typeface="+mn-ea"/>
                <a:cs typeface="Georgia"/>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defTabSz="342900" fontAlgn="auto">
              <a:spcAft>
                <a:spcPts val="0"/>
              </a:spcAft>
              <a:defRPr/>
            </a:pPr>
            <a:r>
              <a:rPr lang="en-GB" sz="2100" dirty="0">
                <a:solidFill>
                  <a:srgbClr val="203D75">
                    <a:lumMod val="50000"/>
                  </a:srgbClr>
                </a:solidFill>
                <a:latin typeface="Calibri"/>
              </a:rPr>
              <a:t>Funding from: </a:t>
            </a:r>
            <a:br>
              <a:rPr lang="en-GB" sz="2100" dirty="0">
                <a:solidFill>
                  <a:srgbClr val="203D75">
                    <a:lumMod val="50000"/>
                  </a:srgbClr>
                </a:solidFill>
                <a:latin typeface="Calibri"/>
              </a:rPr>
            </a:br>
            <a:r>
              <a:rPr lang="en-GB" sz="1800" dirty="0">
                <a:solidFill>
                  <a:srgbClr val="203D75">
                    <a:lumMod val="50000"/>
                  </a:srgbClr>
                </a:solidFill>
                <a:latin typeface="Calibri"/>
              </a:rPr>
              <a:t>UK Engineering and Physical Sciences Research Council (EPSRC) &amp; University Defence Research Collaboration (UDRC), British Council, Research England, industry including BBC, Samsung, Huawei, etc.</a:t>
            </a:r>
          </a:p>
        </p:txBody>
      </p:sp>
      <p:pic>
        <p:nvPicPr>
          <p:cNvPr id="18" name="Picture 17">
            <a:extLst>
              <a:ext uri="{FF2B5EF4-FFF2-40B4-BE49-F238E27FC236}">
                <a16:creationId xmlns:a16="http://schemas.microsoft.com/office/drawing/2014/main" id="{399F7A43-BE03-241C-695A-81D289FE37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8184" y="5024555"/>
            <a:ext cx="2542796" cy="636693"/>
          </a:xfrm>
          <a:prstGeom prst="rect">
            <a:avLst/>
          </a:prstGeom>
        </p:spPr>
      </p:pic>
      <p:pic>
        <p:nvPicPr>
          <p:cNvPr id="19" name="Picture 18" descr="British Council Logo Vector (.AI) Free Download">
            <a:extLst>
              <a:ext uri="{FF2B5EF4-FFF2-40B4-BE49-F238E27FC236}">
                <a16:creationId xmlns:a16="http://schemas.microsoft.com/office/drawing/2014/main" id="{65C38B0F-DAB7-981C-1245-88A000E4A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1363" y="6021380"/>
            <a:ext cx="1544637" cy="62633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British Council – Newton Fund Institutional Links Grant awarded! – A.B.  Jorge Sobrido´s Research Group">
            <a:extLst>
              <a:ext uri="{FF2B5EF4-FFF2-40B4-BE49-F238E27FC236}">
                <a16:creationId xmlns:a16="http://schemas.microsoft.com/office/drawing/2014/main" id="{B789260E-F743-28F7-4160-0B689CE5DD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0998" y="6061802"/>
            <a:ext cx="2014107" cy="545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65779-AC11-D64A-5953-CC8909FF4432}"/>
            </a:ext>
          </a:extLst>
        </p:cNvPr>
        <p:cNvGrpSpPr/>
        <p:nvPr/>
      </p:nvGrpSpPr>
      <p:grpSpPr>
        <a:xfrm>
          <a:off x="0" y="0"/>
          <a:ext cx="0" cy="0"/>
          <a:chOff x="0" y="0"/>
          <a:chExt cx="0" cy="0"/>
        </a:xfrm>
      </p:grpSpPr>
      <p:sp>
        <p:nvSpPr>
          <p:cNvPr id="21506" name="TextBox 15">
            <a:extLst>
              <a:ext uri="{FF2B5EF4-FFF2-40B4-BE49-F238E27FC236}">
                <a16:creationId xmlns:a16="http://schemas.microsoft.com/office/drawing/2014/main" id="{A71C08A4-C52D-9843-467D-1C36ADEC6DFE}"/>
              </a:ext>
            </a:extLst>
          </p:cNvPr>
          <p:cNvSpPr txBox="1">
            <a:spLocks noChangeArrowheads="1"/>
          </p:cNvSpPr>
          <p:nvPr/>
        </p:nvSpPr>
        <p:spPr bwMode="auto">
          <a:xfrm>
            <a:off x="714375" y="980728"/>
            <a:ext cx="8429625" cy="4955203"/>
          </a:xfrm>
          <a:prstGeom prst="rect">
            <a:avLst/>
          </a:prstGeom>
          <a:noFill/>
          <a:ln w="9525">
            <a:noFill/>
            <a:miter lim="800000"/>
            <a:headEnd/>
            <a:tailEnd/>
          </a:ln>
        </p:spPr>
        <p:txBody>
          <a:bodyPr>
            <a:spAutoFit/>
          </a:bodyPr>
          <a:lstStyle/>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A brief history about audio source separation</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Cocktail party problem &amp; speech source separation</a:t>
            </a:r>
          </a:p>
          <a:p>
            <a:pPr marL="742950" lvl="2" indent="-285750" eaLnBrk="1" hangingPunct="1">
              <a:buFont typeface="Arial" panose="020B0604020202020204" pitchFamily="34" charset="0"/>
              <a:buChar char="•"/>
              <a:defRPr/>
            </a:pPr>
            <a:r>
              <a:rPr lang="en-US" altLang="zh-CN" sz="2200" dirty="0">
                <a:solidFill>
                  <a:schemeClr val="accent6">
                    <a:lumMod val="50000"/>
                  </a:schemeClr>
                </a:solidFill>
                <a:latin typeface="Calibri" pitchFamily="34" charset="0"/>
              </a:rPr>
              <a:t>Example problems and methods</a:t>
            </a:r>
          </a:p>
          <a:p>
            <a:pPr marL="742950" lvl="2" indent="-285750" eaLnBrk="1" hangingPunct="1">
              <a:buFont typeface="Arial" panose="020B0604020202020204" pitchFamily="34" charset="0"/>
              <a:buChar char="•"/>
              <a:defRPr/>
            </a:pPr>
            <a:r>
              <a:rPr lang="en-US" sz="2200" dirty="0">
                <a:solidFill>
                  <a:schemeClr val="accent6">
                    <a:lumMod val="50000"/>
                  </a:schemeClr>
                </a:solidFill>
                <a:latin typeface="Calibri" pitchFamily="34" charset="0"/>
              </a:rPr>
              <a:t>Recent developments</a:t>
            </a:r>
            <a:endParaRPr lang="en-GB" sz="2200" dirty="0">
              <a:solidFill>
                <a:schemeClr val="accent6">
                  <a:lumMod val="50000"/>
                </a:schemeClr>
              </a:solidFill>
              <a:latin typeface="Calibri" pitchFamily="34" charset="0"/>
            </a:endParaRP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A brief history about (large) audio-language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audio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language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audio-language models (examples, datasets, applications) </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Language </a:t>
            </a:r>
            <a:r>
              <a:rPr lang="en-GB" altLang="zh-CN" sz="2400" b="1" dirty="0">
                <a:solidFill>
                  <a:schemeClr val="accent6">
                    <a:lumMod val="50000"/>
                  </a:schemeClr>
                </a:solidFill>
                <a:latin typeface="Calibri" pitchFamily="34" charset="0"/>
              </a:rPr>
              <a:t>queried</a:t>
            </a:r>
            <a:r>
              <a:rPr lang="en-GB" sz="2400" b="1" dirty="0">
                <a:solidFill>
                  <a:schemeClr val="accent6">
                    <a:lumMod val="50000"/>
                  </a:schemeClr>
                </a:solidFill>
                <a:latin typeface="Calibri" pitchFamily="34" charset="0"/>
              </a:rPr>
              <a:t> </a:t>
            </a:r>
            <a:r>
              <a:rPr lang="en-US" altLang="zh-CN" sz="2400" b="1" dirty="0">
                <a:solidFill>
                  <a:schemeClr val="accent6">
                    <a:lumMod val="50000"/>
                  </a:schemeClr>
                </a:solidFill>
                <a:latin typeface="Calibri" pitchFamily="34" charset="0"/>
              </a:rPr>
              <a:t>audio source separation</a:t>
            </a:r>
            <a:endParaRPr lang="en-GB" altLang="zh-CN" sz="2400" b="1"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Early models</a:t>
            </a: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AudioSep</a:t>
            </a:r>
            <a:endParaRPr lang="en-GB" sz="2200"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FlowSep</a:t>
            </a:r>
            <a:r>
              <a:rPr lang="en-GB" sz="2200" dirty="0">
                <a:solidFill>
                  <a:schemeClr val="accent6">
                    <a:lumMod val="50000"/>
                  </a:schemeClr>
                </a:solidFill>
                <a:latin typeface="Calibri" pitchFamily="34" charset="0"/>
              </a:rPr>
              <a:t> &amp; FlowSep2</a:t>
            </a: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A related problem: language guided audio editing</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Conclusions and future works</a:t>
            </a:r>
          </a:p>
        </p:txBody>
      </p:sp>
      <p:sp>
        <p:nvSpPr>
          <p:cNvPr id="10243" name="Title 5">
            <a:extLst>
              <a:ext uri="{FF2B5EF4-FFF2-40B4-BE49-F238E27FC236}">
                <a16:creationId xmlns:a16="http://schemas.microsoft.com/office/drawing/2014/main" id="{F2FBC38D-F45D-FEAF-667C-62DF692CB1D1}"/>
              </a:ext>
            </a:extLst>
          </p:cNvPr>
          <p:cNvSpPr>
            <a:spLocks noGrp="1"/>
          </p:cNvSpPr>
          <p:nvPr>
            <p:ph type="title"/>
          </p:nvPr>
        </p:nvSpPr>
        <p:spPr bwMode="auto">
          <a:xfrm>
            <a:off x="319088" y="274638"/>
            <a:ext cx="7467600" cy="7060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200" dirty="0">
                <a:solidFill>
                  <a:srgbClr val="002060"/>
                </a:solidFill>
              </a:rPr>
              <a:t>Outline</a:t>
            </a:r>
          </a:p>
        </p:txBody>
      </p:sp>
      <p:sp>
        <p:nvSpPr>
          <p:cNvPr id="10244" name="Slide Number Placeholder 7">
            <a:extLst>
              <a:ext uri="{FF2B5EF4-FFF2-40B4-BE49-F238E27FC236}">
                <a16:creationId xmlns:a16="http://schemas.microsoft.com/office/drawing/2014/main" id="{CB6E363C-3902-08A6-ECB8-3B95866B59C6}"/>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685E4B8-D983-438D-867F-B274E7C9F55C}" type="slidenum">
              <a:rPr lang="en-GB" altLang="en-US" sz="1200">
                <a:solidFill>
                  <a:srgbClr val="898989"/>
                </a:solidFill>
              </a:rPr>
              <a:pPr/>
              <a:t>3</a:t>
            </a:fld>
            <a:endParaRPr lang="en-GB" altLang="en-US" sz="1200">
              <a:solidFill>
                <a:srgbClr val="898989"/>
              </a:solidFill>
            </a:endParaRPr>
          </a:p>
        </p:txBody>
      </p:sp>
    </p:spTree>
    <p:extLst>
      <p:ext uri="{BB962C8B-B14F-4D97-AF65-F5344CB8AC3E}">
        <p14:creationId xmlns:p14="http://schemas.microsoft.com/office/powerpoint/2010/main" val="4059575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6">
            <a:extLst>
              <a:ext uri="{FF2B5EF4-FFF2-40B4-BE49-F238E27FC236}">
                <a16:creationId xmlns:a16="http://schemas.microsoft.com/office/drawing/2014/main" id="{50EFDCA3-42E2-F91B-98FF-B35CABB2C1CF}"/>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8FDD854-61DD-4AF4-9628-88647931550F}" type="slidenum">
              <a:rPr lang="en-US" sz="900" b="1">
                <a:solidFill>
                  <a:schemeClr val="accent3">
                    <a:lumMod val="75000"/>
                  </a:schemeClr>
                </a:solidFill>
              </a:rPr>
              <a:pPr>
                <a:defRPr/>
              </a:pPr>
              <a:t>4</a:t>
            </a:fld>
            <a:endParaRPr lang="en-US" sz="900" b="1" dirty="0">
              <a:solidFill>
                <a:schemeClr val="accent3">
                  <a:lumMod val="75000"/>
                </a:schemeClr>
              </a:solidFill>
            </a:endParaRPr>
          </a:p>
        </p:txBody>
      </p:sp>
      <p:sp>
        <p:nvSpPr>
          <p:cNvPr id="11267" name="Line 14">
            <a:extLst>
              <a:ext uri="{FF2B5EF4-FFF2-40B4-BE49-F238E27FC236}">
                <a16:creationId xmlns:a16="http://schemas.microsoft.com/office/drawing/2014/main" id="{7C50CBDF-80B5-B84D-C3F4-685CCD3F43A9}"/>
              </a:ext>
            </a:extLst>
          </p:cNvPr>
          <p:cNvSpPr>
            <a:spLocks noChangeShapeType="1"/>
          </p:cNvSpPr>
          <p:nvPr/>
        </p:nvSpPr>
        <p:spPr bwMode="auto">
          <a:xfrm>
            <a:off x="7999413" y="3944938"/>
            <a:ext cx="1587" cy="5080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endParaRPr lang="en-GB"/>
          </a:p>
        </p:txBody>
      </p:sp>
      <p:pic>
        <p:nvPicPr>
          <p:cNvPr id="11268" name="图片 81" descr="Capture.JPG">
            <a:extLst>
              <a:ext uri="{FF2B5EF4-FFF2-40B4-BE49-F238E27FC236}">
                <a16:creationId xmlns:a16="http://schemas.microsoft.com/office/drawing/2014/main" id="{852C3774-4EE2-8AAA-DD3A-221F8C235E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875" y="2923778"/>
            <a:ext cx="28448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Box 7">
            <a:extLst>
              <a:ext uri="{FF2B5EF4-FFF2-40B4-BE49-F238E27FC236}">
                <a16:creationId xmlns:a16="http://schemas.microsoft.com/office/drawing/2014/main" id="{F1D20A5F-FAA5-0A23-3AAA-E21E1DEE5458}"/>
              </a:ext>
            </a:extLst>
          </p:cNvPr>
          <p:cNvSpPr txBox="1">
            <a:spLocks noChangeArrowheads="1"/>
          </p:cNvSpPr>
          <p:nvPr/>
        </p:nvSpPr>
        <p:spPr bwMode="auto">
          <a:xfrm>
            <a:off x="4788024" y="1196752"/>
            <a:ext cx="4092719"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sz="2400" b="1" dirty="0">
                <a:latin typeface="Calibri-Bold"/>
              </a:rPr>
              <a:t>Cocktail party problem may involve a few tasks:</a:t>
            </a:r>
          </a:p>
          <a:p>
            <a:pPr eaLnBrk="1" hangingPunct="1"/>
            <a:endParaRPr lang="en-GB" altLang="en-US" sz="1800" b="1" dirty="0">
              <a:solidFill>
                <a:srgbClr val="00B1F1"/>
              </a:solidFill>
              <a:latin typeface="Calibri-Bold"/>
            </a:endParaRPr>
          </a:p>
          <a:p>
            <a:pPr eaLnBrk="1" hangingPunct="1"/>
            <a:r>
              <a:rPr lang="en-GB" altLang="en-US" sz="1800" b="1" dirty="0">
                <a:solidFill>
                  <a:srgbClr val="00B1F1"/>
                </a:solidFill>
                <a:latin typeface="Calibri-Bold"/>
              </a:rPr>
              <a:t>How many speakers?</a:t>
            </a:r>
          </a:p>
          <a:p>
            <a:pPr eaLnBrk="1" hangingPunct="1"/>
            <a:r>
              <a:rPr lang="en-GB" altLang="en-US" sz="1800" dirty="0">
                <a:solidFill>
                  <a:srgbClr val="000000"/>
                </a:solidFill>
                <a:latin typeface="Calibri" panose="020F0502020204030204" pitchFamily="34" charset="0"/>
              </a:rPr>
              <a:t>(Source counting)</a:t>
            </a:r>
          </a:p>
          <a:p>
            <a:pPr eaLnBrk="1" hangingPunct="1"/>
            <a:r>
              <a:rPr lang="en-GB" altLang="en-US" sz="1800" b="1" dirty="0">
                <a:solidFill>
                  <a:srgbClr val="00B1F1"/>
                </a:solidFill>
                <a:latin typeface="Calibri-Bold"/>
              </a:rPr>
              <a:t>Where are they?</a:t>
            </a:r>
            <a:endParaRPr lang="en-GB" altLang="en-US" sz="1800" dirty="0">
              <a:solidFill>
                <a:srgbClr val="000000"/>
              </a:solidFill>
              <a:latin typeface="Calibri" panose="020F0502020204030204" pitchFamily="34" charset="0"/>
            </a:endParaRPr>
          </a:p>
          <a:p>
            <a:pPr eaLnBrk="1" hangingPunct="1"/>
            <a:r>
              <a:rPr lang="en-GB" altLang="en-US" sz="1800" dirty="0">
                <a:solidFill>
                  <a:srgbClr val="000000"/>
                </a:solidFill>
                <a:latin typeface="Calibri" panose="020F0502020204030204" pitchFamily="34" charset="0"/>
              </a:rPr>
              <a:t>(Localization and tracking</a:t>
            </a:r>
            <a:r>
              <a:rPr lang="en-GB" altLang="en-US" sz="1800" dirty="0">
                <a:solidFill>
                  <a:srgbClr val="000000"/>
                </a:solidFill>
                <a:latin typeface="DengXian-Regular"/>
              </a:rPr>
              <a:t>)</a:t>
            </a:r>
          </a:p>
          <a:p>
            <a:pPr eaLnBrk="1" hangingPunct="1"/>
            <a:r>
              <a:rPr lang="en-GB" altLang="en-US" sz="1800" b="1" dirty="0">
                <a:solidFill>
                  <a:srgbClr val="00B1F1"/>
                </a:solidFill>
                <a:latin typeface="Calibri-Bold"/>
              </a:rPr>
              <a:t>Who speaks and when?</a:t>
            </a:r>
          </a:p>
          <a:p>
            <a:pPr eaLnBrk="1" hangingPunct="1"/>
            <a:r>
              <a:rPr lang="en-GB" altLang="en-US" sz="1800" dirty="0">
                <a:solidFill>
                  <a:srgbClr val="000000"/>
                </a:solidFill>
                <a:latin typeface="DengXian-Regular"/>
              </a:rPr>
              <a:t>(</a:t>
            </a:r>
            <a:r>
              <a:rPr lang="en-GB" altLang="en-US" sz="1800" dirty="0" err="1">
                <a:solidFill>
                  <a:srgbClr val="000000"/>
                </a:solidFill>
                <a:latin typeface="Calibri" panose="020F0502020204030204" pitchFamily="34" charset="0"/>
              </a:rPr>
              <a:t>Diarization</a:t>
            </a:r>
            <a:r>
              <a:rPr lang="en-GB" altLang="en-US" sz="1800" dirty="0">
                <a:solidFill>
                  <a:srgbClr val="000000"/>
                </a:solidFill>
                <a:latin typeface="DengXian-Regular"/>
              </a:rPr>
              <a:t>)</a:t>
            </a:r>
          </a:p>
          <a:p>
            <a:pPr eaLnBrk="1" hangingPunct="1"/>
            <a:r>
              <a:rPr lang="en-GB" altLang="en-US" sz="1800" b="1" dirty="0">
                <a:solidFill>
                  <a:srgbClr val="00B1F1"/>
                </a:solidFill>
                <a:latin typeface="Calibri-Bold"/>
              </a:rPr>
              <a:t>What are the individual speech sources?</a:t>
            </a:r>
          </a:p>
          <a:p>
            <a:pPr eaLnBrk="1" hangingPunct="1"/>
            <a:r>
              <a:rPr lang="en-GB" altLang="en-US" sz="1800" dirty="0">
                <a:solidFill>
                  <a:srgbClr val="000000"/>
                </a:solidFill>
                <a:latin typeface="DengXian-Regular"/>
              </a:rPr>
              <a:t>(</a:t>
            </a:r>
            <a:r>
              <a:rPr lang="en-GB" altLang="en-US" sz="1800" b="1" dirty="0">
                <a:solidFill>
                  <a:srgbClr val="000000"/>
                </a:solidFill>
                <a:latin typeface="Calibri" panose="020F0502020204030204" pitchFamily="34" charset="0"/>
              </a:rPr>
              <a:t>Speech source separation</a:t>
            </a:r>
            <a:r>
              <a:rPr lang="en-GB" altLang="en-US" sz="1800" dirty="0">
                <a:solidFill>
                  <a:srgbClr val="000000"/>
                </a:solidFill>
                <a:latin typeface="Calibri" panose="020F0502020204030204" pitchFamily="34" charset="0"/>
              </a:rPr>
              <a:t>)</a:t>
            </a:r>
            <a:endParaRPr lang="en-GB" altLang="en-US" sz="1800" dirty="0">
              <a:solidFill>
                <a:srgbClr val="000000"/>
              </a:solidFill>
              <a:latin typeface="DengXian-Regular"/>
            </a:endParaRPr>
          </a:p>
          <a:p>
            <a:pPr eaLnBrk="1" hangingPunct="1"/>
            <a:r>
              <a:rPr lang="en-GB" altLang="en-US" sz="1800" b="1" dirty="0">
                <a:solidFill>
                  <a:srgbClr val="00B1F1"/>
                </a:solidFill>
                <a:latin typeface="Calibri-Bold"/>
              </a:rPr>
              <a:t>What has been said?</a:t>
            </a:r>
          </a:p>
          <a:p>
            <a:pPr eaLnBrk="1" hangingPunct="1"/>
            <a:r>
              <a:rPr lang="en-GB" altLang="en-US" sz="1800" dirty="0">
                <a:solidFill>
                  <a:srgbClr val="000000"/>
                </a:solidFill>
                <a:latin typeface="DengXian-Regular"/>
              </a:rPr>
              <a:t>(</a:t>
            </a:r>
            <a:r>
              <a:rPr lang="en-GB" altLang="en-US" sz="1800" dirty="0">
                <a:solidFill>
                  <a:srgbClr val="000000"/>
                </a:solidFill>
                <a:latin typeface="Calibri" panose="020F0502020204030204" pitchFamily="34" charset="0"/>
              </a:rPr>
              <a:t>Automatic speech recognition)</a:t>
            </a:r>
          </a:p>
          <a:p>
            <a:pPr eaLnBrk="1" hangingPunct="1"/>
            <a:r>
              <a:rPr lang="en-GB" altLang="en-US" sz="1800" b="1" dirty="0">
                <a:solidFill>
                  <a:srgbClr val="00B1F1"/>
                </a:solidFill>
                <a:latin typeface="Calibri-Bold"/>
              </a:rPr>
              <a:t>What kind of environment?</a:t>
            </a:r>
          </a:p>
          <a:p>
            <a:pPr eaLnBrk="1" hangingPunct="1"/>
            <a:r>
              <a:rPr lang="en-GB" altLang="en-US" sz="1800" dirty="0">
                <a:solidFill>
                  <a:srgbClr val="000000"/>
                </a:solidFill>
                <a:latin typeface="Calibri" panose="020F0502020204030204" pitchFamily="34" charset="0"/>
              </a:rPr>
              <a:t>(Acoustic scene recognition, event detection, room acoustics)</a:t>
            </a:r>
          </a:p>
        </p:txBody>
      </p:sp>
      <p:sp>
        <p:nvSpPr>
          <p:cNvPr id="10" name="TextBox 9">
            <a:extLst>
              <a:ext uri="{FF2B5EF4-FFF2-40B4-BE49-F238E27FC236}">
                <a16:creationId xmlns:a16="http://schemas.microsoft.com/office/drawing/2014/main" id="{07B8A43E-9A03-08F5-CC1C-A1E26856E627}"/>
              </a:ext>
            </a:extLst>
          </p:cNvPr>
          <p:cNvSpPr txBox="1"/>
          <p:nvPr/>
        </p:nvSpPr>
        <p:spPr>
          <a:xfrm>
            <a:off x="677412" y="5045869"/>
            <a:ext cx="3887342" cy="508000"/>
          </a:xfrm>
          <a:prstGeom prst="rect">
            <a:avLst/>
          </a:prstGeom>
          <a:noFill/>
        </p:spPr>
        <p:txBody>
          <a:bodyPr wrap="square">
            <a:spAutoFit/>
          </a:bodyPr>
          <a:lstStyle/>
          <a:p>
            <a:pPr eaLnBrk="1" hangingPunct="1">
              <a:defRPr/>
            </a:pPr>
            <a:r>
              <a:rPr lang="en-US" altLang="en-US" sz="1350" i="1" dirty="0"/>
              <a:t>Cocktail-party problem </a:t>
            </a:r>
            <a:r>
              <a:rPr lang="en-US" altLang="en-US" sz="1350" dirty="0"/>
              <a:t>(Cherry 1953) or </a:t>
            </a:r>
            <a:r>
              <a:rPr lang="en-US" altLang="en-US" sz="1350" i="1" dirty="0"/>
              <a:t>ball-room problem </a:t>
            </a:r>
            <a:r>
              <a:rPr lang="en-US" altLang="en-US" sz="1350" dirty="0"/>
              <a:t>(Helmholtz, 1863)</a:t>
            </a:r>
            <a:endParaRPr lang="en-GB" sz="1500" dirty="0"/>
          </a:p>
        </p:txBody>
      </p:sp>
      <p:sp>
        <p:nvSpPr>
          <p:cNvPr id="13" name="TextBox 12">
            <a:extLst>
              <a:ext uri="{FF2B5EF4-FFF2-40B4-BE49-F238E27FC236}">
                <a16:creationId xmlns:a16="http://schemas.microsoft.com/office/drawing/2014/main" id="{0FC5294F-A486-F8D0-9E93-440166964E58}"/>
              </a:ext>
            </a:extLst>
          </p:cNvPr>
          <p:cNvSpPr txBox="1"/>
          <p:nvPr/>
        </p:nvSpPr>
        <p:spPr>
          <a:xfrm>
            <a:off x="683568" y="5707297"/>
            <a:ext cx="3895278" cy="674031"/>
          </a:xfrm>
          <a:prstGeom prst="rect">
            <a:avLst/>
          </a:prstGeom>
          <a:noFill/>
        </p:spPr>
        <p:txBody>
          <a:bodyPr wrap="square">
            <a:spAutoFit/>
          </a:bodyPr>
          <a:lstStyle/>
          <a:p>
            <a:pPr algn="just" eaLnBrk="1" hangingPunct="1">
              <a:lnSpc>
                <a:spcPct val="90000"/>
              </a:lnSpc>
              <a:spcBef>
                <a:spcPct val="20000"/>
              </a:spcBef>
              <a:buClr>
                <a:schemeClr val="folHlink"/>
              </a:buClr>
              <a:buSzPct val="60000"/>
              <a:defRPr/>
            </a:pPr>
            <a:r>
              <a:rPr lang="en-US" altLang="zh-CN" sz="1350" dirty="0">
                <a:latin typeface="Times New Roman" panose="02020603050405020304" pitchFamily="18" charset="0"/>
                <a:ea typeface="SimSun" panose="02010600030101010101" pitchFamily="2" charset="-122"/>
              </a:rPr>
              <a:t>“</a:t>
            </a:r>
            <a:r>
              <a:rPr lang="en-US" altLang="zh-CN" sz="1350" dirty="0">
                <a:ea typeface="SimSun" panose="02010600030101010101" pitchFamily="2" charset="-122"/>
              </a:rPr>
              <a:t>No machine has yet been constructed to do just that [solving the cocktail party problem].</a:t>
            </a:r>
            <a:r>
              <a:rPr lang="en-US" altLang="zh-CN" sz="1350" dirty="0">
                <a:latin typeface="Times New Roman" panose="02020603050405020304" pitchFamily="18" charset="0"/>
                <a:ea typeface="SimSun" panose="02010600030101010101" pitchFamily="2" charset="-122"/>
              </a:rPr>
              <a:t>”</a:t>
            </a:r>
            <a:r>
              <a:rPr lang="en-US" altLang="zh-CN" sz="1350" dirty="0">
                <a:ea typeface="SimSun" panose="02010600030101010101" pitchFamily="2" charset="-122"/>
              </a:rPr>
              <a:t> (Cherry,</a:t>
            </a:r>
            <a:r>
              <a:rPr lang="en-US" altLang="zh-CN" sz="1500" dirty="0">
                <a:latin typeface="Times New Roman" panose="02020603050405020304" pitchFamily="18" charset="0"/>
                <a:ea typeface="SimSun" panose="02010600030101010101" pitchFamily="2" charset="-122"/>
              </a:rPr>
              <a:t> 19</a:t>
            </a:r>
            <a:r>
              <a:rPr lang="en-US" altLang="zh-CN" sz="1350" dirty="0">
                <a:ea typeface="SimSun" panose="02010600030101010101" pitchFamily="2" charset="-122"/>
              </a:rPr>
              <a:t>57)</a:t>
            </a:r>
          </a:p>
        </p:txBody>
      </p:sp>
      <p:sp>
        <p:nvSpPr>
          <p:cNvPr id="5" name="Rectangle 2">
            <a:extLst>
              <a:ext uri="{FF2B5EF4-FFF2-40B4-BE49-F238E27FC236}">
                <a16:creationId xmlns:a16="http://schemas.microsoft.com/office/drawing/2014/main" id="{4BCB326B-D465-CA5D-C122-9C0BF7D1AB7A}"/>
              </a:ext>
            </a:extLst>
          </p:cNvPr>
          <p:cNvSpPr txBox="1">
            <a:spLocks noChangeArrowheads="1"/>
          </p:cNvSpPr>
          <p:nvPr/>
        </p:nvSpPr>
        <p:spPr bwMode="auto">
          <a:xfrm>
            <a:off x="-1332656" y="188640"/>
            <a:ext cx="7620001" cy="609600"/>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spcBef>
                <a:spcPct val="50000"/>
              </a:spcBef>
              <a:defRPr/>
            </a:pPr>
            <a:r>
              <a:rPr lang="en-GB" altLang="en-US" sz="3200" kern="0" dirty="0">
                <a:solidFill>
                  <a:srgbClr val="002060"/>
                </a:solidFill>
              </a:rPr>
              <a:t>Cocktail Party Problem</a:t>
            </a:r>
          </a:p>
        </p:txBody>
      </p:sp>
      <p:pic>
        <p:nvPicPr>
          <p:cNvPr id="11273" name="Picture 2" descr="http://i.telegraph.co.uk/multimedia/archive/02502/Cocktail-party-_2502341b.jpg">
            <a:extLst>
              <a:ext uri="{FF2B5EF4-FFF2-40B4-BE49-F238E27FC236}">
                <a16:creationId xmlns:a16="http://schemas.microsoft.com/office/drawing/2014/main" id="{08ECB60F-A414-E95C-CB60-4AAD09E0B4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75" y="1003299"/>
            <a:ext cx="3270250"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C58A7-18EA-7CDC-9B2F-1FB1152EFF25}"/>
            </a:ext>
          </a:extLst>
        </p:cNvPr>
        <p:cNvGrpSpPr/>
        <p:nvPr/>
      </p:nvGrpSpPr>
      <p:grpSpPr>
        <a:xfrm>
          <a:off x="0" y="0"/>
          <a:ext cx="0" cy="0"/>
          <a:chOff x="0" y="0"/>
          <a:chExt cx="0" cy="0"/>
        </a:xfrm>
      </p:grpSpPr>
      <p:sp>
        <p:nvSpPr>
          <p:cNvPr id="13314" name="Slide Number Placeholder 6">
            <a:extLst>
              <a:ext uri="{FF2B5EF4-FFF2-40B4-BE49-F238E27FC236}">
                <a16:creationId xmlns:a16="http://schemas.microsoft.com/office/drawing/2014/main" id="{BF3FD726-BE45-C7F2-5273-5FAC1AF84DE6}"/>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9B353EEB-136B-4D2E-8E4A-B1E72E0114AA}" type="slidenum">
              <a:rPr lang="en-US" altLang="en-US" sz="1200">
                <a:solidFill>
                  <a:srgbClr val="898989"/>
                </a:solidFill>
                <a:latin typeface="Arial" panose="020B0604020202020204" pitchFamily="34" charset="0"/>
              </a:rPr>
              <a:pPr/>
              <a:t>5</a:t>
            </a:fld>
            <a:endParaRPr lang="en-US" altLang="en-US" sz="1200">
              <a:solidFill>
                <a:srgbClr val="898989"/>
              </a:solidFill>
              <a:latin typeface="Arial" panose="020B0604020202020204" pitchFamily="34" charset="0"/>
            </a:endParaRPr>
          </a:p>
        </p:txBody>
      </p:sp>
      <p:sp>
        <p:nvSpPr>
          <p:cNvPr id="50" name="Slide Number Placeholder 6">
            <a:extLst>
              <a:ext uri="{FF2B5EF4-FFF2-40B4-BE49-F238E27FC236}">
                <a16:creationId xmlns:a16="http://schemas.microsoft.com/office/drawing/2014/main" id="{25877E35-D67E-7156-BF81-0F2E32555D37}"/>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42C386-CF9B-410B-9078-137BE8650C3E}" type="slidenum">
              <a:rPr lang="en-US" sz="900" b="1">
                <a:solidFill>
                  <a:schemeClr val="accent3">
                    <a:lumMod val="75000"/>
                  </a:schemeClr>
                </a:solidFill>
              </a:rPr>
              <a:pPr>
                <a:defRPr/>
              </a:pPr>
              <a:t>5</a:t>
            </a:fld>
            <a:endParaRPr lang="en-US" sz="900" b="1" dirty="0">
              <a:solidFill>
                <a:schemeClr val="accent3">
                  <a:lumMod val="75000"/>
                </a:schemeClr>
              </a:solidFill>
            </a:endParaRPr>
          </a:p>
        </p:txBody>
      </p:sp>
      <p:sp>
        <p:nvSpPr>
          <p:cNvPr id="13316" name="Line 14">
            <a:extLst>
              <a:ext uri="{FF2B5EF4-FFF2-40B4-BE49-F238E27FC236}">
                <a16:creationId xmlns:a16="http://schemas.microsoft.com/office/drawing/2014/main" id="{D513F97B-5098-01FE-0D20-895103098502}"/>
              </a:ext>
            </a:extLst>
          </p:cNvPr>
          <p:cNvSpPr>
            <a:spLocks noChangeShapeType="1"/>
          </p:cNvSpPr>
          <p:nvPr/>
        </p:nvSpPr>
        <p:spPr bwMode="auto">
          <a:xfrm>
            <a:off x="7999413" y="3944938"/>
            <a:ext cx="1587" cy="5080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endParaRPr lang="en-GB"/>
          </a:p>
        </p:txBody>
      </p:sp>
      <p:sp>
        <p:nvSpPr>
          <p:cNvPr id="13317" name="Rectangle 8">
            <a:extLst>
              <a:ext uri="{FF2B5EF4-FFF2-40B4-BE49-F238E27FC236}">
                <a16:creationId xmlns:a16="http://schemas.microsoft.com/office/drawing/2014/main" id="{CCB724C6-337D-B664-48FC-0CB09CD733A3}"/>
              </a:ext>
            </a:extLst>
          </p:cNvPr>
          <p:cNvSpPr>
            <a:spLocks noChangeArrowheads="1"/>
          </p:cNvSpPr>
          <p:nvPr/>
        </p:nvSpPr>
        <p:spPr bwMode="auto">
          <a:xfrm>
            <a:off x="557213" y="1511300"/>
            <a:ext cx="8374062"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algn="just" eaLnBrk="1" hangingPunct="1">
              <a:lnSpc>
                <a:spcPct val="90000"/>
              </a:lnSpc>
              <a:spcBef>
                <a:spcPct val="20000"/>
              </a:spcBef>
              <a:buClr>
                <a:schemeClr val="folHlink"/>
              </a:buClr>
              <a:buSzPct val="60000"/>
              <a:buFont typeface="Wingdings" panose="05000000000000000000" pitchFamily="2" charset="2"/>
              <a:buChar char="n"/>
            </a:pPr>
            <a:r>
              <a:rPr lang="en-US" altLang="en-US" sz="1800" dirty="0"/>
              <a:t> </a:t>
            </a:r>
            <a:r>
              <a:rPr lang="en-US" altLang="zh-CN" dirty="0"/>
              <a:t>Various</a:t>
            </a:r>
            <a:r>
              <a:rPr lang="en-US" altLang="en-US" dirty="0"/>
              <a:t> methods explored for the speech source separation problem</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Beamforming</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Adaptive filtering</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Blind source separation and independent component analysis</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Sparse representation and dictionary learning</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Matrix/tensor factorization techniques</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Time-frequency masking</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Learning based techniques</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Computational auditory scene analysis</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Exploiting additional modalities or conditions (e.g. visual signals)</a:t>
            </a:r>
          </a:p>
          <a:p>
            <a:pPr lvl="1" algn="just" eaLnBrk="1" hangingPunct="1">
              <a:lnSpc>
                <a:spcPct val="90000"/>
              </a:lnSpc>
              <a:spcBef>
                <a:spcPct val="20000"/>
              </a:spcBef>
              <a:buClr>
                <a:schemeClr val="hlink"/>
              </a:buClr>
              <a:buSzPct val="55000"/>
              <a:buFont typeface="Wingdings" panose="05000000000000000000" pitchFamily="2" charset="2"/>
              <a:buChar char="n"/>
            </a:pPr>
            <a:r>
              <a:rPr lang="en-US" altLang="en-US" dirty="0"/>
              <a:t>…</a:t>
            </a:r>
          </a:p>
        </p:txBody>
      </p:sp>
      <p:sp>
        <p:nvSpPr>
          <p:cNvPr id="5" name="Rectangle 2">
            <a:extLst>
              <a:ext uri="{FF2B5EF4-FFF2-40B4-BE49-F238E27FC236}">
                <a16:creationId xmlns:a16="http://schemas.microsoft.com/office/drawing/2014/main" id="{6F1A9A2E-95C5-91F2-8BF7-446D0F8C473F}"/>
              </a:ext>
            </a:extLst>
          </p:cNvPr>
          <p:cNvSpPr txBox="1">
            <a:spLocks noChangeArrowheads="1"/>
          </p:cNvSpPr>
          <p:nvPr/>
        </p:nvSpPr>
        <p:spPr bwMode="auto">
          <a:xfrm>
            <a:off x="-900113" y="428625"/>
            <a:ext cx="7620001" cy="609600"/>
          </a:xfrm>
          <a:prstGeom prst="rect">
            <a:avLst/>
          </a:prstGeom>
          <a:noFill/>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spcBef>
                <a:spcPct val="50000"/>
              </a:spcBef>
              <a:defRPr/>
            </a:pPr>
            <a:r>
              <a:rPr lang="en-US" altLang="zh-CN" sz="3200" kern="0" dirty="0">
                <a:solidFill>
                  <a:srgbClr val="002060"/>
                </a:solidFill>
              </a:rPr>
              <a:t>Speech Source Separation</a:t>
            </a:r>
            <a:endParaRPr lang="en-GB" altLang="en-US" sz="3200" kern="0" dirty="0">
              <a:solidFill>
                <a:srgbClr val="002060"/>
              </a:solidFill>
            </a:endParaRPr>
          </a:p>
        </p:txBody>
      </p:sp>
    </p:spTree>
    <p:extLst>
      <p:ext uri="{BB962C8B-B14F-4D97-AF65-F5344CB8AC3E}">
        <p14:creationId xmlns:p14="http://schemas.microsoft.com/office/powerpoint/2010/main" val="342432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8BFA5C9-11FE-9E54-8BAE-EDB9A38D0733}"/>
              </a:ext>
            </a:extLst>
          </p:cNvPr>
          <p:cNvSpPr>
            <a:spLocks noGrp="1" noChangeArrowheads="1"/>
          </p:cNvSpPr>
          <p:nvPr>
            <p:ph type="title"/>
          </p:nvPr>
        </p:nvSpPr>
        <p:spPr bwMode="auto">
          <a:xfrm>
            <a:off x="360363" y="319091"/>
            <a:ext cx="7793037" cy="6669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200" dirty="0">
                <a:solidFill>
                  <a:srgbClr val="002060"/>
                </a:solidFill>
              </a:rPr>
              <a:t>Frequency Domain ICA: Demo</a:t>
            </a:r>
          </a:p>
        </p:txBody>
      </p:sp>
      <p:graphicFrame>
        <p:nvGraphicFramePr>
          <p:cNvPr id="23555" name="Object 4">
            <a:hlinkClick r:id="" action="ppaction://noaction">
              <a:snd r:embed="rId3" name="TVspeech_wangsep1.wav"/>
            </a:hlinkClick>
            <a:extLst>
              <a:ext uri="{FF2B5EF4-FFF2-40B4-BE49-F238E27FC236}">
                <a16:creationId xmlns:a16="http://schemas.microsoft.com/office/drawing/2014/main" id="{71704369-653A-4140-636E-6E146B5C0968}"/>
              </a:ext>
            </a:extLst>
          </p:cNvPr>
          <p:cNvGraphicFramePr>
            <a:graphicFrameLocks noChangeAspect="1"/>
          </p:cNvGraphicFramePr>
          <p:nvPr>
            <p:extLst>
              <p:ext uri="{D42A27DB-BD31-4B8C-83A1-F6EECF244321}">
                <p14:modId xmlns:p14="http://schemas.microsoft.com/office/powerpoint/2010/main" val="3542659171"/>
              </p:ext>
            </p:extLst>
          </p:nvPr>
        </p:nvGraphicFramePr>
        <p:xfrm>
          <a:off x="8357257" y="2682525"/>
          <a:ext cx="419100" cy="381000"/>
        </p:xfrm>
        <a:graphic>
          <a:graphicData uri="http://schemas.openxmlformats.org/presentationml/2006/ole">
            <mc:AlternateContent xmlns:mc="http://schemas.openxmlformats.org/markup-compatibility/2006">
              <mc:Choice xmlns:v="urn:schemas-microsoft-com:vml" Requires="v">
                <p:oleObj name="Bitmap Image" r:id="rId4" imgW="419048" imgH="380852" progId="Paint.Picture">
                  <p:embed/>
                </p:oleObj>
              </mc:Choice>
              <mc:Fallback>
                <p:oleObj name="Bitmap Image" r:id="rId4" imgW="419048" imgH="380852" progId="Paint.Picture">
                  <p:embed/>
                  <p:pic>
                    <p:nvPicPr>
                      <p:cNvPr id="23555" name="Object 4">
                        <a:hlinkClick r:id="" action="ppaction://noaction">
                          <a:snd r:embed="rId3" name="TVspeech_wangsep1.wav"/>
                        </a:hlinkClick>
                        <a:extLst>
                          <a:ext uri="{FF2B5EF4-FFF2-40B4-BE49-F238E27FC236}">
                            <a16:creationId xmlns:a16="http://schemas.microsoft.com/office/drawing/2014/main" id="{71704369-653A-4140-636E-6E146B5C09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7257" y="2682525"/>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6" name="Object 5">
            <a:hlinkClick r:id="" action="ppaction://noaction">
              <a:snd r:embed="rId6" name="TVspeech_wangsep2.wav"/>
            </a:hlinkClick>
            <a:extLst>
              <a:ext uri="{FF2B5EF4-FFF2-40B4-BE49-F238E27FC236}">
                <a16:creationId xmlns:a16="http://schemas.microsoft.com/office/drawing/2014/main" id="{2397ADBD-B31D-4EBC-0BF4-5D1291D2D48C}"/>
              </a:ext>
            </a:extLst>
          </p:cNvPr>
          <p:cNvGraphicFramePr>
            <a:graphicFrameLocks noChangeAspect="1"/>
          </p:cNvGraphicFramePr>
          <p:nvPr>
            <p:extLst>
              <p:ext uri="{D42A27DB-BD31-4B8C-83A1-F6EECF244321}">
                <p14:modId xmlns:p14="http://schemas.microsoft.com/office/powerpoint/2010/main" val="275073351"/>
              </p:ext>
            </p:extLst>
          </p:nvPr>
        </p:nvGraphicFramePr>
        <p:xfrm>
          <a:off x="8364857" y="3192465"/>
          <a:ext cx="419100" cy="381000"/>
        </p:xfrm>
        <a:graphic>
          <a:graphicData uri="http://schemas.openxmlformats.org/presentationml/2006/ole">
            <mc:AlternateContent xmlns:mc="http://schemas.openxmlformats.org/markup-compatibility/2006">
              <mc:Choice xmlns:v="urn:schemas-microsoft-com:vml" Requires="v">
                <p:oleObj name="Bitmap Image" r:id="rId4" imgW="419048" imgH="380852" progId="Paint.Picture">
                  <p:embed/>
                </p:oleObj>
              </mc:Choice>
              <mc:Fallback>
                <p:oleObj name="Bitmap Image" r:id="rId4" imgW="419048" imgH="380852" progId="Paint.Picture">
                  <p:embed/>
                  <p:pic>
                    <p:nvPicPr>
                      <p:cNvPr id="23556" name="Object 5">
                        <a:hlinkClick r:id="" action="ppaction://noaction">
                          <a:snd r:embed="rId6" name="TVspeech_wangsep2.wav"/>
                        </a:hlinkClick>
                        <a:extLst>
                          <a:ext uri="{FF2B5EF4-FFF2-40B4-BE49-F238E27FC236}">
                            <a16:creationId xmlns:a16="http://schemas.microsoft.com/office/drawing/2014/main" id="{2397ADBD-B31D-4EBC-0BF4-5D1291D2D4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4857" y="3192465"/>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7" name="Object 6">
            <a:hlinkClick r:id="" action="ppaction://noaction">
              <a:snd r:embed="rId7" name="TVspeech_lucassep1.wav"/>
            </a:hlinkClick>
            <a:extLst>
              <a:ext uri="{FF2B5EF4-FFF2-40B4-BE49-F238E27FC236}">
                <a16:creationId xmlns:a16="http://schemas.microsoft.com/office/drawing/2014/main" id="{987FC406-2D90-84AA-CA50-D4D4E9C1155D}"/>
              </a:ext>
            </a:extLst>
          </p:cNvPr>
          <p:cNvGraphicFramePr>
            <a:graphicFrameLocks noChangeAspect="1"/>
          </p:cNvGraphicFramePr>
          <p:nvPr>
            <p:extLst>
              <p:ext uri="{D42A27DB-BD31-4B8C-83A1-F6EECF244321}">
                <p14:modId xmlns:p14="http://schemas.microsoft.com/office/powerpoint/2010/main" val="1075819238"/>
              </p:ext>
            </p:extLst>
          </p:nvPr>
        </p:nvGraphicFramePr>
        <p:xfrm>
          <a:off x="7593384" y="2742282"/>
          <a:ext cx="419100" cy="381000"/>
        </p:xfrm>
        <a:graphic>
          <a:graphicData uri="http://schemas.openxmlformats.org/presentationml/2006/ole">
            <mc:AlternateContent xmlns:mc="http://schemas.openxmlformats.org/markup-compatibility/2006">
              <mc:Choice xmlns:v="urn:schemas-microsoft-com:vml" Requires="v">
                <p:oleObj name="Bitmap Image" r:id="rId8" imgW="419048" imgH="380852" progId="Paint.Picture">
                  <p:embed/>
                </p:oleObj>
              </mc:Choice>
              <mc:Fallback>
                <p:oleObj name="Bitmap Image" r:id="rId8" imgW="419048" imgH="380852" progId="Paint.Picture">
                  <p:embed/>
                  <p:pic>
                    <p:nvPicPr>
                      <p:cNvPr id="23557" name="Object 6">
                        <a:hlinkClick r:id="" action="ppaction://noaction">
                          <a:snd r:embed="rId7" name="TVspeech_lucassep1.wav"/>
                        </a:hlinkClick>
                        <a:extLst>
                          <a:ext uri="{FF2B5EF4-FFF2-40B4-BE49-F238E27FC236}">
                            <a16:creationId xmlns:a16="http://schemas.microsoft.com/office/drawing/2014/main" id="{987FC406-2D90-84AA-CA50-D4D4E9C115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3384" y="2742282"/>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8" name="Object 7">
            <a:hlinkClick r:id="" action="ppaction://noaction">
              <a:snd r:embed="rId9" name="TVspeech_lucassep2.wav"/>
            </a:hlinkClick>
            <a:extLst>
              <a:ext uri="{FF2B5EF4-FFF2-40B4-BE49-F238E27FC236}">
                <a16:creationId xmlns:a16="http://schemas.microsoft.com/office/drawing/2014/main" id="{78B16A00-35FF-B0E7-E68A-7E363B87BC3D}"/>
              </a:ext>
            </a:extLst>
          </p:cNvPr>
          <p:cNvGraphicFramePr>
            <a:graphicFrameLocks noChangeAspect="1"/>
          </p:cNvGraphicFramePr>
          <p:nvPr>
            <p:extLst>
              <p:ext uri="{D42A27DB-BD31-4B8C-83A1-F6EECF244321}">
                <p14:modId xmlns:p14="http://schemas.microsoft.com/office/powerpoint/2010/main" val="2395073725"/>
              </p:ext>
            </p:extLst>
          </p:nvPr>
        </p:nvGraphicFramePr>
        <p:xfrm>
          <a:off x="7609284" y="3208700"/>
          <a:ext cx="419100" cy="381000"/>
        </p:xfrm>
        <a:graphic>
          <a:graphicData uri="http://schemas.openxmlformats.org/presentationml/2006/ole">
            <mc:AlternateContent xmlns:mc="http://schemas.openxmlformats.org/markup-compatibility/2006">
              <mc:Choice xmlns:v="urn:schemas-microsoft-com:vml" Requires="v">
                <p:oleObj name="Bitmap Image" r:id="rId8" imgW="419048" imgH="380852" progId="Paint.Picture">
                  <p:embed/>
                </p:oleObj>
              </mc:Choice>
              <mc:Fallback>
                <p:oleObj name="Bitmap Image" r:id="rId8" imgW="419048" imgH="380852" progId="Paint.Picture">
                  <p:embed/>
                  <p:pic>
                    <p:nvPicPr>
                      <p:cNvPr id="23558" name="Object 7">
                        <a:hlinkClick r:id="" action="ppaction://noaction">
                          <a:snd r:embed="rId9" name="TVspeech_lucassep2.wav"/>
                        </a:hlinkClick>
                        <a:extLst>
                          <a:ext uri="{FF2B5EF4-FFF2-40B4-BE49-F238E27FC236}">
                            <a16:creationId xmlns:a16="http://schemas.microsoft.com/office/drawing/2014/main" id="{78B16A00-35FF-B0E7-E68A-7E363B87BC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9284" y="3208700"/>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0" name="Object 10">
            <a:hlinkClick r:id="" action="ppaction://noaction">
              <a:snd r:embed="rId10" name="TVspeech1.wav"/>
            </a:hlinkClick>
            <a:extLst>
              <a:ext uri="{FF2B5EF4-FFF2-40B4-BE49-F238E27FC236}">
                <a16:creationId xmlns:a16="http://schemas.microsoft.com/office/drawing/2014/main" id="{D00FD44D-5756-2529-6050-231B46FBEE1C}"/>
              </a:ext>
            </a:extLst>
          </p:cNvPr>
          <p:cNvGraphicFramePr>
            <a:graphicFrameLocks noChangeAspect="1"/>
          </p:cNvGraphicFramePr>
          <p:nvPr>
            <p:extLst>
              <p:ext uri="{D42A27DB-BD31-4B8C-83A1-F6EECF244321}">
                <p14:modId xmlns:p14="http://schemas.microsoft.com/office/powerpoint/2010/main" val="380083293"/>
              </p:ext>
            </p:extLst>
          </p:nvPr>
        </p:nvGraphicFramePr>
        <p:xfrm>
          <a:off x="6809476" y="2675374"/>
          <a:ext cx="419100" cy="381000"/>
        </p:xfrm>
        <a:graphic>
          <a:graphicData uri="http://schemas.openxmlformats.org/presentationml/2006/ole">
            <mc:AlternateContent xmlns:mc="http://schemas.openxmlformats.org/markup-compatibility/2006">
              <mc:Choice xmlns:v="urn:schemas-microsoft-com:vml" Requires="v">
                <p:oleObj name="Bitmap Image" r:id="rId8" imgW="419048" imgH="380852" progId="Paint.Picture">
                  <p:embed/>
                </p:oleObj>
              </mc:Choice>
              <mc:Fallback>
                <p:oleObj name="Bitmap Image" r:id="rId8" imgW="419048" imgH="380852" progId="Paint.Picture">
                  <p:embed/>
                  <p:pic>
                    <p:nvPicPr>
                      <p:cNvPr id="23560" name="Object 10">
                        <a:hlinkClick r:id="" action="ppaction://noaction">
                          <a:snd r:embed="rId10" name="TVspeech1.wav"/>
                        </a:hlinkClick>
                        <a:extLst>
                          <a:ext uri="{FF2B5EF4-FFF2-40B4-BE49-F238E27FC236}">
                            <a16:creationId xmlns:a16="http://schemas.microsoft.com/office/drawing/2014/main" id="{D00FD44D-5756-2529-6050-231B46FBEE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9476" y="2675374"/>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1" name="Object 11">
            <a:hlinkClick r:id="" action="ppaction://noaction">
              <a:snd r:embed="rId11" name="TVspeech2.wav"/>
            </a:hlinkClick>
            <a:extLst>
              <a:ext uri="{FF2B5EF4-FFF2-40B4-BE49-F238E27FC236}">
                <a16:creationId xmlns:a16="http://schemas.microsoft.com/office/drawing/2014/main" id="{86448D32-AF1C-F514-37C3-F45E83446701}"/>
              </a:ext>
            </a:extLst>
          </p:cNvPr>
          <p:cNvGraphicFramePr>
            <a:graphicFrameLocks noChangeAspect="1"/>
          </p:cNvGraphicFramePr>
          <p:nvPr>
            <p:extLst>
              <p:ext uri="{D42A27DB-BD31-4B8C-83A1-F6EECF244321}">
                <p14:modId xmlns:p14="http://schemas.microsoft.com/office/powerpoint/2010/main" val="354779617"/>
              </p:ext>
            </p:extLst>
          </p:nvPr>
        </p:nvGraphicFramePr>
        <p:xfrm>
          <a:off x="6812344" y="3162340"/>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1" name="Object 11">
                        <a:hlinkClick r:id="" action="ppaction://noaction">
                          <a:snd r:embed="rId11" name="TVspeech2.wav"/>
                        </a:hlinkClick>
                        <a:extLst>
                          <a:ext uri="{FF2B5EF4-FFF2-40B4-BE49-F238E27FC236}">
                            <a16:creationId xmlns:a16="http://schemas.microsoft.com/office/drawing/2014/main" id="{86448D32-AF1C-F514-37C3-F45E834467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2344" y="3162340"/>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2" name="Object 12">
            <a:hlinkClick r:id="" action="ppaction://noaction">
              <a:snd r:embed="rId13" name="speak1_estbywang.wav"/>
            </a:hlinkClick>
            <a:extLst>
              <a:ext uri="{FF2B5EF4-FFF2-40B4-BE49-F238E27FC236}">
                <a16:creationId xmlns:a16="http://schemas.microsoft.com/office/drawing/2014/main" id="{F567F281-FA48-7190-8ACB-86BE30E94AB8}"/>
              </a:ext>
            </a:extLst>
          </p:cNvPr>
          <p:cNvGraphicFramePr>
            <a:graphicFrameLocks noChangeAspect="1"/>
          </p:cNvGraphicFramePr>
          <p:nvPr>
            <p:extLst>
              <p:ext uri="{D42A27DB-BD31-4B8C-83A1-F6EECF244321}">
                <p14:modId xmlns:p14="http://schemas.microsoft.com/office/powerpoint/2010/main" val="1350215239"/>
              </p:ext>
            </p:extLst>
          </p:nvPr>
        </p:nvGraphicFramePr>
        <p:xfrm>
          <a:off x="8326787" y="1598675"/>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2" name="Object 12">
                        <a:hlinkClick r:id="" action="ppaction://noaction">
                          <a:snd r:embed="rId13" name="speak1_estbywang.wav"/>
                        </a:hlinkClick>
                        <a:extLst>
                          <a:ext uri="{FF2B5EF4-FFF2-40B4-BE49-F238E27FC236}">
                            <a16:creationId xmlns:a16="http://schemas.microsoft.com/office/drawing/2014/main" id="{F567F281-FA48-7190-8ACB-86BE30E94A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6787" y="1598675"/>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3" name="Object 13">
            <a:hlinkClick r:id="" action="ppaction://noaction">
              <a:snd r:embed="rId14" name="speak2_estbywang.wav"/>
            </a:hlinkClick>
            <a:extLst>
              <a:ext uri="{FF2B5EF4-FFF2-40B4-BE49-F238E27FC236}">
                <a16:creationId xmlns:a16="http://schemas.microsoft.com/office/drawing/2014/main" id="{4B11F5FB-F9F1-4902-6262-C91B9108DF36}"/>
              </a:ext>
            </a:extLst>
          </p:cNvPr>
          <p:cNvGraphicFramePr>
            <a:graphicFrameLocks noChangeAspect="1"/>
          </p:cNvGraphicFramePr>
          <p:nvPr>
            <p:extLst>
              <p:ext uri="{D42A27DB-BD31-4B8C-83A1-F6EECF244321}">
                <p14:modId xmlns:p14="http://schemas.microsoft.com/office/powerpoint/2010/main" val="63761028"/>
              </p:ext>
            </p:extLst>
          </p:nvPr>
        </p:nvGraphicFramePr>
        <p:xfrm>
          <a:off x="8339487" y="2200601"/>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3" name="Object 13">
                        <a:hlinkClick r:id="" action="ppaction://noaction">
                          <a:snd r:embed="rId14" name="speak2_estbywang.wav"/>
                        </a:hlinkClick>
                        <a:extLst>
                          <a:ext uri="{FF2B5EF4-FFF2-40B4-BE49-F238E27FC236}">
                            <a16:creationId xmlns:a16="http://schemas.microsoft.com/office/drawing/2014/main" id="{4B11F5FB-F9F1-4902-6262-C91B9108DF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9487" y="2200601"/>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4" name="Object 14">
            <a:hlinkClick r:id="" action="ppaction://noaction">
              <a:snd r:embed="rId15" name="speak1_estbyPa.wav"/>
            </a:hlinkClick>
            <a:extLst>
              <a:ext uri="{FF2B5EF4-FFF2-40B4-BE49-F238E27FC236}">
                <a16:creationId xmlns:a16="http://schemas.microsoft.com/office/drawing/2014/main" id="{2F9AF874-8639-2D3F-DE09-5550C85683AC}"/>
              </a:ext>
            </a:extLst>
          </p:cNvPr>
          <p:cNvGraphicFramePr>
            <a:graphicFrameLocks noChangeAspect="1"/>
          </p:cNvGraphicFramePr>
          <p:nvPr>
            <p:extLst>
              <p:ext uri="{D42A27DB-BD31-4B8C-83A1-F6EECF244321}">
                <p14:modId xmlns:p14="http://schemas.microsoft.com/office/powerpoint/2010/main" val="2806855849"/>
              </p:ext>
            </p:extLst>
          </p:nvPr>
        </p:nvGraphicFramePr>
        <p:xfrm>
          <a:off x="7588314" y="1671132"/>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4" name="Object 14">
                        <a:hlinkClick r:id="" action="ppaction://noaction">
                          <a:snd r:embed="rId15" name="speak1_estbyPa.wav"/>
                        </a:hlinkClick>
                        <a:extLst>
                          <a:ext uri="{FF2B5EF4-FFF2-40B4-BE49-F238E27FC236}">
                            <a16:creationId xmlns:a16="http://schemas.microsoft.com/office/drawing/2014/main" id="{2F9AF874-8639-2D3F-DE09-5550C85683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8314" y="1671132"/>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5" name="Object 15">
            <a:hlinkClick r:id="" action="ppaction://noaction">
              <a:snd r:embed="rId16" name="speak2_estbyPa.wav"/>
            </a:hlinkClick>
            <a:extLst>
              <a:ext uri="{FF2B5EF4-FFF2-40B4-BE49-F238E27FC236}">
                <a16:creationId xmlns:a16="http://schemas.microsoft.com/office/drawing/2014/main" id="{1976AC55-7F19-168B-CD05-09753F3A2920}"/>
              </a:ext>
            </a:extLst>
          </p:cNvPr>
          <p:cNvGraphicFramePr>
            <a:graphicFrameLocks noChangeAspect="1"/>
          </p:cNvGraphicFramePr>
          <p:nvPr>
            <p:extLst>
              <p:ext uri="{D42A27DB-BD31-4B8C-83A1-F6EECF244321}">
                <p14:modId xmlns:p14="http://schemas.microsoft.com/office/powerpoint/2010/main" val="1779188948"/>
              </p:ext>
            </p:extLst>
          </p:nvPr>
        </p:nvGraphicFramePr>
        <p:xfrm>
          <a:off x="7601014" y="2260358"/>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5" name="Object 15">
                        <a:hlinkClick r:id="" action="ppaction://noaction">
                          <a:snd r:embed="rId16" name="speak2_estbyPa.wav"/>
                        </a:hlinkClick>
                        <a:extLst>
                          <a:ext uri="{FF2B5EF4-FFF2-40B4-BE49-F238E27FC236}">
                            <a16:creationId xmlns:a16="http://schemas.microsoft.com/office/drawing/2014/main" id="{1976AC55-7F19-168B-CD05-09753F3A29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1014" y="2260358"/>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6" name="Object 16">
            <a:hlinkClick r:id="" action="ppaction://noaction">
              <a:snd r:embed="rId17" name="speaker1_mixture.wav"/>
            </a:hlinkClick>
            <a:extLst>
              <a:ext uri="{FF2B5EF4-FFF2-40B4-BE49-F238E27FC236}">
                <a16:creationId xmlns:a16="http://schemas.microsoft.com/office/drawing/2014/main" id="{0E4AD5D7-3318-3BD4-8262-65E0A6EFBE96}"/>
              </a:ext>
            </a:extLst>
          </p:cNvPr>
          <p:cNvGraphicFramePr>
            <a:graphicFrameLocks noChangeAspect="1"/>
          </p:cNvGraphicFramePr>
          <p:nvPr>
            <p:extLst>
              <p:ext uri="{D42A27DB-BD31-4B8C-83A1-F6EECF244321}">
                <p14:modId xmlns:p14="http://schemas.microsoft.com/office/powerpoint/2010/main" val="2042304506"/>
              </p:ext>
            </p:extLst>
          </p:nvPr>
        </p:nvGraphicFramePr>
        <p:xfrm>
          <a:off x="6808812" y="1658020"/>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6" name="Object 16">
                        <a:hlinkClick r:id="" action="ppaction://noaction">
                          <a:snd r:embed="rId17" name="speaker1_mixture.wav"/>
                        </a:hlinkClick>
                        <a:extLst>
                          <a:ext uri="{FF2B5EF4-FFF2-40B4-BE49-F238E27FC236}">
                            <a16:creationId xmlns:a16="http://schemas.microsoft.com/office/drawing/2014/main" id="{0E4AD5D7-3318-3BD4-8262-65E0A6EFBE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8812" y="1658020"/>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67" name="Object 17">
            <a:hlinkClick r:id="" action="ppaction://noaction">
              <a:snd r:embed="rId18" name="speaker2_mixture.wav"/>
            </a:hlinkClick>
            <a:extLst>
              <a:ext uri="{FF2B5EF4-FFF2-40B4-BE49-F238E27FC236}">
                <a16:creationId xmlns:a16="http://schemas.microsoft.com/office/drawing/2014/main" id="{D1AF6F81-3300-F048-D832-1491151DE33F}"/>
              </a:ext>
            </a:extLst>
          </p:cNvPr>
          <p:cNvGraphicFramePr>
            <a:graphicFrameLocks noChangeAspect="1"/>
          </p:cNvGraphicFramePr>
          <p:nvPr>
            <p:extLst>
              <p:ext uri="{D42A27DB-BD31-4B8C-83A1-F6EECF244321}">
                <p14:modId xmlns:p14="http://schemas.microsoft.com/office/powerpoint/2010/main" val="3245204591"/>
              </p:ext>
            </p:extLst>
          </p:nvPr>
        </p:nvGraphicFramePr>
        <p:xfrm>
          <a:off x="6817196" y="2158346"/>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67" name="Object 17">
                        <a:hlinkClick r:id="" action="ppaction://noaction">
                          <a:snd r:embed="rId18" name="speaker2_mixture.wav"/>
                        </a:hlinkClick>
                        <a:extLst>
                          <a:ext uri="{FF2B5EF4-FFF2-40B4-BE49-F238E27FC236}">
                            <a16:creationId xmlns:a16="http://schemas.microsoft.com/office/drawing/2014/main" id="{D1AF6F81-3300-F048-D832-1491151DE3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196" y="2158346"/>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70" name="Object 20">
            <a:hlinkClick r:id="" action="ppaction://noaction">
              <a:snd r:embed="rId19" name="speaker1.wav"/>
            </a:hlinkClick>
            <a:extLst>
              <a:ext uri="{FF2B5EF4-FFF2-40B4-BE49-F238E27FC236}">
                <a16:creationId xmlns:a16="http://schemas.microsoft.com/office/drawing/2014/main" id="{32F2DCE2-B2B2-8F73-F0F0-A3D75F0F34F1}"/>
              </a:ext>
            </a:extLst>
          </p:cNvPr>
          <p:cNvGraphicFramePr>
            <a:graphicFrameLocks noChangeAspect="1"/>
          </p:cNvGraphicFramePr>
          <p:nvPr>
            <p:extLst>
              <p:ext uri="{D42A27DB-BD31-4B8C-83A1-F6EECF244321}">
                <p14:modId xmlns:p14="http://schemas.microsoft.com/office/powerpoint/2010/main" val="4114956205"/>
              </p:ext>
            </p:extLst>
          </p:nvPr>
        </p:nvGraphicFramePr>
        <p:xfrm>
          <a:off x="6097116" y="1671132"/>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70" name="Object 20">
                        <a:hlinkClick r:id="" action="ppaction://noaction">
                          <a:snd r:embed="rId19" name="speaker1.wav"/>
                        </a:hlinkClick>
                        <a:extLst>
                          <a:ext uri="{FF2B5EF4-FFF2-40B4-BE49-F238E27FC236}">
                            <a16:creationId xmlns:a16="http://schemas.microsoft.com/office/drawing/2014/main" id="{32F2DCE2-B2B2-8F73-F0F0-A3D75F0F34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7116" y="1671132"/>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71" name="Object 21">
            <a:hlinkClick r:id="" action="ppaction://noaction">
              <a:snd r:embed="rId20" name="speaker2.wav"/>
            </a:hlinkClick>
            <a:extLst>
              <a:ext uri="{FF2B5EF4-FFF2-40B4-BE49-F238E27FC236}">
                <a16:creationId xmlns:a16="http://schemas.microsoft.com/office/drawing/2014/main" id="{487B1D9C-F1BD-A3C1-9100-D9DB6F3F15A1}"/>
              </a:ext>
            </a:extLst>
          </p:cNvPr>
          <p:cNvGraphicFramePr>
            <a:graphicFrameLocks noChangeAspect="1"/>
          </p:cNvGraphicFramePr>
          <p:nvPr>
            <p:extLst>
              <p:ext uri="{D42A27DB-BD31-4B8C-83A1-F6EECF244321}">
                <p14:modId xmlns:p14="http://schemas.microsoft.com/office/powerpoint/2010/main" val="4042412917"/>
              </p:ext>
            </p:extLst>
          </p:nvPr>
        </p:nvGraphicFramePr>
        <p:xfrm>
          <a:off x="6084416" y="2146058"/>
          <a:ext cx="419100" cy="381000"/>
        </p:xfrm>
        <a:graphic>
          <a:graphicData uri="http://schemas.openxmlformats.org/presentationml/2006/ole">
            <mc:AlternateContent xmlns:mc="http://schemas.openxmlformats.org/markup-compatibility/2006">
              <mc:Choice xmlns:v="urn:schemas-microsoft-com:vml" Requires="v">
                <p:oleObj name="Bitmap Image" r:id="rId12" imgW="419048" imgH="380852" progId="Paint.Picture">
                  <p:embed/>
                </p:oleObj>
              </mc:Choice>
              <mc:Fallback>
                <p:oleObj name="Bitmap Image" r:id="rId12" imgW="419048" imgH="380852" progId="Paint.Picture">
                  <p:embed/>
                  <p:pic>
                    <p:nvPicPr>
                      <p:cNvPr id="23571" name="Object 21">
                        <a:hlinkClick r:id="" action="ppaction://noaction">
                          <a:snd r:embed="rId20" name="speaker2.wav"/>
                        </a:hlinkClick>
                        <a:extLst>
                          <a:ext uri="{FF2B5EF4-FFF2-40B4-BE49-F238E27FC236}">
                            <a16:creationId xmlns:a16="http://schemas.microsoft.com/office/drawing/2014/main" id="{487B1D9C-F1BD-A3C1-9100-D9DB6F3F1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4416" y="2146058"/>
                        <a:ext cx="419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76" name="Slide Number Placeholder 5">
            <a:extLst>
              <a:ext uri="{FF2B5EF4-FFF2-40B4-BE49-F238E27FC236}">
                <a16:creationId xmlns:a16="http://schemas.microsoft.com/office/drawing/2014/main" id="{9F639CD2-97AD-8A02-0BBF-F30D9BECA41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0499DB60-3D75-4406-B38D-8FCE8CCE5658}" type="slidenum">
              <a:rPr lang="en-GB" altLang="en-US" sz="1200">
                <a:solidFill>
                  <a:srgbClr val="898989"/>
                </a:solidFill>
              </a:rPr>
              <a:pPr/>
              <a:t>6</a:t>
            </a:fld>
            <a:endParaRPr lang="en-GB" altLang="en-US" sz="1200">
              <a:solidFill>
                <a:srgbClr val="898989"/>
              </a:solidFill>
            </a:endParaRPr>
          </a:p>
        </p:txBody>
      </p:sp>
      <p:pic>
        <p:nvPicPr>
          <p:cNvPr id="3" name="Picture 2">
            <a:extLst>
              <a:ext uri="{FF2B5EF4-FFF2-40B4-BE49-F238E27FC236}">
                <a16:creationId xmlns:a16="http://schemas.microsoft.com/office/drawing/2014/main" id="{7C24E9A1-DB93-381C-B718-BCE4D0725672}"/>
              </a:ext>
            </a:extLst>
          </p:cNvPr>
          <p:cNvPicPr>
            <a:picLocks noChangeAspect="1"/>
          </p:cNvPicPr>
          <p:nvPr/>
        </p:nvPicPr>
        <p:blipFill>
          <a:blip r:embed="rId21"/>
          <a:stretch>
            <a:fillRect/>
          </a:stretch>
        </p:blipFill>
        <p:spPr>
          <a:xfrm>
            <a:off x="398113" y="1363718"/>
            <a:ext cx="5323438" cy="2425322"/>
          </a:xfrm>
          <a:prstGeom prst="rect">
            <a:avLst/>
          </a:prstGeom>
        </p:spPr>
      </p:pic>
      <p:sp>
        <p:nvSpPr>
          <p:cNvPr id="4" name="TextBox 3">
            <a:extLst>
              <a:ext uri="{FF2B5EF4-FFF2-40B4-BE49-F238E27FC236}">
                <a16:creationId xmlns:a16="http://schemas.microsoft.com/office/drawing/2014/main" id="{BE3DEBF4-0ACA-F4CA-F1CE-998945852410}"/>
              </a:ext>
            </a:extLst>
          </p:cNvPr>
          <p:cNvSpPr txBox="1"/>
          <p:nvPr/>
        </p:nvSpPr>
        <p:spPr>
          <a:xfrm>
            <a:off x="427836" y="4226312"/>
            <a:ext cx="8608660" cy="1938992"/>
          </a:xfrm>
          <a:prstGeom prst="rect">
            <a:avLst/>
          </a:prstGeom>
          <a:noFill/>
        </p:spPr>
        <p:txBody>
          <a:bodyPr wrap="square">
            <a:spAutoFit/>
          </a:bodyPr>
          <a:lstStyle/>
          <a:p>
            <a:r>
              <a:rPr lang="en-GB" sz="1200" dirty="0"/>
              <a:t>P. </a:t>
            </a:r>
            <a:r>
              <a:rPr lang="en-GB" sz="1200" dirty="0" err="1"/>
              <a:t>Smaragdis</a:t>
            </a:r>
            <a:r>
              <a:rPr lang="en-GB" sz="1200" dirty="0"/>
              <a:t>, “Blind separation of convolved mixtures in the frequency domain,” </a:t>
            </a:r>
            <a:r>
              <a:rPr lang="en-GB" sz="1200" dirty="0" err="1"/>
              <a:t>Neurocomput</a:t>
            </a:r>
            <a:r>
              <a:rPr lang="en-GB" sz="1200" dirty="0"/>
              <a:t>., vol. 22, pp. 21–34, 1998.</a:t>
            </a:r>
            <a:endParaRPr lang="en-GB" sz="1200" dirty="0">
              <a:latin typeface="+mn-lt"/>
            </a:endParaRPr>
          </a:p>
          <a:p>
            <a:r>
              <a:rPr lang="en-GB" sz="1200" dirty="0">
                <a:latin typeface="+mn-lt"/>
              </a:rPr>
              <a:t>L. Parra and C. Spence, “Convolutive blind source separation of nonstationary sources,” IEEE Trans. Speech Audio Process., vol. 8, no. 3, pp. 320–327, May 2000.</a:t>
            </a:r>
          </a:p>
          <a:p>
            <a:r>
              <a:rPr lang="en-GB" sz="1200" dirty="0">
                <a:latin typeface="+mn-lt"/>
              </a:rPr>
              <a:t>H. Sawada, R. Mukai, S. Araki, S. Makino, “A robust and precise method for solving the permutation problem of frequency-domain blind source separation,” IEEE Trans. on Speech and Audio Processing, vol. 12, no. 5, pp. 530-538, 2004.</a:t>
            </a:r>
          </a:p>
          <a:p>
            <a:r>
              <a:rPr lang="en-GB" altLang="en-US" sz="1200" dirty="0">
                <a:latin typeface="+mn-lt"/>
              </a:rPr>
              <a:t>W. Wang, S. Sanei, and J. A. Chambers, “Penalty function based joint diagonalization approach for convolutive blind separation of nonstationary sources,” IEEE Trans. Signal Processing, vol. 53, no. 5, pp. 1654-1669, May 2005.</a:t>
            </a:r>
          </a:p>
          <a:p>
            <a:r>
              <a:rPr lang="en-GB" sz="1200" dirty="0"/>
              <a:t>H. Buchner, R. </a:t>
            </a:r>
            <a:r>
              <a:rPr lang="en-GB" sz="1200" dirty="0" err="1"/>
              <a:t>Aichner</a:t>
            </a:r>
            <a:r>
              <a:rPr lang="en-GB" sz="1200" dirty="0"/>
              <a:t>, W. Kellermann, “A generalization of blind source separation algorithms for convolutive mixtures based on second-order statistics,” IEEE Trans. on Speech and Audio Processing, vol. 13, no. 1, pp. 120-134, 2005.</a:t>
            </a:r>
            <a:endParaRPr lang="en-GB" sz="1200" dirty="0">
              <a:latin typeface="+mn-lt"/>
            </a:endParaRPr>
          </a:p>
          <a:p>
            <a:endParaRPr lang="en-GB" altLang="en-US" sz="1200" dirty="0">
              <a:latin typeface="+mn-lt"/>
            </a:endParaRPr>
          </a:p>
        </p:txBody>
      </p:sp>
      <p:sp>
        <p:nvSpPr>
          <p:cNvPr id="5" name="TextBox 4">
            <a:extLst>
              <a:ext uri="{FF2B5EF4-FFF2-40B4-BE49-F238E27FC236}">
                <a16:creationId xmlns:a16="http://schemas.microsoft.com/office/drawing/2014/main" id="{DBF74BEB-25F7-D82F-B26D-167B9D878458}"/>
              </a:ext>
            </a:extLst>
          </p:cNvPr>
          <p:cNvSpPr txBox="1"/>
          <p:nvPr/>
        </p:nvSpPr>
        <p:spPr>
          <a:xfrm>
            <a:off x="5724128" y="980728"/>
            <a:ext cx="1298721" cy="338554"/>
          </a:xfrm>
          <a:prstGeom prst="rect">
            <a:avLst/>
          </a:prstGeom>
          <a:noFill/>
        </p:spPr>
        <p:txBody>
          <a:bodyPr wrap="square" rtlCol="0">
            <a:spAutoFit/>
          </a:bodyPr>
          <a:lstStyle/>
          <a:p>
            <a:r>
              <a:rPr lang="en-GB" sz="1600" dirty="0"/>
              <a:t>Sources</a:t>
            </a:r>
          </a:p>
        </p:txBody>
      </p:sp>
      <p:sp>
        <p:nvSpPr>
          <p:cNvPr id="6" name="TextBox 5">
            <a:extLst>
              <a:ext uri="{FF2B5EF4-FFF2-40B4-BE49-F238E27FC236}">
                <a16:creationId xmlns:a16="http://schemas.microsoft.com/office/drawing/2014/main" id="{87B67404-1DE7-A35E-BDE3-0CC69664FC38}"/>
              </a:ext>
            </a:extLst>
          </p:cNvPr>
          <p:cNvSpPr txBox="1"/>
          <p:nvPr/>
        </p:nvSpPr>
        <p:spPr>
          <a:xfrm>
            <a:off x="6509120" y="980728"/>
            <a:ext cx="1298721" cy="338554"/>
          </a:xfrm>
          <a:prstGeom prst="rect">
            <a:avLst/>
          </a:prstGeom>
          <a:noFill/>
        </p:spPr>
        <p:txBody>
          <a:bodyPr wrap="square" rtlCol="0">
            <a:spAutoFit/>
          </a:bodyPr>
          <a:lstStyle/>
          <a:p>
            <a:r>
              <a:rPr lang="en-GB" sz="1600" dirty="0"/>
              <a:t>Mixtures</a:t>
            </a:r>
          </a:p>
        </p:txBody>
      </p:sp>
      <p:sp>
        <p:nvSpPr>
          <p:cNvPr id="7" name="TextBox 6">
            <a:extLst>
              <a:ext uri="{FF2B5EF4-FFF2-40B4-BE49-F238E27FC236}">
                <a16:creationId xmlns:a16="http://schemas.microsoft.com/office/drawing/2014/main" id="{CDBFC430-A2AE-32B0-7BCB-8040AB138B18}"/>
              </a:ext>
            </a:extLst>
          </p:cNvPr>
          <p:cNvSpPr txBox="1"/>
          <p:nvPr/>
        </p:nvSpPr>
        <p:spPr>
          <a:xfrm>
            <a:off x="7377735" y="984779"/>
            <a:ext cx="1298721" cy="584775"/>
          </a:xfrm>
          <a:prstGeom prst="rect">
            <a:avLst/>
          </a:prstGeom>
          <a:noFill/>
        </p:spPr>
        <p:txBody>
          <a:bodyPr wrap="square" rtlCol="0">
            <a:spAutoFit/>
          </a:bodyPr>
          <a:lstStyle/>
          <a:p>
            <a:r>
              <a:rPr lang="en-GB" sz="1600" dirty="0"/>
              <a:t>Parra &amp; Spences</a:t>
            </a:r>
          </a:p>
        </p:txBody>
      </p:sp>
      <p:sp>
        <p:nvSpPr>
          <p:cNvPr id="8" name="TextBox 7">
            <a:extLst>
              <a:ext uri="{FF2B5EF4-FFF2-40B4-BE49-F238E27FC236}">
                <a16:creationId xmlns:a16="http://schemas.microsoft.com/office/drawing/2014/main" id="{D6F97A2C-7C58-A878-D0A1-0697BFC0600E}"/>
              </a:ext>
            </a:extLst>
          </p:cNvPr>
          <p:cNvSpPr txBox="1"/>
          <p:nvPr/>
        </p:nvSpPr>
        <p:spPr>
          <a:xfrm>
            <a:off x="8243815" y="968853"/>
            <a:ext cx="900186" cy="584775"/>
          </a:xfrm>
          <a:prstGeom prst="rect">
            <a:avLst/>
          </a:prstGeom>
          <a:noFill/>
        </p:spPr>
        <p:txBody>
          <a:bodyPr wrap="square" rtlCol="0">
            <a:spAutoFit/>
          </a:bodyPr>
          <a:lstStyle/>
          <a:p>
            <a:r>
              <a:rPr lang="en-GB" sz="1600" dirty="0"/>
              <a:t>Wang et 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BA15CA4-229A-19A6-5A52-F75739CB25F2}"/>
              </a:ext>
            </a:extLst>
          </p:cNvPr>
          <p:cNvSpPr>
            <a:spLocks noGrp="1" noChangeArrowheads="1"/>
          </p:cNvSpPr>
          <p:nvPr>
            <p:ph type="title"/>
          </p:nvPr>
        </p:nvSpPr>
        <p:spPr bwMode="auto">
          <a:xfrm>
            <a:off x="71438" y="214313"/>
            <a:ext cx="8461375" cy="6492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000" dirty="0">
                <a:solidFill>
                  <a:srgbClr val="002060"/>
                </a:solidFill>
                <a:latin typeface="Noto Sans" panose="020B0502040504020204" pitchFamily="34" charset="0"/>
                <a:ea typeface="Noto Sans" panose="020B0502040504020204" pitchFamily="34" charset="0"/>
                <a:cs typeface="Noto Sans" panose="020B0502040504020204" pitchFamily="34" charset="0"/>
              </a:rPr>
              <a:t>Time-Frequency Masking (TFM)</a:t>
            </a:r>
          </a:p>
        </p:txBody>
      </p:sp>
      <p:sp>
        <p:nvSpPr>
          <p:cNvPr id="31747" name="Slide Number Placeholder 5">
            <a:extLst>
              <a:ext uri="{FF2B5EF4-FFF2-40B4-BE49-F238E27FC236}">
                <a16:creationId xmlns:a16="http://schemas.microsoft.com/office/drawing/2014/main" id="{2B1F14EC-E576-9074-E3B1-0C0BD7CE449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F1AC473E-CF9F-48F5-8AF6-A2D9E749448D}" type="slidenum">
              <a:rPr lang="en-GB" altLang="en-US" sz="1200">
                <a:solidFill>
                  <a:srgbClr val="898989"/>
                </a:solidFill>
              </a:rPr>
              <a:pPr/>
              <a:t>7</a:t>
            </a:fld>
            <a:endParaRPr lang="en-GB" altLang="en-US" sz="1200">
              <a:solidFill>
                <a:srgbClr val="898989"/>
              </a:solidFill>
            </a:endParaRPr>
          </a:p>
        </p:txBody>
      </p:sp>
      <p:grpSp>
        <p:nvGrpSpPr>
          <p:cNvPr id="31748" name="Group 6">
            <a:extLst>
              <a:ext uri="{FF2B5EF4-FFF2-40B4-BE49-F238E27FC236}">
                <a16:creationId xmlns:a16="http://schemas.microsoft.com/office/drawing/2014/main" id="{0BBD4CE0-B37D-A3D4-91EE-D670A4281B75}"/>
              </a:ext>
            </a:extLst>
          </p:cNvPr>
          <p:cNvGrpSpPr>
            <a:grpSpLocks/>
          </p:cNvGrpSpPr>
          <p:nvPr/>
        </p:nvGrpSpPr>
        <p:grpSpPr bwMode="auto">
          <a:xfrm>
            <a:off x="525463" y="1060450"/>
            <a:ext cx="3703637" cy="2232025"/>
            <a:chOff x="432" y="1344"/>
            <a:chExt cx="2333" cy="1406"/>
          </a:xfrm>
        </p:grpSpPr>
        <p:pic>
          <p:nvPicPr>
            <p:cNvPr id="31761" name="Picture 7">
              <a:extLst>
                <a:ext uri="{FF2B5EF4-FFF2-40B4-BE49-F238E27FC236}">
                  <a16:creationId xmlns:a16="http://schemas.microsoft.com/office/drawing/2014/main" id="{48225B0A-46FC-83F9-6355-EB5E016D160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2" y="1344"/>
              <a:ext cx="2333"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90" name="Picture 8">
              <a:hlinkClick r:id="" action="ppaction://media"/>
              <a:extLst>
                <a:ext uri="{FF2B5EF4-FFF2-40B4-BE49-F238E27FC236}">
                  <a16:creationId xmlns:a16="http://schemas.microsoft.com/office/drawing/2014/main" id="{00519430-0E30-20EE-0E98-4F89568F056F}"/>
                </a:ext>
              </a:extLst>
            </p:cNvPr>
            <p:cNvPicPr>
              <a:picLocks noChangeAspect="1" noChangeArrowheads="1"/>
            </p:cNvPicPr>
            <p:nvPr>
              <a:audioFile r:link="rId8"/>
              <p:extLst>
                <p:ext uri="{DAA4B4D4-6D71-4841-9C94-3DE7FCFB9230}">
                  <p14:media xmlns:p14="http://schemas.microsoft.com/office/powerpoint/2010/main" r:embed="rId7"/>
                </p:ext>
              </p:extLst>
            </p:nvPr>
          </p:nvPicPr>
          <p:blipFill>
            <a:blip r:embed="rId12">
              <a:extLst>
                <a:ext uri="{28A0092B-C50C-407E-A947-70E740481C1C}">
                  <a14:useLocalDpi xmlns:a14="http://schemas.microsoft.com/office/drawing/2010/main" val="0"/>
                </a:ext>
              </a:extLst>
            </a:blip>
            <a:srcRect/>
            <a:stretch>
              <a:fillRect/>
            </a:stretch>
          </p:blipFill>
          <p:spPr bwMode="auto">
            <a:xfrm>
              <a:off x="2592" y="1968"/>
              <a:ext cx="1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749" name="Picture 9">
            <a:extLst>
              <a:ext uri="{FF2B5EF4-FFF2-40B4-BE49-F238E27FC236}">
                <a16:creationId xmlns:a16="http://schemas.microsoft.com/office/drawing/2014/main" id="{EA8D2F6B-46BC-8D49-89EA-B62F436E7404}"/>
              </a:ext>
            </a:extLst>
          </p:cNvPr>
          <p:cNvPicPr preferRelativeResize="0">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54550" y="1060450"/>
            <a:ext cx="3703638"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50" name="Picture 10">
            <a:hlinkClick r:id="" action="ppaction://media"/>
            <a:extLst>
              <a:ext uri="{FF2B5EF4-FFF2-40B4-BE49-F238E27FC236}">
                <a16:creationId xmlns:a16="http://schemas.microsoft.com/office/drawing/2014/main" id="{3531AE5C-4F5B-DE29-E30A-22B56D961DA4}"/>
              </a:ext>
            </a:extLst>
          </p:cNvPr>
          <p:cNvPicPr>
            <a:picLocks noChangeAspect="1" noChangeArrowheads="1"/>
          </p:cNvPicPr>
          <p:nvPr>
            <a:audioFile r:link="rId2"/>
            <p:extLst>
              <p:ext uri="{DAA4B4D4-6D71-4841-9C94-3DE7FCFB9230}">
                <p14:media xmlns:p14="http://schemas.microsoft.com/office/powerpoint/2010/main" r:embed="rId1"/>
              </p:ext>
            </p:extLst>
          </p:nvPr>
        </p:nvPicPr>
        <p:blipFill>
          <a:blip r:embed="rId12">
            <a:extLst>
              <a:ext uri="{28A0092B-C50C-407E-A947-70E740481C1C}">
                <a14:useLocalDpi xmlns:a14="http://schemas.microsoft.com/office/drawing/2010/main" val="0"/>
              </a:ext>
            </a:extLst>
          </a:blip>
          <a:srcRect/>
          <a:stretch>
            <a:fillRect/>
          </a:stretch>
        </p:blipFill>
        <p:spPr bwMode="auto">
          <a:xfrm>
            <a:off x="8069263" y="2054225"/>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1" name="Group 11">
            <a:extLst>
              <a:ext uri="{FF2B5EF4-FFF2-40B4-BE49-F238E27FC236}">
                <a16:creationId xmlns:a16="http://schemas.microsoft.com/office/drawing/2014/main" id="{350BDD10-6448-1BD9-0020-DBDD0ED536CC}"/>
              </a:ext>
            </a:extLst>
          </p:cNvPr>
          <p:cNvGrpSpPr>
            <a:grpSpLocks/>
          </p:cNvGrpSpPr>
          <p:nvPr/>
        </p:nvGrpSpPr>
        <p:grpSpPr bwMode="auto">
          <a:xfrm>
            <a:off x="539750" y="3422650"/>
            <a:ext cx="3702050" cy="2220913"/>
            <a:chOff x="432" y="2827"/>
            <a:chExt cx="2332" cy="1399"/>
          </a:xfrm>
        </p:grpSpPr>
        <p:grpSp>
          <p:nvGrpSpPr>
            <p:cNvPr id="31757" name="Group 12">
              <a:extLst>
                <a:ext uri="{FF2B5EF4-FFF2-40B4-BE49-F238E27FC236}">
                  <a16:creationId xmlns:a16="http://schemas.microsoft.com/office/drawing/2014/main" id="{67606361-A2A3-3602-0CD9-1D68A052BB16}"/>
                </a:ext>
              </a:extLst>
            </p:cNvPr>
            <p:cNvGrpSpPr>
              <a:grpSpLocks/>
            </p:cNvGrpSpPr>
            <p:nvPr/>
          </p:nvGrpSpPr>
          <p:grpSpPr bwMode="auto">
            <a:xfrm>
              <a:off x="432" y="2827"/>
              <a:ext cx="2332" cy="1399"/>
              <a:chOff x="432" y="2832"/>
              <a:chExt cx="2332" cy="1405"/>
            </a:xfrm>
          </p:grpSpPr>
          <p:pic>
            <p:nvPicPr>
              <p:cNvPr id="31759" name="Picture 13">
                <a:extLst>
                  <a:ext uri="{FF2B5EF4-FFF2-40B4-BE49-F238E27FC236}">
                    <a16:creationId xmlns:a16="http://schemas.microsoft.com/office/drawing/2014/main" id="{C4D9750E-6601-9FC1-CF10-34466937694F}"/>
                  </a:ext>
                </a:extLst>
              </p:cNvPr>
              <p:cNvPicPr preferRelativeResize="0">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2" y="2832"/>
                <a:ext cx="2332" cy="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8" name="Picture 14">
                <a:hlinkClick r:id="" action="ppaction://media"/>
                <a:extLst>
                  <a:ext uri="{FF2B5EF4-FFF2-40B4-BE49-F238E27FC236}">
                    <a16:creationId xmlns:a16="http://schemas.microsoft.com/office/drawing/2014/main" id="{66B0D8D4-CC0F-D139-79AB-B8A16DFF1A75}"/>
                  </a:ext>
                </a:extLst>
              </p:cNvPr>
              <p:cNvPicPr>
                <a:picLocks noChangeAspect="1" noChangeArrowheads="1"/>
              </p:cNvPicPr>
              <p:nvPr>
                <a:audioFile r:link="rId6"/>
                <p:extLst>
                  <p:ext uri="{DAA4B4D4-6D71-4841-9C94-3DE7FCFB9230}">
                    <p14:media xmlns:p14="http://schemas.microsoft.com/office/powerpoint/2010/main" r:embed="rId5"/>
                  </p:ext>
                </p:extLst>
              </p:nvPr>
            </p:nvPicPr>
            <p:blipFill>
              <a:blip r:embed="rId12">
                <a:extLst>
                  <a:ext uri="{28A0092B-C50C-407E-A947-70E740481C1C}">
                    <a14:useLocalDpi xmlns:a14="http://schemas.microsoft.com/office/drawing/2010/main" val="0"/>
                  </a:ext>
                </a:extLst>
              </a:blip>
              <a:srcRect/>
              <a:stretch>
                <a:fillRect/>
              </a:stretch>
            </p:blipFill>
            <p:spPr bwMode="auto">
              <a:xfrm>
                <a:off x="2582" y="3408"/>
                <a:ext cx="1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758" name="Picture 15">
              <a:extLst>
                <a:ext uri="{FF2B5EF4-FFF2-40B4-BE49-F238E27FC236}">
                  <a16:creationId xmlns:a16="http://schemas.microsoft.com/office/drawing/2014/main" id="{14F11E72-FFB4-CD81-5DE7-17B0FEB7795C}"/>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1" y="2936"/>
              <a:ext cx="1808" cy="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0656" name="Picture 16">
            <a:extLst>
              <a:ext uri="{FF2B5EF4-FFF2-40B4-BE49-F238E27FC236}">
                <a16:creationId xmlns:a16="http://schemas.microsoft.com/office/drawing/2014/main" id="{2D9E5151-E402-A587-58EB-021632168261}"/>
              </a:ext>
            </a:extLst>
          </p:cNvPr>
          <p:cNvPicPr preferRelativeResize="0">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14413" y="3595688"/>
            <a:ext cx="287020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7">
            <a:extLst>
              <a:ext uri="{FF2B5EF4-FFF2-40B4-BE49-F238E27FC236}">
                <a16:creationId xmlns:a16="http://schemas.microsoft.com/office/drawing/2014/main" id="{B9E648E5-8073-E75E-FEDB-97086CC34C75}"/>
              </a:ext>
            </a:extLst>
          </p:cNvPr>
          <p:cNvGrpSpPr>
            <a:grpSpLocks/>
          </p:cNvGrpSpPr>
          <p:nvPr/>
        </p:nvGrpSpPr>
        <p:grpSpPr bwMode="auto">
          <a:xfrm>
            <a:off x="4654550" y="3422650"/>
            <a:ext cx="3702050" cy="2217738"/>
            <a:chOff x="3053" y="2827"/>
            <a:chExt cx="2332" cy="1397"/>
          </a:xfrm>
        </p:grpSpPr>
        <p:pic>
          <p:nvPicPr>
            <p:cNvPr id="31755" name="Picture 18">
              <a:extLst>
                <a:ext uri="{FF2B5EF4-FFF2-40B4-BE49-F238E27FC236}">
                  <a16:creationId xmlns:a16="http://schemas.microsoft.com/office/drawing/2014/main" id="{72FEAA0B-6AB0-4FC8-DE73-4389D23620C5}"/>
                </a:ext>
              </a:extLst>
            </p:cNvPr>
            <p:cNvPicPr preferRelativeResize="0">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53" y="2827"/>
              <a:ext cx="2332" cy="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19">
              <a:hlinkClick r:id="" action="ppaction://media"/>
              <a:extLst>
                <a:ext uri="{FF2B5EF4-FFF2-40B4-BE49-F238E27FC236}">
                  <a16:creationId xmlns:a16="http://schemas.microsoft.com/office/drawing/2014/main" id="{ABFA895C-2406-D3A0-FA6D-C13CE80645C1}"/>
                </a:ext>
              </a:extLst>
            </p:cNvPr>
            <p:cNvPicPr>
              <a:picLocks noChangeAspect="1" noChangeArrowheads="1"/>
            </p:cNvPicPr>
            <p:nvPr>
              <a:audioFile r:link="rId4"/>
              <p:extLst>
                <p:ext uri="{DAA4B4D4-6D71-4841-9C94-3DE7FCFB9230}">
                  <p14:media xmlns:p14="http://schemas.microsoft.com/office/powerpoint/2010/main" r:embed="rId3"/>
                </p:ext>
              </p:extLst>
            </p:nvPr>
          </p:nvPicPr>
          <p:blipFill>
            <a:blip r:embed="rId12">
              <a:extLst>
                <a:ext uri="{28A0092B-C50C-407E-A947-70E740481C1C}">
                  <a14:useLocalDpi xmlns:a14="http://schemas.microsoft.com/office/drawing/2010/main" val="0"/>
                </a:ext>
              </a:extLst>
            </a:blip>
            <a:srcRect/>
            <a:stretch>
              <a:fillRect/>
            </a:stretch>
          </p:blipFill>
          <p:spPr bwMode="auto">
            <a:xfrm>
              <a:off x="5205" y="3456"/>
              <a:ext cx="15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0660" name="Text Box 20">
            <a:extLst>
              <a:ext uri="{FF2B5EF4-FFF2-40B4-BE49-F238E27FC236}">
                <a16:creationId xmlns:a16="http://schemas.microsoft.com/office/drawing/2014/main" id="{D4A7508E-F1C3-1E9B-00AA-1D4B4EDA2576}"/>
              </a:ext>
            </a:extLst>
          </p:cNvPr>
          <p:cNvSpPr txBox="1">
            <a:spLocks noChangeArrowheads="1"/>
          </p:cNvSpPr>
          <p:nvPr/>
        </p:nvSpPr>
        <p:spPr bwMode="auto">
          <a:xfrm>
            <a:off x="9516" y="5571610"/>
            <a:ext cx="8839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zh-CN" altLang="en-US" sz="2400" dirty="0">
                <a:solidFill>
                  <a:srgbClr val="000000"/>
                </a:solidFill>
                <a:latin typeface="Times New Roman" panose="02020603050405020304" pitchFamily="18" charset="0"/>
                <a:ea typeface="宋体" panose="02010600030101010101" pitchFamily="2" charset="-122"/>
              </a:rPr>
              <a:t> 	</a:t>
            </a:r>
            <a:r>
              <a:rPr lang="en-US" altLang="zh-CN" sz="1800" dirty="0">
                <a:solidFill>
                  <a:srgbClr val="000000"/>
                </a:solidFill>
                <a:latin typeface="Times New Roman" panose="02020603050405020304" pitchFamily="18" charset="0"/>
                <a:ea typeface="宋体" panose="02010600030101010101" pitchFamily="2" charset="-122"/>
              </a:rPr>
              <a:t>Psychophysical tests show that the ideal binary mask results in dramatic speech intelligibility improvements (Brungart et al., 2006; Li &amp; Loizou, 2008). Acknowledgement to Prof DeLiang Wang for this demo.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06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0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5" display="0">
                  <p:stCondLst>
                    <p:cond delay="indefinite"/>
                  </p:stCondLst>
                  <p:endCondLst>
                    <p:cond evt="onNext" delay="0">
                      <p:tgtEl>
                        <p:sldTgt/>
                      </p:tgtEl>
                    </p:cond>
                    <p:cond evt="onPrev" delay="0">
                      <p:tgtEl>
                        <p:sldTgt/>
                      </p:tgtEl>
                    </p:cond>
                    <p:cond evt="onStopAudio" delay="0">
                      <p:tgtEl>
                        <p:sldTgt/>
                      </p:tgtEl>
                    </p:cond>
                  </p:endCondLst>
                </p:cTn>
                <p:tgtEl>
                  <p:spTgt spid="240650"/>
                </p:tgtEl>
              </p:cMediaNode>
            </p:audio>
          </p:childTnLst>
        </p:cTn>
      </p:par>
    </p:tnLst>
    <p:bldLst>
      <p:bldP spid="2406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E0A884AE-2FAC-239F-C4C7-F99450305EE5}"/>
              </a:ext>
            </a:extLst>
          </p:cNvPr>
          <p:cNvSpPr>
            <a:spLocks noGrp="1" noChangeArrowheads="1"/>
          </p:cNvSpPr>
          <p:nvPr>
            <p:ph type="title"/>
          </p:nvPr>
        </p:nvSpPr>
        <p:spPr bwMode="auto">
          <a:xfrm>
            <a:off x="395288" y="166688"/>
            <a:ext cx="8462962"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200" dirty="0">
                <a:solidFill>
                  <a:srgbClr val="002060"/>
                </a:solidFill>
              </a:rPr>
              <a:t>TFM: An Example</a:t>
            </a:r>
          </a:p>
        </p:txBody>
      </p:sp>
      <p:sp>
        <p:nvSpPr>
          <p:cNvPr id="80899" name="Slide Number Placeholder 5">
            <a:extLst>
              <a:ext uri="{FF2B5EF4-FFF2-40B4-BE49-F238E27FC236}">
                <a16:creationId xmlns:a16="http://schemas.microsoft.com/office/drawing/2014/main" id="{2EB65704-C558-E320-F8D3-C669A93A7A5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B48998F-3AB1-41BB-9473-B367BF64C872}" type="slidenum">
              <a:rPr lang="en-GB" altLang="en-US" sz="1200">
                <a:solidFill>
                  <a:srgbClr val="898989"/>
                </a:solidFill>
              </a:rPr>
              <a:pPr/>
              <a:t>8</a:t>
            </a:fld>
            <a:endParaRPr lang="en-GB" altLang="en-US" sz="1200">
              <a:solidFill>
                <a:srgbClr val="898989"/>
              </a:solidFill>
            </a:endParaRPr>
          </a:p>
        </p:txBody>
      </p:sp>
      <p:sp>
        <p:nvSpPr>
          <p:cNvPr id="80900" name="TextBox 11">
            <a:extLst>
              <a:ext uri="{FF2B5EF4-FFF2-40B4-BE49-F238E27FC236}">
                <a16:creationId xmlns:a16="http://schemas.microsoft.com/office/drawing/2014/main" id="{95F40828-2FB1-208B-680D-564DDB188E12}"/>
              </a:ext>
            </a:extLst>
          </p:cNvPr>
          <p:cNvSpPr txBox="1">
            <a:spLocks noChangeArrowheads="1"/>
          </p:cNvSpPr>
          <p:nvPr/>
        </p:nvSpPr>
        <p:spPr bwMode="auto">
          <a:xfrm>
            <a:off x="5514975" y="1238172"/>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dirty="0"/>
              <a:t>left</a:t>
            </a:r>
          </a:p>
        </p:txBody>
      </p:sp>
      <p:sp>
        <p:nvSpPr>
          <p:cNvPr id="80901" name="TextBox 12">
            <a:extLst>
              <a:ext uri="{FF2B5EF4-FFF2-40B4-BE49-F238E27FC236}">
                <a16:creationId xmlns:a16="http://schemas.microsoft.com/office/drawing/2014/main" id="{291FAEF9-A3C5-9BCB-27CE-EE10913CA6A6}"/>
              </a:ext>
            </a:extLst>
          </p:cNvPr>
          <p:cNvSpPr txBox="1">
            <a:spLocks noChangeArrowheads="1"/>
          </p:cNvSpPr>
          <p:nvPr/>
        </p:nvSpPr>
        <p:spPr bwMode="auto">
          <a:xfrm>
            <a:off x="5484813" y="1601214"/>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a:t>right</a:t>
            </a:r>
          </a:p>
        </p:txBody>
      </p:sp>
      <p:sp>
        <p:nvSpPr>
          <p:cNvPr id="80902" name="TextBox 13">
            <a:extLst>
              <a:ext uri="{FF2B5EF4-FFF2-40B4-BE49-F238E27FC236}">
                <a16:creationId xmlns:a16="http://schemas.microsoft.com/office/drawing/2014/main" id="{0807A5E0-64D9-861F-5AA4-E225B0E1B919}"/>
              </a:ext>
            </a:extLst>
          </p:cNvPr>
          <p:cNvSpPr txBox="1">
            <a:spLocks noChangeArrowheads="1"/>
          </p:cNvSpPr>
          <p:nvPr/>
        </p:nvSpPr>
        <p:spPr bwMode="auto">
          <a:xfrm>
            <a:off x="5508104" y="2532319"/>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dirty="0"/>
              <a:t>es1</a:t>
            </a:r>
          </a:p>
        </p:txBody>
      </p:sp>
      <p:sp>
        <p:nvSpPr>
          <p:cNvPr id="80903" name="TextBox 14">
            <a:extLst>
              <a:ext uri="{FF2B5EF4-FFF2-40B4-BE49-F238E27FC236}">
                <a16:creationId xmlns:a16="http://schemas.microsoft.com/office/drawing/2014/main" id="{99155C8E-C091-1EBA-658C-F0D8EC557939}"/>
              </a:ext>
            </a:extLst>
          </p:cNvPr>
          <p:cNvSpPr txBox="1">
            <a:spLocks noChangeArrowheads="1"/>
          </p:cNvSpPr>
          <p:nvPr/>
        </p:nvSpPr>
        <p:spPr bwMode="auto">
          <a:xfrm>
            <a:off x="5508104" y="2923936"/>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dirty="0"/>
              <a:t>es2</a:t>
            </a:r>
          </a:p>
        </p:txBody>
      </p:sp>
      <p:pic>
        <p:nvPicPr>
          <p:cNvPr id="38" name="mixture_2src.wav">
            <a:hlinkClick r:id="" action="ppaction://media"/>
            <a:extLst>
              <a:ext uri="{FF2B5EF4-FFF2-40B4-BE49-F238E27FC236}">
                <a16:creationId xmlns:a16="http://schemas.microsoft.com/office/drawing/2014/main" id="{10358C3F-6AD7-87C8-5D11-2F4564B0CAC5}"/>
              </a:ext>
            </a:extLst>
          </p:cNvPr>
          <p:cNvPicPr>
            <a:picLocks noChangeAspect="1"/>
          </p:cNvPicPr>
          <p:nvPr>
            <a:audioFile r:link="rId2"/>
            <p:extLst>
              <p:ext uri="{DAA4B4D4-6D71-4841-9C94-3DE7FCFB9230}">
                <p14:media xmlns:p14="http://schemas.microsoft.com/office/powerpoint/2010/main" r:embed="rId1"/>
              </p:ext>
            </p:extLst>
          </p:nvPr>
        </p:nvPicPr>
        <p:blipFill>
          <a:blip r:embed="rId21">
            <a:extLst>
              <a:ext uri="{28A0092B-C50C-407E-A947-70E740481C1C}">
                <a14:useLocalDpi xmlns:a14="http://schemas.microsoft.com/office/drawing/2010/main" val="0"/>
              </a:ext>
            </a:extLst>
          </a:blip>
          <a:srcRect/>
          <a:stretch>
            <a:fillRect/>
          </a:stretch>
        </p:blipFill>
        <p:spPr bwMode="auto">
          <a:xfrm>
            <a:off x="6343749" y="1352472"/>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mixture_2src.wav">
            <a:hlinkClick r:id="" action="ppaction://media"/>
            <a:extLst>
              <a:ext uri="{FF2B5EF4-FFF2-40B4-BE49-F238E27FC236}">
                <a16:creationId xmlns:a16="http://schemas.microsoft.com/office/drawing/2014/main" id="{371A7409-F745-97DE-659A-C059A8A5E050}"/>
              </a:ext>
            </a:extLst>
          </p:cNvPr>
          <p:cNvPicPr>
            <a:picLocks noChangeAspect="1"/>
          </p:cNvPicPr>
          <p:nvPr>
            <a:audioFile r:link="rId2"/>
            <p:extLst>
              <p:ext uri="{DAA4B4D4-6D71-4841-9C94-3DE7FCFB9230}">
                <p14:media xmlns:p14="http://schemas.microsoft.com/office/powerpoint/2010/main" r:embed="rId1"/>
              </p:ext>
            </p:extLst>
          </p:nvPr>
        </p:nvPicPr>
        <p:blipFill>
          <a:blip r:embed="rId21">
            <a:extLst>
              <a:ext uri="{28A0092B-C50C-407E-A947-70E740481C1C}">
                <a14:useLocalDpi xmlns:a14="http://schemas.microsoft.com/office/drawing/2010/main" val="0"/>
              </a:ext>
            </a:extLst>
          </a:blip>
          <a:srcRect/>
          <a:stretch>
            <a:fillRect/>
          </a:stretch>
        </p:blipFill>
        <p:spPr bwMode="auto">
          <a:xfrm>
            <a:off x="6343749" y="1744089"/>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est1_2src.wav">
            <a:hlinkClick r:id="" action="ppaction://media"/>
            <a:extLst>
              <a:ext uri="{FF2B5EF4-FFF2-40B4-BE49-F238E27FC236}">
                <a16:creationId xmlns:a16="http://schemas.microsoft.com/office/drawing/2014/main" id="{77660B4E-4C2C-58DA-3B2B-1DE5BE70F33B}"/>
              </a:ext>
            </a:extLst>
          </p:cNvPr>
          <p:cNvPicPr>
            <a:picLocks noChangeAspect="1"/>
          </p:cNvPicPr>
          <p:nvPr>
            <a:audioFile r:link="rId4"/>
            <p:extLst>
              <p:ext uri="{DAA4B4D4-6D71-4841-9C94-3DE7FCFB9230}">
                <p14:media xmlns:p14="http://schemas.microsoft.com/office/powerpoint/2010/main" r:embed="rId3"/>
              </p:ext>
            </p:extLst>
          </p:nvPr>
        </p:nvPicPr>
        <p:blipFill>
          <a:blip r:embed="rId22">
            <a:extLst>
              <a:ext uri="{28A0092B-C50C-407E-A947-70E740481C1C}">
                <a14:useLocalDpi xmlns:a14="http://schemas.microsoft.com/office/drawing/2010/main" val="0"/>
              </a:ext>
            </a:extLst>
          </a:blip>
          <a:srcRect/>
          <a:stretch>
            <a:fillRect/>
          </a:stretch>
        </p:blipFill>
        <p:spPr bwMode="auto">
          <a:xfrm>
            <a:off x="6372200" y="2692168"/>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est2_2src.wav">
            <a:hlinkClick r:id="" action="ppaction://media"/>
            <a:extLst>
              <a:ext uri="{FF2B5EF4-FFF2-40B4-BE49-F238E27FC236}">
                <a16:creationId xmlns:a16="http://schemas.microsoft.com/office/drawing/2014/main" id="{431EF052-9E7A-98C8-3EFE-01652B398506}"/>
              </a:ext>
            </a:extLst>
          </p:cNvPr>
          <p:cNvPicPr>
            <a:picLocks noChangeAspect="1"/>
          </p:cNvPicPr>
          <p:nvPr>
            <a:audioFile r:link="rId6"/>
            <p:extLst>
              <p:ext uri="{DAA4B4D4-6D71-4841-9C94-3DE7FCFB9230}">
                <p14:media xmlns:p14="http://schemas.microsoft.com/office/powerpoint/2010/main" r:embed="rId5"/>
              </p:ext>
            </p:extLst>
          </p:nvPr>
        </p:nvPicPr>
        <p:blipFill>
          <a:blip r:embed="rId22">
            <a:extLst>
              <a:ext uri="{28A0092B-C50C-407E-A947-70E740481C1C}">
                <a14:useLocalDpi xmlns:a14="http://schemas.microsoft.com/office/drawing/2010/main" val="0"/>
              </a:ext>
            </a:extLst>
          </a:blip>
          <a:srcRect/>
          <a:stretch>
            <a:fillRect/>
          </a:stretch>
        </p:blipFill>
        <p:spPr bwMode="auto">
          <a:xfrm>
            <a:off x="6372200" y="3083785"/>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est1_2src.wav">
            <a:hlinkClick r:id="" action="ppaction://media"/>
            <a:extLst>
              <a:ext uri="{FF2B5EF4-FFF2-40B4-BE49-F238E27FC236}">
                <a16:creationId xmlns:a16="http://schemas.microsoft.com/office/drawing/2014/main" id="{F6980B3B-3330-9691-D558-04D67C5B89B9}"/>
              </a:ext>
            </a:extLst>
          </p:cNvPr>
          <p:cNvPicPr>
            <a:picLocks noChangeAspect="1"/>
          </p:cNvPicPr>
          <p:nvPr>
            <a:audioFile r:link="rId8"/>
            <p:extLst>
              <p:ext uri="{DAA4B4D4-6D71-4841-9C94-3DE7FCFB9230}">
                <p14:media xmlns:p14="http://schemas.microsoft.com/office/powerpoint/2010/main" r:embed="rId7"/>
              </p:ext>
            </p:extLst>
          </p:nvPr>
        </p:nvPicPr>
        <p:blipFill>
          <a:blip r:embed="rId22">
            <a:extLst>
              <a:ext uri="{28A0092B-C50C-407E-A947-70E740481C1C}">
                <a14:useLocalDpi xmlns:a14="http://schemas.microsoft.com/office/drawing/2010/main" val="0"/>
              </a:ext>
            </a:extLst>
          </a:blip>
          <a:srcRect/>
          <a:stretch>
            <a:fillRect/>
          </a:stretch>
        </p:blipFill>
        <p:spPr bwMode="auto">
          <a:xfrm>
            <a:off x="7308304" y="2647875"/>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est2_2src.wav">
            <a:hlinkClick r:id="" action="ppaction://media"/>
            <a:extLst>
              <a:ext uri="{FF2B5EF4-FFF2-40B4-BE49-F238E27FC236}">
                <a16:creationId xmlns:a16="http://schemas.microsoft.com/office/drawing/2014/main" id="{B602B575-27D9-A757-8615-BBD5B9EB798A}"/>
              </a:ext>
            </a:extLst>
          </p:cNvPr>
          <p:cNvPicPr>
            <a:picLocks noChangeAspect="1"/>
          </p:cNvPicPr>
          <p:nvPr>
            <a:audioFile r:link="rId10"/>
            <p:extLst>
              <p:ext uri="{DAA4B4D4-6D71-4841-9C94-3DE7FCFB9230}">
                <p14:media xmlns:p14="http://schemas.microsoft.com/office/powerpoint/2010/main" r:embed="rId9"/>
              </p:ext>
            </p:extLst>
          </p:nvPr>
        </p:nvPicPr>
        <p:blipFill>
          <a:blip r:embed="rId22">
            <a:extLst>
              <a:ext uri="{28A0092B-C50C-407E-A947-70E740481C1C}">
                <a14:useLocalDpi xmlns:a14="http://schemas.microsoft.com/office/drawing/2010/main" val="0"/>
              </a:ext>
            </a:extLst>
          </a:blip>
          <a:srcRect/>
          <a:stretch>
            <a:fillRect/>
          </a:stretch>
        </p:blipFill>
        <p:spPr bwMode="auto">
          <a:xfrm>
            <a:off x="7328942" y="3101404"/>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est1_2src.wav">
            <a:hlinkClick r:id="" action="ppaction://media"/>
            <a:extLst>
              <a:ext uri="{FF2B5EF4-FFF2-40B4-BE49-F238E27FC236}">
                <a16:creationId xmlns:a16="http://schemas.microsoft.com/office/drawing/2014/main" id="{CC279642-84F5-3593-6108-CD3927FE7FAB}"/>
              </a:ext>
            </a:extLst>
          </p:cNvPr>
          <p:cNvPicPr>
            <a:picLocks noChangeAspect="1"/>
          </p:cNvPicPr>
          <p:nvPr>
            <a:audioFile r:link="rId12"/>
            <p:extLst>
              <p:ext uri="{DAA4B4D4-6D71-4841-9C94-3DE7FCFB9230}">
                <p14:media xmlns:p14="http://schemas.microsoft.com/office/powerpoint/2010/main" r:embed="rId11"/>
              </p:ext>
            </p:extLst>
          </p:nvPr>
        </p:nvPicPr>
        <p:blipFill>
          <a:blip r:embed="rId23">
            <a:extLst>
              <a:ext uri="{28A0092B-C50C-407E-A947-70E740481C1C}">
                <a14:useLocalDpi xmlns:a14="http://schemas.microsoft.com/office/drawing/2010/main" val="0"/>
              </a:ext>
            </a:extLst>
          </a:blip>
          <a:srcRect/>
          <a:stretch>
            <a:fillRect/>
          </a:stretch>
        </p:blipFill>
        <p:spPr bwMode="auto">
          <a:xfrm>
            <a:off x="8244408" y="2676335"/>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est2_2src.wav">
            <a:hlinkClick r:id="" action="ppaction://media"/>
            <a:extLst>
              <a:ext uri="{FF2B5EF4-FFF2-40B4-BE49-F238E27FC236}">
                <a16:creationId xmlns:a16="http://schemas.microsoft.com/office/drawing/2014/main" id="{C35618C0-AC3A-123A-2E63-EEB252D3B4C6}"/>
              </a:ext>
            </a:extLst>
          </p:cNvPr>
          <p:cNvPicPr>
            <a:picLocks noChangeAspect="1"/>
          </p:cNvPicPr>
          <p:nvPr>
            <a:audioFile r:link="rId14"/>
            <p:extLst>
              <p:ext uri="{DAA4B4D4-6D71-4841-9C94-3DE7FCFB9230}">
                <p14:media xmlns:p14="http://schemas.microsoft.com/office/powerpoint/2010/main" r:embed="rId13"/>
              </p:ext>
            </p:extLst>
          </p:nvPr>
        </p:nvPicPr>
        <p:blipFill>
          <a:blip r:embed="rId23">
            <a:extLst>
              <a:ext uri="{28A0092B-C50C-407E-A947-70E740481C1C}">
                <a14:useLocalDpi xmlns:a14="http://schemas.microsoft.com/office/drawing/2010/main" val="0"/>
              </a:ext>
            </a:extLst>
          </a:blip>
          <a:srcRect/>
          <a:stretch>
            <a:fillRect/>
          </a:stretch>
        </p:blipFill>
        <p:spPr bwMode="auto">
          <a:xfrm>
            <a:off x="8244408" y="3139389"/>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orig1.wav">
            <a:hlinkClick r:id="" action="ppaction://media"/>
            <a:extLst>
              <a:ext uri="{FF2B5EF4-FFF2-40B4-BE49-F238E27FC236}">
                <a16:creationId xmlns:a16="http://schemas.microsoft.com/office/drawing/2014/main" id="{19312F8B-96F5-5301-0F13-5EEFC5D538C9}"/>
              </a:ext>
            </a:extLst>
          </p:cNvPr>
          <p:cNvPicPr>
            <a:picLocks noChangeAspect="1"/>
          </p:cNvPicPr>
          <p:nvPr>
            <a:audioFile r:link="rId16"/>
            <p:extLst>
              <p:ext uri="{DAA4B4D4-6D71-4841-9C94-3DE7FCFB9230}">
                <p14:media xmlns:p14="http://schemas.microsoft.com/office/powerpoint/2010/main" r:embed="rId15"/>
              </p:ext>
            </p:extLst>
          </p:nvPr>
        </p:nvPicPr>
        <p:blipFill>
          <a:blip r:embed="rId22">
            <a:extLst>
              <a:ext uri="{28A0092B-C50C-407E-A947-70E740481C1C}">
                <a14:useLocalDpi xmlns:a14="http://schemas.microsoft.com/office/drawing/2010/main" val="0"/>
              </a:ext>
            </a:extLst>
          </a:blip>
          <a:srcRect/>
          <a:stretch>
            <a:fillRect/>
          </a:stretch>
        </p:blipFill>
        <p:spPr bwMode="auto">
          <a:xfrm>
            <a:off x="8172400" y="1272842"/>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orig2.wav">
            <a:hlinkClick r:id="" action="ppaction://media"/>
            <a:extLst>
              <a:ext uri="{FF2B5EF4-FFF2-40B4-BE49-F238E27FC236}">
                <a16:creationId xmlns:a16="http://schemas.microsoft.com/office/drawing/2014/main" id="{83D156A0-F402-2E55-034B-6116C7D19B0F}"/>
              </a:ext>
            </a:extLst>
          </p:cNvPr>
          <p:cNvPicPr>
            <a:picLocks noChangeAspect="1"/>
          </p:cNvPicPr>
          <p:nvPr>
            <a:audioFile r:link="rId18"/>
            <p:extLst>
              <p:ext uri="{DAA4B4D4-6D71-4841-9C94-3DE7FCFB9230}">
                <p14:media xmlns:p14="http://schemas.microsoft.com/office/powerpoint/2010/main" r:embed="rId17"/>
              </p:ext>
            </p:extLst>
          </p:nvPr>
        </p:nvPicPr>
        <p:blipFill>
          <a:blip r:embed="rId22">
            <a:extLst>
              <a:ext uri="{28A0092B-C50C-407E-A947-70E740481C1C}">
                <a14:useLocalDpi xmlns:a14="http://schemas.microsoft.com/office/drawing/2010/main" val="0"/>
              </a:ext>
            </a:extLst>
          </a:blip>
          <a:srcRect/>
          <a:stretch>
            <a:fillRect/>
          </a:stretch>
        </p:blipFill>
        <p:spPr bwMode="auto">
          <a:xfrm>
            <a:off x="8202563" y="1735896"/>
            <a:ext cx="244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7" descr="blk_dgm.eps">
            <a:extLst>
              <a:ext uri="{FF2B5EF4-FFF2-40B4-BE49-F238E27FC236}">
                <a16:creationId xmlns:a16="http://schemas.microsoft.com/office/drawing/2014/main" id="{9DDB7417-51DC-12A9-F172-8C7F42035BB5}"/>
              </a:ext>
            </a:extLst>
          </p:cNvPr>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251520" y="1124744"/>
            <a:ext cx="5259030"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3">
            <a:extLst>
              <a:ext uri="{FF2B5EF4-FFF2-40B4-BE49-F238E27FC236}">
                <a16:creationId xmlns:a16="http://schemas.microsoft.com/office/drawing/2014/main" id="{4947B172-BEFF-7866-5B42-12CF6467BA26}"/>
              </a:ext>
            </a:extLst>
          </p:cNvPr>
          <p:cNvSpPr>
            <a:spLocks noChangeArrowheads="1"/>
          </p:cNvSpPr>
          <p:nvPr/>
        </p:nvSpPr>
        <p:spPr bwMode="auto">
          <a:xfrm>
            <a:off x="395288" y="4523636"/>
            <a:ext cx="84629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sz="1200" dirty="0">
                <a:latin typeface="+mn-lt"/>
              </a:rPr>
              <a:t>O. </a:t>
            </a:r>
            <a:r>
              <a:rPr lang="en-GB" sz="1200" dirty="0" err="1">
                <a:latin typeface="+mn-lt"/>
              </a:rPr>
              <a:t>Ylmaz</a:t>
            </a:r>
            <a:r>
              <a:rPr lang="en-GB" sz="1200" dirty="0">
                <a:latin typeface="+mn-lt"/>
              </a:rPr>
              <a:t> and S. Rickard, “Blind separation of speech mixtures via time-frequency masking,” IEEE Trans. Signal Process., vol. 52, no. 7, pp. 1830–1847, Jul. 2003. </a:t>
            </a:r>
          </a:p>
          <a:p>
            <a:pPr eaLnBrk="1" hangingPunct="1"/>
            <a:r>
              <a:rPr lang="en-GB" sz="1200" dirty="0">
                <a:latin typeface="+mn-lt"/>
              </a:rPr>
              <a:t>M. I. Mandel, R. J. Weiss, and D. P. W. Ellis, “Model-based expectation-maximization source separation and localization,” IEEE Trans. Audio, Speech, Lang. Process., vol. 18, no. 2, pp. 382–394, Feb. 2010</a:t>
            </a:r>
          </a:p>
          <a:p>
            <a:pPr eaLnBrk="1" hangingPunct="1"/>
            <a:r>
              <a:rPr lang="en-GB" sz="1200" dirty="0">
                <a:latin typeface="+mn-lt"/>
              </a:rPr>
              <a:t>H. Sawada, S. Araki, and S. Makino, “Underdetermined convolutive blind source separation via frequency bin-wise clustering and permutation alignment,” IEEE Trans. Audio, Speech, Lang. Process., vol. 19, no. 3, pp. 516–527, Mar. 2011. </a:t>
            </a:r>
          </a:p>
          <a:p>
            <a:pPr eaLnBrk="1" hangingPunct="1"/>
            <a:r>
              <a:rPr lang="en-GB" altLang="en-US" sz="1200" dirty="0">
                <a:latin typeface="+mn-lt"/>
              </a:rPr>
              <a:t>A. </a:t>
            </a:r>
            <a:r>
              <a:rPr lang="en-GB" altLang="en-US" sz="1200" dirty="0" err="1">
                <a:latin typeface="+mn-lt"/>
              </a:rPr>
              <a:t>Alinaghi</a:t>
            </a:r>
            <a:r>
              <a:rPr lang="en-GB" altLang="en-US" sz="1200" dirty="0">
                <a:latin typeface="+mn-lt"/>
              </a:rPr>
              <a:t>, P. Jackson, Q. Liu, and W. Wang, "Joint mixing vector and binaural model based stereo source separation", IEEE Transactions on Audio Speech and Language Processing, </a:t>
            </a:r>
            <a:r>
              <a:rPr lang="en-GB" sz="1200" dirty="0">
                <a:latin typeface="+mn-lt"/>
              </a:rPr>
              <a:t>vol. 22, no. 9, pp. 1434-1448, 2014. </a:t>
            </a:r>
            <a:endParaRPr lang="en-GB" altLang="en-US" sz="1200" dirty="0">
              <a:latin typeface="+mn-lt"/>
            </a:endParaRPr>
          </a:p>
        </p:txBody>
      </p:sp>
      <p:sp>
        <p:nvSpPr>
          <p:cNvPr id="3" name="TextBox 11">
            <a:extLst>
              <a:ext uri="{FF2B5EF4-FFF2-40B4-BE49-F238E27FC236}">
                <a16:creationId xmlns:a16="http://schemas.microsoft.com/office/drawing/2014/main" id="{473A47D1-1A3C-0C66-E84F-BA9BB266396C}"/>
              </a:ext>
            </a:extLst>
          </p:cNvPr>
          <p:cNvSpPr txBox="1">
            <a:spLocks noChangeArrowheads="1"/>
          </p:cNvSpPr>
          <p:nvPr/>
        </p:nvSpPr>
        <p:spPr bwMode="auto">
          <a:xfrm>
            <a:off x="6815931" y="1211782"/>
            <a:ext cx="14812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dirty="0"/>
              <a:t>Source 1</a:t>
            </a:r>
            <a:endParaRPr lang="en-GB" altLang="en-US" dirty="0"/>
          </a:p>
        </p:txBody>
      </p:sp>
      <p:sp>
        <p:nvSpPr>
          <p:cNvPr id="4" name="TextBox 11">
            <a:extLst>
              <a:ext uri="{FF2B5EF4-FFF2-40B4-BE49-F238E27FC236}">
                <a16:creationId xmlns:a16="http://schemas.microsoft.com/office/drawing/2014/main" id="{9AB7CA4D-CD8E-A97D-29F1-6842094B7DD4}"/>
              </a:ext>
            </a:extLst>
          </p:cNvPr>
          <p:cNvSpPr txBox="1">
            <a:spLocks noChangeArrowheads="1"/>
          </p:cNvSpPr>
          <p:nvPr/>
        </p:nvSpPr>
        <p:spPr bwMode="auto">
          <a:xfrm>
            <a:off x="6835126" y="1614990"/>
            <a:ext cx="14812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dirty="0"/>
              <a:t>Source 2</a:t>
            </a:r>
            <a:endParaRPr lang="en-GB" altLang="en-US" dirty="0"/>
          </a:p>
        </p:txBody>
      </p:sp>
      <p:sp>
        <p:nvSpPr>
          <p:cNvPr id="5" name="TextBox 13">
            <a:extLst>
              <a:ext uri="{FF2B5EF4-FFF2-40B4-BE49-F238E27FC236}">
                <a16:creationId xmlns:a16="http://schemas.microsoft.com/office/drawing/2014/main" id="{DF4781B9-3412-C2AD-F194-CCBC4124485C}"/>
              </a:ext>
            </a:extLst>
          </p:cNvPr>
          <p:cNvSpPr txBox="1">
            <a:spLocks noChangeArrowheads="1"/>
          </p:cNvSpPr>
          <p:nvPr/>
        </p:nvSpPr>
        <p:spPr bwMode="auto">
          <a:xfrm>
            <a:off x="5652120" y="2224542"/>
            <a:ext cx="1362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sz="1400" dirty="0"/>
              <a:t>Sawada et al.</a:t>
            </a:r>
          </a:p>
        </p:txBody>
      </p:sp>
      <p:sp>
        <p:nvSpPr>
          <p:cNvPr id="6" name="TextBox 13">
            <a:extLst>
              <a:ext uri="{FF2B5EF4-FFF2-40B4-BE49-F238E27FC236}">
                <a16:creationId xmlns:a16="http://schemas.microsoft.com/office/drawing/2014/main" id="{2F74FCA0-73A0-480A-5CB0-CA78ABA17615}"/>
              </a:ext>
            </a:extLst>
          </p:cNvPr>
          <p:cNvSpPr txBox="1">
            <a:spLocks noChangeArrowheads="1"/>
          </p:cNvSpPr>
          <p:nvPr/>
        </p:nvSpPr>
        <p:spPr bwMode="auto">
          <a:xfrm>
            <a:off x="6809465" y="2244287"/>
            <a:ext cx="1362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sz="1400" dirty="0"/>
              <a:t>Mandel</a:t>
            </a:r>
            <a:r>
              <a:rPr lang="en-GB" altLang="en-US" sz="1400" dirty="0"/>
              <a:t> et al.</a:t>
            </a:r>
          </a:p>
        </p:txBody>
      </p:sp>
      <p:sp>
        <p:nvSpPr>
          <p:cNvPr id="7" name="TextBox 13">
            <a:extLst>
              <a:ext uri="{FF2B5EF4-FFF2-40B4-BE49-F238E27FC236}">
                <a16:creationId xmlns:a16="http://schemas.microsoft.com/office/drawing/2014/main" id="{373C0699-6976-7C53-5EAE-9CD603EB1087}"/>
              </a:ext>
            </a:extLst>
          </p:cNvPr>
          <p:cNvSpPr txBox="1">
            <a:spLocks noChangeArrowheads="1"/>
          </p:cNvSpPr>
          <p:nvPr/>
        </p:nvSpPr>
        <p:spPr bwMode="auto">
          <a:xfrm>
            <a:off x="7909707" y="2244287"/>
            <a:ext cx="1362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zh-CN" sz="1400" dirty="0"/>
              <a:t> </a:t>
            </a:r>
            <a:r>
              <a:rPr lang="en-GB" altLang="zh-CN" sz="1400" dirty="0" err="1"/>
              <a:t>Alinaghi</a:t>
            </a:r>
            <a:r>
              <a:rPr lang="en-GB" altLang="zh-CN" sz="1400" dirty="0"/>
              <a:t> et al.</a:t>
            </a:r>
            <a:endParaRPr lang="en-GB" altLang="en-US" sz="14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500" fill="hold"/>
                                        <p:tgtEl>
                                          <p:spTgt spid="38"/>
                                        </p:tgtEl>
                                      </p:cBhvr>
                                    </p:cmd>
                                  </p:childTnLst>
                                </p:cTn>
                              </p:par>
                            </p:childTnLst>
                          </p:cTn>
                        </p:par>
                      </p:childTnLst>
                    </p:cTn>
                  </p:par>
                </p:childTnLst>
              </p:cTn>
              <p:nextCondLst>
                <p:cond evt="onClick" delay="0">
                  <p:tgtEl>
                    <p:spTgt spid="3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8"/>
                </p:tgtEl>
              </p:cMediaNode>
            </p:audio>
            <p:seq concurrent="1" nextAc="seek">
              <p:cTn id="8" restart="whenNotActive" fill="hold" evtFilter="cancelBubble" nodeType="interactiveSeq">
                <p:stCondLst>
                  <p:cond evt="onClick" delay="0">
                    <p:tgtEl>
                      <p:spTgt spid="4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500" fill="hold"/>
                                        <p:tgtEl>
                                          <p:spTgt spid="42"/>
                                        </p:tgtEl>
                                      </p:cBhvr>
                                    </p:cmd>
                                  </p:childTnLst>
                                </p:cTn>
                              </p:par>
                            </p:childTnLst>
                          </p:cTn>
                        </p:par>
                      </p:childTnLst>
                    </p:cTn>
                  </p:par>
                </p:childTnLst>
              </p:cTn>
              <p:nextCondLst>
                <p:cond evt="onClick" delay="0">
                  <p:tgtEl>
                    <p:spTgt spid="42"/>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42"/>
                </p:tgtEl>
              </p:cMediaNode>
            </p:audio>
            <p:seq concurrent="1" nextAc="seek">
              <p:cTn id="14" restart="whenNotActive" fill="hold" evtFilter="cancelBubble" nodeType="interactiveSeq">
                <p:stCondLst>
                  <p:cond evt="onClick" delay="0">
                    <p:tgtEl>
                      <p:spTgt spid="45"/>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2496" fill="hold"/>
                                        <p:tgtEl>
                                          <p:spTgt spid="45"/>
                                        </p:tgtEl>
                                      </p:cBhvr>
                                    </p:cmd>
                                  </p:childTnLst>
                                </p:cTn>
                              </p:par>
                            </p:childTnLst>
                          </p:cTn>
                        </p:par>
                      </p:childTnLst>
                    </p:cTn>
                  </p:par>
                </p:childTnLst>
              </p:cTn>
              <p:nextCondLst>
                <p:cond evt="onClick" delay="0">
                  <p:tgtEl>
                    <p:spTgt spid="45"/>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45"/>
                </p:tgtEl>
              </p:cMediaNode>
            </p:audio>
            <p:seq concurrent="1" nextAc="seek">
              <p:cTn id="20" restart="whenNotActive" fill="hold" evtFilter="cancelBubble" nodeType="interactiveSeq">
                <p:stCondLst>
                  <p:cond evt="onClick" delay="0">
                    <p:tgtEl>
                      <p:spTgt spid="46"/>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2496" fill="hold"/>
                                        <p:tgtEl>
                                          <p:spTgt spid="46"/>
                                        </p:tgtEl>
                                      </p:cBhvr>
                                    </p:cmd>
                                  </p:childTnLst>
                                </p:cTn>
                              </p:par>
                            </p:childTnLst>
                          </p:cTn>
                        </p:par>
                      </p:childTnLst>
                    </p:cTn>
                  </p:par>
                </p:childTnLst>
              </p:cTn>
              <p:nextCondLst>
                <p:cond evt="onClick" delay="0">
                  <p:tgtEl>
                    <p:spTgt spid="46"/>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46"/>
                </p:tgtEl>
              </p:cMediaNode>
            </p:audio>
            <p:seq concurrent="1" nextAc="seek">
              <p:cTn id="26" restart="whenNotActive" fill="hold" evtFilter="cancelBubble" nodeType="interactiveSeq">
                <p:stCondLst>
                  <p:cond evt="onClick" delay="0">
                    <p:tgtEl>
                      <p:spTgt spid="52"/>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1" presetClass="mediacall" presetSubtype="0" fill="hold" nodeType="clickEffect">
                                  <p:stCondLst>
                                    <p:cond delay="0"/>
                                  </p:stCondLst>
                                  <p:childTnLst>
                                    <p:cmd type="call" cmd="playFrom(0.0)">
                                      <p:cBhvr>
                                        <p:cTn id="30" dur="2500" fill="hold"/>
                                        <p:tgtEl>
                                          <p:spTgt spid="52"/>
                                        </p:tgtEl>
                                      </p:cBhvr>
                                    </p:cmd>
                                  </p:childTnLst>
                                </p:cTn>
                              </p:par>
                            </p:childTnLst>
                          </p:cTn>
                        </p:par>
                      </p:childTnLst>
                    </p:cTn>
                  </p:par>
                </p:childTnLst>
              </p:cTn>
              <p:nextCondLst>
                <p:cond evt="onClick" delay="0">
                  <p:tgtEl>
                    <p:spTgt spid="52"/>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52"/>
                </p:tgtEl>
              </p:cMediaNode>
            </p:audio>
            <p:seq concurrent="1" nextAc="seek">
              <p:cTn id="32" restart="whenNotActive" fill="hold" evtFilter="cancelBubble" nodeType="interactiveSeq">
                <p:stCondLst>
                  <p:cond evt="onClick" delay="0">
                    <p:tgtEl>
                      <p:spTgt spid="53"/>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 presetClass="mediacall" presetSubtype="0" fill="hold" nodeType="clickEffect">
                                  <p:stCondLst>
                                    <p:cond delay="0"/>
                                  </p:stCondLst>
                                  <p:childTnLst>
                                    <p:cmd type="call" cmd="playFrom(0.0)">
                                      <p:cBhvr>
                                        <p:cTn id="36" dur="2500" fill="hold"/>
                                        <p:tgtEl>
                                          <p:spTgt spid="53"/>
                                        </p:tgtEl>
                                      </p:cBhvr>
                                    </p:cmd>
                                  </p:childTnLst>
                                </p:cTn>
                              </p:par>
                            </p:childTnLst>
                          </p:cTn>
                        </p:par>
                      </p:childTnLst>
                    </p:cTn>
                  </p:par>
                </p:childTnLst>
              </p:cTn>
              <p:nextCondLst>
                <p:cond evt="onClick" delay="0">
                  <p:tgtEl>
                    <p:spTgt spid="53"/>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53"/>
                </p:tgtEl>
              </p:cMediaNode>
            </p:audio>
            <p:seq concurrent="1" nextAc="seek">
              <p:cTn id="38" restart="whenNotActive" fill="hold" evtFilter="cancelBubble" nodeType="interactiveSeq">
                <p:stCondLst>
                  <p:cond evt="onClick" delay="0">
                    <p:tgtEl>
                      <p:spTgt spid="57"/>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1" presetClass="mediacall" presetSubtype="0" fill="hold" nodeType="clickEffect">
                                  <p:stCondLst>
                                    <p:cond delay="0"/>
                                  </p:stCondLst>
                                  <p:childTnLst>
                                    <p:cmd type="call" cmd="playFrom(0.0)">
                                      <p:cBhvr>
                                        <p:cTn id="42" dur="2496" fill="hold"/>
                                        <p:tgtEl>
                                          <p:spTgt spid="57"/>
                                        </p:tgtEl>
                                      </p:cBhvr>
                                    </p:cmd>
                                  </p:childTnLst>
                                </p:cTn>
                              </p:par>
                            </p:childTnLst>
                          </p:cTn>
                        </p:par>
                      </p:childTnLst>
                    </p:cTn>
                  </p:par>
                </p:childTnLst>
              </p:cTn>
              <p:nextCondLst>
                <p:cond evt="onClick" delay="0">
                  <p:tgtEl>
                    <p:spTgt spid="57"/>
                  </p:tgtEl>
                </p:cond>
              </p:nextCondLst>
            </p:seq>
            <p:audio>
              <p:cMediaNode>
                <p:cTn id="43" fill="hold" display="0">
                  <p:stCondLst>
                    <p:cond delay="indefinite"/>
                  </p:stCondLst>
                  <p:endCondLst>
                    <p:cond evt="onNext" delay="0">
                      <p:tgtEl>
                        <p:sldTgt/>
                      </p:tgtEl>
                    </p:cond>
                    <p:cond evt="onPrev" delay="0">
                      <p:tgtEl>
                        <p:sldTgt/>
                      </p:tgtEl>
                    </p:cond>
                    <p:cond evt="onStopAudio" delay="0">
                      <p:tgtEl>
                        <p:sldTgt/>
                      </p:tgtEl>
                    </p:cond>
                  </p:endCondLst>
                </p:cTn>
                <p:tgtEl>
                  <p:spTgt spid="57"/>
                </p:tgtEl>
              </p:cMediaNode>
            </p:audio>
            <p:seq concurrent="1" nextAc="seek">
              <p:cTn id="44" restart="whenNotActive" fill="hold" evtFilter="cancelBubble" nodeType="interactiveSeq">
                <p:stCondLst>
                  <p:cond evt="onClick" delay="0">
                    <p:tgtEl>
                      <p:spTgt spid="58"/>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1" presetClass="mediacall" presetSubtype="0" fill="hold" nodeType="clickEffect">
                                  <p:stCondLst>
                                    <p:cond delay="0"/>
                                  </p:stCondLst>
                                  <p:childTnLst>
                                    <p:cmd type="call" cmd="playFrom(0.0)">
                                      <p:cBhvr>
                                        <p:cTn id="48" dur="2496" fill="hold"/>
                                        <p:tgtEl>
                                          <p:spTgt spid="58"/>
                                        </p:tgtEl>
                                      </p:cBhvr>
                                    </p:cmd>
                                  </p:childTnLst>
                                </p:cTn>
                              </p:par>
                            </p:childTnLst>
                          </p:cTn>
                        </p:par>
                      </p:childTnLst>
                    </p:cTn>
                  </p:par>
                </p:childTnLst>
              </p:cTn>
              <p:nextCondLst>
                <p:cond evt="onClick" delay="0">
                  <p:tgtEl>
                    <p:spTgt spid="58"/>
                  </p:tgtEl>
                </p:cond>
              </p:nextCondLst>
            </p:seq>
            <p:audio>
              <p:cMediaNode>
                <p:cTn id="49" fill="hold" display="0">
                  <p:stCondLst>
                    <p:cond delay="indefinite"/>
                  </p:stCondLst>
                  <p:endCondLst>
                    <p:cond evt="onNext" delay="0">
                      <p:tgtEl>
                        <p:sldTgt/>
                      </p:tgtEl>
                    </p:cond>
                    <p:cond evt="onPrev" delay="0">
                      <p:tgtEl>
                        <p:sldTgt/>
                      </p:tgtEl>
                    </p:cond>
                    <p:cond evt="onStopAudio" delay="0">
                      <p:tgtEl>
                        <p:sldTgt/>
                      </p:tgtEl>
                    </p:cond>
                  </p:endCondLst>
                </p:cTn>
                <p:tgtEl>
                  <p:spTgt spid="58"/>
                </p:tgtEl>
              </p:cMediaNode>
            </p:audio>
            <p:seq concurrent="1" nextAc="seek">
              <p:cTn id="50" restart="whenNotActive" fill="hold" evtFilter="cancelBubble" nodeType="interactiveSeq">
                <p:stCondLst>
                  <p:cond evt="onClick" delay="0">
                    <p:tgtEl>
                      <p:spTgt spid="63"/>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1" presetClass="mediacall" presetSubtype="0" fill="hold" nodeType="clickEffect">
                                  <p:stCondLst>
                                    <p:cond delay="0"/>
                                  </p:stCondLst>
                                  <p:childTnLst>
                                    <p:cmd type="call" cmd="playFrom(0.0)">
                                      <p:cBhvr>
                                        <p:cTn id="54" dur="2500" fill="hold"/>
                                        <p:tgtEl>
                                          <p:spTgt spid="63"/>
                                        </p:tgtEl>
                                      </p:cBhvr>
                                    </p:cmd>
                                  </p:childTnLst>
                                </p:cTn>
                              </p:par>
                            </p:childTnLst>
                          </p:cTn>
                        </p:par>
                      </p:childTnLst>
                    </p:cTn>
                  </p:par>
                </p:childTnLst>
              </p:cTn>
              <p:nextCondLst>
                <p:cond evt="onClick" delay="0">
                  <p:tgtEl>
                    <p:spTgt spid="63"/>
                  </p:tgtEl>
                </p:cond>
              </p:nextCondLst>
            </p:seq>
            <p:audio>
              <p:cMediaNode>
                <p:cTn id="55" fill="hold" display="0">
                  <p:stCondLst>
                    <p:cond delay="indefinite"/>
                  </p:stCondLst>
                  <p:endCondLst>
                    <p:cond evt="onNext" delay="0">
                      <p:tgtEl>
                        <p:sldTgt/>
                      </p:tgtEl>
                    </p:cond>
                    <p:cond evt="onPrev" delay="0">
                      <p:tgtEl>
                        <p:sldTgt/>
                      </p:tgtEl>
                    </p:cond>
                    <p:cond evt="onStopAudio" delay="0">
                      <p:tgtEl>
                        <p:sldTgt/>
                      </p:tgtEl>
                    </p:cond>
                  </p:endCondLst>
                </p:cTn>
                <p:tgtEl>
                  <p:spTgt spid="63"/>
                </p:tgtEl>
              </p:cMediaNode>
            </p:audio>
            <p:seq concurrent="1" nextAc="seek">
              <p:cTn id="56" restart="whenNotActive" fill="hold" evtFilter="cancelBubble" nodeType="interactiveSeq">
                <p:stCondLst>
                  <p:cond evt="onClick" delay="0">
                    <p:tgtEl>
                      <p:spTgt spid="64"/>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1" presetClass="mediacall" presetSubtype="0" fill="hold" nodeType="clickEffect">
                                  <p:stCondLst>
                                    <p:cond delay="0"/>
                                  </p:stCondLst>
                                  <p:childTnLst>
                                    <p:cmd type="call" cmd="playFrom(0.0)">
                                      <p:cBhvr>
                                        <p:cTn id="60" dur="2500" fill="hold"/>
                                        <p:tgtEl>
                                          <p:spTgt spid="64"/>
                                        </p:tgtEl>
                                      </p:cBhvr>
                                    </p:cmd>
                                  </p:childTnLst>
                                </p:cTn>
                              </p:par>
                            </p:childTnLst>
                          </p:cTn>
                        </p:par>
                      </p:childTnLst>
                    </p:cTn>
                  </p:par>
                </p:childTnLst>
              </p:cTn>
              <p:nextCondLst>
                <p:cond evt="onClick" delay="0">
                  <p:tgtEl>
                    <p:spTgt spid="64"/>
                  </p:tgtEl>
                </p:cond>
              </p:nextCondLst>
            </p:seq>
            <p:audio>
              <p:cMediaNode>
                <p:cTn id="61" fill="hold" display="0">
                  <p:stCondLst>
                    <p:cond delay="indefinite"/>
                  </p:stCondLst>
                  <p:endCondLst>
                    <p:cond evt="onNext" delay="0">
                      <p:tgtEl>
                        <p:sldTgt/>
                      </p:tgtEl>
                    </p:cond>
                    <p:cond evt="onPrev" delay="0">
                      <p:tgtEl>
                        <p:sldTgt/>
                      </p:tgtEl>
                    </p:cond>
                    <p:cond evt="onStopAudio" delay="0">
                      <p:tgtEl>
                        <p:sldTgt/>
                      </p:tgtEl>
                    </p:cond>
                  </p:endCondLst>
                </p:cTn>
                <p:tgtEl>
                  <p:spTgt spid="6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E0A884AE-2FAC-239F-C4C7-F99450305EE5}"/>
              </a:ext>
            </a:extLst>
          </p:cNvPr>
          <p:cNvSpPr>
            <a:spLocks noGrp="1" noChangeArrowheads="1"/>
          </p:cNvSpPr>
          <p:nvPr>
            <p:ph type="title"/>
          </p:nvPr>
        </p:nvSpPr>
        <p:spPr bwMode="auto">
          <a:xfrm>
            <a:off x="395288" y="166688"/>
            <a:ext cx="8462962"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zh-CN" sz="3200" dirty="0">
                <a:solidFill>
                  <a:srgbClr val="002060"/>
                </a:solidFill>
              </a:rPr>
              <a:t>More Recent Developments</a:t>
            </a:r>
            <a:endParaRPr lang="en-GB" altLang="en-US" sz="3200" dirty="0">
              <a:solidFill>
                <a:srgbClr val="002060"/>
              </a:solidFill>
            </a:endParaRPr>
          </a:p>
        </p:txBody>
      </p:sp>
      <p:sp>
        <p:nvSpPr>
          <p:cNvPr id="80899" name="Slide Number Placeholder 5">
            <a:extLst>
              <a:ext uri="{FF2B5EF4-FFF2-40B4-BE49-F238E27FC236}">
                <a16:creationId xmlns:a16="http://schemas.microsoft.com/office/drawing/2014/main" id="{2EB65704-C558-E320-F8D3-C669A93A7A5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B48998F-3AB1-41BB-9473-B367BF64C872}" type="slidenum">
              <a:rPr lang="en-GB" altLang="en-US" sz="1200">
                <a:solidFill>
                  <a:srgbClr val="898989"/>
                </a:solidFill>
              </a:rPr>
              <a:pPr/>
              <a:t>9</a:t>
            </a:fld>
            <a:endParaRPr lang="en-GB" altLang="en-US" sz="1200">
              <a:solidFill>
                <a:srgbClr val="898989"/>
              </a:solidFill>
            </a:endParaRPr>
          </a:p>
        </p:txBody>
      </p:sp>
      <p:sp>
        <p:nvSpPr>
          <p:cNvPr id="52228" name="Rectangle 3">
            <a:extLst>
              <a:ext uri="{FF2B5EF4-FFF2-40B4-BE49-F238E27FC236}">
                <a16:creationId xmlns:a16="http://schemas.microsoft.com/office/drawing/2014/main" id="{4947B172-BEFF-7866-5B42-12CF6467BA26}"/>
              </a:ext>
            </a:extLst>
          </p:cNvPr>
          <p:cNvSpPr>
            <a:spLocks noChangeArrowheads="1"/>
          </p:cNvSpPr>
          <p:nvPr/>
        </p:nvSpPr>
        <p:spPr bwMode="auto">
          <a:xfrm>
            <a:off x="539552" y="764704"/>
            <a:ext cx="8281615"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b="1" dirty="0">
                <a:solidFill>
                  <a:srgbClr val="C00000"/>
                </a:solidFill>
                <a:latin typeface="+mn-ea"/>
              </a:rPr>
              <a:t>Neural T-F masking</a:t>
            </a:r>
          </a:p>
          <a:p>
            <a:pPr eaLnBrk="1" hangingPunct="1">
              <a:spcBef>
                <a:spcPts val="600"/>
              </a:spcBef>
            </a:pPr>
            <a:r>
              <a:rPr lang="en-GB" sz="1600" b="1" dirty="0">
                <a:latin typeface="+mn-ea"/>
              </a:rPr>
              <a:t>Formulate separation problem as T-F unit classification problem:</a:t>
            </a:r>
          </a:p>
          <a:p>
            <a:pPr marL="285750" indent="-285750" eaLnBrk="1" hangingPunct="1">
              <a:buFont typeface="Arial" panose="020B0604020202020204" pitchFamily="34" charset="0"/>
              <a:buChar char="•"/>
            </a:pPr>
            <a:r>
              <a:rPr lang="en-GB" sz="1500" dirty="0">
                <a:latin typeface="+mn-ea"/>
              </a:rPr>
              <a:t>Y. Wang and D. L. Wang, “Towards scaling up classification-based speech separation,” IEEE Transactions on Audio, Speech, and Language Processing, 2013.</a:t>
            </a:r>
          </a:p>
          <a:p>
            <a:pPr marL="285750" indent="-285750" eaLnBrk="1" hangingPunct="1">
              <a:buFont typeface="Arial" panose="020B0604020202020204" pitchFamily="34" charset="0"/>
              <a:buChar char="•"/>
            </a:pPr>
            <a:r>
              <a:rPr lang="en-GB" sz="1500" dirty="0">
                <a:latin typeface="+mn-ea"/>
              </a:rPr>
              <a:t>Y. Wang, A. Narayanan, and D. L. Wang, “On training targets for supervised speech separation,” IEEE/ACM TASLP, 22(10):1849–1858, 2014.</a:t>
            </a:r>
          </a:p>
          <a:p>
            <a:pPr eaLnBrk="1" hangingPunct="1"/>
            <a:endParaRPr lang="en-GB" b="1" dirty="0">
              <a:latin typeface="+mn-ea"/>
            </a:endParaRPr>
          </a:p>
          <a:p>
            <a:pPr eaLnBrk="1" hangingPunct="1"/>
            <a:endParaRPr lang="en-GB" b="1" dirty="0">
              <a:latin typeface="+mn-ea"/>
            </a:endParaRPr>
          </a:p>
          <a:p>
            <a:pPr eaLnBrk="1" hangingPunct="1"/>
            <a:endParaRPr lang="en-GB" b="1" dirty="0">
              <a:latin typeface="+mn-ea"/>
            </a:endParaRPr>
          </a:p>
          <a:p>
            <a:pPr eaLnBrk="1" hangingPunct="1"/>
            <a:endParaRPr lang="en-GB" b="1" dirty="0">
              <a:solidFill>
                <a:srgbClr val="C00000"/>
              </a:solidFill>
              <a:latin typeface="+mn-ea"/>
            </a:endParaRPr>
          </a:p>
          <a:p>
            <a:pPr eaLnBrk="1" hangingPunct="1"/>
            <a:endParaRPr lang="en-GB" b="1" dirty="0">
              <a:solidFill>
                <a:srgbClr val="C00000"/>
              </a:solidFill>
              <a:latin typeface="+mn-ea"/>
            </a:endParaRPr>
          </a:p>
          <a:p>
            <a:pPr eaLnBrk="1" hangingPunct="1"/>
            <a:r>
              <a:rPr lang="en-GB" b="1" dirty="0">
                <a:solidFill>
                  <a:srgbClr val="C00000"/>
                </a:solidFill>
                <a:latin typeface="+mn-ea"/>
              </a:rPr>
              <a:t>Embedding based separation</a:t>
            </a:r>
            <a:endParaRPr lang="en-GB" sz="1600" b="1" dirty="0">
              <a:solidFill>
                <a:srgbClr val="C00000"/>
              </a:solidFill>
              <a:latin typeface="+mn-ea"/>
            </a:endParaRPr>
          </a:p>
          <a:p>
            <a:pPr eaLnBrk="1" hangingPunct="1">
              <a:spcBef>
                <a:spcPts val="600"/>
              </a:spcBef>
            </a:pPr>
            <a:r>
              <a:rPr lang="en-GB" sz="1600" b="1" dirty="0">
                <a:latin typeface="+mn-ea"/>
              </a:rPr>
              <a:t>Deep Clustering: learns the structure of T-F mask</a:t>
            </a:r>
            <a:r>
              <a:rPr lang="en-GB" sz="1600" dirty="0">
                <a:latin typeface="+mn-ea"/>
              </a:rPr>
              <a:t>:</a:t>
            </a:r>
          </a:p>
          <a:p>
            <a:pPr marL="285750" indent="-285750" eaLnBrk="1" hangingPunct="1">
              <a:buFont typeface="Arial" panose="020B0604020202020204" pitchFamily="34" charset="0"/>
              <a:buChar char="•"/>
            </a:pPr>
            <a:r>
              <a:rPr lang="en-GB" sz="1500" dirty="0">
                <a:latin typeface="+mn-ea"/>
              </a:rPr>
              <a:t>J. R. Hershey, Z. Chen, J. Le Roux, and S. Watanabe, “Deep clustering: discriminative embeddings for segmentation and separation,” ICASSP 2016, pp. 31–35.</a:t>
            </a:r>
          </a:p>
          <a:p>
            <a:pPr eaLnBrk="1" hangingPunct="1"/>
            <a:r>
              <a:rPr lang="en-GB" altLang="en-US" sz="1600" b="1" dirty="0">
                <a:latin typeface="+mn-ea"/>
              </a:rPr>
              <a:t>Deep</a:t>
            </a:r>
            <a:r>
              <a:rPr lang="zh-CN" altLang="en-US" sz="1600" b="1" dirty="0">
                <a:latin typeface="+mn-ea"/>
              </a:rPr>
              <a:t> </a:t>
            </a:r>
            <a:r>
              <a:rPr lang="en-GB" altLang="zh-CN" sz="1600" b="1" dirty="0">
                <a:latin typeface="+mn-ea"/>
              </a:rPr>
              <a:t>Attractor Network: </a:t>
            </a:r>
            <a:r>
              <a:rPr lang="en-GB" sz="1600" b="1" dirty="0">
                <a:latin typeface="+mn-ea"/>
              </a:rPr>
              <a:t>learns an embedding space in which each speaker is represented by an attractor point</a:t>
            </a:r>
            <a:r>
              <a:rPr lang="en-GB" altLang="zh-CN" sz="1600" b="1" dirty="0">
                <a:latin typeface="+mn-ea"/>
              </a:rPr>
              <a:t>: </a:t>
            </a:r>
            <a:endParaRPr lang="en-GB" altLang="en-US" sz="1600" b="1" dirty="0">
              <a:latin typeface="+mn-ea"/>
            </a:endParaRPr>
          </a:p>
          <a:p>
            <a:pPr marL="285750" indent="-285750" eaLnBrk="1" hangingPunct="1">
              <a:buFont typeface="Arial" panose="020B0604020202020204" pitchFamily="34" charset="0"/>
              <a:buChar char="•"/>
            </a:pPr>
            <a:r>
              <a:rPr lang="en-GB" sz="1500" dirty="0">
                <a:latin typeface="+mn-ea"/>
              </a:rPr>
              <a:t>Z. Chen, Y. Luo, and N. </a:t>
            </a:r>
            <a:r>
              <a:rPr lang="en-GB" sz="1500" dirty="0" err="1">
                <a:latin typeface="+mn-ea"/>
              </a:rPr>
              <a:t>Mesgarani</a:t>
            </a:r>
            <a:r>
              <a:rPr lang="en-GB" sz="1500" dirty="0">
                <a:latin typeface="+mn-ea"/>
              </a:rPr>
              <a:t>, “Deep attractor network for single-microphone speaker separation,” ICASSP 2017, pp. 246–250.</a:t>
            </a:r>
          </a:p>
        </p:txBody>
      </p:sp>
      <p:pic>
        <p:nvPicPr>
          <p:cNvPr id="4" name="Picture 3">
            <a:extLst>
              <a:ext uri="{FF2B5EF4-FFF2-40B4-BE49-F238E27FC236}">
                <a16:creationId xmlns:a16="http://schemas.microsoft.com/office/drawing/2014/main" id="{21228CB0-60CE-BD3D-064F-90B85CDA49F8}"/>
              </a:ext>
            </a:extLst>
          </p:cNvPr>
          <p:cNvPicPr>
            <a:picLocks noChangeAspect="1"/>
          </p:cNvPicPr>
          <p:nvPr/>
        </p:nvPicPr>
        <p:blipFill>
          <a:blip r:embed="rId3"/>
          <a:stretch>
            <a:fillRect/>
          </a:stretch>
        </p:blipFill>
        <p:spPr>
          <a:xfrm>
            <a:off x="1187624" y="5971696"/>
            <a:ext cx="6096851" cy="409632"/>
          </a:xfrm>
          <a:prstGeom prst="rect">
            <a:avLst/>
          </a:prstGeom>
        </p:spPr>
      </p:pic>
      <p:pic>
        <p:nvPicPr>
          <p:cNvPr id="6" name="Picture 5">
            <a:extLst>
              <a:ext uri="{FF2B5EF4-FFF2-40B4-BE49-F238E27FC236}">
                <a16:creationId xmlns:a16="http://schemas.microsoft.com/office/drawing/2014/main" id="{73E8DDAB-1F4D-8701-4939-EB97205ED17B}"/>
              </a:ext>
            </a:extLst>
          </p:cNvPr>
          <p:cNvPicPr>
            <a:picLocks noChangeAspect="1"/>
          </p:cNvPicPr>
          <p:nvPr/>
        </p:nvPicPr>
        <p:blipFill>
          <a:blip r:embed="rId4"/>
          <a:stretch>
            <a:fillRect/>
          </a:stretch>
        </p:blipFill>
        <p:spPr>
          <a:xfrm>
            <a:off x="978406" y="2492896"/>
            <a:ext cx="6761946" cy="1241581"/>
          </a:xfrm>
          <a:prstGeom prst="rect">
            <a:avLst/>
          </a:prstGeom>
        </p:spPr>
      </p:pic>
    </p:spTree>
    <p:extLst>
      <p:ext uri="{BB962C8B-B14F-4D97-AF65-F5344CB8AC3E}">
        <p14:creationId xmlns:p14="http://schemas.microsoft.com/office/powerpoint/2010/main" val="2043191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C4F08-EDCF-A5FA-13DF-B605BC454BA1}"/>
            </a:ext>
          </a:extLst>
        </p:cNvPr>
        <p:cNvGrpSpPr/>
        <p:nvPr/>
      </p:nvGrpSpPr>
      <p:grpSpPr>
        <a:xfrm>
          <a:off x="0" y="0"/>
          <a:ext cx="0" cy="0"/>
          <a:chOff x="0" y="0"/>
          <a:chExt cx="0" cy="0"/>
        </a:xfrm>
      </p:grpSpPr>
      <p:sp>
        <p:nvSpPr>
          <p:cNvPr id="80898" name="Rectangle 2">
            <a:extLst>
              <a:ext uri="{FF2B5EF4-FFF2-40B4-BE49-F238E27FC236}">
                <a16:creationId xmlns:a16="http://schemas.microsoft.com/office/drawing/2014/main" id="{7937459C-94C7-D5A8-68A5-F667606A605E}"/>
              </a:ext>
            </a:extLst>
          </p:cNvPr>
          <p:cNvSpPr>
            <a:spLocks noGrp="1" noChangeArrowheads="1"/>
          </p:cNvSpPr>
          <p:nvPr>
            <p:ph type="title"/>
          </p:nvPr>
        </p:nvSpPr>
        <p:spPr bwMode="auto">
          <a:xfrm>
            <a:off x="395288" y="166688"/>
            <a:ext cx="8462962"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zh-CN" sz="3200" dirty="0">
                <a:solidFill>
                  <a:srgbClr val="002060"/>
                </a:solidFill>
              </a:rPr>
              <a:t>More Recent Developments</a:t>
            </a:r>
            <a:endParaRPr lang="en-GB" altLang="en-US" sz="3200" dirty="0">
              <a:solidFill>
                <a:srgbClr val="002060"/>
              </a:solidFill>
            </a:endParaRPr>
          </a:p>
        </p:txBody>
      </p:sp>
      <p:sp>
        <p:nvSpPr>
          <p:cNvPr id="80899" name="Slide Number Placeholder 5">
            <a:extLst>
              <a:ext uri="{FF2B5EF4-FFF2-40B4-BE49-F238E27FC236}">
                <a16:creationId xmlns:a16="http://schemas.microsoft.com/office/drawing/2014/main" id="{69F1CE18-3551-40CC-FDC3-2DAF71BF6C0E}"/>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B48998F-3AB1-41BB-9473-B367BF64C872}" type="slidenum">
              <a:rPr lang="en-GB" altLang="en-US" sz="1200">
                <a:solidFill>
                  <a:srgbClr val="898989"/>
                </a:solidFill>
              </a:rPr>
              <a:pPr/>
              <a:t>10</a:t>
            </a:fld>
            <a:endParaRPr lang="en-GB" altLang="en-US" sz="1200">
              <a:solidFill>
                <a:srgbClr val="898989"/>
              </a:solidFill>
            </a:endParaRPr>
          </a:p>
        </p:txBody>
      </p:sp>
      <p:sp>
        <p:nvSpPr>
          <p:cNvPr id="52228" name="Rectangle 3">
            <a:extLst>
              <a:ext uri="{FF2B5EF4-FFF2-40B4-BE49-F238E27FC236}">
                <a16:creationId xmlns:a16="http://schemas.microsoft.com/office/drawing/2014/main" id="{DFB0A9CC-65E4-8C3C-D5D3-DDA8DF8BE5C9}"/>
              </a:ext>
            </a:extLst>
          </p:cNvPr>
          <p:cNvSpPr>
            <a:spLocks noChangeArrowheads="1"/>
          </p:cNvSpPr>
          <p:nvPr/>
        </p:nvSpPr>
        <p:spPr bwMode="auto">
          <a:xfrm>
            <a:off x="539552" y="980728"/>
            <a:ext cx="8281615"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b="1" dirty="0">
                <a:solidFill>
                  <a:srgbClr val="C00000"/>
                </a:solidFill>
              </a:rPr>
              <a:t>Permutation free end to end separation</a:t>
            </a:r>
            <a:endParaRPr lang="en-GB" b="1" dirty="0"/>
          </a:p>
          <a:p>
            <a:pPr eaLnBrk="1" hangingPunct="1">
              <a:spcBef>
                <a:spcPts val="600"/>
              </a:spcBef>
            </a:pPr>
            <a:r>
              <a:rPr lang="en-GB" sz="1600" b="1" dirty="0"/>
              <a:t>Permutation Invariant Training (PIT):</a:t>
            </a:r>
          </a:p>
          <a:p>
            <a:pPr marL="285750" indent="-285750" eaLnBrk="1" hangingPunct="1">
              <a:buFont typeface="Arial" panose="020B0604020202020204" pitchFamily="34" charset="0"/>
              <a:buChar char="•"/>
            </a:pPr>
            <a:r>
              <a:rPr lang="en-GB" sz="1600" dirty="0"/>
              <a:t>D. Yu, M. Kolbæk, Z.-H. Tan, and J. H. Jensen, “Permutation invariant training of deep models for speaker-independent multi-talker speech separation,” ICASSP 2017, pp. 241–245.</a:t>
            </a:r>
            <a:endParaRPr lang="en-GB" sz="1600" b="1" dirty="0"/>
          </a:p>
        </p:txBody>
      </p:sp>
      <p:pic>
        <p:nvPicPr>
          <p:cNvPr id="5" name="Picture 4">
            <a:extLst>
              <a:ext uri="{FF2B5EF4-FFF2-40B4-BE49-F238E27FC236}">
                <a16:creationId xmlns:a16="http://schemas.microsoft.com/office/drawing/2014/main" id="{C2B7EFDF-0A10-868D-E461-20C9E3E190A6}"/>
              </a:ext>
            </a:extLst>
          </p:cNvPr>
          <p:cNvPicPr>
            <a:picLocks noChangeAspect="1"/>
          </p:cNvPicPr>
          <p:nvPr/>
        </p:nvPicPr>
        <p:blipFill>
          <a:blip r:embed="rId3"/>
          <a:stretch>
            <a:fillRect/>
          </a:stretch>
        </p:blipFill>
        <p:spPr>
          <a:xfrm>
            <a:off x="2627784" y="6095964"/>
            <a:ext cx="3168352" cy="501388"/>
          </a:xfrm>
          <a:prstGeom prst="rect">
            <a:avLst/>
          </a:prstGeom>
        </p:spPr>
      </p:pic>
      <p:pic>
        <p:nvPicPr>
          <p:cNvPr id="7" name="Picture 6">
            <a:extLst>
              <a:ext uri="{FF2B5EF4-FFF2-40B4-BE49-F238E27FC236}">
                <a16:creationId xmlns:a16="http://schemas.microsoft.com/office/drawing/2014/main" id="{2770B33F-5385-8993-E56C-4CA034F8D42E}"/>
              </a:ext>
            </a:extLst>
          </p:cNvPr>
          <p:cNvPicPr>
            <a:picLocks noChangeAspect="1"/>
          </p:cNvPicPr>
          <p:nvPr/>
        </p:nvPicPr>
        <p:blipFill>
          <a:blip r:embed="rId4"/>
          <a:stretch>
            <a:fillRect/>
          </a:stretch>
        </p:blipFill>
        <p:spPr>
          <a:xfrm>
            <a:off x="2267744" y="4985775"/>
            <a:ext cx="3960440" cy="543768"/>
          </a:xfrm>
          <a:prstGeom prst="rect">
            <a:avLst/>
          </a:prstGeom>
        </p:spPr>
      </p:pic>
      <p:pic>
        <p:nvPicPr>
          <p:cNvPr id="9" name="Picture 8">
            <a:extLst>
              <a:ext uri="{FF2B5EF4-FFF2-40B4-BE49-F238E27FC236}">
                <a16:creationId xmlns:a16="http://schemas.microsoft.com/office/drawing/2014/main" id="{7A182BD3-06F3-83F7-55E0-D292ABAEF3BB}"/>
              </a:ext>
            </a:extLst>
          </p:cNvPr>
          <p:cNvPicPr>
            <a:picLocks noChangeAspect="1"/>
          </p:cNvPicPr>
          <p:nvPr/>
        </p:nvPicPr>
        <p:blipFill>
          <a:blip r:embed="rId5"/>
          <a:stretch>
            <a:fillRect/>
          </a:stretch>
        </p:blipFill>
        <p:spPr>
          <a:xfrm>
            <a:off x="2195736" y="2308300"/>
            <a:ext cx="3816424" cy="400620"/>
          </a:xfrm>
          <a:prstGeom prst="rect">
            <a:avLst/>
          </a:prstGeom>
        </p:spPr>
      </p:pic>
      <p:pic>
        <p:nvPicPr>
          <p:cNvPr id="11" name="Picture 10">
            <a:extLst>
              <a:ext uri="{FF2B5EF4-FFF2-40B4-BE49-F238E27FC236}">
                <a16:creationId xmlns:a16="http://schemas.microsoft.com/office/drawing/2014/main" id="{C1F0F598-30F5-F2DC-6E32-8EE5BA0FCB71}"/>
              </a:ext>
            </a:extLst>
          </p:cNvPr>
          <p:cNvPicPr>
            <a:picLocks noChangeAspect="1"/>
          </p:cNvPicPr>
          <p:nvPr/>
        </p:nvPicPr>
        <p:blipFill>
          <a:blip r:embed="rId6"/>
          <a:stretch>
            <a:fillRect/>
          </a:stretch>
        </p:blipFill>
        <p:spPr>
          <a:xfrm>
            <a:off x="2987824" y="3045286"/>
            <a:ext cx="2304256" cy="599738"/>
          </a:xfrm>
          <a:prstGeom prst="rect">
            <a:avLst/>
          </a:prstGeom>
        </p:spPr>
      </p:pic>
      <p:sp>
        <p:nvSpPr>
          <p:cNvPr id="13" name="TextBox 12">
            <a:extLst>
              <a:ext uri="{FF2B5EF4-FFF2-40B4-BE49-F238E27FC236}">
                <a16:creationId xmlns:a16="http://schemas.microsoft.com/office/drawing/2014/main" id="{86AA0711-D52E-B955-DE32-7F4B7F4BF5D5}"/>
              </a:ext>
            </a:extLst>
          </p:cNvPr>
          <p:cNvSpPr txBox="1"/>
          <p:nvPr/>
        </p:nvSpPr>
        <p:spPr>
          <a:xfrm>
            <a:off x="539552" y="3617729"/>
            <a:ext cx="8460432" cy="1323439"/>
          </a:xfrm>
          <a:prstGeom prst="rect">
            <a:avLst/>
          </a:prstGeom>
          <a:noFill/>
        </p:spPr>
        <p:txBody>
          <a:bodyPr wrap="square">
            <a:spAutoFit/>
          </a:bodyPr>
          <a:lstStyle/>
          <a:p>
            <a:pPr eaLnBrk="1" hangingPunct="1"/>
            <a:r>
              <a:rPr lang="en-GB" sz="1600" b="1" dirty="0"/>
              <a:t>Conv-</a:t>
            </a:r>
            <a:r>
              <a:rPr lang="en-GB" sz="1600" b="1" dirty="0" err="1"/>
              <a:t>TasNet</a:t>
            </a:r>
            <a:r>
              <a:rPr lang="en-GB" sz="1600" b="1" dirty="0"/>
              <a:t>: learn the representation of mixture and masks in the time domain</a:t>
            </a:r>
          </a:p>
          <a:p>
            <a:pPr marL="285750" indent="-285750" eaLnBrk="1" hangingPunct="1">
              <a:buFont typeface="Arial" panose="020B0604020202020204" pitchFamily="34" charset="0"/>
              <a:buChar char="•"/>
            </a:pPr>
            <a:r>
              <a:rPr lang="en-GB" sz="1600" dirty="0"/>
              <a:t>Y. Luo and N. </a:t>
            </a:r>
            <a:r>
              <a:rPr lang="en-GB" sz="1600" dirty="0" err="1"/>
              <a:t>Mesgarani</a:t>
            </a:r>
            <a:r>
              <a:rPr lang="en-GB" sz="1600" dirty="0"/>
              <a:t>, “</a:t>
            </a:r>
            <a:r>
              <a:rPr lang="en-GB" sz="1600" dirty="0" err="1"/>
              <a:t>TasNet</a:t>
            </a:r>
            <a:r>
              <a:rPr lang="en-GB" sz="1600" dirty="0"/>
              <a:t>: surpassing ideal time-frequency masking for speech separation,” arXiv:1805.12347, 2018.</a:t>
            </a:r>
          </a:p>
          <a:p>
            <a:pPr marL="285750" indent="-285750" eaLnBrk="1" hangingPunct="1">
              <a:buFont typeface="Arial" panose="020B0604020202020204" pitchFamily="34" charset="0"/>
              <a:buChar char="•"/>
            </a:pPr>
            <a:r>
              <a:rPr lang="en-GB" sz="1600" dirty="0"/>
              <a:t>Y. Luo and N. </a:t>
            </a:r>
            <a:r>
              <a:rPr lang="en-GB" sz="1600" dirty="0" err="1"/>
              <a:t>Mesgarani</a:t>
            </a:r>
            <a:r>
              <a:rPr lang="en-GB" sz="1600" dirty="0"/>
              <a:t>, “Conv-</a:t>
            </a:r>
            <a:r>
              <a:rPr lang="en-GB" sz="1600" dirty="0" err="1"/>
              <a:t>TasNet</a:t>
            </a:r>
            <a:r>
              <a:rPr lang="en-GB" sz="1600" dirty="0"/>
              <a:t>: surpassing ideal time-frequency magnitude masking for speech separation,” IEEE/ACM TASLP, 2019. </a:t>
            </a:r>
          </a:p>
        </p:txBody>
      </p:sp>
      <p:sp>
        <p:nvSpPr>
          <p:cNvPr id="2" name="Arrow: Down 1">
            <a:extLst>
              <a:ext uri="{FF2B5EF4-FFF2-40B4-BE49-F238E27FC236}">
                <a16:creationId xmlns:a16="http://schemas.microsoft.com/office/drawing/2014/main" id="{778901E8-F2C1-21A1-F919-021B2DB98ACF}"/>
              </a:ext>
            </a:extLst>
          </p:cNvPr>
          <p:cNvSpPr/>
          <p:nvPr/>
        </p:nvSpPr>
        <p:spPr>
          <a:xfrm>
            <a:off x="3779912" y="5656764"/>
            <a:ext cx="936104" cy="364524"/>
          </a:xfrm>
          <a:prstGeom prst="downArrow">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endParaRPr lang="en-GB" sz="1400" b="1" dirty="0"/>
          </a:p>
        </p:txBody>
      </p:sp>
      <p:sp>
        <p:nvSpPr>
          <p:cNvPr id="3" name="Arrow: Down 2">
            <a:extLst>
              <a:ext uri="{FF2B5EF4-FFF2-40B4-BE49-F238E27FC236}">
                <a16:creationId xmlns:a16="http://schemas.microsoft.com/office/drawing/2014/main" id="{A3D66EED-8BD6-83DD-2D3D-9B487252DDB6}"/>
              </a:ext>
            </a:extLst>
          </p:cNvPr>
          <p:cNvSpPr/>
          <p:nvPr/>
        </p:nvSpPr>
        <p:spPr>
          <a:xfrm>
            <a:off x="3707904" y="2740819"/>
            <a:ext cx="936104" cy="364524"/>
          </a:xfrm>
          <a:prstGeom prst="downArrow">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endParaRPr lang="en-GB" sz="1400" b="1" dirty="0"/>
          </a:p>
        </p:txBody>
      </p:sp>
    </p:spTree>
    <p:extLst>
      <p:ext uri="{BB962C8B-B14F-4D97-AF65-F5344CB8AC3E}">
        <p14:creationId xmlns:p14="http://schemas.microsoft.com/office/powerpoint/2010/main" val="174778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CD9A3-8834-1FA7-FD21-7ABD15D4C336}"/>
            </a:ext>
          </a:extLst>
        </p:cNvPr>
        <p:cNvGrpSpPr/>
        <p:nvPr/>
      </p:nvGrpSpPr>
      <p:grpSpPr>
        <a:xfrm>
          <a:off x="0" y="0"/>
          <a:ext cx="0" cy="0"/>
          <a:chOff x="0" y="0"/>
          <a:chExt cx="0" cy="0"/>
        </a:xfrm>
      </p:grpSpPr>
      <p:sp>
        <p:nvSpPr>
          <p:cNvPr id="80898" name="Rectangle 2">
            <a:extLst>
              <a:ext uri="{FF2B5EF4-FFF2-40B4-BE49-F238E27FC236}">
                <a16:creationId xmlns:a16="http://schemas.microsoft.com/office/drawing/2014/main" id="{0BE73506-643F-76BA-E74C-431470B544F8}"/>
              </a:ext>
            </a:extLst>
          </p:cNvPr>
          <p:cNvSpPr>
            <a:spLocks noGrp="1" noChangeArrowheads="1"/>
          </p:cNvSpPr>
          <p:nvPr>
            <p:ph type="title"/>
          </p:nvPr>
        </p:nvSpPr>
        <p:spPr bwMode="auto">
          <a:xfrm>
            <a:off x="395288" y="166688"/>
            <a:ext cx="8462962"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zh-CN" sz="3200" dirty="0">
                <a:solidFill>
                  <a:srgbClr val="002060"/>
                </a:solidFill>
              </a:rPr>
              <a:t>More Recent Developments</a:t>
            </a:r>
            <a:endParaRPr lang="en-GB" altLang="en-US" sz="3200" dirty="0">
              <a:solidFill>
                <a:srgbClr val="002060"/>
              </a:solidFill>
            </a:endParaRPr>
          </a:p>
        </p:txBody>
      </p:sp>
      <p:sp>
        <p:nvSpPr>
          <p:cNvPr id="80899" name="Slide Number Placeholder 5">
            <a:extLst>
              <a:ext uri="{FF2B5EF4-FFF2-40B4-BE49-F238E27FC236}">
                <a16:creationId xmlns:a16="http://schemas.microsoft.com/office/drawing/2014/main" id="{410E794E-2537-BD80-3F85-75881E01030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B48998F-3AB1-41BB-9473-B367BF64C872}" type="slidenum">
              <a:rPr lang="en-GB" altLang="en-US" sz="1200">
                <a:solidFill>
                  <a:srgbClr val="898989"/>
                </a:solidFill>
              </a:rPr>
              <a:pPr/>
              <a:t>11</a:t>
            </a:fld>
            <a:endParaRPr lang="en-GB" altLang="en-US" sz="1200">
              <a:solidFill>
                <a:srgbClr val="898989"/>
              </a:solidFill>
            </a:endParaRPr>
          </a:p>
        </p:txBody>
      </p:sp>
      <p:sp>
        <p:nvSpPr>
          <p:cNvPr id="52228" name="Rectangle 3">
            <a:extLst>
              <a:ext uri="{FF2B5EF4-FFF2-40B4-BE49-F238E27FC236}">
                <a16:creationId xmlns:a16="http://schemas.microsoft.com/office/drawing/2014/main" id="{4C395A2F-5BC0-2FC4-FF7E-6BC2643108EA}"/>
              </a:ext>
            </a:extLst>
          </p:cNvPr>
          <p:cNvSpPr>
            <a:spLocks noChangeArrowheads="1"/>
          </p:cNvSpPr>
          <p:nvPr/>
        </p:nvSpPr>
        <p:spPr bwMode="auto">
          <a:xfrm>
            <a:off x="539552" y="980728"/>
            <a:ext cx="8281615" cy="269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b="1" dirty="0">
                <a:solidFill>
                  <a:srgbClr val="C00000"/>
                </a:solidFill>
                <a:latin typeface="+mn-ea"/>
              </a:rPr>
              <a:t>Long context modelling &amp; transformer architecture:</a:t>
            </a:r>
            <a:endParaRPr lang="en-GB" b="1" dirty="0">
              <a:latin typeface="+mn-ea"/>
            </a:endParaRPr>
          </a:p>
          <a:p>
            <a:pPr eaLnBrk="1" hangingPunct="1">
              <a:spcBef>
                <a:spcPts val="600"/>
              </a:spcBef>
            </a:pPr>
            <a:r>
              <a:rPr lang="en-GB" sz="1600" b="1" dirty="0">
                <a:latin typeface="+mn-ea"/>
              </a:rPr>
              <a:t>DPRNN:  </a:t>
            </a:r>
          </a:p>
          <a:p>
            <a:pPr marL="285750" indent="-285750" eaLnBrk="1" hangingPunct="1">
              <a:buFont typeface="Arial" panose="020B0604020202020204" pitchFamily="34" charset="0"/>
              <a:buChar char="•"/>
            </a:pPr>
            <a:r>
              <a:rPr lang="en-GB" sz="1600" dirty="0">
                <a:latin typeface="+mn-ea"/>
              </a:rPr>
              <a:t>Y. Luo, Z. Chen, and T. Yoshioka, “Dual-Path RNN: efficient long sequence </a:t>
            </a:r>
            <a:r>
              <a:rPr lang="en-GB" sz="1600" dirty="0" err="1">
                <a:latin typeface="+mn-ea"/>
              </a:rPr>
              <a:t>modeling</a:t>
            </a:r>
            <a:r>
              <a:rPr lang="en-GB" sz="1600" dirty="0">
                <a:latin typeface="+mn-ea"/>
              </a:rPr>
              <a:t> for time-domain single-channel speech separation,” ICASSP, 2020.</a:t>
            </a:r>
            <a:endParaRPr lang="en-GB" sz="1600" b="1" dirty="0">
              <a:latin typeface="+mn-ea"/>
            </a:endParaRPr>
          </a:p>
          <a:p>
            <a:pPr eaLnBrk="1" hangingPunct="1"/>
            <a:r>
              <a:rPr lang="en-GB" sz="1600" b="1" dirty="0" err="1">
                <a:latin typeface="+mn-ea"/>
              </a:rPr>
              <a:t>DPTNet</a:t>
            </a:r>
            <a:r>
              <a:rPr lang="en-GB" sz="1600" b="1" dirty="0">
                <a:latin typeface="+mn-ea"/>
              </a:rPr>
              <a:t>:</a:t>
            </a:r>
          </a:p>
          <a:p>
            <a:pPr marL="285750" indent="-285750" eaLnBrk="1" hangingPunct="1">
              <a:buFont typeface="Arial" panose="020B0604020202020204" pitchFamily="34" charset="0"/>
              <a:buChar char="•"/>
            </a:pPr>
            <a:r>
              <a:rPr lang="en-GB" sz="1600" dirty="0">
                <a:latin typeface="+mn-ea"/>
              </a:rPr>
              <a:t>J. Chen et al., “Dual-Path transformer network: direct context-aware </a:t>
            </a:r>
            <a:r>
              <a:rPr lang="en-GB" sz="1600" dirty="0" err="1">
                <a:latin typeface="+mn-ea"/>
              </a:rPr>
              <a:t>modeling</a:t>
            </a:r>
            <a:r>
              <a:rPr lang="en-GB" sz="1600" dirty="0">
                <a:latin typeface="+mn-ea"/>
              </a:rPr>
              <a:t> for end-to-end monaural speech separation,” ICASSP, 2020.</a:t>
            </a:r>
          </a:p>
          <a:p>
            <a:pPr eaLnBrk="1" hangingPunct="1"/>
            <a:r>
              <a:rPr lang="en-GB" sz="1600" b="1" dirty="0" err="1">
                <a:latin typeface="+mn-ea"/>
              </a:rPr>
              <a:t>SepFormer</a:t>
            </a:r>
            <a:r>
              <a:rPr lang="en-GB" sz="1600" b="1" dirty="0">
                <a:latin typeface="+mn-ea"/>
              </a:rPr>
              <a:t>:</a:t>
            </a:r>
          </a:p>
          <a:p>
            <a:pPr marL="285750" indent="-285750" eaLnBrk="1" hangingPunct="1">
              <a:buFont typeface="Arial" panose="020B0604020202020204" pitchFamily="34" charset="0"/>
              <a:buChar char="•"/>
            </a:pPr>
            <a:r>
              <a:rPr lang="en-GB" sz="1600" dirty="0">
                <a:latin typeface="+mn-ea"/>
              </a:rPr>
              <a:t>C. </a:t>
            </a:r>
            <a:r>
              <a:rPr lang="en-GB" sz="1600" dirty="0" err="1">
                <a:latin typeface="+mn-ea"/>
              </a:rPr>
              <a:t>Subakan</a:t>
            </a:r>
            <a:r>
              <a:rPr lang="en-GB" sz="1600" dirty="0">
                <a:latin typeface="+mn-ea"/>
              </a:rPr>
              <a:t>, M. </a:t>
            </a:r>
            <a:r>
              <a:rPr lang="en-GB" sz="1600" dirty="0" err="1">
                <a:latin typeface="+mn-ea"/>
              </a:rPr>
              <a:t>Ravanelli</a:t>
            </a:r>
            <a:r>
              <a:rPr lang="en-GB" sz="1600" dirty="0">
                <a:latin typeface="+mn-ea"/>
              </a:rPr>
              <a:t>, S. Cornell, M. </a:t>
            </a:r>
            <a:r>
              <a:rPr lang="en-GB" sz="1600" dirty="0" err="1">
                <a:latin typeface="+mn-ea"/>
              </a:rPr>
              <a:t>Bronzi</a:t>
            </a:r>
            <a:r>
              <a:rPr lang="en-GB" sz="1600" dirty="0">
                <a:latin typeface="+mn-ea"/>
              </a:rPr>
              <a:t>, and J. Zhong, “Attention is all you need in speech separation,” ICASSP, 2021.</a:t>
            </a:r>
            <a:endParaRPr lang="en-GB" sz="1600" b="1" dirty="0">
              <a:latin typeface="+mn-ea"/>
            </a:endParaRPr>
          </a:p>
        </p:txBody>
      </p:sp>
      <p:pic>
        <p:nvPicPr>
          <p:cNvPr id="6" name="Picture 5">
            <a:extLst>
              <a:ext uri="{FF2B5EF4-FFF2-40B4-BE49-F238E27FC236}">
                <a16:creationId xmlns:a16="http://schemas.microsoft.com/office/drawing/2014/main" id="{D6FF7227-4609-BFE5-A15F-A63519AD94FA}"/>
              </a:ext>
            </a:extLst>
          </p:cNvPr>
          <p:cNvPicPr>
            <a:picLocks noChangeAspect="1"/>
          </p:cNvPicPr>
          <p:nvPr/>
        </p:nvPicPr>
        <p:blipFill>
          <a:blip r:embed="rId3"/>
          <a:stretch>
            <a:fillRect/>
          </a:stretch>
        </p:blipFill>
        <p:spPr>
          <a:xfrm>
            <a:off x="4860032" y="4128767"/>
            <a:ext cx="3600400" cy="1699388"/>
          </a:xfrm>
          <a:prstGeom prst="rect">
            <a:avLst/>
          </a:prstGeom>
        </p:spPr>
      </p:pic>
      <p:pic>
        <p:nvPicPr>
          <p:cNvPr id="10" name="Picture 9">
            <a:extLst>
              <a:ext uri="{FF2B5EF4-FFF2-40B4-BE49-F238E27FC236}">
                <a16:creationId xmlns:a16="http://schemas.microsoft.com/office/drawing/2014/main" id="{F05BB7D5-2988-BC1B-0F6A-DEFDCD828006}"/>
              </a:ext>
            </a:extLst>
          </p:cNvPr>
          <p:cNvPicPr>
            <a:picLocks noChangeAspect="1"/>
          </p:cNvPicPr>
          <p:nvPr/>
        </p:nvPicPr>
        <p:blipFill>
          <a:blip r:embed="rId4"/>
          <a:stretch>
            <a:fillRect/>
          </a:stretch>
        </p:blipFill>
        <p:spPr>
          <a:xfrm>
            <a:off x="488054" y="4118759"/>
            <a:ext cx="4011938" cy="1758513"/>
          </a:xfrm>
          <a:prstGeom prst="rect">
            <a:avLst/>
          </a:prstGeom>
        </p:spPr>
      </p:pic>
    </p:spTree>
    <p:extLst>
      <p:ext uri="{BB962C8B-B14F-4D97-AF65-F5344CB8AC3E}">
        <p14:creationId xmlns:p14="http://schemas.microsoft.com/office/powerpoint/2010/main" val="3133740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3D07B-B2E9-11CB-627E-7D66C696BC59}"/>
            </a:ext>
          </a:extLst>
        </p:cNvPr>
        <p:cNvGrpSpPr/>
        <p:nvPr/>
      </p:nvGrpSpPr>
      <p:grpSpPr>
        <a:xfrm>
          <a:off x="0" y="0"/>
          <a:ext cx="0" cy="0"/>
          <a:chOff x="0" y="0"/>
          <a:chExt cx="0" cy="0"/>
        </a:xfrm>
      </p:grpSpPr>
      <p:sp>
        <p:nvSpPr>
          <p:cNvPr id="80898" name="Rectangle 2">
            <a:extLst>
              <a:ext uri="{FF2B5EF4-FFF2-40B4-BE49-F238E27FC236}">
                <a16:creationId xmlns:a16="http://schemas.microsoft.com/office/drawing/2014/main" id="{28851AF3-3E5C-BE0E-DA45-98FEDEC8A58C}"/>
              </a:ext>
            </a:extLst>
          </p:cNvPr>
          <p:cNvSpPr>
            <a:spLocks noGrp="1" noChangeArrowheads="1"/>
          </p:cNvSpPr>
          <p:nvPr>
            <p:ph type="title"/>
          </p:nvPr>
        </p:nvSpPr>
        <p:spPr bwMode="auto">
          <a:xfrm>
            <a:off x="395288" y="166688"/>
            <a:ext cx="8462962"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zh-CN" sz="3200" dirty="0">
                <a:solidFill>
                  <a:srgbClr val="002060"/>
                </a:solidFill>
              </a:rPr>
              <a:t>More Recent Developments</a:t>
            </a:r>
            <a:endParaRPr lang="en-GB" altLang="en-US" sz="3200" dirty="0">
              <a:solidFill>
                <a:srgbClr val="002060"/>
              </a:solidFill>
            </a:endParaRPr>
          </a:p>
        </p:txBody>
      </p:sp>
      <p:sp>
        <p:nvSpPr>
          <p:cNvPr id="80899" name="Slide Number Placeholder 5">
            <a:extLst>
              <a:ext uri="{FF2B5EF4-FFF2-40B4-BE49-F238E27FC236}">
                <a16:creationId xmlns:a16="http://schemas.microsoft.com/office/drawing/2014/main" id="{A80FBE97-48ED-60B2-B6F2-CA1157049D7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8B48998F-3AB1-41BB-9473-B367BF64C872}" type="slidenum">
              <a:rPr lang="en-GB" altLang="en-US" sz="1200">
                <a:solidFill>
                  <a:srgbClr val="898989"/>
                </a:solidFill>
              </a:rPr>
              <a:pPr/>
              <a:t>12</a:t>
            </a:fld>
            <a:endParaRPr lang="en-GB" altLang="en-US" sz="1200">
              <a:solidFill>
                <a:srgbClr val="898989"/>
              </a:solidFill>
            </a:endParaRPr>
          </a:p>
        </p:txBody>
      </p:sp>
      <p:sp>
        <p:nvSpPr>
          <p:cNvPr id="52228" name="Rectangle 3">
            <a:extLst>
              <a:ext uri="{FF2B5EF4-FFF2-40B4-BE49-F238E27FC236}">
                <a16:creationId xmlns:a16="http://schemas.microsoft.com/office/drawing/2014/main" id="{5E09D917-C2C1-7AD8-0D00-D0ED0D56B84C}"/>
              </a:ext>
            </a:extLst>
          </p:cNvPr>
          <p:cNvSpPr>
            <a:spLocks noChangeArrowheads="1"/>
          </p:cNvSpPr>
          <p:nvPr/>
        </p:nvSpPr>
        <p:spPr bwMode="auto">
          <a:xfrm>
            <a:off x="539552" y="836712"/>
            <a:ext cx="8281615" cy="293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US" altLang="zh-CN" b="1" dirty="0">
                <a:solidFill>
                  <a:srgbClr val="C00000"/>
                </a:solidFill>
                <a:latin typeface="+mn-ea"/>
              </a:rPr>
              <a:t>Generative models based separation systems:</a:t>
            </a:r>
            <a:endParaRPr lang="en-GB" b="1" dirty="0">
              <a:latin typeface="+mn-ea"/>
            </a:endParaRPr>
          </a:p>
          <a:p>
            <a:pPr eaLnBrk="1" hangingPunct="1">
              <a:spcBef>
                <a:spcPts val="600"/>
              </a:spcBef>
            </a:pPr>
            <a:r>
              <a:rPr lang="en-GB" sz="1600" b="1" dirty="0" err="1">
                <a:latin typeface="+mn-ea"/>
              </a:rPr>
              <a:t>WaveNet</a:t>
            </a:r>
            <a:r>
              <a:rPr lang="en-GB" sz="1600" b="1" dirty="0">
                <a:latin typeface="+mn-ea"/>
              </a:rPr>
              <a:t>/GAN/Diffusion model:</a:t>
            </a:r>
          </a:p>
          <a:p>
            <a:pPr marL="285750" indent="-285750" eaLnBrk="1" hangingPunct="1">
              <a:buFont typeface="Arial" panose="020B0604020202020204" pitchFamily="34" charset="0"/>
              <a:buChar char="•"/>
            </a:pPr>
            <a:r>
              <a:rPr lang="en-GB" sz="1600" dirty="0"/>
              <a:t>Q. Liu, P. Jackson, and W. Wang, "A speech synthesis approach for high quality speech separation and generation", IEEE Signal Processing Letters, vol. 26, no. 12, pp. 1872-1876, December 2019.</a:t>
            </a:r>
          </a:p>
          <a:p>
            <a:pPr marL="285750" indent="-285750" eaLnBrk="1" hangingPunct="1">
              <a:buFont typeface="Arial" panose="020B0604020202020204" pitchFamily="34" charset="0"/>
              <a:buChar char="•"/>
            </a:pPr>
            <a:r>
              <a:rPr lang="en-GB" sz="1600" dirty="0"/>
              <a:t>L. Chen, M. Yu, Y. Qian, D. Su, and D. Yu, “Permutation invariant training of generative adversarial network for monaural speech separation,” INTERSPEECH 2018.</a:t>
            </a:r>
            <a:endParaRPr lang="en-GB" sz="1600" dirty="0">
              <a:latin typeface="+mn-ea"/>
            </a:endParaRPr>
          </a:p>
          <a:p>
            <a:pPr marL="285750" indent="-285750" eaLnBrk="1" hangingPunct="1">
              <a:buFont typeface="Arial" panose="020B0604020202020204" pitchFamily="34" charset="0"/>
              <a:buChar char="•"/>
            </a:pPr>
            <a:r>
              <a:rPr lang="en-GB" sz="1600" dirty="0"/>
              <a:t>R. Scheibler, Y. Ji, S.-W. Chung, J. Byun, S. Choe, and M.-S. Choi, “Diffusion-based generative speech source separation,” ICASSP 2023.</a:t>
            </a:r>
          </a:p>
          <a:p>
            <a:pPr marL="285750" indent="-285750" eaLnBrk="1" hangingPunct="1">
              <a:buFont typeface="Arial" panose="020B0604020202020204" pitchFamily="34" charset="0"/>
              <a:buChar char="•"/>
            </a:pPr>
            <a:r>
              <a:rPr lang="en-GB" sz="1600" dirty="0"/>
              <a:t>C. Zhao, G. Sun, K. Deng, C. Li, and P. C. Woodland, “STR-DIFFSEP: </a:t>
            </a:r>
            <a:r>
              <a:rPr lang="en-GB" sz="1600" dirty="0" err="1"/>
              <a:t>Streamable</a:t>
            </a:r>
            <a:r>
              <a:rPr lang="en-GB" sz="1600" dirty="0"/>
              <a:t> </a:t>
            </a:r>
            <a:r>
              <a:rPr lang="en-US" altLang="zh-CN" sz="1600" dirty="0"/>
              <a:t>d</a:t>
            </a:r>
            <a:r>
              <a:rPr lang="en-GB" sz="1600" dirty="0" err="1"/>
              <a:t>iffusion</a:t>
            </a:r>
            <a:r>
              <a:rPr lang="en-GB" sz="1600" dirty="0"/>
              <a:t> model for speech separation,” ICASSP 2026.</a:t>
            </a:r>
            <a:endParaRPr lang="en-GB" sz="1600" b="1" dirty="0">
              <a:latin typeface="+mn-ea"/>
            </a:endParaRPr>
          </a:p>
        </p:txBody>
      </p:sp>
      <p:sp>
        <p:nvSpPr>
          <p:cNvPr id="2" name="TextBox 1">
            <a:extLst>
              <a:ext uri="{FF2B5EF4-FFF2-40B4-BE49-F238E27FC236}">
                <a16:creationId xmlns:a16="http://schemas.microsoft.com/office/drawing/2014/main" id="{7D77693C-121F-4817-DF7D-BB2B597E52B2}"/>
              </a:ext>
            </a:extLst>
          </p:cNvPr>
          <p:cNvSpPr txBox="1"/>
          <p:nvPr/>
        </p:nvSpPr>
        <p:spPr>
          <a:xfrm>
            <a:off x="2411760" y="3933056"/>
            <a:ext cx="2880321" cy="615553"/>
          </a:xfrm>
          <a:prstGeom prst="rect">
            <a:avLst/>
          </a:prstGeom>
          <a:solidFill>
            <a:schemeClr val="accent1"/>
          </a:solidFill>
        </p:spPr>
        <p:txBody>
          <a:bodyPr wrap="square" rtlCol="0">
            <a:spAutoFit/>
          </a:bodyPr>
          <a:lstStyle/>
          <a:p>
            <a:pPr lvl="1" algn="ctr"/>
            <a:r>
              <a:rPr lang="en-GB" b="1" dirty="0">
                <a:latin typeface="+mn-lt"/>
              </a:rPr>
              <a:t>Separator </a:t>
            </a:r>
          </a:p>
          <a:p>
            <a:pPr algn="ctr"/>
            <a:r>
              <a:rPr lang="en-GB" sz="1400" dirty="0">
                <a:latin typeface="+mn-ea"/>
              </a:rPr>
              <a:t>(Mask/Un</a:t>
            </a:r>
            <a:r>
              <a:rPr lang="en-US" altLang="zh-CN" sz="1400" dirty="0">
                <a:latin typeface="+mn-ea"/>
              </a:rPr>
              <a:t>mixing Matrix/</a:t>
            </a:r>
            <a:r>
              <a:rPr lang="en-GB" altLang="zh-CN" sz="1400" dirty="0">
                <a:latin typeface="+mn-ea"/>
              </a:rPr>
              <a:t>F</a:t>
            </a:r>
            <a:r>
              <a:rPr lang="en-GB" sz="1400" dirty="0">
                <a:latin typeface="+mn-ea"/>
              </a:rPr>
              <a:t>ilter)</a:t>
            </a:r>
          </a:p>
        </p:txBody>
      </p:sp>
      <p:sp>
        <p:nvSpPr>
          <p:cNvPr id="3" name="TextBox 2">
            <a:extLst>
              <a:ext uri="{FF2B5EF4-FFF2-40B4-BE49-F238E27FC236}">
                <a16:creationId xmlns:a16="http://schemas.microsoft.com/office/drawing/2014/main" id="{C67EAC69-1FF9-2142-CE16-F11F8F50C5C3}"/>
              </a:ext>
            </a:extLst>
          </p:cNvPr>
          <p:cNvSpPr txBox="1"/>
          <p:nvPr/>
        </p:nvSpPr>
        <p:spPr>
          <a:xfrm>
            <a:off x="2384425" y="5586624"/>
            <a:ext cx="2880321" cy="584775"/>
          </a:xfrm>
          <a:prstGeom prst="rect">
            <a:avLst/>
          </a:prstGeom>
          <a:solidFill>
            <a:schemeClr val="accent6">
              <a:lumMod val="20000"/>
              <a:lumOff val="80000"/>
            </a:schemeClr>
          </a:solidFill>
        </p:spPr>
        <p:txBody>
          <a:bodyPr wrap="square" rtlCol="0">
            <a:spAutoFit/>
          </a:bodyPr>
          <a:lstStyle/>
          <a:p>
            <a:pPr algn="ctr"/>
            <a:r>
              <a:rPr lang="en-GB" sz="1800" b="1" dirty="0">
                <a:latin typeface="+mn-lt"/>
              </a:rPr>
              <a:t>Generator</a:t>
            </a:r>
            <a:endParaRPr lang="en-GB" b="1" dirty="0">
              <a:latin typeface="+mn-lt"/>
            </a:endParaRPr>
          </a:p>
          <a:p>
            <a:pPr algn="ctr"/>
            <a:r>
              <a:rPr lang="en-GB" sz="1400" dirty="0">
                <a:latin typeface="+mn-ea"/>
              </a:rPr>
              <a:t>(</a:t>
            </a:r>
            <a:r>
              <a:rPr lang="en-GB" sz="1400" dirty="0" err="1">
                <a:latin typeface="+mn-ea"/>
              </a:rPr>
              <a:t>WaveNet</a:t>
            </a:r>
            <a:r>
              <a:rPr lang="en-GB" sz="1400" dirty="0">
                <a:latin typeface="+mn-ea"/>
              </a:rPr>
              <a:t>/GAN/Diffusion)</a:t>
            </a:r>
          </a:p>
        </p:txBody>
      </p:sp>
      <p:cxnSp>
        <p:nvCxnSpPr>
          <p:cNvPr id="9" name="Straight Arrow Connector 8">
            <a:extLst>
              <a:ext uri="{FF2B5EF4-FFF2-40B4-BE49-F238E27FC236}">
                <a16:creationId xmlns:a16="http://schemas.microsoft.com/office/drawing/2014/main" id="{1BEC6872-9010-A3D8-674C-949BD8F3B8AD}"/>
              </a:ext>
            </a:extLst>
          </p:cNvPr>
          <p:cNvCxnSpPr>
            <a:cxnSpLocks/>
          </p:cNvCxnSpPr>
          <p:nvPr/>
        </p:nvCxnSpPr>
        <p:spPr>
          <a:xfrm>
            <a:off x="5276621" y="4244838"/>
            <a:ext cx="67540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DE445A2-6B36-1C82-2C62-53ACB303FDF1}"/>
              </a:ext>
            </a:extLst>
          </p:cNvPr>
          <p:cNvCxnSpPr>
            <a:cxnSpLocks/>
          </p:cNvCxnSpPr>
          <p:nvPr/>
        </p:nvCxnSpPr>
        <p:spPr>
          <a:xfrm>
            <a:off x="1619672" y="5867980"/>
            <a:ext cx="7920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059D87E-F835-9C5B-FD80-379A551A7AAD}"/>
                  </a:ext>
                </a:extLst>
              </p:cNvPr>
              <p:cNvSpPr txBox="1"/>
              <p:nvPr/>
            </p:nvSpPr>
            <p:spPr>
              <a:xfrm>
                <a:off x="6306051" y="1111921"/>
                <a:ext cx="1506309" cy="369332"/>
              </a:xfrm>
              <a:prstGeom prst="rect">
                <a:avLst/>
              </a:prstGeom>
              <a:noFill/>
            </p:spPr>
            <p:txBody>
              <a:bodyPr wrap="square" lIns="0" tIns="0" rIns="0" bIns="0" rtlCol="0">
                <a:spAutoFit/>
              </a:bodyPr>
              <a:lstStyle/>
              <a:p>
                <a:pPr/>
                <a14:m>
                  <m:oMathPara xmlns:m="http://schemas.openxmlformats.org/officeDocument/2006/math">
                    <m:oMath>
                      <m:sSub>
                        <m:sSubPr>
                          <m:ctrlPr>
                            <a:rPr lang="en-GB" sz="2400" b="1" i="1">
                              <a:latin typeface="Cambria Math" panose="02040503050406030204" pitchFamily="18" charset="0"/>
                            </a:rPr>
                          </m:ctrlPr>
                        </m:sSubPr>
                        <m:e>
                          <m:acc>
                            <m:accPr>
                              <m:chr m:val="̂"/>
                              <m:ctrlPr>
                                <a:rPr lang="en-GB" sz="2400" b="1" i="1">
                                  <a:latin typeface="Cambria Math" panose="02040503050406030204" pitchFamily="18" charset="0"/>
                                </a:rPr>
                              </m:ctrlPr>
                            </m:accPr>
                            <m:e>
                              <m:r>
                                <a:rPr lang="en-GB" sz="2400" b="1" i="1">
                                  <a:latin typeface="Cambria Math" panose="02040503050406030204" pitchFamily="18" charset="0"/>
                                </a:rPr>
                                <m:t>𝒔</m:t>
                              </m:r>
                            </m:e>
                          </m:acc>
                          <m:r>
                            <a:rPr lang="en-GB" sz="2400" b="1" i="1" smtClean="0">
                              <a:latin typeface="Cambria Math" panose="02040503050406030204" pitchFamily="18" charset="0"/>
                            </a:rPr>
                            <m:t>=</m:t>
                          </m:r>
                          <m:r>
                            <a:rPr lang="en-GB" sz="2400" b="0" i="1" smtClean="0">
                              <a:latin typeface="Cambria Math" panose="02040503050406030204" pitchFamily="18" charset="0"/>
                            </a:rPr>
                            <m:t>𝑝</m:t>
                          </m:r>
                        </m:e>
                        <m:sub>
                          <m:r>
                            <a:rPr lang="en-GB" sz="2400" i="1" smtClean="0">
                              <a:latin typeface="Cambria Math" panose="02040503050406030204" pitchFamily="18" charset="0"/>
                              <a:ea typeface="Cambria Math" panose="02040503050406030204" pitchFamily="18" charset="0"/>
                            </a:rPr>
                            <m:t>𝜃</m:t>
                          </m:r>
                        </m:sub>
                      </m:sSub>
                      <m:r>
                        <a:rPr lang="en-GB" sz="2400" i="1">
                          <a:latin typeface="Cambria Math" panose="02040503050406030204" pitchFamily="18" charset="0"/>
                        </a:rPr>
                        <m:t>(</m:t>
                      </m:r>
                      <m:r>
                        <a:rPr lang="en-GB" sz="2400" b="1" i="1">
                          <a:latin typeface="Cambria Math" panose="02040503050406030204" pitchFamily="18" charset="0"/>
                        </a:rPr>
                        <m:t>𝒔</m:t>
                      </m:r>
                      <m:r>
                        <a:rPr lang="en-GB" sz="2400" i="1">
                          <a:latin typeface="Cambria Math" panose="02040503050406030204" pitchFamily="18" charset="0"/>
                        </a:rPr>
                        <m:t>|</m:t>
                      </m:r>
                      <m:r>
                        <a:rPr lang="en-GB" sz="2400" b="1" i="1">
                          <a:latin typeface="Cambria Math" panose="02040503050406030204" pitchFamily="18" charset="0"/>
                        </a:rPr>
                        <m:t>𝒙</m:t>
                      </m:r>
                      <m:r>
                        <a:rPr lang="en-GB" sz="2400" i="1">
                          <a:latin typeface="Cambria Math" panose="02040503050406030204" pitchFamily="18" charset="0"/>
                        </a:rPr>
                        <m:t>)</m:t>
                      </m:r>
                    </m:oMath>
                  </m:oMathPara>
                </a14:m>
                <a:endParaRPr lang="en-GB" sz="2400" dirty="0"/>
              </a:p>
            </p:txBody>
          </p:sp>
        </mc:Choice>
        <mc:Fallback xmlns="">
          <p:sp>
            <p:nvSpPr>
              <p:cNvPr id="20" name="TextBox 19">
                <a:extLst>
                  <a:ext uri="{FF2B5EF4-FFF2-40B4-BE49-F238E27FC236}">
                    <a16:creationId xmlns:a16="http://schemas.microsoft.com/office/drawing/2014/main" id="{1059D87E-F835-9C5B-FD80-379A551A7AAD}"/>
                  </a:ext>
                </a:extLst>
              </p:cNvPr>
              <p:cNvSpPr txBox="1">
                <a:spLocks noRot="1" noChangeAspect="1" noMove="1" noResize="1" noEditPoints="1" noAdjustHandles="1" noChangeArrowheads="1" noChangeShapeType="1" noTextEdit="1"/>
              </p:cNvSpPr>
              <p:nvPr/>
            </p:nvSpPr>
            <p:spPr>
              <a:xfrm>
                <a:off x="6306051" y="1111921"/>
                <a:ext cx="1506309" cy="369332"/>
              </a:xfrm>
              <a:prstGeom prst="rect">
                <a:avLst/>
              </a:prstGeom>
              <a:blipFill>
                <a:blip r:embed="rId3"/>
                <a:stretch>
                  <a:fillRect l="-6452" t="-14754" r="-12500" b="-377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9585C02-F218-BFF8-5D22-E4E0855D7E8F}"/>
                  </a:ext>
                </a:extLst>
              </p:cNvPr>
              <p:cNvSpPr txBox="1"/>
              <p:nvPr/>
            </p:nvSpPr>
            <p:spPr>
              <a:xfrm>
                <a:off x="4145811" y="1124744"/>
                <a:ext cx="1506309" cy="369332"/>
              </a:xfrm>
              <a:prstGeom prst="rect">
                <a:avLst/>
              </a:prstGeom>
              <a:noFill/>
            </p:spPr>
            <p:txBody>
              <a:bodyPr wrap="square" lIns="0" tIns="0" rIns="0" bIns="0" rtlCol="0">
                <a:spAutoFit/>
              </a:bodyPr>
              <a:lstStyle/>
              <a:p>
                <a:pPr/>
                <a14:m>
                  <m:oMathPara xmlns:m="http://schemas.openxmlformats.org/officeDocument/2006/math">
                    <m:oMath>
                      <m:r>
                        <a:rPr lang="en-GB" sz="2400" i="1" smtClean="0">
                          <a:solidFill>
                            <a:schemeClr val="tx1"/>
                          </a:solidFill>
                          <a:latin typeface="Cambria Math" panose="02040503050406030204" pitchFamily="18" charset="0"/>
                        </a:rPr>
                        <m:t>𝑝</m:t>
                      </m:r>
                      <m:r>
                        <a:rPr lang="en-GB" sz="2400" b="0"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𝒔</m:t>
                      </m:r>
                      <m:r>
                        <a:rPr lang="en-GB" sz="2400" b="0" i="1" smtClean="0">
                          <a:solidFill>
                            <a:schemeClr val="tx1"/>
                          </a:solidFill>
                          <a:latin typeface="Cambria Math" panose="02040503050406030204" pitchFamily="18" charset="0"/>
                        </a:rPr>
                        <m:t>|</m:t>
                      </m:r>
                      <m:r>
                        <a:rPr lang="en-GB" sz="2400" b="1" i="1" smtClean="0">
                          <a:solidFill>
                            <a:schemeClr val="tx1"/>
                          </a:solidFill>
                          <a:latin typeface="Cambria Math" panose="02040503050406030204" pitchFamily="18" charset="0"/>
                        </a:rPr>
                        <m:t>𝒙</m:t>
                      </m:r>
                      <m:r>
                        <a:rPr lang="en-GB" sz="2400" b="0" i="1" smtClean="0">
                          <a:solidFill>
                            <a:schemeClr val="tx1"/>
                          </a:solidFill>
                          <a:latin typeface="Cambria Math" panose="02040503050406030204" pitchFamily="18" charset="0"/>
                        </a:rPr>
                        <m:t>)</m:t>
                      </m:r>
                    </m:oMath>
                  </m:oMathPara>
                </a14:m>
                <a:endParaRPr lang="en-GB" sz="2400" dirty="0"/>
              </a:p>
            </p:txBody>
          </p:sp>
        </mc:Choice>
        <mc:Fallback xmlns="">
          <p:sp>
            <p:nvSpPr>
              <p:cNvPr id="22" name="TextBox 21">
                <a:extLst>
                  <a:ext uri="{FF2B5EF4-FFF2-40B4-BE49-F238E27FC236}">
                    <a16:creationId xmlns:a16="http://schemas.microsoft.com/office/drawing/2014/main" id="{39585C02-F218-BFF8-5D22-E4E0855D7E8F}"/>
                  </a:ext>
                </a:extLst>
              </p:cNvPr>
              <p:cNvSpPr txBox="1">
                <a:spLocks noRot="1" noChangeAspect="1" noMove="1" noResize="1" noEditPoints="1" noAdjustHandles="1" noChangeArrowheads="1" noChangeShapeType="1" noTextEdit="1"/>
              </p:cNvSpPr>
              <p:nvPr/>
            </p:nvSpPr>
            <p:spPr>
              <a:xfrm>
                <a:off x="4145811" y="1124744"/>
                <a:ext cx="1506309" cy="369332"/>
              </a:xfrm>
              <a:prstGeom prst="rect">
                <a:avLst/>
              </a:prstGeom>
              <a:blipFill>
                <a:blip r:embed="rId4"/>
                <a:stretch>
                  <a:fillRect b="-38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4D047C0-EFF9-C28B-7AEC-3C6729564BDC}"/>
                  </a:ext>
                </a:extLst>
              </p:cNvPr>
              <p:cNvSpPr txBox="1"/>
              <p:nvPr/>
            </p:nvSpPr>
            <p:spPr>
              <a:xfrm>
                <a:off x="545411" y="5624865"/>
                <a:ext cx="1506309" cy="369332"/>
              </a:xfrm>
              <a:prstGeom prst="rect">
                <a:avLst/>
              </a:prstGeom>
              <a:noFill/>
            </p:spPr>
            <p:txBody>
              <a:bodyPr wrap="square" lIns="0" tIns="0" rIns="0" bIns="0" rtlCol="0">
                <a:spAutoFit/>
              </a:bodyPr>
              <a:lstStyle/>
              <a:p>
                <a:pPr/>
                <a14:m>
                  <m:oMathPara xmlns:m="http://schemas.openxmlformats.org/officeDocument/2006/math">
                    <m:oMath>
                      <m:r>
                        <a:rPr lang="en-GB" sz="2400" b="1" i="1" smtClean="0">
                          <a:latin typeface="Cambria Math" panose="02040503050406030204" pitchFamily="18" charset="0"/>
                        </a:rPr>
                        <m:t>𝒙</m:t>
                      </m:r>
                    </m:oMath>
                  </m:oMathPara>
                </a14:m>
                <a:endParaRPr lang="en-GB" sz="2400" dirty="0"/>
              </a:p>
            </p:txBody>
          </p:sp>
        </mc:Choice>
        <mc:Fallback xmlns="">
          <p:sp>
            <p:nvSpPr>
              <p:cNvPr id="28" name="TextBox 27">
                <a:extLst>
                  <a:ext uri="{FF2B5EF4-FFF2-40B4-BE49-F238E27FC236}">
                    <a16:creationId xmlns:a16="http://schemas.microsoft.com/office/drawing/2014/main" id="{84D047C0-EFF9-C28B-7AEC-3C6729564BDC}"/>
                  </a:ext>
                </a:extLst>
              </p:cNvPr>
              <p:cNvSpPr txBox="1">
                <a:spLocks noRot="1" noChangeAspect="1" noMove="1" noResize="1" noEditPoints="1" noAdjustHandles="1" noChangeArrowheads="1" noChangeShapeType="1" noTextEdit="1"/>
              </p:cNvSpPr>
              <p:nvPr/>
            </p:nvSpPr>
            <p:spPr>
              <a:xfrm>
                <a:off x="545411" y="5624865"/>
                <a:ext cx="1506309" cy="369332"/>
              </a:xfrm>
              <a:prstGeom prst="rect">
                <a:avLst/>
              </a:prstGeom>
              <a:blipFill>
                <a:blip r:embed="rId5"/>
                <a:stretch>
                  <a:fillRect b="-3333"/>
                </a:stretch>
              </a:blipFill>
            </p:spPr>
            <p:txBody>
              <a:bodyPr/>
              <a:lstStyle/>
              <a:p>
                <a:r>
                  <a:rPr lang="en-GB">
                    <a:noFill/>
                  </a:rPr>
                  <a:t> </a:t>
                </a:r>
              </a:p>
            </p:txBody>
          </p:sp>
        </mc:Fallback>
      </mc:AlternateContent>
      <p:cxnSp>
        <p:nvCxnSpPr>
          <p:cNvPr id="33" name="Straight Arrow Connector 32">
            <a:extLst>
              <a:ext uri="{FF2B5EF4-FFF2-40B4-BE49-F238E27FC236}">
                <a16:creationId xmlns:a16="http://schemas.microsoft.com/office/drawing/2014/main" id="{9EF8E4BF-9F0B-7DC1-06B2-B5EE3EFF65CF}"/>
              </a:ext>
            </a:extLst>
          </p:cNvPr>
          <p:cNvCxnSpPr>
            <a:cxnSpLocks/>
          </p:cNvCxnSpPr>
          <p:nvPr/>
        </p:nvCxnSpPr>
        <p:spPr>
          <a:xfrm>
            <a:off x="1626569" y="4221088"/>
            <a:ext cx="792088"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5EC800AC-184A-2310-BA36-CF2F1A19647C}"/>
                  </a:ext>
                </a:extLst>
              </p:cNvPr>
              <p:cNvSpPr txBox="1"/>
              <p:nvPr/>
            </p:nvSpPr>
            <p:spPr>
              <a:xfrm>
                <a:off x="528558" y="3995772"/>
                <a:ext cx="1506309" cy="369332"/>
              </a:xfrm>
              <a:prstGeom prst="rect">
                <a:avLst/>
              </a:prstGeom>
              <a:noFill/>
            </p:spPr>
            <p:txBody>
              <a:bodyPr wrap="square" lIns="0" tIns="0" rIns="0" bIns="0" rtlCol="0">
                <a:spAutoFit/>
              </a:bodyPr>
              <a:lstStyle/>
              <a:p>
                <a:pPr/>
                <a14:m>
                  <m:oMathPara xmlns:m="http://schemas.openxmlformats.org/officeDocument/2006/math">
                    <m:oMath>
                      <m:r>
                        <a:rPr lang="en-GB" sz="2400" b="1" i="1" smtClean="0">
                          <a:latin typeface="Cambria Math" panose="02040503050406030204" pitchFamily="18" charset="0"/>
                        </a:rPr>
                        <m:t>𝒙</m:t>
                      </m:r>
                    </m:oMath>
                  </m:oMathPara>
                </a14:m>
                <a:endParaRPr lang="en-GB" sz="2400" dirty="0"/>
              </a:p>
            </p:txBody>
          </p:sp>
        </mc:Choice>
        <mc:Fallback xmlns="">
          <p:sp>
            <p:nvSpPr>
              <p:cNvPr id="34" name="TextBox 33">
                <a:extLst>
                  <a:ext uri="{FF2B5EF4-FFF2-40B4-BE49-F238E27FC236}">
                    <a16:creationId xmlns:a16="http://schemas.microsoft.com/office/drawing/2014/main" id="{5EC800AC-184A-2310-BA36-CF2F1A19647C}"/>
                  </a:ext>
                </a:extLst>
              </p:cNvPr>
              <p:cNvSpPr txBox="1">
                <a:spLocks noRot="1" noChangeAspect="1" noMove="1" noResize="1" noEditPoints="1" noAdjustHandles="1" noChangeArrowheads="1" noChangeShapeType="1" noTextEdit="1"/>
              </p:cNvSpPr>
              <p:nvPr/>
            </p:nvSpPr>
            <p:spPr>
              <a:xfrm>
                <a:off x="528558" y="3995772"/>
                <a:ext cx="1506309" cy="369332"/>
              </a:xfrm>
              <a:prstGeom prst="rect">
                <a:avLst/>
              </a:prstGeom>
              <a:blipFill>
                <a:blip r:embed="rId6"/>
                <a:stretch>
                  <a:fillRect b="-1639"/>
                </a:stretch>
              </a:blipFill>
            </p:spPr>
            <p:txBody>
              <a:bodyPr/>
              <a:lstStyle/>
              <a:p>
                <a:r>
                  <a:rPr lang="en-GB">
                    <a:noFill/>
                  </a:rPr>
                  <a:t> </a:t>
                </a:r>
              </a:p>
            </p:txBody>
          </p:sp>
        </mc:Fallback>
      </mc:AlternateContent>
      <p:cxnSp>
        <p:nvCxnSpPr>
          <p:cNvPr id="35" name="Straight Arrow Connector 34">
            <a:extLst>
              <a:ext uri="{FF2B5EF4-FFF2-40B4-BE49-F238E27FC236}">
                <a16:creationId xmlns:a16="http://schemas.microsoft.com/office/drawing/2014/main" id="{3C83621D-38B1-55B4-B383-AB711BBE9E11}"/>
              </a:ext>
            </a:extLst>
          </p:cNvPr>
          <p:cNvCxnSpPr>
            <a:cxnSpLocks/>
          </p:cNvCxnSpPr>
          <p:nvPr/>
        </p:nvCxnSpPr>
        <p:spPr>
          <a:xfrm>
            <a:off x="5264746" y="5867980"/>
            <a:ext cx="67540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8AC145B-5965-5D7E-0D13-75FFC31AD665}"/>
                  </a:ext>
                </a:extLst>
              </p:cNvPr>
              <p:cNvSpPr txBox="1"/>
              <p:nvPr/>
            </p:nvSpPr>
            <p:spPr>
              <a:xfrm>
                <a:off x="5843636" y="4040689"/>
                <a:ext cx="1506309" cy="369332"/>
              </a:xfrm>
              <a:prstGeom prst="rect">
                <a:avLst/>
              </a:prstGeom>
              <a:noFill/>
            </p:spPr>
            <p:txBody>
              <a:bodyPr wrap="square" lIns="0" tIns="0" rIns="0" bIns="0" rtlCol="0">
                <a:spAutoFit/>
              </a:bodyPr>
              <a:lstStyle/>
              <a:p>
                <a:pPr/>
                <a14:m>
                  <m:oMathPara xmlns:m="http://schemas.openxmlformats.org/officeDocument/2006/math">
                    <m:oMath>
                      <m:acc>
                        <m:accPr>
                          <m:chr m:val="̂"/>
                          <m:ctrlPr>
                            <a:rPr lang="en-GB" sz="2400" b="1" i="1">
                              <a:latin typeface="Cambria Math" panose="02040503050406030204" pitchFamily="18" charset="0"/>
                            </a:rPr>
                          </m:ctrlPr>
                        </m:accPr>
                        <m:e>
                          <m:r>
                            <a:rPr lang="en-GB" sz="2400" b="1" i="1">
                              <a:latin typeface="Cambria Math" panose="02040503050406030204" pitchFamily="18" charset="0"/>
                            </a:rPr>
                            <m:t>𝒔</m:t>
                          </m:r>
                        </m:e>
                      </m:acc>
                      <m:r>
                        <a:rPr lang="en-GB" sz="2400" b="1" i="1" smtClean="0">
                          <a:latin typeface="Cambria Math" panose="02040503050406030204" pitchFamily="18" charset="0"/>
                        </a:rPr>
                        <m:t>=</m:t>
                      </m:r>
                      <m:r>
                        <a:rPr lang="en-GB" sz="2400" b="1" i="1" smtClean="0">
                          <a:solidFill>
                            <a:schemeClr val="tx1"/>
                          </a:solidFill>
                          <a:latin typeface="Cambria Math" panose="02040503050406030204" pitchFamily="18" charset="0"/>
                        </a:rPr>
                        <m:t>𝑴</m:t>
                      </m:r>
                      <m:r>
                        <a:rPr lang="en-GB" sz="2400" b="1" i="1" smtClean="0">
                          <a:latin typeface="Cambria Math" panose="02040503050406030204" pitchFamily="18" charset="0"/>
                        </a:rPr>
                        <m:t>𝒙</m:t>
                      </m:r>
                    </m:oMath>
                  </m:oMathPara>
                </a14:m>
                <a:endParaRPr lang="en-GB" sz="2400" dirty="0"/>
              </a:p>
            </p:txBody>
          </p:sp>
        </mc:Choice>
        <mc:Fallback xmlns="">
          <p:sp>
            <p:nvSpPr>
              <p:cNvPr id="37" name="TextBox 36">
                <a:extLst>
                  <a:ext uri="{FF2B5EF4-FFF2-40B4-BE49-F238E27FC236}">
                    <a16:creationId xmlns:a16="http://schemas.microsoft.com/office/drawing/2014/main" id="{98AC145B-5965-5D7E-0D13-75FFC31AD665}"/>
                  </a:ext>
                </a:extLst>
              </p:cNvPr>
              <p:cNvSpPr txBox="1">
                <a:spLocks noRot="1" noChangeAspect="1" noMove="1" noResize="1" noEditPoints="1" noAdjustHandles="1" noChangeArrowheads="1" noChangeShapeType="1" noTextEdit="1"/>
              </p:cNvSpPr>
              <p:nvPr/>
            </p:nvSpPr>
            <p:spPr>
              <a:xfrm>
                <a:off x="5843636" y="4040689"/>
                <a:ext cx="1506309" cy="369332"/>
              </a:xfrm>
              <a:prstGeom prst="rect">
                <a:avLst/>
              </a:prstGeom>
              <a:blipFill>
                <a:blip r:embed="rId7"/>
                <a:stretch>
                  <a:fillRect t="-16667"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4C8EF6F-5174-3C8F-9696-E25E0D1BBB79}"/>
                  </a:ext>
                </a:extLst>
              </p:cNvPr>
              <p:cNvSpPr txBox="1"/>
              <p:nvPr/>
            </p:nvSpPr>
            <p:spPr>
              <a:xfrm>
                <a:off x="3047676" y="4518844"/>
                <a:ext cx="1506309" cy="369332"/>
              </a:xfrm>
              <a:prstGeom prst="rect">
                <a:avLst/>
              </a:prstGeom>
              <a:noFill/>
            </p:spPr>
            <p:txBody>
              <a:bodyPr wrap="square" lIns="0" tIns="0" rIns="0" bIns="0" rtlCol="0">
                <a:spAutoFit/>
              </a:bodyPr>
              <a:lstStyle/>
              <a:p>
                <a:pPr/>
                <a14:m>
                  <m:oMathPara xmlns:m="http://schemas.openxmlformats.org/officeDocument/2006/math">
                    <m:oMath>
                      <m:r>
                        <a:rPr lang="en-GB" sz="2400" b="1" i="1" smtClean="0">
                          <a:solidFill>
                            <a:srgbClr val="FF0000"/>
                          </a:solidFill>
                          <a:latin typeface="Cambria Math" panose="02040503050406030204" pitchFamily="18" charset="0"/>
                        </a:rPr>
                        <m:t>𝑴</m:t>
                      </m:r>
                    </m:oMath>
                  </m:oMathPara>
                </a14:m>
                <a:endParaRPr lang="en-GB" sz="2400" dirty="0"/>
              </a:p>
            </p:txBody>
          </p:sp>
        </mc:Choice>
        <mc:Fallback xmlns="">
          <p:sp>
            <p:nvSpPr>
              <p:cNvPr id="38" name="TextBox 37">
                <a:extLst>
                  <a:ext uri="{FF2B5EF4-FFF2-40B4-BE49-F238E27FC236}">
                    <a16:creationId xmlns:a16="http://schemas.microsoft.com/office/drawing/2014/main" id="{A4C8EF6F-5174-3C8F-9696-E25E0D1BBB79}"/>
                  </a:ext>
                </a:extLst>
              </p:cNvPr>
              <p:cNvSpPr txBox="1">
                <a:spLocks noRot="1" noChangeAspect="1" noMove="1" noResize="1" noEditPoints="1" noAdjustHandles="1" noChangeArrowheads="1" noChangeShapeType="1" noTextEdit="1"/>
              </p:cNvSpPr>
              <p:nvPr/>
            </p:nvSpPr>
            <p:spPr>
              <a:xfrm>
                <a:off x="3047676" y="4518844"/>
                <a:ext cx="1506309" cy="369332"/>
              </a:xfrm>
              <a:prstGeom prst="rect">
                <a:avLst/>
              </a:prstGeom>
              <a:blipFill>
                <a:blip r:embed="rId8"/>
                <a:stretch>
                  <a:fillRect b="-9836"/>
                </a:stretch>
              </a:blipFill>
            </p:spPr>
            <p:txBody>
              <a:bodyPr/>
              <a:lstStyle/>
              <a:p>
                <a:r>
                  <a:rPr lang="en-GB">
                    <a:noFill/>
                  </a:rPr>
                  <a:t> </a:t>
                </a:r>
              </a:p>
            </p:txBody>
          </p:sp>
        </mc:Fallback>
      </mc:AlternateContent>
      <p:sp>
        <p:nvSpPr>
          <p:cNvPr id="40" name="Arrow: Down 39">
            <a:extLst>
              <a:ext uri="{FF2B5EF4-FFF2-40B4-BE49-F238E27FC236}">
                <a16:creationId xmlns:a16="http://schemas.microsoft.com/office/drawing/2014/main" id="{7593A320-063F-5063-821B-339D99719B40}"/>
              </a:ext>
            </a:extLst>
          </p:cNvPr>
          <p:cNvSpPr/>
          <p:nvPr/>
        </p:nvSpPr>
        <p:spPr>
          <a:xfrm>
            <a:off x="3356533" y="5080700"/>
            <a:ext cx="936104" cy="364524"/>
          </a:xfrm>
          <a:prstGeom prst="downArrow">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endParaRPr lang="en-GB" sz="1400" b="1"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51C022C-4267-836B-C79D-6AC14698CCF6}"/>
                  </a:ext>
                </a:extLst>
              </p:cNvPr>
              <p:cNvSpPr txBox="1"/>
              <p:nvPr/>
            </p:nvSpPr>
            <p:spPr>
              <a:xfrm>
                <a:off x="6228184" y="5683314"/>
                <a:ext cx="1506309" cy="369332"/>
              </a:xfrm>
              <a:prstGeom prst="rect">
                <a:avLst/>
              </a:prstGeom>
              <a:noFill/>
            </p:spPr>
            <p:txBody>
              <a:bodyPr wrap="square" lIns="0" tIns="0" rIns="0" bIns="0" rtlCol="0">
                <a:spAutoFit/>
              </a:bodyPr>
              <a:lstStyle/>
              <a:p>
                <a:pPr/>
                <a14:m>
                  <m:oMathPara xmlns:m="http://schemas.openxmlformats.org/officeDocument/2006/math">
                    <m:oMath>
                      <m:sSub>
                        <m:sSubPr>
                          <m:ctrlPr>
                            <a:rPr lang="en-GB" sz="2400" b="1" i="1">
                              <a:latin typeface="Cambria Math" panose="02040503050406030204" pitchFamily="18" charset="0"/>
                            </a:rPr>
                          </m:ctrlPr>
                        </m:sSubPr>
                        <m:e>
                          <m:acc>
                            <m:accPr>
                              <m:chr m:val="̂"/>
                              <m:ctrlPr>
                                <a:rPr lang="en-GB" sz="2400" b="1" i="1">
                                  <a:latin typeface="Cambria Math" panose="02040503050406030204" pitchFamily="18" charset="0"/>
                                </a:rPr>
                              </m:ctrlPr>
                            </m:accPr>
                            <m:e>
                              <m:r>
                                <a:rPr lang="en-GB" sz="2400" b="1" i="1">
                                  <a:latin typeface="Cambria Math" panose="02040503050406030204" pitchFamily="18" charset="0"/>
                                </a:rPr>
                                <m:t>𝒔</m:t>
                              </m:r>
                            </m:e>
                          </m:acc>
                          <m:r>
                            <a:rPr lang="en-GB" sz="2400" b="1" i="1">
                              <a:latin typeface="Cambria Math" panose="02040503050406030204" pitchFamily="18" charset="0"/>
                            </a:rPr>
                            <m:t>=</m:t>
                          </m:r>
                          <m:r>
                            <a:rPr lang="en-GB" sz="2400" b="0" i="1" smtClean="0">
                              <a:latin typeface="Cambria Math" panose="02040503050406030204" pitchFamily="18" charset="0"/>
                            </a:rPr>
                            <m:t>𝐺</m:t>
                          </m:r>
                        </m:e>
                        <m:sub>
                          <m:r>
                            <a:rPr lang="en-GB" sz="2400" i="1" smtClean="0">
                              <a:latin typeface="Cambria Math" panose="02040503050406030204" pitchFamily="18" charset="0"/>
                              <a:ea typeface="Cambria Math" panose="02040503050406030204" pitchFamily="18" charset="0"/>
                            </a:rPr>
                            <m:t>𝜃</m:t>
                          </m:r>
                        </m:sub>
                      </m:sSub>
                      <m:r>
                        <a:rPr lang="en-GB" sz="2400" i="1">
                          <a:latin typeface="Cambria Math" panose="02040503050406030204" pitchFamily="18" charset="0"/>
                        </a:rPr>
                        <m:t>(</m:t>
                      </m:r>
                      <m:r>
                        <a:rPr lang="en-GB" sz="2400" b="1" i="1">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𝒛</m:t>
                      </m:r>
                      <m:r>
                        <a:rPr lang="en-GB" sz="2400" i="1">
                          <a:latin typeface="Cambria Math" panose="02040503050406030204" pitchFamily="18" charset="0"/>
                        </a:rPr>
                        <m:t>)</m:t>
                      </m:r>
                    </m:oMath>
                  </m:oMathPara>
                </a14:m>
                <a:endParaRPr lang="en-GB" sz="2400" dirty="0"/>
              </a:p>
            </p:txBody>
          </p:sp>
        </mc:Choice>
        <mc:Fallback xmlns="">
          <p:sp>
            <p:nvSpPr>
              <p:cNvPr id="41" name="TextBox 40">
                <a:extLst>
                  <a:ext uri="{FF2B5EF4-FFF2-40B4-BE49-F238E27FC236}">
                    <a16:creationId xmlns:a16="http://schemas.microsoft.com/office/drawing/2014/main" id="{E51C022C-4267-836B-C79D-6AC14698CCF6}"/>
                  </a:ext>
                </a:extLst>
              </p:cNvPr>
              <p:cNvSpPr txBox="1">
                <a:spLocks noRot="1" noChangeAspect="1" noMove="1" noResize="1" noEditPoints="1" noAdjustHandles="1" noChangeArrowheads="1" noChangeShapeType="1" noTextEdit="1"/>
              </p:cNvSpPr>
              <p:nvPr/>
            </p:nvSpPr>
            <p:spPr>
              <a:xfrm>
                <a:off x="6228184" y="5683314"/>
                <a:ext cx="1506309" cy="369332"/>
              </a:xfrm>
              <a:prstGeom prst="rect">
                <a:avLst/>
              </a:prstGeom>
              <a:blipFill>
                <a:blip r:embed="rId9"/>
                <a:stretch>
                  <a:fillRect l="-6883" t="-14754" r="-15385" b="-377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E0AF2C6-8205-05CD-4F47-0EFEB072D951}"/>
                  </a:ext>
                </a:extLst>
              </p:cNvPr>
              <p:cNvSpPr txBox="1"/>
              <p:nvPr/>
            </p:nvSpPr>
            <p:spPr>
              <a:xfrm>
                <a:off x="3131840" y="6165304"/>
                <a:ext cx="1506309" cy="369332"/>
              </a:xfrm>
              <a:prstGeom prst="rect">
                <a:avLst/>
              </a:prstGeom>
              <a:noFill/>
            </p:spPr>
            <p:txBody>
              <a:bodyPr wrap="square" lIns="0" tIns="0" rIns="0" bIns="0" rtlCol="0">
                <a:spAutoFit/>
              </a:bodyPr>
              <a:lstStyle/>
              <a:p>
                <a:pPr/>
                <a14:m>
                  <m:oMathPara xmlns:m="http://schemas.openxmlformats.org/officeDocument/2006/math">
                    <m:oMath>
                      <m:sSub>
                        <m:sSubPr>
                          <m:ctrlPr>
                            <a:rPr lang="en-GB" sz="2400" b="0" i="1" smtClean="0">
                              <a:solidFill>
                                <a:srgbClr val="FF0000"/>
                              </a:solidFill>
                              <a:latin typeface="Cambria Math" panose="02040503050406030204" pitchFamily="18" charset="0"/>
                            </a:rPr>
                          </m:ctrlPr>
                        </m:sSubPr>
                        <m:e>
                          <m:r>
                            <a:rPr lang="en-GB" sz="2400" b="0" i="1" smtClean="0">
                              <a:solidFill>
                                <a:srgbClr val="FF0000"/>
                              </a:solidFill>
                              <a:latin typeface="Cambria Math" panose="02040503050406030204" pitchFamily="18" charset="0"/>
                            </a:rPr>
                            <m:t>𝐺</m:t>
                          </m:r>
                        </m:e>
                        <m:sub>
                          <m:r>
                            <a:rPr lang="en-GB" sz="2400" i="1" smtClean="0">
                              <a:solidFill>
                                <a:srgbClr val="FF0000"/>
                              </a:solidFill>
                              <a:latin typeface="Cambria Math" panose="02040503050406030204" pitchFamily="18" charset="0"/>
                              <a:ea typeface="Cambria Math" panose="02040503050406030204" pitchFamily="18" charset="0"/>
                            </a:rPr>
                            <m:t>𝜃</m:t>
                          </m:r>
                        </m:sub>
                      </m:sSub>
                      <m:r>
                        <a:rPr lang="en-GB" sz="2400" i="1">
                          <a:solidFill>
                            <a:srgbClr val="FF0000"/>
                          </a:solidFill>
                          <a:latin typeface="Cambria Math" panose="02040503050406030204" pitchFamily="18" charset="0"/>
                        </a:rPr>
                        <m:t>(</m:t>
                      </m:r>
                      <m:r>
                        <a:rPr lang="en-GB" sz="2400" b="1" i="1">
                          <a:solidFill>
                            <a:srgbClr val="FF0000"/>
                          </a:solidFill>
                          <a:latin typeface="Cambria Math" panose="02040503050406030204" pitchFamily="18" charset="0"/>
                        </a:rPr>
                        <m:t>𝒙</m:t>
                      </m:r>
                      <m:r>
                        <a:rPr lang="en-GB" sz="2400" b="1" i="1" smtClean="0">
                          <a:solidFill>
                            <a:srgbClr val="FF0000"/>
                          </a:solidFill>
                          <a:latin typeface="Cambria Math" panose="02040503050406030204" pitchFamily="18" charset="0"/>
                        </a:rPr>
                        <m:t>,</m:t>
                      </m:r>
                      <m:r>
                        <a:rPr lang="en-GB" sz="2400" b="1" i="1" smtClean="0">
                          <a:solidFill>
                            <a:srgbClr val="FF0000"/>
                          </a:solidFill>
                          <a:latin typeface="Cambria Math" panose="02040503050406030204" pitchFamily="18" charset="0"/>
                        </a:rPr>
                        <m:t>𝒛</m:t>
                      </m:r>
                      <m:r>
                        <a:rPr lang="en-GB" sz="2400" i="1">
                          <a:solidFill>
                            <a:srgbClr val="FF0000"/>
                          </a:solidFill>
                          <a:latin typeface="Cambria Math" panose="02040503050406030204" pitchFamily="18" charset="0"/>
                        </a:rPr>
                        <m:t>)</m:t>
                      </m:r>
                    </m:oMath>
                  </m:oMathPara>
                </a14:m>
                <a:endParaRPr lang="en-GB" sz="2400" dirty="0">
                  <a:solidFill>
                    <a:srgbClr val="FF0000"/>
                  </a:solidFill>
                </a:endParaRPr>
              </a:p>
            </p:txBody>
          </p:sp>
        </mc:Choice>
        <mc:Fallback xmlns="">
          <p:sp>
            <p:nvSpPr>
              <p:cNvPr id="42" name="TextBox 41">
                <a:extLst>
                  <a:ext uri="{FF2B5EF4-FFF2-40B4-BE49-F238E27FC236}">
                    <a16:creationId xmlns:a16="http://schemas.microsoft.com/office/drawing/2014/main" id="{6E0AF2C6-8205-05CD-4F47-0EFEB072D951}"/>
                  </a:ext>
                </a:extLst>
              </p:cNvPr>
              <p:cNvSpPr txBox="1">
                <a:spLocks noRot="1" noChangeAspect="1" noMove="1" noResize="1" noEditPoints="1" noAdjustHandles="1" noChangeArrowheads="1" noChangeShapeType="1" noTextEdit="1"/>
              </p:cNvSpPr>
              <p:nvPr/>
            </p:nvSpPr>
            <p:spPr>
              <a:xfrm>
                <a:off x="3131840" y="6165304"/>
                <a:ext cx="1506309" cy="369332"/>
              </a:xfrm>
              <a:prstGeom prst="rect">
                <a:avLst/>
              </a:prstGeom>
              <a:blipFill>
                <a:blip r:embed="rId10"/>
                <a:stretch>
                  <a:fillRect b="-37705"/>
                </a:stretch>
              </a:blipFill>
            </p:spPr>
            <p:txBody>
              <a:bodyPr/>
              <a:lstStyle/>
              <a:p>
                <a:r>
                  <a:rPr lang="en-GB">
                    <a:noFill/>
                  </a:rPr>
                  <a:t> </a:t>
                </a:r>
              </a:p>
            </p:txBody>
          </p:sp>
        </mc:Fallback>
      </mc:AlternateContent>
    </p:spTree>
    <p:extLst>
      <p:ext uri="{BB962C8B-B14F-4D97-AF65-F5344CB8AC3E}">
        <p14:creationId xmlns:p14="http://schemas.microsoft.com/office/powerpoint/2010/main" val="3929934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Number Placeholder 6">
            <a:extLst>
              <a:ext uri="{FF2B5EF4-FFF2-40B4-BE49-F238E27FC236}">
                <a16:creationId xmlns:a16="http://schemas.microsoft.com/office/drawing/2014/main" id="{CD478E29-A46E-748C-594A-3FD699B5013B}"/>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9A664E8B-2322-4DDB-9BF5-4E4029D58411}" type="slidenum">
              <a:rPr lang="en-US" altLang="en-US" sz="1200">
                <a:solidFill>
                  <a:srgbClr val="898989"/>
                </a:solidFill>
                <a:latin typeface="Arial" panose="020B0604020202020204" pitchFamily="34" charset="0"/>
              </a:rPr>
              <a:pPr/>
              <a:t>13</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46B1FEBF-3D9A-20D1-CD71-652ED18C074F}"/>
              </a:ext>
            </a:extLst>
          </p:cNvPr>
          <p:cNvSpPr txBox="1"/>
          <p:nvPr/>
        </p:nvSpPr>
        <p:spPr>
          <a:xfrm>
            <a:off x="188858" y="271671"/>
            <a:ext cx="7385051" cy="523220"/>
          </a:xfrm>
          <a:prstGeom prst="rect">
            <a:avLst/>
          </a:prstGeom>
          <a:noFill/>
        </p:spPr>
        <p:txBody>
          <a:bodyPr wrap="square" anchor="ctr">
            <a:spAutoFit/>
          </a:bodyPr>
          <a:lstStyle/>
          <a:p>
            <a:pPr eaLnBrk="1" hangingPunct="1">
              <a:defRPr/>
            </a:pPr>
            <a:r>
              <a:rPr lang="en-US" altLang="zh-CN" sz="2800" kern="0" dirty="0">
                <a:solidFill>
                  <a:srgbClr val="002060"/>
                </a:solidFill>
                <a:latin typeface="+mj-lt"/>
                <a:ea typeface="+mj-ea"/>
                <a:cs typeface="+mj-cs"/>
              </a:rPr>
              <a:t>AV Speech or General Sound Separation</a:t>
            </a:r>
            <a:endParaRPr lang="en-GB" sz="2800" kern="0" dirty="0">
              <a:solidFill>
                <a:srgbClr val="002060"/>
              </a:solidFill>
              <a:latin typeface="+mj-lt"/>
              <a:ea typeface="+mj-ea"/>
              <a:cs typeface="+mj-cs"/>
            </a:endParaRPr>
          </a:p>
        </p:txBody>
      </p:sp>
      <p:graphicFrame>
        <p:nvGraphicFramePr>
          <p:cNvPr id="9" name="表格 6">
            <a:extLst>
              <a:ext uri="{FF2B5EF4-FFF2-40B4-BE49-F238E27FC236}">
                <a16:creationId xmlns:a16="http://schemas.microsoft.com/office/drawing/2014/main" id="{0E469338-DC83-50CC-4CE8-EF8DA4F9BB2D}"/>
              </a:ext>
            </a:extLst>
          </p:cNvPr>
          <p:cNvGraphicFramePr>
            <a:graphicFrameLocks noGrp="1"/>
          </p:cNvGraphicFramePr>
          <p:nvPr>
            <p:extLst>
              <p:ext uri="{D42A27DB-BD31-4B8C-83A1-F6EECF244321}">
                <p14:modId xmlns:p14="http://schemas.microsoft.com/office/powerpoint/2010/main" val="157915316"/>
              </p:ext>
            </p:extLst>
          </p:nvPr>
        </p:nvGraphicFramePr>
        <p:xfrm>
          <a:off x="2950390" y="1002537"/>
          <a:ext cx="6102350" cy="2646360"/>
        </p:xfrm>
        <a:graphic>
          <a:graphicData uri="http://schemas.openxmlformats.org/drawingml/2006/table">
            <a:tbl>
              <a:tblPr firstRow="1" bandRow="1">
                <a:tableStyleId>{5C22544A-7EE6-4342-B048-85BDC9FD1C3A}</a:tableStyleId>
              </a:tblPr>
              <a:tblGrid>
                <a:gridCol w="413719">
                  <a:extLst>
                    <a:ext uri="{9D8B030D-6E8A-4147-A177-3AD203B41FA5}">
                      <a16:colId xmlns:a16="http://schemas.microsoft.com/office/drawing/2014/main" val="20000"/>
                    </a:ext>
                  </a:extLst>
                </a:gridCol>
                <a:gridCol w="774350">
                  <a:extLst>
                    <a:ext uri="{9D8B030D-6E8A-4147-A177-3AD203B41FA5}">
                      <a16:colId xmlns:a16="http://schemas.microsoft.com/office/drawing/2014/main" val="20001"/>
                    </a:ext>
                  </a:extLst>
                </a:gridCol>
                <a:gridCol w="540031">
                  <a:extLst>
                    <a:ext uri="{9D8B030D-6E8A-4147-A177-3AD203B41FA5}">
                      <a16:colId xmlns:a16="http://schemas.microsoft.com/office/drawing/2014/main" val="20002"/>
                    </a:ext>
                  </a:extLst>
                </a:gridCol>
                <a:gridCol w="864050">
                  <a:extLst>
                    <a:ext uri="{9D8B030D-6E8A-4147-A177-3AD203B41FA5}">
                      <a16:colId xmlns:a16="http://schemas.microsoft.com/office/drawing/2014/main" val="20003"/>
                    </a:ext>
                  </a:extLst>
                </a:gridCol>
                <a:gridCol w="756043">
                  <a:extLst>
                    <a:ext uri="{9D8B030D-6E8A-4147-A177-3AD203B41FA5}">
                      <a16:colId xmlns:a16="http://schemas.microsoft.com/office/drawing/2014/main" val="20004"/>
                    </a:ext>
                  </a:extLst>
                </a:gridCol>
                <a:gridCol w="1026059">
                  <a:extLst>
                    <a:ext uri="{9D8B030D-6E8A-4147-A177-3AD203B41FA5}">
                      <a16:colId xmlns:a16="http://schemas.microsoft.com/office/drawing/2014/main" val="20005"/>
                    </a:ext>
                  </a:extLst>
                </a:gridCol>
                <a:gridCol w="648037">
                  <a:extLst>
                    <a:ext uri="{9D8B030D-6E8A-4147-A177-3AD203B41FA5}">
                      <a16:colId xmlns:a16="http://schemas.microsoft.com/office/drawing/2014/main" val="20006"/>
                    </a:ext>
                  </a:extLst>
                </a:gridCol>
                <a:gridCol w="1080061">
                  <a:extLst>
                    <a:ext uri="{9D8B030D-6E8A-4147-A177-3AD203B41FA5}">
                      <a16:colId xmlns:a16="http://schemas.microsoft.com/office/drawing/2014/main" val="20007"/>
                    </a:ext>
                  </a:extLst>
                </a:gridCol>
              </a:tblGrid>
              <a:tr h="529272">
                <a:tc>
                  <a:txBody>
                    <a:bodyPr/>
                    <a:lstStyle/>
                    <a:p>
                      <a:endParaRPr lang="en-GB" sz="1400" dirty="0"/>
                    </a:p>
                  </a:txBody>
                  <a:tcPr marL="68576" marR="68576" marT="34291" marB="34291"/>
                </a:tc>
                <a:tc>
                  <a:txBody>
                    <a:bodyPr/>
                    <a:lstStyle/>
                    <a:p>
                      <a:pPr algn="ctr"/>
                      <a:r>
                        <a:rPr lang="en-GB" sz="1400" dirty="0">
                          <a:solidFill>
                            <a:schemeClr val="tx1"/>
                          </a:solidFill>
                        </a:rPr>
                        <a:t>Mixture</a:t>
                      </a:r>
                    </a:p>
                  </a:txBody>
                  <a:tcPr marL="68576" marR="68576" marT="34291" marB="34291" anchor="ctr"/>
                </a:tc>
                <a:tc>
                  <a:txBody>
                    <a:bodyPr/>
                    <a:lstStyle/>
                    <a:p>
                      <a:pPr algn="ctr"/>
                      <a:r>
                        <a:rPr lang="en-GB" sz="1400" dirty="0">
                          <a:solidFill>
                            <a:schemeClr val="tx1"/>
                          </a:solidFill>
                        </a:rPr>
                        <a:t>Ideal</a:t>
                      </a:r>
                    </a:p>
                  </a:txBody>
                  <a:tcPr marL="68576" marR="68576" marT="34291" marB="34291" anchor="ctr"/>
                </a:tc>
                <a:tc>
                  <a:txBody>
                    <a:bodyPr/>
                    <a:lstStyle/>
                    <a:p>
                      <a:pPr algn="ctr"/>
                      <a:r>
                        <a:rPr lang="en-GB" sz="1400" dirty="0">
                          <a:solidFill>
                            <a:schemeClr val="tx1"/>
                          </a:solidFill>
                        </a:rPr>
                        <a:t>Mandel</a:t>
                      </a:r>
                    </a:p>
                  </a:txBody>
                  <a:tcPr marL="68576" marR="68576" marT="34291" marB="34291" anchor="ctr"/>
                </a:tc>
                <a:tc>
                  <a:txBody>
                    <a:bodyPr/>
                    <a:lstStyle/>
                    <a:p>
                      <a:pPr algn="ctr"/>
                      <a:r>
                        <a:rPr lang="en-GB" sz="1400" dirty="0">
                          <a:solidFill>
                            <a:schemeClr val="tx1"/>
                          </a:solidFill>
                        </a:rPr>
                        <a:t>AV-LIU</a:t>
                      </a:r>
                    </a:p>
                  </a:txBody>
                  <a:tcPr marL="68576" marR="68576" marT="34291" marB="34291" anchor="ctr"/>
                </a:tc>
                <a:tc>
                  <a:txBody>
                    <a:bodyPr/>
                    <a:lstStyle/>
                    <a:p>
                      <a:pPr algn="ctr"/>
                      <a:r>
                        <a:rPr lang="en-GB" sz="1400" dirty="0">
                          <a:solidFill>
                            <a:schemeClr val="tx1"/>
                          </a:solidFill>
                        </a:rPr>
                        <a:t>AVDL-BSS</a:t>
                      </a:r>
                    </a:p>
                  </a:txBody>
                  <a:tcPr marL="68576" marR="68576" marT="34291" marB="34291" anchor="ctr"/>
                </a:tc>
                <a:tc>
                  <a:txBody>
                    <a:bodyPr/>
                    <a:lstStyle/>
                    <a:p>
                      <a:pPr algn="ctr"/>
                      <a:r>
                        <a:rPr lang="en-GB" sz="1400" dirty="0">
                          <a:solidFill>
                            <a:schemeClr val="tx1"/>
                          </a:solidFill>
                        </a:rPr>
                        <a:t>Rivet</a:t>
                      </a:r>
                    </a:p>
                  </a:txBody>
                  <a:tcPr marL="68576" marR="68576" marT="34291" marB="34291" anchor="ctr"/>
                </a:tc>
                <a:tc>
                  <a:txBody>
                    <a:bodyPr/>
                    <a:lstStyle/>
                    <a:p>
                      <a:pPr algn="ctr"/>
                      <a:r>
                        <a:rPr lang="en-GB" sz="1400" dirty="0">
                          <a:solidFill>
                            <a:schemeClr val="tx1"/>
                          </a:solidFill>
                        </a:rPr>
                        <a:t>AVMP-BSS</a:t>
                      </a:r>
                    </a:p>
                  </a:txBody>
                  <a:tcPr marL="68576" marR="68576" marT="34291" marB="34291" anchor="ctr"/>
                </a:tc>
                <a:extLst>
                  <a:ext uri="{0D108BD9-81ED-4DB2-BD59-A6C34878D82A}">
                    <a16:rowId xmlns:a16="http://schemas.microsoft.com/office/drawing/2014/main" val="10000"/>
                  </a:ext>
                </a:extLst>
              </a:tr>
              <a:tr h="529272">
                <a:tc>
                  <a:txBody>
                    <a:bodyPr/>
                    <a:lstStyle/>
                    <a:p>
                      <a:pPr algn="ctr"/>
                      <a:r>
                        <a:rPr lang="en-GB" sz="1400" dirty="0"/>
                        <a:t>A</a:t>
                      </a:r>
                    </a:p>
                  </a:txBody>
                  <a:tcPr marL="68576" marR="68576" marT="34291" marB="34291" anchor="ctr"/>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extLst>
                  <a:ext uri="{0D108BD9-81ED-4DB2-BD59-A6C34878D82A}">
                    <a16:rowId xmlns:a16="http://schemas.microsoft.com/office/drawing/2014/main" val="10001"/>
                  </a:ext>
                </a:extLst>
              </a:tr>
              <a:tr h="529272">
                <a:tc>
                  <a:txBody>
                    <a:bodyPr/>
                    <a:lstStyle/>
                    <a:p>
                      <a:pPr algn="ctr"/>
                      <a:r>
                        <a:rPr lang="en-GB" sz="1400" dirty="0"/>
                        <a:t>B</a:t>
                      </a:r>
                    </a:p>
                  </a:txBody>
                  <a:tcPr marL="68576" marR="68576" marT="34291" marB="34291" anchor="ctr"/>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extLst>
                  <a:ext uri="{0D108BD9-81ED-4DB2-BD59-A6C34878D82A}">
                    <a16:rowId xmlns:a16="http://schemas.microsoft.com/office/drawing/2014/main" val="10002"/>
                  </a:ext>
                </a:extLst>
              </a:tr>
              <a:tr h="529272">
                <a:tc>
                  <a:txBody>
                    <a:bodyPr/>
                    <a:lstStyle/>
                    <a:p>
                      <a:pPr algn="ctr"/>
                      <a:r>
                        <a:rPr lang="en-GB" sz="1400"/>
                        <a:t>C</a:t>
                      </a:r>
                      <a:endParaRPr lang="en-GB" sz="1400" dirty="0"/>
                    </a:p>
                  </a:txBody>
                  <a:tcPr marL="68576" marR="68576" marT="34291" marB="34291" anchor="ctr"/>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extLst>
                  <a:ext uri="{0D108BD9-81ED-4DB2-BD59-A6C34878D82A}">
                    <a16:rowId xmlns:a16="http://schemas.microsoft.com/office/drawing/2014/main" val="10003"/>
                  </a:ext>
                </a:extLst>
              </a:tr>
              <a:tr h="529272">
                <a:tc>
                  <a:txBody>
                    <a:bodyPr/>
                    <a:lstStyle/>
                    <a:p>
                      <a:pPr algn="ctr"/>
                      <a:r>
                        <a:rPr lang="en-GB" sz="1400" dirty="0"/>
                        <a:t>D</a:t>
                      </a:r>
                    </a:p>
                  </a:txBody>
                  <a:tcPr marL="68576" marR="68576" marT="34291" marB="34291" anchor="ctr"/>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tc>
                  <a:txBody>
                    <a:bodyPr/>
                    <a:lstStyle/>
                    <a:p>
                      <a:endParaRPr lang="en-GB" sz="1400" dirty="0"/>
                    </a:p>
                  </a:txBody>
                  <a:tcPr marL="68576" marR="68576" marT="34291" marB="34291"/>
                </a:tc>
                <a:extLst>
                  <a:ext uri="{0D108BD9-81ED-4DB2-BD59-A6C34878D82A}">
                    <a16:rowId xmlns:a16="http://schemas.microsoft.com/office/drawing/2014/main" val="10004"/>
                  </a:ext>
                </a:extLst>
              </a:tr>
            </a:tbl>
          </a:graphicData>
        </a:graphic>
      </p:graphicFrame>
      <p:pic>
        <p:nvPicPr>
          <p:cNvPr id="3" name="y_room2_SNR10_azim45_1_mixture">
            <a:hlinkClick r:id="" action="ppaction://media"/>
            <a:extLst>
              <a:ext uri="{FF2B5EF4-FFF2-40B4-BE49-F238E27FC236}">
                <a16:creationId xmlns:a16="http://schemas.microsoft.com/office/drawing/2014/main" id="{A9E9D766-F63D-2D50-8E79-C207295A7F06}"/>
              </a:ext>
            </a:extLst>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1">
            <a:extLst>
              <a:ext uri="{28A0092B-C50C-407E-A947-70E740481C1C}">
                <a14:useLocalDpi xmlns:a14="http://schemas.microsoft.com/office/drawing/2010/main" val="0"/>
              </a:ext>
            </a:extLst>
          </a:blip>
          <a:srcRect/>
          <a:stretch>
            <a:fillRect/>
          </a:stretch>
        </p:blipFill>
        <p:spPr bwMode="auto">
          <a:xfrm>
            <a:off x="3559990" y="161054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y_room2_SNR10_azim45_1_AVDL">
            <a:hlinkClick r:id="" action="ppaction://media"/>
            <a:extLst>
              <a:ext uri="{FF2B5EF4-FFF2-40B4-BE49-F238E27FC236}">
                <a16:creationId xmlns:a16="http://schemas.microsoft.com/office/drawing/2014/main" id="{0797A0E9-DCA6-E343-8D50-46C754400768}"/>
              </a:ext>
            </a:extLst>
          </p:cNvPr>
          <p:cNvPicPr>
            <a:picLocks noChangeAspect="1" noChangeArrowheads="1"/>
          </p:cNvPicPr>
          <p:nvPr>
            <a:audioFile r:link="rId4"/>
            <p:extLst>
              <p:ext uri="{DAA4B4D4-6D71-4841-9C94-3DE7FCFB9230}">
                <p14:media xmlns:p14="http://schemas.microsoft.com/office/powerpoint/2010/main" r:embed="rId3"/>
              </p:ext>
            </p:extLst>
          </p:nvPr>
        </p:nvPicPr>
        <p:blipFill>
          <a:blip r:embed="rId61">
            <a:extLst>
              <a:ext uri="{28A0092B-C50C-407E-A947-70E740481C1C}">
                <a14:useLocalDpi xmlns:a14="http://schemas.microsoft.com/office/drawing/2010/main" val="0"/>
              </a:ext>
            </a:extLst>
          </a:blip>
          <a:srcRect/>
          <a:stretch>
            <a:fillRect/>
          </a:stretch>
        </p:blipFill>
        <p:spPr bwMode="auto">
          <a:xfrm>
            <a:off x="6612753" y="161531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y_room2_SNR10_azim15_1_Ideal">
            <a:hlinkClick r:id="" action="ppaction://media"/>
            <a:extLst>
              <a:ext uri="{FF2B5EF4-FFF2-40B4-BE49-F238E27FC236}">
                <a16:creationId xmlns:a16="http://schemas.microsoft.com/office/drawing/2014/main" id="{C5888993-B89F-B376-08A8-FCCDD18337A3}"/>
              </a:ext>
            </a:extLst>
          </p:cNvPr>
          <p:cNvPicPr>
            <a:picLocks noChangeAspect="1" noChangeArrowheads="1"/>
          </p:cNvPicPr>
          <p:nvPr>
            <a:audioFile r:link="rId6"/>
            <p:extLst>
              <p:ext uri="{DAA4B4D4-6D71-4841-9C94-3DE7FCFB9230}">
                <p14:media xmlns:p14="http://schemas.microsoft.com/office/powerpoint/2010/main" r:embed="rId5"/>
              </p:ext>
            </p:extLst>
          </p:nvPr>
        </p:nvPicPr>
        <p:blipFill>
          <a:blip r:embed="rId61">
            <a:extLst>
              <a:ext uri="{28A0092B-C50C-407E-A947-70E740481C1C}">
                <a14:useLocalDpi xmlns:a14="http://schemas.microsoft.com/office/drawing/2010/main" val="0"/>
              </a:ext>
            </a:extLst>
          </a:blip>
          <a:srcRect/>
          <a:stretch>
            <a:fillRect/>
          </a:stretch>
        </p:blipFill>
        <p:spPr bwMode="auto">
          <a:xfrm>
            <a:off x="4223565" y="161531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y_room2_SNR10_azim15_1_Mandel">
            <a:hlinkClick r:id="" action="ppaction://media"/>
            <a:extLst>
              <a:ext uri="{FF2B5EF4-FFF2-40B4-BE49-F238E27FC236}">
                <a16:creationId xmlns:a16="http://schemas.microsoft.com/office/drawing/2014/main" id="{24CC3BD6-CF63-CFC9-7ECB-2E5E4F66999D}"/>
              </a:ext>
            </a:extLst>
          </p:cNvPr>
          <p:cNvPicPr>
            <a:picLocks noChangeAspect="1" noChangeArrowheads="1"/>
          </p:cNvPicPr>
          <p:nvPr>
            <a:audioFile r:link="rId8"/>
            <p:extLst>
              <p:ext uri="{DAA4B4D4-6D71-4841-9C94-3DE7FCFB9230}">
                <p14:media xmlns:p14="http://schemas.microsoft.com/office/powerpoint/2010/main" r:embed="rId7"/>
              </p:ext>
            </p:extLst>
          </p:nvPr>
        </p:nvPicPr>
        <p:blipFill>
          <a:blip r:embed="rId61">
            <a:extLst>
              <a:ext uri="{28A0092B-C50C-407E-A947-70E740481C1C}">
                <a14:useLocalDpi xmlns:a14="http://schemas.microsoft.com/office/drawing/2010/main" val="0"/>
              </a:ext>
            </a:extLst>
          </a:blip>
          <a:srcRect/>
          <a:stretch>
            <a:fillRect/>
          </a:stretch>
        </p:blipFill>
        <p:spPr bwMode="auto">
          <a:xfrm>
            <a:off x="4926828" y="16216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y_room2_SNR10_azim15_1_AVLiu">
            <a:hlinkClick r:id="" action="ppaction://media"/>
            <a:extLst>
              <a:ext uri="{FF2B5EF4-FFF2-40B4-BE49-F238E27FC236}">
                <a16:creationId xmlns:a16="http://schemas.microsoft.com/office/drawing/2014/main" id="{A233D89B-68B7-4556-69D9-000293360E6D}"/>
              </a:ext>
            </a:extLst>
          </p:cNvPr>
          <p:cNvPicPr>
            <a:picLocks noChangeAspect="1" noChangeArrowheads="1"/>
          </p:cNvPicPr>
          <p:nvPr>
            <a:audioFile r:link="rId10"/>
            <p:extLst>
              <p:ext uri="{DAA4B4D4-6D71-4841-9C94-3DE7FCFB9230}">
                <p14:media xmlns:p14="http://schemas.microsoft.com/office/powerpoint/2010/main" r:embed="rId9"/>
              </p:ext>
            </p:extLst>
          </p:nvPr>
        </p:nvPicPr>
        <p:blipFill>
          <a:blip r:embed="rId61">
            <a:extLst>
              <a:ext uri="{28A0092B-C50C-407E-A947-70E740481C1C}">
                <a14:useLocalDpi xmlns:a14="http://schemas.microsoft.com/office/drawing/2010/main" val="0"/>
              </a:ext>
            </a:extLst>
          </a:blip>
          <a:srcRect/>
          <a:stretch>
            <a:fillRect/>
          </a:stretch>
        </p:blipFill>
        <p:spPr bwMode="auto">
          <a:xfrm>
            <a:off x="5774553" y="161531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y_room2_SNR10_azim15_1_Betrand">
            <a:hlinkClick r:id="" action="ppaction://media"/>
            <a:extLst>
              <a:ext uri="{FF2B5EF4-FFF2-40B4-BE49-F238E27FC236}">
                <a16:creationId xmlns:a16="http://schemas.microsoft.com/office/drawing/2014/main" id="{B3CEBD8D-1797-89AE-F767-BBBA161FC51E}"/>
              </a:ext>
            </a:extLst>
          </p:cNvPr>
          <p:cNvPicPr>
            <a:picLocks noChangeAspect="1" noChangeArrowheads="1"/>
          </p:cNvPicPr>
          <p:nvPr>
            <a:audioFile r:link="rId12"/>
            <p:extLst>
              <p:ext uri="{DAA4B4D4-6D71-4841-9C94-3DE7FCFB9230}">
                <p14:media xmlns:p14="http://schemas.microsoft.com/office/powerpoint/2010/main" r:embed="rId11"/>
              </p:ext>
            </p:extLst>
          </p:nvPr>
        </p:nvPicPr>
        <p:blipFill>
          <a:blip r:embed="rId61">
            <a:extLst>
              <a:ext uri="{28A0092B-C50C-407E-A947-70E740481C1C}">
                <a14:useLocalDpi xmlns:a14="http://schemas.microsoft.com/office/drawing/2010/main" val="0"/>
              </a:ext>
            </a:extLst>
          </a:blip>
          <a:srcRect/>
          <a:stretch>
            <a:fillRect/>
          </a:stretch>
        </p:blipFill>
        <p:spPr bwMode="auto">
          <a:xfrm>
            <a:off x="7476353" y="16010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y_room2_SNR10_azim45_1_AVMP">
            <a:hlinkClick r:id="" action="ppaction://media"/>
            <a:extLst>
              <a:ext uri="{FF2B5EF4-FFF2-40B4-BE49-F238E27FC236}">
                <a16:creationId xmlns:a16="http://schemas.microsoft.com/office/drawing/2014/main" id="{B9DD7915-B428-B395-95F2-0BEAA81EB5CB}"/>
              </a:ext>
            </a:extLst>
          </p:cNvPr>
          <p:cNvPicPr>
            <a:picLocks noChangeAspect="1" noChangeArrowheads="1"/>
          </p:cNvPicPr>
          <p:nvPr>
            <a:audioFile r:link="rId14"/>
            <p:extLst>
              <p:ext uri="{DAA4B4D4-6D71-4841-9C94-3DE7FCFB9230}">
                <p14:media xmlns:p14="http://schemas.microsoft.com/office/powerpoint/2010/main" r:embed="rId13"/>
              </p:ext>
            </p:extLst>
          </p:nvPr>
        </p:nvPicPr>
        <p:blipFill>
          <a:blip r:embed="rId61">
            <a:extLst>
              <a:ext uri="{28A0092B-C50C-407E-A947-70E740481C1C}">
                <a14:useLocalDpi xmlns:a14="http://schemas.microsoft.com/office/drawing/2010/main" val="0"/>
              </a:ext>
            </a:extLst>
          </a:blip>
          <a:srcRect/>
          <a:stretch>
            <a:fillRect/>
          </a:stretch>
        </p:blipFill>
        <p:spPr bwMode="auto">
          <a:xfrm>
            <a:off x="8251053" y="15883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90D0740B-33EF-7B35-9C64-110D8C08CDCB}"/>
              </a:ext>
            </a:extLst>
          </p:cNvPr>
          <p:cNvSpPr/>
          <p:nvPr/>
        </p:nvSpPr>
        <p:spPr>
          <a:xfrm>
            <a:off x="350620" y="3861048"/>
            <a:ext cx="8541860" cy="2554545"/>
          </a:xfrm>
          <a:prstGeom prst="rect">
            <a:avLst/>
          </a:prstGeom>
        </p:spPr>
        <p:txBody>
          <a:bodyPr wrap="square">
            <a:spAutoFit/>
          </a:bodyPr>
          <a:lstStyle/>
          <a:p>
            <a:pPr eaLnBrk="1" hangingPunct="1">
              <a:defRPr/>
            </a:pPr>
            <a:r>
              <a:rPr lang="en-GB" altLang="en-US" sz="1600" b="1" dirty="0">
                <a:latin typeface="+mn-lt"/>
              </a:rPr>
              <a:t>AV speech separation</a:t>
            </a:r>
            <a:endParaRPr lang="en-GB" sz="1600" dirty="0">
              <a:latin typeface="+mn-lt"/>
              <a:cs typeface="Times New Roman" panose="02020603050405020304" pitchFamily="18" charset="0"/>
            </a:endParaRPr>
          </a:p>
          <a:p>
            <a:pPr eaLnBrk="1" hangingPunct="1">
              <a:defRPr/>
            </a:pPr>
            <a:r>
              <a:rPr lang="en-GB" sz="1200" dirty="0">
                <a:latin typeface="+mn-lt"/>
              </a:rPr>
              <a:t>D. </a:t>
            </a:r>
            <a:r>
              <a:rPr lang="en-GB" sz="1200" dirty="0" err="1">
                <a:latin typeface="+mn-lt"/>
              </a:rPr>
              <a:t>Sodoyer</a:t>
            </a:r>
            <a:r>
              <a:rPr lang="en-GB" sz="1200" dirty="0">
                <a:latin typeface="+mn-lt"/>
              </a:rPr>
              <a:t>, J.L. Schwartz, L. Girin, J. </a:t>
            </a:r>
            <a:r>
              <a:rPr lang="en-GB" sz="1200" dirty="0" err="1">
                <a:latin typeface="+mn-lt"/>
              </a:rPr>
              <a:t>Klinkisch</a:t>
            </a:r>
            <a:r>
              <a:rPr lang="en-GB" sz="1200" dirty="0">
                <a:latin typeface="+mn-lt"/>
              </a:rPr>
              <a:t>, and C. </a:t>
            </a:r>
            <a:r>
              <a:rPr lang="en-GB" sz="1200" dirty="0" err="1">
                <a:latin typeface="+mn-lt"/>
              </a:rPr>
              <a:t>Jutten</a:t>
            </a:r>
            <a:r>
              <a:rPr lang="en-GB" sz="1200" dirty="0">
                <a:latin typeface="+mn-lt"/>
              </a:rPr>
              <a:t>, "Separation of audio-visual speech sources," EURASIP Journal on Applied Signal Processing, pp. 1165-1173, Nov., 2002.</a:t>
            </a:r>
          </a:p>
          <a:p>
            <a:pPr eaLnBrk="1" hangingPunct="1">
              <a:defRPr/>
            </a:pPr>
            <a:r>
              <a:rPr lang="en-GB" sz="1200" dirty="0">
                <a:latin typeface="+mn-lt"/>
              </a:rPr>
              <a:t>W. Wang, D. Cosker, Y. Hicks, S. Sanei, and J. A. Chambers, "Video assisted speech source separation," Proc. ICASSP, vol. V, pp.425-428, Philadelphia, USA, March 18-23, 2005. </a:t>
            </a:r>
          </a:p>
          <a:p>
            <a:pPr eaLnBrk="1" hangingPunct="1">
              <a:defRPr/>
            </a:pPr>
            <a:r>
              <a:rPr lang="en-GB" sz="1200" dirty="0">
                <a:latin typeface="+mn-lt"/>
              </a:rPr>
              <a:t>Q. Liu, W. Wang, et al., “Source separation of convolutive and noisy mixtures using audio-visual dictionary learning and probabilistic time-frequency masking", IEEE Transactions on Signal Processing, vol. 61, no. 22, pp. 5520-5535, 2013.</a:t>
            </a:r>
          </a:p>
          <a:p>
            <a:pPr eaLnBrk="1" hangingPunct="1">
              <a:defRPr/>
            </a:pPr>
            <a:r>
              <a:rPr lang="en-GB" sz="1200" dirty="0">
                <a:latin typeface="+mn-lt"/>
              </a:rPr>
              <a:t>A. Ephrat et al., “Looking to listen at the cocktail party: a speaker-independent audio-visual model for speech separation,” ACM TOG, 2018.</a:t>
            </a:r>
          </a:p>
          <a:p>
            <a:pPr eaLnBrk="1" hangingPunct="1">
              <a:defRPr/>
            </a:pPr>
            <a:r>
              <a:rPr lang="en-GB" sz="1200" dirty="0">
                <a:latin typeface="+mn-lt"/>
              </a:rPr>
              <a:t>J. Wu et al., “Time domain audio visual speech separation,” IEEE ASRU, 2019.</a:t>
            </a:r>
          </a:p>
          <a:p>
            <a:pPr eaLnBrk="1" hangingPunct="1"/>
            <a:r>
              <a:rPr lang="en-GB" altLang="en-US" sz="1200" dirty="0">
                <a:latin typeface="+mn-lt"/>
              </a:rPr>
              <a:t>R. Gao and K. Grauman, “</a:t>
            </a:r>
            <a:r>
              <a:rPr lang="en-GB" altLang="en-US" sz="1200" dirty="0" err="1">
                <a:latin typeface="+mn-lt"/>
              </a:rPr>
              <a:t>VisualVoice</a:t>
            </a:r>
            <a:r>
              <a:rPr lang="en-GB" altLang="en-US" sz="1200" dirty="0">
                <a:latin typeface="+mn-lt"/>
              </a:rPr>
              <a:t>: audio-visual speech separation with cross-modal consistency,” Proc. CVPR, 2021. </a:t>
            </a:r>
          </a:p>
          <a:p>
            <a:pPr marL="228600" indent="-228600" eaLnBrk="1" hangingPunct="1">
              <a:buAutoNum type="alphaUcPeriod"/>
            </a:pPr>
            <a:r>
              <a:rPr lang="en-GB" altLang="en-US" sz="1200" dirty="0" err="1">
                <a:latin typeface="+mn-lt"/>
              </a:rPr>
              <a:t>Nagrani</a:t>
            </a:r>
            <a:r>
              <a:rPr lang="en-GB" altLang="en-US" sz="1200" dirty="0">
                <a:latin typeface="+mn-lt"/>
              </a:rPr>
              <a:t>, et al., “Seeing voices and hearing faces: cross-modal biometric matching,” in Proc. CVPR, 2018.</a:t>
            </a:r>
          </a:p>
          <a:p>
            <a:pPr eaLnBrk="1" hangingPunct="1"/>
            <a:r>
              <a:rPr lang="en-GB" sz="1200" dirty="0">
                <a:latin typeface="+mn-lt"/>
              </a:rPr>
              <a:t>K. Li et al., “An audio-visual speech separation model inspired by Cortico-</a:t>
            </a:r>
            <a:r>
              <a:rPr lang="en-GB" sz="1200" dirty="0" err="1">
                <a:latin typeface="+mn-lt"/>
              </a:rPr>
              <a:t>Thalamo</a:t>
            </a:r>
            <a:r>
              <a:rPr lang="en-GB" sz="1200" dirty="0">
                <a:latin typeface="+mn-lt"/>
              </a:rPr>
              <a:t>-Cortical Circuits,” IEEE TPAMI, 2024.</a:t>
            </a:r>
            <a:endParaRPr lang="en-GB" altLang="en-US" sz="1200" dirty="0">
              <a:latin typeface="+mn-lt"/>
            </a:endParaRPr>
          </a:p>
        </p:txBody>
      </p:sp>
      <p:pic>
        <p:nvPicPr>
          <p:cNvPr id="44" name="y_room3_SNR10_azim45_1_mixture">
            <a:hlinkClick r:id="" action="ppaction://media"/>
            <a:extLst>
              <a:ext uri="{FF2B5EF4-FFF2-40B4-BE49-F238E27FC236}">
                <a16:creationId xmlns:a16="http://schemas.microsoft.com/office/drawing/2014/main" id="{EEA3776B-16FF-89DB-F2AF-F97DC0876252}"/>
              </a:ext>
            </a:extLst>
          </p:cNvPr>
          <p:cNvPicPr>
            <a:picLocks noChangeAspect="1" noChangeArrowheads="1"/>
          </p:cNvPicPr>
          <p:nvPr>
            <a:audioFile r:link="rId16"/>
            <p:extLst>
              <p:ext uri="{DAA4B4D4-6D71-4841-9C94-3DE7FCFB9230}">
                <p14:media xmlns:p14="http://schemas.microsoft.com/office/powerpoint/2010/main" r:embed="rId15"/>
              </p:ext>
            </p:extLst>
          </p:nvPr>
        </p:nvPicPr>
        <p:blipFill>
          <a:blip r:embed="rId61">
            <a:extLst>
              <a:ext uri="{28A0092B-C50C-407E-A947-70E740481C1C}">
                <a14:useLocalDpi xmlns:a14="http://schemas.microsoft.com/office/drawing/2010/main" val="0"/>
              </a:ext>
            </a:extLst>
          </a:blip>
          <a:srcRect/>
          <a:stretch>
            <a:fillRect/>
          </a:stretch>
        </p:blipFill>
        <p:spPr bwMode="auto">
          <a:xfrm>
            <a:off x="3539353" y="21725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y_room3_SNR10_azim45_1_AVDL">
            <a:hlinkClick r:id="" action="ppaction://media"/>
            <a:extLst>
              <a:ext uri="{FF2B5EF4-FFF2-40B4-BE49-F238E27FC236}">
                <a16:creationId xmlns:a16="http://schemas.microsoft.com/office/drawing/2014/main" id="{2F02DC71-F372-EDAB-1CE2-7D62C9A6FF3F}"/>
              </a:ext>
            </a:extLst>
          </p:cNvPr>
          <p:cNvPicPr>
            <a:picLocks noChangeAspect="1" noChangeArrowheads="1"/>
          </p:cNvPicPr>
          <p:nvPr>
            <a:audioFile r:link="rId18"/>
            <p:extLst>
              <p:ext uri="{DAA4B4D4-6D71-4841-9C94-3DE7FCFB9230}">
                <p14:media xmlns:p14="http://schemas.microsoft.com/office/powerpoint/2010/main" r:embed="rId17"/>
              </p:ext>
            </p:extLst>
          </p:nvPr>
        </p:nvPicPr>
        <p:blipFill>
          <a:blip r:embed="rId61">
            <a:extLst>
              <a:ext uri="{28A0092B-C50C-407E-A947-70E740481C1C}">
                <a14:useLocalDpi xmlns:a14="http://schemas.microsoft.com/office/drawing/2010/main" val="0"/>
              </a:ext>
            </a:extLst>
          </a:blip>
          <a:srcRect/>
          <a:stretch>
            <a:fillRect/>
          </a:stretch>
        </p:blipFill>
        <p:spPr bwMode="auto">
          <a:xfrm>
            <a:off x="6612753" y="21725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y_room3_SNR10_azim15_1_Ideal">
            <a:hlinkClick r:id="" action="ppaction://media"/>
            <a:extLst>
              <a:ext uri="{FF2B5EF4-FFF2-40B4-BE49-F238E27FC236}">
                <a16:creationId xmlns:a16="http://schemas.microsoft.com/office/drawing/2014/main" id="{62F7002E-312E-27D4-587D-72D94144D59C}"/>
              </a:ext>
            </a:extLst>
          </p:cNvPr>
          <p:cNvPicPr>
            <a:picLocks noChangeAspect="1" noChangeArrowheads="1"/>
          </p:cNvPicPr>
          <p:nvPr>
            <a:audioFile r:link="rId20"/>
            <p:extLst>
              <p:ext uri="{DAA4B4D4-6D71-4841-9C94-3DE7FCFB9230}">
                <p14:media xmlns:p14="http://schemas.microsoft.com/office/powerpoint/2010/main" r:embed="rId19"/>
              </p:ext>
            </p:extLst>
          </p:nvPr>
        </p:nvPicPr>
        <p:blipFill>
          <a:blip r:embed="rId61">
            <a:extLst>
              <a:ext uri="{28A0092B-C50C-407E-A947-70E740481C1C}">
                <a14:useLocalDpi xmlns:a14="http://schemas.microsoft.com/office/drawing/2010/main" val="0"/>
              </a:ext>
            </a:extLst>
          </a:blip>
          <a:srcRect/>
          <a:stretch>
            <a:fillRect/>
          </a:stretch>
        </p:blipFill>
        <p:spPr bwMode="auto">
          <a:xfrm>
            <a:off x="4223565" y="21725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y_room3_SNR10_azim45_1_Mandel">
            <a:hlinkClick r:id="" action="ppaction://media"/>
            <a:extLst>
              <a:ext uri="{FF2B5EF4-FFF2-40B4-BE49-F238E27FC236}">
                <a16:creationId xmlns:a16="http://schemas.microsoft.com/office/drawing/2014/main" id="{E68B1DAA-CFF0-9148-7654-090AC459987E}"/>
              </a:ext>
            </a:extLst>
          </p:cNvPr>
          <p:cNvPicPr>
            <a:picLocks noChangeAspect="1" noChangeArrowheads="1"/>
          </p:cNvPicPr>
          <p:nvPr>
            <a:audioFile r:link="rId22"/>
            <p:extLst>
              <p:ext uri="{DAA4B4D4-6D71-4841-9C94-3DE7FCFB9230}">
                <p14:media xmlns:p14="http://schemas.microsoft.com/office/powerpoint/2010/main" r:embed="rId21"/>
              </p:ext>
            </p:extLst>
          </p:nvPr>
        </p:nvPicPr>
        <p:blipFill>
          <a:blip r:embed="rId61">
            <a:extLst>
              <a:ext uri="{28A0092B-C50C-407E-A947-70E740481C1C}">
                <a14:useLocalDpi xmlns:a14="http://schemas.microsoft.com/office/drawing/2010/main" val="0"/>
              </a:ext>
            </a:extLst>
          </a:blip>
          <a:srcRect/>
          <a:stretch>
            <a:fillRect/>
          </a:stretch>
        </p:blipFill>
        <p:spPr bwMode="auto">
          <a:xfrm>
            <a:off x="4926828" y="21725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y_room3_SNR10_azim15_1_AVLiu">
            <a:hlinkClick r:id="" action="ppaction://media"/>
            <a:extLst>
              <a:ext uri="{FF2B5EF4-FFF2-40B4-BE49-F238E27FC236}">
                <a16:creationId xmlns:a16="http://schemas.microsoft.com/office/drawing/2014/main" id="{3892906E-08CD-07BE-DDB8-FCC0D56540A8}"/>
              </a:ext>
            </a:extLst>
          </p:cNvPr>
          <p:cNvPicPr>
            <a:picLocks noChangeAspect="1" noChangeArrowheads="1"/>
          </p:cNvPicPr>
          <p:nvPr>
            <a:audioFile r:link="rId24"/>
            <p:extLst>
              <p:ext uri="{DAA4B4D4-6D71-4841-9C94-3DE7FCFB9230}">
                <p14:media xmlns:p14="http://schemas.microsoft.com/office/powerpoint/2010/main" r:embed="rId23"/>
              </p:ext>
            </p:extLst>
          </p:nvPr>
        </p:nvPicPr>
        <p:blipFill>
          <a:blip r:embed="rId61">
            <a:extLst>
              <a:ext uri="{28A0092B-C50C-407E-A947-70E740481C1C}">
                <a14:useLocalDpi xmlns:a14="http://schemas.microsoft.com/office/drawing/2010/main" val="0"/>
              </a:ext>
            </a:extLst>
          </a:blip>
          <a:srcRect/>
          <a:stretch>
            <a:fillRect/>
          </a:stretch>
        </p:blipFill>
        <p:spPr bwMode="auto">
          <a:xfrm>
            <a:off x="5755503" y="214077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y_room3_SNR10_azim15_1_Betrand">
            <a:hlinkClick r:id="" action="ppaction://media"/>
            <a:extLst>
              <a:ext uri="{FF2B5EF4-FFF2-40B4-BE49-F238E27FC236}">
                <a16:creationId xmlns:a16="http://schemas.microsoft.com/office/drawing/2014/main" id="{91470BE0-E326-E6FB-652B-EA112262FF7D}"/>
              </a:ext>
            </a:extLst>
          </p:cNvPr>
          <p:cNvPicPr>
            <a:picLocks noChangeAspect="1" noChangeArrowheads="1"/>
          </p:cNvPicPr>
          <p:nvPr>
            <a:audioFile r:link="rId26"/>
            <p:extLst>
              <p:ext uri="{DAA4B4D4-6D71-4841-9C94-3DE7FCFB9230}">
                <p14:media xmlns:p14="http://schemas.microsoft.com/office/powerpoint/2010/main" r:embed="rId25"/>
              </p:ext>
            </p:extLst>
          </p:nvPr>
        </p:nvPicPr>
        <p:blipFill>
          <a:blip r:embed="rId61">
            <a:extLst>
              <a:ext uri="{28A0092B-C50C-407E-A947-70E740481C1C}">
                <a14:useLocalDpi xmlns:a14="http://schemas.microsoft.com/office/drawing/2010/main" val="0"/>
              </a:ext>
            </a:extLst>
          </a:blip>
          <a:srcRect/>
          <a:stretch>
            <a:fillRect/>
          </a:stretch>
        </p:blipFill>
        <p:spPr bwMode="auto">
          <a:xfrm>
            <a:off x="7485878" y="21725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y_room3_SNR10_azim45_1_AVMP">
            <a:hlinkClick r:id="" action="ppaction://media"/>
            <a:extLst>
              <a:ext uri="{FF2B5EF4-FFF2-40B4-BE49-F238E27FC236}">
                <a16:creationId xmlns:a16="http://schemas.microsoft.com/office/drawing/2014/main" id="{319DFD10-F191-C97A-D3D5-F0091867428C}"/>
              </a:ext>
            </a:extLst>
          </p:cNvPr>
          <p:cNvPicPr>
            <a:picLocks noChangeAspect="1" noChangeArrowheads="1"/>
          </p:cNvPicPr>
          <p:nvPr>
            <a:audioFile r:link="rId28"/>
            <p:extLst>
              <p:ext uri="{DAA4B4D4-6D71-4841-9C94-3DE7FCFB9230}">
                <p14:media xmlns:p14="http://schemas.microsoft.com/office/powerpoint/2010/main" r:embed="rId27"/>
              </p:ext>
            </p:extLst>
          </p:nvPr>
        </p:nvPicPr>
        <p:blipFill>
          <a:blip r:embed="rId61">
            <a:extLst>
              <a:ext uri="{28A0092B-C50C-407E-A947-70E740481C1C}">
                <a14:useLocalDpi xmlns:a14="http://schemas.microsoft.com/office/drawing/2010/main" val="0"/>
              </a:ext>
            </a:extLst>
          </a:blip>
          <a:srcRect/>
          <a:stretch>
            <a:fillRect/>
          </a:stretch>
        </p:blipFill>
        <p:spPr bwMode="auto">
          <a:xfrm>
            <a:off x="8251053" y="214077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y_room4_SNR10_azim45_1_mixture">
            <a:hlinkClick r:id="" action="ppaction://media"/>
            <a:extLst>
              <a:ext uri="{FF2B5EF4-FFF2-40B4-BE49-F238E27FC236}">
                <a16:creationId xmlns:a16="http://schemas.microsoft.com/office/drawing/2014/main" id="{56A5AB3E-7383-87BF-7782-8174BEB92715}"/>
              </a:ext>
            </a:extLst>
          </p:cNvPr>
          <p:cNvPicPr>
            <a:picLocks noChangeAspect="1" noChangeArrowheads="1"/>
          </p:cNvPicPr>
          <p:nvPr>
            <a:audioFile r:link="rId30"/>
            <p:extLst>
              <p:ext uri="{DAA4B4D4-6D71-4841-9C94-3DE7FCFB9230}">
                <p14:media xmlns:p14="http://schemas.microsoft.com/office/powerpoint/2010/main" r:embed="rId29"/>
              </p:ext>
            </p:extLst>
          </p:nvPr>
        </p:nvPicPr>
        <p:blipFill>
          <a:blip r:embed="rId61">
            <a:extLst>
              <a:ext uri="{28A0092B-C50C-407E-A947-70E740481C1C}">
                <a14:useLocalDpi xmlns:a14="http://schemas.microsoft.com/office/drawing/2010/main" val="0"/>
              </a:ext>
            </a:extLst>
          </a:blip>
          <a:srcRect/>
          <a:stretch>
            <a:fillRect/>
          </a:stretch>
        </p:blipFill>
        <p:spPr bwMode="auto">
          <a:xfrm>
            <a:off x="3559990" y="2736087"/>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y_room4_SNR10_azim15_1_Ideal">
            <a:hlinkClick r:id="" action="ppaction://media"/>
            <a:extLst>
              <a:ext uri="{FF2B5EF4-FFF2-40B4-BE49-F238E27FC236}">
                <a16:creationId xmlns:a16="http://schemas.microsoft.com/office/drawing/2014/main" id="{C873335A-8704-379F-2768-6D05532A9186}"/>
              </a:ext>
            </a:extLst>
          </p:cNvPr>
          <p:cNvPicPr>
            <a:picLocks noChangeAspect="1" noChangeArrowheads="1"/>
          </p:cNvPicPr>
          <p:nvPr>
            <a:audioFile r:link="rId32"/>
            <p:extLst>
              <p:ext uri="{DAA4B4D4-6D71-4841-9C94-3DE7FCFB9230}">
                <p14:media xmlns:p14="http://schemas.microsoft.com/office/powerpoint/2010/main" r:embed="rId31"/>
              </p:ext>
            </p:extLst>
          </p:nvPr>
        </p:nvPicPr>
        <p:blipFill>
          <a:blip r:embed="rId61">
            <a:extLst>
              <a:ext uri="{28A0092B-C50C-407E-A947-70E740481C1C}">
                <a14:useLocalDpi xmlns:a14="http://schemas.microsoft.com/office/drawing/2010/main" val="0"/>
              </a:ext>
            </a:extLst>
          </a:blip>
          <a:srcRect/>
          <a:stretch>
            <a:fillRect/>
          </a:stretch>
        </p:blipFill>
        <p:spPr bwMode="auto">
          <a:xfrm>
            <a:off x="4217215" y="2697987"/>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y_room4_SNR10_azim45_1_Mandel">
            <a:hlinkClick r:id="" action="ppaction://media"/>
            <a:extLst>
              <a:ext uri="{FF2B5EF4-FFF2-40B4-BE49-F238E27FC236}">
                <a16:creationId xmlns:a16="http://schemas.microsoft.com/office/drawing/2014/main" id="{A7951634-B90A-8902-980D-32B61596C42A}"/>
              </a:ext>
            </a:extLst>
          </p:cNvPr>
          <p:cNvPicPr>
            <a:picLocks noChangeAspect="1" noChangeArrowheads="1"/>
          </p:cNvPicPr>
          <p:nvPr>
            <a:audioFile r:link="rId34"/>
            <p:extLst>
              <p:ext uri="{DAA4B4D4-6D71-4841-9C94-3DE7FCFB9230}">
                <p14:media xmlns:p14="http://schemas.microsoft.com/office/powerpoint/2010/main" r:embed="rId33"/>
              </p:ext>
            </p:extLst>
          </p:nvPr>
        </p:nvPicPr>
        <p:blipFill>
          <a:blip r:embed="rId61">
            <a:extLst>
              <a:ext uri="{28A0092B-C50C-407E-A947-70E740481C1C}">
                <a14:useLocalDpi xmlns:a14="http://schemas.microsoft.com/office/drawing/2010/main" val="0"/>
              </a:ext>
            </a:extLst>
          </a:blip>
          <a:srcRect/>
          <a:stretch>
            <a:fillRect/>
          </a:stretch>
        </p:blipFill>
        <p:spPr bwMode="auto">
          <a:xfrm>
            <a:off x="4979215" y="272497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y_room4_SNR10_azim15_1_AVLiu">
            <a:hlinkClick r:id="" action="ppaction://media"/>
            <a:extLst>
              <a:ext uri="{FF2B5EF4-FFF2-40B4-BE49-F238E27FC236}">
                <a16:creationId xmlns:a16="http://schemas.microsoft.com/office/drawing/2014/main" id="{8E356323-9563-2C27-83E2-6FCFDE62F811}"/>
              </a:ext>
            </a:extLst>
          </p:cNvPr>
          <p:cNvPicPr>
            <a:picLocks noChangeAspect="1" noChangeArrowheads="1"/>
          </p:cNvPicPr>
          <p:nvPr>
            <a:audioFile r:link="rId36"/>
            <p:extLst>
              <p:ext uri="{DAA4B4D4-6D71-4841-9C94-3DE7FCFB9230}">
                <p14:media xmlns:p14="http://schemas.microsoft.com/office/powerpoint/2010/main" r:embed="rId35"/>
              </p:ext>
            </p:extLst>
          </p:nvPr>
        </p:nvPicPr>
        <p:blipFill>
          <a:blip r:embed="rId61">
            <a:extLst>
              <a:ext uri="{28A0092B-C50C-407E-A947-70E740481C1C}">
                <a14:useLocalDpi xmlns:a14="http://schemas.microsoft.com/office/drawing/2010/main" val="0"/>
              </a:ext>
            </a:extLst>
          </a:blip>
          <a:srcRect/>
          <a:stretch>
            <a:fillRect/>
          </a:stretch>
        </p:blipFill>
        <p:spPr bwMode="auto">
          <a:xfrm>
            <a:off x="5772965" y="272497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y_room4_SNR10_azim45_1_AVDL">
            <a:hlinkClick r:id="" action="ppaction://media"/>
            <a:extLst>
              <a:ext uri="{FF2B5EF4-FFF2-40B4-BE49-F238E27FC236}">
                <a16:creationId xmlns:a16="http://schemas.microsoft.com/office/drawing/2014/main" id="{8D525378-3DF1-FAB4-0901-7E30221F452F}"/>
              </a:ext>
            </a:extLst>
          </p:cNvPr>
          <p:cNvPicPr>
            <a:picLocks noChangeAspect="1" noChangeArrowheads="1"/>
          </p:cNvPicPr>
          <p:nvPr>
            <a:audioFile r:link="rId38"/>
            <p:extLst>
              <p:ext uri="{DAA4B4D4-6D71-4841-9C94-3DE7FCFB9230}">
                <p14:media xmlns:p14="http://schemas.microsoft.com/office/powerpoint/2010/main" r:embed="rId37"/>
              </p:ext>
            </p:extLst>
          </p:nvPr>
        </p:nvPicPr>
        <p:blipFill>
          <a:blip r:embed="rId61">
            <a:extLst>
              <a:ext uri="{28A0092B-C50C-407E-A947-70E740481C1C}">
                <a14:useLocalDpi xmlns:a14="http://schemas.microsoft.com/office/drawing/2010/main" val="0"/>
              </a:ext>
            </a:extLst>
          </a:blip>
          <a:srcRect/>
          <a:stretch>
            <a:fillRect/>
          </a:stretch>
        </p:blipFill>
        <p:spPr bwMode="auto">
          <a:xfrm>
            <a:off x="6612753" y="271544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y_room4_SNR10_azim15_1_Betrand">
            <a:hlinkClick r:id="" action="ppaction://media"/>
            <a:extLst>
              <a:ext uri="{FF2B5EF4-FFF2-40B4-BE49-F238E27FC236}">
                <a16:creationId xmlns:a16="http://schemas.microsoft.com/office/drawing/2014/main" id="{ADBF523B-EC93-6FAB-6F60-836F72F8ED15}"/>
              </a:ext>
            </a:extLst>
          </p:cNvPr>
          <p:cNvPicPr>
            <a:picLocks noChangeAspect="1" noChangeArrowheads="1"/>
          </p:cNvPicPr>
          <p:nvPr>
            <a:audioFile r:link="rId40"/>
            <p:extLst>
              <p:ext uri="{DAA4B4D4-6D71-4841-9C94-3DE7FCFB9230}">
                <p14:media xmlns:p14="http://schemas.microsoft.com/office/powerpoint/2010/main" r:embed="rId39"/>
              </p:ext>
            </p:extLst>
          </p:nvPr>
        </p:nvPicPr>
        <p:blipFill>
          <a:blip r:embed="rId61">
            <a:extLst>
              <a:ext uri="{28A0092B-C50C-407E-A947-70E740481C1C}">
                <a14:useLocalDpi xmlns:a14="http://schemas.microsoft.com/office/drawing/2010/main" val="0"/>
              </a:ext>
            </a:extLst>
          </a:blip>
          <a:srcRect/>
          <a:stretch>
            <a:fillRect/>
          </a:stretch>
        </p:blipFill>
        <p:spPr bwMode="auto">
          <a:xfrm>
            <a:off x="7487465" y="26932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y_room4_SNR10_azim45_1_AVMP">
            <a:hlinkClick r:id="" action="ppaction://media"/>
            <a:extLst>
              <a:ext uri="{FF2B5EF4-FFF2-40B4-BE49-F238E27FC236}">
                <a16:creationId xmlns:a16="http://schemas.microsoft.com/office/drawing/2014/main" id="{6ABD4950-A7C5-C53E-5DE6-140197364F74}"/>
              </a:ext>
            </a:extLst>
          </p:cNvPr>
          <p:cNvPicPr>
            <a:picLocks noChangeAspect="1" noChangeArrowheads="1"/>
          </p:cNvPicPr>
          <p:nvPr>
            <a:audioFile r:link="rId42"/>
            <p:extLst>
              <p:ext uri="{DAA4B4D4-6D71-4841-9C94-3DE7FCFB9230}">
                <p14:media xmlns:p14="http://schemas.microsoft.com/office/powerpoint/2010/main" r:embed="rId41"/>
              </p:ext>
            </p:extLst>
          </p:nvPr>
        </p:nvPicPr>
        <p:blipFill>
          <a:blip r:embed="rId61">
            <a:extLst>
              <a:ext uri="{28A0092B-C50C-407E-A947-70E740481C1C}">
                <a14:useLocalDpi xmlns:a14="http://schemas.microsoft.com/office/drawing/2010/main" val="0"/>
              </a:ext>
            </a:extLst>
          </a:blip>
          <a:srcRect/>
          <a:stretch>
            <a:fillRect/>
          </a:stretch>
        </p:blipFill>
        <p:spPr bwMode="auto">
          <a:xfrm>
            <a:off x="8270103" y="269322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y_room5_SNR10_azim45_1_mixture">
            <a:hlinkClick r:id="" action="ppaction://media"/>
            <a:extLst>
              <a:ext uri="{FF2B5EF4-FFF2-40B4-BE49-F238E27FC236}">
                <a16:creationId xmlns:a16="http://schemas.microsoft.com/office/drawing/2014/main" id="{7EDAD116-3BED-40FA-0C0B-29E1781C5BBA}"/>
              </a:ext>
            </a:extLst>
          </p:cNvPr>
          <p:cNvPicPr>
            <a:picLocks noChangeAspect="1" noChangeArrowheads="1"/>
          </p:cNvPicPr>
          <p:nvPr>
            <a:audioFile r:link="rId44"/>
            <p:extLst>
              <p:ext uri="{DAA4B4D4-6D71-4841-9C94-3DE7FCFB9230}">
                <p14:media xmlns:p14="http://schemas.microsoft.com/office/powerpoint/2010/main" r:embed="rId43"/>
              </p:ext>
            </p:extLst>
          </p:nvPr>
        </p:nvPicPr>
        <p:blipFill>
          <a:blip r:embed="rId61">
            <a:extLst>
              <a:ext uri="{28A0092B-C50C-407E-A947-70E740481C1C}">
                <a14:useLocalDpi xmlns:a14="http://schemas.microsoft.com/office/drawing/2010/main" val="0"/>
              </a:ext>
            </a:extLst>
          </a:blip>
          <a:srcRect/>
          <a:stretch>
            <a:fillRect/>
          </a:stretch>
        </p:blipFill>
        <p:spPr bwMode="auto">
          <a:xfrm>
            <a:off x="3548878" y="32599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y_room5_SNR10_azim15_1_Ideal">
            <a:hlinkClick r:id="" action="ppaction://media"/>
            <a:extLst>
              <a:ext uri="{FF2B5EF4-FFF2-40B4-BE49-F238E27FC236}">
                <a16:creationId xmlns:a16="http://schemas.microsoft.com/office/drawing/2014/main" id="{746A3378-1674-6AAB-5542-D98B6957CCA8}"/>
              </a:ext>
            </a:extLst>
          </p:cNvPr>
          <p:cNvPicPr>
            <a:picLocks noChangeAspect="1" noChangeArrowheads="1"/>
          </p:cNvPicPr>
          <p:nvPr>
            <a:audioFile r:link="rId46"/>
            <p:extLst>
              <p:ext uri="{DAA4B4D4-6D71-4841-9C94-3DE7FCFB9230}">
                <p14:media xmlns:p14="http://schemas.microsoft.com/office/powerpoint/2010/main" r:embed="rId45"/>
              </p:ext>
            </p:extLst>
          </p:nvPr>
        </p:nvPicPr>
        <p:blipFill>
          <a:blip r:embed="rId61">
            <a:extLst>
              <a:ext uri="{28A0092B-C50C-407E-A947-70E740481C1C}">
                <a14:useLocalDpi xmlns:a14="http://schemas.microsoft.com/office/drawing/2010/main" val="0"/>
              </a:ext>
            </a:extLst>
          </a:blip>
          <a:srcRect/>
          <a:stretch>
            <a:fillRect/>
          </a:stretch>
        </p:blipFill>
        <p:spPr bwMode="auto">
          <a:xfrm>
            <a:off x="4226740" y="32218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y_room5_SNR10_azim45_1_Mandel">
            <a:hlinkClick r:id="" action="ppaction://media"/>
            <a:extLst>
              <a:ext uri="{FF2B5EF4-FFF2-40B4-BE49-F238E27FC236}">
                <a16:creationId xmlns:a16="http://schemas.microsoft.com/office/drawing/2014/main" id="{5D5C8492-0239-E000-614F-A0D4325EDBD2}"/>
              </a:ext>
            </a:extLst>
          </p:cNvPr>
          <p:cNvPicPr>
            <a:picLocks noChangeAspect="1" noChangeArrowheads="1"/>
          </p:cNvPicPr>
          <p:nvPr>
            <a:audioFile r:link="rId48"/>
            <p:extLst>
              <p:ext uri="{DAA4B4D4-6D71-4841-9C94-3DE7FCFB9230}">
                <p14:media xmlns:p14="http://schemas.microsoft.com/office/powerpoint/2010/main" r:embed="rId47"/>
              </p:ext>
            </p:extLst>
          </p:nvPr>
        </p:nvPicPr>
        <p:blipFill>
          <a:blip r:embed="rId61">
            <a:extLst>
              <a:ext uri="{28A0092B-C50C-407E-A947-70E740481C1C}">
                <a14:useLocalDpi xmlns:a14="http://schemas.microsoft.com/office/drawing/2010/main" val="0"/>
              </a:ext>
            </a:extLst>
          </a:blip>
          <a:srcRect/>
          <a:stretch>
            <a:fillRect/>
          </a:stretch>
        </p:blipFill>
        <p:spPr bwMode="auto">
          <a:xfrm>
            <a:off x="4979215" y="32218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y_room5_SNR10_azim45_1_AVDL">
            <a:hlinkClick r:id="" action="ppaction://media"/>
            <a:extLst>
              <a:ext uri="{FF2B5EF4-FFF2-40B4-BE49-F238E27FC236}">
                <a16:creationId xmlns:a16="http://schemas.microsoft.com/office/drawing/2014/main" id="{1FAFD32E-1968-17F2-CBBD-18E2001D162F}"/>
              </a:ext>
            </a:extLst>
          </p:cNvPr>
          <p:cNvPicPr>
            <a:picLocks noChangeAspect="1" noChangeArrowheads="1"/>
          </p:cNvPicPr>
          <p:nvPr>
            <a:audioFile r:link="rId50"/>
            <p:extLst>
              <p:ext uri="{DAA4B4D4-6D71-4841-9C94-3DE7FCFB9230}">
                <p14:media xmlns:p14="http://schemas.microsoft.com/office/powerpoint/2010/main" r:embed="rId49"/>
              </p:ext>
            </p:extLst>
          </p:nvPr>
        </p:nvPicPr>
        <p:blipFill>
          <a:blip r:embed="rId61">
            <a:extLst>
              <a:ext uri="{28A0092B-C50C-407E-A947-70E740481C1C}">
                <a14:useLocalDpi xmlns:a14="http://schemas.microsoft.com/office/drawing/2010/main" val="0"/>
              </a:ext>
            </a:extLst>
          </a:blip>
          <a:srcRect/>
          <a:stretch>
            <a:fillRect/>
          </a:stretch>
        </p:blipFill>
        <p:spPr bwMode="auto">
          <a:xfrm>
            <a:off x="6607990" y="32218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y_room5_SNR10_azim15_1_AVLiu">
            <a:hlinkClick r:id="" action="ppaction://media"/>
            <a:extLst>
              <a:ext uri="{FF2B5EF4-FFF2-40B4-BE49-F238E27FC236}">
                <a16:creationId xmlns:a16="http://schemas.microsoft.com/office/drawing/2014/main" id="{93B9AD0F-1A6F-2285-FD7C-4AFBBFD06E1A}"/>
              </a:ext>
            </a:extLst>
          </p:cNvPr>
          <p:cNvPicPr>
            <a:picLocks noChangeAspect="1" noChangeArrowheads="1"/>
          </p:cNvPicPr>
          <p:nvPr>
            <a:audioFile r:link="rId52"/>
            <p:extLst>
              <p:ext uri="{DAA4B4D4-6D71-4841-9C94-3DE7FCFB9230}">
                <p14:media xmlns:p14="http://schemas.microsoft.com/office/powerpoint/2010/main" r:embed="rId51"/>
              </p:ext>
            </p:extLst>
          </p:nvPr>
        </p:nvPicPr>
        <p:blipFill>
          <a:blip r:embed="rId61">
            <a:extLst>
              <a:ext uri="{28A0092B-C50C-407E-A947-70E740481C1C}">
                <a14:useLocalDpi xmlns:a14="http://schemas.microsoft.com/office/drawing/2010/main" val="0"/>
              </a:ext>
            </a:extLst>
          </a:blip>
          <a:srcRect/>
          <a:stretch>
            <a:fillRect/>
          </a:stretch>
        </p:blipFill>
        <p:spPr bwMode="auto">
          <a:xfrm>
            <a:off x="5779315" y="323614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y_room5_SNR10_azim45_1_AVMP">
            <a:hlinkClick r:id="" action="ppaction://media"/>
            <a:extLst>
              <a:ext uri="{FF2B5EF4-FFF2-40B4-BE49-F238E27FC236}">
                <a16:creationId xmlns:a16="http://schemas.microsoft.com/office/drawing/2014/main" id="{33318B4C-7E35-52D2-B27D-B22B4FC23A6D}"/>
              </a:ext>
            </a:extLst>
          </p:cNvPr>
          <p:cNvPicPr>
            <a:picLocks noChangeAspect="1" noChangeArrowheads="1"/>
          </p:cNvPicPr>
          <p:nvPr>
            <a:audioFile r:link="rId54"/>
            <p:extLst>
              <p:ext uri="{DAA4B4D4-6D71-4841-9C94-3DE7FCFB9230}">
                <p14:media xmlns:p14="http://schemas.microsoft.com/office/powerpoint/2010/main" r:embed="rId53"/>
              </p:ext>
            </p:extLst>
          </p:nvPr>
        </p:nvPicPr>
        <p:blipFill>
          <a:blip r:embed="rId61">
            <a:extLst>
              <a:ext uri="{28A0092B-C50C-407E-A947-70E740481C1C}">
                <a14:useLocalDpi xmlns:a14="http://schemas.microsoft.com/office/drawing/2010/main" val="0"/>
              </a:ext>
            </a:extLst>
          </a:blip>
          <a:srcRect/>
          <a:stretch>
            <a:fillRect/>
          </a:stretch>
        </p:blipFill>
        <p:spPr bwMode="auto">
          <a:xfrm>
            <a:off x="8270103" y="324567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y_room5_SNR10_azim15_1_Betrand">
            <a:hlinkClick r:id="" action="ppaction://media"/>
            <a:extLst>
              <a:ext uri="{FF2B5EF4-FFF2-40B4-BE49-F238E27FC236}">
                <a16:creationId xmlns:a16="http://schemas.microsoft.com/office/drawing/2014/main" id="{EFF1DA69-A39A-1340-B7B9-921DBC7C8F8A}"/>
              </a:ext>
            </a:extLst>
          </p:cNvPr>
          <p:cNvPicPr>
            <a:picLocks noChangeAspect="1" noChangeArrowheads="1"/>
          </p:cNvPicPr>
          <p:nvPr>
            <a:audioFile r:link="rId56"/>
            <p:extLst>
              <p:ext uri="{DAA4B4D4-6D71-4841-9C94-3DE7FCFB9230}">
                <p14:media xmlns:p14="http://schemas.microsoft.com/office/powerpoint/2010/main" r:embed="rId55"/>
              </p:ext>
            </p:extLst>
          </p:nvPr>
        </p:nvPicPr>
        <p:blipFill>
          <a:blip r:embed="rId61">
            <a:extLst>
              <a:ext uri="{28A0092B-C50C-407E-A947-70E740481C1C}">
                <a14:useLocalDpi xmlns:a14="http://schemas.microsoft.com/office/drawing/2010/main" val="0"/>
              </a:ext>
            </a:extLst>
          </a:blip>
          <a:srcRect/>
          <a:stretch>
            <a:fillRect/>
          </a:stretch>
        </p:blipFill>
        <p:spPr bwMode="auto">
          <a:xfrm>
            <a:off x="7476353" y="3259962"/>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GeneratedVideo">
            <a:hlinkClick r:id="" action="ppaction://media"/>
            <a:extLst>
              <a:ext uri="{FF2B5EF4-FFF2-40B4-BE49-F238E27FC236}">
                <a16:creationId xmlns:a16="http://schemas.microsoft.com/office/drawing/2014/main" id="{78A20559-A948-F1D5-CC10-9D9D1384733C}"/>
              </a:ext>
            </a:extLst>
          </p:cNvPr>
          <p:cNvPicPr>
            <a:picLocks noChangeAspect="1"/>
          </p:cNvPicPr>
          <p:nvPr>
            <a:videoFile r:link="rId58"/>
            <p:extLst>
              <p:ext uri="{DAA4B4D4-6D71-4841-9C94-3DE7FCFB9230}">
                <p14:media xmlns:p14="http://schemas.microsoft.com/office/powerpoint/2010/main" r:embed="rId57"/>
              </p:ext>
            </p:extLst>
          </p:nvPr>
        </p:nvPicPr>
        <p:blipFill>
          <a:blip r:embed="rId62"/>
          <a:stretch>
            <a:fillRect/>
          </a:stretch>
        </p:blipFill>
        <p:spPr>
          <a:xfrm>
            <a:off x="246805" y="1988840"/>
            <a:ext cx="2380979" cy="1785734"/>
          </a:xfrm>
          <a:prstGeom prst="rect">
            <a:avLst/>
          </a:prstGeom>
        </p:spPr>
      </p:pic>
      <p:grpSp>
        <p:nvGrpSpPr>
          <p:cNvPr id="11" name="组合 21">
            <a:extLst>
              <a:ext uri="{FF2B5EF4-FFF2-40B4-BE49-F238E27FC236}">
                <a16:creationId xmlns:a16="http://schemas.microsoft.com/office/drawing/2014/main" id="{B96D2EA4-CF7B-2ADC-3C4A-71F3299C4726}"/>
              </a:ext>
            </a:extLst>
          </p:cNvPr>
          <p:cNvGrpSpPr>
            <a:grpSpLocks/>
          </p:cNvGrpSpPr>
          <p:nvPr/>
        </p:nvGrpSpPr>
        <p:grpSpPr bwMode="auto">
          <a:xfrm>
            <a:off x="35496" y="908720"/>
            <a:ext cx="2860938" cy="962029"/>
            <a:chOff x="395536" y="620688"/>
            <a:chExt cx="6372225" cy="2396083"/>
          </a:xfrm>
        </p:grpSpPr>
        <p:pic>
          <p:nvPicPr>
            <p:cNvPr id="12" name="图片 17" descr="Capture.JPG">
              <a:extLst>
                <a:ext uri="{FF2B5EF4-FFF2-40B4-BE49-F238E27FC236}">
                  <a16:creationId xmlns:a16="http://schemas.microsoft.com/office/drawing/2014/main" id="{FA3F757A-ABEA-DB6A-B1C2-1C47DA9857FC}"/>
                </a:ext>
              </a:extLst>
            </p:cNvPr>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395536" y="620688"/>
              <a:ext cx="63722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9" descr="Capture2.JPG">
              <a:extLst>
                <a:ext uri="{FF2B5EF4-FFF2-40B4-BE49-F238E27FC236}">
                  <a16:creationId xmlns:a16="http://schemas.microsoft.com/office/drawing/2014/main" id="{3F2BD56A-F146-AE61-56FC-A3833720B268}"/>
                </a:ext>
              </a:extLst>
            </p:cNvPr>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611560" y="2492896"/>
              <a:ext cx="6048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000"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000" fill="hold"/>
                                        <p:tgtEl>
                                          <p:spTgt spid="6"/>
                                        </p:tgtEl>
                                      </p:cBhvr>
                                    </p:cmd>
                                  </p:childTnLst>
                                </p:cTn>
                              </p:par>
                            </p:childTnLst>
                          </p:cTn>
                        </p:par>
                      </p:childTnLst>
                    </p:cTn>
                  </p:par>
                </p:childTnLst>
              </p:cTn>
              <p:nextCondLst>
                <p:cond evt="onClick" delay="0">
                  <p:tgtEl>
                    <p:spTgt spid="6"/>
                  </p:tgtEl>
                </p:cond>
              </p:nextCondLst>
            </p:seq>
            <p:audio>
              <p:cMediaNode vol="80000">
                <p:cTn id="19" fill="hold" display="0">
                  <p:stCondLst>
                    <p:cond delay="indefinite"/>
                  </p:stCondLst>
                  <p:endCondLst>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000" fill="hold"/>
                                        <p:tgtEl>
                                          <p:spTgt spid="8"/>
                                        </p:tgtEl>
                                      </p:cBhvr>
                                    </p:cmd>
                                  </p:childTnLst>
                                </p:cTn>
                              </p:par>
                            </p:childTnLst>
                          </p:cTn>
                        </p:par>
                      </p:childTnLst>
                    </p:cTn>
                  </p:par>
                </p:childTnLst>
              </p:cTn>
              <p:nextCondLst>
                <p:cond evt="onClick" delay="0">
                  <p:tgtEl>
                    <p:spTgt spid="8"/>
                  </p:tgtEl>
                </p:cond>
              </p:nextCondLst>
            </p:seq>
            <p:audio>
              <p:cMediaNode vol="80000">
                <p:cTn id="25" fill="hold" display="0">
                  <p:stCondLst>
                    <p:cond delay="indefinite"/>
                  </p:stCondLst>
                  <p:endCondLst>
                    <p:cond evt="onStopAudio" delay="0">
                      <p:tgtEl>
                        <p:sldTgt/>
                      </p:tgtEl>
                    </p:cond>
                  </p:endCondLst>
                </p:cTn>
                <p:tgtEl>
                  <p:spTgt spid="8"/>
                </p:tgtEl>
              </p:cMediaNode>
            </p:audio>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000" fill="hold"/>
                                        <p:tgtEl>
                                          <p:spTgt spid="4"/>
                                        </p:tgtEl>
                                      </p:cBhvr>
                                    </p:cmd>
                                  </p:childTnLst>
                                </p:cTn>
                              </p:par>
                            </p:childTnLst>
                          </p:cTn>
                        </p:par>
                      </p:childTnLst>
                    </p:cTn>
                  </p:par>
                </p:childTnLst>
              </p:cTn>
              <p:nextCondLst>
                <p:cond evt="onClick" delay="0">
                  <p:tgtEl>
                    <p:spTgt spid="4"/>
                  </p:tgtEl>
                </p:cond>
              </p:nextCondLst>
            </p:seq>
            <p:audio>
              <p:cMediaNode vol="80000">
                <p:cTn id="31" fill="hold" display="0">
                  <p:stCondLst>
                    <p:cond delay="indefinite"/>
                  </p:stCondLst>
                  <p:endCondLst>
                    <p:cond evt="onStopAudio" delay="0">
                      <p:tgtEl>
                        <p:sldTgt/>
                      </p:tgtEl>
                    </p:cond>
                  </p:endCondLst>
                </p:cTn>
                <p:tgtEl>
                  <p:spTgt spid="4"/>
                </p:tgtEl>
              </p:cMediaNode>
            </p:audio>
            <p:seq concurrent="1" nextAc="seek">
              <p:cTn id="32" restart="whenNotActive" fill="hold" evtFilter="cancelBubble" nodeType="interactiveSeq">
                <p:stCondLst>
                  <p:cond evt="onClick" delay="0">
                    <p:tgtEl>
                      <p:spTgt spid="40"/>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0000" fill="hold"/>
                                        <p:tgtEl>
                                          <p:spTgt spid="40"/>
                                        </p:tgtEl>
                                      </p:cBhvr>
                                    </p:cmd>
                                  </p:childTnLst>
                                </p:cTn>
                              </p:par>
                            </p:childTnLst>
                          </p:cTn>
                        </p:par>
                      </p:childTnLst>
                    </p:cTn>
                  </p:par>
                </p:childTnLst>
              </p:cTn>
              <p:nextCondLst>
                <p:cond evt="onClick" delay="0">
                  <p:tgtEl>
                    <p:spTgt spid="40"/>
                  </p:tgtEl>
                </p:cond>
              </p:nextCondLst>
            </p:seq>
            <p:audio>
              <p:cMediaNode vol="80000">
                <p:cTn id="37" fill="hold" display="0">
                  <p:stCondLst>
                    <p:cond delay="indefinite"/>
                  </p:stCondLst>
                  <p:endCondLst>
                    <p:cond evt="onStopAudio" delay="0">
                      <p:tgtEl>
                        <p:sldTgt/>
                      </p:tgtEl>
                    </p:cond>
                  </p:endCondLst>
                </p:cTn>
                <p:tgtEl>
                  <p:spTgt spid="40"/>
                </p:tgtEl>
              </p:cMediaNode>
            </p:audio>
            <p:seq concurrent="1" nextAc="seek">
              <p:cTn id="38" restart="whenNotActive" fill="hold" evtFilter="cancelBubble" nodeType="interactiveSeq">
                <p:stCondLst>
                  <p:cond evt="onClick" delay="0">
                    <p:tgtEl>
                      <p:spTgt spid="41"/>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0000" fill="hold"/>
                                        <p:tgtEl>
                                          <p:spTgt spid="41"/>
                                        </p:tgtEl>
                                      </p:cBhvr>
                                    </p:cmd>
                                  </p:childTnLst>
                                </p:cTn>
                              </p:par>
                            </p:childTnLst>
                          </p:cTn>
                        </p:par>
                      </p:childTnLst>
                    </p:cTn>
                  </p:par>
                </p:childTnLst>
              </p:cTn>
              <p:nextCondLst>
                <p:cond evt="onClick" delay="0">
                  <p:tgtEl>
                    <p:spTgt spid="41"/>
                  </p:tgtEl>
                </p:cond>
              </p:nextCondLst>
            </p:seq>
            <p:audio>
              <p:cMediaNode vol="80000">
                <p:cTn id="43" fill="hold" display="0">
                  <p:stCondLst>
                    <p:cond delay="indefinite"/>
                  </p:stCondLst>
                  <p:endCondLst>
                    <p:cond evt="onStopAudio" delay="0">
                      <p:tgtEl>
                        <p:sldTgt/>
                      </p:tgtEl>
                    </p:cond>
                  </p:endCondLst>
                </p:cTn>
                <p:tgtEl>
                  <p:spTgt spid="41"/>
                </p:tgtEl>
              </p:cMediaNode>
            </p:audio>
            <p:seq concurrent="1" nextAc="seek">
              <p:cTn id="44" restart="whenNotActive" fill="hold" evtFilter="cancelBubble" nodeType="interactiveSeq">
                <p:stCondLst>
                  <p:cond evt="onClick" delay="0">
                    <p:tgtEl>
                      <p:spTgt spid="44"/>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0000" fill="hold"/>
                                        <p:tgtEl>
                                          <p:spTgt spid="44"/>
                                        </p:tgtEl>
                                      </p:cBhvr>
                                    </p:cmd>
                                  </p:childTnLst>
                                </p:cTn>
                              </p:par>
                            </p:childTnLst>
                          </p:cTn>
                        </p:par>
                      </p:childTnLst>
                    </p:cTn>
                  </p:par>
                </p:childTnLst>
              </p:cTn>
              <p:nextCondLst>
                <p:cond evt="onClick" delay="0">
                  <p:tgtEl>
                    <p:spTgt spid="44"/>
                  </p:tgtEl>
                </p:cond>
              </p:nextCondLst>
            </p:seq>
            <p:audio>
              <p:cMediaNode vol="80000">
                <p:cTn id="49" fill="hold" display="0">
                  <p:stCondLst>
                    <p:cond delay="indefinite"/>
                  </p:stCondLst>
                  <p:endCondLst>
                    <p:cond evt="onStopAudio" delay="0">
                      <p:tgtEl>
                        <p:sldTgt/>
                      </p:tgtEl>
                    </p:cond>
                  </p:endCondLst>
                </p:cTn>
                <p:tgtEl>
                  <p:spTgt spid="44"/>
                </p:tgtEl>
              </p:cMediaNode>
            </p:audio>
            <p:seq concurrent="1" nextAc="seek">
              <p:cTn id="50" restart="whenNotActive" fill="hold" evtFilter="cancelBubble" nodeType="interactiveSeq">
                <p:stCondLst>
                  <p:cond evt="onClick" delay="0">
                    <p:tgtEl>
                      <p:spTgt spid="46"/>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10000" fill="hold"/>
                                        <p:tgtEl>
                                          <p:spTgt spid="46"/>
                                        </p:tgtEl>
                                      </p:cBhvr>
                                    </p:cmd>
                                  </p:childTnLst>
                                </p:cTn>
                              </p:par>
                            </p:childTnLst>
                          </p:cTn>
                        </p:par>
                      </p:childTnLst>
                    </p:cTn>
                  </p:par>
                </p:childTnLst>
              </p:cTn>
              <p:nextCondLst>
                <p:cond evt="onClick" delay="0">
                  <p:tgtEl>
                    <p:spTgt spid="46"/>
                  </p:tgtEl>
                </p:cond>
              </p:nextCondLst>
            </p:seq>
            <p:audio>
              <p:cMediaNode vol="80000">
                <p:cTn id="55" fill="hold" display="0">
                  <p:stCondLst>
                    <p:cond delay="indefinite"/>
                  </p:stCondLst>
                  <p:endCondLst>
                    <p:cond evt="onStopAudio" delay="0">
                      <p:tgtEl>
                        <p:sldTgt/>
                      </p:tgtEl>
                    </p:cond>
                  </p:endCondLst>
                </p:cTn>
                <p:tgtEl>
                  <p:spTgt spid="46"/>
                </p:tgtEl>
              </p:cMediaNode>
            </p:audio>
            <p:seq concurrent="1" nextAc="seek">
              <p:cTn id="56" restart="whenNotActive" fill="hold" evtFilter="cancelBubble" nodeType="interactiveSeq">
                <p:stCondLst>
                  <p:cond evt="onClick" delay="0">
                    <p:tgtEl>
                      <p:spTgt spid="47"/>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0000" fill="hold"/>
                                        <p:tgtEl>
                                          <p:spTgt spid="47"/>
                                        </p:tgtEl>
                                      </p:cBhvr>
                                    </p:cmd>
                                  </p:childTnLst>
                                </p:cTn>
                              </p:par>
                            </p:childTnLst>
                          </p:cTn>
                        </p:par>
                      </p:childTnLst>
                    </p:cTn>
                  </p:par>
                </p:childTnLst>
              </p:cTn>
              <p:nextCondLst>
                <p:cond evt="onClick" delay="0">
                  <p:tgtEl>
                    <p:spTgt spid="47"/>
                  </p:tgtEl>
                </p:cond>
              </p:nextCondLst>
            </p:seq>
            <p:audio>
              <p:cMediaNode vol="80000">
                <p:cTn id="61" fill="hold" display="0">
                  <p:stCondLst>
                    <p:cond delay="indefinite"/>
                  </p:stCondLst>
                  <p:endCondLst>
                    <p:cond evt="onStopAudio" delay="0">
                      <p:tgtEl>
                        <p:sldTgt/>
                      </p:tgtEl>
                    </p:cond>
                  </p:endCondLst>
                </p:cTn>
                <p:tgtEl>
                  <p:spTgt spid="47"/>
                </p:tgtEl>
              </p:cMediaNode>
            </p:audio>
            <p:seq concurrent="1" nextAc="seek">
              <p:cTn id="62" restart="whenNotActive" fill="hold" evtFilter="cancelBubble" nodeType="interactiveSeq">
                <p:stCondLst>
                  <p:cond evt="onClick" delay="0">
                    <p:tgtEl>
                      <p:spTgt spid="48"/>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10000" fill="hold"/>
                                        <p:tgtEl>
                                          <p:spTgt spid="48"/>
                                        </p:tgtEl>
                                      </p:cBhvr>
                                    </p:cmd>
                                  </p:childTnLst>
                                </p:cTn>
                              </p:par>
                            </p:childTnLst>
                          </p:cTn>
                        </p:par>
                      </p:childTnLst>
                    </p:cTn>
                  </p:par>
                </p:childTnLst>
              </p:cTn>
              <p:nextCondLst>
                <p:cond evt="onClick" delay="0">
                  <p:tgtEl>
                    <p:spTgt spid="48"/>
                  </p:tgtEl>
                </p:cond>
              </p:nextCondLst>
            </p:seq>
            <p:audio>
              <p:cMediaNode vol="80000">
                <p:cTn id="67" fill="hold" display="0">
                  <p:stCondLst>
                    <p:cond delay="indefinite"/>
                  </p:stCondLst>
                  <p:endCondLst>
                    <p:cond evt="onStopAudio" delay="0">
                      <p:tgtEl>
                        <p:sldTgt/>
                      </p:tgtEl>
                    </p:cond>
                  </p:endCondLst>
                </p:cTn>
                <p:tgtEl>
                  <p:spTgt spid="48"/>
                </p:tgtEl>
              </p:cMediaNode>
            </p:audio>
            <p:seq concurrent="1" nextAc="seek">
              <p:cTn id="68" restart="whenNotActive" fill="hold" evtFilter="cancelBubble" nodeType="interactiveSeq">
                <p:stCondLst>
                  <p:cond evt="onClick" delay="0">
                    <p:tgtEl>
                      <p:spTgt spid="45"/>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10000" fill="hold"/>
                                        <p:tgtEl>
                                          <p:spTgt spid="45"/>
                                        </p:tgtEl>
                                      </p:cBhvr>
                                    </p:cmd>
                                  </p:childTnLst>
                                </p:cTn>
                              </p:par>
                            </p:childTnLst>
                          </p:cTn>
                        </p:par>
                      </p:childTnLst>
                    </p:cTn>
                  </p:par>
                </p:childTnLst>
              </p:cTn>
              <p:nextCondLst>
                <p:cond evt="onClick" delay="0">
                  <p:tgtEl>
                    <p:spTgt spid="45"/>
                  </p:tgtEl>
                </p:cond>
              </p:nextCondLst>
            </p:seq>
            <p:audio>
              <p:cMediaNode vol="80000">
                <p:cTn id="73" fill="hold" display="0">
                  <p:stCondLst>
                    <p:cond delay="indefinite"/>
                  </p:stCondLst>
                  <p:endCondLst>
                    <p:cond evt="onStopAudio" delay="0">
                      <p:tgtEl>
                        <p:sldTgt/>
                      </p:tgtEl>
                    </p:cond>
                  </p:endCondLst>
                </p:cTn>
                <p:tgtEl>
                  <p:spTgt spid="45"/>
                </p:tgtEl>
              </p:cMediaNode>
            </p:audio>
            <p:seq concurrent="1" nextAc="seek">
              <p:cTn id="74" restart="whenNotActive" fill="hold" evtFilter="cancelBubble" nodeType="interactiveSeq">
                <p:stCondLst>
                  <p:cond evt="onClick" delay="0">
                    <p:tgtEl>
                      <p:spTgt spid="49"/>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0000" fill="hold"/>
                                        <p:tgtEl>
                                          <p:spTgt spid="49"/>
                                        </p:tgtEl>
                                      </p:cBhvr>
                                    </p:cmd>
                                  </p:childTnLst>
                                </p:cTn>
                              </p:par>
                            </p:childTnLst>
                          </p:cTn>
                        </p:par>
                      </p:childTnLst>
                    </p:cTn>
                  </p:par>
                </p:childTnLst>
              </p:cTn>
              <p:nextCondLst>
                <p:cond evt="onClick" delay="0">
                  <p:tgtEl>
                    <p:spTgt spid="49"/>
                  </p:tgtEl>
                </p:cond>
              </p:nextCondLst>
            </p:seq>
            <p:audio>
              <p:cMediaNode vol="80000">
                <p:cTn id="79" fill="hold" display="0">
                  <p:stCondLst>
                    <p:cond delay="indefinite"/>
                  </p:stCondLst>
                  <p:endCondLst>
                    <p:cond evt="onStopAudio" delay="0">
                      <p:tgtEl>
                        <p:sldTgt/>
                      </p:tgtEl>
                    </p:cond>
                  </p:endCondLst>
                </p:cTn>
                <p:tgtEl>
                  <p:spTgt spid="49"/>
                </p:tgtEl>
              </p:cMediaNode>
            </p:audio>
            <p:seq concurrent="1" nextAc="seek">
              <p:cTn id="80" restart="whenNotActive" fill="hold" evtFilter="cancelBubble" nodeType="interactiveSeq">
                <p:stCondLst>
                  <p:cond evt="onClick" delay="0">
                    <p:tgtEl>
                      <p:spTgt spid="52"/>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10000" fill="hold"/>
                                        <p:tgtEl>
                                          <p:spTgt spid="52"/>
                                        </p:tgtEl>
                                      </p:cBhvr>
                                    </p:cmd>
                                  </p:childTnLst>
                                </p:cTn>
                              </p:par>
                            </p:childTnLst>
                          </p:cTn>
                        </p:par>
                      </p:childTnLst>
                    </p:cTn>
                  </p:par>
                </p:childTnLst>
              </p:cTn>
              <p:nextCondLst>
                <p:cond evt="onClick" delay="0">
                  <p:tgtEl>
                    <p:spTgt spid="52"/>
                  </p:tgtEl>
                </p:cond>
              </p:nextCondLst>
            </p:seq>
            <p:audio>
              <p:cMediaNode vol="80000">
                <p:cTn id="85" fill="hold" display="0">
                  <p:stCondLst>
                    <p:cond delay="indefinite"/>
                  </p:stCondLst>
                  <p:endCondLst>
                    <p:cond evt="onStopAudio" delay="0">
                      <p:tgtEl>
                        <p:sldTgt/>
                      </p:tgtEl>
                    </p:cond>
                  </p:endCondLst>
                </p:cTn>
                <p:tgtEl>
                  <p:spTgt spid="52"/>
                </p:tgtEl>
              </p:cMediaNode>
            </p:audio>
            <p:seq concurrent="1" nextAc="seek">
              <p:cTn id="86" restart="whenNotActive" fill="hold" evtFilter="cancelBubble" nodeType="interactiveSeq">
                <p:stCondLst>
                  <p:cond evt="onClick" delay="0">
                    <p:tgtEl>
                      <p:spTgt spid="53"/>
                    </p:tgtEl>
                  </p:cond>
                </p:stCondLst>
                <p:endSync evt="end" delay="0">
                  <p:rtn val="all"/>
                </p:endSync>
                <p:childTnLst>
                  <p:par>
                    <p:cTn id="87" fill="hold">
                      <p:stCondLst>
                        <p:cond delay="0"/>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10000" fill="hold"/>
                                        <p:tgtEl>
                                          <p:spTgt spid="53"/>
                                        </p:tgtEl>
                                      </p:cBhvr>
                                    </p:cmd>
                                  </p:childTnLst>
                                </p:cTn>
                              </p:par>
                            </p:childTnLst>
                          </p:cTn>
                        </p:par>
                      </p:childTnLst>
                    </p:cTn>
                  </p:par>
                </p:childTnLst>
              </p:cTn>
              <p:nextCondLst>
                <p:cond evt="onClick" delay="0">
                  <p:tgtEl>
                    <p:spTgt spid="53"/>
                  </p:tgtEl>
                </p:cond>
              </p:nextCondLst>
            </p:seq>
            <p:audio>
              <p:cMediaNode vol="80000">
                <p:cTn id="91" fill="hold" display="0">
                  <p:stCondLst>
                    <p:cond delay="indefinite"/>
                  </p:stCondLst>
                  <p:endCondLst>
                    <p:cond evt="onStopAudio" delay="0">
                      <p:tgtEl>
                        <p:sldTgt/>
                      </p:tgtEl>
                    </p:cond>
                  </p:endCondLst>
                </p:cTn>
                <p:tgtEl>
                  <p:spTgt spid="53"/>
                </p:tgtEl>
              </p:cMediaNode>
            </p:audio>
            <p:seq concurrent="1" nextAc="seek">
              <p:cTn id="92" restart="whenNotActive" fill="hold" evtFilter="cancelBubble" nodeType="interactiveSeq">
                <p:stCondLst>
                  <p:cond evt="onClick" delay="0">
                    <p:tgtEl>
                      <p:spTgt spid="54"/>
                    </p:tgtEl>
                  </p:cond>
                </p:stCondLst>
                <p:endSync evt="end" delay="0">
                  <p:rtn val="all"/>
                </p:endSync>
                <p:childTnLst>
                  <p:par>
                    <p:cTn id="93" fill="hold">
                      <p:stCondLst>
                        <p:cond delay="0"/>
                      </p:stCondLst>
                      <p:childTnLst>
                        <p:par>
                          <p:cTn id="94" fill="hold">
                            <p:stCondLst>
                              <p:cond delay="0"/>
                            </p:stCondLst>
                            <p:childTnLst>
                              <p:par>
                                <p:cTn id="95" presetID="1" presetClass="mediacall" presetSubtype="0" fill="hold" nodeType="clickEffect">
                                  <p:stCondLst>
                                    <p:cond delay="0"/>
                                  </p:stCondLst>
                                  <p:childTnLst>
                                    <p:cmd type="call" cmd="playFrom(0.0)">
                                      <p:cBhvr>
                                        <p:cTn id="96" dur="10000" fill="hold"/>
                                        <p:tgtEl>
                                          <p:spTgt spid="54"/>
                                        </p:tgtEl>
                                      </p:cBhvr>
                                    </p:cmd>
                                  </p:childTnLst>
                                </p:cTn>
                              </p:par>
                            </p:childTnLst>
                          </p:cTn>
                        </p:par>
                      </p:childTnLst>
                    </p:cTn>
                  </p:par>
                </p:childTnLst>
              </p:cTn>
              <p:nextCondLst>
                <p:cond evt="onClick" delay="0">
                  <p:tgtEl>
                    <p:spTgt spid="54"/>
                  </p:tgtEl>
                </p:cond>
              </p:nextCondLst>
            </p:seq>
            <p:audio>
              <p:cMediaNode vol="80000">
                <p:cTn id="97" fill="hold" display="0">
                  <p:stCondLst>
                    <p:cond delay="indefinite"/>
                  </p:stCondLst>
                  <p:endCondLst>
                    <p:cond evt="onStopAudio" delay="0">
                      <p:tgtEl>
                        <p:sldTgt/>
                      </p:tgtEl>
                    </p:cond>
                  </p:endCondLst>
                </p:cTn>
                <p:tgtEl>
                  <p:spTgt spid="54"/>
                </p:tgtEl>
              </p:cMediaNode>
            </p:audio>
            <p:seq concurrent="1" nextAc="seek">
              <p:cTn id="98" restart="whenNotActive" fill="hold" evtFilter="cancelBubble" nodeType="interactiveSeq">
                <p:stCondLst>
                  <p:cond evt="onClick" delay="0">
                    <p:tgtEl>
                      <p:spTgt spid="55"/>
                    </p:tgtEl>
                  </p:cond>
                </p:stCondLst>
                <p:endSync evt="end" delay="0">
                  <p:rtn val="all"/>
                </p:endSync>
                <p:childTnLst>
                  <p:par>
                    <p:cTn id="99" fill="hold">
                      <p:stCondLst>
                        <p:cond delay="0"/>
                      </p:stCondLst>
                      <p:childTnLst>
                        <p:par>
                          <p:cTn id="100" fill="hold">
                            <p:stCondLst>
                              <p:cond delay="0"/>
                            </p:stCondLst>
                            <p:childTnLst>
                              <p:par>
                                <p:cTn id="101" presetID="1" presetClass="mediacall" presetSubtype="0" fill="hold" nodeType="clickEffect">
                                  <p:stCondLst>
                                    <p:cond delay="0"/>
                                  </p:stCondLst>
                                  <p:childTnLst>
                                    <p:cmd type="call" cmd="playFrom(0.0)">
                                      <p:cBhvr>
                                        <p:cTn id="102" dur="10000" fill="hold"/>
                                        <p:tgtEl>
                                          <p:spTgt spid="55"/>
                                        </p:tgtEl>
                                      </p:cBhvr>
                                    </p:cmd>
                                  </p:childTnLst>
                                </p:cTn>
                              </p:par>
                            </p:childTnLst>
                          </p:cTn>
                        </p:par>
                      </p:childTnLst>
                    </p:cTn>
                  </p:par>
                </p:childTnLst>
              </p:cTn>
              <p:nextCondLst>
                <p:cond evt="onClick" delay="0">
                  <p:tgtEl>
                    <p:spTgt spid="55"/>
                  </p:tgtEl>
                </p:cond>
              </p:nextCondLst>
            </p:seq>
            <p:audio>
              <p:cMediaNode vol="80000">
                <p:cTn id="103" fill="hold" display="0">
                  <p:stCondLst>
                    <p:cond delay="indefinite"/>
                  </p:stCondLst>
                  <p:endCondLst>
                    <p:cond evt="onStopAudio" delay="0">
                      <p:tgtEl>
                        <p:sldTgt/>
                      </p:tgtEl>
                    </p:cond>
                  </p:endCondLst>
                </p:cTn>
                <p:tgtEl>
                  <p:spTgt spid="55"/>
                </p:tgtEl>
              </p:cMediaNode>
            </p:audio>
            <p:seq concurrent="1" nextAc="seek">
              <p:cTn id="104" restart="whenNotActive" fill="hold" evtFilter="cancelBubble" nodeType="interactiveSeq">
                <p:stCondLst>
                  <p:cond evt="onClick" delay="0">
                    <p:tgtEl>
                      <p:spTgt spid="56"/>
                    </p:tgtEl>
                  </p:cond>
                </p:stCondLst>
                <p:endSync evt="end" delay="0">
                  <p:rtn val="all"/>
                </p:endSync>
                <p:childTnLst>
                  <p:par>
                    <p:cTn id="105" fill="hold">
                      <p:stCondLst>
                        <p:cond delay="0"/>
                      </p:stCondLst>
                      <p:childTnLst>
                        <p:par>
                          <p:cTn id="106" fill="hold">
                            <p:stCondLst>
                              <p:cond delay="0"/>
                            </p:stCondLst>
                            <p:childTnLst>
                              <p:par>
                                <p:cTn id="107" presetID="1" presetClass="mediacall" presetSubtype="0" fill="hold" nodeType="clickEffect">
                                  <p:stCondLst>
                                    <p:cond delay="0"/>
                                  </p:stCondLst>
                                  <p:childTnLst>
                                    <p:cmd type="call" cmd="playFrom(0.0)">
                                      <p:cBhvr>
                                        <p:cTn id="108" dur="10000" fill="hold"/>
                                        <p:tgtEl>
                                          <p:spTgt spid="56"/>
                                        </p:tgtEl>
                                      </p:cBhvr>
                                    </p:cmd>
                                  </p:childTnLst>
                                </p:cTn>
                              </p:par>
                            </p:childTnLst>
                          </p:cTn>
                        </p:par>
                      </p:childTnLst>
                    </p:cTn>
                  </p:par>
                </p:childTnLst>
              </p:cTn>
              <p:nextCondLst>
                <p:cond evt="onClick" delay="0">
                  <p:tgtEl>
                    <p:spTgt spid="56"/>
                  </p:tgtEl>
                </p:cond>
              </p:nextCondLst>
            </p:seq>
            <p:audio>
              <p:cMediaNode vol="80000">
                <p:cTn id="109" fill="hold" display="0">
                  <p:stCondLst>
                    <p:cond delay="indefinite"/>
                  </p:stCondLst>
                  <p:endCondLst>
                    <p:cond evt="onStopAudio" delay="0">
                      <p:tgtEl>
                        <p:sldTgt/>
                      </p:tgtEl>
                    </p:cond>
                  </p:endCondLst>
                </p:cTn>
                <p:tgtEl>
                  <p:spTgt spid="56"/>
                </p:tgtEl>
              </p:cMediaNode>
            </p:audio>
            <p:seq concurrent="1" nextAc="seek">
              <p:cTn id="110" restart="whenNotActive" fill="hold" evtFilter="cancelBubble" nodeType="interactiveSeq">
                <p:stCondLst>
                  <p:cond evt="onClick" delay="0">
                    <p:tgtEl>
                      <p:spTgt spid="57"/>
                    </p:tgtEl>
                  </p:cond>
                </p:stCondLst>
                <p:endSync evt="end" delay="0">
                  <p:rtn val="all"/>
                </p:endSync>
                <p:childTnLst>
                  <p:par>
                    <p:cTn id="111" fill="hold">
                      <p:stCondLst>
                        <p:cond delay="0"/>
                      </p:stCondLst>
                      <p:childTnLst>
                        <p:par>
                          <p:cTn id="112" fill="hold">
                            <p:stCondLst>
                              <p:cond delay="0"/>
                            </p:stCondLst>
                            <p:childTnLst>
                              <p:par>
                                <p:cTn id="113" presetID="1" presetClass="mediacall" presetSubtype="0" fill="hold" nodeType="clickEffect">
                                  <p:stCondLst>
                                    <p:cond delay="0"/>
                                  </p:stCondLst>
                                  <p:childTnLst>
                                    <p:cmd type="call" cmd="playFrom(0.0)">
                                      <p:cBhvr>
                                        <p:cTn id="114" dur="10000" fill="hold"/>
                                        <p:tgtEl>
                                          <p:spTgt spid="57"/>
                                        </p:tgtEl>
                                      </p:cBhvr>
                                    </p:cmd>
                                  </p:childTnLst>
                                </p:cTn>
                              </p:par>
                            </p:childTnLst>
                          </p:cTn>
                        </p:par>
                      </p:childTnLst>
                    </p:cTn>
                  </p:par>
                </p:childTnLst>
              </p:cTn>
              <p:nextCondLst>
                <p:cond evt="onClick" delay="0">
                  <p:tgtEl>
                    <p:spTgt spid="57"/>
                  </p:tgtEl>
                </p:cond>
              </p:nextCondLst>
            </p:seq>
            <p:audio>
              <p:cMediaNode vol="80000">
                <p:cTn id="115" fill="hold" display="0">
                  <p:stCondLst>
                    <p:cond delay="indefinite"/>
                  </p:stCondLst>
                  <p:endCondLst>
                    <p:cond evt="onStopAudio" delay="0">
                      <p:tgtEl>
                        <p:sldTgt/>
                      </p:tgtEl>
                    </p:cond>
                  </p:endCondLst>
                </p:cTn>
                <p:tgtEl>
                  <p:spTgt spid="57"/>
                </p:tgtEl>
              </p:cMediaNode>
            </p:audio>
            <p:seq concurrent="1" nextAc="seek">
              <p:cTn id="116" restart="whenNotActive" fill="hold" evtFilter="cancelBubble" nodeType="interactiveSeq">
                <p:stCondLst>
                  <p:cond evt="onClick" delay="0">
                    <p:tgtEl>
                      <p:spTgt spid="58"/>
                    </p:tgtEl>
                  </p:cond>
                </p:stCondLst>
                <p:endSync evt="end" delay="0">
                  <p:rtn val="all"/>
                </p:endSync>
                <p:childTnLst>
                  <p:par>
                    <p:cTn id="117" fill="hold">
                      <p:stCondLst>
                        <p:cond delay="0"/>
                      </p:stCondLst>
                      <p:childTnLst>
                        <p:par>
                          <p:cTn id="118" fill="hold">
                            <p:stCondLst>
                              <p:cond delay="0"/>
                            </p:stCondLst>
                            <p:childTnLst>
                              <p:par>
                                <p:cTn id="119" presetID="1" presetClass="mediacall" presetSubtype="0" fill="hold" nodeType="clickEffect">
                                  <p:stCondLst>
                                    <p:cond delay="0"/>
                                  </p:stCondLst>
                                  <p:childTnLst>
                                    <p:cmd type="call" cmd="playFrom(0.0)">
                                      <p:cBhvr>
                                        <p:cTn id="120" dur="10000" fill="hold"/>
                                        <p:tgtEl>
                                          <p:spTgt spid="58"/>
                                        </p:tgtEl>
                                      </p:cBhvr>
                                    </p:cmd>
                                  </p:childTnLst>
                                </p:cTn>
                              </p:par>
                            </p:childTnLst>
                          </p:cTn>
                        </p:par>
                      </p:childTnLst>
                    </p:cTn>
                  </p:par>
                </p:childTnLst>
              </p:cTn>
              <p:nextCondLst>
                <p:cond evt="onClick" delay="0">
                  <p:tgtEl>
                    <p:spTgt spid="58"/>
                  </p:tgtEl>
                </p:cond>
              </p:nextCondLst>
            </p:seq>
            <p:audio>
              <p:cMediaNode vol="80000">
                <p:cTn id="121" fill="hold" display="0">
                  <p:stCondLst>
                    <p:cond delay="indefinite"/>
                  </p:stCondLst>
                  <p:endCondLst>
                    <p:cond evt="onStopAudio" delay="0">
                      <p:tgtEl>
                        <p:sldTgt/>
                      </p:tgtEl>
                    </p:cond>
                  </p:endCondLst>
                </p:cTn>
                <p:tgtEl>
                  <p:spTgt spid="58"/>
                </p:tgtEl>
              </p:cMediaNode>
            </p:audio>
            <p:seq concurrent="1" nextAc="seek">
              <p:cTn id="122" restart="whenNotActive" fill="hold" evtFilter="cancelBubble" nodeType="interactiveSeq">
                <p:stCondLst>
                  <p:cond evt="onClick" delay="0">
                    <p:tgtEl>
                      <p:spTgt spid="59"/>
                    </p:tgtEl>
                  </p:cond>
                </p:stCondLst>
                <p:endSync evt="end" delay="0">
                  <p:rtn val="all"/>
                </p:endSync>
                <p:childTnLst>
                  <p:par>
                    <p:cTn id="123" fill="hold">
                      <p:stCondLst>
                        <p:cond delay="0"/>
                      </p:stCondLst>
                      <p:childTnLst>
                        <p:par>
                          <p:cTn id="124" fill="hold">
                            <p:stCondLst>
                              <p:cond delay="0"/>
                            </p:stCondLst>
                            <p:childTnLst>
                              <p:par>
                                <p:cTn id="125" presetID="1" presetClass="mediacall" presetSubtype="0" fill="hold" nodeType="clickEffect">
                                  <p:stCondLst>
                                    <p:cond delay="0"/>
                                  </p:stCondLst>
                                  <p:childTnLst>
                                    <p:cmd type="call" cmd="playFrom(0.0)">
                                      <p:cBhvr>
                                        <p:cTn id="126" dur="10000" fill="hold"/>
                                        <p:tgtEl>
                                          <p:spTgt spid="59"/>
                                        </p:tgtEl>
                                      </p:cBhvr>
                                    </p:cmd>
                                  </p:childTnLst>
                                </p:cTn>
                              </p:par>
                            </p:childTnLst>
                          </p:cTn>
                        </p:par>
                      </p:childTnLst>
                    </p:cTn>
                  </p:par>
                </p:childTnLst>
              </p:cTn>
              <p:nextCondLst>
                <p:cond evt="onClick" delay="0">
                  <p:tgtEl>
                    <p:spTgt spid="59"/>
                  </p:tgtEl>
                </p:cond>
              </p:nextCondLst>
            </p:seq>
            <p:audio>
              <p:cMediaNode vol="80000">
                <p:cTn id="127" fill="hold" display="0">
                  <p:stCondLst>
                    <p:cond delay="indefinite"/>
                  </p:stCondLst>
                  <p:endCondLst>
                    <p:cond evt="onStopAudio" delay="0">
                      <p:tgtEl>
                        <p:sldTgt/>
                      </p:tgtEl>
                    </p:cond>
                  </p:endCondLst>
                </p:cTn>
                <p:tgtEl>
                  <p:spTgt spid="59"/>
                </p:tgtEl>
              </p:cMediaNode>
            </p:audio>
            <p:seq concurrent="1" nextAc="seek">
              <p:cTn id="128" restart="whenNotActive" fill="hold" evtFilter="cancelBubble" nodeType="interactiveSeq">
                <p:stCondLst>
                  <p:cond evt="onClick" delay="0">
                    <p:tgtEl>
                      <p:spTgt spid="60"/>
                    </p:tgtEl>
                  </p:cond>
                </p:stCondLst>
                <p:endSync evt="end" delay="0">
                  <p:rtn val="all"/>
                </p:endSync>
                <p:childTnLst>
                  <p:par>
                    <p:cTn id="129" fill="hold">
                      <p:stCondLst>
                        <p:cond delay="0"/>
                      </p:stCondLst>
                      <p:childTnLst>
                        <p:par>
                          <p:cTn id="130" fill="hold">
                            <p:stCondLst>
                              <p:cond delay="0"/>
                            </p:stCondLst>
                            <p:childTnLst>
                              <p:par>
                                <p:cTn id="131" presetID="1" presetClass="mediacall" presetSubtype="0" fill="hold" nodeType="clickEffect">
                                  <p:stCondLst>
                                    <p:cond delay="0"/>
                                  </p:stCondLst>
                                  <p:childTnLst>
                                    <p:cmd type="call" cmd="playFrom(0.0)">
                                      <p:cBhvr>
                                        <p:cTn id="132" dur="10000" fill="hold"/>
                                        <p:tgtEl>
                                          <p:spTgt spid="60"/>
                                        </p:tgtEl>
                                      </p:cBhvr>
                                    </p:cmd>
                                  </p:childTnLst>
                                </p:cTn>
                              </p:par>
                            </p:childTnLst>
                          </p:cTn>
                        </p:par>
                      </p:childTnLst>
                    </p:cTn>
                  </p:par>
                </p:childTnLst>
              </p:cTn>
              <p:nextCondLst>
                <p:cond evt="onClick" delay="0">
                  <p:tgtEl>
                    <p:spTgt spid="60"/>
                  </p:tgtEl>
                </p:cond>
              </p:nextCondLst>
            </p:seq>
            <p:audio>
              <p:cMediaNode vol="80000">
                <p:cTn id="133" fill="hold" display="0">
                  <p:stCondLst>
                    <p:cond delay="indefinite"/>
                  </p:stCondLst>
                  <p:endCondLst>
                    <p:cond evt="onStopAudio" delay="0">
                      <p:tgtEl>
                        <p:sldTgt/>
                      </p:tgtEl>
                    </p:cond>
                  </p:endCondLst>
                </p:cTn>
                <p:tgtEl>
                  <p:spTgt spid="60"/>
                </p:tgtEl>
              </p:cMediaNode>
            </p:audio>
            <p:seq concurrent="1" nextAc="seek">
              <p:cTn id="134" restart="whenNotActive" fill="hold" evtFilter="cancelBubble" nodeType="interactiveSeq">
                <p:stCondLst>
                  <p:cond evt="onClick" delay="0">
                    <p:tgtEl>
                      <p:spTgt spid="61"/>
                    </p:tgtEl>
                  </p:cond>
                </p:stCondLst>
                <p:endSync evt="end" delay="0">
                  <p:rtn val="all"/>
                </p:endSync>
                <p:childTnLst>
                  <p:par>
                    <p:cTn id="135" fill="hold">
                      <p:stCondLst>
                        <p:cond delay="0"/>
                      </p:stCondLst>
                      <p:childTnLst>
                        <p:par>
                          <p:cTn id="136" fill="hold">
                            <p:stCondLst>
                              <p:cond delay="0"/>
                            </p:stCondLst>
                            <p:childTnLst>
                              <p:par>
                                <p:cTn id="137" presetID="1" presetClass="mediacall" presetSubtype="0" fill="hold" nodeType="clickEffect">
                                  <p:stCondLst>
                                    <p:cond delay="0"/>
                                  </p:stCondLst>
                                  <p:childTnLst>
                                    <p:cmd type="call" cmd="playFrom(0.0)">
                                      <p:cBhvr>
                                        <p:cTn id="138" dur="10000" fill="hold"/>
                                        <p:tgtEl>
                                          <p:spTgt spid="61"/>
                                        </p:tgtEl>
                                      </p:cBhvr>
                                    </p:cmd>
                                  </p:childTnLst>
                                </p:cTn>
                              </p:par>
                            </p:childTnLst>
                          </p:cTn>
                        </p:par>
                      </p:childTnLst>
                    </p:cTn>
                  </p:par>
                </p:childTnLst>
              </p:cTn>
              <p:nextCondLst>
                <p:cond evt="onClick" delay="0">
                  <p:tgtEl>
                    <p:spTgt spid="61"/>
                  </p:tgtEl>
                </p:cond>
              </p:nextCondLst>
            </p:seq>
            <p:audio>
              <p:cMediaNode vol="80000">
                <p:cTn id="139" fill="hold" display="0">
                  <p:stCondLst>
                    <p:cond delay="indefinite"/>
                  </p:stCondLst>
                  <p:endCondLst>
                    <p:cond evt="onStopAudio" delay="0">
                      <p:tgtEl>
                        <p:sldTgt/>
                      </p:tgtEl>
                    </p:cond>
                  </p:endCondLst>
                </p:cTn>
                <p:tgtEl>
                  <p:spTgt spid="61"/>
                </p:tgtEl>
              </p:cMediaNode>
            </p:audio>
            <p:seq concurrent="1" nextAc="seek">
              <p:cTn id="140" restart="whenNotActive" fill="hold" evtFilter="cancelBubble" nodeType="interactiveSeq">
                <p:stCondLst>
                  <p:cond evt="onClick" delay="0">
                    <p:tgtEl>
                      <p:spTgt spid="62"/>
                    </p:tgtEl>
                  </p:cond>
                </p:stCondLst>
                <p:endSync evt="end" delay="0">
                  <p:rtn val="all"/>
                </p:endSync>
                <p:childTnLst>
                  <p:par>
                    <p:cTn id="141" fill="hold">
                      <p:stCondLst>
                        <p:cond delay="0"/>
                      </p:stCondLst>
                      <p:childTnLst>
                        <p:par>
                          <p:cTn id="142" fill="hold">
                            <p:stCondLst>
                              <p:cond delay="0"/>
                            </p:stCondLst>
                            <p:childTnLst>
                              <p:par>
                                <p:cTn id="143" presetID="1" presetClass="mediacall" presetSubtype="0" fill="hold" nodeType="clickEffect">
                                  <p:stCondLst>
                                    <p:cond delay="0"/>
                                  </p:stCondLst>
                                  <p:childTnLst>
                                    <p:cmd type="call" cmd="playFrom(0.0)">
                                      <p:cBhvr>
                                        <p:cTn id="144" dur="10000" fill="hold"/>
                                        <p:tgtEl>
                                          <p:spTgt spid="62"/>
                                        </p:tgtEl>
                                      </p:cBhvr>
                                    </p:cmd>
                                  </p:childTnLst>
                                </p:cTn>
                              </p:par>
                            </p:childTnLst>
                          </p:cTn>
                        </p:par>
                      </p:childTnLst>
                    </p:cTn>
                  </p:par>
                </p:childTnLst>
              </p:cTn>
              <p:nextCondLst>
                <p:cond evt="onClick" delay="0">
                  <p:tgtEl>
                    <p:spTgt spid="62"/>
                  </p:tgtEl>
                </p:cond>
              </p:nextCondLst>
            </p:seq>
            <p:audio>
              <p:cMediaNode vol="80000">
                <p:cTn id="145" fill="hold" display="0">
                  <p:stCondLst>
                    <p:cond delay="indefinite"/>
                  </p:stCondLst>
                  <p:endCondLst>
                    <p:cond evt="onStopAudio" delay="0">
                      <p:tgtEl>
                        <p:sldTgt/>
                      </p:tgtEl>
                    </p:cond>
                  </p:endCondLst>
                </p:cTn>
                <p:tgtEl>
                  <p:spTgt spid="62"/>
                </p:tgtEl>
              </p:cMediaNode>
            </p:audio>
            <p:seq concurrent="1" nextAc="seek">
              <p:cTn id="146" restart="whenNotActive" fill="hold" evtFilter="cancelBubble" nodeType="interactiveSeq">
                <p:stCondLst>
                  <p:cond evt="onClick" delay="0">
                    <p:tgtEl>
                      <p:spTgt spid="64"/>
                    </p:tgtEl>
                  </p:cond>
                </p:stCondLst>
                <p:endSync evt="end" delay="0">
                  <p:rtn val="all"/>
                </p:endSync>
                <p:childTnLst>
                  <p:par>
                    <p:cTn id="147" fill="hold">
                      <p:stCondLst>
                        <p:cond delay="0"/>
                      </p:stCondLst>
                      <p:childTnLst>
                        <p:par>
                          <p:cTn id="148" fill="hold">
                            <p:stCondLst>
                              <p:cond delay="0"/>
                            </p:stCondLst>
                            <p:childTnLst>
                              <p:par>
                                <p:cTn id="149" presetID="1" presetClass="mediacall" presetSubtype="0" fill="hold" nodeType="clickEffect">
                                  <p:stCondLst>
                                    <p:cond delay="0"/>
                                  </p:stCondLst>
                                  <p:childTnLst>
                                    <p:cmd type="call" cmd="playFrom(0.0)">
                                      <p:cBhvr>
                                        <p:cTn id="150" dur="10000" fill="hold"/>
                                        <p:tgtEl>
                                          <p:spTgt spid="64"/>
                                        </p:tgtEl>
                                      </p:cBhvr>
                                    </p:cmd>
                                  </p:childTnLst>
                                </p:cTn>
                              </p:par>
                            </p:childTnLst>
                          </p:cTn>
                        </p:par>
                      </p:childTnLst>
                    </p:cTn>
                  </p:par>
                </p:childTnLst>
              </p:cTn>
              <p:nextCondLst>
                <p:cond evt="onClick" delay="0">
                  <p:tgtEl>
                    <p:spTgt spid="64"/>
                  </p:tgtEl>
                </p:cond>
              </p:nextCondLst>
            </p:seq>
            <p:audio>
              <p:cMediaNode vol="80000">
                <p:cTn id="151" fill="hold" display="0">
                  <p:stCondLst>
                    <p:cond delay="indefinite"/>
                  </p:stCondLst>
                  <p:endCondLst>
                    <p:cond evt="onStopAudio" delay="0">
                      <p:tgtEl>
                        <p:sldTgt/>
                      </p:tgtEl>
                    </p:cond>
                  </p:endCondLst>
                </p:cTn>
                <p:tgtEl>
                  <p:spTgt spid="64"/>
                </p:tgtEl>
              </p:cMediaNode>
            </p:audio>
            <p:seq concurrent="1" nextAc="seek">
              <p:cTn id="152" restart="whenNotActive" fill="hold" evtFilter="cancelBubble" nodeType="interactiveSeq">
                <p:stCondLst>
                  <p:cond evt="onClick" delay="0">
                    <p:tgtEl>
                      <p:spTgt spid="63"/>
                    </p:tgtEl>
                  </p:cond>
                </p:stCondLst>
                <p:endSync evt="end" delay="0">
                  <p:rtn val="all"/>
                </p:endSync>
                <p:childTnLst>
                  <p:par>
                    <p:cTn id="153" fill="hold">
                      <p:stCondLst>
                        <p:cond delay="0"/>
                      </p:stCondLst>
                      <p:childTnLst>
                        <p:par>
                          <p:cTn id="154" fill="hold">
                            <p:stCondLst>
                              <p:cond delay="0"/>
                            </p:stCondLst>
                            <p:childTnLst>
                              <p:par>
                                <p:cTn id="155" presetID="1" presetClass="mediacall" presetSubtype="0" fill="hold" nodeType="clickEffect">
                                  <p:stCondLst>
                                    <p:cond delay="0"/>
                                  </p:stCondLst>
                                  <p:childTnLst>
                                    <p:cmd type="call" cmd="playFrom(0.0)">
                                      <p:cBhvr>
                                        <p:cTn id="156" dur="10000" fill="hold"/>
                                        <p:tgtEl>
                                          <p:spTgt spid="63"/>
                                        </p:tgtEl>
                                      </p:cBhvr>
                                    </p:cmd>
                                  </p:childTnLst>
                                </p:cTn>
                              </p:par>
                            </p:childTnLst>
                          </p:cTn>
                        </p:par>
                      </p:childTnLst>
                    </p:cTn>
                  </p:par>
                </p:childTnLst>
              </p:cTn>
              <p:nextCondLst>
                <p:cond evt="onClick" delay="0">
                  <p:tgtEl>
                    <p:spTgt spid="63"/>
                  </p:tgtEl>
                </p:cond>
              </p:nextCondLst>
            </p:seq>
            <p:audio>
              <p:cMediaNode vol="80000">
                <p:cTn id="157" fill="hold" display="0">
                  <p:stCondLst>
                    <p:cond delay="indefinite"/>
                  </p:stCondLst>
                  <p:endCondLst>
                    <p:cond evt="onStopAudio" delay="0">
                      <p:tgtEl>
                        <p:sldTgt/>
                      </p:tgtEl>
                    </p:cond>
                  </p:endCondLst>
                </p:cTn>
                <p:tgtEl>
                  <p:spTgt spid="63"/>
                </p:tgtEl>
              </p:cMediaNode>
            </p:audio>
            <p:seq concurrent="1" nextAc="seek">
              <p:cTn id="158" restart="whenNotActive" fill="hold" evtFilter="cancelBubble" nodeType="interactiveSeq">
                <p:stCondLst>
                  <p:cond evt="onClick" delay="0">
                    <p:tgtEl>
                      <p:spTgt spid="66"/>
                    </p:tgtEl>
                  </p:cond>
                </p:stCondLst>
                <p:endSync evt="end" delay="0">
                  <p:rtn val="all"/>
                </p:endSync>
                <p:childTnLst>
                  <p:par>
                    <p:cTn id="159" fill="hold">
                      <p:stCondLst>
                        <p:cond delay="0"/>
                      </p:stCondLst>
                      <p:childTnLst>
                        <p:par>
                          <p:cTn id="160" fill="hold">
                            <p:stCondLst>
                              <p:cond delay="0"/>
                            </p:stCondLst>
                            <p:childTnLst>
                              <p:par>
                                <p:cTn id="161" presetID="1" presetClass="mediacall" presetSubtype="0" fill="hold" nodeType="clickEffect">
                                  <p:stCondLst>
                                    <p:cond delay="0"/>
                                  </p:stCondLst>
                                  <p:childTnLst>
                                    <p:cmd type="call" cmd="playFrom(0.0)">
                                      <p:cBhvr>
                                        <p:cTn id="162" dur="10000" fill="hold"/>
                                        <p:tgtEl>
                                          <p:spTgt spid="66"/>
                                        </p:tgtEl>
                                      </p:cBhvr>
                                    </p:cmd>
                                  </p:childTnLst>
                                </p:cTn>
                              </p:par>
                            </p:childTnLst>
                          </p:cTn>
                        </p:par>
                      </p:childTnLst>
                    </p:cTn>
                  </p:par>
                </p:childTnLst>
              </p:cTn>
              <p:nextCondLst>
                <p:cond evt="onClick" delay="0">
                  <p:tgtEl>
                    <p:spTgt spid="66"/>
                  </p:tgtEl>
                </p:cond>
              </p:nextCondLst>
            </p:seq>
            <p:audio>
              <p:cMediaNode vol="80000">
                <p:cTn id="163" fill="hold" display="0">
                  <p:stCondLst>
                    <p:cond delay="indefinite"/>
                  </p:stCondLst>
                  <p:endCondLst>
                    <p:cond evt="onStopAudio" delay="0">
                      <p:tgtEl>
                        <p:sldTgt/>
                      </p:tgtEl>
                    </p:cond>
                  </p:endCondLst>
                </p:cTn>
                <p:tgtEl>
                  <p:spTgt spid="66"/>
                </p:tgtEl>
              </p:cMediaNode>
            </p:audio>
            <p:seq concurrent="1" nextAc="seek">
              <p:cTn id="164" restart="whenNotActive" fill="hold" evtFilter="cancelBubble" nodeType="interactiveSeq">
                <p:stCondLst>
                  <p:cond evt="onClick" delay="0">
                    <p:tgtEl>
                      <p:spTgt spid="65"/>
                    </p:tgtEl>
                  </p:cond>
                </p:stCondLst>
                <p:endSync evt="end" delay="0">
                  <p:rtn val="all"/>
                </p:endSync>
                <p:childTnLst>
                  <p:par>
                    <p:cTn id="165" fill="hold">
                      <p:stCondLst>
                        <p:cond delay="0"/>
                      </p:stCondLst>
                      <p:childTnLst>
                        <p:par>
                          <p:cTn id="166" fill="hold">
                            <p:stCondLst>
                              <p:cond delay="0"/>
                            </p:stCondLst>
                            <p:childTnLst>
                              <p:par>
                                <p:cTn id="167" presetID="1" presetClass="mediacall" presetSubtype="0" fill="hold" nodeType="clickEffect">
                                  <p:stCondLst>
                                    <p:cond delay="0"/>
                                  </p:stCondLst>
                                  <p:childTnLst>
                                    <p:cmd type="call" cmd="playFrom(0.0)">
                                      <p:cBhvr>
                                        <p:cTn id="168" dur="10000" fill="hold"/>
                                        <p:tgtEl>
                                          <p:spTgt spid="65"/>
                                        </p:tgtEl>
                                      </p:cBhvr>
                                    </p:cmd>
                                  </p:childTnLst>
                                </p:cTn>
                              </p:par>
                            </p:childTnLst>
                          </p:cTn>
                        </p:par>
                      </p:childTnLst>
                    </p:cTn>
                  </p:par>
                </p:childTnLst>
              </p:cTn>
              <p:nextCondLst>
                <p:cond evt="onClick" delay="0">
                  <p:tgtEl>
                    <p:spTgt spid="65"/>
                  </p:tgtEl>
                </p:cond>
              </p:nextCondLst>
            </p:seq>
            <p:audio>
              <p:cMediaNode vol="80000">
                <p:cTn id="169" fill="hold" display="0">
                  <p:stCondLst>
                    <p:cond delay="indefinite"/>
                  </p:stCondLst>
                  <p:endCondLst>
                    <p:cond evt="onStopAudio" delay="0">
                      <p:tgtEl>
                        <p:sldTgt/>
                      </p:tgtEl>
                    </p:cond>
                  </p:endCondLst>
                </p:cTn>
                <p:tgtEl>
                  <p:spTgt spid="65"/>
                </p:tgtEl>
              </p:cMediaNode>
            </p:audio>
            <p:seq concurrent="1" nextAc="seek">
              <p:cTn id="170" restart="whenNotActive" fill="hold" evtFilter="cancelBubble" nodeType="interactiveSeq">
                <p:stCondLst>
                  <p:cond evt="onClick" delay="0">
                    <p:tgtEl>
                      <p:spTgt spid="2"/>
                    </p:tgtEl>
                  </p:cond>
                </p:stCondLst>
                <p:endSync evt="end" delay="0">
                  <p:rtn val="all"/>
                </p:endSync>
                <p:childTnLst>
                  <p:par>
                    <p:cTn id="171" fill="hold">
                      <p:stCondLst>
                        <p:cond delay="0"/>
                      </p:stCondLst>
                      <p:childTnLst>
                        <p:par>
                          <p:cTn id="172" fill="hold">
                            <p:stCondLst>
                              <p:cond delay="0"/>
                            </p:stCondLst>
                            <p:childTnLst>
                              <p:par>
                                <p:cTn id="173" presetID="2" presetClass="mediacall" presetSubtype="0" fill="hold" nodeType="clickEffect">
                                  <p:stCondLst>
                                    <p:cond delay="0"/>
                                  </p:stCondLst>
                                  <p:childTnLst>
                                    <p:cmd type="call" cmd="togglePause">
                                      <p:cBhvr>
                                        <p:cTn id="174" dur="1" fill="hold"/>
                                        <p:tgtEl>
                                          <p:spTgt spid="2"/>
                                        </p:tgtEl>
                                      </p:cBhvr>
                                    </p:cmd>
                                  </p:childTnLst>
                                </p:cTn>
                              </p:par>
                            </p:childTnLst>
                          </p:cTn>
                        </p:par>
                      </p:childTnLst>
                    </p:cTn>
                  </p:par>
                </p:childTnLst>
              </p:cTn>
              <p:nextCondLst>
                <p:cond evt="onClick" delay="0">
                  <p:tgtEl>
                    <p:spTgt spid="2"/>
                  </p:tgtEl>
                </p:cond>
              </p:nextCondLst>
            </p:seq>
            <p:video>
              <p:cMediaNode vol="80000">
                <p:cTn id="175"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6">
            <a:extLst>
              <a:ext uri="{FF2B5EF4-FFF2-40B4-BE49-F238E27FC236}">
                <a16:creationId xmlns:a16="http://schemas.microsoft.com/office/drawing/2014/main" id="{773052C2-C58A-36A3-669B-DB8A01029C40}"/>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91DD050-5A2B-45CD-8771-340B2D424B6B}" type="slidenum">
              <a:rPr lang="en-US" altLang="en-US" sz="1200">
                <a:solidFill>
                  <a:srgbClr val="898989"/>
                </a:solidFill>
                <a:latin typeface="Arial" panose="020B0604020202020204" pitchFamily="34" charset="0"/>
              </a:rPr>
              <a:pPr/>
              <a:t>14</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9DA31DB7-28F9-ED2B-16A0-12E00E3E978B}"/>
              </a:ext>
            </a:extLst>
          </p:cNvPr>
          <p:cNvSpPr txBox="1"/>
          <p:nvPr/>
        </p:nvSpPr>
        <p:spPr>
          <a:xfrm>
            <a:off x="160338" y="261259"/>
            <a:ext cx="8228086" cy="492443"/>
          </a:xfrm>
          <a:prstGeom prst="rect">
            <a:avLst/>
          </a:prstGeom>
          <a:noFill/>
        </p:spPr>
        <p:txBody>
          <a:bodyPr wrap="square" anchor="ctr">
            <a:spAutoFit/>
          </a:bodyPr>
          <a:lstStyle/>
          <a:p>
            <a:pPr eaLnBrk="1" hangingPunct="1">
              <a:defRPr/>
            </a:pPr>
            <a:r>
              <a:rPr lang="en-US" altLang="zh-CN" sz="2600" kern="0" dirty="0">
                <a:solidFill>
                  <a:srgbClr val="002060"/>
                </a:solidFill>
                <a:latin typeface="+mj-lt"/>
                <a:ea typeface="+mj-ea"/>
                <a:cs typeface="+mj-cs"/>
              </a:rPr>
              <a:t>Data Challenges in </a:t>
            </a:r>
            <a:r>
              <a:rPr lang="en-GB" altLang="zh-CN" sz="2600" kern="0" dirty="0">
                <a:solidFill>
                  <a:srgbClr val="002060"/>
                </a:solidFill>
                <a:latin typeface="+mj-lt"/>
                <a:ea typeface="+mj-ea"/>
                <a:cs typeface="+mj-cs"/>
              </a:rPr>
              <a:t>(</a:t>
            </a:r>
            <a:r>
              <a:rPr lang="en-US" altLang="zh-CN" sz="2600" kern="0" dirty="0">
                <a:solidFill>
                  <a:srgbClr val="002060"/>
                </a:solidFill>
                <a:latin typeface="+mj-lt"/>
                <a:ea typeface="+mj-ea"/>
                <a:cs typeface="+mj-cs"/>
              </a:rPr>
              <a:t>AV</a:t>
            </a:r>
            <a:r>
              <a:rPr lang="en-GB" altLang="zh-CN" sz="2600" kern="0" dirty="0">
                <a:solidFill>
                  <a:srgbClr val="002060"/>
                </a:solidFill>
                <a:latin typeface="+mj-lt"/>
                <a:ea typeface="+mj-ea"/>
                <a:cs typeface="+mj-cs"/>
              </a:rPr>
              <a:t>) </a:t>
            </a:r>
            <a:r>
              <a:rPr lang="en-US" altLang="zh-CN" sz="2600" kern="0" dirty="0">
                <a:solidFill>
                  <a:srgbClr val="002060"/>
                </a:solidFill>
                <a:latin typeface="+mj-lt"/>
                <a:ea typeface="+mj-ea"/>
                <a:cs typeface="+mj-cs"/>
              </a:rPr>
              <a:t>Speech Separation</a:t>
            </a:r>
            <a:endParaRPr lang="en-GB" sz="2600" kern="0" dirty="0">
              <a:solidFill>
                <a:srgbClr val="002060"/>
              </a:solidFill>
              <a:latin typeface="+mj-lt"/>
              <a:ea typeface="+mj-ea"/>
              <a:cs typeface="+mj-cs"/>
            </a:endParaRPr>
          </a:p>
        </p:txBody>
      </p:sp>
      <p:pic>
        <p:nvPicPr>
          <p:cNvPr id="139268" name="Picture 3">
            <a:extLst>
              <a:ext uri="{FF2B5EF4-FFF2-40B4-BE49-F238E27FC236}">
                <a16:creationId xmlns:a16="http://schemas.microsoft.com/office/drawing/2014/main" id="{F9DF43EB-FAEE-B319-DC12-846F697640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7828" y="1036842"/>
            <a:ext cx="4904059" cy="264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9" name="Picture 5">
            <a:extLst>
              <a:ext uri="{FF2B5EF4-FFF2-40B4-BE49-F238E27FC236}">
                <a16:creationId xmlns:a16="http://schemas.microsoft.com/office/drawing/2014/main" id="{5F1ADEA5-A359-D0B9-9439-179028E643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4787" y="3979863"/>
            <a:ext cx="3756949" cy="132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0" name="Picture 15">
            <a:extLst>
              <a:ext uri="{FF2B5EF4-FFF2-40B4-BE49-F238E27FC236}">
                <a16:creationId xmlns:a16="http://schemas.microsoft.com/office/drawing/2014/main" id="{23CFA835-5E2C-5295-691E-2EC654E54C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697" y="1075358"/>
            <a:ext cx="3053165" cy="213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1" name="Picture 17">
            <a:extLst>
              <a:ext uri="{FF2B5EF4-FFF2-40B4-BE49-F238E27FC236}">
                <a16:creationId xmlns:a16="http://schemas.microsoft.com/office/drawing/2014/main" id="{60172246-9A49-3899-E4B6-5938CE6881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696" y="3332655"/>
            <a:ext cx="3080749" cy="313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2" name="Picture 19">
            <a:extLst>
              <a:ext uri="{FF2B5EF4-FFF2-40B4-BE49-F238E27FC236}">
                <a16:creationId xmlns:a16="http://schemas.microsoft.com/office/drawing/2014/main" id="{744ECEF1-EC01-8185-3E4D-F98E5307DE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638" y="3887788"/>
            <a:ext cx="2695346" cy="1565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73" name="Picture 21">
            <a:extLst>
              <a:ext uri="{FF2B5EF4-FFF2-40B4-BE49-F238E27FC236}">
                <a16:creationId xmlns:a16="http://schemas.microsoft.com/office/drawing/2014/main" id="{A697E45D-71E9-5949-DCAE-B57B8357A6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0774" y="3979862"/>
            <a:ext cx="2865451" cy="1565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4" name="TextBox 23">
            <a:extLst>
              <a:ext uri="{FF2B5EF4-FFF2-40B4-BE49-F238E27FC236}">
                <a16:creationId xmlns:a16="http://schemas.microsoft.com/office/drawing/2014/main" id="{52E683BF-9DB0-1D49-C6ED-D327506AE0D6}"/>
              </a:ext>
            </a:extLst>
          </p:cNvPr>
          <p:cNvSpPr txBox="1">
            <a:spLocks noChangeArrowheads="1"/>
          </p:cNvSpPr>
          <p:nvPr/>
        </p:nvSpPr>
        <p:spPr bwMode="auto">
          <a:xfrm>
            <a:off x="2278856" y="6021288"/>
            <a:ext cx="458628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sz="1500" dirty="0"/>
              <a:t>https://ai.meta.com/datasets/mmcsg-dataset/</a:t>
            </a:r>
          </a:p>
        </p:txBody>
      </p:sp>
      <p:sp>
        <p:nvSpPr>
          <p:cNvPr id="139275" name="TextBox 25">
            <a:extLst>
              <a:ext uri="{FF2B5EF4-FFF2-40B4-BE49-F238E27FC236}">
                <a16:creationId xmlns:a16="http://schemas.microsoft.com/office/drawing/2014/main" id="{2E2020CE-E4D2-64D1-FB12-545BD246A44A}"/>
              </a:ext>
            </a:extLst>
          </p:cNvPr>
          <p:cNvSpPr txBox="1">
            <a:spLocks noChangeArrowheads="1"/>
          </p:cNvSpPr>
          <p:nvPr/>
        </p:nvSpPr>
        <p:spPr bwMode="auto">
          <a:xfrm>
            <a:off x="1873250" y="5626115"/>
            <a:ext cx="543505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pPr eaLnBrk="1" hangingPunct="1"/>
            <a:r>
              <a:rPr lang="en-GB" altLang="en-US" sz="1500" dirty="0">
                <a:solidFill>
                  <a:srgbClr val="344854"/>
                </a:solidFill>
                <a:latin typeface="Optimistic Text"/>
              </a:rPr>
              <a:t> MMCSG (Multi-Modal Conversations in Smart Glasses) dataset</a:t>
            </a:r>
            <a:endParaRPr lang="en-GB" alt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742BB-0875-A0A5-68DB-DCD7E358BFE6}"/>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5CB29F24-B000-4B17-FDBB-D2A7F6911332}"/>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15</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1CCF54CE-B4BD-2403-B245-C1AFD785D8AB}"/>
              </a:ext>
            </a:extLst>
          </p:cNvPr>
          <p:cNvSpPr txBox="1"/>
          <p:nvPr/>
        </p:nvSpPr>
        <p:spPr>
          <a:xfrm>
            <a:off x="242887" y="379394"/>
            <a:ext cx="8658225" cy="523220"/>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Universal Audio Source Separation</a:t>
            </a:r>
            <a:endParaRPr lang="en-GB" sz="2800" kern="0" dirty="0">
              <a:solidFill>
                <a:srgbClr val="002060"/>
              </a:solidFill>
              <a:latin typeface="+mj-lt"/>
              <a:ea typeface="+mj-ea"/>
              <a:cs typeface="+mj-cs"/>
            </a:endParaRPr>
          </a:p>
        </p:txBody>
      </p:sp>
      <p:sp>
        <p:nvSpPr>
          <p:cNvPr id="19" name="TextBox 18">
            <a:extLst>
              <a:ext uri="{FF2B5EF4-FFF2-40B4-BE49-F238E27FC236}">
                <a16:creationId xmlns:a16="http://schemas.microsoft.com/office/drawing/2014/main" id="{03A3B560-E950-0498-BD02-49918848667A}"/>
              </a:ext>
            </a:extLst>
          </p:cNvPr>
          <p:cNvSpPr txBox="1"/>
          <p:nvPr/>
        </p:nvSpPr>
        <p:spPr>
          <a:xfrm>
            <a:off x="2416778" y="252811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20" name="Title 1">
            <a:extLst>
              <a:ext uri="{FF2B5EF4-FFF2-40B4-BE49-F238E27FC236}">
                <a16:creationId xmlns:a16="http://schemas.microsoft.com/office/drawing/2014/main" id="{231F4B09-407E-7382-1E4B-5A994767B9E3}"/>
              </a:ext>
            </a:extLst>
          </p:cNvPr>
          <p:cNvSpPr txBox="1">
            <a:spLocks/>
          </p:cNvSpPr>
          <p:nvPr/>
        </p:nvSpPr>
        <p:spPr>
          <a:xfrm>
            <a:off x="906877" y="3093197"/>
            <a:ext cx="7305587" cy="187791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285744" indent="-285744" algn="l">
              <a:lnSpc>
                <a:spcPct val="150000"/>
              </a:lnSpc>
              <a:spcBef>
                <a:spcPts val="1200"/>
              </a:spcBef>
              <a:spcAft>
                <a:spcPts val="1200"/>
              </a:spcAft>
              <a:buFont typeface="Arial" panose="020B0604020202020204" pitchFamily="34" charset="0"/>
              <a:buChar char="•"/>
            </a:pPr>
            <a:endParaRPr lang="en-GB" sz="1600" i="1" dirty="0"/>
          </a:p>
        </p:txBody>
      </p:sp>
      <p:pic>
        <p:nvPicPr>
          <p:cNvPr id="16" name="Picture 15">
            <a:extLst>
              <a:ext uri="{FF2B5EF4-FFF2-40B4-BE49-F238E27FC236}">
                <a16:creationId xmlns:a16="http://schemas.microsoft.com/office/drawing/2014/main" id="{34A872AF-F638-5B0A-EBC0-03D363E5C2DB}"/>
              </a:ext>
            </a:extLst>
          </p:cNvPr>
          <p:cNvPicPr>
            <a:picLocks noChangeAspect="1"/>
          </p:cNvPicPr>
          <p:nvPr/>
        </p:nvPicPr>
        <p:blipFill>
          <a:blip r:embed="rId3"/>
          <a:stretch>
            <a:fillRect/>
          </a:stretch>
        </p:blipFill>
        <p:spPr>
          <a:xfrm>
            <a:off x="244199" y="1068265"/>
            <a:ext cx="8576273" cy="3902554"/>
          </a:xfrm>
          <a:prstGeom prst="rect">
            <a:avLst/>
          </a:prstGeom>
        </p:spPr>
      </p:pic>
      <p:sp>
        <p:nvSpPr>
          <p:cNvPr id="21" name="TextBox 20">
            <a:extLst>
              <a:ext uri="{FF2B5EF4-FFF2-40B4-BE49-F238E27FC236}">
                <a16:creationId xmlns:a16="http://schemas.microsoft.com/office/drawing/2014/main" id="{B282B02C-66FD-26F8-29BD-165FC331FEFD}"/>
              </a:ext>
            </a:extLst>
          </p:cNvPr>
          <p:cNvSpPr txBox="1"/>
          <p:nvPr/>
        </p:nvSpPr>
        <p:spPr>
          <a:xfrm>
            <a:off x="725805" y="5078809"/>
            <a:ext cx="7895823" cy="1169551"/>
          </a:xfrm>
          <a:prstGeom prst="rect">
            <a:avLst/>
          </a:prstGeom>
          <a:noFill/>
        </p:spPr>
        <p:txBody>
          <a:bodyPr wrap="square">
            <a:spAutoFit/>
          </a:bodyPr>
          <a:lstStyle/>
          <a:p>
            <a:r>
              <a:rPr lang="fr-FR" altLang="zh-CN" sz="1400" dirty="0">
                <a:latin typeface="+mn-ea"/>
                <a:cs typeface="Calibri" panose="020F0502020204030204" pitchFamily="34" charset="0"/>
              </a:rPr>
              <a:t>I. </a:t>
            </a:r>
            <a:r>
              <a:rPr lang="fr-FR" altLang="zh-CN" sz="1400" dirty="0" err="1">
                <a:latin typeface="+mn-ea"/>
                <a:cs typeface="Calibri" panose="020F0502020204030204" pitchFamily="34" charset="0"/>
              </a:rPr>
              <a:t>Kavalerov</a:t>
            </a:r>
            <a:r>
              <a:rPr lang="fr-FR" altLang="zh-CN" sz="1400" dirty="0">
                <a:latin typeface="+mn-ea"/>
                <a:cs typeface="Calibri" panose="020F0502020204030204" pitchFamily="34" charset="0"/>
              </a:rPr>
              <a:t>, </a:t>
            </a:r>
            <a:r>
              <a:rPr lang="en-GB" altLang="zh-CN" sz="1400" dirty="0">
                <a:latin typeface="+mn-ea"/>
                <a:cs typeface="Calibri" panose="020F0502020204030204" pitchFamily="34" charset="0"/>
              </a:rPr>
              <a:t>et</a:t>
            </a:r>
            <a:r>
              <a:rPr lang="zh-CN" altLang="en-US" sz="1400" dirty="0">
                <a:latin typeface="+mn-ea"/>
                <a:cs typeface="Calibri" panose="020F0502020204030204" pitchFamily="34" charset="0"/>
              </a:rPr>
              <a:t> </a:t>
            </a:r>
            <a:r>
              <a:rPr lang="en-GB" altLang="zh-CN" sz="1400" dirty="0">
                <a:latin typeface="+mn-ea"/>
                <a:cs typeface="Calibri" panose="020F0502020204030204" pitchFamily="34" charset="0"/>
              </a:rPr>
              <a:t>al</a:t>
            </a:r>
            <a:r>
              <a:rPr lang="fr-FR" altLang="zh-CN" sz="1400" dirty="0">
                <a:latin typeface="+mn-ea"/>
                <a:cs typeface="Calibri" panose="020F0502020204030204" pitchFamily="34" charset="0"/>
              </a:rPr>
              <a:t>,  “Universal </a:t>
            </a:r>
            <a:r>
              <a:rPr lang="fr-FR" altLang="zh-CN" sz="1400" dirty="0" err="1">
                <a:latin typeface="+mn-ea"/>
                <a:cs typeface="Calibri" panose="020F0502020204030204" pitchFamily="34" charset="0"/>
              </a:rPr>
              <a:t>sound</a:t>
            </a:r>
            <a:r>
              <a:rPr lang="fr-FR" altLang="zh-CN" sz="1400" dirty="0">
                <a:latin typeface="+mn-ea"/>
                <a:cs typeface="Calibri" panose="020F0502020204030204" pitchFamily="34" charset="0"/>
              </a:rPr>
              <a:t> </a:t>
            </a:r>
            <a:r>
              <a:rPr lang="fr-FR" altLang="zh-CN" sz="1400" dirty="0" err="1">
                <a:latin typeface="+mn-ea"/>
                <a:cs typeface="Calibri" panose="020F0502020204030204" pitchFamily="34" charset="0"/>
              </a:rPr>
              <a:t>separation</a:t>
            </a:r>
            <a:r>
              <a:rPr lang="fr-FR" altLang="zh-CN" sz="1400" dirty="0">
                <a:latin typeface="+mn-ea"/>
                <a:cs typeface="Calibri" panose="020F0502020204030204" pitchFamily="34" charset="0"/>
              </a:rPr>
              <a:t>,” WASPAA 2019.</a:t>
            </a:r>
          </a:p>
          <a:p>
            <a:r>
              <a:rPr lang="fr-FR" altLang="zh-CN" sz="1400" dirty="0">
                <a:latin typeface="+mn-ea"/>
                <a:cs typeface="Calibri" panose="020F0502020204030204" pitchFamily="34" charset="0"/>
              </a:rPr>
              <a:t>E. </a:t>
            </a:r>
            <a:r>
              <a:rPr lang="fr-FR" altLang="zh-CN" sz="1400" dirty="0" err="1">
                <a:latin typeface="+mn-ea"/>
                <a:cs typeface="Calibri" panose="020F0502020204030204" pitchFamily="34" charset="0"/>
              </a:rPr>
              <a:t>Tzinis</a:t>
            </a:r>
            <a:r>
              <a:rPr lang="fr-FR" altLang="zh-CN" sz="1400" dirty="0">
                <a:latin typeface="+mn-ea"/>
                <a:cs typeface="Calibri" panose="020F0502020204030204" pitchFamily="34" charset="0"/>
              </a:rPr>
              <a:t>, et al, </a:t>
            </a:r>
            <a:r>
              <a:rPr lang="en-US" altLang="zh-CN" sz="1400" dirty="0">
                <a:latin typeface="+mn-ea"/>
                <a:cs typeface="Calibri" panose="020F0502020204030204" pitchFamily="34" charset="0"/>
              </a:rPr>
              <a:t>“Improving universal sound separation using sound classification”, ICASSP 2020.</a:t>
            </a:r>
            <a:endParaRPr lang="fr-FR" altLang="zh-CN" sz="1400" dirty="0">
              <a:latin typeface="+mn-ea"/>
              <a:cs typeface="Calibri" panose="020F0502020204030204" pitchFamily="34" charset="0"/>
            </a:endParaRPr>
          </a:p>
          <a:p>
            <a:r>
              <a:rPr lang="fr-FR" altLang="zh-CN" sz="1400" dirty="0">
                <a:latin typeface="+mn-ea"/>
                <a:cs typeface="Calibri" panose="020F0502020204030204" pitchFamily="34" charset="0"/>
              </a:rPr>
              <a:t>S. Wisdom, et al,  “</a:t>
            </a:r>
            <a:r>
              <a:rPr lang="en-US" altLang="zh-CN" sz="1400" dirty="0">
                <a:latin typeface="+mn-ea"/>
                <a:cs typeface="Calibri" panose="020F0502020204030204" pitchFamily="34" charset="0"/>
              </a:rPr>
              <a:t>What’s all the fuss about free universal sound separation data?</a:t>
            </a:r>
            <a:r>
              <a:rPr lang="fr-FR" altLang="zh-CN" sz="1400" dirty="0">
                <a:latin typeface="+mn-ea"/>
                <a:cs typeface="Calibri" panose="020F0502020204030204" pitchFamily="34" charset="0"/>
              </a:rPr>
              <a:t>,” ICASSP 2021.</a:t>
            </a:r>
            <a:endParaRPr kumimoji="1" lang="zh-CN" altLang="en-US" sz="1400" dirty="0">
              <a:latin typeface="+mn-ea"/>
              <a:cs typeface="Calibri" panose="020F0502020204030204" pitchFamily="34" charset="0"/>
            </a:endParaRPr>
          </a:p>
          <a:p>
            <a:r>
              <a:rPr lang="fr-FR" altLang="zh-CN" sz="1400" dirty="0">
                <a:latin typeface="+mn-ea"/>
                <a:cs typeface="Calibri" panose="020F0502020204030204" pitchFamily="34" charset="0"/>
              </a:rPr>
              <a:t>Q. K</a:t>
            </a:r>
            <a:r>
              <a:rPr lang="en-US" altLang="zh-CN" sz="1400" dirty="0" err="1">
                <a:latin typeface="+mn-ea"/>
                <a:cs typeface="Calibri" panose="020F0502020204030204" pitchFamily="34" charset="0"/>
              </a:rPr>
              <a:t>ong</a:t>
            </a:r>
            <a:r>
              <a:rPr lang="en-US" altLang="zh-CN" sz="1400" dirty="0">
                <a:latin typeface="+mn-ea"/>
                <a:cs typeface="Calibri" panose="020F0502020204030204" pitchFamily="34" charset="0"/>
              </a:rPr>
              <a:t>, et al</a:t>
            </a:r>
            <a:r>
              <a:rPr lang="fr-FR" altLang="zh-CN" sz="1400" dirty="0">
                <a:latin typeface="+mn-ea"/>
                <a:cs typeface="Calibri" panose="020F0502020204030204" pitchFamily="34" charset="0"/>
              </a:rPr>
              <a:t>,  “</a:t>
            </a:r>
            <a:r>
              <a:rPr lang="en-US" altLang="zh-CN" sz="1400" dirty="0">
                <a:latin typeface="+mn-ea"/>
                <a:cs typeface="Calibri" panose="020F0502020204030204" pitchFamily="34" charset="0"/>
              </a:rPr>
              <a:t>Universal Source Separation with Weakly Labelled Data</a:t>
            </a:r>
            <a:r>
              <a:rPr lang="fr-FR" altLang="zh-CN" sz="1400" dirty="0">
                <a:latin typeface="+mn-ea"/>
                <a:cs typeface="Calibri" panose="020F0502020204030204" pitchFamily="34" charset="0"/>
              </a:rPr>
              <a:t>,” </a:t>
            </a:r>
            <a:r>
              <a:rPr lang="en-US" altLang="zh-CN" sz="1400" dirty="0" err="1">
                <a:latin typeface="+mn-ea"/>
                <a:cs typeface="Calibri" panose="020F0502020204030204" pitchFamily="34" charset="0"/>
              </a:rPr>
              <a:t>arXiv</a:t>
            </a:r>
            <a:r>
              <a:rPr lang="fr-FR" altLang="zh-CN" sz="1400" dirty="0">
                <a:latin typeface="+mn-ea"/>
                <a:cs typeface="Calibri" panose="020F0502020204030204" pitchFamily="34" charset="0"/>
              </a:rPr>
              <a:t> 2023.</a:t>
            </a:r>
          </a:p>
          <a:p>
            <a:endParaRPr lang="en-GB" sz="1400" dirty="0">
              <a:latin typeface="+mn-ea"/>
            </a:endParaRPr>
          </a:p>
        </p:txBody>
      </p:sp>
    </p:spTree>
    <p:extLst>
      <p:ext uri="{BB962C8B-B14F-4D97-AF65-F5344CB8AC3E}">
        <p14:creationId xmlns:p14="http://schemas.microsoft.com/office/powerpoint/2010/main" val="3781142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71D5-4FF6-BD26-76F4-77E469619FB2}"/>
            </a:ext>
          </a:extLst>
        </p:cNvPr>
        <p:cNvGrpSpPr/>
        <p:nvPr/>
      </p:nvGrpSpPr>
      <p:grpSpPr>
        <a:xfrm>
          <a:off x="0" y="0"/>
          <a:ext cx="0" cy="0"/>
          <a:chOff x="0" y="0"/>
          <a:chExt cx="0" cy="0"/>
        </a:xfrm>
      </p:grpSpPr>
      <p:sp>
        <p:nvSpPr>
          <p:cNvPr id="21506" name="TextBox 15">
            <a:extLst>
              <a:ext uri="{FF2B5EF4-FFF2-40B4-BE49-F238E27FC236}">
                <a16:creationId xmlns:a16="http://schemas.microsoft.com/office/drawing/2014/main" id="{02847E27-6E62-C2BA-E080-6AD8F0343918}"/>
              </a:ext>
            </a:extLst>
          </p:cNvPr>
          <p:cNvSpPr txBox="1">
            <a:spLocks noChangeArrowheads="1"/>
          </p:cNvSpPr>
          <p:nvPr/>
        </p:nvSpPr>
        <p:spPr bwMode="auto">
          <a:xfrm>
            <a:off x="714375" y="980728"/>
            <a:ext cx="8429625" cy="4955203"/>
          </a:xfrm>
          <a:prstGeom prst="rect">
            <a:avLst/>
          </a:prstGeom>
          <a:noFill/>
          <a:ln w="9525">
            <a:noFill/>
            <a:miter lim="800000"/>
            <a:headEnd/>
            <a:tailEnd/>
          </a:ln>
        </p:spPr>
        <p:txBody>
          <a:bodyPr>
            <a:spAutoFit/>
          </a:bodyPr>
          <a:lstStyle/>
          <a:p>
            <a:pPr marL="342900" indent="-342900" eaLnBrk="1" hangingPunct="1">
              <a:buFont typeface="Arial" panose="020B0604020202020204" pitchFamily="34" charset="0"/>
              <a:buChar char="•"/>
              <a:defRPr/>
            </a:pPr>
            <a:r>
              <a:rPr lang="en-GB" sz="2400" b="1" dirty="0">
                <a:solidFill>
                  <a:schemeClr val="accent3">
                    <a:lumMod val="65000"/>
                  </a:schemeClr>
                </a:solidFill>
                <a:latin typeface="Calibri" pitchFamily="34" charset="0"/>
              </a:rPr>
              <a:t>A brief history about audio source separation</a:t>
            </a:r>
          </a:p>
          <a:p>
            <a:pPr marL="742950" lvl="2" indent="-285750" eaLnBrk="1" hangingPunct="1">
              <a:buFont typeface="Arial" panose="020B0604020202020204" pitchFamily="34" charset="0"/>
              <a:buChar char="•"/>
              <a:defRPr/>
            </a:pPr>
            <a:r>
              <a:rPr lang="en-GB" sz="2200" dirty="0">
                <a:solidFill>
                  <a:schemeClr val="accent3">
                    <a:lumMod val="65000"/>
                  </a:schemeClr>
                </a:solidFill>
                <a:latin typeface="Calibri" pitchFamily="34" charset="0"/>
              </a:rPr>
              <a:t>Cocktail party problem &amp; speech source separation</a:t>
            </a:r>
          </a:p>
          <a:p>
            <a:pPr marL="742950" lvl="2" indent="-285750" eaLnBrk="1" hangingPunct="1">
              <a:buFont typeface="Arial" panose="020B0604020202020204" pitchFamily="34" charset="0"/>
              <a:buChar char="•"/>
              <a:defRPr/>
            </a:pPr>
            <a:r>
              <a:rPr lang="en-US" altLang="zh-CN" sz="2200" dirty="0">
                <a:solidFill>
                  <a:schemeClr val="accent3">
                    <a:lumMod val="65000"/>
                  </a:schemeClr>
                </a:solidFill>
                <a:latin typeface="Calibri" pitchFamily="34" charset="0"/>
              </a:rPr>
              <a:t>Example problems and methods</a:t>
            </a:r>
          </a:p>
          <a:p>
            <a:pPr marL="742950" lvl="2" indent="-285750" eaLnBrk="1" hangingPunct="1">
              <a:buFont typeface="Arial" panose="020B0604020202020204" pitchFamily="34" charset="0"/>
              <a:buChar char="•"/>
              <a:defRPr/>
            </a:pPr>
            <a:r>
              <a:rPr lang="en-US" sz="2200" dirty="0">
                <a:solidFill>
                  <a:schemeClr val="accent3">
                    <a:lumMod val="65000"/>
                  </a:schemeClr>
                </a:solidFill>
                <a:latin typeface="Calibri" pitchFamily="34" charset="0"/>
              </a:rPr>
              <a:t>Recent developments</a:t>
            </a:r>
            <a:endParaRPr lang="en-GB" sz="2200" dirty="0">
              <a:solidFill>
                <a:schemeClr val="accent3">
                  <a:lumMod val="65000"/>
                </a:schemeClr>
              </a:solidFill>
              <a:latin typeface="Calibri" pitchFamily="34" charset="0"/>
            </a:endParaRP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A brief history about (large) audio-language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audio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language models</a:t>
            </a:r>
          </a:p>
          <a:p>
            <a:pPr marL="742950" lvl="2"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Large audio-language models (examples, datasets, applications) </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Language </a:t>
            </a:r>
            <a:r>
              <a:rPr lang="en-GB" altLang="zh-CN" sz="2400" b="1" dirty="0">
                <a:solidFill>
                  <a:schemeClr val="accent6">
                    <a:lumMod val="50000"/>
                  </a:schemeClr>
                </a:solidFill>
                <a:latin typeface="Calibri" pitchFamily="34" charset="0"/>
              </a:rPr>
              <a:t>queried</a:t>
            </a:r>
            <a:r>
              <a:rPr lang="en-GB" sz="2400" b="1" dirty="0">
                <a:solidFill>
                  <a:schemeClr val="accent6">
                    <a:lumMod val="50000"/>
                  </a:schemeClr>
                </a:solidFill>
                <a:latin typeface="Calibri" pitchFamily="34" charset="0"/>
              </a:rPr>
              <a:t> </a:t>
            </a:r>
            <a:r>
              <a:rPr lang="en-US" altLang="zh-CN" sz="2400" b="1" dirty="0">
                <a:solidFill>
                  <a:schemeClr val="accent6">
                    <a:lumMod val="50000"/>
                  </a:schemeClr>
                </a:solidFill>
                <a:latin typeface="Calibri" pitchFamily="34" charset="0"/>
              </a:rPr>
              <a:t>audio source separation</a:t>
            </a:r>
            <a:endParaRPr lang="en-GB" altLang="zh-CN" sz="2400" b="1"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Early models</a:t>
            </a: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AudioSep</a:t>
            </a:r>
            <a:endParaRPr lang="en-GB" sz="2200"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FlowSep</a:t>
            </a:r>
            <a:r>
              <a:rPr lang="en-GB" sz="2200" dirty="0">
                <a:solidFill>
                  <a:schemeClr val="accent6">
                    <a:lumMod val="50000"/>
                  </a:schemeClr>
                </a:solidFill>
                <a:latin typeface="Calibri" pitchFamily="34" charset="0"/>
              </a:rPr>
              <a:t> &amp; FlowSep2</a:t>
            </a: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A related problem: language guided audio editing</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Conclusions and future works</a:t>
            </a:r>
          </a:p>
        </p:txBody>
      </p:sp>
      <p:sp>
        <p:nvSpPr>
          <p:cNvPr id="10243" name="Title 5">
            <a:extLst>
              <a:ext uri="{FF2B5EF4-FFF2-40B4-BE49-F238E27FC236}">
                <a16:creationId xmlns:a16="http://schemas.microsoft.com/office/drawing/2014/main" id="{163F6846-92AB-2571-D7E0-B66F372C379A}"/>
              </a:ext>
            </a:extLst>
          </p:cNvPr>
          <p:cNvSpPr>
            <a:spLocks noGrp="1"/>
          </p:cNvSpPr>
          <p:nvPr>
            <p:ph type="title"/>
          </p:nvPr>
        </p:nvSpPr>
        <p:spPr bwMode="auto">
          <a:xfrm>
            <a:off x="319088" y="274638"/>
            <a:ext cx="7467600" cy="7060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200" dirty="0">
                <a:solidFill>
                  <a:srgbClr val="002060"/>
                </a:solidFill>
              </a:rPr>
              <a:t>Outline</a:t>
            </a:r>
          </a:p>
        </p:txBody>
      </p:sp>
      <p:sp>
        <p:nvSpPr>
          <p:cNvPr id="10244" name="Slide Number Placeholder 7">
            <a:extLst>
              <a:ext uri="{FF2B5EF4-FFF2-40B4-BE49-F238E27FC236}">
                <a16:creationId xmlns:a16="http://schemas.microsoft.com/office/drawing/2014/main" id="{56D3323A-2FE1-E143-166E-543A95F1A1E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685E4B8-D983-438D-867F-B274E7C9F55C}" type="slidenum">
              <a:rPr lang="en-GB" altLang="en-US" sz="1200">
                <a:solidFill>
                  <a:srgbClr val="898989"/>
                </a:solidFill>
              </a:rPr>
              <a:pPr/>
              <a:t>16</a:t>
            </a:fld>
            <a:endParaRPr lang="en-GB" altLang="en-US" sz="1200">
              <a:solidFill>
                <a:srgbClr val="898989"/>
              </a:solidFill>
            </a:endParaRPr>
          </a:p>
        </p:txBody>
      </p:sp>
    </p:spTree>
    <p:extLst>
      <p:ext uri="{BB962C8B-B14F-4D97-AF65-F5344CB8AC3E}">
        <p14:creationId xmlns:p14="http://schemas.microsoft.com/office/powerpoint/2010/main" val="2396285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120B-48D1-2C87-4594-D34091725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4A4C0-3460-545E-992C-EECAD1FF9B98}"/>
              </a:ext>
            </a:extLst>
          </p:cNvPr>
          <p:cNvSpPr>
            <a:spLocks noGrp="1"/>
          </p:cNvSpPr>
          <p:nvPr>
            <p:ph type="title"/>
          </p:nvPr>
        </p:nvSpPr>
        <p:spPr>
          <a:xfrm>
            <a:off x="-1836712" y="296956"/>
            <a:ext cx="7551282" cy="309951"/>
          </a:xfrm>
        </p:spPr>
        <p:txBody>
          <a:bodyPr/>
          <a:lstStyle/>
          <a:p>
            <a:r>
              <a:rPr lang="en-GB" sz="2800" dirty="0">
                <a:solidFill>
                  <a:srgbClr val="002060"/>
                </a:solidFill>
              </a:rPr>
              <a:t>(Large) Audio Models</a:t>
            </a:r>
          </a:p>
        </p:txBody>
      </p:sp>
      <p:sp>
        <p:nvSpPr>
          <p:cNvPr id="5" name="Text Placeholder 2">
            <a:extLst>
              <a:ext uri="{FF2B5EF4-FFF2-40B4-BE49-F238E27FC236}">
                <a16:creationId xmlns:a16="http://schemas.microsoft.com/office/drawing/2014/main" id="{1C4BDC32-291C-EE6A-2BB3-A4C9FB50D9F8}"/>
              </a:ext>
            </a:extLst>
          </p:cNvPr>
          <p:cNvSpPr>
            <a:spLocks noGrp="1"/>
          </p:cNvSpPr>
          <p:nvPr>
            <p:ph type="body" idx="1"/>
          </p:nvPr>
        </p:nvSpPr>
        <p:spPr>
          <a:xfrm>
            <a:off x="467544" y="2132856"/>
            <a:ext cx="8515181" cy="4030653"/>
          </a:xfrm>
        </p:spPr>
        <p:txBody>
          <a:bodyPr>
            <a:noAutofit/>
          </a:bodyPr>
          <a:lstStyle/>
          <a:p>
            <a:pPr>
              <a:spcBef>
                <a:spcPts val="0"/>
              </a:spcBef>
              <a:buFont typeface="Arial" panose="020B0604020202020204" pitchFamily="34" charset="0"/>
              <a:buChar char="•"/>
            </a:pPr>
            <a:r>
              <a:rPr lang="en-GB" sz="1700" b="1" dirty="0">
                <a:solidFill>
                  <a:schemeClr val="accent6">
                    <a:lumMod val="75000"/>
                  </a:schemeClr>
                </a:solidFill>
              </a:rPr>
              <a:t>PANNs</a:t>
            </a:r>
            <a:r>
              <a:rPr lang="en-GB" sz="1700" dirty="0"/>
              <a:t> (Kong, et al, 2020): large scale CNN-based audio model</a:t>
            </a:r>
          </a:p>
          <a:p>
            <a:pPr>
              <a:spcBef>
                <a:spcPts val="0"/>
              </a:spcBef>
              <a:buFont typeface="Arial" panose="020B0604020202020204" pitchFamily="34" charset="0"/>
              <a:buChar char="•"/>
            </a:pPr>
            <a:r>
              <a:rPr lang="en-GB" sz="1700" dirty="0"/>
              <a:t>Audio2Vec (</a:t>
            </a:r>
            <a:r>
              <a:rPr lang="en-GB" sz="1700" dirty="0" err="1"/>
              <a:t>Tagliasacchi</a:t>
            </a:r>
            <a:r>
              <a:rPr lang="en-GB" sz="1700" dirty="0"/>
              <a:t> et al, 2020): sequence to sequence unsupervised model</a:t>
            </a:r>
          </a:p>
          <a:p>
            <a:pPr>
              <a:spcBef>
                <a:spcPts val="0"/>
              </a:spcBef>
              <a:buFont typeface="Arial" panose="020B0604020202020204" pitchFamily="34" charset="0"/>
              <a:buChar char="•"/>
            </a:pPr>
            <a:r>
              <a:rPr lang="en-GB" sz="1700" dirty="0"/>
              <a:t>CLAR (Al-Tahan and </a:t>
            </a:r>
            <a:r>
              <a:rPr lang="en-GB" sz="1700" dirty="0" err="1"/>
              <a:t>Mohsenzadeh</a:t>
            </a:r>
            <a:r>
              <a:rPr lang="en-GB" sz="1700" dirty="0"/>
              <a:t>, 2021): self-supervised model</a:t>
            </a:r>
          </a:p>
          <a:p>
            <a:pPr>
              <a:spcBef>
                <a:spcPts val="0"/>
              </a:spcBef>
              <a:buFont typeface="Arial" panose="020B0604020202020204" pitchFamily="34" charset="0"/>
              <a:buChar char="•"/>
            </a:pPr>
            <a:r>
              <a:rPr lang="en-GB" sz="1700" dirty="0"/>
              <a:t>COLA (Saeed et al, 2021): self supervised model</a:t>
            </a:r>
          </a:p>
          <a:p>
            <a:pPr>
              <a:spcBef>
                <a:spcPts val="0"/>
              </a:spcBef>
              <a:buFont typeface="Arial" panose="020B0604020202020204" pitchFamily="34" charset="0"/>
              <a:buChar char="•"/>
            </a:pPr>
            <a:r>
              <a:rPr lang="en-GB" sz="1700" dirty="0"/>
              <a:t>BOYL-A (</a:t>
            </a:r>
            <a:r>
              <a:rPr lang="en-GB" sz="1700" dirty="0" err="1"/>
              <a:t>Niizumi</a:t>
            </a:r>
            <a:r>
              <a:rPr lang="en-GB" sz="1700" dirty="0"/>
              <a:t> et al, 2021): self supervised model</a:t>
            </a:r>
          </a:p>
          <a:p>
            <a:pPr>
              <a:spcBef>
                <a:spcPts val="0"/>
              </a:spcBef>
              <a:buFont typeface="Arial" panose="020B0604020202020204" pitchFamily="34" charset="0"/>
              <a:buChar char="•"/>
            </a:pPr>
            <a:r>
              <a:rPr lang="en-GB" sz="1700" dirty="0"/>
              <a:t>AST (Gong et al, 2021): large scale transformer-based audio model</a:t>
            </a:r>
          </a:p>
          <a:p>
            <a:pPr>
              <a:spcBef>
                <a:spcPts val="0"/>
              </a:spcBef>
              <a:buFont typeface="Arial" panose="020B0604020202020204" pitchFamily="34" charset="0"/>
              <a:buChar char="•"/>
            </a:pPr>
            <a:r>
              <a:rPr lang="en-GB" sz="1700" dirty="0"/>
              <a:t>ATST (Li and Li, 2022): transformer-based model</a:t>
            </a:r>
          </a:p>
          <a:p>
            <a:pPr>
              <a:spcBef>
                <a:spcPts val="0"/>
              </a:spcBef>
              <a:buFont typeface="Arial" panose="020B0604020202020204" pitchFamily="34" charset="0"/>
              <a:buChar char="•"/>
            </a:pPr>
            <a:r>
              <a:rPr lang="en-GB" sz="1700" dirty="0"/>
              <a:t>MAE-AST (Baade et al, 2022): self-supervised model</a:t>
            </a:r>
          </a:p>
          <a:p>
            <a:pPr>
              <a:spcBef>
                <a:spcPts val="0"/>
              </a:spcBef>
              <a:buFont typeface="Arial" panose="020B0604020202020204" pitchFamily="34" charset="0"/>
              <a:buChar char="•"/>
            </a:pPr>
            <a:r>
              <a:rPr lang="en-GB" sz="1700" dirty="0"/>
              <a:t>SSAST (Gong et al, 2022): self-supervised AST model</a:t>
            </a:r>
          </a:p>
          <a:p>
            <a:pPr>
              <a:spcBef>
                <a:spcPts val="0"/>
              </a:spcBef>
              <a:buFont typeface="Arial" panose="020B0604020202020204" pitchFamily="34" charset="0"/>
              <a:buChar char="•"/>
            </a:pPr>
            <a:r>
              <a:rPr lang="en-GB" sz="1700" dirty="0"/>
              <a:t>Audio-MAE (Huang et al, 2022): self-supervised model</a:t>
            </a:r>
          </a:p>
          <a:p>
            <a:pPr>
              <a:spcBef>
                <a:spcPts val="0"/>
              </a:spcBef>
              <a:buFont typeface="Arial" panose="020B0604020202020204" pitchFamily="34" charset="0"/>
              <a:buChar char="•"/>
            </a:pPr>
            <a:r>
              <a:rPr lang="en-GB" sz="1700" dirty="0"/>
              <a:t>BEATs (Chen et al, 2023): audio pre-training with acoustic tokenizers</a:t>
            </a:r>
          </a:p>
          <a:p>
            <a:pPr>
              <a:spcBef>
                <a:spcPts val="0"/>
              </a:spcBef>
              <a:buFont typeface="Arial" panose="020B0604020202020204" pitchFamily="34" charset="0"/>
              <a:buChar char="•"/>
            </a:pPr>
            <a:r>
              <a:rPr lang="en-GB" sz="1700" b="1" dirty="0" err="1">
                <a:solidFill>
                  <a:schemeClr val="accent6">
                    <a:lumMod val="75000"/>
                  </a:schemeClr>
                </a:solidFill>
              </a:rPr>
              <a:t>ASiT</a:t>
            </a:r>
            <a:r>
              <a:rPr lang="en-GB" sz="1700" dirty="0"/>
              <a:t> (</a:t>
            </a:r>
            <a:r>
              <a:rPr lang="en-GB" sz="1700" dirty="0" err="1"/>
              <a:t>Atito</a:t>
            </a:r>
            <a:r>
              <a:rPr lang="en-GB" sz="1700" dirty="0"/>
              <a:t> et al, 2024): self-supervised models for general audio representation</a:t>
            </a:r>
          </a:p>
          <a:p>
            <a:pPr>
              <a:spcBef>
                <a:spcPts val="0"/>
              </a:spcBef>
              <a:buFont typeface="Arial" panose="020B0604020202020204" pitchFamily="34" charset="0"/>
              <a:buChar char="•"/>
            </a:pPr>
            <a:r>
              <a:rPr lang="en-GB" sz="1700" dirty="0"/>
              <a:t>SSLAM (Alex et al, 2025): self-supervised learning from audio mixtures</a:t>
            </a:r>
          </a:p>
        </p:txBody>
      </p:sp>
      <p:sp>
        <p:nvSpPr>
          <p:cNvPr id="6" name="TextBox 5">
            <a:extLst>
              <a:ext uri="{FF2B5EF4-FFF2-40B4-BE49-F238E27FC236}">
                <a16:creationId xmlns:a16="http://schemas.microsoft.com/office/drawing/2014/main" id="{0C66F462-4B57-6127-1218-F9A1B96411D4}"/>
              </a:ext>
            </a:extLst>
          </p:cNvPr>
          <p:cNvSpPr txBox="1"/>
          <p:nvPr/>
        </p:nvSpPr>
        <p:spPr>
          <a:xfrm>
            <a:off x="371293" y="1129255"/>
            <a:ext cx="8401414" cy="923330"/>
          </a:xfrm>
          <a:prstGeom prst="rect">
            <a:avLst/>
          </a:prstGeom>
          <a:noFill/>
        </p:spPr>
        <p:txBody>
          <a:bodyPr wrap="square" rtlCol="0">
            <a:spAutoFit/>
          </a:bodyPr>
          <a:lstStyle/>
          <a:p>
            <a:r>
              <a:rPr lang="en-GB" sz="1800" dirty="0">
                <a:latin typeface="+mj-lt"/>
              </a:rPr>
              <a:t>Learning </a:t>
            </a:r>
            <a:r>
              <a:rPr lang="en-GB" sz="1800" b="1" dirty="0">
                <a:latin typeface="+mj-lt"/>
              </a:rPr>
              <a:t>general/universal audio representations </a:t>
            </a:r>
            <a:r>
              <a:rPr lang="en-GB" sz="1800" dirty="0">
                <a:latin typeface="+mj-lt"/>
              </a:rPr>
              <a:t>from large scale audio data shows promising performance in downstream tasks (classification, separation, retrieval, etc):</a:t>
            </a:r>
          </a:p>
        </p:txBody>
      </p:sp>
      <p:sp>
        <p:nvSpPr>
          <p:cNvPr id="7" name="TextBox 6">
            <a:extLst>
              <a:ext uri="{FF2B5EF4-FFF2-40B4-BE49-F238E27FC236}">
                <a16:creationId xmlns:a16="http://schemas.microsoft.com/office/drawing/2014/main" id="{4EC1AA7B-1B37-99C7-9FC2-F303C42CCD92}"/>
              </a:ext>
            </a:extLst>
          </p:cNvPr>
          <p:cNvSpPr txBox="1"/>
          <p:nvPr/>
        </p:nvSpPr>
        <p:spPr>
          <a:xfrm>
            <a:off x="675874" y="5805264"/>
            <a:ext cx="8515181" cy="369332"/>
          </a:xfrm>
          <a:prstGeom prst="rect">
            <a:avLst/>
          </a:prstGeom>
          <a:noFill/>
        </p:spPr>
        <p:txBody>
          <a:bodyPr wrap="square" rtlCol="0">
            <a:spAutoFit/>
          </a:bodyPr>
          <a:lstStyle/>
          <a:p>
            <a:r>
              <a:rPr lang="en-GB" sz="1800" dirty="0">
                <a:solidFill>
                  <a:srgbClr val="556169"/>
                </a:solidFill>
                <a:latin typeface="Georgia"/>
                <a:cs typeface="Georgia"/>
              </a:rPr>
              <a:t>mean Average Precision (</a:t>
            </a:r>
            <a:r>
              <a:rPr lang="en-GB" sz="1800" dirty="0" err="1">
                <a:solidFill>
                  <a:srgbClr val="556169"/>
                </a:solidFill>
                <a:latin typeface="Georgia"/>
                <a:cs typeface="Georgia"/>
              </a:rPr>
              <a:t>mAP</a:t>
            </a:r>
            <a:r>
              <a:rPr lang="en-GB" sz="1800" dirty="0">
                <a:solidFill>
                  <a:srgbClr val="556169"/>
                </a:solidFill>
                <a:latin typeface="Georgia"/>
                <a:cs typeface="Georgia"/>
              </a:rPr>
              <a:t>) on </a:t>
            </a:r>
            <a:r>
              <a:rPr lang="en-GB" sz="1800" dirty="0" err="1">
                <a:solidFill>
                  <a:srgbClr val="556169"/>
                </a:solidFill>
                <a:latin typeface="Georgia"/>
                <a:cs typeface="Georgia"/>
              </a:rPr>
              <a:t>AudioSet</a:t>
            </a:r>
            <a:r>
              <a:rPr lang="en-GB" sz="1800" dirty="0">
                <a:solidFill>
                  <a:srgbClr val="556169"/>
                </a:solidFill>
                <a:latin typeface="Georgia"/>
                <a:cs typeface="Georgia"/>
              </a:rPr>
              <a:t>:  </a:t>
            </a:r>
            <a:r>
              <a:rPr lang="en-GB" sz="1800" b="1" dirty="0">
                <a:solidFill>
                  <a:srgbClr val="556169"/>
                </a:solidFill>
                <a:latin typeface="Georgia"/>
                <a:cs typeface="Georgia"/>
              </a:rPr>
              <a:t>31.4</a:t>
            </a:r>
            <a:r>
              <a:rPr lang="en-GB" sz="1800" dirty="0">
                <a:solidFill>
                  <a:srgbClr val="556169"/>
                </a:solidFill>
                <a:latin typeface="Georgia"/>
                <a:cs typeface="Georgia"/>
              </a:rPr>
              <a:t> (2017)  -&gt;  </a:t>
            </a:r>
            <a:r>
              <a:rPr lang="en-GB" sz="1800" b="1" dirty="0">
                <a:solidFill>
                  <a:srgbClr val="556169"/>
                </a:solidFill>
                <a:latin typeface="Georgia"/>
                <a:cs typeface="Georgia"/>
              </a:rPr>
              <a:t>55.8</a:t>
            </a:r>
            <a:r>
              <a:rPr lang="en-GB" sz="1800" dirty="0">
                <a:solidFill>
                  <a:srgbClr val="556169"/>
                </a:solidFill>
                <a:latin typeface="Georgia"/>
                <a:cs typeface="Georgia"/>
              </a:rPr>
              <a:t> (2025)</a:t>
            </a:r>
          </a:p>
        </p:txBody>
      </p:sp>
    </p:spTree>
    <p:extLst>
      <p:ext uri="{BB962C8B-B14F-4D97-AF65-F5344CB8AC3E}">
        <p14:creationId xmlns:p14="http://schemas.microsoft.com/office/powerpoint/2010/main" val="412926304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B5166-9D3E-B2D7-107B-63508DF6F6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51F27-A1ED-9D0F-960B-CB4041681A82}"/>
              </a:ext>
            </a:extLst>
          </p:cNvPr>
          <p:cNvSpPr>
            <a:spLocks noGrp="1"/>
          </p:cNvSpPr>
          <p:nvPr>
            <p:ph type="title"/>
          </p:nvPr>
        </p:nvSpPr>
        <p:spPr>
          <a:xfrm>
            <a:off x="359625" y="442702"/>
            <a:ext cx="7551282" cy="309951"/>
          </a:xfrm>
        </p:spPr>
        <p:txBody>
          <a:bodyPr/>
          <a:lstStyle/>
          <a:p>
            <a:pPr algn="l"/>
            <a:r>
              <a:rPr lang="en-GB" sz="2800" dirty="0">
                <a:solidFill>
                  <a:srgbClr val="002060"/>
                </a:solidFill>
              </a:rPr>
              <a:t>(Large) Audio Models</a:t>
            </a:r>
          </a:p>
        </p:txBody>
      </p:sp>
      <p:pic>
        <p:nvPicPr>
          <p:cNvPr id="4" name="Picture 3">
            <a:extLst>
              <a:ext uri="{FF2B5EF4-FFF2-40B4-BE49-F238E27FC236}">
                <a16:creationId xmlns:a16="http://schemas.microsoft.com/office/drawing/2014/main" id="{AC9FF79A-08B7-ED5A-3D6F-E0BB4A8000B3}"/>
              </a:ext>
            </a:extLst>
          </p:cNvPr>
          <p:cNvPicPr>
            <a:picLocks noChangeAspect="1"/>
          </p:cNvPicPr>
          <p:nvPr/>
        </p:nvPicPr>
        <p:blipFill>
          <a:blip r:embed="rId2"/>
          <a:stretch>
            <a:fillRect/>
          </a:stretch>
        </p:blipFill>
        <p:spPr>
          <a:xfrm>
            <a:off x="359625" y="1340768"/>
            <a:ext cx="8688875" cy="3960440"/>
          </a:xfrm>
          <a:prstGeom prst="rect">
            <a:avLst/>
          </a:prstGeom>
        </p:spPr>
      </p:pic>
      <p:sp>
        <p:nvSpPr>
          <p:cNvPr id="10" name="TextBox 9">
            <a:extLst>
              <a:ext uri="{FF2B5EF4-FFF2-40B4-BE49-F238E27FC236}">
                <a16:creationId xmlns:a16="http://schemas.microsoft.com/office/drawing/2014/main" id="{D174F134-1357-AA32-8032-99D325C7BC20}"/>
              </a:ext>
            </a:extLst>
          </p:cNvPr>
          <p:cNvSpPr txBox="1"/>
          <p:nvPr/>
        </p:nvSpPr>
        <p:spPr>
          <a:xfrm>
            <a:off x="1384334" y="5439611"/>
            <a:ext cx="7292122" cy="1200329"/>
          </a:xfrm>
          <a:prstGeom prst="rect">
            <a:avLst/>
          </a:prstGeom>
          <a:noFill/>
        </p:spPr>
        <p:txBody>
          <a:bodyPr wrap="square">
            <a:spAutoFit/>
          </a:bodyPr>
          <a:lstStyle/>
          <a:p>
            <a:r>
              <a:rPr lang="en-GB" sz="1800" b="1" dirty="0"/>
              <a:t>Leaderboard</a:t>
            </a:r>
            <a:r>
              <a:rPr lang="en-GB" sz="1800" dirty="0"/>
              <a:t>: </a:t>
            </a:r>
          </a:p>
          <a:p>
            <a:r>
              <a:rPr lang="en-GB" sz="1800" dirty="0">
                <a:hlinkClick r:id="rId3"/>
              </a:rPr>
              <a:t>https://paperswithcode.com/sota/audio-classification-on-audioset</a:t>
            </a:r>
            <a:endParaRPr lang="en-GB" sz="1800" dirty="0"/>
          </a:p>
          <a:p>
            <a:r>
              <a:rPr lang="en-GB" sz="1800" dirty="0">
                <a:hlinkClick r:id="rId4"/>
              </a:rPr>
              <a:t>https://www.codesota.com/audio/classification</a:t>
            </a:r>
            <a:endParaRPr lang="en-GB" sz="1800" dirty="0"/>
          </a:p>
          <a:p>
            <a:endParaRPr lang="en-GB" sz="1800" dirty="0"/>
          </a:p>
        </p:txBody>
      </p:sp>
    </p:spTree>
    <p:extLst>
      <p:ext uri="{BB962C8B-B14F-4D97-AF65-F5344CB8AC3E}">
        <p14:creationId xmlns:p14="http://schemas.microsoft.com/office/powerpoint/2010/main" val="352558368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0FBBF-8563-55F6-C0C8-8EB9C265E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54957-195C-41FC-01F5-EE0D49C5652F}"/>
              </a:ext>
            </a:extLst>
          </p:cNvPr>
          <p:cNvSpPr>
            <a:spLocks noGrp="1"/>
          </p:cNvSpPr>
          <p:nvPr>
            <p:ph type="title"/>
          </p:nvPr>
        </p:nvSpPr>
        <p:spPr>
          <a:xfrm>
            <a:off x="-828600" y="404664"/>
            <a:ext cx="7551282" cy="309951"/>
          </a:xfrm>
        </p:spPr>
        <p:txBody>
          <a:bodyPr/>
          <a:lstStyle/>
          <a:p>
            <a:r>
              <a:rPr lang="en-GB" sz="2800" dirty="0">
                <a:solidFill>
                  <a:srgbClr val="002060"/>
                </a:solidFill>
              </a:rPr>
              <a:t>Large Language Models (LLMs)</a:t>
            </a:r>
          </a:p>
        </p:txBody>
      </p:sp>
      <p:sp>
        <p:nvSpPr>
          <p:cNvPr id="5" name="TextBox 4">
            <a:extLst>
              <a:ext uri="{FF2B5EF4-FFF2-40B4-BE49-F238E27FC236}">
                <a16:creationId xmlns:a16="http://schemas.microsoft.com/office/drawing/2014/main" id="{38735EC2-57E5-00FF-0E41-54B8E85ABAB5}"/>
              </a:ext>
            </a:extLst>
          </p:cNvPr>
          <p:cNvSpPr txBox="1"/>
          <p:nvPr/>
        </p:nvSpPr>
        <p:spPr>
          <a:xfrm>
            <a:off x="563234" y="5726950"/>
            <a:ext cx="8306009" cy="584775"/>
          </a:xfrm>
          <a:prstGeom prst="rect">
            <a:avLst/>
          </a:prstGeom>
          <a:noFill/>
        </p:spPr>
        <p:txBody>
          <a:bodyPr wrap="square">
            <a:spAutoFit/>
          </a:bodyPr>
          <a:lstStyle/>
          <a:p>
            <a:r>
              <a:rPr lang="en-GB" sz="1600" dirty="0">
                <a:solidFill>
                  <a:srgbClr val="383838"/>
                </a:solidFill>
                <a:latin typeface="Inter"/>
              </a:rPr>
              <a:t>Courtesy to Aravind Pai: </a:t>
            </a:r>
            <a:r>
              <a:rPr lang="en-GB" sz="1600" dirty="0"/>
              <a:t>https://www.analyticsvidhya.com/blog/2023/07/beginners-guide-to-build-large-language-models-from-scratch/</a:t>
            </a:r>
          </a:p>
        </p:txBody>
      </p:sp>
      <p:pic>
        <p:nvPicPr>
          <p:cNvPr id="11" name="Picture 10">
            <a:extLst>
              <a:ext uri="{FF2B5EF4-FFF2-40B4-BE49-F238E27FC236}">
                <a16:creationId xmlns:a16="http://schemas.microsoft.com/office/drawing/2014/main" id="{BECA1A44-5699-91D2-085D-B670F3505FA9}"/>
              </a:ext>
            </a:extLst>
          </p:cNvPr>
          <p:cNvPicPr>
            <a:picLocks noChangeAspect="1"/>
          </p:cNvPicPr>
          <p:nvPr/>
        </p:nvPicPr>
        <p:blipFill>
          <a:blip r:embed="rId2"/>
          <a:stretch>
            <a:fillRect/>
          </a:stretch>
        </p:blipFill>
        <p:spPr>
          <a:xfrm>
            <a:off x="568083" y="1124743"/>
            <a:ext cx="7964357" cy="4159163"/>
          </a:xfrm>
          <a:prstGeom prst="rect">
            <a:avLst/>
          </a:prstGeom>
        </p:spPr>
      </p:pic>
    </p:spTree>
    <p:extLst>
      <p:ext uri="{BB962C8B-B14F-4D97-AF65-F5344CB8AC3E}">
        <p14:creationId xmlns:p14="http://schemas.microsoft.com/office/powerpoint/2010/main" val="38172890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FE0BC-0868-7047-B1F9-A7AA0F44F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EFC20-4204-6347-645C-AED98980ACEE}"/>
              </a:ext>
            </a:extLst>
          </p:cNvPr>
          <p:cNvSpPr>
            <a:spLocks noGrp="1"/>
          </p:cNvSpPr>
          <p:nvPr>
            <p:ph type="title"/>
          </p:nvPr>
        </p:nvSpPr>
        <p:spPr>
          <a:xfrm>
            <a:off x="-891050" y="332656"/>
            <a:ext cx="7551282" cy="309951"/>
          </a:xfrm>
        </p:spPr>
        <p:txBody>
          <a:bodyPr/>
          <a:lstStyle/>
          <a:p>
            <a:r>
              <a:rPr lang="en-GB" sz="2800" dirty="0">
                <a:solidFill>
                  <a:srgbClr val="002060"/>
                </a:solidFill>
              </a:rPr>
              <a:t>Large Language Models (LLMs)</a:t>
            </a:r>
          </a:p>
        </p:txBody>
      </p:sp>
      <p:sp>
        <p:nvSpPr>
          <p:cNvPr id="14" name="TextBox 13">
            <a:extLst>
              <a:ext uri="{FF2B5EF4-FFF2-40B4-BE49-F238E27FC236}">
                <a16:creationId xmlns:a16="http://schemas.microsoft.com/office/drawing/2014/main" id="{36634E44-A358-182F-324A-7BA6D7F1D70F}"/>
              </a:ext>
            </a:extLst>
          </p:cNvPr>
          <p:cNvSpPr txBox="1"/>
          <p:nvPr/>
        </p:nvSpPr>
        <p:spPr>
          <a:xfrm>
            <a:off x="467544" y="5642084"/>
            <a:ext cx="8392232" cy="523220"/>
          </a:xfrm>
          <a:prstGeom prst="rect">
            <a:avLst/>
          </a:prstGeom>
          <a:noFill/>
        </p:spPr>
        <p:txBody>
          <a:bodyPr wrap="square">
            <a:spAutoFit/>
          </a:bodyPr>
          <a:lstStyle/>
          <a:p>
            <a:r>
              <a:rPr lang="en-GB" sz="1400" dirty="0">
                <a:solidFill>
                  <a:srgbClr val="262626"/>
                </a:solidFill>
                <a:latin typeface="+mn-lt"/>
                <a:cs typeface="Times New Roman" panose="02020603050405020304" pitchFamily="18" charset="0"/>
              </a:rPr>
              <a:t>Wei et al, “Emergent abilities of large language models,” Transactions on Machine Learning Research, 2022.</a:t>
            </a:r>
          </a:p>
        </p:txBody>
      </p:sp>
      <p:pic>
        <p:nvPicPr>
          <p:cNvPr id="20" name="Picture 19">
            <a:extLst>
              <a:ext uri="{FF2B5EF4-FFF2-40B4-BE49-F238E27FC236}">
                <a16:creationId xmlns:a16="http://schemas.microsoft.com/office/drawing/2014/main" id="{2946F9C9-3274-BD20-83FF-FB30D70BB640}"/>
              </a:ext>
            </a:extLst>
          </p:cNvPr>
          <p:cNvPicPr>
            <a:picLocks noChangeAspect="1"/>
          </p:cNvPicPr>
          <p:nvPr/>
        </p:nvPicPr>
        <p:blipFill>
          <a:blip r:embed="rId2"/>
          <a:stretch>
            <a:fillRect/>
          </a:stretch>
        </p:blipFill>
        <p:spPr>
          <a:xfrm>
            <a:off x="2909895" y="1594465"/>
            <a:ext cx="6006012" cy="2248336"/>
          </a:xfrm>
          <a:prstGeom prst="rect">
            <a:avLst/>
          </a:prstGeom>
        </p:spPr>
      </p:pic>
      <p:pic>
        <p:nvPicPr>
          <p:cNvPr id="22" name="Picture 21">
            <a:extLst>
              <a:ext uri="{FF2B5EF4-FFF2-40B4-BE49-F238E27FC236}">
                <a16:creationId xmlns:a16="http://schemas.microsoft.com/office/drawing/2014/main" id="{14F583E5-2CE2-D63F-FE70-D44F9B162EED}"/>
              </a:ext>
            </a:extLst>
          </p:cNvPr>
          <p:cNvPicPr>
            <a:picLocks noChangeAspect="1"/>
          </p:cNvPicPr>
          <p:nvPr/>
        </p:nvPicPr>
        <p:blipFill>
          <a:blip r:embed="rId3"/>
          <a:stretch>
            <a:fillRect/>
          </a:stretch>
        </p:blipFill>
        <p:spPr>
          <a:xfrm>
            <a:off x="238678" y="1978420"/>
            <a:ext cx="2242586" cy="1604567"/>
          </a:xfrm>
          <a:prstGeom prst="rect">
            <a:avLst/>
          </a:prstGeom>
        </p:spPr>
      </p:pic>
      <p:sp>
        <p:nvSpPr>
          <p:cNvPr id="24" name="TextBox 23">
            <a:extLst>
              <a:ext uri="{FF2B5EF4-FFF2-40B4-BE49-F238E27FC236}">
                <a16:creationId xmlns:a16="http://schemas.microsoft.com/office/drawing/2014/main" id="{526086EF-26D0-ED13-274D-75ADD088A7C6}"/>
              </a:ext>
            </a:extLst>
          </p:cNvPr>
          <p:cNvSpPr txBox="1"/>
          <p:nvPr/>
        </p:nvSpPr>
        <p:spPr>
          <a:xfrm>
            <a:off x="523675" y="4725144"/>
            <a:ext cx="8620325" cy="523220"/>
          </a:xfrm>
          <a:prstGeom prst="rect">
            <a:avLst/>
          </a:prstGeom>
          <a:noFill/>
        </p:spPr>
        <p:txBody>
          <a:bodyPr wrap="square">
            <a:spAutoFit/>
          </a:bodyPr>
          <a:lstStyle/>
          <a:p>
            <a:r>
              <a:rPr lang="en-GB" sz="1400" dirty="0"/>
              <a:t>Figures from Ryan O'Connor: https://www.assemblyai.com/blog/emergent-abilities-of-large-language-models/</a:t>
            </a:r>
          </a:p>
        </p:txBody>
      </p:sp>
    </p:spTree>
    <p:extLst>
      <p:ext uri="{BB962C8B-B14F-4D97-AF65-F5344CB8AC3E}">
        <p14:creationId xmlns:p14="http://schemas.microsoft.com/office/powerpoint/2010/main" val="64881298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3A548-14E7-8978-E599-C564C85E1B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0C9A9-0B93-9928-6460-54DB83E9AC4B}"/>
              </a:ext>
            </a:extLst>
          </p:cNvPr>
          <p:cNvSpPr>
            <a:spLocks noGrp="1"/>
          </p:cNvSpPr>
          <p:nvPr>
            <p:ph type="title"/>
          </p:nvPr>
        </p:nvSpPr>
        <p:spPr>
          <a:xfrm>
            <a:off x="399692" y="404664"/>
            <a:ext cx="7551282" cy="309951"/>
          </a:xfrm>
        </p:spPr>
        <p:txBody>
          <a:bodyPr/>
          <a:lstStyle/>
          <a:p>
            <a:pPr algn="l"/>
            <a:r>
              <a:rPr lang="en-GB" sz="2800" dirty="0">
                <a:solidFill>
                  <a:srgbClr val="002060"/>
                </a:solidFill>
              </a:rPr>
              <a:t>Large Audio-Language Models: Why? </a:t>
            </a:r>
          </a:p>
        </p:txBody>
      </p:sp>
      <p:sp>
        <p:nvSpPr>
          <p:cNvPr id="4" name="Google Shape;187;p20">
            <a:extLst>
              <a:ext uri="{FF2B5EF4-FFF2-40B4-BE49-F238E27FC236}">
                <a16:creationId xmlns:a16="http://schemas.microsoft.com/office/drawing/2014/main" id="{5430D14B-FD16-A2D9-EE27-082675654FFC}"/>
              </a:ext>
            </a:extLst>
          </p:cNvPr>
          <p:cNvSpPr txBox="1"/>
          <p:nvPr/>
        </p:nvSpPr>
        <p:spPr>
          <a:xfrm>
            <a:off x="591266" y="1268760"/>
            <a:ext cx="7941174" cy="2671195"/>
          </a:xfrm>
          <a:prstGeom prst="rect">
            <a:avLst/>
          </a:prstGeom>
          <a:noFill/>
          <a:ln>
            <a:noFill/>
          </a:ln>
        </p:spPr>
        <p:txBody>
          <a:bodyPr spcFirstLastPara="1" wrap="square" lIns="82294" tIns="82294" rIns="82294" bIns="68569" anchor="t" anchorCtr="0">
            <a:noAutofit/>
          </a:bodyPr>
          <a:lstStyle/>
          <a:p>
            <a:pPr marL="257175" indent="-257175" defTabSz="342900" eaLnBrk="1" fontAlgn="auto" hangingPunct="1">
              <a:lnSpc>
                <a:spcPct val="105000"/>
              </a:lnSpc>
              <a:spcBef>
                <a:spcPts val="0"/>
              </a:spcBef>
              <a:spcAft>
                <a:spcPts val="0"/>
              </a:spcAft>
              <a:buClr>
                <a:srgbClr val="203D75"/>
              </a:buClr>
              <a:buSzPts val="2000"/>
              <a:buFont typeface="Arial" panose="020B0604020202020204" pitchFamily="34" charset="0"/>
              <a:buChar char="•"/>
              <a:defRPr/>
            </a:pPr>
            <a:r>
              <a:rPr lang="en-US" dirty="0">
                <a:solidFill>
                  <a:srgbClr val="203D75"/>
                </a:solidFill>
                <a:latin typeface="Arial"/>
                <a:ea typeface="Arial"/>
                <a:cs typeface="Arial"/>
                <a:sym typeface="Arial"/>
              </a:rPr>
              <a:t>Leverage knowledge within LLMs to address the limitations of audio models</a:t>
            </a:r>
            <a:endParaRPr dirty="0">
              <a:solidFill>
                <a:srgbClr val="203D75"/>
              </a:solidFill>
              <a:latin typeface="Calibri"/>
              <a:cs typeface="+mn-cs"/>
            </a:endParaRPr>
          </a:p>
          <a:p>
            <a:pPr marL="600075" lvl="1" indent="-257175">
              <a:lnSpc>
                <a:spcPct val="105000"/>
              </a:lnSpc>
              <a:buClr>
                <a:srgbClr val="203D75"/>
              </a:buClr>
              <a:buSzPts val="2000"/>
              <a:buFont typeface="Arial" panose="020B0604020202020204" pitchFamily="34" charset="0"/>
              <a:buChar char="•"/>
            </a:pPr>
            <a:r>
              <a:rPr lang="en-US" dirty="0">
                <a:solidFill>
                  <a:srgbClr val="203D75"/>
                </a:solidFill>
                <a:latin typeface="Arial"/>
                <a:ea typeface="Arial"/>
                <a:cs typeface="Arial"/>
                <a:sym typeface="Arial"/>
              </a:rPr>
              <a:t>Zero-shot or few-shot classification</a:t>
            </a:r>
          </a:p>
          <a:p>
            <a:pPr marL="600075" lvl="1" indent="-257175">
              <a:lnSpc>
                <a:spcPct val="105000"/>
              </a:lnSpc>
              <a:buClr>
                <a:srgbClr val="203D75"/>
              </a:buClr>
              <a:buSzPts val="2000"/>
              <a:buFont typeface="Arial" panose="020B0604020202020204" pitchFamily="34" charset="0"/>
              <a:buChar char="•"/>
            </a:pPr>
            <a:endParaRPr lang="en-US" dirty="0">
              <a:solidFill>
                <a:srgbClr val="203D75"/>
              </a:solidFill>
              <a:latin typeface="Arial"/>
              <a:ea typeface="Arial"/>
              <a:cs typeface="Arial"/>
              <a:sym typeface="Arial"/>
            </a:endParaRPr>
          </a:p>
          <a:p>
            <a:pPr marL="257175" indent="-257175" defTabSz="342900" eaLnBrk="1" fontAlgn="auto" hangingPunct="1">
              <a:lnSpc>
                <a:spcPct val="105000"/>
              </a:lnSpc>
              <a:spcBef>
                <a:spcPts val="0"/>
              </a:spcBef>
              <a:spcAft>
                <a:spcPts val="0"/>
              </a:spcAft>
              <a:buClr>
                <a:srgbClr val="203D75"/>
              </a:buClr>
              <a:buSzPts val="2000"/>
              <a:buFont typeface="Arial" panose="020B0604020202020204" pitchFamily="34" charset="0"/>
              <a:buChar char="•"/>
              <a:defRPr/>
            </a:pPr>
            <a:r>
              <a:rPr lang="en-US" dirty="0">
                <a:solidFill>
                  <a:srgbClr val="203D75"/>
                </a:solidFill>
                <a:latin typeface="Arial"/>
                <a:ea typeface="Arial"/>
                <a:cs typeface="Arial"/>
                <a:sym typeface="Arial"/>
              </a:rPr>
              <a:t>Explore homogeneity across tasks with LLMs</a:t>
            </a:r>
          </a:p>
          <a:p>
            <a:pPr marL="600075" lvl="1" indent="-257175">
              <a:lnSpc>
                <a:spcPct val="105000"/>
              </a:lnSpc>
              <a:buClr>
                <a:srgbClr val="203D75"/>
              </a:buClr>
              <a:buSzPts val="2000"/>
              <a:buFont typeface="Arial" panose="020B0604020202020204" pitchFamily="34" charset="0"/>
              <a:buChar char="•"/>
            </a:pPr>
            <a:r>
              <a:rPr lang="en-US" dirty="0">
                <a:solidFill>
                  <a:srgbClr val="203D75"/>
                </a:solidFill>
                <a:latin typeface="Arial"/>
                <a:ea typeface="Arial"/>
                <a:cs typeface="Arial"/>
                <a:sym typeface="Arial"/>
              </a:rPr>
              <a:t>Use LLMs as an agent to solve multi-task problems</a:t>
            </a:r>
          </a:p>
          <a:p>
            <a:pPr marL="600075" lvl="1" indent="-257175">
              <a:lnSpc>
                <a:spcPct val="105000"/>
              </a:lnSpc>
              <a:buClr>
                <a:srgbClr val="203D75"/>
              </a:buClr>
              <a:buSzPts val="2000"/>
              <a:buFont typeface="Arial" panose="020B0604020202020204" pitchFamily="34" charset="0"/>
              <a:buChar char="•"/>
            </a:pPr>
            <a:endParaRPr lang="en-US" dirty="0">
              <a:solidFill>
                <a:srgbClr val="203D75"/>
              </a:solidFill>
              <a:latin typeface="Arial"/>
              <a:ea typeface="Arial"/>
              <a:cs typeface="Arial"/>
              <a:sym typeface="Arial"/>
            </a:endParaRPr>
          </a:p>
          <a:p>
            <a:pPr marL="257175" indent="-257175" defTabSz="342900" eaLnBrk="1" fontAlgn="auto" hangingPunct="1">
              <a:lnSpc>
                <a:spcPct val="105000"/>
              </a:lnSpc>
              <a:spcBef>
                <a:spcPts val="0"/>
              </a:spcBef>
              <a:spcAft>
                <a:spcPts val="0"/>
              </a:spcAft>
              <a:buClr>
                <a:srgbClr val="203D75"/>
              </a:buClr>
              <a:buSzPts val="2000"/>
              <a:buFont typeface="Arial" panose="020B0604020202020204" pitchFamily="34" charset="0"/>
              <a:buChar char="•"/>
              <a:defRPr/>
            </a:pPr>
            <a:r>
              <a:rPr lang="en-GB" dirty="0">
                <a:solidFill>
                  <a:srgbClr val="203D75"/>
                </a:solidFill>
                <a:latin typeface="Arial"/>
                <a:ea typeface="Arial"/>
                <a:cs typeface="Arial"/>
                <a:sym typeface="Arial"/>
              </a:rPr>
              <a:t>Extend the capabilities of audio models for new tasks</a:t>
            </a:r>
          </a:p>
          <a:p>
            <a:pPr marL="600075" lvl="1" indent="-257175">
              <a:lnSpc>
                <a:spcPct val="105000"/>
              </a:lnSpc>
              <a:buClr>
                <a:srgbClr val="203D75"/>
              </a:buClr>
              <a:buSzPts val="2000"/>
              <a:buFont typeface="Arial" panose="020B0604020202020204" pitchFamily="34" charset="0"/>
              <a:buChar char="•"/>
            </a:pPr>
            <a:r>
              <a:rPr lang="en-GB" dirty="0">
                <a:solidFill>
                  <a:srgbClr val="203D75"/>
                </a:solidFill>
                <a:latin typeface="Arial"/>
                <a:ea typeface="Arial"/>
                <a:cs typeface="Arial"/>
                <a:sym typeface="Arial"/>
              </a:rPr>
              <a:t>Extending from audio classification to audio captioning/question answering &amp; reasoning</a:t>
            </a:r>
          </a:p>
          <a:p>
            <a:pPr marL="600075" lvl="1" indent="-257175">
              <a:lnSpc>
                <a:spcPct val="105000"/>
              </a:lnSpc>
              <a:buClr>
                <a:srgbClr val="203D75"/>
              </a:buClr>
              <a:buSzPts val="2000"/>
              <a:buFont typeface="Arial" panose="020B0604020202020204" pitchFamily="34" charset="0"/>
              <a:buChar char="•"/>
            </a:pPr>
            <a:r>
              <a:rPr lang="en-GB" dirty="0">
                <a:solidFill>
                  <a:srgbClr val="203D75"/>
                </a:solidFill>
                <a:latin typeface="Arial"/>
                <a:ea typeface="Arial"/>
                <a:cs typeface="Arial"/>
                <a:sym typeface="Arial"/>
              </a:rPr>
              <a:t>Extending from audio generation to storytelling &amp; controllable editing</a:t>
            </a:r>
          </a:p>
          <a:p>
            <a:pPr marL="600075" lvl="1" indent="-257175">
              <a:lnSpc>
                <a:spcPct val="105000"/>
              </a:lnSpc>
              <a:buClr>
                <a:srgbClr val="203D75"/>
              </a:buClr>
              <a:buSzPts val="2000"/>
              <a:buFont typeface="Arial" panose="020B0604020202020204" pitchFamily="34" charset="0"/>
              <a:buChar char="•"/>
            </a:pPr>
            <a:r>
              <a:rPr lang="en-GB" dirty="0">
                <a:solidFill>
                  <a:srgbClr val="203D75"/>
                </a:solidFill>
                <a:latin typeface="Arial"/>
                <a:ea typeface="Arial"/>
                <a:cs typeface="Arial"/>
                <a:sym typeface="Arial"/>
              </a:rPr>
              <a:t>Extending from audio source separation to language queried audio source separation</a:t>
            </a:r>
          </a:p>
          <a:p>
            <a:pPr marL="257175" indent="-257175" defTabSz="342900" eaLnBrk="1" fontAlgn="auto" hangingPunct="1">
              <a:lnSpc>
                <a:spcPct val="105000"/>
              </a:lnSpc>
              <a:spcBef>
                <a:spcPts val="0"/>
              </a:spcBef>
              <a:spcAft>
                <a:spcPts val="0"/>
              </a:spcAft>
              <a:buClr>
                <a:srgbClr val="203D75"/>
              </a:buClr>
              <a:buSzPts val="2000"/>
              <a:buFont typeface="Arial" panose="020B0604020202020204" pitchFamily="34" charset="0"/>
              <a:buChar char="•"/>
              <a:defRPr/>
            </a:pPr>
            <a:endParaRPr lang="en-GB" dirty="0">
              <a:solidFill>
                <a:srgbClr val="203D75"/>
              </a:solidFill>
              <a:latin typeface="Arial"/>
              <a:ea typeface="Arial"/>
              <a:cs typeface="Arial"/>
              <a:sym typeface="Arial"/>
            </a:endParaRPr>
          </a:p>
          <a:p>
            <a:pPr marL="257175" indent="-257175" defTabSz="342900" eaLnBrk="1" fontAlgn="auto" hangingPunct="1">
              <a:lnSpc>
                <a:spcPct val="105000"/>
              </a:lnSpc>
              <a:spcBef>
                <a:spcPts val="0"/>
              </a:spcBef>
              <a:spcAft>
                <a:spcPts val="0"/>
              </a:spcAft>
              <a:buClr>
                <a:srgbClr val="203D75"/>
              </a:buClr>
              <a:buSzPts val="2000"/>
              <a:buFont typeface="Arial" panose="020B0604020202020204" pitchFamily="34" charset="0"/>
              <a:buChar char="•"/>
              <a:defRPr/>
            </a:pPr>
            <a:endParaRPr dirty="0">
              <a:solidFill>
                <a:srgbClr val="203D75"/>
              </a:solidFill>
              <a:latin typeface="Arial"/>
              <a:ea typeface="Arial"/>
              <a:cs typeface="Arial"/>
              <a:sym typeface="Arial"/>
            </a:endParaRPr>
          </a:p>
        </p:txBody>
      </p:sp>
    </p:spTree>
    <p:extLst>
      <p:ext uri="{BB962C8B-B14F-4D97-AF65-F5344CB8AC3E}">
        <p14:creationId xmlns:p14="http://schemas.microsoft.com/office/powerpoint/2010/main" val="357546505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AF87-7680-C9C6-998C-24BA1FDFF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84AA2-FDC5-9140-E759-5BA535F19BAF}"/>
              </a:ext>
            </a:extLst>
          </p:cNvPr>
          <p:cNvSpPr>
            <a:spLocks noGrp="1"/>
          </p:cNvSpPr>
          <p:nvPr>
            <p:ph type="title"/>
          </p:nvPr>
        </p:nvSpPr>
        <p:spPr>
          <a:xfrm>
            <a:off x="-756592" y="372638"/>
            <a:ext cx="8160026" cy="309951"/>
          </a:xfrm>
        </p:spPr>
        <p:txBody>
          <a:bodyPr/>
          <a:lstStyle/>
          <a:p>
            <a:r>
              <a:rPr lang="en-US" sz="2600" dirty="0">
                <a:solidFill>
                  <a:srgbClr val="002060"/>
                </a:solidFill>
              </a:rPr>
              <a:t>Large Audio Language Models - Examples </a:t>
            </a:r>
            <a:endParaRPr lang="en-GB" sz="2600" dirty="0">
              <a:solidFill>
                <a:srgbClr val="002060"/>
              </a:solidFill>
            </a:endParaRPr>
          </a:p>
        </p:txBody>
      </p:sp>
      <p:sp>
        <p:nvSpPr>
          <p:cNvPr id="4" name="TextBox 3">
            <a:extLst>
              <a:ext uri="{FF2B5EF4-FFF2-40B4-BE49-F238E27FC236}">
                <a16:creationId xmlns:a16="http://schemas.microsoft.com/office/drawing/2014/main" id="{AD22AE4C-FD70-8587-733C-FBFC2970E4DB}"/>
              </a:ext>
            </a:extLst>
          </p:cNvPr>
          <p:cNvSpPr txBox="1"/>
          <p:nvPr/>
        </p:nvSpPr>
        <p:spPr>
          <a:xfrm>
            <a:off x="251521" y="1052736"/>
            <a:ext cx="4320480" cy="5170646"/>
          </a:xfrm>
          <a:prstGeom prst="rect">
            <a:avLst/>
          </a:prstGeom>
          <a:noFill/>
        </p:spPr>
        <p:txBody>
          <a:bodyPr wrap="square">
            <a:spAutoFit/>
          </a:bodyPr>
          <a:lstStyle/>
          <a:p>
            <a:r>
              <a:rPr lang="en-GB" sz="1500" b="1" dirty="0">
                <a:solidFill>
                  <a:srgbClr val="262626"/>
                </a:solidFill>
              </a:rPr>
              <a:t>Whisper</a:t>
            </a:r>
            <a:r>
              <a:rPr lang="en-GB" sz="1500" dirty="0">
                <a:solidFill>
                  <a:srgbClr val="262626"/>
                </a:solidFill>
              </a:rPr>
              <a:t>: automatic speech recognition (ASR)</a:t>
            </a:r>
          </a:p>
          <a:p>
            <a:r>
              <a:rPr lang="en-GB" sz="1500" b="1" dirty="0">
                <a:solidFill>
                  <a:srgbClr val="262626"/>
                </a:solidFill>
              </a:rPr>
              <a:t>Wav2Vec 2.0</a:t>
            </a:r>
            <a:r>
              <a:rPr lang="en-GB" sz="1500" dirty="0">
                <a:solidFill>
                  <a:srgbClr val="262626"/>
                </a:solidFill>
              </a:rPr>
              <a:t>: speech to text (STT)</a:t>
            </a:r>
          </a:p>
          <a:p>
            <a:r>
              <a:rPr lang="en-GB" sz="1500" b="1" dirty="0" err="1">
                <a:solidFill>
                  <a:srgbClr val="262626"/>
                </a:solidFill>
              </a:rPr>
              <a:t>DeepSpeech</a:t>
            </a:r>
            <a:r>
              <a:rPr lang="en-GB" sz="1500" dirty="0">
                <a:solidFill>
                  <a:srgbClr val="262626"/>
                </a:solidFill>
              </a:rPr>
              <a:t>: open-source ASR</a:t>
            </a:r>
          </a:p>
          <a:p>
            <a:r>
              <a:rPr lang="en-GB" sz="1500" b="1" dirty="0">
                <a:solidFill>
                  <a:srgbClr val="262626"/>
                </a:solidFill>
              </a:rPr>
              <a:t>Coqui AI</a:t>
            </a:r>
            <a:r>
              <a:rPr lang="en-GB" sz="1500" dirty="0">
                <a:solidFill>
                  <a:srgbClr val="262626"/>
                </a:solidFill>
              </a:rPr>
              <a:t>: speech synthesis and TTS</a:t>
            </a:r>
          </a:p>
          <a:p>
            <a:r>
              <a:rPr lang="en-GB" sz="1500" b="1" dirty="0">
                <a:solidFill>
                  <a:srgbClr val="262626"/>
                </a:solidFill>
              </a:rPr>
              <a:t>Jasper and </a:t>
            </a:r>
            <a:r>
              <a:rPr lang="en-GB" sz="1500" b="1" dirty="0" err="1">
                <a:solidFill>
                  <a:srgbClr val="262626"/>
                </a:solidFill>
              </a:rPr>
              <a:t>QuartzNet</a:t>
            </a:r>
            <a:r>
              <a:rPr lang="en-GB" sz="1500" dirty="0">
                <a:solidFill>
                  <a:srgbClr val="262626"/>
                </a:solidFill>
              </a:rPr>
              <a:t>: ASR</a:t>
            </a:r>
          </a:p>
          <a:p>
            <a:r>
              <a:rPr lang="en-GB" sz="1500" b="1" dirty="0">
                <a:solidFill>
                  <a:srgbClr val="262626"/>
                </a:solidFill>
              </a:rPr>
              <a:t>GPT-3 with Whisper</a:t>
            </a:r>
            <a:r>
              <a:rPr lang="en-GB" sz="1500" dirty="0">
                <a:solidFill>
                  <a:srgbClr val="262626"/>
                </a:solidFill>
              </a:rPr>
              <a:t>: ASR + LLMs</a:t>
            </a:r>
          </a:p>
          <a:p>
            <a:r>
              <a:rPr lang="en-GB" sz="1500" b="1" dirty="0">
                <a:solidFill>
                  <a:srgbClr val="262626"/>
                </a:solidFill>
              </a:rPr>
              <a:t>Sonix.ai</a:t>
            </a:r>
            <a:r>
              <a:rPr lang="en-GB" sz="1500" dirty="0">
                <a:solidFill>
                  <a:srgbClr val="262626"/>
                </a:solidFill>
              </a:rPr>
              <a:t>: speech transcription and analysis</a:t>
            </a:r>
          </a:p>
          <a:p>
            <a:r>
              <a:rPr lang="en-GB" sz="1500" b="1" dirty="0" err="1">
                <a:solidFill>
                  <a:srgbClr val="262626"/>
                </a:solidFill>
              </a:rPr>
              <a:t>SpeechBrain</a:t>
            </a:r>
            <a:r>
              <a:rPr lang="en-GB" sz="1500" dirty="0">
                <a:solidFill>
                  <a:srgbClr val="262626"/>
                </a:solidFill>
              </a:rPr>
              <a:t>: platform for speech models</a:t>
            </a:r>
            <a:endParaRPr lang="en-GB" sz="1500" b="1" dirty="0">
              <a:solidFill>
                <a:srgbClr val="262626"/>
              </a:solidFill>
            </a:endParaRPr>
          </a:p>
          <a:p>
            <a:r>
              <a:rPr lang="en-GB" sz="1500" b="1" dirty="0" err="1">
                <a:solidFill>
                  <a:srgbClr val="262626"/>
                </a:solidFill>
              </a:rPr>
              <a:t>OpenSTT</a:t>
            </a:r>
            <a:r>
              <a:rPr lang="en-GB" sz="1500" dirty="0">
                <a:solidFill>
                  <a:srgbClr val="262626"/>
                </a:solidFill>
              </a:rPr>
              <a:t>: ASR</a:t>
            </a:r>
          </a:p>
          <a:p>
            <a:r>
              <a:rPr lang="en-GB" sz="1500" b="1" dirty="0">
                <a:solidFill>
                  <a:srgbClr val="262626"/>
                </a:solidFill>
              </a:rPr>
              <a:t>Gemini</a:t>
            </a:r>
            <a:r>
              <a:rPr lang="en-GB" sz="1500" dirty="0">
                <a:solidFill>
                  <a:srgbClr val="262626"/>
                </a:solidFill>
              </a:rPr>
              <a:t>: text/image/speech</a:t>
            </a:r>
          </a:p>
          <a:p>
            <a:r>
              <a:rPr lang="en-GB" sz="1500" b="1" dirty="0" err="1">
                <a:solidFill>
                  <a:srgbClr val="262626"/>
                </a:solidFill>
              </a:rPr>
              <a:t>WavLLM</a:t>
            </a:r>
            <a:r>
              <a:rPr lang="en-GB" sz="1500" dirty="0">
                <a:solidFill>
                  <a:srgbClr val="262626"/>
                </a:solidFill>
              </a:rPr>
              <a:t>: speech LLMs</a:t>
            </a:r>
          </a:p>
          <a:p>
            <a:endParaRPr lang="en-GB" sz="1500" b="1" dirty="0">
              <a:solidFill>
                <a:srgbClr val="0070C0"/>
              </a:solidFill>
            </a:endParaRPr>
          </a:p>
          <a:p>
            <a:r>
              <a:rPr lang="en-GB" sz="1500" b="1" dirty="0" err="1">
                <a:solidFill>
                  <a:srgbClr val="0070C0"/>
                </a:solidFill>
              </a:rPr>
              <a:t>MuseNet</a:t>
            </a:r>
            <a:r>
              <a:rPr lang="en-GB" sz="1500" dirty="0">
                <a:solidFill>
                  <a:srgbClr val="0070C0"/>
                </a:solidFill>
              </a:rPr>
              <a:t>: music instrumental composition &amp; style transfer</a:t>
            </a:r>
          </a:p>
          <a:p>
            <a:r>
              <a:rPr lang="en-GB" sz="1500" b="1" dirty="0" err="1">
                <a:solidFill>
                  <a:srgbClr val="0070C0"/>
                </a:solidFill>
              </a:rPr>
              <a:t>MusicVAE</a:t>
            </a:r>
            <a:r>
              <a:rPr lang="en-GB" sz="1500" dirty="0">
                <a:solidFill>
                  <a:srgbClr val="0070C0"/>
                </a:solidFill>
              </a:rPr>
              <a:t>: melody generation, remixing, and style interpolation</a:t>
            </a:r>
          </a:p>
          <a:p>
            <a:r>
              <a:rPr lang="en-GB" sz="1500" b="1" dirty="0" err="1">
                <a:solidFill>
                  <a:srgbClr val="0070C0"/>
                </a:solidFill>
              </a:rPr>
              <a:t>JukeBox</a:t>
            </a:r>
            <a:r>
              <a:rPr lang="en-GB" sz="1500" dirty="0">
                <a:solidFill>
                  <a:srgbClr val="0070C0"/>
                </a:solidFill>
              </a:rPr>
              <a:t>: raw music with vocals and lyrics</a:t>
            </a:r>
          </a:p>
          <a:p>
            <a:r>
              <a:rPr lang="en-GB" sz="1500" b="1" dirty="0">
                <a:solidFill>
                  <a:srgbClr val="0070C0"/>
                </a:solidFill>
              </a:rPr>
              <a:t>Riffusion</a:t>
            </a:r>
            <a:r>
              <a:rPr lang="en-GB" sz="1500" dirty="0">
                <a:solidFill>
                  <a:srgbClr val="0070C0"/>
                </a:solidFill>
              </a:rPr>
              <a:t>: text to music generation</a:t>
            </a:r>
          </a:p>
          <a:p>
            <a:r>
              <a:rPr lang="en-GB" sz="1500" b="1" dirty="0" err="1">
                <a:solidFill>
                  <a:srgbClr val="0070C0"/>
                </a:solidFill>
              </a:rPr>
              <a:t>MusicLM</a:t>
            </a:r>
            <a:r>
              <a:rPr lang="en-GB" sz="1500" dirty="0">
                <a:solidFill>
                  <a:srgbClr val="0070C0"/>
                </a:solidFill>
              </a:rPr>
              <a:t>: text to music generation</a:t>
            </a:r>
          </a:p>
          <a:p>
            <a:r>
              <a:rPr lang="en-GB" sz="1500" b="1" dirty="0">
                <a:solidFill>
                  <a:srgbClr val="0070C0"/>
                </a:solidFill>
              </a:rPr>
              <a:t>REMI</a:t>
            </a:r>
            <a:r>
              <a:rPr lang="en-GB" sz="1500" dirty="0">
                <a:solidFill>
                  <a:srgbClr val="0070C0"/>
                </a:solidFill>
              </a:rPr>
              <a:t>: symbolic music generation (e.g. MIDI) </a:t>
            </a:r>
          </a:p>
          <a:p>
            <a:r>
              <a:rPr lang="en-GB" sz="1500" b="1" dirty="0" err="1">
                <a:solidFill>
                  <a:srgbClr val="0070C0"/>
                </a:solidFill>
              </a:rPr>
              <a:t>DeepBach</a:t>
            </a:r>
            <a:r>
              <a:rPr lang="en-GB" sz="1500" dirty="0">
                <a:solidFill>
                  <a:srgbClr val="0070C0"/>
                </a:solidFill>
              </a:rPr>
              <a:t>: classic music composition</a:t>
            </a:r>
          </a:p>
          <a:p>
            <a:r>
              <a:rPr lang="en-GB" sz="1500" b="1" dirty="0">
                <a:solidFill>
                  <a:srgbClr val="0070C0"/>
                </a:solidFill>
              </a:rPr>
              <a:t>AIVA</a:t>
            </a:r>
            <a:r>
              <a:rPr lang="en-GB" sz="1500" dirty="0">
                <a:solidFill>
                  <a:srgbClr val="0070C0"/>
                </a:solidFill>
              </a:rPr>
              <a:t>: music generation assistant</a:t>
            </a:r>
          </a:p>
        </p:txBody>
      </p:sp>
      <p:sp>
        <p:nvSpPr>
          <p:cNvPr id="6" name="TextBox 5">
            <a:extLst>
              <a:ext uri="{FF2B5EF4-FFF2-40B4-BE49-F238E27FC236}">
                <a16:creationId xmlns:a16="http://schemas.microsoft.com/office/drawing/2014/main" id="{57272600-4B71-1309-D914-228C91CD9B73}"/>
              </a:ext>
            </a:extLst>
          </p:cNvPr>
          <p:cNvSpPr txBox="1"/>
          <p:nvPr/>
        </p:nvSpPr>
        <p:spPr>
          <a:xfrm>
            <a:off x="4572000" y="980728"/>
            <a:ext cx="4572000" cy="5401479"/>
          </a:xfrm>
          <a:prstGeom prst="rect">
            <a:avLst/>
          </a:prstGeom>
          <a:noFill/>
        </p:spPr>
        <p:txBody>
          <a:bodyPr wrap="square">
            <a:spAutoFit/>
          </a:bodyPr>
          <a:lstStyle/>
          <a:p>
            <a:r>
              <a:rPr lang="en-GB" sz="1500" b="1" dirty="0">
                <a:solidFill>
                  <a:srgbClr val="FF0000"/>
                </a:solidFill>
              </a:rPr>
              <a:t>Wav2CLIP</a:t>
            </a:r>
            <a:r>
              <a:rPr lang="en-GB" sz="1500" dirty="0">
                <a:solidFill>
                  <a:srgbClr val="FF0000"/>
                </a:solidFill>
              </a:rPr>
              <a:t>: audio and language mapping</a:t>
            </a:r>
          </a:p>
          <a:p>
            <a:r>
              <a:rPr lang="en-GB" sz="1500" b="1" dirty="0" err="1">
                <a:solidFill>
                  <a:srgbClr val="FF0000"/>
                </a:solidFill>
              </a:rPr>
              <a:t>AudioCLIP</a:t>
            </a:r>
            <a:r>
              <a:rPr lang="en-GB" sz="1500" dirty="0">
                <a:solidFill>
                  <a:srgbClr val="FF0000"/>
                </a:solidFill>
              </a:rPr>
              <a:t>: audio-text-image alignment</a:t>
            </a:r>
          </a:p>
          <a:p>
            <a:r>
              <a:rPr lang="en-GB" sz="1500" b="1" dirty="0">
                <a:solidFill>
                  <a:srgbClr val="FF0000"/>
                </a:solidFill>
              </a:rPr>
              <a:t>CLAP</a:t>
            </a:r>
            <a:r>
              <a:rPr lang="en-GB" sz="1500" dirty="0">
                <a:solidFill>
                  <a:srgbClr val="FF0000"/>
                </a:solidFill>
              </a:rPr>
              <a:t>: audio-text alignment</a:t>
            </a:r>
          </a:p>
          <a:p>
            <a:r>
              <a:rPr lang="en-GB" sz="1500" b="1" dirty="0">
                <a:solidFill>
                  <a:srgbClr val="FF0000"/>
                </a:solidFill>
              </a:rPr>
              <a:t>CLAP-LAION</a:t>
            </a:r>
            <a:r>
              <a:rPr lang="en-GB" sz="1500" dirty="0">
                <a:solidFill>
                  <a:srgbClr val="FF0000"/>
                </a:solidFill>
              </a:rPr>
              <a:t>: audio-text alignment</a:t>
            </a:r>
          </a:p>
          <a:p>
            <a:r>
              <a:rPr lang="en-GB" sz="1500" b="1" dirty="0" err="1">
                <a:solidFill>
                  <a:srgbClr val="FF0000"/>
                </a:solidFill>
              </a:rPr>
              <a:t>Pengi</a:t>
            </a:r>
            <a:r>
              <a:rPr lang="en-GB" sz="1500" dirty="0">
                <a:solidFill>
                  <a:srgbClr val="FF0000"/>
                </a:solidFill>
              </a:rPr>
              <a:t>: audio classification &amp; AQA</a:t>
            </a:r>
          </a:p>
          <a:p>
            <a:r>
              <a:rPr lang="en-GB" sz="1500" b="1" dirty="0">
                <a:solidFill>
                  <a:srgbClr val="FF0000"/>
                </a:solidFill>
              </a:rPr>
              <a:t>Qwen-Audio</a:t>
            </a:r>
            <a:r>
              <a:rPr lang="en-GB" sz="1500" dirty="0">
                <a:solidFill>
                  <a:srgbClr val="FF0000"/>
                </a:solidFill>
              </a:rPr>
              <a:t>: speech, music, general audio</a:t>
            </a:r>
          </a:p>
          <a:p>
            <a:r>
              <a:rPr lang="en-GB" sz="1500" b="1" dirty="0" err="1">
                <a:solidFill>
                  <a:srgbClr val="FF0000"/>
                </a:solidFill>
              </a:rPr>
              <a:t>AudioLM</a:t>
            </a:r>
            <a:r>
              <a:rPr lang="en-GB" sz="1500" dirty="0">
                <a:solidFill>
                  <a:srgbClr val="FF0000"/>
                </a:solidFill>
              </a:rPr>
              <a:t>: Speech/music generation</a:t>
            </a:r>
          </a:p>
          <a:p>
            <a:r>
              <a:rPr lang="en-GB" sz="1500" b="1" dirty="0">
                <a:solidFill>
                  <a:srgbClr val="FF0000"/>
                </a:solidFill>
              </a:rPr>
              <a:t>LTU</a:t>
            </a:r>
            <a:r>
              <a:rPr lang="en-GB" sz="1500" dirty="0">
                <a:solidFill>
                  <a:srgbClr val="FF0000"/>
                </a:solidFill>
              </a:rPr>
              <a:t>: audio QA and reasoning</a:t>
            </a:r>
          </a:p>
          <a:p>
            <a:r>
              <a:rPr lang="en-GB" sz="1500" b="1" dirty="0">
                <a:solidFill>
                  <a:srgbClr val="FF0000"/>
                </a:solidFill>
              </a:rPr>
              <a:t>SALMONN</a:t>
            </a:r>
            <a:r>
              <a:rPr lang="en-GB" sz="1500" dirty="0">
                <a:solidFill>
                  <a:srgbClr val="FF0000"/>
                </a:solidFill>
              </a:rPr>
              <a:t>: speech-audio-music LLMs</a:t>
            </a:r>
          </a:p>
          <a:p>
            <a:r>
              <a:rPr lang="en-GB" sz="1500" b="1" dirty="0" err="1">
                <a:solidFill>
                  <a:srgbClr val="FF0000"/>
                </a:solidFill>
              </a:rPr>
              <a:t>ImageBind</a:t>
            </a:r>
            <a:r>
              <a:rPr lang="en-GB" sz="1500" dirty="0">
                <a:solidFill>
                  <a:srgbClr val="FF0000"/>
                </a:solidFill>
              </a:rPr>
              <a:t>: image, text, audio, depth</a:t>
            </a:r>
          </a:p>
          <a:p>
            <a:r>
              <a:rPr lang="en-GB" sz="1500" b="1" dirty="0">
                <a:solidFill>
                  <a:srgbClr val="FF0000"/>
                </a:solidFill>
              </a:rPr>
              <a:t>ONE-PEACE</a:t>
            </a:r>
            <a:r>
              <a:rPr lang="en-GB" sz="1500" dirty="0">
                <a:solidFill>
                  <a:srgbClr val="FF0000"/>
                </a:solidFill>
              </a:rPr>
              <a:t>: audio-text-image</a:t>
            </a:r>
          </a:p>
          <a:p>
            <a:r>
              <a:rPr lang="en-GB" sz="1500" b="1" dirty="0" err="1">
                <a:solidFill>
                  <a:srgbClr val="FF0000"/>
                </a:solidFill>
              </a:rPr>
              <a:t>AudioGPT</a:t>
            </a:r>
            <a:r>
              <a:rPr lang="en-GB" sz="1500" dirty="0">
                <a:solidFill>
                  <a:srgbClr val="FF0000"/>
                </a:solidFill>
              </a:rPr>
              <a:t>: Speech, Music, Talking Head </a:t>
            </a:r>
          </a:p>
          <a:p>
            <a:r>
              <a:rPr lang="en-GB" sz="1500" b="1" dirty="0" err="1">
                <a:solidFill>
                  <a:srgbClr val="FF0000"/>
                </a:solidFill>
              </a:rPr>
              <a:t>UniAudio</a:t>
            </a:r>
            <a:r>
              <a:rPr lang="en-GB" sz="1500" dirty="0">
                <a:solidFill>
                  <a:srgbClr val="FF0000"/>
                </a:solidFill>
              </a:rPr>
              <a:t>: speech/sound/music/singing</a:t>
            </a:r>
          </a:p>
          <a:p>
            <a:endParaRPr lang="en-GB" sz="1500" b="1" dirty="0">
              <a:solidFill>
                <a:srgbClr val="002868"/>
              </a:solidFill>
            </a:endParaRPr>
          </a:p>
          <a:p>
            <a:r>
              <a:rPr lang="en-GB" sz="1500" b="1" dirty="0" err="1">
                <a:solidFill>
                  <a:srgbClr val="002868"/>
                </a:solidFill>
              </a:rPr>
              <a:t>AudioLDM</a:t>
            </a:r>
            <a:r>
              <a:rPr lang="en-GB" sz="1500" b="1" dirty="0">
                <a:solidFill>
                  <a:srgbClr val="002868"/>
                </a:solidFill>
              </a:rPr>
              <a:t>/AudioLDM2/</a:t>
            </a:r>
            <a:r>
              <a:rPr lang="en-GB" sz="1500" b="1" dirty="0" err="1">
                <a:solidFill>
                  <a:srgbClr val="002868"/>
                </a:solidFill>
              </a:rPr>
              <a:t>WavJourney</a:t>
            </a:r>
            <a:r>
              <a:rPr lang="en-GB" sz="1500" b="1" dirty="0">
                <a:solidFill>
                  <a:srgbClr val="002868"/>
                </a:solidFill>
              </a:rPr>
              <a:t>/ </a:t>
            </a:r>
            <a:r>
              <a:rPr lang="en-GB" sz="1500" b="1" dirty="0" err="1">
                <a:solidFill>
                  <a:srgbClr val="002868"/>
                </a:solidFill>
              </a:rPr>
              <a:t>DreamAudio</a:t>
            </a:r>
            <a:r>
              <a:rPr lang="en-GB" sz="1500" dirty="0">
                <a:solidFill>
                  <a:srgbClr val="002868"/>
                </a:solidFill>
              </a:rPr>
              <a:t>: TTA generation</a:t>
            </a:r>
            <a:endParaRPr lang="en-GB" sz="1500" b="1" dirty="0">
              <a:solidFill>
                <a:srgbClr val="002868"/>
              </a:solidFill>
            </a:endParaRPr>
          </a:p>
          <a:p>
            <a:r>
              <a:rPr lang="en-GB" sz="1500" b="1" dirty="0" err="1">
                <a:solidFill>
                  <a:srgbClr val="002868"/>
                </a:solidFill>
              </a:rPr>
              <a:t>AudioSep</a:t>
            </a:r>
            <a:r>
              <a:rPr lang="en-GB" sz="1500" b="1" dirty="0">
                <a:solidFill>
                  <a:srgbClr val="002868"/>
                </a:solidFill>
              </a:rPr>
              <a:t>/</a:t>
            </a:r>
            <a:r>
              <a:rPr lang="en-GB" sz="1500" b="1" dirty="0" err="1">
                <a:solidFill>
                  <a:srgbClr val="002868"/>
                </a:solidFill>
              </a:rPr>
              <a:t>FlowSep</a:t>
            </a:r>
            <a:r>
              <a:rPr lang="en-GB" sz="1500" b="1" dirty="0">
                <a:solidFill>
                  <a:srgbClr val="002868"/>
                </a:solidFill>
              </a:rPr>
              <a:t>/FlowSep2</a:t>
            </a:r>
            <a:r>
              <a:rPr lang="en-GB" sz="1500" dirty="0">
                <a:solidFill>
                  <a:srgbClr val="002868"/>
                </a:solidFill>
              </a:rPr>
              <a:t>: language guided audio source separation</a:t>
            </a:r>
          </a:p>
          <a:p>
            <a:r>
              <a:rPr lang="en-GB" sz="1500" b="1" dirty="0" err="1">
                <a:solidFill>
                  <a:srgbClr val="002868"/>
                </a:solidFill>
              </a:rPr>
              <a:t>WavCraft</a:t>
            </a:r>
            <a:r>
              <a:rPr lang="en-GB" sz="1500" b="1" dirty="0">
                <a:solidFill>
                  <a:srgbClr val="002868"/>
                </a:solidFill>
              </a:rPr>
              <a:t>/RFM-Editing/SFM-Adapter/RFM-Editing2</a:t>
            </a:r>
            <a:r>
              <a:rPr lang="en-GB" sz="1500" dirty="0">
                <a:solidFill>
                  <a:srgbClr val="002868"/>
                </a:solidFill>
              </a:rPr>
              <a:t>: text prompted audio/speech editing</a:t>
            </a:r>
          </a:p>
          <a:p>
            <a:r>
              <a:rPr lang="en-GB" sz="1500" b="1" dirty="0">
                <a:solidFill>
                  <a:srgbClr val="002868"/>
                </a:solidFill>
              </a:rPr>
              <a:t>APT-LLM</a:t>
            </a:r>
            <a:r>
              <a:rPr lang="en-GB" sz="1500" dirty="0">
                <a:solidFill>
                  <a:srgbClr val="002868"/>
                </a:solidFill>
              </a:rPr>
              <a:t>: LLM based AQA and reasoning</a:t>
            </a:r>
          </a:p>
          <a:p>
            <a:r>
              <a:rPr lang="en-GB" sz="1500" b="1" dirty="0" err="1">
                <a:solidFill>
                  <a:srgbClr val="002868"/>
                </a:solidFill>
              </a:rPr>
              <a:t>GCDance</a:t>
            </a:r>
            <a:r>
              <a:rPr lang="en-GB" sz="1500" b="1" dirty="0">
                <a:solidFill>
                  <a:srgbClr val="002868"/>
                </a:solidFill>
              </a:rPr>
              <a:t>/</a:t>
            </a:r>
            <a:r>
              <a:rPr lang="en-GB" sz="1500" b="1" dirty="0" err="1">
                <a:solidFill>
                  <a:srgbClr val="002868"/>
                </a:solidFill>
              </a:rPr>
              <a:t>TeMuDance</a:t>
            </a:r>
            <a:r>
              <a:rPr lang="en-GB" sz="1500" dirty="0">
                <a:solidFill>
                  <a:srgbClr val="002868"/>
                </a:solidFill>
              </a:rPr>
              <a:t>:  Language guided music to dance generation</a:t>
            </a:r>
          </a:p>
        </p:txBody>
      </p:sp>
    </p:spTree>
    <p:extLst>
      <p:ext uri="{BB962C8B-B14F-4D97-AF65-F5344CB8AC3E}">
        <p14:creationId xmlns:p14="http://schemas.microsoft.com/office/powerpoint/2010/main" val="343367671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5A4E-2B76-EC10-2189-29CF40F378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46685-A249-B642-174F-AAB3B1B13D65}"/>
              </a:ext>
            </a:extLst>
          </p:cNvPr>
          <p:cNvSpPr>
            <a:spLocks noGrp="1"/>
          </p:cNvSpPr>
          <p:nvPr>
            <p:ph type="title"/>
          </p:nvPr>
        </p:nvSpPr>
        <p:spPr>
          <a:xfrm>
            <a:off x="395536" y="526761"/>
            <a:ext cx="8160026" cy="309951"/>
          </a:xfrm>
        </p:spPr>
        <p:txBody>
          <a:bodyPr/>
          <a:lstStyle/>
          <a:p>
            <a:pPr algn="l"/>
            <a:r>
              <a:rPr lang="en-US" sz="2800" dirty="0">
                <a:solidFill>
                  <a:srgbClr val="002060"/>
                </a:solidFill>
              </a:rPr>
              <a:t>Audio Language Datasets </a:t>
            </a:r>
            <a:endParaRPr lang="en-GB" sz="2800" dirty="0">
              <a:solidFill>
                <a:srgbClr val="002060"/>
              </a:solidFill>
            </a:endParaRPr>
          </a:p>
        </p:txBody>
      </p:sp>
      <p:sp>
        <p:nvSpPr>
          <p:cNvPr id="3" name="Text Placeholder 2">
            <a:extLst>
              <a:ext uri="{FF2B5EF4-FFF2-40B4-BE49-F238E27FC236}">
                <a16:creationId xmlns:a16="http://schemas.microsoft.com/office/drawing/2014/main" id="{4CE57791-89A8-53D1-A681-6D864EED02E4}"/>
              </a:ext>
            </a:extLst>
          </p:cNvPr>
          <p:cNvSpPr>
            <a:spLocks noGrp="1"/>
          </p:cNvSpPr>
          <p:nvPr>
            <p:ph type="body" idx="1"/>
          </p:nvPr>
        </p:nvSpPr>
        <p:spPr>
          <a:xfrm>
            <a:off x="491987" y="1548254"/>
            <a:ext cx="4425399" cy="3252347"/>
          </a:xfrm>
        </p:spPr>
        <p:txBody>
          <a:bodyPr>
            <a:noAutofit/>
          </a:bodyPr>
          <a:lstStyle/>
          <a:p>
            <a:pPr marL="342900" indent="-342900">
              <a:buFont typeface="Arial" panose="020B0604020202020204" pitchFamily="34" charset="0"/>
              <a:buChar char="•"/>
            </a:pPr>
            <a:r>
              <a:rPr lang="en-GB" sz="1900" dirty="0" err="1">
                <a:solidFill>
                  <a:srgbClr val="262626"/>
                </a:solidFill>
                <a:latin typeface="+mn-lt"/>
              </a:rPr>
              <a:t>AudioCaps</a:t>
            </a:r>
            <a:r>
              <a:rPr lang="en-GB" sz="1900" dirty="0">
                <a:solidFill>
                  <a:srgbClr val="262626"/>
                </a:solidFill>
                <a:latin typeface="+mn-lt"/>
              </a:rPr>
              <a:t> (Kim et al, 2019) </a:t>
            </a:r>
          </a:p>
          <a:p>
            <a:pPr marL="342900" indent="-342900">
              <a:buFont typeface="Arial" panose="020B0604020202020204" pitchFamily="34" charset="0"/>
              <a:buChar char="•"/>
            </a:pPr>
            <a:r>
              <a:rPr lang="en-GB" sz="1900" dirty="0">
                <a:solidFill>
                  <a:srgbClr val="262626"/>
                </a:solidFill>
                <a:latin typeface="+mn-lt"/>
              </a:rPr>
              <a:t>Clotho (</a:t>
            </a:r>
            <a:r>
              <a:rPr lang="en-GB" sz="1900" dirty="0" err="1">
                <a:solidFill>
                  <a:srgbClr val="262626"/>
                </a:solidFill>
                <a:latin typeface="+mn-lt"/>
              </a:rPr>
              <a:t>Drossos</a:t>
            </a:r>
            <a:r>
              <a:rPr lang="en-GB" sz="1900" dirty="0">
                <a:solidFill>
                  <a:srgbClr val="262626"/>
                </a:solidFill>
                <a:latin typeface="+mn-lt"/>
              </a:rPr>
              <a:t> et al, 2020)</a:t>
            </a:r>
          </a:p>
          <a:p>
            <a:pPr marL="342900" indent="-342900">
              <a:buFont typeface="Arial" panose="020B0604020202020204" pitchFamily="34" charset="0"/>
              <a:buChar char="•"/>
            </a:pPr>
            <a:r>
              <a:rPr lang="en-GB" sz="1900" dirty="0" err="1">
                <a:solidFill>
                  <a:srgbClr val="262626"/>
                </a:solidFill>
                <a:latin typeface="+mn-lt"/>
              </a:rPr>
              <a:t>SoundDescs</a:t>
            </a:r>
            <a:r>
              <a:rPr lang="en-GB" sz="1900" dirty="0">
                <a:solidFill>
                  <a:srgbClr val="262626"/>
                </a:solidFill>
                <a:latin typeface="+mn-lt"/>
              </a:rPr>
              <a:t> (Koepke et al, 2021)</a:t>
            </a:r>
          </a:p>
          <a:p>
            <a:pPr marL="342900" indent="-342900">
              <a:buFont typeface="Arial" panose="020B0604020202020204" pitchFamily="34" charset="0"/>
              <a:buChar char="•"/>
            </a:pPr>
            <a:r>
              <a:rPr lang="en-GB" sz="1900" dirty="0">
                <a:solidFill>
                  <a:srgbClr val="262626"/>
                </a:solidFill>
                <a:latin typeface="+mn-lt"/>
              </a:rPr>
              <a:t>LAION-Audio-630K (Wu et al, 2023)</a:t>
            </a:r>
          </a:p>
          <a:p>
            <a:pPr marL="342900" indent="-342900">
              <a:buFont typeface="Arial" panose="020B0604020202020204" pitchFamily="34" charset="0"/>
              <a:buChar char="•"/>
            </a:pPr>
            <a:r>
              <a:rPr lang="en-GB" sz="1900" dirty="0">
                <a:solidFill>
                  <a:srgbClr val="262626"/>
                </a:solidFill>
                <a:latin typeface="+mn-lt"/>
              </a:rPr>
              <a:t>Auto-ACD (Xu et al, 2024)</a:t>
            </a:r>
          </a:p>
          <a:p>
            <a:pPr marL="342900" indent="-342900">
              <a:buFont typeface="Arial" panose="020B0604020202020204" pitchFamily="34" charset="0"/>
              <a:buChar char="•"/>
            </a:pPr>
            <a:r>
              <a:rPr lang="en-GB" sz="1900" dirty="0">
                <a:solidFill>
                  <a:srgbClr val="262626"/>
                </a:solidFill>
                <a:latin typeface="+mn-lt"/>
              </a:rPr>
              <a:t>Audio-FLAN (Xue et al, 2025)</a:t>
            </a:r>
          </a:p>
          <a:p>
            <a:pPr marL="342900" indent="-342900">
              <a:buFont typeface="Arial" panose="020B0604020202020204" pitchFamily="34" charset="0"/>
              <a:buChar char="•"/>
            </a:pPr>
            <a:r>
              <a:rPr lang="en-GB" sz="1900" dirty="0" err="1">
                <a:solidFill>
                  <a:srgbClr val="262626"/>
                </a:solidFill>
                <a:latin typeface="+mn-lt"/>
              </a:rPr>
              <a:t>SeaBench</a:t>
            </a:r>
            <a:r>
              <a:rPr lang="en-GB" sz="1900" dirty="0">
                <a:solidFill>
                  <a:srgbClr val="262626"/>
                </a:solidFill>
                <a:latin typeface="+mn-lt"/>
              </a:rPr>
              <a:t>-Audio (Liu et al, 2025)</a:t>
            </a:r>
          </a:p>
          <a:p>
            <a:pPr marL="342900" indent="-342900">
              <a:buFont typeface="Arial" panose="020B0604020202020204" pitchFamily="34" charset="0"/>
              <a:buChar char="•"/>
            </a:pPr>
            <a:r>
              <a:rPr lang="en-GB" sz="1900" dirty="0" err="1">
                <a:solidFill>
                  <a:srgbClr val="262626"/>
                </a:solidFill>
                <a:latin typeface="+mn-lt"/>
              </a:rPr>
              <a:t>MusicSem</a:t>
            </a:r>
            <a:r>
              <a:rPr lang="en-GB" sz="1900" dirty="0">
                <a:solidFill>
                  <a:srgbClr val="262626"/>
                </a:solidFill>
                <a:latin typeface="+mn-lt"/>
              </a:rPr>
              <a:t> (</a:t>
            </a:r>
            <a:r>
              <a:rPr lang="en-GB" sz="1900" dirty="0" err="1">
                <a:solidFill>
                  <a:srgbClr val="262626"/>
                </a:solidFill>
                <a:latin typeface="+mn-lt"/>
              </a:rPr>
              <a:t>Salganik</a:t>
            </a:r>
            <a:r>
              <a:rPr lang="en-GB" sz="1900" dirty="0">
                <a:solidFill>
                  <a:srgbClr val="262626"/>
                </a:solidFill>
                <a:latin typeface="+mn-lt"/>
              </a:rPr>
              <a:t> et al, 2026)</a:t>
            </a:r>
          </a:p>
          <a:p>
            <a:pPr marL="342900" indent="-342900">
              <a:buFont typeface="Arial" panose="020B0604020202020204" pitchFamily="34" charset="0"/>
              <a:buChar char="•"/>
            </a:pPr>
            <a:endParaRPr lang="en-GB" sz="1900" dirty="0">
              <a:solidFill>
                <a:srgbClr val="262626"/>
              </a:solidFill>
              <a:latin typeface="+mn-lt"/>
            </a:endParaRPr>
          </a:p>
          <a:p>
            <a:pPr marL="342900" indent="-342900">
              <a:buFont typeface="Arial" panose="020B0604020202020204" pitchFamily="34" charset="0"/>
              <a:buChar char="•"/>
            </a:pPr>
            <a:r>
              <a:rPr lang="en-GB" sz="1900" b="1" dirty="0" err="1">
                <a:solidFill>
                  <a:srgbClr val="262626"/>
                </a:solidFill>
                <a:latin typeface="+mn-lt"/>
              </a:rPr>
              <a:t>WavCaps</a:t>
            </a:r>
            <a:r>
              <a:rPr lang="en-GB" sz="1900" b="1" dirty="0">
                <a:solidFill>
                  <a:srgbClr val="262626"/>
                </a:solidFill>
                <a:latin typeface="+mn-lt"/>
              </a:rPr>
              <a:t> (Mei et al, 2023)</a:t>
            </a:r>
          </a:p>
          <a:p>
            <a:pPr marL="342900" indent="-342900">
              <a:buFont typeface="Arial" panose="020B0604020202020204" pitchFamily="34" charset="0"/>
              <a:buChar char="•"/>
            </a:pPr>
            <a:r>
              <a:rPr lang="en-GB" sz="1900" b="1" dirty="0">
                <a:solidFill>
                  <a:srgbClr val="262626"/>
                </a:solidFill>
                <a:latin typeface="+mn-lt"/>
              </a:rPr>
              <a:t>Sound-</a:t>
            </a:r>
            <a:r>
              <a:rPr lang="en-GB" sz="1900" b="1" dirty="0" err="1">
                <a:solidFill>
                  <a:srgbClr val="262626"/>
                </a:solidFill>
                <a:latin typeface="+mn-lt"/>
              </a:rPr>
              <a:t>VECaps</a:t>
            </a:r>
            <a:r>
              <a:rPr lang="en-GB" sz="1900" b="1" dirty="0">
                <a:solidFill>
                  <a:srgbClr val="262626"/>
                </a:solidFill>
                <a:latin typeface="+mn-lt"/>
              </a:rPr>
              <a:t> (Yuan et al, 2024)</a:t>
            </a:r>
          </a:p>
          <a:p>
            <a:pPr marL="342900" indent="-342900">
              <a:buFont typeface="Arial" panose="020B0604020202020204" pitchFamily="34" charset="0"/>
              <a:buChar char="•"/>
            </a:pPr>
            <a:r>
              <a:rPr lang="en-GB" sz="1900" b="1" dirty="0" err="1">
                <a:solidFill>
                  <a:srgbClr val="262626"/>
                </a:solidFill>
                <a:latin typeface="+mn-lt"/>
              </a:rPr>
              <a:t>AudioSetCaps</a:t>
            </a:r>
            <a:r>
              <a:rPr lang="en-GB" sz="1900" b="1" dirty="0">
                <a:solidFill>
                  <a:srgbClr val="262626"/>
                </a:solidFill>
                <a:latin typeface="+mn-lt"/>
              </a:rPr>
              <a:t> (Bai et al, 2025)</a:t>
            </a:r>
          </a:p>
        </p:txBody>
      </p:sp>
      <p:sp>
        <p:nvSpPr>
          <p:cNvPr id="5" name="Text Placeholder 2">
            <a:extLst>
              <a:ext uri="{FF2B5EF4-FFF2-40B4-BE49-F238E27FC236}">
                <a16:creationId xmlns:a16="http://schemas.microsoft.com/office/drawing/2014/main" id="{EC5DB6BB-C6FC-0358-BF8B-7F3E2DDF0AA9}"/>
              </a:ext>
            </a:extLst>
          </p:cNvPr>
          <p:cNvSpPr txBox="1">
            <a:spLocks/>
          </p:cNvSpPr>
          <p:nvPr/>
        </p:nvSpPr>
        <p:spPr>
          <a:xfrm>
            <a:off x="4802244" y="1548254"/>
            <a:ext cx="4326009" cy="2909449"/>
          </a:xfrm>
          <a:prstGeom prst="rect">
            <a:avLst/>
          </a:prstGeom>
        </p:spPr>
        <p:txBody>
          <a:bodyPr vert="horz" lIns="68580" tIns="34290" rIns="68580" bIns="34290" rtlCol="0">
            <a:noAutofit/>
          </a:bodyPr>
          <a:lstStyle>
            <a:lvl1pPr marL="0" indent="0" algn="l" defTabSz="457200" rtl="0" eaLnBrk="1" latinLnBrk="0" hangingPunct="1">
              <a:spcBef>
                <a:spcPct val="20000"/>
              </a:spcBef>
              <a:buFont typeface="Arial"/>
              <a:buNone/>
              <a:defRPr sz="2800" b="0" kern="1200" baseline="0">
                <a:solidFill>
                  <a:schemeClr val="tx1"/>
                </a:solidFill>
                <a:latin typeface="+mj-lt"/>
                <a:ea typeface="+mn-ea"/>
                <a:cs typeface="Georgia"/>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defTabSz="342900" fontAlgn="auto">
              <a:spcAft>
                <a:spcPts val="0"/>
              </a:spcAft>
              <a:buFont typeface="Arial" panose="020B0604020202020204" pitchFamily="34" charset="0"/>
              <a:buChar char="•"/>
            </a:pPr>
            <a:r>
              <a:rPr lang="en-GB" sz="1900" dirty="0">
                <a:solidFill>
                  <a:srgbClr val="7030A0"/>
                </a:solidFill>
                <a:latin typeface="+mn-lt"/>
              </a:rPr>
              <a:t>CLEAR (</a:t>
            </a:r>
            <a:r>
              <a:rPr lang="en-GB" sz="1900" dirty="0" err="1">
                <a:solidFill>
                  <a:srgbClr val="7030A0"/>
                </a:solidFill>
                <a:latin typeface="+mn-lt"/>
              </a:rPr>
              <a:t>Abdelnour</a:t>
            </a:r>
            <a:r>
              <a:rPr lang="en-GB" sz="1900" dirty="0">
                <a:solidFill>
                  <a:srgbClr val="7030A0"/>
                </a:solidFill>
                <a:latin typeface="+mn-lt"/>
              </a:rPr>
              <a:t> et al, 2018)</a:t>
            </a:r>
          </a:p>
          <a:p>
            <a:pPr marL="342900" indent="-342900" defTabSz="342900" fontAlgn="auto">
              <a:spcAft>
                <a:spcPts val="0"/>
              </a:spcAft>
              <a:buFont typeface="Arial" panose="020B0604020202020204" pitchFamily="34" charset="0"/>
              <a:buChar char="•"/>
            </a:pPr>
            <a:r>
              <a:rPr lang="en-GB" sz="1900" dirty="0">
                <a:solidFill>
                  <a:srgbClr val="7030A0"/>
                </a:solidFill>
                <a:latin typeface="+mn-lt"/>
              </a:rPr>
              <a:t>DAQA (Fayek and Johnson, 2019)</a:t>
            </a:r>
          </a:p>
          <a:p>
            <a:pPr marL="342900" indent="-342900" defTabSz="342900" fontAlgn="auto">
              <a:spcAft>
                <a:spcPts val="0"/>
              </a:spcAft>
              <a:buFont typeface="Arial" panose="020B0604020202020204" pitchFamily="34" charset="0"/>
              <a:buChar char="•"/>
            </a:pPr>
            <a:r>
              <a:rPr lang="en-GB" sz="1900" dirty="0">
                <a:solidFill>
                  <a:srgbClr val="7030A0"/>
                </a:solidFill>
                <a:latin typeface="+mn-lt"/>
              </a:rPr>
              <a:t>Clotho-AQA (Lipping et al, 2022)</a:t>
            </a:r>
          </a:p>
          <a:p>
            <a:pPr marL="342900" indent="-342900" defTabSz="342900" fontAlgn="auto">
              <a:spcAft>
                <a:spcPts val="0"/>
              </a:spcAft>
              <a:buFont typeface="Arial" panose="020B0604020202020204" pitchFamily="34" charset="0"/>
              <a:buChar char="•"/>
            </a:pPr>
            <a:r>
              <a:rPr lang="en-GB" sz="1900" dirty="0">
                <a:solidFill>
                  <a:srgbClr val="7030A0"/>
                </a:solidFill>
                <a:latin typeface="+mn-lt"/>
              </a:rPr>
              <a:t>MUSIC-AVQA (Li et al, 2022)</a:t>
            </a:r>
          </a:p>
          <a:p>
            <a:pPr marL="342900" indent="-342900" defTabSz="342900" fontAlgn="auto">
              <a:spcAft>
                <a:spcPts val="0"/>
              </a:spcAft>
              <a:buFont typeface="Arial" panose="020B0604020202020204" pitchFamily="34" charset="0"/>
              <a:buChar char="•"/>
            </a:pPr>
            <a:r>
              <a:rPr lang="en-GB" sz="1900" dirty="0" err="1">
                <a:solidFill>
                  <a:srgbClr val="7030A0"/>
                </a:solidFill>
                <a:latin typeface="+mn-lt"/>
              </a:rPr>
              <a:t>mClothoAQA</a:t>
            </a:r>
            <a:r>
              <a:rPr lang="en-GB" sz="1900" dirty="0">
                <a:solidFill>
                  <a:srgbClr val="7030A0"/>
                </a:solidFill>
                <a:latin typeface="+mn-lt"/>
              </a:rPr>
              <a:t> (Behera et al, 2023)</a:t>
            </a:r>
          </a:p>
          <a:p>
            <a:pPr marL="342900" indent="-342900" defTabSz="342900" fontAlgn="auto">
              <a:spcAft>
                <a:spcPts val="0"/>
              </a:spcAft>
              <a:buFont typeface="Arial" panose="020B0604020202020204" pitchFamily="34" charset="0"/>
              <a:buChar char="•"/>
            </a:pPr>
            <a:r>
              <a:rPr lang="en-GB" sz="1900" dirty="0">
                <a:solidFill>
                  <a:srgbClr val="7030A0"/>
                </a:solidFill>
                <a:latin typeface="+mn-lt"/>
              </a:rPr>
              <a:t>OpenAQA-5M (Gong et al, 2023)</a:t>
            </a:r>
          </a:p>
          <a:p>
            <a:pPr marL="342900" indent="-342900" defTabSz="342900" fontAlgn="auto">
              <a:spcAft>
                <a:spcPts val="0"/>
              </a:spcAft>
              <a:buFont typeface="Arial" panose="020B0604020202020204" pitchFamily="34" charset="0"/>
              <a:buChar char="•"/>
            </a:pPr>
            <a:r>
              <a:rPr lang="en-GB" sz="1900" dirty="0" err="1">
                <a:solidFill>
                  <a:srgbClr val="7030A0"/>
                </a:solidFill>
                <a:latin typeface="+mn-lt"/>
              </a:rPr>
              <a:t>AudioMCQ</a:t>
            </a:r>
            <a:r>
              <a:rPr lang="en-GB" sz="1900" dirty="0">
                <a:solidFill>
                  <a:srgbClr val="7030A0"/>
                </a:solidFill>
                <a:latin typeface="+mn-lt"/>
              </a:rPr>
              <a:t> (He et al, 2025)</a:t>
            </a:r>
          </a:p>
          <a:p>
            <a:pPr marL="342900" indent="-342900" defTabSz="342900" fontAlgn="auto">
              <a:spcAft>
                <a:spcPts val="0"/>
              </a:spcAft>
              <a:buFont typeface="Arial" panose="020B0604020202020204" pitchFamily="34" charset="0"/>
              <a:buChar char="•"/>
            </a:pPr>
            <a:r>
              <a:rPr lang="en-GB" sz="1900" dirty="0">
                <a:solidFill>
                  <a:srgbClr val="7030A0"/>
                </a:solidFill>
                <a:latin typeface="+mn-lt"/>
              </a:rPr>
              <a:t>Audio Flamingo 3 (Goel et al, 2025)</a:t>
            </a:r>
          </a:p>
          <a:p>
            <a:pPr marL="342900" indent="-342900" defTabSz="342900" fontAlgn="auto">
              <a:spcAft>
                <a:spcPts val="0"/>
              </a:spcAft>
              <a:buFont typeface="Arial" panose="020B0604020202020204" pitchFamily="34" charset="0"/>
              <a:buChar char="•"/>
            </a:pPr>
            <a:r>
              <a:rPr lang="en-GB" sz="1900" dirty="0" err="1">
                <a:solidFill>
                  <a:srgbClr val="7030A0"/>
                </a:solidFill>
                <a:latin typeface="+mn-lt"/>
              </a:rPr>
              <a:t>Jamendo</a:t>
            </a:r>
            <a:r>
              <a:rPr lang="en-GB" sz="1900" dirty="0">
                <a:solidFill>
                  <a:srgbClr val="7030A0"/>
                </a:solidFill>
                <a:latin typeface="+mn-lt"/>
              </a:rPr>
              <a:t>-MT-QA (Koh et al, 2026)</a:t>
            </a:r>
          </a:p>
          <a:p>
            <a:pPr marL="342900" indent="-342900" defTabSz="342900" fontAlgn="auto">
              <a:spcAft>
                <a:spcPts val="0"/>
              </a:spcAft>
              <a:buFont typeface="Arial" panose="020B0604020202020204" pitchFamily="34" charset="0"/>
              <a:buChar char="•"/>
            </a:pPr>
            <a:endParaRPr lang="en-GB" sz="1900" dirty="0">
              <a:solidFill>
                <a:srgbClr val="203D75"/>
              </a:solidFill>
              <a:latin typeface="+mn-lt"/>
            </a:endParaRPr>
          </a:p>
          <a:p>
            <a:pPr defTabSz="342900" fontAlgn="auto">
              <a:spcAft>
                <a:spcPts val="0"/>
              </a:spcAft>
            </a:pPr>
            <a:endParaRPr lang="en-GB" sz="1900" dirty="0">
              <a:solidFill>
                <a:srgbClr val="203D75"/>
              </a:solidFill>
              <a:latin typeface="+mn-lt"/>
            </a:endParaRPr>
          </a:p>
        </p:txBody>
      </p:sp>
    </p:spTree>
    <p:extLst>
      <p:ext uri="{BB962C8B-B14F-4D97-AF65-F5344CB8AC3E}">
        <p14:creationId xmlns:p14="http://schemas.microsoft.com/office/powerpoint/2010/main" val="164584821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17432-C577-6F66-F711-39D131220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3D935-846B-53A2-FA9B-E11C832655FC}"/>
              </a:ext>
            </a:extLst>
          </p:cNvPr>
          <p:cNvSpPr>
            <a:spLocks noGrp="1"/>
          </p:cNvSpPr>
          <p:nvPr>
            <p:ph type="title"/>
          </p:nvPr>
        </p:nvSpPr>
        <p:spPr>
          <a:xfrm>
            <a:off x="179512" y="260648"/>
            <a:ext cx="8160026" cy="309951"/>
          </a:xfrm>
        </p:spPr>
        <p:txBody>
          <a:bodyPr/>
          <a:lstStyle/>
          <a:p>
            <a:pPr algn="l"/>
            <a:r>
              <a:rPr lang="en-US" sz="2800" dirty="0">
                <a:solidFill>
                  <a:srgbClr val="002060"/>
                </a:solidFill>
              </a:rPr>
              <a:t>Large Audio-Language Models – </a:t>
            </a:r>
            <a:br>
              <a:rPr lang="en-US" sz="2800" dirty="0">
                <a:solidFill>
                  <a:srgbClr val="002060"/>
                </a:solidFill>
              </a:rPr>
            </a:br>
            <a:r>
              <a:rPr lang="en-US" sz="2800" dirty="0">
                <a:solidFill>
                  <a:srgbClr val="002060"/>
                </a:solidFill>
              </a:rPr>
              <a:t>Recent Progress </a:t>
            </a:r>
            <a:endParaRPr lang="en-GB" sz="2800" dirty="0">
              <a:solidFill>
                <a:srgbClr val="002060"/>
              </a:solidFill>
            </a:endParaRPr>
          </a:p>
        </p:txBody>
      </p:sp>
      <p:sp>
        <p:nvSpPr>
          <p:cNvPr id="7" name="TextBox 6">
            <a:extLst>
              <a:ext uri="{FF2B5EF4-FFF2-40B4-BE49-F238E27FC236}">
                <a16:creationId xmlns:a16="http://schemas.microsoft.com/office/drawing/2014/main" id="{AAB20AA1-19A6-F0A2-2FCE-BCBABB665507}"/>
              </a:ext>
            </a:extLst>
          </p:cNvPr>
          <p:cNvSpPr txBox="1"/>
          <p:nvPr/>
        </p:nvSpPr>
        <p:spPr>
          <a:xfrm>
            <a:off x="1028506" y="6084004"/>
            <a:ext cx="8440038" cy="369332"/>
          </a:xfrm>
          <a:prstGeom prst="rect">
            <a:avLst/>
          </a:prstGeom>
          <a:noFill/>
        </p:spPr>
        <p:txBody>
          <a:bodyPr wrap="square">
            <a:spAutoFit/>
          </a:bodyPr>
          <a:lstStyle/>
          <a:p>
            <a:pPr defTabSz="342900" eaLnBrk="1" fontAlgn="auto" hangingPunct="1">
              <a:spcBef>
                <a:spcPts val="0"/>
              </a:spcBef>
              <a:spcAft>
                <a:spcPts val="0"/>
              </a:spcAft>
            </a:pPr>
            <a:r>
              <a:rPr lang="en-GB" sz="1800" dirty="0">
                <a:solidFill>
                  <a:srgbClr val="203D75"/>
                </a:solidFill>
                <a:latin typeface="Calibri"/>
              </a:rPr>
              <a:t>https://sakshi113.github.io/mmau_homepage/#leaderboard-v15-parsed</a:t>
            </a:r>
          </a:p>
        </p:txBody>
      </p:sp>
      <p:pic>
        <p:nvPicPr>
          <p:cNvPr id="8" name="Picture 7">
            <a:extLst>
              <a:ext uri="{FF2B5EF4-FFF2-40B4-BE49-F238E27FC236}">
                <a16:creationId xmlns:a16="http://schemas.microsoft.com/office/drawing/2014/main" id="{746E9EC8-A88F-35D5-752B-ED55593EE756}"/>
              </a:ext>
            </a:extLst>
          </p:cNvPr>
          <p:cNvPicPr>
            <a:picLocks noChangeAspect="1"/>
          </p:cNvPicPr>
          <p:nvPr/>
        </p:nvPicPr>
        <p:blipFill>
          <a:blip r:embed="rId2"/>
          <a:stretch>
            <a:fillRect/>
          </a:stretch>
        </p:blipFill>
        <p:spPr>
          <a:xfrm>
            <a:off x="658908" y="1268008"/>
            <a:ext cx="7272808" cy="4753280"/>
          </a:xfrm>
          <a:prstGeom prst="rect">
            <a:avLst/>
          </a:prstGeom>
        </p:spPr>
      </p:pic>
    </p:spTree>
    <p:extLst>
      <p:ext uri="{BB962C8B-B14F-4D97-AF65-F5344CB8AC3E}">
        <p14:creationId xmlns:p14="http://schemas.microsoft.com/office/powerpoint/2010/main" val="392525740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D9F2-1388-BB4D-8147-DE03C0F6E117}"/>
              </a:ext>
            </a:extLst>
          </p:cNvPr>
          <p:cNvSpPr>
            <a:spLocks noGrp="1"/>
          </p:cNvSpPr>
          <p:nvPr>
            <p:ph type="title"/>
          </p:nvPr>
        </p:nvSpPr>
        <p:spPr>
          <a:xfrm>
            <a:off x="34114" y="404664"/>
            <a:ext cx="6283884" cy="384816"/>
          </a:xfrm>
        </p:spPr>
        <p:txBody>
          <a:bodyPr>
            <a:normAutofit fontScale="90000"/>
          </a:bodyPr>
          <a:lstStyle/>
          <a:p>
            <a:r>
              <a:rPr lang="en-US" altLang="zh-CN" sz="2800" dirty="0">
                <a:solidFill>
                  <a:srgbClr val="002060"/>
                </a:solidFill>
              </a:rPr>
              <a:t>Application 1 - Audio to Text Generation </a:t>
            </a:r>
            <a:endParaRPr lang="x-none" sz="2800" dirty="0">
              <a:solidFill>
                <a:srgbClr val="002060"/>
              </a:solidFill>
            </a:endParaRPr>
          </a:p>
        </p:txBody>
      </p:sp>
      <p:sp>
        <p:nvSpPr>
          <p:cNvPr id="5" name="Slide Number Placeholder 4">
            <a:extLst>
              <a:ext uri="{FF2B5EF4-FFF2-40B4-BE49-F238E27FC236}">
                <a16:creationId xmlns:a16="http://schemas.microsoft.com/office/drawing/2014/main" id="{0D9F6724-1773-3F4A-BF4F-8D3220668BE0}"/>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FFFFFF"/>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82ABAA4-5EBE-4E82-8762-4025E75A148F}" type="slidenum">
              <a:rPr lang="en-GB" smtClean="0"/>
              <a:pPr/>
              <a:t>25</a:t>
            </a:fld>
            <a:endParaRPr lang="en-GB" dirty="0"/>
          </a:p>
        </p:txBody>
      </p:sp>
      <p:sp>
        <p:nvSpPr>
          <p:cNvPr id="7" name="Content Placeholder 2">
            <a:extLst>
              <a:ext uri="{FF2B5EF4-FFF2-40B4-BE49-F238E27FC236}">
                <a16:creationId xmlns:a16="http://schemas.microsoft.com/office/drawing/2014/main" id="{E488E85D-4B0A-B444-A68B-DB669B503F95}"/>
              </a:ext>
            </a:extLst>
          </p:cNvPr>
          <p:cNvSpPr>
            <a:spLocks noGrp="1"/>
          </p:cNvSpPr>
          <p:nvPr>
            <p:ph idx="1"/>
          </p:nvPr>
        </p:nvSpPr>
        <p:spPr>
          <a:xfrm>
            <a:off x="429552" y="1412776"/>
            <a:ext cx="5407509" cy="4594256"/>
          </a:xfrm>
        </p:spPr>
        <p:txBody>
          <a:bodyPr>
            <a:noAutofit/>
          </a:bodyPr>
          <a:lstStyle/>
          <a:p>
            <a:pPr>
              <a:buFont typeface="Wingdings" pitchFamily="2" charset="2"/>
              <a:buChar char="§"/>
            </a:pPr>
            <a:r>
              <a:rPr lang="x-none" sz="1900" b="1" dirty="0">
                <a:solidFill>
                  <a:srgbClr val="7030A0"/>
                </a:solidFill>
              </a:rPr>
              <a:t>Automated audio captioning </a:t>
            </a:r>
            <a:r>
              <a:rPr lang="x-none" sz="1900" dirty="0"/>
              <a:t>(AAC) is a cross-modal translation task which aims at generating a natural language description </a:t>
            </a:r>
            <a:r>
              <a:rPr lang="en-GB" sz="1900" dirty="0"/>
              <a:t>for a </a:t>
            </a:r>
            <a:r>
              <a:rPr lang="x-none" sz="1900" dirty="0"/>
              <a:t>given audio clip</a:t>
            </a:r>
            <a:r>
              <a:rPr lang="en-US" sz="1900" dirty="0"/>
              <a:t>.</a:t>
            </a:r>
            <a:endParaRPr lang="x-none" sz="1900" dirty="0"/>
          </a:p>
          <a:p>
            <a:pPr>
              <a:buFont typeface="Wingdings" pitchFamily="2" charset="2"/>
              <a:buChar char="§"/>
            </a:pPr>
            <a:r>
              <a:rPr lang="x-none" sz="1900" dirty="0"/>
              <a:t>This task requires </a:t>
            </a:r>
            <a:r>
              <a:rPr lang="en-GB" sz="1900" dirty="0"/>
              <a:t>understanding</a:t>
            </a:r>
            <a:r>
              <a:rPr lang="x-none" sz="1900" dirty="0"/>
              <a:t> </a:t>
            </a:r>
            <a:r>
              <a:rPr lang="en-GB" sz="1900" dirty="0"/>
              <a:t>the audio content,</a:t>
            </a:r>
            <a:r>
              <a:rPr lang="x-none" sz="1900" dirty="0"/>
              <a:t> </a:t>
            </a:r>
            <a:r>
              <a:rPr lang="en-GB" sz="1900" dirty="0"/>
              <a:t>such the </a:t>
            </a:r>
            <a:r>
              <a:rPr lang="x-none" sz="1900" dirty="0"/>
              <a:t>spatial</a:t>
            </a:r>
            <a:r>
              <a:rPr lang="en-US" sz="1900" dirty="0"/>
              <a:t>-</a:t>
            </a:r>
            <a:r>
              <a:rPr lang="x-none" sz="1900" dirty="0"/>
              <a:t>temporal relationships </a:t>
            </a:r>
            <a:r>
              <a:rPr lang="en-GB" sz="1900" dirty="0"/>
              <a:t>between events and scenes, </a:t>
            </a:r>
            <a:r>
              <a:rPr lang="x-none" sz="1900" dirty="0"/>
              <a:t>and describing </a:t>
            </a:r>
            <a:r>
              <a:rPr lang="en-GB" sz="1900" dirty="0"/>
              <a:t>such</a:t>
            </a:r>
            <a:r>
              <a:rPr lang="x-none" sz="1900" dirty="0"/>
              <a:t> information using natural language</a:t>
            </a:r>
            <a:r>
              <a:rPr lang="en-US" sz="1900" dirty="0"/>
              <a:t>.</a:t>
            </a:r>
            <a:endParaRPr lang="x-none" sz="1900" dirty="0"/>
          </a:p>
          <a:p>
            <a:pPr>
              <a:buFont typeface="Wingdings" pitchFamily="2" charset="2"/>
              <a:buChar char="§"/>
            </a:pPr>
            <a:r>
              <a:rPr lang="x-none" sz="1900" dirty="0"/>
              <a:t>Applications</a:t>
            </a:r>
          </a:p>
          <a:p>
            <a:pPr lvl="1">
              <a:buFont typeface="Wingdings" pitchFamily="2" charset="2"/>
              <a:buChar char="§"/>
            </a:pPr>
            <a:r>
              <a:rPr lang="x-none" sz="1900" dirty="0"/>
              <a:t>Audio retrieval</a:t>
            </a:r>
          </a:p>
          <a:p>
            <a:pPr lvl="1">
              <a:buFont typeface="Wingdings" pitchFamily="2" charset="2"/>
              <a:buChar char="§"/>
            </a:pPr>
            <a:r>
              <a:rPr lang="x-none" sz="1900" dirty="0"/>
              <a:t>Assist hearing-impared to understand environmental sounds</a:t>
            </a:r>
          </a:p>
          <a:p>
            <a:pPr lvl="1">
              <a:buFont typeface="Wingdings" pitchFamily="2" charset="2"/>
              <a:buChar char="§"/>
            </a:pPr>
            <a:r>
              <a:rPr lang="x-none" sz="1900" dirty="0"/>
              <a:t>Subtitle for sounds in TV programs</a:t>
            </a:r>
          </a:p>
        </p:txBody>
      </p:sp>
      <p:sp>
        <p:nvSpPr>
          <p:cNvPr id="8" name="Rounded Rectangle 7">
            <a:extLst>
              <a:ext uri="{FF2B5EF4-FFF2-40B4-BE49-F238E27FC236}">
                <a16:creationId xmlns:a16="http://schemas.microsoft.com/office/drawing/2014/main" id="{DD95D693-1B8D-CD4B-9157-69A398192BB5}"/>
              </a:ext>
            </a:extLst>
          </p:cNvPr>
          <p:cNvSpPr/>
          <p:nvPr/>
        </p:nvSpPr>
        <p:spPr>
          <a:xfrm>
            <a:off x="6640068" y="3066996"/>
            <a:ext cx="1509049" cy="1023740"/>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1800" b="1" dirty="0">
                <a:solidFill>
                  <a:schemeClr val="tx1"/>
                </a:solidFill>
                <a:latin typeface="Times New Roman" panose="02020603050405020304" pitchFamily="18" charset="0"/>
                <a:cs typeface="Times New Roman" panose="02020603050405020304" pitchFamily="18" charset="0"/>
              </a:rPr>
              <a:t>AAC </a:t>
            </a:r>
            <a:r>
              <a:rPr lang="en-GB" sz="1800" b="1" dirty="0">
                <a:solidFill>
                  <a:schemeClr val="tx1"/>
                </a:solidFill>
                <a:latin typeface="Times New Roman" panose="02020603050405020304" pitchFamily="18" charset="0"/>
                <a:cs typeface="Times New Roman" panose="02020603050405020304" pitchFamily="18" charset="0"/>
              </a:rPr>
              <a:t>S</a:t>
            </a:r>
            <a:r>
              <a:rPr lang="x-none" sz="1800" b="1" dirty="0">
                <a:solidFill>
                  <a:schemeClr val="tx1"/>
                </a:solidFill>
                <a:latin typeface="Times New Roman" panose="02020603050405020304" pitchFamily="18" charset="0"/>
                <a:cs typeface="Times New Roman" panose="02020603050405020304" pitchFamily="18" charset="0"/>
              </a:rPr>
              <a:t>ystem</a:t>
            </a:r>
          </a:p>
        </p:txBody>
      </p:sp>
      <p:pic>
        <p:nvPicPr>
          <p:cNvPr id="9" name="Picture 8" descr="A picture containing night, dark, silhouette&#10;&#10;Description automatically generated">
            <a:extLst>
              <a:ext uri="{FF2B5EF4-FFF2-40B4-BE49-F238E27FC236}">
                <a16:creationId xmlns:a16="http://schemas.microsoft.com/office/drawing/2014/main" id="{D98FED07-F304-264C-B07A-D412AAAEA8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1962" y="1259263"/>
            <a:ext cx="1705262" cy="1387366"/>
          </a:xfrm>
          <a:prstGeom prst="rect">
            <a:avLst/>
          </a:prstGeom>
        </p:spPr>
      </p:pic>
      <p:sp>
        <p:nvSpPr>
          <p:cNvPr id="10" name="TextBox 9">
            <a:extLst>
              <a:ext uri="{FF2B5EF4-FFF2-40B4-BE49-F238E27FC236}">
                <a16:creationId xmlns:a16="http://schemas.microsoft.com/office/drawing/2014/main" id="{B66980DE-5788-E244-BEEF-6609D5A1F33C}"/>
              </a:ext>
            </a:extLst>
          </p:cNvPr>
          <p:cNvSpPr txBox="1"/>
          <p:nvPr/>
        </p:nvSpPr>
        <p:spPr>
          <a:xfrm>
            <a:off x="6057790" y="4725144"/>
            <a:ext cx="2673604" cy="584775"/>
          </a:xfrm>
          <a:prstGeom prst="rect">
            <a:avLst/>
          </a:prstGeom>
          <a:noFill/>
        </p:spPr>
        <p:txBody>
          <a:bodyPr wrap="square" rtlCol="0">
            <a:spAutoFit/>
          </a:bodyPr>
          <a:lstStyle/>
          <a:p>
            <a:r>
              <a:rPr lang="en-US" sz="1600" dirty="0"/>
              <a:t>“a woman talks nearby as water pours”</a:t>
            </a:r>
            <a:endParaRPr lang="x-none" sz="1600" dirty="0"/>
          </a:p>
        </p:txBody>
      </p:sp>
      <p:cxnSp>
        <p:nvCxnSpPr>
          <p:cNvPr id="11" name="Straight Arrow Connector 10">
            <a:extLst>
              <a:ext uri="{FF2B5EF4-FFF2-40B4-BE49-F238E27FC236}">
                <a16:creationId xmlns:a16="http://schemas.microsoft.com/office/drawing/2014/main" id="{EB6D49DC-5EFD-FB4D-A1E1-28F9816E721A}"/>
              </a:ext>
            </a:extLst>
          </p:cNvPr>
          <p:cNvCxnSpPr>
            <a:cxnSpLocks/>
            <a:endCxn id="8" idx="0"/>
          </p:cNvCxnSpPr>
          <p:nvPr/>
        </p:nvCxnSpPr>
        <p:spPr>
          <a:xfrm>
            <a:off x="7394592" y="2276872"/>
            <a:ext cx="1" cy="7901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727D48E-49ED-1148-8CE0-06420FBF7254}"/>
              </a:ext>
            </a:extLst>
          </p:cNvPr>
          <p:cNvCxnSpPr>
            <a:cxnSpLocks/>
            <a:stCxn id="8" idx="2"/>
            <a:endCxn id="10" idx="0"/>
          </p:cNvCxnSpPr>
          <p:nvPr/>
        </p:nvCxnSpPr>
        <p:spPr>
          <a:xfrm flipH="1">
            <a:off x="7394592" y="4090736"/>
            <a:ext cx="1" cy="634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212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D9F6724-1773-3F4A-BF4F-8D3220668BE0}"/>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FFFFFF"/>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2900" eaLnBrk="1" fontAlgn="auto" hangingPunct="1">
              <a:spcBef>
                <a:spcPts val="0"/>
              </a:spcBef>
              <a:spcAft>
                <a:spcPts val="0"/>
              </a:spcAft>
              <a:defRPr/>
            </a:pPr>
            <a:fld id="{B82ABAA4-5EBE-4E82-8762-4025E75A148F}" type="slidenum">
              <a:rPr lang="en-GB" smtClean="0"/>
              <a:pPr algn="r" defTabSz="342900" eaLnBrk="1" fontAlgn="auto" hangingPunct="1">
                <a:spcBef>
                  <a:spcPts val="0"/>
                </a:spcBef>
                <a:spcAft>
                  <a:spcPts val="0"/>
                </a:spcAft>
                <a:defRPr/>
              </a:pPr>
              <a:t>26</a:t>
            </a:fld>
            <a:endParaRPr lang="en-GB" sz="675"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itle 1">
            <a:extLst>
              <a:ext uri="{FF2B5EF4-FFF2-40B4-BE49-F238E27FC236}">
                <a16:creationId xmlns:a16="http://schemas.microsoft.com/office/drawing/2014/main" id="{CCDCE4FD-910B-024A-9526-072C247BDB61}"/>
              </a:ext>
            </a:extLst>
          </p:cNvPr>
          <p:cNvSpPr>
            <a:spLocks noGrp="1"/>
          </p:cNvSpPr>
          <p:nvPr>
            <p:ph type="title"/>
          </p:nvPr>
        </p:nvSpPr>
        <p:spPr>
          <a:xfrm>
            <a:off x="327962" y="160957"/>
            <a:ext cx="7344816" cy="662940"/>
          </a:xfrm>
        </p:spPr>
        <p:txBody>
          <a:bodyPr>
            <a:normAutofit/>
          </a:bodyPr>
          <a:lstStyle/>
          <a:p>
            <a:pPr algn="l"/>
            <a:r>
              <a:rPr lang="en-US" sz="2500" dirty="0">
                <a:solidFill>
                  <a:srgbClr val="002060"/>
                </a:solidFill>
              </a:rPr>
              <a:t>A </a:t>
            </a:r>
            <a:r>
              <a:rPr lang="en-US" altLang="zh-CN" sz="2500" dirty="0">
                <a:solidFill>
                  <a:srgbClr val="002060"/>
                </a:solidFill>
              </a:rPr>
              <a:t>Typical Model</a:t>
            </a:r>
            <a:endParaRPr lang="x-none" sz="2500" dirty="0">
              <a:solidFill>
                <a:srgbClr val="00206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642751"/>
            <a:ext cx="4586996" cy="415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2">
            <a:extLst>
              <a:ext uri="{FF2B5EF4-FFF2-40B4-BE49-F238E27FC236}">
                <a16:creationId xmlns:a16="http://schemas.microsoft.com/office/drawing/2014/main" id="{9FB75E21-D544-40FF-9507-B530F2DEFF97}"/>
              </a:ext>
            </a:extLst>
          </p:cNvPr>
          <p:cNvSpPr>
            <a:spLocks noGrp="1"/>
          </p:cNvSpPr>
          <p:nvPr>
            <p:ph idx="1"/>
          </p:nvPr>
        </p:nvSpPr>
        <p:spPr>
          <a:xfrm>
            <a:off x="4656458" y="1493166"/>
            <a:ext cx="3456384" cy="3285374"/>
          </a:xfrm>
        </p:spPr>
        <p:txBody>
          <a:bodyPr>
            <a:normAutofit fontScale="62500" lnSpcReduction="20000"/>
          </a:bodyPr>
          <a:lstStyle/>
          <a:p>
            <a:pPr marL="0" indent="0">
              <a:buNone/>
            </a:pPr>
            <a:r>
              <a:rPr lang="en-GB" b="1" dirty="0"/>
              <a:t>Common challenges in automated audio captioning</a:t>
            </a:r>
            <a:r>
              <a:rPr lang="en-GB" dirty="0"/>
              <a:t>:</a:t>
            </a:r>
            <a:r>
              <a:rPr lang="x-none" dirty="0"/>
              <a:t> </a:t>
            </a:r>
            <a:endParaRPr lang="en-GB" dirty="0"/>
          </a:p>
          <a:p>
            <a:pPr>
              <a:spcBef>
                <a:spcPts val="450"/>
              </a:spcBef>
              <a:buFont typeface="Wingdings" pitchFamily="2" charset="2"/>
              <a:buChar char="§"/>
            </a:pPr>
            <a:r>
              <a:rPr lang="en-US" dirty="0">
                <a:solidFill>
                  <a:schemeClr val="tx1"/>
                </a:solidFill>
              </a:rPr>
              <a:t> Data scarcity</a:t>
            </a:r>
          </a:p>
          <a:p>
            <a:pPr>
              <a:spcBef>
                <a:spcPts val="450"/>
              </a:spcBef>
              <a:buFont typeface="Wingdings" pitchFamily="2" charset="2"/>
              <a:buChar char="§"/>
            </a:pPr>
            <a:r>
              <a:rPr lang="en-US" dirty="0">
                <a:solidFill>
                  <a:schemeClr val="tx1"/>
                </a:solidFill>
              </a:rPr>
              <a:t> Representations of audio, text and audio-text </a:t>
            </a:r>
            <a:endParaRPr lang="en-US" sz="1350" dirty="0"/>
          </a:p>
          <a:p>
            <a:pPr>
              <a:spcBef>
                <a:spcPts val="450"/>
              </a:spcBef>
              <a:buFont typeface="Wingdings" pitchFamily="2" charset="2"/>
              <a:buChar char="§"/>
            </a:pPr>
            <a:r>
              <a:rPr lang="en-US" dirty="0">
                <a:solidFill>
                  <a:schemeClr val="tx1"/>
                </a:solidFill>
              </a:rPr>
              <a:t> </a:t>
            </a:r>
            <a:r>
              <a:rPr lang="en-US" dirty="0">
                <a:solidFill>
                  <a:srgbClr val="FF0000"/>
                </a:solidFill>
              </a:rPr>
              <a:t>Diversity of captions</a:t>
            </a:r>
            <a:endParaRPr lang="en-US" sz="1350" dirty="0">
              <a:solidFill>
                <a:srgbClr val="FF0000"/>
              </a:solidFill>
            </a:endParaRPr>
          </a:p>
          <a:p>
            <a:pPr>
              <a:spcBef>
                <a:spcPts val="450"/>
              </a:spcBef>
              <a:buFont typeface="Wingdings" pitchFamily="2" charset="2"/>
              <a:buChar char="§"/>
            </a:pPr>
            <a:r>
              <a:rPr lang="en-GB" dirty="0">
                <a:solidFill>
                  <a:schemeClr val="tx1"/>
                </a:solidFill>
              </a:rPr>
              <a:t> Multi-lingual captioning</a:t>
            </a:r>
          </a:p>
          <a:p>
            <a:pPr>
              <a:spcBef>
                <a:spcPts val="450"/>
              </a:spcBef>
              <a:buFont typeface="Wingdings" pitchFamily="2" charset="2"/>
              <a:buChar char="§"/>
            </a:pPr>
            <a:r>
              <a:rPr lang="en-GB" dirty="0">
                <a:solidFill>
                  <a:schemeClr val="tx1"/>
                </a:solidFill>
              </a:rPr>
              <a:t> Interactions with other modalities (e.g. vision) </a:t>
            </a:r>
          </a:p>
          <a:p>
            <a:pPr>
              <a:spcBef>
                <a:spcPts val="450"/>
              </a:spcBef>
              <a:buFont typeface="Wingdings" pitchFamily="2" charset="2"/>
              <a:buChar char="§"/>
            </a:pPr>
            <a:r>
              <a:rPr lang="en-GB" dirty="0">
                <a:solidFill>
                  <a:schemeClr val="tx1"/>
                </a:solidFill>
              </a:rPr>
              <a:t>….</a:t>
            </a:r>
            <a:endParaRPr lang="x-none" dirty="0">
              <a:solidFill>
                <a:schemeClr val="tx1"/>
              </a:solidFill>
            </a:endParaRPr>
          </a:p>
        </p:txBody>
      </p:sp>
      <p:sp>
        <p:nvSpPr>
          <p:cNvPr id="4" name="TextBox 3">
            <a:extLst>
              <a:ext uri="{FF2B5EF4-FFF2-40B4-BE49-F238E27FC236}">
                <a16:creationId xmlns:a16="http://schemas.microsoft.com/office/drawing/2014/main" id="{65092273-80F7-0039-0940-F8C7DDE85A4C}"/>
              </a:ext>
            </a:extLst>
          </p:cNvPr>
          <p:cNvSpPr txBox="1"/>
          <p:nvPr/>
        </p:nvSpPr>
        <p:spPr>
          <a:xfrm>
            <a:off x="251520" y="4812248"/>
            <a:ext cx="8724726" cy="1785104"/>
          </a:xfrm>
          <a:prstGeom prst="rect">
            <a:avLst/>
          </a:prstGeom>
          <a:noFill/>
        </p:spPr>
        <p:txBody>
          <a:bodyPr wrap="square">
            <a:spAutoFit/>
          </a:bodyPr>
          <a:lstStyle/>
          <a:p>
            <a:pPr defTabSz="342900" eaLnBrk="1" fontAlgn="auto" hangingPunct="1">
              <a:spcBef>
                <a:spcPts val="0"/>
              </a:spcBef>
              <a:spcAft>
                <a:spcPts val="0"/>
              </a:spcAft>
              <a:defRPr/>
            </a:pPr>
            <a:r>
              <a:rPr lang="en-GB" sz="1100" dirty="0">
                <a:solidFill>
                  <a:srgbClr val="413839"/>
                </a:solidFill>
                <a:latin typeface="+mn-lt"/>
                <a:cs typeface="Times New Roman" panose="02020603050405020304" pitchFamily="18" charset="0"/>
              </a:rPr>
              <a:t>Y. Hou, Q. Ren, A. Mitchell, W. Wang, J. Kang, T. </a:t>
            </a:r>
            <a:r>
              <a:rPr lang="en-GB" sz="1100" dirty="0" err="1">
                <a:solidFill>
                  <a:srgbClr val="413839"/>
                </a:solidFill>
                <a:latin typeface="+mn-lt"/>
                <a:cs typeface="Times New Roman" panose="02020603050405020304" pitchFamily="18" charset="0"/>
              </a:rPr>
              <a:t>Belpaeme</a:t>
            </a:r>
            <a:r>
              <a:rPr lang="en-GB" sz="1100" dirty="0">
                <a:solidFill>
                  <a:srgbClr val="413839"/>
                </a:solidFill>
                <a:latin typeface="+mn-lt"/>
                <a:cs typeface="Times New Roman" panose="02020603050405020304" pitchFamily="18" charset="0"/>
              </a:rPr>
              <a:t>, and D. </a:t>
            </a:r>
            <a:r>
              <a:rPr lang="en-GB" sz="1100" dirty="0" err="1">
                <a:solidFill>
                  <a:srgbClr val="413839"/>
                </a:solidFill>
                <a:latin typeface="+mn-lt"/>
                <a:cs typeface="Times New Roman" panose="02020603050405020304" pitchFamily="18" charset="0"/>
              </a:rPr>
              <a:t>Botteldooren</a:t>
            </a:r>
            <a:r>
              <a:rPr lang="en-GB" sz="1100" dirty="0">
                <a:solidFill>
                  <a:srgbClr val="413839"/>
                </a:solidFill>
                <a:latin typeface="+mn-lt"/>
                <a:cs typeface="Times New Roman" panose="02020603050405020304" pitchFamily="18" charset="0"/>
              </a:rPr>
              <a:t>, "Soundscape captioning using sound affective quality network and large language model," IEEE Transactions on Multimedia, 2026.</a:t>
            </a:r>
          </a:p>
          <a:p>
            <a:pPr defTabSz="342900" eaLnBrk="1" fontAlgn="auto" hangingPunct="1">
              <a:spcBef>
                <a:spcPts val="0"/>
              </a:spcBef>
              <a:spcAft>
                <a:spcPts val="0"/>
              </a:spcAft>
              <a:defRPr/>
            </a:pPr>
            <a:r>
              <a:rPr lang="en-GB" sz="1100" dirty="0">
                <a:solidFill>
                  <a:srgbClr val="413839"/>
                </a:solidFill>
                <a:latin typeface="+mn-lt"/>
                <a:cs typeface="Times New Roman" panose="02020603050405020304" pitchFamily="18" charset="0"/>
              </a:rPr>
              <a:t>Y. Zhu, Y. Zhang, L. Xiao, W. Wang, and A. Men, "Zero-shot diverse audio captioning with diffusion models", Knowledge Based Systems, 2026.</a:t>
            </a:r>
          </a:p>
          <a:p>
            <a:pPr defTabSz="342900" eaLnBrk="1" fontAlgn="auto" hangingPunct="1">
              <a:spcBef>
                <a:spcPts val="0"/>
              </a:spcBef>
              <a:spcAft>
                <a:spcPts val="0"/>
              </a:spcAft>
              <a:defRPr/>
            </a:pPr>
            <a:r>
              <a:rPr lang="en-GB" sz="1100" dirty="0">
                <a:solidFill>
                  <a:srgbClr val="000000"/>
                </a:solidFill>
                <a:latin typeface="+mn-lt"/>
                <a:cs typeface="Times New Roman" panose="02020603050405020304" pitchFamily="18" charset="0"/>
              </a:rPr>
              <a:t>Y. Zhang, X. Xu, R. Du, H. Liu, Y. Dong, Z.-H. Tan, W. Wang, and Z. Ma, "Zero-shot audio captioning using soft and hard prompts," </a:t>
            </a:r>
            <a:r>
              <a:rPr lang="en-GB" sz="1100" dirty="0">
                <a:solidFill>
                  <a:srgbClr val="413839"/>
                </a:solidFill>
                <a:latin typeface="+mn-lt"/>
                <a:cs typeface="Times New Roman" panose="02020603050405020304" pitchFamily="18" charset="0"/>
              </a:rPr>
              <a:t>IEEE Transactions on Audio Speech and Language Processing, </a:t>
            </a:r>
            <a:r>
              <a:rPr lang="en-GB" sz="1100" dirty="0">
                <a:solidFill>
                  <a:srgbClr val="000000"/>
                </a:solidFill>
                <a:latin typeface="+mn-lt"/>
                <a:cs typeface="Times New Roman" panose="02020603050405020304" pitchFamily="18" charset="0"/>
              </a:rPr>
              <a:t>vol. 33, pp. 2045 - 2058, May 2025.</a:t>
            </a:r>
          </a:p>
          <a:p>
            <a:pPr defTabSz="342900" eaLnBrk="1" fontAlgn="auto" hangingPunct="1">
              <a:spcBef>
                <a:spcPts val="0"/>
              </a:spcBef>
              <a:spcAft>
                <a:spcPts val="0"/>
              </a:spcAft>
              <a:defRPr/>
            </a:pPr>
            <a:r>
              <a:rPr lang="en-GB" sz="1100" dirty="0">
                <a:solidFill>
                  <a:srgbClr val="000000"/>
                </a:solidFill>
                <a:latin typeface="+mn-lt"/>
                <a:cs typeface="Times New Roman" panose="02020603050405020304" pitchFamily="18" charset="0"/>
              </a:rPr>
              <a:t>Y. Zhang, H. Yu, R. Du, Z.-H. Tan, W. Wang, Z. Ma, Y. Dong, "ACTUAL: audio captioning with caption feature space regularization," </a:t>
            </a:r>
            <a:r>
              <a:rPr lang="en-GB" sz="1100" dirty="0">
                <a:solidFill>
                  <a:srgbClr val="413839"/>
                </a:solidFill>
                <a:latin typeface="+mn-lt"/>
                <a:cs typeface="Times New Roman" panose="02020603050405020304" pitchFamily="18" charset="0"/>
              </a:rPr>
              <a:t>IEEE/ACM Transactions on Audio Speech and Language Processing</a:t>
            </a:r>
            <a:r>
              <a:rPr lang="en-GB" sz="1100" dirty="0">
                <a:solidFill>
                  <a:srgbClr val="000000"/>
                </a:solidFill>
                <a:latin typeface="+mn-lt"/>
                <a:cs typeface="Times New Roman" panose="02020603050405020304" pitchFamily="18" charset="0"/>
              </a:rPr>
              <a:t>, vol. 31, pp. 2643 - 2657, 2023.</a:t>
            </a:r>
          </a:p>
          <a:p>
            <a:pPr defTabSz="342900" eaLnBrk="1" fontAlgn="auto" hangingPunct="1">
              <a:spcBef>
                <a:spcPts val="0"/>
              </a:spcBef>
              <a:spcAft>
                <a:spcPts val="0"/>
              </a:spcAft>
              <a:defRPr/>
            </a:pPr>
            <a:r>
              <a:rPr lang="en-GB" sz="1100" b="1" dirty="0">
                <a:solidFill>
                  <a:srgbClr val="000000"/>
                </a:solidFill>
                <a:latin typeface="+mn-lt"/>
                <a:cs typeface="Times New Roman" panose="02020603050405020304" pitchFamily="18" charset="0"/>
              </a:rPr>
              <a:t>X. Mei, X. Liu, M. </a:t>
            </a:r>
            <a:r>
              <a:rPr lang="en-GB" sz="1100" b="1" dirty="0" err="1">
                <a:solidFill>
                  <a:srgbClr val="000000"/>
                </a:solidFill>
                <a:latin typeface="+mn-lt"/>
                <a:cs typeface="Times New Roman" panose="02020603050405020304" pitchFamily="18" charset="0"/>
              </a:rPr>
              <a:t>Plumbley</a:t>
            </a:r>
            <a:r>
              <a:rPr lang="en-GB" sz="1100" b="1" dirty="0">
                <a:solidFill>
                  <a:srgbClr val="000000"/>
                </a:solidFill>
                <a:latin typeface="+mn-lt"/>
                <a:cs typeface="Times New Roman" panose="02020603050405020304" pitchFamily="18" charset="0"/>
              </a:rPr>
              <a:t>, and W. Wang, "Automated audio captioning: an overview of recent progress and new challenges", </a:t>
            </a:r>
            <a:r>
              <a:rPr lang="en-GB" sz="1100" b="1" dirty="0">
                <a:solidFill>
                  <a:srgbClr val="413839"/>
                </a:solidFill>
                <a:latin typeface="+mn-lt"/>
                <a:cs typeface="Times New Roman" panose="02020603050405020304" pitchFamily="18" charset="0"/>
              </a:rPr>
              <a:t>EURASIP Journal on Audio Speech and Music Processing</a:t>
            </a:r>
            <a:r>
              <a:rPr lang="en-GB" sz="1100" b="1" dirty="0">
                <a:solidFill>
                  <a:srgbClr val="000000"/>
                </a:solidFill>
                <a:latin typeface="+mn-lt"/>
                <a:cs typeface="Times New Roman" panose="02020603050405020304" pitchFamily="18" charset="0"/>
              </a:rPr>
              <a:t>, 2022.</a:t>
            </a:r>
            <a:endParaRPr lang="en-GB" sz="1100" dirty="0">
              <a:solidFill>
                <a:srgbClr val="000000"/>
              </a:solidFill>
              <a:latin typeface="+mn-lt"/>
              <a:cs typeface="Times New Roman" panose="02020603050405020304" pitchFamily="18" charset="0"/>
            </a:endParaRPr>
          </a:p>
        </p:txBody>
      </p:sp>
    </p:spTree>
    <p:extLst>
      <p:ext uri="{BB962C8B-B14F-4D97-AF65-F5344CB8AC3E}">
        <p14:creationId xmlns:p14="http://schemas.microsoft.com/office/powerpoint/2010/main" val="227165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E7B5BC-D257-A000-54BD-2B6103FA0DD5}"/>
              </a:ext>
            </a:extLst>
          </p:cNvPr>
          <p:cNvSpPr>
            <a:spLocks noGrp="1"/>
          </p:cNvSpPr>
          <p:nvPr>
            <p:ph type="title"/>
          </p:nvPr>
        </p:nvSpPr>
        <p:spPr>
          <a:xfrm>
            <a:off x="-1332656" y="369843"/>
            <a:ext cx="7543800" cy="419066"/>
          </a:xfrm>
        </p:spPr>
        <p:txBody>
          <a:bodyPr>
            <a:noAutofit/>
          </a:bodyPr>
          <a:lstStyle/>
          <a:p>
            <a:r>
              <a:rPr lang="en-US" altLang="zh-CN" sz="2800" dirty="0">
                <a:solidFill>
                  <a:srgbClr val="002060"/>
                </a:solidFill>
              </a:rPr>
              <a:t>Audio Captioning Demo</a:t>
            </a:r>
            <a:endParaRPr lang="x-none" sz="2800" dirty="0">
              <a:solidFill>
                <a:srgbClr val="002060"/>
              </a:solidFill>
            </a:endParaRPr>
          </a:p>
        </p:txBody>
      </p:sp>
      <p:sp>
        <p:nvSpPr>
          <p:cNvPr id="4" name="Date Placeholder 3">
            <a:extLst>
              <a:ext uri="{FF2B5EF4-FFF2-40B4-BE49-F238E27FC236}">
                <a16:creationId xmlns:a16="http://schemas.microsoft.com/office/drawing/2014/main" id="{8CD75407-B719-6709-4B63-2DFABA7D1037}"/>
              </a:ext>
            </a:extLst>
          </p:cNvPr>
          <p:cNvSpPr>
            <a:spLocks noGrp="1"/>
          </p:cNvSpPr>
          <p:nvPr>
            <p:ph type="dt" sz="half" idx="10"/>
          </p:nvPr>
        </p:nvSpPr>
        <p:spPr/>
        <p:txBody>
          <a:bodyPr/>
          <a:lstStyle/>
          <a:p>
            <a:fld id="{A18DCE3C-4D92-0844-94C3-BBB9372B6AF3}" type="datetime1">
              <a:rPr lang="en-US" smtClean="0"/>
              <a:t>9/13/2026</a:t>
            </a:fld>
            <a:endParaRPr lang="en-US" dirty="0"/>
          </a:p>
        </p:txBody>
      </p:sp>
      <p:pic>
        <p:nvPicPr>
          <p:cNvPr id="9" name="AudioCaptioning Demos">
            <a:hlinkClick r:id="" action="ppaction://media"/>
            <a:extLst>
              <a:ext uri="{FF2B5EF4-FFF2-40B4-BE49-F238E27FC236}">
                <a16:creationId xmlns:a16="http://schemas.microsoft.com/office/drawing/2014/main" id="{7577FCFB-1ACF-5039-328D-F17AC1FDED3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3304" y="1415100"/>
            <a:ext cx="7173071" cy="4034852"/>
          </a:xfrm>
          <a:prstGeom prst="rect">
            <a:avLst/>
          </a:prstGeom>
        </p:spPr>
      </p:pic>
    </p:spTree>
    <p:extLst>
      <p:ext uri="{BB962C8B-B14F-4D97-AF65-F5344CB8AC3E}">
        <p14:creationId xmlns:p14="http://schemas.microsoft.com/office/powerpoint/2010/main" val="110176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E7B5BC-D257-A000-54BD-2B6103FA0DD5}"/>
              </a:ext>
            </a:extLst>
          </p:cNvPr>
          <p:cNvSpPr>
            <a:spLocks noGrp="1"/>
          </p:cNvSpPr>
          <p:nvPr>
            <p:ph type="title"/>
          </p:nvPr>
        </p:nvSpPr>
        <p:spPr>
          <a:xfrm>
            <a:off x="268210" y="507466"/>
            <a:ext cx="7543800" cy="419066"/>
          </a:xfrm>
        </p:spPr>
        <p:txBody>
          <a:bodyPr>
            <a:noAutofit/>
          </a:bodyPr>
          <a:lstStyle/>
          <a:p>
            <a:pPr algn="l"/>
            <a:r>
              <a:rPr lang="en-US" altLang="zh-CN" sz="2600" dirty="0">
                <a:solidFill>
                  <a:srgbClr val="002060"/>
                </a:solidFill>
              </a:rPr>
              <a:t>Application 2 - Text to Audio Generation</a:t>
            </a:r>
            <a:endParaRPr lang="x-none" sz="2600" dirty="0">
              <a:solidFill>
                <a:srgbClr val="002060"/>
              </a:solidFill>
            </a:endParaRPr>
          </a:p>
        </p:txBody>
      </p:sp>
      <p:sp>
        <p:nvSpPr>
          <p:cNvPr id="7" name="Content Placeholder 6">
            <a:extLst>
              <a:ext uri="{FF2B5EF4-FFF2-40B4-BE49-F238E27FC236}">
                <a16:creationId xmlns:a16="http://schemas.microsoft.com/office/drawing/2014/main" id="{A0ED7A9E-74E2-C0D1-A608-AC3530F78CAC}"/>
              </a:ext>
            </a:extLst>
          </p:cNvPr>
          <p:cNvSpPr>
            <a:spLocks noGrp="1"/>
          </p:cNvSpPr>
          <p:nvPr>
            <p:ph idx="1"/>
          </p:nvPr>
        </p:nvSpPr>
        <p:spPr>
          <a:xfrm>
            <a:off x="542262" y="1684913"/>
            <a:ext cx="3885722" cy="3195340"/>
          </a:xfrm>
        </p:spPr>
        <p:txBody>
          <a:bodyPr>
            <a:noAutofit/>
          </a:bodyPr>
          <a:lstStyle/>
          <a:p>
            <a:pPr>
              <a:spcBef>
                <a:spcPts val="600"/>
              </a:spcBef>
              <a:spcAft>
                <a:spcPts val="0"/>
              </a:spcAft>
            </a:pPr>
            <a:r>
              <a:rPr lang="en-US" sz="1600" b="1" dirty="0"/>
              <a:t>Computational “foley artist”</a:t>
            </a:r>
            <a:endParaRPr lang="en-US" sz="1600" dirty="0"/>
          </a:p>
          <a:p>
            <a:pPr lvl="1">
              <a:spcBef>
                <a:spcPts val="600"/>
              </a:spcBef>
              <a:spcAft>
                <a:spcPts val="0"/>
              </a:spcAft>
              <a:buFont typeface="Courier New" panose="02070309020205020404" pitchFamily="49" charset="0"/>
              <a:buChar char="o"/>
            </a:pPr>
            <a:r>
              <a:rPr lang="en-US" sz="1600" dirty="0"/>
              <a:t>Game developer: e.g., A ghost is haunting a house.</a:t>
            </a:r>
          </a:p>
          <a:p>
            <a:pPr lvl="1">
              <a:spcBef>
                <a:spcPts val="600"/>
              </a:spcBef>
              <a:spcAft>
                <a:spcPts val="0"/>
              </a:spcAft>
              <a:buFont typeface="Courier New" panose="02070309020205020404" pitchFamily="49" charset="0"/>
              <a:buChar char="o"/>
            </a:pPr>
            <a:r>
              <a:rPr lang="en-US" sz="1600" dirty="0"/>
              <a:t>Audio producer: e.g., high heels hitting metal ground.</a:t>
            </a:r>
          </a:p>
          <a:p>
            <a:pPr lvl="1">
              <a:spcBef>
                <a:spcPts val="600"/>
              </a:spcBef>
              <a:spcAft>
                <a:spcPts val="0"/>
              </a:spcAft>
              <a:buFont typeface="Courier New" panose="02070309020205020404" pitchFamily="49" charset="0"/>
              <a:buChar char="o"/>
            </a:pPr>
            <a:r>
              <a:rPr lang="en-US" sz="1600" dirty="0"/>
              <a:t>Movie producer: e.g., the laser sound from a laser gun.</a:t>
            </a:r>
          </a:p>
          <a:p>
            <a:pPr lvl="1">
              <a:spcBef>
                <a:spcPts val="600"/>
              </a:spcBef>
              <a:spcAft>
                <a:spcPts val="0"/>
              </a:spcAft>
              <a:buFont typeface="Courier New" panose="02070309020205020404" pitchFamily="49" charset="0"/>
              <a:buChar char="o"/>
            </a:pPr>
            <a:r>
              <a:rPr lang="en-US" sz="1600" i="1" dirty="0"/>
              <a:t>…</a:t>
            </a:r>
          </a:p>
          <a:p>
            <a:pPr>
              <a:spcBef>
                <a:spcPts val="600"/>
              </a:spcBef>
              <a:spcAft>
                <a:spcPts val="0"/>
              </a:spcAft>
            </a:pPr>
            <a:r>
              <a:rPr lang="en-US" sz="1600" b="1" dirty="0"/>
              <a:t>Automatic content creation</a:t>
            </a:r>
          </a:p>
          <a:p>
            <a:pPr lvl="1">
              <a:spcBef>
                <a:spcPts val="600"/>
              </a:spcBef>
              <a:spcAft>
                <a:spcPts val="0"/>
              </a:spcAft>
              <a:buFont typeface="Courier New" panose="02070309020205020404" pitchFamily="49" charset="0"/>
              <a:buChar char="o"/>
            </a:pPr>
            <a:r>
              <a:rPr lang="en-US" sz="1600" dirty="0"/>
              <a:t>Endless music </a:t>
            </a:r>
          </a:p>
          <a:p>
            <a:pPr lvl="1">
              <a:spcBef>
                <a:spcPts val="600"/>
              </a:spcBef>
              <a:spcAft>
                <a:spcPts val="0"/>
              </a:spcAft>
              <a:buFont typeface="Courier New" panose="02070309020205020404" pitchFamily="49" charset="0"/>
              <a:buChar char="o"/>
            </a:pPr>
            <a:r>
              <a:rPr lang="en-US" sz="1600" dirty="0"/>
              <a:t>Audiobook with ambient noises</a:t>
            </a:r>
          </a:p>
          <a:p>
            <a:pPr lvl="1">
              <a:spcBef>
                <a:spcPts val="600"/>
              </a:spcBef>
              <a:spcAft>
                <a:spcPts val="0"/>
              </a:spcAft>
              <a:buFont typeface="Courier New" panose="02070309020205020404" pitchFamily="49" charset="0"/>
              <a:buChar char="o"/>
            </a:pPr>
            <a:r>
              <a:rPr lang="en-US" sz="1600" dirty="0"/>
              <a:t>White noise for meditation</a:t>
            </a:r>
          </a:p>
          <a:p>
            <a:pPr lvl="1">
              <a:spcBef>
                <a:spcPts val="600"/>
              </a:spcBef>
              <a:spcAft>
                <a:spcPts val="0"/>
              </a:spcAft>
              <a:buFont typeface="Courier New" panose="02070309020205020404" pitchFamily="49" charset="0"/>
              <a:buChar char="o"/>
            </a:pPr>
            <a:r>
              <a:rPr lang="en-US" sz="1600" dirty="0"/>
              <a:t>…</a:t>
            </a:r>
          </a:p>
          <a:p>
            <a:pPr>
              <a:spcBef>
                <a:spcPts val="600"/>
              </a:spcBef>
              <a:spcAft>
                <a:spcPts val="0"/>
              </a:spcAft>
            </a:pPr>
            <a:r>
              <a:rPr lang="en-US" sz="1600" b="1" dirty="0"/>
              <a:t>Data Augmentations</a:t>
            </a:r>
          </a:p>
          <a:p>
            <a:pPr>
              <a:spcBef>
                <a:spcPts val="600"/>
              </a:spcBef>
              <a:spcAft>
                <a:spcPts val="0"/>
              </a:spcAft>
            </a:pPr>
            <a:endParaRPr lang="en-US" sz="1600" dirty="0"/>
          </a:p>
        </p:txBody>
      </p:sp>
      <p:sp>
        <p:nvSpPr>
          <p:cNvPr id="4" name="Date Placeholder 3">
            <a:extLst>
              <a:ext uri="{FF2B5EF4-FFF2-40B4-BE49-F238E27FC236}">
                <a16:creationId xmlns:a16="http://schemas.microsoft.com/office/drawing/2014/main" id="{8CD75407-B719-6709-4B63-2DFABA7D1037}"/>
              </a:ext>
            </a:extLst>
          </p:cNvPr>
          <p:cNvSpPr>
            <a:spLocks noGrp="1"/>
          </p:cNvSpPr>
          <p:nvPr>
            <p:ph type="dt" sz="half" idx="10"/>
          </p:nvPr>
        </p:nvSpPr>
        <p:spPr/>
        <p:txBody>
          <a:bodyPr/>
          <a:lstStyle/>
          <a:p>
            <a:fld id="{A18DCE3C-4D92-0844-94C3-BBB9372B6AF3}" type="datetime1">
              <a:rPr lang="en-US" smtClean="0"/>
              <a:t>9/13/2026</a:t>
            </a:fld>
            <a:endParaRPr lang="en-US" dirty="0"/>
          </a:p>
        </p:txBody>
      </p:sp>
      <p:sp>
        <p:nvSpPr>
          <p:cNvPr id="6" name="Content Placeholder 11">
            <a:extLst>
              <a:ext uri="{FF2B5EF4-FFF2-40B4-BE49-F238E27FC236}">
                <a16:creationId xmlns:a16="http://schemas.microsoft.com/office/drawing/2014/main" id="{A231361C-203B-1883-03A9-11C65D147730}"/>
              </a:ext>
            </a:extLst>
          </p:cNvPr>
          <p:cNvSpPr txBox="1">
            <a:spLocks/>
          </p:cNvSpPr>
          <p:nvPr/>
        </p:nvSpPr>
        <p:spPr>
          <a:xfrm>
            <a:off x="4499992" y="1687015"/>
            <a:ext cx="4248472" cy="3470177"/>
          </a:xfrm>
          <a:prstGeom prst="rect">
            <a:avLst/>
          </a:prstGeom>
        </p:spPr>
        <p:txBody>
          <a:bodyPr vert="horz" lIns="0" tIns="34290" rIns="0" bIns="34290" rtlCol="0">
            <a:noAutofit/>
          </a:bodyPr>
          <a:lstStyle>
            <a:lvl1pPr marL="91440" indent="-91440" algn="l" defTabSz="914400" rtl="0" eaLnBrk="1" latinLnBrk="0" hangingPunct="1">
              <a:lnSpc>
                <a:spcPct val="90000"/>
              </a:lnSpc>
              <a:spcBef>
                <a:spcPts val="1800"/>
              </a:spcBef>
              <a:spcAft>
                <a:spcPts val="200"/>
              </a:spcAft>
              <a:buClr>
                <a:schemeClr val="accent1"/>
              </a:buClr>
              <a:buSzPct val="100000"/>
              <a:buFont typeface="Calibri" panose="020F0502020204030204" pitchFamily="34" charset="0"/>
              <a:buChar char=" "/>
              <a:defRPr sz="1800" kern="1200">
                <a:solidFill>
                  <a:srgbClr val="303030"/>
                </a:solidFill>
                <a:latin typeface="Noto Sans" panose="020B0502040504020204" pitchFamily="34"/>
                <a:ea typeface="Noto Sans" panose="020B0502040504020204" pitchFamily="34"/>
                <a:cs typeface="Noto Sans" panose="020B0502040504020204" pitchFamily="34"/>
              </a:defRPr>
            </a:lvl1pPr>
            <a:lvl2pPr marL="384048" indent="-182880" algn="l" defTabSz="914400" rtl="0" eaLnBrk="1" latinLnBrk="0" hangingPunct="1">
              <a:lnSpc>
                <a:spcPct val="90000"/>
              </a:lnSpc>
              <a:spcBef>
                <a:spcPts val="600"/>
              </a:spcBef>
              <a:spcAft>
                <a:spcPts val="400"/>
              </a:spcAft>
              <a:buClr>
                <a:schemeClr val="accent1"/>
              </a:buClr>
              <a:buFont typeface="Calibri" pitchFamily="34" charset="0"/>
              <a:buChar char="◦"/>
              <a:defRPr sz="1600" kern="1200">
                <a:solidFill>
                  <a:srgbClr val="303030"/>
                </a:solidFill>
                <a:latin typeface="Noto Sans" panose="020B0502040504020204" pitchFamily="34"/>
                <a:ea typeface="Noto Sans" panose="020B0502040504020204" pitchFamily="34"/>
                <a:cs typeface="Noto Sans" panose="020B0502040504020204" pitchFamily="34"/>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x-none" sz="1600" b="1" dirty="0">
                <a:latin typeface="+mn-lt"/>
              </a:rPr>
              <a:t>Label-to-Audio Generation</a:t>
            </a:r>
          </a:p>
          <a:p>
            <a:pPr lvl="1">
              <a:buFont typeface="Courier New" panose="02070309020205020404" pitchFamily="49" charset="0"/>
              <a:buChar char="o"/>
            </a:pPr>
            <a:r>
              <a:rPr lang="x-none" dirty="0">
                <a:solidFill>
                  <a:schemeClr val="tx1"/>
                </a:solidFill>
                <a:latin typeface="+mn-lt"/>
              </a:rPr>
              <a:t>Acoustic Scene </a:t>
            </a:r>
            <a:r>
              <a:rPr lang="en-US" dirty="0">
                <a:solidFill>
                  <a:schemeClr val="tx1"/>
                </a:solidFill>
                <a:latin typeface="+mn-lt"/>
              </a:rPr>
              <a:t>(Kong et al., 2019), </a:t>
            </a:r>
            <a:r>
              <a:rPr lang="x-none" dirty="0">
                <a:solidFill>
                  <a:schemeClr val="tx1"/>
                </a:solidFill>
                <a:latin typeface="+mn-lt"/>
              </a:rPr>
              <a:t>Sound event (Liu et al., 2019), FootStep (</a:t>
            </a:r>
            <a:r>
              <a:rPr lang="en-US" dirty="0" err="1">
                <a:solidFill>
                  <a:schemeClr val="tx1"/>
                </a:solidFill>
                <a:latin typeface="+mn-lt"/>
              </a:rPr>
              <a:t>Comunit</a:t>
            </a:r>
            <a:r>
              <a:rPr lang="en-US" dirty="0">
                <a:solidFill>
                  <a:schemeClr val="tx1"/>
                </a:solidFill>
                <a:latin typeface="+mn-lt"/>
              </a:rPr>
              <a:t> et al. 2019</a:t>
            </a:r>
            <a:r>
              <a:rPr lang="x-none" dirty="0">
                <a:solidFill>
                  <a:schemeClr val="tx1"/>
                </a:solidFill>
                <a:latin typeface="+mn-lt"/>
              </a:rPr>
              <a:t>), …</a:t>
            </a:r>
          </a:p>
          <a:p>
            <a:r>
              <a:rPr lang="x-none" sz="1600" b="1" dirty="0">
                <a:latin typeface="+mn-lt"/>
              </a:rPr>
              <a:t>Text-to-Audio Generation</a:t>
            </a:r>
          </a:p>
          <a:p>
            <a:pPr lvl="1">
              <a:buFont typeface="Courier New" panose="02070309020205020404" pitchFamily="49" charset="0"/>
              <a:buChar char="o"/>
            </a:pPr>
            <a:r>
              <a:rPr lang="x-none" dirty="0">
                <a:solidFill>
                  <a:schemeClr val="tx1"/>
                </a:solidFill>
                <a:latin typeface="+mn-lt"/>
              </a:rPr>
              <a:t>DiffSound (Yang et al., 2022), AudioGen (</a:t>
            </a:r>
            <a:r>
              <a:rPr lang="en-US" dirty="0" err="1">
                <a:solidFill>
                  <a:schemeClr val="tx1"/>
                </a:solidFill>
                <a:latin typeface="+mn-lt"/>
              </a:rPr>
              <a:t>Kreuk</a:t>
            </a:r>
            <a:r>
              <a:rPr lang="en-US" dirty="0">
                <a:solidFill>
                  <a:schemeClr val="tx1"/>
                </a:solidFill>
                <a:latin typeface="+mn-lt"/>
              </a:rPr>
              <a:t> et al., 2022</a:t>
            </a:r>
            <a:r>
              <a:rPr lang="x-none" dirty="0">
                <a:solidFill>
                  <a:schemeClr val="tx1"/>
                </a:solidFill>
                <a:latin typeface="+mn-lt"/>
              </a:rPr>
              <a:t>), Make-an-Audio (Huang et al., 2023)</a:t>
            </a:r>
          </a:p>
          <a:p>
            <a:r>
              <a:rPr lang="x-none" sz="1600" b="1" dirty="0">
                <a:latin typeface="+mn-lt"/>
              </a:rPr>
              <a:t>Text-to-Music Generation</a:t>
            </a:r>
          </a:p>
          <a:p>
            <a:pPr lvl="1">
              <a:lnSpc>
                <a:spcPct val="100000"/>
              </a:lnSpc>
              <a:spcAft>
                <a:spcPts val="0"/>
              </a:spcAft>
              <a:buFont typeface="Courier New" panose="02070309020205020404" pitchFamily="49" charset="0"/>
              <a:buChar char="o"/>
            </a:pPr>
            <a:r>
              <a:rPr lang="x-none" dirty="0">
                <a:solidFill>
                  <a:schemeClr val="tx1"/>
                </a:solidFill>
                <a:latin typeface="+mn-lt"/>
              </a:rPr>
              <a:t>MusicLM (Andrea et al., 2023)</a:t>
            </a:r>
            <a:r>
              <a:rPr lang="en-GB" dirty="0">
                <a:solidFill>
                  <a:schemeClr val="tx1"/>
                </a:solidFill>
                <a:latin typeface="+mn-lt"/>
              </a:rPr>
              <a:t>,</a:t>
            </a:r>
            <a:r>
              <a:rPr lang="zh-CN" altLang="en-US" dirty="0">
                <a:solidFill>
                  <a:schemeClr val="tx1"/>
                </a:solidFill>
                <a:latin typeface="+mn-lt"/>
              </a:rPr>
              <a:t> </a:t>
            </a:r>
            <a:r>
              <a:rPr lang="en-US" dirty="0" err="1">
                <a:solidFill>
                  <a:schemeClr val="tx1"/>
                </a:solidFill>
                <a:latin typeface="+mn-lt"/>
              </a:rPr>
              <a:t>Moûsai</a:t>
            </a:r>
            <a:r>
              <a:rPr lang="en-US" dirty="0">
                <a:solidFill>
                  <a:schemeClr val="tx1"/>
                </a:solidFill>
                <a:latin typeface="+mn-lt"/>
              </a:rPr>
              <a:t> (Flavio et al., 2023), Noise2Music (Huang et al., 2023)</a:t>
            </a:r>
          </a:p>
          <a:p>
            <a:r>
              <a:rPr lang="en-US" sz="1600" b="1" dirty="0">
                <a:latin typeface="+mn-lt"/>
              </a:rPr>
              <a:t>Others</a:t>
            </a:r>
          </a:p>
          <a:p>
            <a:pPr lvl="1">
              <a:buFont typeface="Courier New" panose="02070309020205020404" pitchFamily="49" charset="0"/>
              <a:buChar char="o"/>
            </a:pPr>
            <a:r>
              <a:rPr lang="en-US" dirty="0" err="1">
                <a:solidFill>
                  <a:schemeClr val="tx1"/>
                </a:solidFill>
                <a:latin typeface="+mn-lt"/>
              </a:rPr>
              <a:t>JukeBox</a:t>
            </a:r>
            <a:r>
              <a:rPr lang="en-US" dirty="0">
                <a:solidFill>
                  <a:schemeClr val="tx1"/>
                </a:solidFill>
                <a:latin typeface="+mn-lt"/>
              </a:rPr>
              <a:t> (</a:t>
            </a:r>
            <a:r>
              <a:rPr lang="en-US" dirty="0" err="1">
                <a:solidFill>
                  <a:schemeClr val="tx1"/>
                </a:solidFill>
                <a:latin typeface="+mn-lt"/>
              </a:rPr>
              <a:t>Dhariwal</a:t>
            </a:r>
            <a:r>
              <a:rPr lang="en-US" dirty="0">
                <a:solidFill>
                  <a:schemeClr val="tx1"/>
                </a:solidFill>
                <a:latin typeface="+mn-lt"/>
              </a:rPr>
              <a:t> et al., 2020), </a:t>
            </a:r>
            <a:r>
              <a:rPr lang="en-US" dirty="0" err="1">
                <a:solidFill>
                  <a:schemeClr val="tx1"/>
                </a:solidFill>
                <a:latin typeface="+mn-lt"/>
              </a:rPr>
              <a:t>AudioLM</a:t>
            </a:r>
            <a:r>
              <a:rPr lang="en-US" dirty="0">
                <a:solidFill>
                  <a:schemeClr val="tx1"/>
                </a:solidFill>
                <a:latin typeface="+mn-lt"/>
              </a:rPr>
              <a:t> (</a:t>
            </a:r>
            <a:r>
              <a:rPr lang="en-US" dirty="0" err="1">
                <a:solidFill>
                  <a:schemeClr val="tx1"/>
                </a:solidFill>
                <a:latin typeface="+mn-lt"/>
              </a:rPr>
              <a:t>Borsos</a:t>
            </a:r>
            <a:r>
              <a:rPr lang="en-US" dirty="0">
                <a:solidFill>
                  <a:schemeClr val="tx1"/>
                </a:solidFill>
                <a:latin typeface="+mn-lt"/>
              </a:rPr>
              <a:t> et al., 2022), </a:t>
            </a:r>
            <a:r>
              <a:rPr lang="en-US" dirty="0" err="1">
                <a:solidFill>
                  <a:schemeClr val="tx1"/>
                </a:solidFill>
                <a:latin typeface="+mn-lt"/>
              </a:rPr>
              <a:t>SingSong</a:t>
            </a:r>
            <a:r>
              <a:rPr lang="en-US" dirty="0">
                <a:solidFill>
                  <a:schemeClr val="tx1"/>
                </a:solidFill>
                <a:latin typeface="+mn-lt"/>
              </a:rPr>
              <a:t> (Donahue et al., 2023),…</a:t>
            </a:r>
            <a:endParaRPr lang="x-none" dirty="0">
              <a:solidFill>
                <a:schemeClr val="tx1"/>
              </a:solidFill>
              <a:latin typeface="+mn-lt"/>
            </a:endParaRPr>
          </a:p>
        </p:txBody>
      </p:sp>
      <p:sp>
        <p:nvSpPr>
          <p:cNvPr id="8" name="TextBox 7">
            <a:extLst>
              <a:ext uri="{FF2B5EF4-FFF2-40B4-BE49-F238E27FC236}">
                <a16:creationId xmlns:a16="http://schemas.microsoft.com/office/drawing/2014/main" id="{64884D95-2CC5-367F-C2DF-44BEBFC9C2D7}"/>
              </a:ext>
            </a:extLst>
          </p:cNvPr>
          <p:cNvSpPr txBox="1"/>
          <p:nvPr/>
        </p:nvSpPr>
        <p:spPr>
          <a:xfrm>
            <a:off x="544752" y="1210543"/>
            <a:ext cx="2583951" cy="346249"/>
          </a:xfrm>
          <a:prstGeom prst="rect">
            <a:avLst/>
          </a:prstGeom>
          <a:noFill/>
        </p:spPr>
        <p:txBody>
          <a:bodyPr wrap="square" rtlCol="0">
            <a:spAutoFit/>
          </a:bodyPr>
          <a:lstStyle/>
          <a:p>
            <a:r>
              <a:rPr lang="en-GB" sz="1650" b="1" dirty="0">
                <a:solidFill>
                  <a:srgbClr val="7030A0"/>
                </a:solidFill>
              </a:rPr>
              <a:t>Potential Applications:</a:t>
            </a:r>
          </a:p>
        </p:txBody>
      </p:sp>
      <p:sp>
        <p:nvSpPr>
          <p:cNvPr id="9" name="TextBox 8">
            <a:extLst>
              <a:ext uri="{FF2B5EF4-FFF2-40B4-BE49-F238E27FC236}">
                <a16:creationId xmlns:a16="http://schemas.microsoft.com/office/drawing/2014/main" id="{AEC11198-6580-85AF-FD8F-79C95BCB2EF0}"/>
              </a:ext>
            </a:extLst>
          </p:cNvPr>
          <p:cNvSpPr txBox="1"/>
          <p:nvPr/>
        </p:nvSpPr>
        <p:spPr>
          <a:xfrm>
            <a:off x="4508329" y="1210543"/>
            <a:ext cx="2583951" cy="346249"/>
          </a:xfrm>
          <a:prstGeom prst="rect">
            <a:avLst/>
          </a:prstGeom>
          <a:noFill/>
        </p:spPr>
        <p:txBody>
          <a:bodyPr wrap="square" rtlCol="0">
            <a:spAutoFit/>
          </a:bodyPr>
          <a:lstStyle/>
          <a:p>
            <a:r>
              <a:rPr lang="en-GB" sz="1650" b="1" dirty="0">
                <a:solidFill>
                  <a:srgbClr val="7030A0"/>
                </a:solidFill>
              </a:rPr>
              <a:t>Related Works:</a:t>
            </a:r>
          </a:p>
        </p:txBody>
      </p:sp>
    </p:spTree>
    <p:extLst>
      <p:ext uri="{BB962C8B-B14F-4D97-AF65-F5344CB8AC3E}">
        <p14:creationId xmlns:p14="http://schemas.microsoft.com/office/powerpoint/2010/main" val="1034575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699E47-E474-7C26-4915-61B544C3E233}"/>
              </a:ext>
            </a:extLst>
          </p:cNvPr>
          <p:cNvSpPr>
            <a:spLocks noGrp="1"/>
          </p:cNvSpPr>
          <p:nvPr>
            <p:ph type="title"/>
          </p:nvPr>
        </p:nvSpPr>
        <p:spPr>
          <a:xfrm>
            <a:off x="259855" y="360743"/>
            <a:ext cx="8654329" cy="483090"/>
          </a:xfrm>
        </p:spPr>
        <p:txBody>
          <a:bodyPr>
            <a:noAutofit/>
          </a:bodyPr>
          <a:lstStyle/>
          <a:p>
            <a:pPr algn="l"/>
            <a:r>
              <a:rPr lang="en-US" altLang="zh-CN" sz="2500" dirty="0">
                <a:solidFill>
                  <a:srgbClr val="002060"/>
                </a:solidFill>
              </a:rPr>
              <a:t>Text to Audio Generation: </a:t>
            </a:r>
            <a:r>
              <a:rPr lang="x-none" sz="2500" b="1" dirty="0">
                <a:solidFill>
                  <a:srgbClr val="002060"/>
                </a:solidFill>
              </a:rPr>
              <a:t>AudioLDM</a:t>
            </a:r>
            <a:endParaRPr lang="x-none" sz="2500" dirty="0">
              <a:solidFill>
                <a:srgbClr val="002060"/>
              </a:solidFill>
            </a:endParaRPr>
          </a:p>
        </p:txBody>
      </p:sp>
      <p:sp>
        <p:nvSpPr>
          <p:cNvPr id="6" name="Content Placeholder 5">
            <a:extLst>
              <a:ext uri="{FF2B5EF4-FFF2-40B4-BE49-F238E27FC236}">
                <a16:creationId xmlns:a16="http://schemas.microsoft.com/office/drawing/2014/main" id="{999E1352-18A7-1DFF-4F92-63469D61A85A}"/>
              </a:ext>
            </a:extLst>
          </p:cNvPr>
          <p:cNvSpPr>
            <a:spLocks noGrp="1"/>
          </p:cNvSpPr>
          <p:nvPr>
            <p:ph idx="1"/>
          </p:nvPr>
        </p:nvSpPr>
        <p:spPr>
          <a:xfrm>
            <a:off x="340114" y="2177431"/>
            <a:ext cx="3723009" cy="3123777"/>
          </a:xfrm>
        </p:spPr>
        <p:txBody>
          <a:bodyPr>
            <a:normAutofit fontScale="55000" lnSpcReduction="20000"/>
          </a:bodyPr>
          <a:lstStyle/>
          <a:p>
            <a:pPr marL="385763" indent="-385763">
              <a:buAutoNum type="arabicPeriod"/>
            </a:pPr>
            <a:r>
              <a:rPr lang="x-none" b="1" dirty="0"/>
              <a:t>Contrastive Language-Audio Learning (CLAP) Encoders</a:t>
            </a:r>
          </a:p>
          <a:p>
            <a:pPr lvl="1"/>
            <a:r>
              <a:rPr lang="x-none" dirty="0"/>
              <a:t>Align audio and text in one space.</a:t>
            </a:r>
          </a:p>
          <a:p>
            <a:pPr marL="385763" indent="-385763">
              <a:buAutoNum type="arabicPeriod"/>
            </a:pPr>
            <a:r>
              <a:rPr lang="x-none" b="1" dirty="0"/>
              <a:t>Latent Diffusion Models</a:t>
            </a:r>
          </a:p>
          <a:p>
            <a:pPr lvl="1"/>
            <a:r>
              <a:rPr lang="x-none" dirty="0"/>
              <a:t>Learn to generate VAE latent conditioned on CLAP embedding</a:t>
            </a:r>
          </a:p>
          <a:p>
            <a:pPr marL="385763" indent="-385763">
              <a:buAutoNum type="arabicPeriod"/>
            </a:pPr>
            <a:r>
              <a:rPr lang="x-none" b="1" dirty="0"/>
              <a:t>Mel-spectrogram Autoencoder</a:t>
            </a:r>
          </a:p>
          <a:p>
            <a:pPr lvl="1"/>
            <a:r>
              <a:rPr lang="x-none" dirty="0"/>
              <a:t>Learn latent representations.</a:t>
            </a:r>
          </a:p>
          <a:p>
            <a:pPr marL="385763" indent="-385763">
              <a:buFont typeface="Arial" panose="020B0604020202020204" pitchFamily="34" charset="0"/>
              <a:buAutoNum type="arabicPeriod"/>
            </a:pPr>
            <a:r>
              <a:rPr lang="x-none" b="1" dirty="0"/>
              <a:t>Mel-to-Waveform Vocoder</a:t>
            </a:r>
          </a:p>
          <a:p>
            <a:pPr lvl="1"/>
            <a:r>
              <a:rPr lang="x-none" dirty="0"/>
              <a:t>Reverse Mel back to waveform</a:t>
            </a:r>
          </a:p>
          <a:p>
            <a:pPr marL="385763" indent="-385763">
              <a:buAutoNum type="arabicPeriod"/>
            </a:pPr>
            <a:endParaRPr lang="x-none" dirty="0"/>
          </a:p>
          <a:p>
            <a:endParaRPr lang="x-none" dirty="0"/>
          </a:p>
        </p:txBody>
      </p:sp>
      <p:sp>
        <p:nvSpPr>
          <p:cNvPr id="4" name="Date Placeholder 3">
            <a:extLst>
              <a:ext uri="{FF2B5EF4-FFF2-40B4-BE49-F238E27FC236}">
                <a16:creationId xmlns:a16="http://schemas.microsoft.com/office/drawing/2014/main" id="{44D11B0D-015B-5FB8-84F9-3A1A84488C4E}"/>
              </a:ext>
            </a:extLst>
          </p:cNvPr>
          <p:cNvSpPr>
            <a:spLocks noGrp="1"/>
          </p:cNvSpPr>
          <p:nvPr>
            <p:ph type="dt" sz="half" idx="10"/>
          </p:nvPr>
        </p:nvSpPr>
        <p:spPr/>
        <p:txBody>
          <a:bodyPr/>
          <a:lstStyle/>
          <a:p>
            <a:fld id="{A18DCE3C-4D92-0844-94C3-BBB9372B6AF3}" type="datetime1">
              <a:rPr lang="en-US" smtClean="0"/>
              <a:t>9/13/2026</a:t>
            </a:fld>
            <a:endParaRPr lang="en-US" dirty="0"/>
          </a:p>
        </p:txBody>
      </p:sp>
      <p:grpSp>
        <p:nvGrpSpPr>
          <p:cNvPr id="30" name="Group 29">
            <a:extLst>
              <a:ext uri="{FF2B5EF4-FFF2-40B4-BE49-F238E27FC236}">
                <a16:creationId xmlns:a16="http://schemas.microsoft.com/office/drawing/2014/main" id="{EE743AAB-7E21-A896-85C8-16CE4BCE4ACF}"/>
              </a:ext>
            </a:extLst>
          </p:cNvPr>
          <p:cNvGrpSpPr/>
          <p:nvPr/>
        </p:nvGrpSpPr>
        <p:grpSpPr>
          <a:xfrm>
            <a:off x="4203588" y="1326644"/>
            <a:ext cx="4807950" cy="4536504"/>
            <a:chOff x="6184769" y="812038"/>
            <a:chExt cx="5489048" cy="5307052"/>
          </a:xfrm>
        </p:grpSpPr>
        <p:sp>
          <p:nvSpPr>
            <p:cNvPr id="17" name="Rectangle 16">
              <a:extLst>
                <a:ext uri="{FF2B5EF4-FFF2-40B4-BE49-F238E27FC236}">
                  <a16:creationId xmlns:a16="http://schemas.microsoft.com/office/drawing/2014/main" id="{AC83713E-F8B0-D59C-4E6D-EC812555F448}"/>
                </a:ext>
              </a:extLst>
            </p:cNvPr>
            <p:cNvSpPr/>
            <p:nvPr/>
          </p:nvSpPr>
          <p:spPr>
            <a:xfrm>
              <a:off x="6184769" y="1694672"/>
              <a:ext cx="5057250" cy="1922481"/>
            </a:xfrm>
            <a:prstGeom prst="rect">
              <a:avLst/>
            </a:prstGeom>
            <a:solidFill>
              <a:schemeClr val="accent6">
                <a:lumMod val="60000"/>
                <a:lumOff val="4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500"/>
            </a:p>
          </p:txBody>
        </p:sp>
        <p:grpSp>
          <p:nvGrpSpPr>
            <p:cNvPr id="18" name="Group 17">
              <a:extLst>
                <a:ext uri="{FF2B5EF4-FFF2-40B4-BE49-F238E27FC236}">
                  <a16:creationId xmlns:a16="http://schemas.microsoft.com/office/drawing/2014/main" id="{E4D396A7-E62B-1081-77AB-B9CCA24E7131}"/>
                </a:ext>
              </a:extLst>
            </p:cNvPr>
            <p:cNvGrpSpPr/>
            <p:nvPr/>
          </p:nvGrpSpPr>
          <p:grpSpPr>
            <a:xfrm>
              <a:off x="6359288" y="812038"/>
              <a:ext cx="5314529" cy="5307052"/>
              <a:chOff x="6521334" y="808054"/>
              <a:chExt cx="5314529" cy="5307052"/>
            </a:xfrm>
          </p:grpSpPr>
          <p:pic>
            <p:nvPicPr>
              <p:cNvPr id="19" name="Picture 18">
                <a:extLst>
                  <a:ext uri="{FF2B5EF4-FFF2-40B4-BE49-F238E27FC236}">
                    <a16:creationId xmlns:a16="http://schemas.microsoft.com/office/drawing/2014/main" id="{2D9873F0-DA68-A58B-ABFF-47138F0D131A}"/>
                  </a:ext>
                </a:extLst>
              </p:cNvPr>
              <p:cNvPicPr>
                <a:picLocks noChangeAspect="1"/>
              </p:cNvPicPr>
              <p:nvPr/>
            </p:nvPicPr>
            <p:blipFill rotWithShape="1">
              <a:blip r:embed="rId3">
                <a:clrChange>
                  <a:clrFrom>
                    <a:srgbClr val="FFFFFF"/>
                  </a:clrFrom>
                  <a:clrTo>
                    <a:srgbClr val="FFFFFF">
                      <a:alpha val="0"/>
                    </a:srgbClr>
                  </a:clrTo>
                </a:clrChange>
              </a:blip>
              <a:srcRect b="13915"/>
              <a:stretch/>
            </p:blipFill>
            <p:spPr>
              <a:xfrm>
                <a:off x="6521334" y="1690688"/>
                <a:ext cx="5215265" cy="4424418"/>
              </a:xfrm>
              <a:prstGeom prst="rect">
                <a:avLst/>
              </a:prstGeom>
            </p:spPr>
          </p:pic>
          <p:pic>
            <p:nvPicPr>
              <p:cNvPr id="20" name="Picture 19">
                <a:extLst>
                  <a:ext uri="{FF2B5EF4-FFF2-40B4-BE49-F238E27FC236}">
                    <a16:creationId xmlns:a16="http://schemas.microsoft.com/office/drawing/2014/main" id="{8D68299F-4C59-86B3-F294-15D6D7CC14DF}"/>
                  </a:ext>
                </a:extLst>
              </p:cNvPr>
              <p:cNvPicPr>
                <a:picLocks noChangeAspect="1"/>
              </p:cNvPicPr>
              <p:nvPr/>
            </p:nvPicPr>
            <p:blipFill rotWithShape="1">
              <a:blip r:embed="rId3">
                <a:clrChange>
                  <a:clrFrom>
                    <a:srgbClr val="FFFFFF"/>
                  </a:clrFrom>
                  <a:clrTo>
                    <a:srgbClr val="FFFFFF">
                      <a:alpha val="0"/>
                    </a:srgbClr>
                  </a:clrTo>
                </a:clrChange>
              </a:blip>
              <a:srcRect t="91283"/>
              <a:stretch/>
            </p:blipFill>
            <p:spPr>
              <a:xfrm>
                <a:off x="6620598" y="808054"/>
                <a:ext cx="5215265" cy="447991"/>
              </a:xfrm>
              <a:prstGeom prst="rect">
                <a:avLst/>
              </a:prstGeom>
            </p:spPr>
          </p:pic>
        </p:grpSp>
        <p:pic>
          <p:nvPicPr>
            <p:cNvPr id="3" name="Graphic 2" descr="Snowflake with solid fill">
              <a:extLst>
                <a:ext uri="{FF2B5EF4-FFF2-40B4-BE49-F238E27FC236}">
                  <a16:creationId xmlns:a16="http://schemas.microsoft.com/office/drawing/2014/main" id="{9459F6FC-ECD4-5667-91FC-45C7AEE9051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2799" y="2222808"/>
              <a:ext cx="275771" cy="275771"/>
            </a:xfrm>
            <a:prstGeom prst="rect">
              <a:avLst/>
            </a:prstGeom>
          </p:spPr>
        </p:pic>
        <p:pic>
          <p:nvPicPr>
            <p:cNvPr id="7" name="Graphic 6" descr="Snowflake with solid fill">
              <a:extLst>
                <a:ext uri="{FF2B5EF4-FFF2-40B4-BE49-F238E27FC236}">
                  <a16:creationId xmlns:a16="http://schemas.microsoft.com/office/drawing/2014/main" id="{60943929-6AE6-E1E2-6A34-825A0E1618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5885" y="2253736"/>
              <a:ext cx="275771" cy="275771"/>
            </a:xfrm>
            <a:prstGeom prst="rect">
              <a:avLst/>
            </a:prstGeom>
          </p:spPr>
        </p:pic>
        <p:grpSp>
          <p:nvGrpSpPr>
            <p:cNvPr id="28" name="Group 27">
              <a:extLst>
                <a:ext uri="{FF2B5EF4-FFF2-40B4-BE49-F238E27FC236}">
                  <a16:creationId xmlns:a16="http://schemas.microsoft.com/office/drawing/2014/main" id="{D72EE05B-99CA-7838-A4E7-DEC194CFAD12}"/>
                </a:ext>
              </a:extLst>
            </p:cNvPr>
            <p:cNvGrpSpPr/>
            <p:nvPr/>
          </p:nvGrpSpPr>
          <p:grpSpPr>
            <a:xfrm>
              <a:off x="6184769" y="1295623"/>
              <a:ext cx="3342775" cy="463450"/>
              <a:chOff x="6131579" y="523544"/>
              <a:chExt cx="3342775" cy="463450"/>
            </a:xfrm>
          </p:grpSpPr>
          <p:sp>
            <p:nvSpPr>
              <p:cNvPr id="25" name="Rectangle 24">
                <a:extLst>
                  <a:ext uri="{FF2B5EF4-FFF2-40B4-BE49-F238E27FC236}">
                    <a16:creationId xmlns:a16="http://schemas.microsoft.com/office/drawing/2014/main" id="{5EE9A69A-37C2-2D34-2482-4E33CF370CAC}"/>
                  </a:ext>
                </a:extLst>
              </p:cNvPr>
              <p:cNvSpPr/>
              <p:nvPr/>
            </p:nvSpPr>
            <p:spPr>
              <a:xfrm>
                <a:off x="6131579" y="523544"/>
                <a:ext cx="2383153" cy="400032"/>
              </a:xfrm>
              <a:prstGeom prst="rect">
                <a:avLst/>
              </a:prstGeom>
              <a:solidFill>
                <a:schemeClr val="accent6">
                  <a:lumMod val="60000"/>
                  <a:lumOff val="4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500" b="1"/>
              </a:p>
            </p:txBody>
          </p:sp>
          <p:sp>
            <p:nvSpPr>
              <p:cNvPr id="21" name="TextBox 20">
                <a:extLst>
                  <a:ext uri="{FF2B5EF4-FFF2-40B4-BE49-F238E27FC236}">
                    <a16:creationId xmlns:a16="http://schemas.microsoft.com/office/drawing/2014/main" id="{BAEB6364-888A-AA0C-DC1D-712E0B1A9CD9}"/>
                  </a:ext>
                </a:extLst>
              </p:cNvPr>
              <p:cNvSpPr txBox="1"/>
              <p:nvPr/>
            </p:nvSpPr>
            <p:spPr>
              <a:xfrm>
                <a:off x="6141818" y="556107"/>
                <a:ext cx="3332536" cy="430887"/>
              </a:xfrm>
              <a:prstGeom prst="rect">
                <a:avLst/>
              </a:prstGeom>
              <a:noFill/>
            </p:spPr>
            <p:txBody>
              <a:bodyPr wrap="none" rtlCol="0">
                <a:spAutoFit/>
              </a:bodyPr>
              <a:lstStyle/>
              <a:p>
                <a:r>
                  <a:rPr lang="x-none" sz="1500" b="1" dirty="0"/>
                  <a:t>Self-supervised training</a:t>
                </a:r>
              </a:p>
            </p:txBody>
          </p:sp>
        </p:grpSp>
      </p:grpSp>
      <p:sp>
        <p:nvSpPr>
          <p:cNvPr id="31" name="Oval 30">
            <a:extLst>
              <a:ext uri="{FF2B5EF4-FFF2-40B4-BE49-F238E27FC236}">
                <a16:creationId xmlns:a16="http://schemas.microsoft.com/office/drawing/2014/main" id="{3B84C880-112A-D7FC-EB45-10BBB43696FC}"/>
              </a:ext>
            </a:extLst>
          </p:cNvPr>
          <p:cNvSpPr/>
          <p:nvPr/>
        </p:nvSpPr>
        <p:spPr>
          <a:xfrm>
            <a:off x="6569935" y="3053913"/>
            <a:ext cx="75257" cy="7525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500"/>
          </a:p>
        </p:txBody>
      </p:sp>
      <p:sp>
        <p:nvSpPr>
          <p:cNvPr id="32" name="Oval 31">
            <a:extLst>
              <a:ext uri="{FF2B5EF4-FFF2-40B4-BE49-F238E27FC236}">
                <a16:creationId xmlns:a16="http://schemas.microsoft.com/office/drawing/2014/main" id="{93CB15B6-A94B-0AAC-4E34-586C827FF654}"/>
              </a:ext>
            </a:extLst>
          </p:cNvPr>
          <p:cNvSpPr/>
          <p:nvPr/>
        </p:nvSpPr>
        <p:spPr>
          <a:xfrm>
            <a:off x="6591101" y="3964083"/>
            <a:ext cx="75257" cy="7525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500"/>
          </a:p>
        </p:txBody>
      </p:sp>
      <p:pic>
        <p:nvPicPr>
          <p:cNvPr id="33" name="Picture 32">
            <a:extLst>
              <a:ext uri="{FF2B5EF4-FFF2-40B4-BE49-F238E27FC236}">
                <a16:creationId xmlns:a16="http://schemas.microsoft.com/office/drawing/2014/main" id="{1C3E09D7-244B-1988-724B-0B60B3F3F969}"/>
              </a:ext>
            </a:extLst>
          </p:cNvPr>
          <p:cNvPicPr>
            <a:picLocks noChangeAspect="1"/>
          </p:cNvPicPr>
          <p:nvPr/>
        </p:nvPicPr>
        <p:blipFill>
          <a:blip r:embed="rId5"/>
          <a:stretch>
            <a:fillRect/>
          </a:stretch>
        </p:blipFill>
        <p:spPr>
          <a:xfrm>
            <a:off x="2730447" y="1074440"/>
            <a:ext cx="1114425" cy="914400"/>
          </a:xfrm>
          <a:prstGeom prst="rect">
            <a:avLst/>
          </a:prstGeom>
        </p:spPr>
      </p:pic>
      <p:sp>
        <p:nvSpPr>
          <p:cNvPr id="9" name="TextBox 8">
            <a:extLst>
              <a:ext uri="{FF2B5EF4-FFF2-40B4-BE49-F238E27FC236}">
                <a16:creationId xmlns:a16="http://schemas.microsoft.com/office/drawing/2014/main" id="{F0C1A4DE-008B-59F1-0B62-AA35C3518C1B}"/>
              </a:ext>
            </a:extLst>
          </p:cNvPr>
          <p:cNvSpPr txBox="1"/>
          <p:nvPr/>
        </p:nvSpPr>
        <p:spPr>
          <a:xfrm>
            <a:off x="461266" y="5877272"/>
            <a:ext cx="8143182" cy="692497"/>
          </a:xfrm>
          <a:prstGeom prst="rect">
            <a:avLst/>
          </a:prstGeom>
          <a:noFill/>
        </p:spPr>
        <p:txBody>
          <a:bodyPr wrap="square">
            <a:spAutoFit/>
          </a:bodyPr>
          <a:lstStyle/>
          <a:p>
            <a:r>
              <a:rPr lang="en-GB" sz="1300" dirty="0">
                <a:solidFill>
                  <a:schemeClr val="tx1">
                    <a:lumMod val="50000"/>
                  </a:schemeClr>
                </a:solidFill>
                <a:latin typeface="+mn-lt"/>
              </a:rPr>
              <a:t>H. Liu, Z. Chen, Y. Yuan, X. Mei, X. Liu, D. Mandic, W. Wang, M. D. Plumbley, "</a:t>
            </a:r>
            <a:r>
              <a:rPr lang="en-GB" sz="1300" dirty="0" err="1">
                <a:solidFill>
                  <a:schemeClr val="tx1">
                    <a:lumMod val="50000"/>
                  </a:schemeClr>
                </a:solidFill>
                <a:latin typeface="+mn-lt"/>
              </a:rPr>
              <a:t>AudioLDM</a:t>
            </a:r>
            <a:r>
              <a:rPr lang="en-GB" sz="1300" dirty="0">
                <a:solidFill>
                  <a:schemeClr val="tx1">
                    <a:lumMod val="50000"/>
                  </a:schemeClr>
                </a:solidFill>
                <a:latin typeface="+mn-lt"/>
              </a:rPr>
              <a:t>: text-to-audio generation with latent diffusion models," in Proc. IEEE International Conference on Machine Learning (ICML 2023), Hawaii, USA, 23-29 July, 2023.</a:t>
            </a:r>
          </a:p>
        </p:txBody>
      </p:sp>
    </p:spTree>
    <p:extLst>
      <p:ext uri="{BB962C8B-B14F-4D97-AF65-F5344CB8AC3E}">
        <p14:creationId xmlns:p14="http://schemas.microsoft.com/office/powerpoint/2010/main" val="519194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D9F2-1388-BB4D-8147-DE03C0F6E117}"/>
              </a:ext>
            </a:extLst>
          </p:cNvPr>
          <p:cNvSpPr>
            <a:spLocks noGrp="1"/>
          </p:cNvSpPr>
          <p:nvPr>
            <p:ph type="title"/>
          </p:nvPr>
        </p:nvSpPr>
        <p:spPr>
          <a:xfrm>
            <a:off x="395536" y="457176"/>
            <a:ext cx="6192688" cy="451543"/>
          </a:xfrm>
        </p:spPr>
        <p:txBody>
          <a:bodyPr>
            <a:noAutofit/>
          </a:bodyPr>
          <a:lstStyle/>
          <a:p>
            <a:pPr algn="l"/>
            <a:r>
              <a:rPr lang="en-GB" sz="2600" dirty="0">
                <a:solidFill>
                  <a:srgbClr val="002060"/>
                </a:solidFill>
              </a:rPr>
              <a:t>Text to Audio Generation: </a:t>
            </a:r>
            <a:r>
              <a:rPr lang="en-GB" sz="2600" b="1" dirty="0" err="1">
                <a:solidFill>
                  <a:srgbClr val="002060"/>
                </a:solidFill>
              </a:rPr>
              <a:t>AudioLDM</a:t>
            </a:r>
            <a:r>
              <a:rPr lang="en-GB" sz="2600" b="1" dirty="0">
                <a:solidFill>
                  <a:srgbClr val="002060"/>
                </a:solidFill>
              </a:rPr>
              <a:t> 2</a:t>
            </a:r>
            <a:endParaRPr lang="x-none" sz="2600" dirty="0">
              <a:solidFill>
                <a:srgbClr val="002060"/>
              </a:solidFill>
            </a:endParaRPr>
          </a:p>
        </p:txBody>
      </p:sp>
      <p:pic>
        <p:nvPicPr>
          <p:cNvPr id="3" name="Picture 2">
            <a:extLst>
              <a:ext uri="{FF2B5EF4-FFF2-40B4-BE49-F238E27FC236}">
                <a16:creationId xmlns:a16="http://schemas.microsoft.com/office/drawing/2014/main" id="{8AC99625-0613-D82C-4337-2F47AED70D7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44872" y="1484784"/>
            <a:ext cx="7968698" cy="3753910"/>
          </a:xfrm>
          <a:prstGeom prst="rect">
            <a:avLst/>
          </a:prstGeom>
        </p:spPr>
      </p:pic>
      <p:sp>
        <p:nvSpPr>
          <p:cNvPr id="5" name="TextBox 4">
            <a:extLst>
              <a:ext uri="{FF2B5EF4-FFF2-40B4-BE49-F238E27FC236}">
                <a16:creationId xmlns:a16="http://schemas.microsoft.com/office/drawing/2014/main" id="{B6255B7D-A390-338C-6B09-64501DF55389}"/>
              </a:ext>
            </a:extLst>
          </p:cNvPr>
          <p:cNvSpPr txBox="1"/>
          <p:nvPr/>
        </p:nvSpPr>
        <p:spPr>
          <a:xfrm>
            <a:off x="732778" y="5445224"/>
            <a:ext cx="7968698" cy="692497"/>
          </a:xfrm>
          <a:prstGeom prst="rect">
            <a:avLst/>
          </a:prstGeom>
          <a:noFill/>
        </p:spPr>
        <p:txBody>
          <a:bodyPr wrap="square" rtlCol="0">
            <a:spAutoFit/>
          </a:bodyPr>
          <a:lstStyle/>
          <a:p>
            <a:r>
              <a:rPr lang="en-GB" sz="1300" dirty="0">
                <a:latin typeface="+mn-lt"/>
              </a:rPr>
              <a:t>H. Liu , Y. Yuan , X. Liu , X. Mei , Q. Kong , Q. Tian , Y. Wang , W. Wang, Y. Wang , M. D. </a:t>
            </a:r>
            <a:r>
              <a:rPr lang="en-GB" sz="1300" dirty="0" err="1">
                <a:latin typeface="+mn-lt"/>
              </a:rPr>
              <a:t>Plumbley</a:t>
            </a:r>
            <a:r>
              <a:rPr lang="en-GB" sz="1300" dirty="0">
                <a:latin typeface="+mn-lt"/>
              </a:rPr>
              <a:t>, "</a:t>
            </a:r>
            <a:r>
              <a:rPr lang="en-GB" sz="1300" dirty="0" err="1">
                <a:latin typeface="+mn-lt"/>
              </a:rPr>
              <a:t>AudioLDM</a:t>
            </a:r>
            <a:r>
              <a:rPr lang="en-GB" sz="1300" dirty="0">
                <a:latin typeface="+mn-lt"/>
              </a:rPr>
              <a:t> 2: Learning holistic audio generation with self-supervised pretraining," IEEE/ACM Transactions on Audio Speech and Language Processing, vol. 32, pp. 2871-2883, 2024. [</a:t>
            </a:r>
            <a:r>
              <a:rPr lang="en-GB" sz="1300" dirty="0">
                <a:latin typeface="+mn-lt"/>
                <a:hlinkClick r:id="rId3"/>
              </a:rPr>
              <a:t>PDF</a:t>
            </a:r>
            <a:r>
              <a:rPr lang="en-GB" sz="1300" dirty="0">
                <a:latin typeface="+mn-lt"/>
              </a:rPr>
              <a:t>] [</a:t>
            </a:r>
            <a:r>
              <a:rPr lang="en-GB" sz="1300" dirty="0">
                <a:latin typeface="+mn-lt"/>
                <a:hlinkClick r:id="rId4"/>
              </a:rPr>
              <a:t>code</a:t>
            </a:r>
            <a:r>
              <a:rPr lang="en-GB" sz="1300" dirty="0">
                <a:latin typeface="+mn-lt"/>
              </a:rPr>
              <a:t>]</a:t>
            </a:r>
            <a:endParaRPr lang="en-GB" sz="1300" dirty="0">
              <a:latin typeface="+mn-lt"/>
              <a:cs typeface="Times New Roman" panose="02020603050405020304" pitchFamily="18" charset="0"/>
            </a:endParaRPr>
          </a:p>
        </p:txBody>
      </p:sp>
    </p:spTree>
    <p:extLst>
      <p:ext uri="{BB962C8B-B14F-4D97-AF65-F5344CB8AC3E}">
        <p14:creationId xmlns:p14="http://schemas.microsoft.com/office/powerpoint/2010/main" val="1681847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D9F2-1388-BB4D-8147-DE03C0F6E117}"/>
              </a:ext>
            </a:extLst>
          </p:cNvPr>
          <p:cNvSpPr>
            <a:spLocks noGrp="1"/>
          </p:cNvSpPr>
          <p:nvPr>
            <p:ph type="title"/>
          </p:nvPr>
        </p:nvSpPr>
        <p:spPr>
          <a:xfrm>
            <a:off x="395536" y="500825"/>
            <a:ext cx="3810000" cy="384816"/>
          </a:xfrm>
        </p:spPr>
        <p:txBody>
          <a:bodyPr>
            <a:noAutofit/>
          </a:bodyPr>
          <a:lstStyle/>
          <a:p>
            <a:r>
              <a:rPr lang="en-GB" sz="2800" dirty="0" err="1">
                <a:solidFill>
                  <a:srgbClr val="002060"/>
                </a:solidFill>
              </a:rPr>
              <a:t>AudioLDM</a:t>
            </a:r>
            <a:r>
              <a:rPr lang="en-GB" sz="2800" dirty="0">
                <a:solidFill>
                  <a:srgbClr val="002060"/>
                </a:solidFill>
              </a:rPr>
              <a:t> 2 - Demo</a:t>
            </a:r>
            <a:endParaRPr lang="x-none" sz="2800" dirty="0">
              <a:solidFill>
                <a:srgbClr val="002060"/>
              </a:solidFill>
            </a:endParaRPr>
          </a:p>
        </p:txBody>
      </p:sp>
      <p:pic>
        <p:nvPicPr>
          <p:cNvPr id="3" name="Overview">
            <a:hlinkClick r:id="" action="ppaction://media"/>
            <a:extLst>
              <a:ext uri="{FF2B5EF4-FFF2-40B4-BE49-F238E27FC236}">
                <a16:creationId xmlns:a16="http://schemas.microsoft.com/office/drawing/2014/main" id="{4EF962AE-258A-9841-2A39-20E5455649E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7513" y="1324228"/>
            <a:ext cx="7284717" cy="4097654"/>
          </a:xfrm>
          <a:prstGeom prst="rect">
            <a:avLst/>
          </a:prstGeom>
        </p:spPr>
      </p:pic>
      <p:sp>
        <p:nvSpPr>
          <p:cNvPr id="7" name="TextBox 6">
            <a:extLst>
              <a:ext uri="{FF2B5EF4-FFF2-40B4-BE49-F238E27FC236}">
                <a16:creationId xmlns:a16="http://schemas.microsoft.com/office/drawing/2014/main" id="{7958E88D-C760-304A-4643-215CF1A36518}"/>
              </a:ext>
            </a:extLst>
          </p:cNvPr>
          <p:cNvSpPr txBox="1"/>
          <p:nvPr/>
        </p:nvSpPr>
        <p:spPr>
          <a:xfrm>
            <a:off x="683568" y="5732239"/>
            <a:ext cx="8251062" cy="323165"/>
          </a:xfrm>
          <a:prstGeom prst="rect">
            <a:avLst/>
          </a:prstGeom>
          <a:noFill/>
        </p:spPr>
        <p:txBody>
          <a:bodyPr wrap="square">
            <a:spAutoFit/>
          </a:bodyPr>
          <a:lstStyle/>
          <a:p>
            <a:pPr defTabSz="342900" eaLnBrk="1" fontAlgn="auto" hangingPunct="1">
              <a:spcBef>
                <a:spcPts val="0"/>
              </a:spcBef>
              <a:spcAft>
                <a:spcPts val="0"/>
              </a:spcAft>
              <a:defRPr/>
            </a:pPr>
            <a:r>
              <a:rPr lang="en-GB" sz="1500" b="1" dirty="0">
                <a:solidFill>
                  <a:srgbClr val="212529"/>
                </a:solidFill>
                <a:latin typeface="-apple-system"/>
                <a:cs typeface="+mn-cs"/>
              </a:rPr>
              <a:t>We generated a total of 350 audio files with prompts (generated by ChatGPT) without cherry-picking. </a:t>
            </a:r>
            <a:endParaRPr lang="en-GB" sz="1500" dirty="0">
              <a:solidFill>
                <a:srgbClr val="000000"/>
              </a:solidFill>
              <a:latin typeface="Calibri" panose="020F0502020204030204"/>
              <a:cs typeface="+mn-cs"/>
            </a:endParaRPr>
          </a:p>
        </p:txBody>
      </p:sp>
      <p:sp>
        <p:nvSpPr>
          <p:cNvPr id="9" name="TextBox 8">
            <a:extLst>
              <a:ext uri="{FF2B5EF4-FFF2-40B4-BE49-F238E27FC236}">
                <a16:creationId xmlns:a16="http://schemas.microsoft.com/office/drawing/2014/main" id="{A55B0DD4-66C7-422E-CAF1-B819468862B3}"/>
              </a:ext>
            </a:extLst>
          </p:cNvPr>
          <p:cNvSpPr txBox="1"/>
          <p:nvPr/>
        </p:nvSpPr>
        <p:spPr>
          <a:xfrm>
            <a:off x="1353412" y="6173401"/>
            <a:ext cx="6437176" cy="338554"/>
          </a:xfrm>
          <a:prstGeom prst="rect">
            <a:avLst/>
          </a:prstGeom>
          <a:noFill/>
        </p:spPr>
        <p:txBody>
          <a:bodyPr wrap="square">
            <a:spAutoFit/>
          </a:bodyPr>
          <a:lstStyle/>
          <a:p>
            <a:pPr defTabSz="342900" eaLnBrk="1" fontAlgn="auto" hangingPunct="1">
              <a:spcBef>
                <a:spcPts val="0"/>
              </a:spcBef>
              <a:spcAft>
                <a:spcPts val="0"/>
              </a:spcAft>
              <a:defRPr/>
            </a:pPr>
            <a:r>
              <a:rPr lang="en-GB" sz="1600" dirty="0">
                <a:solidFill>
                  <a:srgbClr val="000000"/>
                </a:solidFill>
                <a:latin typeface="Calibri" panose="020F0502020204030204"/>
                <a:cs typeface="+mn-cs"/>
              </a:rPr>
              <a:t>Codes and more demos:  https://audioldm.github.io/audioldm2/</a:t>
            </a:r>
          </a:p>
        </p:txBody>
      </p:sp>
    </p:spTree>
    <p:extLst>
      <p:ext uri="{BB962C8B-B14F-4D97-AF65-F5344CB8AC3E}">
        <p14:creationId xmlns:p14="http://schemas.microsoft.com/office/powerpoint/2010/main" val="1680157729"/>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B214-E71C-1780-45B0-5490B0CC28B0}"/>
            </a:ext>
          </a:extLst>
        </p:cNvPr>
        <p:cNvGrpSpPr/>
        <p:nvPr/>
      </p:nvGrpSpPr>
      <p:grpSpPr>
        <a:xfrm>
          <a:off x="0" y="0"/>
          <a:ext cx="0" cy="0"/>
          <a:chOff x="0" y="0"/>
          <a:chExt cx="0" cy="0"/>
        </a:xfrm>
      </p:grpSpPr>
      <p:sp>
        <p:nvSpPr>
          <p:cNvPr id="21506" name="TextBox 15">
            <a:extLst>
              <a:ext uri="{FF2B5EF4-FFF2-40B4-BE49-F238E27FC236}">
                <a16:creationId xmlns:a16="http://schemas.microsoft.com/office/drawing/2014/main" id="{5A773491-C658-C887-119E-47459443B236}"/>
              </a:ext>
            </a:extLst>
          </p:cNvPr>
          <p:cNvSpPr txBox="1">
            <a:spLocks noChangeArrowheads="1"/>
          </p:cNvSpPr>
          <p:nvPr/>
        </p:nvSpPr>
        <p:spPr bwMode="auto">
          <a:xfrm>
            <a:off x="714375" y="980728"/>
            <a:ext cx="8429625" cy="4955203"/>
          </a:xfrm>
          <a:prstGeom prst="rect">
            <a:avLst/>
          </a:prstGeom>
          <a:noFill/>
          <a:ln w="9525">
            <a:noFill/>
            <a:miter lim="800000"/>
            <a:headEnd/>
            <a:tailEnd/>
          </a:ln>
        </p:spPr>
        <p:txBody>
          <a:bodyPr>
            <a:spAutoFit/>
          </a:bodyPr>
          <a:lstStyle/>
          <a:p>
            <a:pPr marL="342900" indent="-342900" eaLnBrk="1" hangingPunct="1">
              <a:buFont typeface="Arial" panose="020B0604020202020204" pitchFamily="34" charset="0"/>
              <a:buChar char="•"/>
              <a:defRPr/>
            </a:pPr>
            <a:r>
              <a:rPr lang="en-GB" sz="2400" b="1" dirty="0">
                <a:solidFill>
                  <a:schemeClr val="accent3">
                    <a:lumMod val="65000"/>
                  </a:schemeClr>
                </a:solidFill>
                <a:latin typeface="Calibri" pitchFamily="34" charset="0"/>
              </a:rPr>
              <a:t>A brief history about audio source separation</a:t>
            </a:r>
          </a:p>
          <a:p>
            <a:pPr marL="742950" lvl="2" indent="-285750" eaLnBrk="1" hangingPunct="1">
              <a:buFont typeface="Arial" panose="020B0604020202020204" pitchFamily="34" charset="0"/>
              <a:buChar char="•"/>
              <a:defRPr/>
            </a:pPr>
            <a:r>
              <a:rPr lang="en-GB" sz="2200" dirty="0">
                <a:solidFill>
                  <a:schemeClr val="accent3">
                    <a:lumMod val="65000"/>
                  </a:schemeClr>
                </a:solidFill>
                <a:latin typeface="Calibri" pitchFamily="34" charset="0"/>
              </a:rPr>
              <a:t>Cocktail party problem &amp; speech source separation</a:t>
            </a:r>
          </a:p>
          <a:p>
            <a:pPr marL="742950" lvl="2" indent="-285750" eaLnBrk="1" hangingPunct="1">
              <a:buFont typeface="Arial" panose="020B0604020202020204" pitchFamily="34" charset="0"/>
              <a:buChar char="•"/>
              <a:defRPr/>
            </a:pPr>
            <a:r>
              <a:rPr lang="en-US" altLang="zh-CN" sz="2200" dirty="0">
                <a:solidFill>
                  <a:schemeClr val="accent3">
                    <a:lumMod val="65000"/>
                  </a:schemeClr>
                </a:solidFill>
                <a:latin typeface="Calibri" pitchFamily="34" charset="0"/>
              </a:rPr>
              <a:t>Example problems and methods</a:t>
            </a:r>
          </a:p>
          <a:p>
            <a:pPr marL="742950" lvl="2" indent="-285750" eaLnBrk="1" hangingPunct="1">
              <a:buFont typeface="Arial" panose="020B0604020202020204" pitchFamily="34" charset="0"/>
              <a:buChar char="•"/>
              <a:defRPr/>
            </a:pPr>
            <a:r>
              <a:rPr lang="en-US" sz="2200" dirty="0">
                <a:solidFill>
                  <a:schemeClr val="accent3">
                    <a:lumMod val="65000"/>
                  </a:schemeClr>
                </a:solidFill>
                <a:latin typeface="Calibri" pitchFamily="34" charset="0"/>
              </a:rPr>
              <a:t>Recent developments</a:t>
            </a:r>
            <a:endParaRPr lang="en-GB" sz="2200" dirty="0">
              <a:solidFill>
                <a:schemeClr val="accent3">
                  <a:lumMod val="65000"/>
                </a:schemeClr>
              </a:solidFill>
              <a:latin typeface="Calibri" pitchFamily="34" charset="0"/>
            </a:endParaRPr>
          </a:p>
          <a:p>
            <a:pPr marL="342900" indent="-342900" eaLnBrk="1" hangingPunct="1">
              <a:buFont typeface="Arial" panose="020B0604020202020204" pitchFamily="34" charset="0"/>
              <a:buChar char="•"/>
              <a:defRPr/>
            </a:pPr>
            <a:r>
              <a:rPr lang="en-GB" sz="2400" b="1" dirty="0">
                <a:solidFill>
                  <a:schemeClr val="accent3">
                    <a:lumMod val="65000"/>
                  </a:schemeClr>
                </a:solidFill>
                <a:latin typeface="Calibri" pitchFamily="34" charset="0"/>
              </a:rPr>
              <a:t>A brief history about (large) audio-language models</a:t>
            </a:r>
          </a:p>
          <a:p>
            <a:pPr marL="742950" lvl="2" indent="-285750" eaLnBrk="1" hangingPunct="1">
              <a:buFont typeface="Arial" panose="020B0604020202020204" pitchFamily="34" charset="0"/>
              <a:buChar char="•"/>
              <a:defRPr/>
            </a:pPr>
            <a:r>
              <a:rPr lang="en-GB" sz="2200" dirty="0">
                <a:solidFill>
                  <a:schemeClr val="accent3">
                    <a:lumMod val="65000"/>
                  </a:schemeClr>
                </a:solidFill>
                <a:latin typeface="Calibri" pitchFamily="34" charset="0"/>
              </a:rPr>
              <a:t>Large audio models</a:t>
            </a:r>
          </a:p>
          <a:p>
            <a:pPr marL="742950" lvl="2" indent="-285750" eaLnBrk="1" hangingPunct="1">
              <a:buFont typeface="Arial" panose="020B0604020202020204" pitchFamily="34" charset="0"/>
              <a:buChar char="•"/>
              <a:defRPr/>
            </a:pPr>
            <a:r>
              <a:rPr lang="en-GB" sz="2200" dirty="0">
                <a:solidFill>
                  <a:schemeClr val="accent3">
                    <a:lumMod val="65000"/>
                  </a:schemeClr>
                </a:solidFill>
                <a:latin typeface="Calibri" pitchFamily="34" charset="0"/>
              </a:rPr>
              <a:t>Large language models</a:t>
            </a:r>
          </a:p>
          <a:p>
            <a:pPr marL="742950" lvl="2" indent="-285750" eaLnBrk="1" hangingPunct="1">
              <a:buFont typeface="Arial" panose="020B0604020202020204" pitchFamily="34" charset="0"/>
              <a:buChar char="•"/>
              <a:defRPr/>
            </a:pPr>
            <a:r>
              <a:rPr lang="en-GB" sz="2200" dirty="0">
                <a:solidFill>
                  <a:schemeClr val="accent3">
                    <a:lumMod val="65000"/>
                  </a:schemeClr>
                </a:solidFill>
                <a:latin typeface="Calibri" pitchFamily="34" charset="0"/>
              </a:rPr>
              <a:t>Large audio-language models (examples, datasets, applications) </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Language </a:t>
            </a:r>
            <a:r>
              <a:rPr lang="en-GB" altLang="zh-CN" sz="2400" b="1" dirty="0">
                <a:solidFill>
                  <a:schemeClr val="accent6">
                    <a:lumMod val="50000"/>
                  </a:schemeClr>
                </a:solidFill>
                <a:latin typeface="Calibri" pitchFamily="34" charset="0"/>
              </a:rPr>
              <a:t>queried</a:t>
            </a:r>
            <a:r>
              <a:rPr lang="en-GB" sz="2400" b="1" dirty="0">
                <a:solidFill>
                  <a:schemeClr val="accent6">
                    <a:lumMod val="50000"/>
                  </a:schemeClr>
                </a:solidFill>
                <a:latin typeface="Calibri" pitchFamily="34" charset="0"/>
              </a:rPr>
              <a:t> </a:t>
            </a:r>
            <a:r>
              <a:rPr lang="en-US" altLang="zh-CN" sz="2400" b="1" dirty="0">
                <a:solidFill>
                  <a:schemeClr val="accent6">
                    <a:lumMod val="50000"/>
                  </a:schemeClr>
                </a:solidFill>
                <a:latin typeface="Calibri" pitchFamily="34" charset="0"/>
              </a:rPr>
              <a:t>audio source separation</a:t>
            </a:r>
            <a:endParaRPr lang="en-GB" altLang="zh-CN" sz="2400" b="1"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Early models</a:t>
            </a: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AudioSep</a:t>
            </a:r>
            <a:endParaRPr lang="en-GB" sz="2200" dirty="0">
              <a:solidFill>
                <a:schemeClr val="accent6">
                  <a:lumMod val="50000"/>
                </a:schemeClr>
              </a:solidFill>
              <a:latin typeface="Calibri" pitchFamily="34" charset="0"/>
            </a:endParaRPr>
          </a:p>
          <a:p>
            <a:pPr marL="742950" lvl="1" indent="-285750" eaLnBrk="1" hangingPunct="1">
              <a:buFont typeface="Arial" panose="020B0604020202020204" pitchFamily="34" charset="0"/>
              <a:buChar char="•"/>
              <a:defRPr/>
            </a:pPr>
            <a:r>
              <a:rPr lang="en-GB" sz="2200" dirty="0" err="1">
                <a:solidFill>
                  <a:schemeClr val="accent6">
                    <a:lumMod val="50000"/>
                  </a:schemeClr>
                </a:solidFill>
                <a:latin typeface="Calibri" pitchFamily="34" charset="0"/>
              </a:rPr>
              <a:t>FlowSep</a:t>
            </a:r>
            <a:r>
              <a:rPr lang="en-GB" sz="2200" dirty="0">
                <a:solidFill>
                  <a:schemeClr val="accent6">
                    <a:lumMod val="50000"/>
                  </a:schemeClr>
                </a:solidFill>
                <a:latin typeface="Calibri" pitchFamily="34" charset="0"/>
              </a:rPr>
              <a:t> &amp; FlowSep2</a:t>
            </a:r>
          </a:p>
          <a:p>
            <a:pPr marL="742950" lvl="1" indent="-285750" eaLnBrk="1" hangingPunct="1">
              <a:buFont typeface="Arial" panose="020B0604020202020204" pitchFamily="34" charset="0"/>
              <a:buChar char="•"/>
              <a:defRPr/>
            </a:pPr>
            <a:r>
              <a:rPr lang="en-GB" sz="2200" dirty="0">
                <a:solidFill>
                  <a:schemeClr val="accent6">
                    <a:lumMod val="50000"/>
                  </a:schemeClr>
                </a:solidFill>
                <a:latin typeface="Calibri" pitchFamily="34" charset="0"/>
              </a:rPr>
              <a:t>A related problem: language guided audio editing</a:t>
            </a:r>
          </a:p>
          <a:p>
            <a:pPr marL="342900" indent="-342900" eaLnBrk="1" hangingPunct="1">
              <a:buFont typeface="Arial" panose="020B0604020202020204" pitchFamily="34" charset="0"/>
              <a:buChar char="•"/>
              <a:defRPr/>
            </a:pPr>
            <a:r>
              <a:rPr lang="en-GB" sz="2400" b="1" dirty="0">
                <a:solidFill>
                  <a:schemeClr val="accent6">
                    <a:lumMod val="50000"/>
                  </a:schemeClr>
                </a:solidFill>
                <a:latin typeface="Calibri" pitchFamily="34" charset="0"/>
              </a:rPr>
              <a:t>Conclusions and future works</a:t>
            </a:r>
          </a:p>
        </p:txBody>
      </p:sp>
      <p:sp>
        <p:nvSpPr>
          <p:cNvPr id="10243" name="Title 5">
            <a:extLst>
              <a:ext uri="{FF2B5EF4-FFF2-40B4-BE49-F238E27FC236}">
                <a16:creationId xmlns:a16="http://schemas.microsoft.com/office/drawing/2014/main" id="{A052FAC8-A582-9E82-A2D7-4A7A0522B141}"/>
              </a:ext>
            </a:extLst>
          </p:cNvPr>
          <p:cNvSpPr>
            <a:spLocks noGrp="1"/>
          </p:cNvSpPr>
          <p:nvPr>
            <p:ph type="title"/>
          </p:nvPr>
        </p:nvSpPr>
        <p:spPr bwMode="auto">
          <a:xfrm>
            <a:off x="319088" y="274638"/>
            <a:ext cx="7467600" cy="7060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GB" altLang="en-US" sz="3200" dirty="0">
                <a:solidFill>
                  <a:srgbClr val="002060"/>
                </a:solidFill>
              </a:rPr>
              <a:t>Outline</a:t>
            </a:r>
          </a:p>
        </p:txBody>
      </p:sp>
      <p:sp>
        <p:nvSpPr>
          <p:cNvPr id="10244" name="Slide Number Placeholder 7">
            <a:extLst>
              <a:ext uri="{FF2B5EF4-FFF2-40B4-BE49-F238E27FC236}">
                <a16:creationId xmlns:a16="http://schemas.microsoft.com/office/drawing/2014/main" id="{B0E828E1-63F8-E408-65D4-B267B0CBEF7B}"/>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685E4B8-D983-438D-867F-B274E7C9F55C}" type="slidenum">
              <a:rPr lang="en-GB" altLang="en-US" sz="1200">
                <a:solidFill>
                  <a:srgbClr val="898989"/>
                </a:solidFill>
              </a:rPr>
              <a:pPr/>
              <a:t>32</a:t>
            </a:fld>
            <a:endParaRPr lang="en-GB" altLang="en-US" sz="1200">
              <a:solidFill>
                <a:srgbClr val="898989"/>
              </a:solidFill>
            </a:endParaRPr>
          </a:p>
        </p:txBody>
      </p:sp>
    </p:spTree>
    <p:extLst>
      <p:ext uri="{BB962C8B-B14F-4D97-AF65-F5344CB8AC3E}">
        <p14:creationId xmlns:p14="http://schemas.microsoft.com/office/powerpoint/2010/main" val="3142443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07B56-25F5-E37A-689C-F0E0350679FF}"/>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EE3CE3C1-C655-EB4C-3C42-112B536D493D}"/>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33</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47472BF2-CC04-717D-24BC-FD1DCF7B1FAE}"/>
              </a:ext>
            </a:extLst>
          </p:cNvPr>
          <p:cNvSpPr txBox="1"/>
          <p:nvPr/>
        </p:nvSpPr>
        <p:spPr>
          <a:xfrm>
            <a:off x="395536" y="476672"/>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Query-based Audio Source Separation</a:t>
            </a:r>
            <a:endParaRPr lang="en-GB" sz="2800" kern="0" dirty="0">
              <a:solidFill>
                <a:srgbClr val="002060"/>
              </a:solidFill>
              <a:latin typeface="+mj-lt"/>
              <a:ea typeface="+mj-ea"/>
              <a:cs typeface="+mj-cs"/>
            </a:endParaRPr>
          </a:p>
        </p:txBody>
      </p:sp>
      <p:sp>
        <p:nvSpPr>
          <p:cNvPr id="18" name="Title 1">
            <a:extLst>
              <a:ext uri="{FF2B5EF4-FFF2-40B4-BE49-F238E27FC236}">
                <a16:creationId xmlns:a16="http://schemas.microsoft.com/office/drawing/2014/main" id="{C6EA310D-38DC-7A46-6632-47C3E30B26FF}"/>
              </a:ext>
            </a:extLst>
          </p:cNvPr>
          <p:cNvSpPr txBox="1">
            <a:spLocks/>
          </p:cNvSpPr>
          <p:nvPr/>
        </p:nvSpPr>
        <p:spPr>
          <a:xfrm>
            <a:off x="1800290" y="1849616"/>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19" name="TextBox 18">
            <a:extLst>
              <a:ext uri="{FF2B5EF4-FFF2-40B4-BE49-F238E27FC236}">
                <a16:creationId xmlns:a16="http://schemas.microsoft.com/office/drawing/2014/main" id="{2E5E8546-5CBA-58CF-A28C-3094F96188CC}"/>
              </a:ext>
            </a:extLst>
          </p:cNvPr>
          <p:cNvSpPr txBox="1"/>
          <p:nvPr/>
        </p:nvSpPr>
        <p:spPr>
          <a:xfrm>
            <a:off x="2416778" y="252811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20" name="Title 1">
            <a:extLst>
              <a:ext uri="{FF2B5EF4-FFF2-40B4-BE49-F238E27FC236}">
                <a16:creationId xmlns:a16="http://schemas.microsoft.com/office/drawing/2014/main" id="{B836C333-8DAF-06AD-A6D1-84C6DC31BC09}"/>
              </a:ext>
            </a:extLst>
          </p:cNvPr>
          <p:cNvSpPr txBox="1">
            <a:spLocks/>
          </p:cNvSpPr>
          <p:nvPr/>
        </p:nvSpPr>
        <p:spPr>
          <a:xfrm>
            <a:off x="906877" y="3093197"/>
            <a:ext cx="7305587" cy="187791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285744" indent="-285744" algn="l">
              <a:lnSpc>
                <a:spcPct val="150000"/>
              </a:lnSpc>
              <a:spcBef>
                <a:spcPts val="1200"/>
              </a:spcBef>
              <a:spcAft>
                <a:spcPts val="1200"/>
              </a:spcAft>
              <a:buFont typeface="Arial" panose="020B0604020202020204" pitchFamily="34" charset="0"/>
              <a:buChar char="•"/>
            </a:pPr>
            <a:endParaRPr lang="en-GB" sz="1600" i="1" dirty="0"/>
          </a:p>
        </p:txBody>
      </p:sp>
      <p:sp>
        <p:nvSpPr>
          <p:cNvPr id="21" name="TextBox 20">
            <a:extLst>
              <a:ext uri="{FF2B5EF4-FFF2-40B4-BE49-F238E27FC236}">
                <a16:creationId xmlns:a16="http://schemas.microsoft.com/office/drawing/2014/main" id="{ED08C965-1F93-7BDA-DD0D-D83E5DCF7B96}"/>
              </a:ext>
            </a:extLst>
          </p:cNvPr>
          <p:cNvSpPr txBox="1"/>
          <p:nvPr/>
        </p:nvSpPr>
        <p:spPr>
          <a:xfrm>
            <a:off x="109537" y="1345992"/>
            <a:ext cx="9214991" cy="1938992"/>
          </a:xfrm>
          <a:prstGeom prst="rect">
            <a:avLst/>
          </a:prstGeom>
          <a:noFill/>
        </p:spPr>
        <p:txBody>
          <a:bodyPr wrap="square">
            <a:spAutoFit/>
          </a:bodyPr>
          <a:lstStyle/>
          <a:p>
            <a:pPr marL="742944" lvl="1" indent="-285744">
              <a:buFont typeface="Arial" panose="020B0604020202020204" pitchFamily="34" charset="0"/>
              <a:buChar char="•"/>
            </a:pPr>
            <a:r>
              <a:rPr lang="en-US" sz="2200" dirty="0">
                <a:latin typeface="+mn-lt"/>
              </a:rPr>
              <a:t>Query type: vision, audio, labels, …</a:t>
            </a:r>
          </a:p>
          <a:p>
            <a:pPr marL="742944" lvl="1" indent="-285744">
              <a:spcBef>
                <a:spcPts val="600"/>
              </a:spcBef>
              <a:buFont typeface="Arial" panose="020B0604020202020204" pitchFamily="34" charset="0"/>
              <a:buChar char="•"/>
            </a:pPr>
            <a:r>
              <a:rPr lang="en-US" sz="2200" dirty="0">
                <a:latin typeface="+mn-lt"/>
              </a:rPr>
              <a:t>Not flexible and straightforward to separate desired sounds</a:t>
            </a:r>
          </a:p>
          <a:p>
            <a:pPr marL="285744" indent="-285744">
              <a:buFont typeface="Courier New" panose="02070309020205020404" pitchFamily="49" charset="0"/>
              <a:buChar char="o"/>
            </a:pPr>
            <a:endParaRPr lang="en-US" sz="2400" dirty="0">
              <a:latin typeface="+mn-lt"/>
            </a:endParaRPr>
          </a:p>
          <a:p>
            <a:pPr marL="742932" lvl="1" indent="-285744">
              <a:buFont typeface="Arial" panose="020B0604020202020204" pitchFamily="34" charset="0"/>
              <a:buChar char="•"/>
            </a:pPr>
            <a:endParaRPr lang="en-US" sz="2400" dirty="0">
              <a:latin typeface="+mn-lt"/>
            </a:endParaRPr>
          </a:p>
          <a:p>
            <a:endParaRPr lang="en-US" sz="2400" dirty="0">
              <a:latin typeface="+mn-lt"/>
            </a:endParaRPr>
          </a:p>
        </p:txBody>
      </p:sp>
      <p:pic>
        <p:nvPicPr>
          <p:cNvPr id="22" name="Picture 2" descr="What is Source Separation? — Open-Source Tools &amp; Data for Music Source  Separation">
            <a:extLst>
              <a:ext uri="{FF2B5EF4-FFF2-40B4-BE49-F238E27FC236}">
                <a16:creationId xmlns:a16="http://schemas.microsoft.com/office/drawing/2014/main" id="{447527CA-C7E7-FF26-CA3F-204D4888F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2406041"/>
            <a:ext cx="7999040" cy="3297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702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F1434-601E-CFF0-CDE4-476BB0CA1B42}"/>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83CAB1E1-CB00-0B0E-CD60-430A301784D4}"/>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34</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8B0CEA5C-A4D5-D198-661E-AFD646CD1C86}"/>
              </a:ext>
            </a:extLst>
          </p:cNvPr>
          <p:cNvSpPr txBox="1"/>
          <p:nvPr/>
        </p:nvSpPr>
        <p:spPr>
          <a:xfrm>
            <a:off x="395537" y="359659"/>
            <a:ext cx="6120680" cy="954107"/>
          </a:xfrm>
          <a:prstGeom prst="rect">
            <a:avLst/>
          </a:prstGeom>
          <a:noFill/>
        </p:spPr>
        <p:txBody>
          <a:bodyPr wrap="square" anchor="ctr">
            <a:spAutoFit/>
          </a:bodyPr>
          <a:lstStyle/>
          <a:p>
            <a:pPr eaLnBrk="1" hangingPunct="1">
              <a:defRPr/>
            </a:pPr>
            <a:r>
              <a:rPr lang="en-US" altLang="zh-CN" sz="2800" kern="0" dirty="0">
                <a:solidFill>
                  <a:srgbClr val="002060"/>
                </a:solidFill>
                <a:latin typeface="+mj-lt"/>
                <a:ea typeface="+mj-ea"/>
                <a:cs typeface="+mj-cs"/>
              </a:rPr>
              <a:t>Universal Audio Source Separation with Query by Embeddings</a:t>
            </a:r>
            <a:endParaRPr lang="en-GB" sz="2800" kern="0" dirty="0">
              <a:solidFill>
                <a:srgbClr val="002060"/>
              </a:solidFill>
              <a:latin typeface="+mj-lt"/>
              <a:ea typeface="+mj-ea"/>
              <a:cs typeface="+mj-cs"/>
            </a:endParaRPr>
          </a:p>
        </p:txBody>
      </p:sp>
      <p:sp>
        <p:nvSpPr>
          <p:cNvPr id="18" name="Title 1">
            <a:extLst>
              <a:ext uri="{FF2B5EF4-FFF2-40B4-BE49-F238E27FC236}">
                <a16:creationId xmlns:a16="http://schemas.microsoft.com/office/drawing/2014/main" id="{6EDCEAD9-F2A9-9B5A-CAD1-0B79C4D48307}"/>
              </a:ext>
            </a:extLst>
          </p:cNvPr>
          <p:cNvSpPr txBox="1">
            <a:spLocks/>
          </p:cNvSpPr>
          <p:nvPr/>
        </p:nvSpPr>
        <p:spPr>
          <a:xfrm>
            <a:off x="1648989" y="1927759"/>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19" name="TextBox 18">
            <a:extLst>
              <a:ext uri="{FF2B5EF4-FFF2-40B4-BE49-F238E27FC236}">
                <a16:creationId xmlns:a16="http://schemas.microsoft.com/office/drawing/2014/main" id="{B9585D55-A520-F4AA-9C64-71CA119BA9E8}"/>
              </a:ext>
            </a:extLst>
          </p:cNvPr>
          <p:cNvSpPr txBox="1"/>
          <p:nvPr/>
        </p:nvSpPr>
        <p:spPr>
          <a:xfrm>
            <a:off x="2265477" y="2606255"/>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20" name="Title 1">
            <a:extLst>
              <a:ext uri="{FF2B5EF4-FFF2-40B4-BE49-F238E27FC236}">
                <a16:creationId xmlns:a16="http://schemas.microsoft.com/office/drawing/2014/main" id="{847F9279-D0A9-976F-3BC8-B8285C7152BC}"/>
              </a:ext>
            </a:extLst>
          </p:cNvPr>
          <p:cNvSpPr txBox="1">
            <a:spLocks/>
          </p:cNvSpPr>
          <p:nvPr/>
        </p:nvSpPr>
        <p:spPr>
          <a:xfrm>
            <a:off x="755576" y="3457738"/>
            <a:ext cx="7305587" cy="187791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285744" indent="-285744" algn="l">
              <a:lnSpc>
                <a:spcPct val="150000"/>
              </a:lnSpc>
              <a:spcBef>
                <a:spcPts val="1200"/>
              </a:spcBef>
              <a:spcAft>
                <a:spcPts val="1200"/>
              </a:spcAft>
              <a:buFont typeface="Arial" panose="020B0604020202020204" pitchFamily="34" charset="0"/>
              <a:buChar char="•"/>
            </a:pPr>
            <a:endParaRPr lang="en-GB" sz="1600" i="1" dirty="0"/>
          </a:p>
        </p:txBody>
      </p:sp>
      <p:pic>
        <p:nvPicPr>
          <p:cNvPr id="4" name="图片 14">
            <a:extLst>
              <a:ext uri="{FF2B5EF4-FFF2-40B4-BE49-F238E27FC236}">
                <a16:creationId xmlns:a16="http://schemas.microsoft.com/office/drawing/2014/main" id="{CFBEAC3B-FE63-B15D-C1BC-B5BF557F26C5}"/>
              </a:ext>
            </a:extLst>
          </p:cNvPr>
          <p:cNvPicPr>
            <a:picLocks noChangeAspect="1"/>
          </p:cNvPicPr>
          <p:nvPr/>
        </p:nvPicPr>
        <p:blipFill>
          <a:blip r:embed="rId39"/>
          <a:stretch>
            <a:fillRect/>
          </a:stretch>
        </p:blipFill>
        <p:spPr>
          <a:xfrm>
            <a:off x="2116443" y="1772816"/>
            <a:ext cx="6451932" cy="3168813"/>
          </a:xfrm>
          <a:prstGeom prst="rect">
            <a:avLst/>
          </a:prstGeom>
        </p:spPr>
      </p:pic>
      <p:pic>
        <p:nvPicPr>
          <p:cNvPr id="5" name="class_id=15,index=000,source">
            <a:hlinkClick r:id="" action="ppaction://media"/>
            <a:extLst>
              <a:ext uri="{FF2B5EF4-FFF2-40B4-BE49-F238E27FC236}">
                <a16:creationId xmlns:a16="http://schemas.microsoft.com/office/drawing/2014/main" id="{36F15A83-541F-4C74-F4F5-4BE11547DF77}"/>
              </a:ext>
            </a:extLst>
          </p:cNvPr>
          <p:cNvPicPr>
            <a:picLocks noChangeAspect="1"/>
          </p:cNvPicPr>
          <p:nvPr>
            <a:audioFile r:link="rId2"/>
            <p:extLst>
              <p:ext uri="{DAA4B4D4-6D71-4841-9C94-3DE7FCFB9230}">
                <p14:media xmlns:p14="http://schemas.microsoft.com/office/powerpoint/2010/main" r:embed="rId1"/>
              </p:ext>
            </p:extLst>
          </p:nvPr>
        </p:nvPicPr>
        <p:blipFill>
          <a:blip r:embed="rId40"/>
          <a:stretch>
            <a:fillRect/>
          </a:stretch>
        </p:blipFill>
        <p:spPr>
          <a:xfrm>
            <a:off x="1677386" y="2448054"/>
            <a:ext cx="406400" cy="406400"/>
          </a:xfrm>
          <a:prstGeom prst="rect">
            <a:avLst/>
          </a:prstGeom>
        </p:spPr>
      </p:pic>
      <p:pic>
        <p:nvPicPr>
          <p:cNvPr id="6" name="class_id=15,index=003,mixture">
            <a:hlinkClick r:id="" action="ppaction://media"/>
            <a:extLst>
              <a:ext uri="{FF2B5EF4-FFF2-40B4-BE49-F238E27FC236}">
                <a16:creationId xmlns:a16="http://schemas.microsoft.com/office/drawing/2014/main" id="{A6610957-85F7-FB8A-286F-6068D035E60D}"/>
              </a:ext>
            </a:extLst>
          </p:cNvPr>
          <p:cNvPicPr>
            <a:picLocks noChangeAspect="1"/>
          </p:cNvPicPr>
          <p:nvPr>
            <a:audioFile r:link="rId4"/>
            <p:extLst>
              <p:ext uri="{DAA4B4D4-6D71-4841-9C94-3DE7FCFB9230}">
                <p14:media xmlns:p14="http://schemas.microsoft.com/office/powerpoint/2010/main" r:embed="rId3"/>
              </p:ext>
            </p:extLst>
          </p:nvPr>
        </p:nvPicPr>
        <p:blipFill>
          <a:blip r:embed="rId40"/>
          <a:stretch>
            <a:fillRect/>
          </a:stretch>
        </p:blipFill>
        <p:spPr>
          <a:xfrm>
            <a:off x="3903859" y="2448054"/>
            <a:ext cx="406400" cy="406400"/>
          </a:xfrm>
          <a:prstGeom prst="rect">
            <a:avLst/>
          </a:prstGeom>
        </p:spPr>
      </p:pic>
      <p:pic>
        <p:nvPicPr>
          <p:cNvPr id="7" name="query=whispering">
            <a:hlinkClick r:id="" action="ppaction://media"/>
            <a:extLst>
              <a:ext uri="{FF2B5EF4-FFF2-40B4-BE49-F238E27FC236}">
                <a16:creationId xmlns:a16="http://schemas.microsoft.com/office/drawing/2014/main" id="{6162FC4B-27E7-D746-AD46-C37F825E26DA}"/>
              </a:ext>
            </a:extLst>
          </p:cNvPr>
          <p:cNvPicPr>
            <a:picLocks noChangeAspect="1"/>
          </p:cNvPicPr>
          <p:nvPr>
            <a:audioFile r:link="rId6"/>
            <p:extLst>
              <p:ext uri="{DAA4B4D4-6D71-4841-9C94-3DE7FCFB9230}">
                <p14:media xmlns:p14="http://schemas.microsoft.com/office/powerpoint/2010/main" r:embed="rId5"/>
              </p:ext>
            </p:extLst>
          </p:nvPr>
        </p:nvPicPr>
        <p:blipFill>
          <a:blip r:embed="rId40"/>
          <a:stretch>
            <a:fillRect/>
          </a:stretch>
        </p:blipFill>
        <p:spPr>
          <a:xfrm>
            <a:off x="5607378" y="2448054"/>
            <a:ext cx="406400" cy="406400"/>
          </a:xfrm>
          <a:prstGeom prst="rect">
            <a:avLst/>
          </a:prstGeom>
        </p:spPr>
      </p:pic>
      <p:pic>
        <p:nvPicPr>
          <p:cNvPr id="8" name="class_id=15,index=003,source">
            <a:hlinkClick r:id="" action="ppaction://media"/>
            <a:extLst>
              <a:ext uri="{FF2B5EF4-FFF2-40B4-BE49-F238E27FC236}">
                <a16:creationId xmlns:a16="http://schemas.microsoft.com/office/drawing/2014/main" id="{74A89818-AB90-C1F0-E911-939914435730}"/>
              </a:ext>
            </a:extLst>
          </p:cNvPr>
          <p:cNvPicPr>
            <a:picLocks noChangeAspect="1"/>
          </p:cNvPicPr>
          <p:nvPr>
            <a:audioFile r:link="rId8"/>
            <p:extLst>
              <p:ext uri="{DAA4B4D4-6D71-4841-9C94-3DE7FCFB9230}">
                <p14:media xmlns:p14="http://schemas.microsoft.com/office/powerpoint/2010/main" r:embed="rId7"/>
              </p:ext>
            </p:extLst>
          </p:nvPr>
        </p:nvPicPr>
        <p:blipFill>
          <a:blip r:embed="rId40"/>
          <a:stretch>
            <a:fillRect/>
          </a:stretch>
        </p:blipFill>
        <p:spPr>
          <a:xfrm>
            <a:off x="7310897" y="2448054"/>
            <a:ext cx="406400" cy="406400"/>
          </a:xfrm>
          <a:prstGeom prst="rect">
            <a:avLst/>
          </a:prstGeom>
        </p:spPr>
      </p:pic>
      <p:pic>
        <p:nvPicPr>
          <p:cNvPr id="9" name="class_id=214,index=004,source">
            <a:hlinkClick r:id="" action="ppaction://media"/>
            <a:extLst>
              <a:ext uri="{FF2B5EF4-FFF2-40B4-BE49-F238E27FC236}">
                <a16:creationId xmlns:a16="http://schemas.microsoft.com/office/drawing/2014/main" id="{3F27FADF-9FF7-AECD-88FC-4D8EBC40938F}"/>
              </a:ext>
            </a:extLst>
          </p:cNvPr>
          <p:cNvPicPr>
            <a:picLocks noChangeAspect="1"/>
          </p:cNvPicPr>
          <p:nvPr>
            <a:audioFile r:link="rId10"/>
            <p:extLst>
              <p:ext uri="{DAA4B4D4-6D71-4841-9C94-3DE7FCFB9230}">
                <p14:media xmlns:p14="http://schemas.microsoft.com/office/powerpoint/2010/main" r:embed="rId9"/>
              </p:ext>
            </p:extLst>
          </p:nvPr>
        </p:nvPicPr>
        <p:blipFill>
          <a:blip r:embed="rId40"/>
          <a:stretch>
            <a:fillRect/>
          </a:stretch>
        </p:blipFill>
        <p:spPr>
          <a:xfrm>
            <a:off x="1677386" y="3357222"/>
            <a:ext cx="406400" cy="406400"/>
          </a:xfrm>
          <a:prstGeom prst="rect">
            <a:avLst/>
          </a:prstGeom>
        </p:spPr>
      </p:pic>
      <p:pic>
        <p:nvPicPr>
          <p:cNvPr id="10" name="class_id=214,index=001,mixture">
            <a:hlinkClick r:id="" action="ppaction://media"/>
            <a:extLst>
              <a:ext uri="{FF2B5EF4-FFF2-40B4-BE49-F238E27FC236}">
                <a16:creationId xmlns:a16="http://schemas.microsoft.com/office/drawing/2014/main" id="{08A3B188-ED50-88BB-FFC3-EC704B1D5DD6}"/>
              </a:ext>
            </a:extLst>
          </p:cNvPr>
          <p:cNvPicPr>
            <a:picLocks noChangeAspect="1"/>
          </p:cNvPicPr>
          <p:nvPr>
            <a:audioFile r:link="rId12"/>
            <p:extLst>
              <p:ext uri="{DAA4B4D4-6D71-4841-9C94-3DE7FCFB9230}">
                <p14:media xmlns:p14="http://schemas.microsoft.com/office/powerpoint/2010/main" r:embed="rId11"/>
              </p:ext>
            </p:extLst>
          </p:nvPr>
        </p:nvPicPr>
        <p:blipFill>
          <a:blip r:embed="rId40"/>
          <a:stretch>
            <a:fillRect/>
          </a:stretch>
        </p:blipFill>
        <p:spPr>
          <a:xfrm>
            <a:off x="3882088" y="3370303"/>
            <a:ext cx="406400" cy="406400"/>
          </a:xfrm>
          <a:prstGeom prst="rect">
            <a:avLst/>
          </a:prstGeom>
        </p:spPr>
      </p:pic>
      <p:pic>
        <p:nvPicPr>
          <p:cNvPr id="11" name="query=singing_bowl">
            <a:hlinkClick r:id="" action="ppaction://media"/>
            <a:extLst>
              <a:ext uri="{FF2B5EF4-FFF2-40B4-BE49-F238E27FC236}">
                <a16:creationId xmlns:a16="http://schemas.microsoft.com/office/drawing/2014/main" id="{B73AED95-FE80-6DCF-56A8-86A11CA281B2}"/>
              </a:ext>
            </a:extLst>
          </p:cNvPr>
          <p:cNvPicPr>
            <a:picLocks noChangeAspect="1"/>
          </p:cNvPicPr>
          <p:nvPr>
            <a:audioFile r:link="rId14"/>
            <p:extLst>
              <p:ext uri="{DAA4B4D4-6D71-4841-9C94-3DE7FCFB9230}">
                <p14:media xmlns:p14="http://schemas.microsoft.com/office/powerpoint/2010/main" r:embed="rId13"/>
              </p:ext>
            </p:extLst>
          </p:nvPr>
        </p:nvPicPr>
        <p:blipFill>
          <a:blip r:embed="rId40"/>
          <a:stretch>
            <a:fillRect/>
          </a:stretch>
        </p:blipFill>
        <p:spPr>
          <a:xfrm>
            <a:off x="5607378" y="3386293"/>
            <a:ext cx="406400" cy="406400"/>
          </a:xfrm>
          <a:prstGeom prst="rect">
            <a:avLst/>
          </a:prstGeom>
        </p:spPr>
      </p:pic>
      <p:pic>
        <p:nvPicPr>
          <p:cNvPr id="12" name="class_id=214,index=001,source">
            <a:hlinkClick r:id="" action="ppaction://media"/>
            <a:extLst>
              <a:ext uri="{FF2B5EF4-FFF2-40B4-BE49-F238E27FC236}">
                <a16:creationId xmlns:a16="http://schemas.microsoft.com/office/drawing/2014/main" id="{3AE68812-4A89-E82D-4BF1-9A163DBB7D4E}"/>
              </a:ext>
            </a:extLst>
          </p:cNvPr>
          <p:cNvPicPr>
            <a:picLocks noChangeAspect="1"/>
          </p:cNvPicPr>
          <p:nvPr>
            <a:audioFile r:link="rId16"/>
            <p:extLst>
              <p:ext uri="{DAA4B4D4-6D71-4841-9C94-3DE7FCFB9230}">
                <p14:media xmlns:p14="http://schemas.microsoft.com/office/powerpoint/2010/main" r:embed="rId15"/>
              </p:ext>
            </p:extLst>
          </p:nvPr>
        </p:nvPicPr>
        <p:blipFill>
          <a:blip r:embed="rId40"/>
          <a:stretch>
            <a:fillRect/>
          </a:stretch>
        </p:blipFill>
        <p:spPr>
          <a:xfrm>
            <a:off x="7332668" y="3411651"/>
            <a:ext cx="406400" cy="406400"/>
          </a:xfrm>
          <a:prstGeom prst="rect">
            <a:avLst/>
          </a:prstGeom>
        </p:spPr>
      </p:pic>
      <p:pic>
        <p:nvPicPr>
          <p:cNvPr id="13" name="class_id=394,index=002,source">
            <a:hlinkClick r:id="" action="ppaction://media"/>
            <a:extLst>
              <a:ext uri="{FF2B5EF4-FFF2-40B4-BE49-F238E27FC236}">
                <a16:creationId xmlns:a16="http://schemas.microsoft.com/office/drawing/2014/main" id="{ABFF19A0-D0CB-1270-1374-E4B168953A59}"/>
              </a:ext>
            </a:extLst>
          </p:cNvPr>
          <p:cNvPicPr>
            <a:picLocks noChangeAspect="1"/>
          </p:cNvPicPr>
          <p:nvPr>
            <a:audioFile r:link="rId18"/>
            <p:extLst>
              <p:ext uri="{DAA4B4D4-6D71-4841-9C94-3DE7FCFB9230}">
                <p14:media xmlns:p14="http://schemas.microsoft.com/office/powerpoint/2010/main" r:embed="rId17"/>
              </p:ext>
            </p:extLst>
          </p:nvPr>
        </p:nvPicPr>
        <p:blipFill>
          <a:blip r:embed="rId40"/>
          <a:stretch>
            <a:fillRect/>
          </a:stretch>
        </p:blipFill>
        <p:spPr>
          <a:xfrm>
            <a:off x="1674032" y="4324533"/>
            <a:ext cx="406400" cy="406400"/>
          </a:xfrm>
          <a:prstGeom prst="rect">
            <a:avLst/>
          </a:prstGeom>
        </p:spPr>
      </p:pic>
      <p:pic>
        <p:nvPicPr>
          <p:cNvPr id="14" name="class_id=394,index=005,mixture">
            <a:hlinkClick r:id="" action="ppaction://media"/>
            <a:extLst>
              <a:ext uri="{FF2B5EF4-FFF2-40B4-BE49-F238E27FC236}">
                <a16:creationId xmlns:a16="http://schemas.microsoft.com/office/drawing/2014/main" id="{874DA28F-241F-2730-C1CC-2978F25CD9E4}"/>
              </a:ext>
            </a:extLst>
          </p:cNvPr>
          <p:cNvPicPr>
            <a:picLocks noChangeAspect="1"/>
          </p:cNvPicPr>
          <p:nvPr>
            <a:audioFile r:link="rId20"/>
            <p:extLst>
              <p:ext uri="{DAA4B4D4-6D71-4841-9C94-3DE7FCFB9230}">
                <p14:media xmlns:p14="http://schemas.microsoft.com/office/powerpoint/2010/main" r:embed="rId19"/>
              </p:ext>
            </p:extLst>
          </p:nvPr>
        </p:nvPicPr>
        <p:blipFill>
          <a:blip r:embed="rId40"/>
          <a:stretch>
            <a:fillRect/>
          </a:stretch>
        </p:blipFill>
        <p:spPr>
          <a:xfrm>
            <a:off x="3903859" y="4305883"/>
            <a:ext cx="406400" cy="406400"/>
          </a:xfrm>
          <a:prstGeom prst="rect">
            <a:avLst/>
          </a:prstGeom>
        </p:spPr>
      </p:pic>
      <p:pic>
        <p:nvPicPr>
          <p:cNvPr id="15" name="estimated busy signal">
            <a:hlinkClick r:id="" action="ppaction://media"/>
            <a:extLst>
              <a:ext uri="{FF2B5EF4-FFF2-40B4-BE49-F238E27FC236}">
                <a16:creationId xmlns:a16="http://schemas.microsoft.com/office/drawing/2014/main" id="{0A6E7F35-E69A-6770-D52C-3709BD496E89}"/>
              </a:ext>
            </a:extLst>
          </p:cNvPr>
          <p:cNvPicPr>
            <a:picLocks noChangeAspect="1"/>
          </p:cNvPicPr>
          <p:nvPr>
            <a:audioFile r:link="rId22"/>
            <p:extLst>
              <p:ext uri="{DAA4B4D4-6D71-4841-9C94-3DE7FCFB9230}">
                <p14:media xmlns:p14="http://schemas.microsoft.com/office/powerpoint/2010/main" r:embed="rId21"/>
              </p:ext>
            </p:extLst>
          </p:nvPr>
        </p:nvPicPr>
        <p:blipFill>
          <a:blip r:embed="rId40"/>
          <a:stretch>
            <a:fillRect/>
          </a:stretch>
        </p:blipFill>
        <p:spPr>
          <a:xfrm>
            <a:off x="5607378" y="4324533"/>
            <a:ext cx="406400" cy="406400"/>
          </a:xfrm>
          <a:prstGeom prst="rect">
            <a:avLst/>
          </a:prstGeom>
        </p:spPr>
      </p:pic>
      <p:pic>
        <p:nvPicPr>
          <p:cNvPr id="16" name="class_id=394,index=005,source">
            <a:hlinkClick r:id="" action="ppaction://media"/>
            <a:extLst>
              <a:ext uri="{FF2B5EF4-FFF2-40B4-BE49-F238E27FC236}">
                <a16:creationId xmlns:a16="http://schemas.microsoft.com/office/drawing/2014/main" id="{694C2F0F-8F97-EDF5-E97B-D86B0A7B8C77}"/>
              </a:ext>
            </a:extLst>
          </p:cNvPr>
          <p:cNvPicPr>
            <a:picLocks noChangeAspect="1"/>
          </p:cNvPicPr>
          <p:nvPr>
            <a:audioFile r:link="rId24"/>
            <p:extLst>
              <p:ext uri="{DAA4B4D4-6D71-4841-9C94-3DE7FCFB9230}">
                <p14:media xmlns:p14="http://schemas.microsoft.com/office/powerpoint/2010/main" r:embed="rId23"/>
              </p:ext>
            </p:extLst>
          </p:nvPr>
        </p:nvPicPr>
        <p:blipFill>
          <a:blip r:embed="rId40"/>
          <a:stretch>
            <a:fillRect/>
          </a:stretch>
        </p:blipFill>
        <p:spPr>
          <a:xfrm>
            <a:off x="7310897" y="4341443"/>
            <a:ext cx="406400" cy="406400"/>
          </a:xfrm>
          <a:prstGeom prst="rect">
            <a:avLst/>
          </a:prstGeom>
        </p:spPr>
      </p:pic>
      <p:pic>
        <p:nvPicPr>
          <p:cNvPr id="17" name="class_id=394,index=007,source">
            <a:hlinkClick r:id="" action="ppaction://media"/>
            <a:extLst>
              <a:ext uri="{FF2B5EF4-FFF2-40B4-BE49-F238E27FC236}">
                <a16:creationId xmlns:a16="http://schemas.microsoft.com/office/drawing/2014/main" id="{EAA3A901-C46F-9997-B98D-0EE51E9678D7}"/>
              </a:ext>
            </a:extLst>
          </p:cNvPr>
          <p:cNvPicPr>
            <a:picLocks noChangeAspect="1"/>
          </p:cNvPicPr>
          <p:nvPr>
            <a:audioFile r:link="rId26"/>
            <p:extLst>
              <p:ext uri="{DAA4B4D4-6D71-4841-9C94-3DE7FCFB9230}">
                <p14:media xmlns:p14="http://schemas.microsoft.com/office/powerpoint/2010/main" r:embed="rId25"/>
              </p:ext>
            </p:extLst>
          </p:nvPr>
        </p:nvPicPr>
        <p:blipFill>
          <a:blip r:embed="rId40"/>
          <a:stretch>
            <a:fillRect/>
          </a:stretch>
        </p:blipFill>
        <p:spPr>
          <a:xfrm>
            <a:off x="1178890" y="4310963"/>
            <a:ext cx="406400" cy="406400"/>
          </a:xfrm>
          <a:prstGeom prst="rect">
            <a:avLst/>
          </a:prstGeom>
        </p:spPr>
      </p:pic>
      <p:pic>
        <p:nvPicPr>
          <p:cNvPr id="23" name="class_id=394,index=010,source">
            <a:hlinkClick r:id="" action="ppaction://media"/>
            <a:extLst>
              <a:ext uri="{FF2B5EF4-FFF2-40B4-BE49-F238E27FC236}">
                <a16:creationId xmlns:a16="http://schemas.microsoft.com/office/drawing/2014/main" id="{6E5207D9-7E05-458C-D531-E1928AB78D9B}"/>
              </a:ext>
            </a:extLst>
          </p:cNvPr>
          <p:cNvPicPr>
            <a:picLocks noChangeAspect="1"/>
          </p:cNvPicPr>
          <p:nvPr>
            <a:audioFile r:link="rId28"/>
            <p:extLst>
              <p:ext uri="{DAA4B4D4-6D71-4841-9C94-3DE7FCFB9230}">
                <p14:media xmlns:p14="http://schemas.microsoft.com/office/powerpoint/2010/main" r:embed="rId27"/>
              </p:ext>
            </p:extLst>
          </p:nvPr>
        </p:nvPicPr>
        <p:blipFill>
          <a:blip r:embed="rId40"/>
          <a:stretch>
            <a:fillRect/>
          </a:stretch>
        </p:blipFill>
        <p:spPr>
          <a:xfrm>
            <a:off x="697032" y="4309293"/>
            <a:ext cx="406400" cy="406400"/>
          </a:xfrm>
          <a:prstGeom prst="rect">
            <a:avLst/>
          </a:prstGeom>
        </p:spPr>
      </p:pic>
      <p:pic>
        <p:nvPicPr>
          <p:cNvPr id="24" name="class_id=214,index=005,source">
            <a:hlinkClick r:id="" action="ppaction://media"/>
            <a:extLst>
              <a:ext uri="{FF2B5EF4-FFF2-40B4-BE49-F238E27FC236}">
                <a16:creationId xmlns:a16="http://schemas.microsoft.com/office/drawing/2014/main" id="{8BCEBECF-D3A5-0E19-4A51-FF732BAD8A36}"/>
              </a:ext>
            </a:extLst>
          </p:cNvPr>
          <p:cNvPicPr>
            <a:picLocks noChangeAspect="1"/>
          </p:cNvPicPr>
          <p:nvPr>
            <a:audioFile r:link="rId30"/>
            <p:extLst>
              <p:ext uri="{DAA4B4D4-6D71-4841-9C94-3DE7FCFB9230}">
                <p14:media xmlns:p14="http://schemas.microsoft.com/office/powerpoint/2010/main" r:embed="rId29"/>
              </p:ext>
            </p:extLst>
          </p:nvPr>
        </p:nvPicPr>
        <p:blipFill>
          <a:blip r:embed="rId40"/>
          <a:stretch>
            <a:fillRect/>
          </a:stretch>
        </p:blipFill>
        <p:spPr>
          <a:xfrm>
            <a:off x="1178890" y="3371166"/>
            <a:ext cx="406400" cy="406400"/>
          </a:xfrm>
          <a:prstGeom prst="rect">
            <a:avLst/>
          </a:prstGeom>
        </p:spPr>
      </p:pic>
      <p:pic>
        <p:nvPicPr>
          <p:cNvPr id="25" name="class_id=214,index=006,source">
            <a:hlinkClick r:id="" action="ppaction://media"/>
            <a:extLst>
              <a:ext uri="{FF2B5EF4-FFF2-40B4-BE49-F238E27FC236}">
                <a16:creationId xmlns:a16="http://schemas.microsoft.com/office/drawing/2014/main" id="{7C2C71B9-47DB-3C7E-49F7-55592154EF15}"/>
              </a:ext>
            </a:extLst>
          </p:cNvPr>
          <p:cNvPicPr>
            <a:picLocks noChangeAspect="1"/>
          </p:cNvPicPr>
          <p:nvPr>
            <a:audioFile r:link="rId32"/>
            <p:extLst>
              <p:ext uri="{DAA4B4D4-6D71-4841-9C94-3DE7FCFB9230}">
                <p14:media xmlns:p14="http://schemas.microsoft.com/office/powerpoint/2010/main" r:embed="rId31"/>
              </p:ext>
            </p:extLst>
          </p:nvPr>
        </p:nvPicPr>
        <p:blipFill>
          <a:blip r:embed="rId40"/>
          <a:stretch>
            <a:fillRect/>
          </a:stretch>
        </p:blipFill>
        <p:spPr>
          <a:xfrm>
            <a:off x="685877" y="3362302"/>
            <a:ext cx="406400" cy="406400"/>
          </a:xfrm>
          <a:prstGeom prst="rect">
            <a:avLst/>
          </a:prstGeom>
        </p:spPr>
      </p:pic>
      <p:pic>
        <p:nvPicPr>
          <p:cNvPr id="26" name="class_id=15,index=001,source">
            <a:hlinkClick r:id="" action="ppaction://media"/>
            <a:extLst>
              <a:ext uri="{FF2B5EF4-FFF2-40B4-BE49-F238E27FC236}">
                <a16:creationId xmlns:a16="http://schemas.microsoft.com/office/drawing/2014/main" id="{F5F1174C-4DFA-847D-ABC6-30E0AECDF04C}"/>
              </a:ext>
            </a:extLst>
          </p:cNvPr>
          <p:cNvPicPr>
            <a:picLocks noChangeAspect="1"/>
          </p:cNvPicPr>
          <p:nvPr>
            <a:audioFile r:link="rId34"/>
            <p:extLst>
              <p:ext uri="{DAA4B4D4-6D71-4841-9C94-3DE7FCFB9230}">
                <p14:media xmlns:p14="http://schemas.microsoft.com/office/powerpoint/2010/main" r:embed="rId33"/>
              </p:ext>
            </p:extLst>
          </p:nvPr>
        </p:nvPicPr>
        <p:blipFill>
          <a:blip r:embed="rId40"/>
          <a:stretch>
            <a:fillRect/>
          </a:stretch>
        </p:blipFill>
        <p:spPr>
          <a:xfrm>
            <a:off x="1197960" y="2436369"/>
            <a:ext cx="406400" cy="406400"/>
          </a:xfrm>
          <a:prstGeom prst="rect">
            <a:avLst/>
          </a:prstGeom>
        </p:spPr>
      </p:pic>
      <p:pic>
        <p:nvPicPr>
          <p:cNvPr id="27" name="class_id=15,index=002,source">
            <a:hlinkClick r:id="" action="ppaction://media"/>
            <a:extLst>
              <a:ext uri="{FF2B5EF4-FFF2-40B4-BE49-F238E27FC236}">
                <a16:creationId xmlns:a16="http://schemas.microsoft.com/office/drawing/2014/main" id="{15891D09-AB95-A348-4959-2CFDEAA56389}"/>
              </a:ext>
            </a:extLst>
          </p:cNvPr>
          <p:cNvPicPr>
            <a:picLocks noChangeAspect="1"/>
          </p:cNvPicPr>
          <p:nvPr>
            <a:audioFile r:link="rId36"/>
            <p:extLst>
              <p:ext uri="{DAA4B4D4-6D71-4841-9C94-3DE7FCFB9230}">
                <p14:media xmlns:p14="http://schemas.microsoft.com/office/powerpoint/2010/main" r:embed="rId35"/>
              </p:ext>
            </p:extLst>
          </p:nvPr>
        </p:nvPicPr>
        <p:blipFill>
          <a:blip r:embed="rId40"/>
          <a:stretch>
            <a:fillRect/>
          </a:stretch>
        </p:blipFill>
        <p:spPr>
          <a:xfrm>
            <a:off x="728559" y="2433962"/>
            <a:ext cx="406400" cy="406400"/>
          </a:xfrm>
          <a:prstGeom prst="rect">
            <a:avLst/>
          </a:prstGeom>
        </p:spPr>
      </p:pic>
      <p:sp>
        <p:nvSpPr>
          <p:cNvPr id="2" name="TextBox 1">
            <a:extLst>
              <a:ext uri="{FF2B5EF4-FFF2-40B4-BE49-F238E27FC236}">
                <a16:creationId xmlns:a16="http://schemas.microsoft.com/office/drawing/2014/main" id="{14E7234A-28B4-4FBD-708E-F6B84AD695D0}"/>
              </a:ext>
            </a:extLst>
          </p:cNvPr>
          <p:cNvSpPr txBox="1"/>
          <p:nvPr/>
        </p:nvSpPr>
        <p:spPr>
          <a:xfrm>
            <a:off x="752752" y="5091789"/>
            <a:ext cx="7923704" cy="400110"/>
          </a:xfrm>
          <a:prstGeom prst="rect">
            <a:avLst/>
          </a:prstGeom>
          <a:noFill/>
        </p:spPr>
        <p:txBody>
          <a:bodyPr wrap="square" rtlCol="0">
            <a:spAutoFit/>
          </a:bodyPr>
          <a:lstStyle/>
          <a:p>
            <a:r>
              <a:rPr lang="en-GB" dirty="0"/>
              <a:t>Use the embedding from audio query to extract the sound of interest</a:t>
            </a:r>
          </a:p>
        </p:txBody>
      </p:sp>
      <p:sp>
        <p:nvSpPr>
          <p:cNvPr id="21" name="TextBox 20">
            <a:extLst>
              <a:ext uri="{FF2B5EF4-FFF2-40B4-BE49-F238E27FC236}">
                <a16:creationId xmlns:a16="http://schemas.microsoft.com/office/drawing/2014/main" id="{CA3E25D6-E71E-3B22-A29D-1970E2E2FD31}"/>
              </a:ext>
            </a:extLst>
          </p:cNvPr>
          <p:cNvSpPr txBox="1"/>
          <p:nvPr/>
        </p:nvSpPr>
        <p:spPr>
          <a:xfrm>
            <a:off x="467544" y="5777526"/>
            <a:ext cx="7992888" cy="692497"/>
          </a:xfrm>
          <a:prstGeom prst="rect">
            <a:avLst/>
          </a:prstGeom>
          <a:noFill/>
        </p:spPr>
        <p:txBody>
          <a:bodyPr wrap="square">
            <a:spAutoFit/>
          </a:bodyPr>
          <a:lstStyle/>
          <a:p>
            <a:r>
              <a:rPr lang="en-GB" sz="1300" b="0" dirty="0">
                <a:solidFill>
                  <a:srgbClr val="413839"/>
                </a:solidFill>
                <a:effectLst/>
                <a:latin typeface="+mn-lt"/>
              </a:rPr>
              <a:t>J. Zhao, X. Liu, J. Zhao, Y. Yuan, Q. Kong, M. </a:t>
            </a:r>
            <a:r>
              <a:rPr lang="en-GB" sz="1300" b="0" dirty="0" err="1">
                <a:solidFill>
                  <a:srgbClr val="413839"/>
                </a:solidFill>
                <a:effectLst/>
                <a:latin typeface="+mn-lt"/>
              </a:rPr>
              <a:t>Plumbley</a:t>
            </a:r>
            <a:r>
              <a:rPr lang="en-GB" sz="1300" b="0" dirty="0">
                <a:solidFill>
                  <a:srgbClr val="413839"/>
                </a:solidFill>
                <a:effectLst/>
                <a:latin typeface="+mn-lt"/>
              </a:rPr>
              <a:t>, and </a:t>
            </a:r>
            <a:r>
              <a:rPr lang="en-GB" sz="1300" dirty="0">
                <a:solidFill>
                  <a:srgbClr val="413839"/>
                </a:solidFill>
                <a:effectLst/>
                <a:latin typeface="+mn-lt"/>
              </a:rPr>
              <a:t>W. Wang</a:t>
            </a:r>
            <a:r>
              <a:rPr lang="en-GB" sz="1300" b="0" dirty="0">
                <a:solidFill>
                  <a:srgbClr val="413839"/>
                </a:solidFill>
                <a:effectLst/>
                <a:latin typeface="+mn-lt"/>
              </a:rPr>
              <a:t>, "Universal sound </a:t>
            </a:r>
            <a:r>
              <a:rPr lang="en-GB" sz="1300" dirty="0">
                <a:solidFill>
                  <a:srgbClr val="413839"/>
                </a:solidFill>
                <a:latin typeface="+mn-lt"/>
              </a:rPr>
              <a:t>s</a:t>
            </a:r>
            <a:r>
              <a:rPr lang="en-GB" sz="1300" b="0" dirty="0">
                <a:solidFill>
                  <a:srgbClr val="413839"/>
                </a:solidFill>
                <a:effectLst/>
                <a:latin typeface="+mn-lt"/>
              </a:rPr>
              <a:t>eparation with self-supervised </a:t>
            </a:r>
            <a:r>
              <a:rPr lang="en-GB" sz="1300" dirty="0">
                <a:solidFill>
                  <a:srgbClr val="413839"/>
                </a:solidFill>
                <a:latin typeface="+mn-lt"/>
              </a:rPr>
              <a:t>a</a:t>
            </a:r>
            <a:r>
              <a:rPr lang="en-GB" sz="1300" b="0" dirty="0">
                <a:solidFill>
                  <a:srgbClr val="413839"/>
                </a:solidFill>
                <a:effectLst/>
                <a:latin typeface="+mn-lt"/>
              </a:rPr>
              <a:t>udio masked </a:t>
            </a:r>
            <a:r>
              <a:rPr lang="en-GB" sz="1300" dirty="0">
                <a:solidFill>
                  <a:srgbClr val="413839"/>
                </a:solidFill>
                <a:latin typeface="+mn-lt"/>
              </a:rPr>
              <a:t>a</a:t>
            </a:r>
            <a:r>
              <a:rPr lang="en-GB" sz="1300" b="0" dirty="0">
                <a:solidFill>
                  <a:srgbClr val="413839"/>
                </a:solidFill>
                <a:effectLst/>
                <a:latin typeface="+mn-lt"/>
              </a:rPr>
              <a:t>utoencoder," in Proceedings of the 32nd European Signal Processing Conference (EUSIPCO 2024), Lyon, France, August 26-30, 2024.</a:t>
            </a:r>
            <a:endParaRPr lang="en-GB" sz="1300" dirty="0">
              <a:latin typeface="+mn-lt"/>
            </a:endParaRPr>
          </a:p>
        </p:txBody>
      </p:sp>
    </p:spTree>
    <p:extLst>
      <p:ext uri="{BB962C8B-B14F-4D97-AF65-F5344CB8AC3E}">
        <p14:creationId xmlns:p14="http://schemas.microsoft.com/office/powerpoint/2010/main" val="135101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000" fill="hold"/>
                                        <p:tgtEl>
                                          <p:spTgt spid="7"/>
                                        </p:tgtEl>
                                      </p:cBhvr>
                                    </p:cmd>
                                  </p:childTnLst>
                                </p:cTn>
                              </p:par>
                            </p:childTnLst>
                          </p:cTn>
                        </p:par>
                      </p:childTnLst>
                    </p:cTn>
                  </p:par>
                </p:childTnLst>
              </p:cTn>
              <p:nextCondLst>
                <p:cond evt="onClick" delay="0">
                  <p:tgtEl>
                    <p:spTgt spid="7"/>
                  </p:tgtEl>
                </p:cond>
              </p:nextCondLst>
            </p:seq>
            <p:seq concurrent="1" nextAc="seek">
              <p:cTn id="12" restart="whenNotActive" fill="hold" evtFilter="cancelBubble" nodeType="interactiveSeq">
                <p:stCondLst>
                  <p:cond evt="onClick" delay="0">
                    <p:tgtEl>
                      <p:spTgt spid="27"/>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000" fill="hold"/>
                                        <p:tgtEl>
                                          <p:spTgt spid="27"/>
                                        </p:tgtEl>
                                      </p:cBhvr>
                                    </p:cmd>
                                  </p:childTnLst>
                                </p:cTn>
                              </p:par>
                            </p:childTnLst>
                          </p:cTn>
                        </p:par>
                      </p:childTnLst>
                    </p:cTn>
                  </p:par>
                </p:childTnLst>
              </p:cTn>
              <p:nextCondLst>
                <p:cond evt="onClick" delay="0">
                  <p:tgtEl>
                    <p:spTgt spid="27"/>
                  </p:tgtEl>
                </p:cond>
              </p:nextCondLst>
            </p:seq>
            <p:seq concurrent="1" nextAc="seek">
              <p:cTn id="17" restart="whenNotActive" fill="hold" evtFilter="cancelBubble" nodeType="interactiveSeq">
                <p:stCondLst>
                  <p:cond evt="onClick" delay="0">
                    <p:tgtEl>
                      <p:spTgt spid="26"/>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000" fill="hold"/>
                                        <p:tgtEl>
                                          <p:spTgt spid="26"/>
                                        </p:tgtEl>
                                      </p:cBhvr>
                                    </p:cmd>
                                  </p:childTnLst>
                                </p:cTn>
                              </p:par>
                            </p:childTnLst>
                          </p:cTn>
                        </p:par>
                      </p:childTnLst>
                    </p:cTn>
                  </p:par>
                </p:childTnLst>
              </p:cTn>
              <p:nextCondLst>
                <p:cond evt="onClick" delay="0">
                  <p:tgtEl>
                    <p:spTgt spid="26"/>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000" fill="hold"/>
                                        <p:tgtEl>
                                          <p:spTgt spid="5"/>
                                        </p:tgtEl>
                                      </p:cBhvr>
                                    </p:cmd>
                                  </p:childTnLst>
                                </p:cTn>
                              </p:par>
                            </p:childTnLst>
                          </p:cTn>
                        </p:par>
                      </p:childTnLst>
                    </p:cTn>
                  </p:par>
                </p:childTnLst>
              </p:cTn>
              <p:nextCondLst>
                <p:cond evt="onClick" delay="0">
                  <p:tgtEl>
                    <p:spTgt spid="5"/>
                  </p:tgtEl>
                </p:cond>
              </p:nextCondLst>
            </p:seq>
            <p:seq concurrent="1" nextAc="seek">
              <p:cTn id="27" restart="whenNotActive" fill="hold" evtFilter="cancelBubble" nodeType="interactiveSeq">
                <p:stCondLst>
                  <p:cond evt="onClick" delay="0">
                    <p:tgtEl>
                      <p:spTgt spid="2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000" fill="hold"/>
                                        <p:tgtEl>
                                          <p:spTgt spid="25"/>
                                        </p:tgtEl>
                                      </p:cBhvr>
                                    </p:cmd>
                                  </p:childTnLst>
                                </p:cTn>
                              </p:par>
                            </p:childTnLst>
                          </p:cTn>
                        </p:par>
                      </p:childTnLst>
                    </p:cTn>
                  </p:par>
                </p:childTnLst>
              </p:cTn>
              <p:nextCondLst>
                <p:cond evt="onClick" delay="0">
                  <p:tgtEl>
                    <p:spTgt spid="25"/>
                  </p:tgtEl>
                </p:cond>
              </p:nextCondLst>
            </p:seq>
            <p:seq concurrent="1" nextAc="seek">
              <p:cTn id="32" restart="whenNotActive" fill="hold" evtFilter="cancelBubble" nodeType="interactiveSeq">
                <p:stCondLst>
                  <p:cond evt="onClick" delay="0">
                    <p:tgtEl>
                      <p:spTgt spid="24"/>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000" fill="hold"/>
                                        <p:tgtEl>
                                          <p:spTgt spid="24"/>
                                        </p:tgtEl>
                                      </p:cBhvr>
                                    </p:cmd>
                                  </p:childTnLst>
                                </p:cTn>
                              </p:par>
                            </p:childTnLst>
                          </p:cTn>
                        </p:par>
                      </p:childTnLst>
                    </p:cTn>
                  </p:par>
                </p:childTnLst>
              </p:cTn>
              <p:nextCondLst>
                <p:cond evt="onClick" delay="0">
                  <p:tgtEl>
                    <p:spTgt spid="24"/>
                  </p:tgtEl>
                </p:cond>
              </p:nextCondLst>
            </p:seq>
            <p:seq concurrent="1" nextAc="seek">
              <p:cTn id="37" restart="whenNotActive" fill="hold" evtFilter="cancelBubble" nodeType="interactiveSeq">
                <p:stCondLst>
                  <p:cond evt="onClick" delay="0">
                    <p:tgtEl>
                      <p:spTgt spid="9"/>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000" fill="hold"/>
                                        <p:tgtEl>
                                          <p:spTgt spid="9"/>
                                        </p:tgtEl>
                                      </p:cBhvr>
                                    </p:cmd>
                                  </p:childTnLst>
                                </p:cTn>
                              </p:par>
                            </p:childTnLst>
                          </p:cTn>
                        </p:par>
                      </p:childTnLst>
                    </p:cTn>
                  </p:par>
                </p:childTnLst>
              </p:cTn>
              <p:nextCondLst>
                <p:cond evt="onClick" delay="0">
                  <p:tgtEl>
                    <p:spTgt spid="9"/>
                  </p:tgtEl>
                </p:cond>
              </p:nextCondLst>
            </p:seq>
            <p:seq concurrent="1" nextAc="seek">
              <p:cTn id="42" restart="whenNotActive" fill="hold" evtFilter="cancelBubble" nodeType="interactiveSeq">
                <p:stCondLst>
                  <p:cond evt="onClick" delay="0">
                    <p:tgtEl>
                      <p:spTgt spid="10"/>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2000" fill="hold"/>
                                        <p:tgtEl>
                                          <p:spTgt spid="10"/>
                                        </p:tgtEl>
                                      </p:cBhvr>
                                    </p:cmd>
                                  </p:childTnLst>
                                </p:cTn>
                              </p:par>
                            </p:childTnLst>
                          </p:cTn>
                        </p:par>
                      </p:childTnLst>
                    </p:cTn>
                  </p:par>
                </p:childTnLst>
              </p:cTn>
              <p:nextCondLst>
                <p:cond evt="onClick" delay="0">
                  <p:tgtEl>
                    <p:spTgt spid="10"/>
                  </p:tgtEl>
                </p:cond>
              </p:nextCondLst>
            </p:seq>
            <p:seq concurrent="1" nextAc="seek">
              <p:cTn id="47" restart="whenNotActive" fill="hold" evtFilter="cancelBubble" nodeType="interactiveSeq">
                <p:stCondLst>
                  <p:cond evt="onClick" delay="0">
                    <p:tgtEl>
                      <p:spTgt spid="11"/>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000" fill="hold"/>
                                        <p:tgtEl>
                                          <p:spTgt spid="11"/>
                                        </p:tgtEl>
                                      </p:cBhvr>
                                    </p:cmd>
                                  </p:childTnLst>
                                </p:cTn>
                              </p:par>
                            </p:childTnLst>
                          </p:cTn>
                        </p:par>
                      </p:childTnLst>
                    </p:cTn>
                  </p:par>
                </p:childTnLst>
              </p:cTn>
              <p:nextCondLst>
                <p:cond evt="onClick" delay="0">
                  <p:tgtEl>
                    <p:spTgt spid="11"/>
                  </p:tgtEl>
                </p:cond>
              </p:nextCondLst>
            </p:seq>
            <p:seq concurrent="1" nextAc="seek">
              <p:cTn id="52" restart="whenNotActive" fill="hold" evtFilter="cancelBubble" nodeType="interactiveSeq">
                <p:stCondLst>
                  <p:cond evt="onClick" delay="0">
                    <p:tgtEl>
                      <p:spTgt spid="12"/>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2000" fill="hold"/>
                                        <p:tgtEl>
                                          <p:spTgt spid="12"/>
                                        </p:tgtEl>
                                      </p:cBhvr>
                                    </p:cmd>
                                  </p:childTnLst>
                                </p:cTn>
                              </p:par>
                            </p:childTnLst>
                          </p:cTn>
                        </p:par>
                      </p:childTnLst>
                    </p:cTn>
                  </p:par>
                </p:childTnLst>
              </p:cTn>
              <p:nextCondLst>
                <p:cond evt="onClick" delay="0">
                  <p:tgtEl>
                    <p:spTgt spid="12"/>
                  </p:tgtEl>
                </p:cond>
              </p:nextCondLst>
            </p:seq>
            <p:seq concurrent="1" nextAc="seek">
              <p:cTn id="57" restart="whenNotActive" fill="hold" evtFilter="cancelBubble" nodeType="interactiveSeq">
                <p:stCondLst>
                  <p:cond evt="onClick" delay="0">
                    <p:tgtEl>
                      <p:spTgt spid="23"/>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2000" fill="hold"/>
                                        <p:tgtEl>
                                          <p:spTgt spid="23"/>
                                        </p:tgtEl>
                                      </p:cBhvr>
                                    </p:cmd>
                                  </p:childTnLst>
                                </p:cTn>
                              </p:par>
                            </p:childTnLst>
                          </p:cTn>
                        </p:par>
                      </p:childTnLst>
                    </p:cTn>
                  </p:par>
                </p:childTnLst>
              </p:cTn>
              <p:nextCondLst>
                <p:cond evt="onClick" delay="0">
                  <p:tgtEl>
                    <p:spTgt spid="23"/>
                  </p:tgtEl>
                </p:cond>
              </p:nextCondLst>
            </p:seq>
            <p:seq concurrent="1" nextAc="seek">
              <p:cTn id="62" restart="whenNotActive" fill="hold" evtFilter="cancelBubble" nodeType="interactiveSeq">
                <p:stCondLst>
                  <p:cond evt="onClick" delay="0">
                    <p:tgtEl>
                      <p:spTgt spid="17"/>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2000" fill="hold"/>
                                        <p:tgtEl>
                                          <p:spTgt spid="17"/>
                                        </p:tgtEl>
                                      </p:cBhvr>
                                    </p:cmd>
                                  </p:childTnLst>
                                </p:cTn>
                              </p:par>
                            </p:childTnLst>
                          </p:cTn>
                        </p:par>
                      </p:childTnLst>
                    </p:cTn>
                  </p:par>
                </p:childTnLst>
              </p:cTn>
              <p:nextCondLst>
                <p:cond evt="onClick" delay="0">
                  <p:tgtEl>
                    <p:spTgt spid="17"/>
                  </p:tgtEl>
                </p:cond>
              </p:nextCondLst>
            </p:seq>
            <p:seq concurrent="1" nextAc="seek">
              <p:cTn id="67" restart="whenNotActive" fill="hold" evtFilter="cancelBubble" nodeType="interactiveSeq">
                <p:stCondLst>
                  <p:cond evt="onClick" delay="0">
                    <p:tgtEl>
                      <p:spTgt spid="13"/>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2000" fill="hold"/>
                                        <p:tgtEl>
                                          <p:spTgt spid="13"/>
                                        </p:tgtEl>
                                      </p:cBhvr>
                                    </p:cmd>
                                  </p:childTnLst>
                                </p:cTn>
                              </p:par>
                            </p:childTnLst>
                          </p:cTn>
                        </p:par>
                      </p:childTnLst>
                    </p:cTn>
                  </p:par>
                </p:childTnLst>
              </p:cTn>
              <p:nextCondLst>
                <p:cond evt="onClick" delay="0">
                  <p:tgtEl>
                    <p:spTgt spid="13"/>
                  </p:tgtEl>
                </p:cond>
              </p:nextCondLst>
            </p:seq>
            <p:seq concurrent="1" nextAc="seek">
              <p:cTn id="72" restart="whenNotActive" fill="hold" evtFilter="cancelBubble" nodeType="interactiveSeq">
                <p:stCondLst>
                  <p:cond evt="onClick" delay="0">
                    <p:tgtEl>
                      <p:spTgt spid="14"/>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2000" fill="hold"/>
                                        <p:tgtEl>
                                          <p:spTgt spid="14"/>
                                        </p:tgtEl>
                                      </p:cBhvr>
                                    </p:cmd>
                                  </p:childTnLst>
                                </p:cTn>
                              </p:par>
                            </p:childTnLst>
                          </p:cTn>
                        </p:par>
                      </p:childTnLst>
                    </p:cTn>
                  </p:par>
                </p:childTnLst>
              </p:cTn>
              <p:nextCondLst>
                <p:cond evt="onClick" delay="0">
                  <p:tgtEl>
                    <p:spTgt spid="14"/>
                  </p:tgtEl>
                </p:cond>
              </p:nextCondLst>
            </p:seq>
            <p:seq concurrent="1" nextAc="seek">
              <p:cTn id="77" restart="whenNotActive" fill="hold" evtFilter="cancelBubble" nodeType="interactiveSeq">
                <p:stCondLst>
                  <p:cond evt="onClick" delay="0">
                    <p:tgtEl>
                      <p:spTgt spid="1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00" fill="hold"/>
                                        <p:tgtEl>
                                          <p:spTgt spid="15"/>
                                        </p:tgtEl>
                                      </p:cBhvr>
                                    </p:cmd>
                                  </p:childTnLst>
                                </p:cTn>
                              </p:par>
                            </p:childTnLst>
                          </p:cTn>
                        </p:par>
                      </p:childTnLst>
                    </p:cTn>
                  </p:par>
                </p:childTnLst>
              </p:cTn>
              <p:nextCondLst>
                <p:cond evt="onClick" delay="0">
                  <p:tgtEl>
                    <p:spTgt spid="15"/>
                  </p:tgtEl>
                </p:cond>
              </p:nextCondLst>
            </p:seq>
            <p:seq concurrent="1" nextAc="seek">
              <p:cTn id="82" restart="whenNotActive" fill="hold" evtFilter="cancelBubble" nodeType="interactiveSeq">
                <p:stCondLst>
                  <p:cond evt="onClick" delay="0">
                    <p:tgtEl>
                      <p:spTgt spid="16"/>
                    </p:tgtEl>
                  </p:cond>
                </p:stCondLst>
                <p:endSync evt="end" delay="0">
                  <p:rtn val="all"/>
                </p:endSync>
                <p:childTnLst>
                  <p:par>
                    <p:cTn id="83" fill="hold">
                      <p:stCondLst>
                        <p:cond delay="0"/>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2000" fill="hold"/>
                                        <p:tgtEl>
                                          <p:spTgt spid="16"/>
                                        </p:tgtEl>
                                      </p:cBhvr>
                                    </p:cmd>
                                  </p:childTnLst>
                                </p:cTn>
                              </p:par>
                            </p:childTnLst>
                          </p:cTn>
                        </p:par>
                      </p:childTnLst>
                    </p:cTn>
                  </p:par>
                </p:childTnLst>
              </p:cTn>
              <p:nextCondLst>
                <p:cond evt="onClick" delay="0">
                  <p:tgtEl>
                    <p:spTgt spid="16"/>
                  </p:tgtEl>
                </p:cond>
              </p:nextCondLst>
            </p:seq>
            <p:seq concurrent="1" nextAc="seek">
              <p:cTn id="87" restart="whenNotActive" fill="hold" evtFilter="cancelBubble" nodeType="interactiveSeq">
                <p:stCondLst>
                  <p:cond evt="onClick" delay="0">
                    <p:tgtEl>
                      <p:spTgt spid="6"/>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000" fill="hold"/>
                                        <p:tgtEl>
                                          <p:spTgt spid="6"/>
                                        </p:tgtEl>
                                      </p:cBhvr>
                                    </p:cmd>
                                  </p:childTnLst>
                                </p:cTn>
                              </p:par>
                            </p:childTnLst>
                          </p:cTn>
                        </p:par>
                      </p:childTnLst>
                    </p:cTn>
                  </p:par>
                </p:childTnLst>
              </p:cTn>
              <p:nextCondLst>
                <p:cond evt="onClick" delay="0">
                  <p:tgtEl>
                    <p:spTgt spid="6"/>
                  </p:tgtEl>
                </p:cond>
              </p:nextCondLst>
            </p:seq>
            <p:audio>
              <p:cMediaNode vol="100000">
                <p:cTn id="92" fill="hold" display="0">
                  <p:stCondLst>
                    <p:cond delay="indefinite"/>
                  </p:stCondLst>
                  <p:endCondLst>
                    <p:cond evt="onStopAudio" delay="0">
                      <p:tgtEl>
                        <p:sldTgt/>
                      </p:tgtEl>
                    </p:cond>
                  </p:endCondLst>
                </p:cTn>
                <p:tgtEl>
                  <p:spTgt spid="8"/>
                </p:tgtEl>
              </p:cMediaNode>
            </p:audio>
            <p:audio>
              <p:cMediaNode vol="100000">
                <p:cTn id="93" fill="hold" display="0">
                  <p:stCondLst>
                    <p:cond delay="indefinite"/>
                  </p:stCondLst>
                  <p:endCondLst>
                    <p:cond evt="onStopAudio" delay="0">
                      <p:tgtEl>
                        <p:sldTgt/>
                      </p:tgtEl>
                    </p:cond>
                  </p:endCondLst>
                </p:cTn>
                <p:tgtEl>
                  <p:spTgt spid="7"/>
                </p:tgtEl>
              </p:cMediaNode>
            </p:audio>
            <p:audio>
              <p:cMediaNode vol="80000">
                <p:cTn id="94" fill="hold" display="0">
                  <p:stCondLst>
                    <p:cond delay="indefinite"/>
                  </p:stCondLst>
                  <p:endCondLst>
                    <p:cond evt="onStopAudio" delay="0">
                      <p:tgtEl>
                        <p:sldTgt/>
                      </p:tgtEl>
                    </p:cond>
                  </p:endCondLst>
                </p:cTn>
                <p:tgtEl>
                  <p:spTgt spid="27"/>
                </p:tgtEl>
              </p:cMediaNode>
            </p:audio>
            <p:audio>
              <p:cMediaNode vol="80000">
                <p:cTn id="95" fill="hold" display="0">
                  <p:stCondLst>
                    <p:cond delay="indefinite"/>
                  </p:stCondLst>
                  <p:endCondLst>
                    <p:cond evt="onStopAudio" delay="0">
                      <p:tgtEl>
                        <p:sldTgt/>
                      </p:tgtEl>
                    </p:cond>
                  </p:endCondLst>
                </p:cTn>
                <p:tgtEl>
                  <p:spTgt spid="26"/>
                </p:tgtEl>
              </p:cMediaNode>
            </p:audio>
            <p:audio>
              <p:cMediaNode vol="100000">
                <p:cTn id="96" fill="hold" display="0">
                  <p:stCondLst>
                    <p:cond delay="indefinite"/>
                  </p:stCondLst>
                  <p:endCondLst>
                    <p:cond evt="onStopAudio" delay="0">
                      <p:tgtEl>
                        <p:sldTgt/>
                      </p:tgtEl>
                    </p:cond>
                  </p:endCondLst>
                </p:cTn>
                <p:tgtEl>
                  <p:spTgt spid="5"/>
                </p:tgtEl>
              </p:cMediaNode>
            </p:audio>
            <p:audio>
              <p:cMediaNode vol="100000">
                <p:cTn id="97" fill="hold" display="0">
                  <p:stCondLst>
                    <p:cond delay="indefinite"/>
                  </p:stCondLst>
                  <p:endCondLst>
                    <p:cond evt="onStopAudio" delay="0">
                      <p:tgtEl>
                        <p:sldTgt/>
                      </p:tgtEl>
                    </p:cond>
                  </p:endCondLst>
                </p:cTn>
                <p:tgtEl>
                  <p:spTgt spid="25"/>
                </p:tgtEl>
              </p:cMediaNode>
            </p:audio>
            <p:audio>
              <p:cMediaNode vol="80000">
                <p:cTn id="98" fill="hold" display="0">
                  <p:stCondLst>
                    <p:cond delay="indefinite"/>
                  </p:stCondLst>
                  <p:endCondLst>
                    <p:cond evt="onStopAudio" delay="0">
                      <p:tgtEl>
                        <p:sldTgt/>
                      </p:tgtEl>
                    </p:cond>
                  </p:endCondLst>
                </p:cTn>
                <p:tgtEl>
                  <p:spTgt spid="24"/>
                </p:tgtEl>
              </p:cMediaNode>
            </p:audio>
            <p:audio>
              <p:cMediaNode vol="100000">
                <p:cTn id="99" fill="hold" display="0">
                  <p:stCondLst>
                    <p:cond delay="indefinite"/>
                  </p:stCondLst>
                  <p:endCondLst>
                    <p:cond evt="onStopAudio" delay="0">
                      <p:tgtEl>
                        <p:sldTgt/>
                      </p:tgtEl>
                    </p:cond>
                  </p:endCondLst>
                </p:cTn>
                <p:tgtEl>
                  <p:spTgt spid="9"/>
                </p:tgtEl>
              </p:cMediaNode>
            </p:audio>
            <p:audio>
              <p:cMediaNode vol="80000">
                <p:cTn id="100" fill="hold" display="0">
                  <p:stCondLst>
                    <p:cond delay="indefinite"/>
                  </p:stCondLst>
                  <p:endCondLst>
                    <p:cond evt="onStopAudio" delay="0">
                      <p:tgtEl>
                        <p:sldTgt/>
                      </p:tgtEl>
                    </p:cond>
                  </p:endCondLst>
                </p:cTn>
                <p:tgtEl>
                  <p:spTgt spid="10"/>
                </p:tgtEl>
              </p:cMediaNode>
            </p:audio>
            <p:audio>
              <p:cMediaNode vol="80000">
                <p:cTn id="101" fill="hold" display="0">
                  <p:stCondLst>
                    <p:cond delay="indefinite"/>
                  </p:stCondLst>
                  <p:endCondLst>
                    <p:cond evt="onStopAudio" delay="0">
                      <p:tgtEl>
                        <p:sldTgt/>
                      </p:tgtEl>
                    </p:cond>
                  </p:endCondLst>
                </p:cTn>
                <p:tgtEl>
                  <p:spTgt spid="11"/>
                </p:tgtEl>
              </p:cMediaNode>
            </p:audio>
            <p:audio>
              <p:cMediaNode vol="80000">
                <p:cTn id="102" fill="hold" display="0">
                  <p:stCondLst>
                    <p:cond delay="indefinite"/>
                  </p:stCondLst>
                  <p:endCondLst>
                    <p:cond evt="onStopAudio" delay="0">
                      <p:tgtEl>
                        <p:sldTgt/>
                      </p:tgtEl>
                    </p:cond>
                  </p:endCondLst>
                </p:cTn>
                <p:tgtEl>
                  <p:spTgt spid="12"/>
                </p:tgtEl>
              </p:cMediaNode>
            </p:audio>
            <p:audio>
              <p:cMediaNode vol="80000">
                <p:cTn id="103" fill="hold" display="0">
                  <p:stCondLst>
                    <p:cond delay="indefinite"/>
                  </p:stCondLst>
                  <p:endCondLst>
                    <p:cond evt="onStopAudio" delay="0">
                      <p:tgtEl>
                        <p:sldTgt/>
                      </p:tgtEl>
                    </p:cond>
                  </p:endCondLst>
                </p:cTn>
                <p:tgtEl>
                  <p:spTgt spid="23"/>
                </p:tgtEl>
              </p:cMediaNode>
            </p:audio>
            <p:audio>
              <p:cMediaNode vol="80000">
                <p:cTn id="104" fill="hold" display="0">
                  <p:stCondLst>
                    <p:cond delay="indefinite"/>
                  </p:stCondLst>
                  <p:endCondLst>
                    <p:cond evt="onStopAudio" delay="0">
                      <p:tgtEl>
                        <p:sldTgt/>
                      </p:tgtEl>
                    </p:cond>
                  </p:endCondLst>
                </p:cTn>
                <p:tgtEl>
                  <p:spTgt spid="17"/>
                </p:tgtEl>
              </p:cMediaNode>
            </p:audio>
            <p:audio>
              <p:cMediaNode vol="80000">
                <p:cTn id="105" fill="hold" display="0">
                  <p:stCondLst>
                    <p:cond delay="indefinite"/>
                  </p:stCondLst>
                  <p:endCondLst>
                    <p:cond evt="onStopAudio" delay="0">
                      <p:tgtEl>
                        <p:sldTgt/>
                      </p:tgtEl>
                    </p:cond>
                  </p:endCondLst>
                </p:cTn>
                <p:tgtEl>
                  <p:spTgt spid="13"/>
                </p:tgtEl>
              </p:cMediaNode>
            </p:audio>
            <p:audio>
              <p:cMediaNode vol="80000">
                <p:cTn id="106" fill="hold" display="0">
                  <p:stCondLst>
                    <p:cond delay="indefinite"/>
                  </p:stCondLst>
                  <p:endCondLst>
                    <p:cond evt="onStopAudio" delay="0">
                      <p:tgtEl>
                        <p:sldTgt/>
                      </p:tgtEl>
                    </p:cond>
                  </p:endCondLst>
                </p:cTn>
                <p:tgtEl>
                  <p:spTgt spid="14"/>
                </p:tgtEl>
              </p:cMediaNode>
            </p:audio>
            <p:audio>
              <p:cMediaNode vol="80000">
                <p:cTn id="107" fill="hold" display="0">
                  <p:stCondLst>
                    <p:cond delay="indefinite"/>
                  </p:stCondLst>
                  <p:endCondLst>
                    <p:cond evt="onStopAudio" delay="0">
                      <p:tgtEl>
                        <p:sldTgt/>
                      </p:tgtEl>
                    </p:cond>
                  </p:endCondLst>
                </p:cTn>
                <p:tgtEl>
                  <p:spTgt spid="15"/>
                </p:tgtEl>
              </p:cMediaNode>
            </p:audio>
            <p:audio>
              <p:cMediaNode vol="80000">
                <p:cTn id="108" fill="hold" display="0">
                  <p:stCondLst>
                    <p:cond delay="indefinite"/>
                  </p:stCondLst>
                  <p:endCondLst>
                    <p:cond evt="onStopAudio" delay="0">
                      <p:tgtEl>
                        <p:sldTgt/>
                      </p:tgtEl>
                    </p:cond>
                  </p:endCondLst>
                </p:cTn>
                <p:tgtEl>
                  <p:spTgt spid="16"/>
                </p:tgtEl>
              </p:cMediaNode>
            </p:audio>
            <p:audio>
              <p:cMediaNode vol="100000">
                <p:cTn id="109"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41EAE-0C95-8F08-77FD-271564978193}"/>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669C224C-1110-77A1-E676-C8F93F6F894D}"/>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35</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623E6C6C-A1D2-17CF-A7E5-B9AF30E623F1}"/>
              </a:ext>
            </a:extLst>
          </p:cNvPr>
          <p:cNvSpPr txBox="1"/>
          <p:nvPr/>
        </p:nvSpPr>
        <p:spPr>
          <a:xfrm>
            <a:off x="109538" y="377666"/>
            <a:ext cx="8658225" cy="492443"/>
          </a:xfrm>
          <a:prstGeom prst="rect">
            <a:avLst/>
          </a:prstGeom>
          <a:noFill/>
        </p:spPr>
        <p:txBody>
          <a:bodyPr anchor="ctr">
            <a:spAutoFit/>
          </a:bodyPr>
          <a:lstStyle/>
          <a:p>
            <a:pPr eaLnBrk="1" hangingPunct="1">
              <a:defRPr/>
            </a:pPr>
            <a:r>
              <a:rPr lang="en-US" altLang="zh-CN" sz="2600" kern="0" dirty="0">
                <a:solidFill>
                  <a:srgbClr val="002060"/>
                </a:solidFill>
                <a:latin typeface="+mj-lt"/>
                <a:ea typeface="+mj-ea"/>
                <a:cs typeface="+mj-cs"/>
              </a:rPr>
              <a:t>Language Queried Audio Source Separation</a:t>
            </a:r>
            <a:endParaRPr lang="en-GB" sz="2600" kern="0" dirty="0">
              <a:solidFill>
                <a:srgbClr val="002060"/>
              </a:solidFill>
              <a:latin typeface="+mj-lt"/>
              <a:ea typeface="+mj-ea"/>
              <a:cs typeface="+mj-cs"/>
            </a:endParaRPr>
          </a:p>
        </p:txBody>
      </p:sp>
      <p:sp>
        <p:nvSpPr>
          <p:cNvPr id="2" name="Title 1">
            <a:extLst>
              <a:ext uri="{FF2B5EF4-FFF2-40B4-BE49-F238E27FC236}">
                <a16:creationId xmlns:a16="http://schemas.microsoft.com/office/drawing/2014/main" id="{8F1F8908-FCCB-C249-678F-273B0653F84E}"/>
              </a:ext>
            </a:extLst>
          </p:cNvPr>
          <p:cNvSpPr txBox="1">
            <a:spLocks/>
          </p:cNvSpPr>
          <p:nvPr/>
        </p:nvSpPr>
        <p:spPr>
          <a:xfrm>
            <a:off x="1800290" y="1382635"/>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3" name="TextBox 2">
            <a:extLst>
              <a:ext uri="{FF2B5EF4-FFF2-40B4-BE49-F238E27FC236}">
                <a16:creationId xmlns:a16="http://schemas.microsoft.com/office/drawing/2014/main" id="{0813258C-01C9-DCE9-1D49-085F0B0390B3}"/>
              </a:ext>
            </a:extLst>
          </p:cNvPr>
          <p:cNvSpPr txBox="1"/>
          <p:nvPr/>
        </p:nvSpPr>
        <p:spPr>
          <a:xfrm>
            <a:off x="2416778" y="195557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5" name="TextBox 4">
            <a:extLst>
              <a:ext uri="{FF2B5EF4-FFF2-40B4-BE49-F238E27FC236}">
                <a16:creationId xmlns:a16="http://schemas.microsoft.com/office/drawing/2014/main" id="{E9D4C194-EFDA-1484-5F64-668A2F44E1F2}"/>
              </a:ext>
            </a:extLst>
          </p:cNvPr>
          <p:cNvSpPr txBox="1"/>
          <p:nvPr/>
        </p:nvSpPr>
        <p:spPr>
          <a:xfrm>
            <a:off x="507575" y="1280628"/>
            <a:ext cx="8378640" cy="2092881"/>
          </a:xfrm>
          <a:prstGeom prst="rect">
            <a:avLst/>
          </a:prstGeom>
          <a:noFill/>
        </p:spPr>
        <p:txBody>
          <a:bodyPr wrap="square">
            <a:spAutoFit/>
          </a:bodyPr>
          <a:lstStyle/>
          <a:p>
            <a:pPr marL="285744" indent="-285744">
              <a:spcBef>
                <a:spcPts val="600"/>
              </a:spcBef>
              <a:buFont typeface="Arial" panose="020B0604020202020204" pitchFamily="34" charset="0"/>
              <a:buChar char="•"/>
            </a:pPr>
            <a:r>
              <a:rPr lang="en-US" dirty="0">
                <a:latin typeface="+mn-lt"/>
              </a:rPr>
              <a:t>LASS – Separate a </a:t>
            </a:r>
            <a:r>
              <a:rPr lang="en-US" b="1" dirty="0">
                <a:latin typeface="+mn-lt"/>
              </a:rPr>
              <a:t>target source </a:t>
            </a:r>
            <a:r>
              <a:rPr lang="en-US" dirty="0">
                <a:latin typeface="+mn-lt"/>
              </a:rPr>
              <a:t>from an audio mixture based on the </a:t>
            </a:r>
            <a:r>
              <a:rPr lang="en-US" b="1" dirty="0">
                <a:latin typeface="+mn-lt"/>
              </a:rPr>
              <a:t>natural language descriptions</a:t>
            </a:r>
            <a:r>
              <a:rPr lang="en-US" dirty="0">
                <a:latin typeface="+mn-lt"/>
              </a:rPr>
              <a:t> of the target source</a:t>
            </a:r>
          </a:p>
          <a:p>
            <a:pPr marL="285750" indent="-285750">
              <a:spcBef>
                <a:spcPts val="600"/>
              </a:spcBef>
              <a:buFont typeface="Arial" panose="020B0604020202020204" pitchFamily="34" charset="0"/>
              <a:buChar char="•"/>
            </a:pPr>
            <a:r>
              <a:rPr lang="en-US" dirty="0">
                <a:latin typeface="+mn-lt"/>
              </a:rPr>
              <a:t>First attempt bridging audio source separation and natural language processing</a:t>
            </a:r>
          </a:p>
          <a:p>
            <a:pPr marL="285750" indent="-285750">
              <a:spcBef>
                <a:spcPts val="600"/>
              </a:spcBef>
              <a:buFont typeface="Arial" panose="020B0604020202020204" pitchFamily="34" charset="0"/>
              <a:buChar char="•"/>
            </a:pPr>
            <a:r>
              <a:rPr lang="en-US" dirty="0">
                <a:latin typeface="+mn-lt"/>
              </a:rPr>
              <a:t>Support input arbitrary text to separate desired sound sources</a:t>
            </a:r>
          </a:p>
          <a:p>
            <a:endParaRPr lang="en-US" dirty="0"/>
          </a:p>
        </p:txBody>
      </p:sp>
      <p:sp>
        <p:nvSpPr>
          <p:cNvPr id="6" name="Rectangle 5">
            <a:extLst>
              <a:ext uri="{FF2B5EF4-FFF2-40B4-BE49-F238E27FC236}">
                <a16:creationId xmlns:a16="http://schemas.microsoft.com/office/drawing/2014/main" id="{6A81C97D-5884-7B48-9576-BC5652E029B9}"/>
              </a:ext>
            </a:extLst>
          </p:cNvPr>
          <p:cNvSpPr/>
          <p:nvPr/>
        </p:nvSpPr>
        <p:spPr>
          <a:xfrm>
            <a:off x="3697396" y="4437728"/>
            <a:ext cx="1749206" cy="91974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95000"/>
                    <a:lumOff val="5000"/>
                  </a:schemeClr>
                </a:solidFill>
                <a:latin typeface="Georgia" panose="02040502050405020303" pitchFamily="18" charset="0"/>
              </a:rPr>
              <a:t>LASS</a:t>
            </a:r>
            <a:endParaRPr lang="en-CN" dirty="0">
              <a:solidFill>
                <a:schemeClr val="tx1">
                  <a:lumMod val="95000"/>
                  <a:lumOff val="5000"/>
                </a:schemeClr>
              </a:solidFill>
              <a:latin typeface="Georgia" panose="02040502050405020303" pitchFamily="18" charset="0"/>
            </a:endParaRPr>
          </a:p>
        </p:txBody>
      </p:sp>
      <p:sp>
        <p:nvSpPr>
          <p:cNvPr id="7" name="Down Arrow 9">
            <a:extLst>
              <a:ext uri="{FF2B5EF4-FFF2-40B4-BE49-F238E27FC236}">
                <a16:creationId xmlns:a16="http://schemas.microsoft.com/office/drawing/2014/main" id="{79B3FB61-1D1D-CDA0-5814-CD80C85E4E19}"/>
              </a:ext>
            </a:extLst>
          </p:cNvPr>
          <p:cNvSpPr/>
          <p:nvPr/>
        </p:nvSpPr>
        <p:spPr>
          <a:xfrm rot="16200000" flipH="1">
            <a:off x="3064063" y="4605634"/>
            <a:ext cx="186027" cy="583935"/>
          </a:xfrm>
          <a:prstGeom prst="downArrow">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8" name="Rectangle 7">
            <a:extLst>
              <a:ext uri="{FF2B5EF4-FFF2-40B4-BE49-F238E27FC236}">
                <a16:creationId xmlns:a16="http://schemas.microsoft.com/office/drawing/2014/main" id="{BD8C68BF-FEB4-A5D8-5AA1-7147BADBDE31}"/>
              </a:ext>
            </a:extLst>
          </p:cNvPr>
          <p:cNvSpPr/>
          <p:nvPr/>
        </p:nvSpPr>
        <p:spPr>
          <a:xfrm>
            <a:off x="944242" y="3458741"/>
            <a:ext cx="7494359" cy="400110"/>
          </a:xfrm>
          <a:prstGeom prst="rect">
            <a:avLst/>
          </a:prstGeom>
        </p:spPr>
        <p:txBody>
          <a:bodyPr wrap="none">
            <a:spAutoFit/>
          </a:bodyPr>
          <a:lstStyle/>
          <a:p>
            <a:r>
              <a:rPr lang="en-GB" i="1" dirty="0">
                <a:latin typeface="Georgia" panose="02040502050405020303" pitchFamily="18" charset="0"/>
              </a:rPr>
              <a:t>Language Query: “A </a:t>
            </a:r>
            <a:r>
              <a:rPr lang="en-CN" i="1" dirty="0">
                <a:latin typeface="Georgia" panose="02040502050405020303" pitchFamily="18" charset="0"/>
              </a:rPr>
              <a:t>bird is chirping under the thunder storm</a:t>
            </a:r>
            <a:r>
              <a:rPr lang="en-GB" i="1" dirty="0">
                <a:latin typeface="Georgia" panose="02040502050405020303" pitchFamily="18" charset="0"/>
              </a:rPr>
              <a:t>”</a:t>
            </a:r>
            <a:r>
              <a:rPr lang="en-CN" i="1" dirty="0">
                <a:latin typeface="Georgia" panose="02040502050405020303" pitchFamily="18" charset="0"/>
              </a:rPr>
              <a:t> </a:t>
            </a:r>
          </a:p>
        </p:txBody>
      </p:sp>
      <p:sp>
        <p:nvSpPr>
          <p:cNvPr id="9" name="Down Arrow 12">
            <a:extLst>
              <a:ext uri="{FF2B5EF4-FFF2-40B4-BE49-F238E27FC236}">
                <a16:creationId xmlns:a16="http://schemas.microsoft.com/office/drawing/2014/main" id="{5C6821A5-3D79-F34A-0B6A-2EF5BD644B51}"/>
              </a:ext>
            </a:extLst>
          </p:cNvPr>
          <p:cNvSpPr/>
          <p:nvPr/>
        </p:nvSpPr>
        <p:spPr>
          <a:xfrm rot="16200000" flipH="1">
            <a:off x="5893907" y="4605634"/>
            <a:ext cx="186027" cy="583935"/>
          </a:xfrm>
          <a:prstGeom prst="downArrow">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10" name="dog-bird.wav">
            <a:hlinkClick r:id="" action="ppaction://media"/>
            <a:extLst>
              <a:ext uri="{FF2B5EF4-FFF2-40B4-BE49-F238E27FC236}">
                <a16:creationId xmlns:a16="http://schemas.microsoft.com/office/drawing/2014/main" id="{2A84E6B1-4ACA-5B57-43B4-7830CFE81A2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a:stretch/>
        </p:blipFill>
        <p:spPr>
          <a:xfrm>
            <a:off x="529389" y="4453467"/>
            <a:ext cx="2087368" cy="919749"/>
          </a:xfrm>
          <a:prstGeom prst="rect">
            <a:avLst/>
          </a:prstGeom>
        </p:spPr>
      </p:pic>
      <p:pic>
        <p:nvPicPr>
          <p:cNvPr id="11" name="bird.wav">
            <a:hlinkClick r:id="" action="ppaction://media"/>
            <a:extLst>
              <a:ext uri="{FF2B5EF4-FFF2-40B4-BE49-F238E27FC236}">
                <a16:creationId xmlns:a16="http://schemas.microsoft.com/office/drawing/2014/main" id="{0199005A-1DA9-D067-2D7E-6DBE7180FC4B}"/>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a:stretch/>
        </p:blipFill>
        <p:spPr>
          <a:xfrm>
            <a:off x="6527243" y="4437728"/>
            <a:ext cx="2087368" cy="929216"/>
          </a:xfrm>
          <a:prstGeom prst="rect">
            <a:avLst/>
          </a:prstGeom>
        </p:spPr>
      </p:pic>
      <p:sp>
        <p:nvSpPr>
          <p:cNvPr id="12" name="Down Arrow 15">
            <a:extLst>
              <a:ext uri="{FF2B5EF4-FFF2-40B4-BE49-F238E27FC236}">
                <a16:creationId xmlns:a16="http://schemas.microsoft.com/office/drawing/2014/main" id="{38382E42-CF12-EFB4-FDEB-790803DD56FB}"/>
              </a:ext>
            </a:extLst>
          </p:cNvPr>
          <p:cNvSpPr/>
          <p:nvPr/>
        </p:nvSpPr>
        <p:spPr>
          <a:xfrm flipH="1">
            <a:off x="4447102" y="4011946"/>
            <a:ext cx="249793" cy="307777"/>
          </a:xfrm>
          <a:prstGeom prst="down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3187663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000" fill="hold"/>
                                        <p:tgtEl>
                                          <p:spTgt spid="11"/>
                                        </p:tgtEl>
                                      </p:cBhvr>
                                    </p:cmd>
                                  </p:childTnLst>
                                </p:cTn>
                              </p:par>
                            </p:childTnLst>
                          </p:cTn>
                        </p:par>
                      </p:childTnLst>
                    </p:cTn>
                  </p:par>
                </p:childTnLst>
              </p:cTn>
              <p:nextCondLst>
                <p:cond evt="onClick" delay="0">
                  <p:tgtEl>
                    <p:spTgt spid="11"/>
                  </p:tgtEl>
                </p:cond>
              </p:nextCondLst>
            </p:seq>
            <p:audio>
              <p:cMediaNode vol="84848">
                <p:cTn id="13" fill="hold" display="0">
                  <p:stCondLst>
                    <p:cond delay="indefinite"/>
                  </p:stCondLst>
                  <p:endCondLst>
                    <p:cond evt="onStopAudio" delay="0">
                      <p:tgtEl>
                        <p:sldTgt/>
                      </p:tgtEl>
                    </p:cond>
                  </p:endCondLst>
                </p:cTn>
                <p:tgtEl>
                  <p:spTgt spid="11"/>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E8EE-EA3C-6DFC-EC28-57F8E87840BD}"/>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80143FAE-7B9D-6527-5FA4-A8B2A4723637}"/>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36</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BBDC4AC1-63A1-2625-2945-E8BB44A9CDE1}"/>
              </a:ext>
            </a:extLst>
          </p:cNvPr>
          <p:cNvSpPr txBox="1"/>
          <p:nvPr/>
        </p:nvSpPr>
        <p:spPr>
          <a:xfrm>
            <a:off x="251520" y="370111"/>
            <a:ext cx="8658225" cy="553998"/>
          </a:xfrm>
          <a:prstGeom prst="rect">
            <a:avLst/>
          </a:prstGeom>
          <a:noFill/>
        </p:spPr>
        <p:txBody>
          <a:bodyPr anchor="ctr">
            <a:spAutoFit/>
          </a:bodyPr>
          <a:lstStyle/>
          <a:p>
            <a:pPr eaLnBrk="1" hangingPunct="1">
              <a:defRPr/>
            </a:pPr>
            <a:r>
              <a:rPr lang="en-US" altLang="zh-CN" sz="3000" kern="0" dirty="0">
                <a:solidFill>
                  <a:srgbClr val="002060"/>
                </a:solidFill>
                <a:latin typeface="+mj-lt"/>
                <a:ea typeface="+mj-ea"/>
                <a:cs typeface="+mj-cs"/>
              </a:rPr>
              <a:t>Challenges and Methods</a:t>
            </a:r>
            <a:endParaRPr lang="en-GB" sz="3000" kern="0" dirty="0">
              <a:solidFill>
                <a:srgbClr val="002060"/>
              </a:solidFill>
              <a:latin typeface="+mj-lt"/>
              <a:ea typeface="+mj-ea"/>
              <a:cs typeface="+mj-cs"/>
            </a:endParaRPr>
          </a:p>
        </p:txBody>
      </p:sp>
      <p:sp>
        <p:nvSpPr>
          <p:cNvPr id="2" name="Title 1">
            <a:extLst>
              <a:ext uri="{FF2B5EF4-FFF2-40B4-BE49-F238E27FC236}">
                <a16:creationId xmlns:a16="http://schemas.microsoft.com/office/drawing/2014/main" id="{E16F2CE5-E3A2-01A7-A5D5-C76E8EE18CB7}"/>
              </a:ext>
            </a:extLst>
          </p:cNvPr>
          <p:cNvSpPr txBox="1">
            <a:spLocks/>
          </p:cNvSpPr>
          <p:nvPr/>
        </p:nvSpPr>
        <p:spPr>
          <a:xfrm>
            <a:off x="1800290" y="1849616"/>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3" name="TextBox 2">
            <a:extLst>
              <a:ext uri="{FF2B5EF4-FFF2-40B4-BE49-F238E27FC236}">
                <a16:creationId xmlns:a16="http://schemas.microsoft.com/office/drawing/2014/main" id="{709DD53C-5D49-258A-1812-1B5510C572BE}"/>
              </a:ext>
            </a:extLst>
          </p:cNvPr>
          <p:cNvSpPr txBox="1"/>
          <p:nvPr/>
        </p:nvSpPr>
        <p:spPr>
          <a:xfrm>
            <a:off x="2416778" y="252811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4" name="Title 1">
            <a:extLst>
              <a:ext uri="{FF2B5EF4-FFF2-40B4-BE49-F238E27FC236}">
                <a16:creationId xmlns:a16="http://schemas.microsoft.com/office/drawing/2014/main" id="{099263B0-A7BA-1D26-7F17-E8DD50A9ABD3}"/>
              </a:ext>
            </a:extLst>
          </p:cNvPr>
          <p:cNvSpPr txBox="1">
            <a:spLocks/>
          </p:cNvSpPr>
          <p:nvPr/>
        </p:nvSpPr>
        <p:spPr>
          <a:xfrm>
            <a:off x="906877" y="3093197"/>
            <a:ext cx="7305587" cy="187791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285744" indent="-285744" algn="l">
              <a:lnSpc>
                <a:spcPct val="150000"/>
              </a:lnSpc>
              <a:spcBef>
                <a:spcPts val="1200"/>
              </a:spcBef>
              <a:spcAft>
                <a:spcPts val="1200"/>
              </a:spcAft>
              <a:buFont typeface="Arial" panose="020B0604020202020204" pitchFamily="34" charset="0"/>
              <a:buChar char="•"/>
            </a:pPr>
            <a:endParaRPr lang="en-GB" sz="1600" i="1" dirty="0"/>
          </a:p>
        </p:txBody>
      </p:sp>
      <p:sp>
        <p:nvSpPr>
          <p:cNvPr id="5" name="TextBox 4">
            <a:extLst>
              <a:ext uri="{FF2B5EF4-FFF2-40B4-BE49-F238E27FC236}">
                <a16:creationId xmlns:a16="http://schemas.microsoft.com/office/drawing/2014/main" id="{5547699D-51B9-F716-A31E-CEB912227517}"/>
              </a:ext>
            </a:extLst>
          </p:cNvPr>
          <p:cNvSpPr txBox="1"/>
          <p:nvPr/>
        </p:nvSpPr>
        <p:spPr>
          <a:xfrm>
            <a:off x="439717" y="1120095"/>
            <a:ext cx="8884811" cy="2092881"/>
          </a:xfrm>
          <a:prstGeom prst="rect">
            <a:avLst/>
          </a:prstGeom>
          <a:noFill/>
        </p:spPr>
        <p:txBody>
          <a:bodyPr wrap="square">
            <a:spAutoFit/>
          </a:bodyPr>
          <a:lstStyle/>
          <a:p>
            <a:pPr marL="285744" indent="-285744">
              <a:lnSpc>
                <a:spcPct val="150000"/>
              </a:lnSpc>
              <a:buFont typeface="Arial" panose="020B0604020202020204" pitchFamily="34" charset="0"/>
              <a:buChar char="•"/>
            </a:pPr>
            <a:r>
              <a:rPr lang="en-US" b="1" dirty="0">
                <a:latin typeface="Georgia" panose="02040502050405020303" pitchFamily="18" charset="0"/>
              </a:rPr>
              <a:t>How to construct training data?</a:t>
            </a:r>
          </a:p>
          <a:p>
            <a:pPr marL="742944" lvl="1" indent="-285744">
              <a:lnSpc>
                <a:spcPct val="150000"/>
              </a:lnSpc>
              <a:buFont typeface="Arial" panose="020B0604020202020204" pitchFamily="34" charset="0"/>
              <a:buChar char="•"/>
            </a:pPr>
            <a:r>
              <a:rPr lang="en-US" dirty="0">
                <a:latin typeface="Georgia" panose="02040502050405020303" pitchFamily="18" charset="0"/>
              </a:rPr>
              <a:t>Training with synthetic mixtures generating from audio-text datasets</a:t>
            </a:r>
          </a:p>
          <a:p>
            <a:pPr marL="285744" indent="-285744">
              <a:lnSpc>
                <a:spcPct val="150000"/>
              </a:lnSpc>
              <a:buFont typeface="Arial" panose="020B0604020202020204" pitchFamily="34" charset="0"/>
              <a:buChar char="•"/>
            </a:pPr>
            <a:r>
              <a:rPr lang="en-US" b="1" dirty="0">
                <a:latin typeface="Georgia" panose="02040502050405020303" pitchFamily="18" charset="0"/>
              </a:rPr>
              <a:t>LASS-Net </a:t>
            </a:r>
          </a:p>
          <a:p>
            <a:pPr marL="742944" lvl="1" indent="-285744">
              <a:buFont typeface="Arial" panose="020B0604020202020204" pitchFamily="34" charset="0"/>
              <a:buChar char="•"/>
            </a:pPr>
            <a:r>
              <a:rPr lang="en-US" dirty="0" err="1">
                <a:latin typeface="Georgia" panose="02040502050405020303" pitchFamily="18" charset="0"/>
              </a:rPr>
              <a:t>QueryNet</a:t>
            </a:r>
            <a:r>
              <a:rPr lang="en-US" dirty="0">
                <a:latin typeface="Georgia" panose="02040502050405020303" pitchFamily="18" charset="0"/>
              </a:rPr>
              <a:t> (BERT) + </a:t>
            </a:r>
            <a:r>
              <a:rPr lang="en-US" dirty="0" err="1">
                <a:latin typeface="Georgia" panose="02040502050405020303" pitchFamily="18" charset="0"/>
              </a:rPr>
              <a:t>SeparationNet</a:t>
            </a:r>
            <a:r>
              <a:rPr lang="en-US" dirty="0">
                <a:latin typeface="Georgia" panose="02040502050405020303" pitchFamily="18" charset="0"/>
              </a:rPr>
              <a:t> (</a:t>
            </a:r>
            <a:r>
              <a:rPr lang="en-US" dirty="0" err="1">
                <a:latin typeface="Georgia" panose="02040502050405020303" pitchFamily="18" charset="0"/>
              </a:rPr>
              <a:t>ResUNet</a:t>
            </a:r>
            <a:r>
              <a:rPr lang="en-US" dirty="0">
                <a:latin typeface="Georgia" panose="02040502050405020303" pitchFamily="18" charset="0"/>
              </a:rPr>
              <a:t>) + </a:t>
            </a:r>
            <a:r>
              <a:rPr lang="en-US" dirty="0" err="1">
                <a:latin typeface="Georgia" panose="02040502050405020303" pitchFamily="18" charset="0"/>
              </a:rPr>
              <a:t>FiLM</a:t>
            </a:r>
            <a:r>
              <a:rPr lang="en-US" dirty="0">
                <a:latin typeface="Georgia" panose="02040502050405020303" pitchFamily="18" charset="0"/>
              </a:rPr>
              <a:t> fusion</a:t>
            </a:r>
          </a:p>
          <a:p>
            <a:pPr marL="742944" lvl="1" indent="-285744">
              <a:buFont typeface="Arial" panose="020B0604020202020204" pitchFamily="34" charset="0"/>
              <a:buChar char="•"/>
            </a:pPr>
            <a:r>
              <a:rPr lang="en-US" dirty="0">
                <a:latin typeface="Georgia" panose="02040502050405020303" pitchFamily="18" charset="0"/>
              </a:rPr>
              <a:t>Trained with 17 hours of data from </a:t>
            </a:r>
            <a:r>
              <a:rPr lang="en-US" dirty="0" err="1">
                <a:latin typeface="Georgia" panose="02040502050405020303" pitchFamily="18" charset="0"/>
              </a:rPr>
              <a:t>AudioCaps</a:t>
            </a:r>
            <a:r>
              <a:rPr lang="en-US" dirty="0">
                <a:latin typeface="Georgia" panose="02040502050405020303" pitchFamily="18" charset="0"/>
              </a:rPr>
              <a:t> dataset </a:t>
            </a:r>
          </a:p>
        </p:txBody>
      </p:sp>
      <p:pic>
        <p:nvPicPr>
          <p:cNvPr id="6" name="Picture 5">
            <a:extLst>
              <a:ext uri="{FF2B5EF4-FFF2-40B4-BE49-F238E27FC236}">
                <a16:creationId xmlns:a16="http://schemas.microsoft.com/office/drawing/2014/main" id="{0A3AED79-4607-02B6-4B66-FAF49CA177FD}"/>
              </a:ext>
            </a:extLst>
          </p:cNvPr>
          <p:cNvPicPr>
            <a:picLocks noChangeAspect="1"/>
          </p:cNvPicPr>
          <p:nvPr/>
        </p:nvPicPr>
        <p:blipFill>
          <a:blip r:embed="rId3"/>
          <a:stretch>
            <a:fillRect/>
          </a:stretch>
        </p:blipFill>
        <p:spPr>
          <a:xfrm>
            <a:off x="259420" y="3274703"/>
            <a:ext cx="8678142" cy="2098513"/>
          </a:xfrm>
          <a:prstGeom prst="rect">
            <a:avLst/>
          </a:prstGeom>
        </p:spPr>
      </p:pic>
      <p:sp>
        <p:nvSpPr>
          <p:cNvPr id="9" name="TextBox 8">
            <a:extLst>
              <a:ext uri="{FF2B5EF4-FFF2-40B4-BE49-F238E27FC236}">
                <a16:creationId xmlns:a16="http://schemas.microsoft.com/office/drawing/2014/main" id="{9637D5B6-6D4B-9501-AD93-28143A400646}"/>
              </a:ext>
            </a:extLst>
          </p:cNvPr>
          <p:cNvSpPr txBox="1"/>
          <p:nvPr/>
        </p:nvSpPr>
        <p:spPr>
          <a:xfrm>
            <a:off x="651591" y="5589240"/>
            <a:ext cx="7232777" cy="692497"/>
          </a:xfrm>
          <a:prstGeom prst="rect">
            <a:avLst/>
          </a:prstGeom>
          <a:noFill/>
        </p:spPr>
        <p:txBody>
          <a:bodyPr wrap="square">
            <a:spAutoFit/>
          </a:bodyPr>
          <a:lstStyle/>
          <a:p>
            <a:r>
              <a:rPr lang="en-GB" sz="1300" b="0" dirty="0">
                <a:solidFill>
                  <a:srgbClr val="413839"/>
                </a:solidFill>
                <a:effectLst/>
                <a:latin typeface="+mn-lt"/>
              </a:rPr>
              <a:t>X. Liu, H. Liu, Q. Kong, X. Mei, J. Zhao, Q. Huang, M.D. </a:t>
            </a:r>
            <a:r>
              <a:rPr lang="en-GB" sz="1300" b="0" dirty="0" err="1">
                <a:solidFill>
                  <a:srgbClr val="413839"/>
                </a:solidFill>
                <a:effectLst/>
                <a:latin typeface="+mn-lt"/>
              </a:rPr>
              <a:t>Plumbley</a:t>
            </a:r>
            <a:r>
              <a:rPr lang="en-GB" sz="1300" b="0" dirty="0">
                <a:solidFill>
                  <a:srgbClr val="413839"/>
                </a:solidFill>
                <a:effectLst/>
                <a:latin typeface="+mn-lt"/>
              </a:rPr>
              <a:t>, and </a:t>
            </a:r>
            <a:r>
              <a:rPr lang="en-GB" sz="1300" dirty="0">
                <a:solidFill>
                  <a:srgbClr val="413839"/>
                </a:solidFill>
                <a:effectLst/>
                <a:latin typeface="+mn-lt"/>
              </a:rPr>
              <a:t>W. </a:t>
            </a:r>
            <a:r>
              <a:rPr lang="en-GB" sz="1300" dirty="0" err="1">
                <a:solidFill>
                  <a:srgbClr val="413839"/>
                </a:solidFill>
                <a:effectLst/>
                <a:latin typeface="+mn-lt"/>
              </a:rPr>
              <a:t>Wang</a:t>
            </a:r>
            <a:r>
              <a:rPr lang="en-GB" sz="1300" b="0" dirty="0" err="1">
                <a:solidFill>
                  <a:srgbClr val="413839"/>
                </a:solidFill>
                <a:effectLst/>
                <a:latin typeface="+mn-lt"/>
              </a:rPr>
              <a:t>,"Separate</a:t>
            </a:r>
            <a:r>
              <a:rPr lang="en-GB" sz="1300" b="0" dirty="0">
                <a:solidFill>
                  <a:srgbClr val="413839"/>
                </a:solidFill>
                <a:effectLst/>
                <a:latin typeface="+mn-lt"/>
              </a:rPr>
              <a:t> what you </a:t>
            </a:r>
            <a:r>
              <a:rPr lang="en-GB" sz="1300" dirty="0">
                <a:solidFill>
                  <a:srgbClr val="413839"/>
                </a:solidFill>
                <a:latin typeface="+mn-lt"/>
              </a:rPr>
              <a:t>d</a:t>
            </a:r>
            <a:r>
              <a:rPr lang="en-GB" sz="1300" b="0" dirty="0">
                <a:solidFill>
                  <a:srgbClr val="413839"/>
                </a:solidFill>
                <a:effectLst/>
                <a:latin typeface="+mn-lt"/>
              </a:rPr>
              <a:t>escribe: language-queried </a:t>
            </a:r>
            <a:r>
              <a:rPr lang="en-GB" sz="1300" dirty="0">
                <a:solidFill>
                  <a:srgbClr val="413839"/>
                </a:solidFill>
                <a:latin typeface="+mn-lt"/>
              </a:rPr>
              <a:t>a</a:t>
            </a:r>
            <a:r>
              <a:rPr lang="en-GB" sz="1300" b="0" dirty="0">
                <a:solidFill>
                  <a:srgbClr val="413839"/>
                </a:solidFill>
                <a:effectLst/>
                <a:latin typeface="+mn-lt"/>
              </a:rPr>
              <a:t>udio </a:t>
            </a:r>
            <a:r>
              <a:rPr lang="en-GB" sz="1300" dirty="0">
                <a:solidFill>
                  <a:srgbClr val="413839"/>
                </a:solidFill>
                <a:latin typeface="+mn-lt"/>
              </a:rPr>
              <a:t>s</a:t>
            </a:r>
            <a:r>
              <a:rPr lang="en-GB" sz="1300" b="0" dirty="0">
                <a:solidFill>
                  <a:srgbClr val="413839"/>
                </a:solidFill>
                <a:effectLst/>
                <a:latin typeface="+mn-lt"/>
              </a:rPr>
              <a:t>ource </a:t>
            </a:r>
            <a:r>
              <a:rPr lang="en-GB" sz="1300" dirty="0">
                <a:solidFill>
                  <a:srgbClr val="413839"/>
                </a:solidFill>
                <a:latin typeface="+mn-lt"/>
              </a:rPr>
              <a:t>s</a:t>
            </a:r>
            <a:r>
              <a:rPr lang="en-GB" sz="1300" b="0" dirty="0">
                <a:solidFill>
                  <a:srgbClr val="413839"/>
                </a:solidFill>
                <a:effectLst/>
                <a:latin typeface="+mn-lt"/>
              </a:rPr>
              <a:t>eparation," in Proc. 23rd </a:t>
            </a:r>
            <a:r>
              <a:rPr lang="en-GB" sz="1300" b="0" dirty="0" err="1">
                <a:solidFill>
                  <a:srgbClr val="413839"/>
                </a:solidFill>
                <a:effectLst/>
                <a:latin typeface="+mn-lt"/>
              </a:rPr>
              <a:t>Interspeech</a:t>
            </a:r>
            <a:r>
              <a:rPr lang="en-GB" sz="1300" b="0" dirty="0">
                <a:solidFill>
                  <a:srgbClr val="413839"/>
                </a:solidFill>
                <a:effectLst/>
                <a:latin typeface="+mn-lt"/>
              </a:rPr>
              <a:t> Conference (INTERSPEECH 2022), 18-22 September, 2022, Incheon, Korea.</a:t>
            </a:r>
            <a:endParaRPr lang="en-GB" sz="1300" dirty="0">
              <a:latin typeface="+mn-lt"/>
            </a:endParaRPr>
          </a:p>
        </p:txBody>
      </p:sp>
    </p:spTree>
    <p:extLst>
      <p:ext uri="{BB962C8B-B14F-4D97-AF65-F5344CB8AC3E}">
        <p14:creationId xmlns:p14="http://schemas.microsoft.com/office/powerpoint/2010/main" val="2732630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6D1A4-044E-5692-1133-FAC2361D9AB6}"/>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753D444E-F4B9-86D2-C137-E546A5416E0F}"/>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37</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02ABB075-8148-4561-068C-DFFEDA09195D}"/>
              </a:ext>
            </a:extLst>
          </p:cNvPr>
          <p:cNvSpPr txBox="1"/>
          <p:nvPr/>
        </p:nvSpPr>
        <p:spPr>
          <a:xfrm>
            <a:off x="228281" y="345145"/>
            <a:ext cx="8658225" cy="523220"/>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Method 1: </a:t>
            </a:r>
            <a:r>
              <a:rPr lang="en-US" altLang="zh-CN" sz="2800" kern="0" dirty="0" err="1">
                <a:solidFill>
                  <a:srgbClr val="002060"/>
                </a:solidFill>
                <a:latin typeface="+mj-lt"/>
                <a:ea typeface="+mj-ea"/>
                <a:cs typeface="+mj-cs"/>
              </a:rPr>
              <a:t>AudioSep</a:t>
            </a:r>
            <a:endParaRPr lang="en-GB" sz="2800" kern="0" dirty="0">
              <a:solidFill>
                <a:srgbClr val="002060"/>
              </a:solidFill>
              <a:latin typeface="+mj-lt"/>
              <a:ea typeface="+mj-ea"/>
              <a:cs typeface="+mj-cs"/>
            </a:endParaRPr>
          </a:p>
        </p:txBody>
      </p:sp>
      <p:sp>
        <p:nvSpPr>
          <p:cNvPr id="12" name="Title 1">
            <a:extLst>
              <a:ext uri="{FF2B5EF4-FFF2-40B4-BE49-F238E27FC236}">
                <a16:creationId xmlns:a16="http://schemas.microsoft.com/office/drawing/2014/main" id="{506B69E5-BD1F-A76F-6284-D3A627400A04}"/>
              </a:ext>
            </a:extLst>
          </p:cNvPr>
          <p:cNvSpPr txBox="1">
            <a:spLocks/>
          </p:cNvSpPr>
          <p:nvPr/>
        </p:nvSpPr>
        <p:spPr>
          <a:xfrm>
            <a:off x="1803396" y="1412126"/>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13" name="TextBox 12">
            <a:extLst>
              <a:ext uri="{FF2B5EF4-FFF2-40B4-BE49-F238E27FC236}">
                <a16:creationId xmlns:a16="http://schemas.microsoft.com/office/drawing/2014/main" id="{7EA1D155-6CB6-B379-2298-80C65EB53627}"/>
              </a:ext>
            </a:extLst>
          </p:cNvPr>
          <p:cNvSpPr txBox="1"/>
          <p:nvPr/>
        </p:nvSpPr>
        <p:spPr>
          <a:xfrm>
            <a:off x="2419884" y="209062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14" name="Title 1">
            <a:extLst>
              <a:ext uri="{FF2B5EF4-FFF2-40B4-BE49-F238E27FC236}">
                <a16:creationId xmlns:a16="http://schemas.microsoft.com/office/drawing/2014/main" id="{F00BFB0A-801E-EDB6-DBCC-2ED12A6E3E7F}"/>
              </a:ext>
            </a:extLst>
          </p:cNvPr>
          <p:cNvSpPr txBox="1">
            <a:spLocks/>
          </p:cNvSpPr>
          <p:nvPr/>
        </p:nvSpPr>
        <p:spPr>
          <a:xfrm>
            <a:off x="909983" y="2655707"/>
            <a:ext cx="7305587" cy="1877912"/>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285744" indent="-285744" algn="l">
              <a:lnSpc>
                <a:spcPct val="150000"/>
              </a:lnSpc>
              <a:spcBef>
                <a:spcPts val="1200"/>
              </a:spcBef>
              <a:spcAft>
                <a:spcPts val="1200"/>
              </a:spcAft>
              <a:buFont typeface="Arial" panose="020B0604020202020204" pitchFamily="34" charset="0"/>
              <a:buChar char="•"/>
            </a:pPr>
            <a:endParaRPr lang="en-GB" sz="1600" i="1" dirty="0"/>
          </a:p>
        </p:txBody>
      </p:sp>
      <p:sp>
        <p:nvSpPr>
          <p:cNvPr id="15" name="TextBox 14">
            <a:extLst>
              <a:ext uri="{FF2B5EF4-FFF2-40B4-BE49-F238E27FC236}">
                <a16:creationId xmlns:a16="http://schemas.microsoft.com/office/drawing/2014/main" id="{B0D1FAAC-B2C4-6F0D-B40A-094CE06953CD}"/>
              </a:ext>
            </a:extLst>
          </p:cNvPr>
          <p:cNvSpPr txBox="1"/>
          <p:nvPr/>
        </p:nvSpPr>
        <p:spPr>
          <a:xfrm>
            <a:off x="162248" y="1196752"/>
            <a:ext cx="8658224" cy="2123658"/>
          </a:xfrm>
          <a:prstGeom prst="rect">
            <a:avLst/>
          </a:prstGeom>
          <a:noFill/>
        </p:spPr>
        <p:txBody>
          <a:bodyPr wrap="square">
            <a:spAutoFit/>
          </a:bodyPr>
          <a:lstStyle/>
          <a:p>
            <a:pPr marL="285732" indent="-285744">
              <a:spcAft>
                <a:spcPts val="0"/>
              </a:spcAft>
              <a:buFont typeface="Arial" panose="020B0604020202020204" pitchFamily="34" charset="0"/>
              <a:buChar char="•"/>
            </a:pPr>
            <a:r>
              <a:rPr lang="en-US" sz="2200" dirty="0">
                <a:latin typeface="+mn-lt"/>
              </a:rPr>
              <a:t>CLAP/CLIP + </a:t>
            </a:r>
            <a:r>
              <a:rPr lang="en-US" sz="2200" dirty="0" err="1">
                <a:latin typeface="+mn-lt"/>
              </a:rPr>
              <a:t>ResUNet</a:t>
            </a:r>
            <a:r>
              <a:rPr lang="en-US" sz="2200" dirty="0">
                <a:latin typeface="+mn-lt"/>
              </a:rPr>
              <a:t>, trained with </a:t>
            </a:r>
            <a:r>
              <a:rPr lang="en-US" sz="2200" b="1" dirty="0">
                <a:latin typeface="+mn-lt"/>
              </a:rPr>
              <a:t>14,000 </a:t>
            </a:r>
            <a:r>
              <a:rPr lang="en-US" sz="2200" dirty="0">
                <a:latin typeface="+mn-lt"/>
              </a:rPr>
              <a:t>hours of multimodal data</a:t>
            </a:r>
          </a:p>
          <a:p>
            <a:pPr marL="285732" indent="-285744">
              <a:spcAft>
                <a:spcPts val="0"/>
              </a:spcAft>
              <a:buFont typeface="Arial" panose="020B0604020202020204" pitchFamily="34" charset="0"/>
              <a:buChar char="•"/>
            </a:pPr>
            <a:r>
              <a:rPr lang="en-US" sz="2200" dirty="0">
                <a:latin typeface="+mn-lt"/>
              </a:rPr>
              <a:t>A foundation model for open-domain sound separation with texts</a:t>
            </a:r>
          </a:p>
          <a:p>
            <a:pPr marL="285732" indent="-285744">
              <a:spcAft>
                <a:spcPts val="0"/>
              </a:spcAft>
              <a:buFont typeface="Arial" panose="020B0604020202020204" pitchFamily="34" charset="0"/>
              <a:buChar char="•"/>
            </a:pPr>
            <a:r>
              <a:rPr lang="en-US" sz="2200" dirty="0">
                <a:latin typeface="+mn-lt"/>
              </a:rPr>
              <a:t>Impressive zero-shot performance in separating speech, music, sounds</a:t>
            </a:r>
          </a:p>
          <a:p>
            <a:pPr>
              <a:spcAft>
                <a:spcPts val="0"/>
              </a:spcAft>
            </a:pPr>
            <a:endParaRPr lang="en-US" sz="2200" dirty="0">
              <a:latin typeface="+mn-lt"/>
            </a:endParaRPr>
          </a:p>
        </p:txBody>
      </p:sp>
      <p:pic>
        <p:nvPicPr>
          <p:cNvPr id="16" name="Picture 15">
            <a:extLst>
              <a:ext uri="{FF2B5EF4-FFF2-40B4-BE49-F238E27FC236}">
                <a16:creationId xmlns:a16="http://schemas.microsoft.com/office/drawing/2014/main" id="{13788A94-6A73-40F9-4830-9533E8A40948}"/>
              </a:ext>
            </a:extLst>
          </p:cNvPr>
          <p:cNvPicPr>
            <a:picLocks noChangeAspect="1"/>
          </p:cNvPicPr>
          <p:nvPr/>
        </p:nvPicPr>
        <p:blipFill>
          <a:blip r:embed="rId3"/>
          <a:stretch>
            <a:fillRect/>
          </a:stretch>
        </p:blipFill>
        <p:spPr>
          <a:xfrm>
            <a:off x="45011" y="3027054"/>
            <a:ext cx="9024764" cy="2287614"/>
          </a:xfrm>
          <a:prstGeom prst="rect">
            <a:avLst/>
          </a:prstGeom>
        </p:spPr>
      </p:pic>
      <p:sp>
        <p:nvSpPr>
          <p:cNvPr id="9" name="TextBox 8">
            <a:extLst>
              <a:ext uri="{FF2B5EF4-FFF2-40B4-BE49-F238E27FC236}">
                <a16:creationId xmlns:a16="http://schemas.microsoft.com/office/drawing/2014/main" id="{4C629D7D-3D16-024B-0143-039A938DB4F3}"/>
              </a:ext>
            </a:extLst>
          </p:cNvPr>
          <p:cNvSpPr txBox="1"/>
          <p:nvPr/>
        </p:nvSpPr>
        <p:spPr>
          <a:xfrm>
            <a:off x="539552" y="5688831"/>
            <a:ext cx="7811327" cy="692497"/>
          </a:xfrm>
          <a:prstGeom prst="rect">
            <a:avLst/>
          </a:prstGeom>
          <a:noFill/>
        </p:spPr>
        <p:txBody>
          <a:bodyPr wrap="square">
            <a:spAutoFit/>
          </a:bodyPr>
          <a:lstStyle/>
          <a:p>
            <a:r>
              <a:rPr lang="en-GB" sz="1300" b="0" dirty="0">
                <a:solidFill>
                  <a:srgbClr val="413839"/>
                </a:solidFill>
                <a:effectLst/>
                <a:latin typeface="+mn-lt"/>
              </a:rPr>
              <a:t>X. Liu, Q. Kong, Y. Zhao, H. Liu, Y. Yuan, Y. Liu, R. Xia, Y. Wang, M.D. </a:t>
            </a:r>
            <a:r>
              <a:rPr lang="en-GB" sz="1300" b="0" dirty="0" err="1">
                <a:solidFill>
                  <a:srgbClr val="413839"/>
                </a:solidFill>
                <a:effectLst/>
                <a:latin typeface="+mn-lt"/>
              </a:rPr>
              <a:t>Plumbley</a:t>
            </a:r>
            <a:r>
              <a:rPr lang="en-GB" sz="1300" b="0" dirty="0">
                <a:solidFill>
                  <a:srgbClr val="413839"/>
                </a:solidFill>
                <a:effectLst/>
                <a:latin typeface="+mn-lt"/>
              </a:rPr>
              <a:t>, and </a:t>
            </a:r>
            <a:r>
              <a:rPr lang="en-GB" sz="1300" dirty="0">
                <a:solidFill>
                  <a:srgbClr val="413839"/>
                </a:solidFill>
                <a:effectLst/>
                <a:latin typeface="+mn-lt"/>
              </a:rPr>
              <a:t>W. </a:t>
            </a:r>
            <a:r>
              <a:rPr lang="en-GB" sz="1300" dirty="0" err="1">
                <a:solidFill>
                  <a:srgbClr val="413839"/>
                </a:solidFill>
                <a:effectLst/>
                <a:latin typeface="+mn-lt"/>
              </a:rPr>
              <a:t>Wang</a:t>
            </a:r>
            <a:r>
              <a:rPr lang="en-GB" sz="1300" b="0" dirty="0" err="1">
                <a:solidFill>
                  <a:srgbClr val="413839"/>
                </a:solidFill>
                <a:effectLst/>
                <a:latin typeface="+mn-lt"/>
              </a:rPr>
              <a:t>,“Separate</a:t>
            </a:r>
            <a:r>
              <a:rPr lang="en-GB" sz="1300" b="0" dirty="0">
                <a:solidFill>
                  <a:srgbClr val="413839"/>
                </a:solidFill>
                <a:effectLst/>
                <a:latin typeface="+mn-lt"/>
              </a:rPr>
              <a:t> Anything You Describe" in IEEE/ACM Transactions on Audio Speech and Language Processing, vol. 33, pp. 458-471, Dec 2024.</a:t>
            </a:r>
            <a:endParaRPr lang="en-GB" sz="1300" dirty="0">
              <a:latin typeface="+mn-lt"/>
            </a:endParaRPr>
          </a:p>
        </p:txBody>
      </p:sp>
    </p:spTree>
    <p:extLst>
      <p:ext uri="{BB962C8B-B14F-4D97-AF65-F5344CB8AC3E}">
        <p14:creationId xmlns:p14="http://schemas.microsoft.com/office/powerpoint/2010/main" val="1709856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97013-C271-429C-D488-37DF88FDB2FD}"/>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762F2A3F-E144-0BBF-03FC-25BEEAEC1288}"/>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38</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C2B47DB1-2334-02D4-494C-E41FBD14ABB8}"/>
              </a:ext>
            </a:extLst>
          </p:cNvPr>
          <p:cNvSpPr txBox="1"/>
          <p:nvPr/>
        </p:nvSpPr>
        <p:spPr>
          <a:xfrm>
            <a:off x="228281" y="345145"/>
            <a:ext cx="8658225" cy="523220"/>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Training &amp; Testing Data</a:t>
            </a:r>
            <a:endParaRPr lang="en-GB" sz="2800" kern="0" dirty="0">
              <a:solidFill>
                <a:srgbClr val="002060"/>
              </a:solidFill>
              <a:latin typeface="+mj-lt"/>
              <a:ea typeface="+mj-ea"/>
              <a:cs typeface="+mj-cs"/>
            </a:endParaRPr>
          </a:p>
        </p:txBody>
      </p:sp>
      <p:sp>
        <p:nvSpPr>
          <p:cNvPr id="12" name="Title 1">
            <a:extLst>
              <a:ext uri="{FF2B5EF4-FFF2-40B4-BE49-F238E27FC236}">
                <a16:creationId xmlns:a16="http://schemas.microsoft.com/office/drawing/2014/main" id="{B9A21522-A5DE-CB90-797B-2A21412C8346}"/>
              </a:ext>
            </a:extLst>
          </p:cNvPr>
          <p:cNvSpPr txBox="1">
            <a:spLocks/>
          </p:cNvSpPr>
          <p:nvPr/>
        </p:nvSpPr>
        <p:spPr>
          <a:xfrm>
            <a:off x="1803396" y="1412126"/>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13" name="TextBox 12">
            <a:extLst>
              <a:ext uri="{FF2B5EF4-FFF2-40B4-BE49-F238E27FC236}">
                <a16:creationId xmlns:a16="http://schemas.microsoft.com/office/drawing/2014/main" id="{2B2413E7-2E47-C356-6B06-F945677BC26D}"/>
              </a:ext>
            </a:extLst>
          </p:cNvPr>
          <p:cNvSpPr txBox="1"/>
          <p:nvPr/>
        </p:nvSpPr>
        <p:spPr>
          <a:xfrm>
            <a:off x="2419884" y="209062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pic>
        <p:nvPicPr>
          <p:cNvPr id="5" name="Picture 4">
            <a:extLst>
              <a:ext uri="{FF2B5EF4-FFF2-40B4-BE49-F238E27FC236}">
                <a16:creationId xmlns:a16="http://schemas.microsoft.com/office/drawing/2014/main" id="{009CFF2F-C0E0-9158-A219-2532E1CCB6E0}"/>
              </a:ext>
            </a:extLst>
          </p:cNvPr>
          <p:cNvPicPr>
            <a:picLocks noChangeAspect="1"/>
          </p:cNvPicPr>
          <p:nvPr/>
        </p:nvPicPr>
        <p:blipFill>
          <a:blip r:embed="rId3"/>
          <a:stretch>
            <a:fillRect/>
          </a:stretch>
        </p:blipFill>
        <p:spPr>
          <a:xfrm>
            <a:off x="899592" y="3356993"/>
            <a:ext cx="6696679" cy="2999358"/>
          </a:xfrm>
          <a:prstGeom prst="rect">
            <a:avLst/>
          </a:prstGeom>
        </p:spPr>
      </p:pic>
      <p:pic>
        <p:nvPicPr>
          <p:cNvPr id="7" name="Picture 6">
            <a:extLst>
              <a:ext uri="{FF2B5EF4-FFF2-40B4-BE49-F238E27FC236}">
                <a16:creationId xmlns:a16="http://schemas.microsoft.com/office/drawing/2014/main" id="{964E1185-2B8D-A6A9-283E-0A0EDC5E2989}"/>
              </a:ext>
            </a:extLst>
          </p:cNvPr>
          <p:cNvPicPr>
            <a:picLocks noChangeAspect="1"/>
          </p:cNvPicPr>
          <p:nvPr/>
        </p:nvPicPr>
        <p:blipFill>
          <a:blip r:embed="rId4"/>
          <a:stretch>
            <a:fillRect/>
          </a:stretch>
        </p:blipFill>
        <p:spPr>
          <a:xfrm>
            <a:off x="1284196" y="1087623"/>
            <a:ext cx="5952100" cy="2053345"/>
          </a:xfrm>
          <a:prstGeom prst="rect">
            <a:avLst/>
          </a:prstGeom>
        </p:spPr>
      </p:pic>
    </p:spTree>
    <p:extLst>
      <p:ext uri="{BB962C8B-B14F-4D97-AF65-F5344CB8AC3E}">
        <p14:creationId xmlns:p14="http://schemas.microsoft.com/office/powerpoint/2010/main" val="3931003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FD0B9-16AC-5B54-E12C-9EE7161D3200}"/>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7C65A373-F4F5-73CC-B1D4-DDB486BB7038}"/>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39</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48B48A89-4E91-7382-A4FF-A58D44D6D746}"/>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Experimental Results</a:t>
            </a:r>
            <a:endParaRPr lang="en-GB" sz="2800" kern="0" dirty="0">
              <a:solidFill>
                <a:srgbClr val="002060"/>
              </a:solidFill>
              <a:latin typeface="+mj-lt"/>
              <a:ea typeface="+mj-ea"/>
              <a:cs typeface="+mj-cs"/>
            </a:endParaRPr>
          </a:p>
        </p:txBody>
      </p:sp>
      <p:sp>
        <p:nvSpPr>
          <p:cNvPr id="3" name="Title 1">
            <a:extLst>
              <a:ext uri="{FF2B5EF4-FFF2-40B4-BE49-F238E27FC236}">
                <a16:creationId xmlns:a16="http://schemas.microsoft.com/office/drawing/2014/main" id="{27BFDD24-1475-F197-2CAC-F29A45BF2D0C}"/>
              </a:ext>
            </a:extLst>
          </p:cNvPr>
          <p:cNvSpPr txBox="1">
            <a:spLocks/>
          </p:cNvSpPr>
          <p:nvPr/>
        </p:nvSpPr>
        <p:spPr>
          <a:xfrm>
            <a:off x="1800290" y="1849616"/>
            <a:ext cx="5775157" cy="1098697"/>
          </a:xfrm>
          <a:prstGeom prst="rect">
            <a:avLst/>
          </a:prstGeom>
          <a:effectLst>
            <a:glow rad="63500">
              <a:schemeClr val="accent1">
                <a:satMod val="175000"/>
                <a:alpha val="40000"/>
              </a:scheme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endParaRPr lang="en-GB" sz="1800" dirty="0"/>
          </a:p>
        </p:txBody>
      </p:sp>
      <p:sp>
        <p:nvSpPr>
          <p:cNvPr id="4" name="TextBox 3">
            <a:extLst>
              <a:ext uri="{FF2B5EF4-FFF2-40B4-BE49-F238E27FC236}">
                <a16:creationId xmlns:a16="http://schemas.microsoft.com/office/drawing/2014/main" id="{CB5C0AFF-5CA7-F3AD-D8D7-DA9BBB2970A1}"/>
              </a:ext>
            </a:extLst>
          </p:cNvPr>
          <p:cNvSpPr txBox="1"/>
          <p:nvPr/>
        </p:nvSpPr>
        <p:spPr>
          <a:xfrm>
            <a:off x="2416778" y="2528112"/>
            <a:ext cx="184731" cy="523220"/>
          </a:xfrm>
          <a:prstGeom prst="rect">
            <a:avLst/>
          </a:prstGeom>
          <a:noFill/>
        </p:spPr>
        <p:txBody>
          <a:bodyPr wrap="none" rtlCol="0">
            <a:spAutoFit/>
          </a:bodyPr>
          <a:lstStyle/>
          <a:p>
            <a:endParaRPr lang="en-CN" sz="1400" dirty="0"/>
          </a:p>
          <a:p>
            <a:endParaRPr lang="en-CN" sz="1400" dirty="0">
              <a:solidFill>
                <a:srgbClr val="556169"/>
              </a:solidFill>
              <a:latin typeface="Georgia"/>
              <a:cs typeface="Georgia"/>
            </a:endParaRPr>
          </a:p>
        </p:txBody>
      </p:sp>
      <p:sp>
        <p:nvSpPr>
          <p:cNvPr id="6" name="TextBox 5">
            <a:extLst>
              <a:ext uri="{FF2B5EF4-FFF2-40B4-BE49-F238E27FC236}">
                <a16:creationId xmlns:a16="http://schemas.microsoft.com/office/drawing/2014/main" id="{E531E8D5-80A5-EAC3-2BA0-B3985714A20B}"/>
              </a:ext>
            </a:extLst>
          </p:cNvPr>
          <p:cNvSpPr txBox="1"/>
          <p:nvPr/>
        </p:nvSpPr>
        <p:spPr>
          <a:xfrm>
            <a:off x="395536" y="908720"/>
            <a:ext cx="8510449" cy="1266437"/>
          </a:xfrm>
          <a:prstGeom prst="rect">
            <a:avLst/>
          </a:prstGeom>
          <a:noFill/>
        </p:spPr>
        <p:txBody>
          <a:bodyPr wrap="square">
            <a:spAutoFit/>
          </a:bodyPr>
          <a:lstStyle/>
          <a:p>
            <a:pPr marL="285744" indent="-285744">
              <a:spcBef>
                <a:spcPts val="600"/>
              </a:spcBef>
              <a:buFont typeface="Arial" panose="020B0604020202020204" pitchFamily="34" charset="0"/>
              <a:buChar char="•"/>
            </a:pPr>
            <a:r>
              <a:rPr lang="en-US" dirty="0" err="1">
                <a:latin typeface="+mn-lt"/>
              </a:rPr>
              <a:t>AudioSep</a:t>
            </a:r>
            <a:r>
              <a:rPr lang="en-US" dirty="0">
                <a:latin typeface="+mn-lt"/>
              </a:rPr>
              <a:t> achieved </a:t>
            </a:r>
            <a:r>
              <a:rPr lang="en-US" altLang="zh-CN" dirty="0">
                <a:latin typeface="+mn-lt"/>
              </a:rPr>
              <a:t>excellent</a:t>
            </a:r>
            <a:r>
              <a:rPr lang="en-US" dirty="0">
                <a:latin typeface="+mn-lt"/>
              </a:rPr>
              <a:t> results on multiple datasets.</a:t>
            </a:r>
          </a:p>
          <a:p>
            <a:pPr marL="285744" indent="-285744">
              <a:spcBef>
                <a:spcPts val="600"/>
              </a:spcBef>
              <a:buFont typeface="Arial" panose="020B0604020202020204" pitchFamily="34" charset="0"/>
              <a:buChar char="•"/>
            </a:pPr>
            <a:r>
              <a:rPr lang="en-US" dirty="0">
                <a:latin typeface="+mn-lt"/>
              </a:rPr>
              <a:t>Impressive zero-shot separation performance on MUSIC and ESC-50.</a:t>
            </a:r>
          </a:p>
          <a:p>
            <a:pPr>
              <a:lnSpc>
                <a:spcPct val="150000"/>
              </a:lnSpc>
              <a:spcBef>
                <a:spcPts val="600"/>
              </a:spcBef>
            </a:pPr>
            <a:endParaRPr lang="en-US" dirty="0">
              <a:latin typeface="+mn-lt"/>
            </a:endParaRPr>
          </a:p>
        </p:txBody>
      </p:sp>
      <p:pic>
        <p:nvPicPr>
          <p:cNvPr id="7" name="Picture 6">
            <a:extLst>
              <a:ext uri="{FF2B5EF4-FFF2-40B4-BE49-F238E27FC236}">
                <a16:creationId xmlns:a16="http://schemas.microsoft.com/office/drawing/2014/main" id="{B5C4A883-67B6-3955-A6ED-238E56B7C75E}"/>
              </a:ext>
            </a:extLst>
          </p:cNvPr>
          <p:cNvPicPr>
            <a:picLocks noChangeAspect="1"/>
          </p:cNvPicPr>
          <p:nvPr/>
        </p:nvPicPr>
        <p:blipFill>
          <a:blip r:embed="rId3"/>
          <a:stretch>
            <a:fillRect/>
          </a:stretch>
        </p:blipFill>
        <p:spPr>
          <a:xfrm>
            <a:off x="18367" y="3681861"/>
            <a:ext cx="9034462" cy="1907379"/>
          </a:xfrm>
          <a:prstGeom prst="rect">
            <a:avLst/>
          </a:prstGeom>
        </p:spPr>
      </p:pic>
      <p:sp>
        <p:nvSpPr>
          <p:cNvPr id="9" name="TextBox 8">
            <a:extLst>
              <a:ext uri="{FF2B5EF4-FFF2-40B4-BE49-F238E27FC236}">
                <a16:creationId xmlns:a16="http://schemas.microsoft.com/office/drawing/2014/main" id="{BF153CD3-F5FF-17AE-46C5-73875858785A}"/>
              </a:ext>
            </a:extLst>
          </p:cNvPr>
          <p:cNvSpPr txBox="1"/>
          <p:nvPr/>
        </p:nvSpPr>
        <p:spPr>
          <a:xfrm>
            <a:off x="1476324" y="5522479"/>
            <a:ext cx="1659834" cy="369332"/>
          </a:xfrm>
          <a:prstGeom prst="rect">
            <a:avLst/>
          </a:prstGeom>
          <a:noFill/>
        </p:spPr>
        <p:txBody>
          <a:bodyPr wrap="square" rtlCol="0">
            <a:spAutoFit/>
          </a:bodyPr>
          <a:lstStyle/>
          <a:p>
            <a:pPr defTabSz="457200" eaLnBrk="1" fontAlgn="auto" hangingPunct="1">
              <a:spcBef>
                <a:spcPts val="0"/>
              </a:spcBef>
              <a:spcAft>
                <a:spcPts val="0"/>
              </a:spcAft>
              <a:defRPr/>
            </a:pPr>
            <a:r>
              <a:rPr lang="en-GB" sz="1800" b="1" dirty="0">
                <a:solidFill>
                  <a:srgbClr val="000000"/>
                </a:solidFill>
                <a:latin typeface="Calibri" panose="020F0502020204030204"/>
                <a:cs typeface="+mn-cs"/>
              </a:rPr>
              <a:t>Paper: </a:t>
            </a:r>
          </a:p>
        </p:txBody>
      </p:sp>
      <p:sp>
        <p:nvSpPr>
          <p:cNvPr id="11" name="TextBox 10">
            <a:extLst>
              <a:ext uri="{FF2B5EF4-FFF2-40B4-BE49-F238E27FC236}">
                <a16:creationId xmlns:a16="http://schemas.microsoft.com/office/drawing/2014/main" id="{51889A9A-08B6-8F08-0209-CF08CFF715B6}"/>
              </a:ext>
            </a:extLst>
          </p:cNvPr>
          <p:cNvSpPr txBox="1"/>
          <p:nvPr/>
        </p:nvSpPr>
        <p:spPr>
          <a:xfrm>
            <a:off x="1473559" y="5833255"/>
            <a:ext cx="1659834" cy="369332"/>
          </a:xfrm>
          <a:prstGeom prst="rect">
            <a:avLst/>
          </a:prstGeom>
          <a:noFill/>
        </p:spPr>
        <p:txBody>
          <a:bodyPr wrap="square" rtlCol="0">
            <a:spAutoFit/>
          </a:bodyPr>
          <a:lstStyle/>
          <a:p>
            <a:pPr defTabSz="457200" eaLnBrk="1" fontAlgn="auto" hangingPunct="1">
              <a:spcBef>
                <a:spcPts val="0"/>
              </a:spcBef>
              <a:spcAft>
                <a:spcPts val="0"/>
              </a:spcAft>
              <a:defRPr/>
            </a:pPr>
            <a:r>
              <a:rPr lang="en-GB" sz="1800" b="1" dirty="0">
                <a:solidFill>
                  <a:srgbClr val="000000"/>
                </a:solidFill>
                <a:latin typeface="Calibri" panose="020F0502020204030204"/>
                <a:cs typeface="+mn-cs"/>
              </a:rPr>
              <a:t>Code: </a:t>
            </a:r>
          </a:p>
        </p:txBody>
      </p:sp>
      <p:sp>
        <p:nvSpPr>
          <p:cNvPr id="13" name="TextBox 12">
            <a:extLst>
              <a:ext uri="{FF2B5EF4-FFF2-40B4-BE49-F238E27FC236}">
                <a16:creationId xmlns:a16="http://schemas.microsoft.com/office/drawing/2014/main" id="{681DB343-49DA-D1B4-214D-8C7AEBA55FB7}"/>
              </a:ext>
            </a:extLst>
          </p:cNvPr>
          <p:cNvSpPr txBox="1"/>
          <p:nvPr/>
        </p:nvSpPr>
        <p:spPr>
          <a:xfrm>
            <a:off x="1474612" y="6156012"/>
            <a:ext cx="1659834" cy="369332"/>
          </a:xfrm>
          <a:prstGeom prst="rect">
            <a:avLst/>
          </a:prstGeom>
          <a:noFill/>
        </p:spPr>
        <p:txBody>
          <a:bodyPr wrap="square" rtlCol="0">
            <a:spAutoFit/>
          </a:bodyPr>
          <a:lstStyle/>
          <a:p>
            <a:pPr defTabSz="457200" eaLnBrk="1" fontAlgn="auto" hangingPunct="1">
              <a:spcBef>
                <a:spcPts val="0"/>
              </a:spcBef>
              <a:spcAft>
                <a:spcPts val="0"/>
              </a:spcAft>
              <a:defRPr/>
            </a:pPr>
            <a:r>
              <a:rPr lang="en-US" altLang="zh-CN" sz="1800" b="1" dirty="0">
                <a:solidFill>
                  <a:srgbClr val="000000"/>
                </a:solidFill>
                <a:latin typeface="Calibri" panose="020F0502020204030204"/>
                <a:ea typeface="宋体" panose="02010600030101010101" pitchFamily="2" charset="-122"/>
                <a:cs typeface="+mn-cs"/>
              </a:rPr>
              <a:t>Demo</a:t>
            </a:r>
            <a:r>
              <a:rPr lang="en-GB" sz="1800" b="1" dirty="0">
                <a:solidFill>
                  <a:srgbClr val="000000"/>
                </a:solidFill>
                <a:latin typeface="Calibri" panose="020F0502020204030204"/>
                <a:cs typeface="+mn-cs"/>
              </a:rPr>
              <a:t>: </a:t>
            </a:r>
          </a:p>
        </p:txBody>
      </p:sp>
      <p:sp>
        <p:nvSpPr>
          <p:cNvPr id="15" name="TextBox 14">
            <a:extLst>
              <a:ext uri="{FF2B5EF4-FFF2-40B4-BE49-F238E27FC236}">
                <a16:creationId xmlns:a16="http://schemas.microsoft.com/office/drawing/2014/main" id="{24B302CA-1F89-9585-A84F-B3F469DE1666}"/>
              </a:ext>
            </a:extLst>
          </p:cNvPr>
          <p:cNvSpPr txBox="1"/>
          <p:nvPr/>
        </p:nvSpPr>
        <p:spPr>
          <a:xfrm>
            <a:off x="2601509" y="5543897"/>
            <a:ext cx="6097712" cy="369332"/>
          </a:xfrm>
          <a:prstGeom prst="rect">
            <a:avLst/>
          </a:prstGeom>
          <a:noFill/>
        </p:spPr>
        <p:txBody>
          <a:bodyPr wrap="square">
            <a:spAutoFit/>
          </a:bodyPr>
          <a:lstStyle/>
          <a:p>
            <a:pPr defTabSz="457200" eaLnBrk="1" fontAlgn="auto" hangingPunct="1">
              <a:spcBef>
                <a:spcPts val="0"/>
              </a:spcBef>
              <a:spcAft>
                <a:spcPts val="0"/>
              </a:spcAft>
              <a:defRPr/>
            </a:pPr>
            <a:r>
              <a:rPr lang="en-GB" sz="1800" dirty="0">
                <a:solidFill>
                  <a:srgbClr val="000000"/>
                </a:solidFill>
                <a:latin typeface="Calibri" panose="020F0502020204030204"/>
                <a:cs typeface="+mn-cs"/>
              </a:rPr>
              <a:t>https://arxiv.org/pdf/2308.05037.pdf</a:t>
            </a:r>
          </a:p>
        </p:txBody>
      </p:sp>
      <p:sp>
        <p:nvSpPr>
          <p:cNvPr id="17" name="TextBox 16">
            <a:extLst>
              <a:ext uri="{FF2B5EF4-FFF2-40B4-BE49-F238E27FC236}">
                <a16:creationId xmlns:a16="http://schemas.microsoft.com/office/drawing/2014/main" id="{AA4AF474-F4CD-D9E5-623E-22F887C2485A}"/>
              </a:ext>
            </a:extLst>
          </p:cNvPr>
          <p:cNvSpPr txBox="1"/>
          <p:nvPr/>
        </p:nvSpPr>
        <p:spPr>
          <a:xfrm>
            <a:off x="2601509" y="6134594"/>
            <a:ext cx="6097712" cy="369332"/>
          </a:xfrm>
          <a:prstGeom prst="rect">
            <a:avLst/>
          </a:prstGeom>
          <a:noFill/>
        </p:spPr>
        <p:txBody>
          <a:bodyPr wrap="square">
            <a:spAutoFit/>
          </a:bodyPr>
          <a:lstStyle/>
          <a:p>
            <a:pPr defTabSz="457200" eaLnBrk="1" fontAlgn="auto" hangingPunct="1">
              <a:spcBef>
                <a:spcPts val="0"/>
              </a:spcBef>
              <a:spcAft>
                <a:spcPts val="0"/>
              </a:spcAft>
              <a:defRPr/>
            </a:pPr>
            <a:r>
              <a:rPr lang="en-GB" sz="1800" dirty="0">
                <a:solidFill>
                  <a:srgbClr val="000000"/>
                </a:solidFill>
                <a:latin typeface="Calibri" panose="020F0502020204030204"/>
                <a:cs typeface="+mn-cs"/>
              </a:rPr>
              <a:t>https://huggingface.co/spaces/Audio-AGI/AudioSep</a:t>
            </a:r>
          </a:p>
        </p:txBody>
      </p:sp>
      <p:sp>
        <p:nvSpPr>
          <p:cNvPr id="19" name="TextBox 18">
            <a:extLst>
              <a:ext uri="{FF2B5EF4-FFF2-40B4-BE49-F238E27FC236}">
                <a16:creationId xmlns:a16="http://schemas.microsoft.com/office/drawing/2014/main" id="{7CC8F0D7-523B-2897-7E3C-CCA2ADEEAE4C}"/>
              </a:ext>
            </a:extLst>
          </p:cNvPr>
          <p:cNvSpPr txBox="1"/>
          <p:nvPr/>
        </p:nvSpPr>
        <p:spPr>
          <a:xfrm>
            <a:off x="2601509" y="5839246"/>
            <a:ext cx="6097712" cy="369332"/>
          </a:xfrm>
          <a:prstGeom prst="rect">
            <a:avLst/>
          </a:prstGeom>
          <a:noFill/>
        </p:spPr>
        <p:txBody>
          <a:bodyPr wrap="square">
            <a:spAutoFit/>
          </a:bodyPr>
          <a:lstStyle/>
          <a:p>
            <a:pPr defTabSz="457200" eaLnBrk="1" fontAlgn="auto" hangingPunct="1">
              <a:spcBef>
                <a:spcPts val="0"/>
              </a:spcBef>
              <a:spcAft>
                <a:spcPts val="0"/>
              </a:spcAft>
              <a:defRPr/>
            </a:pPr>
            <a:r>
              <a:rPr lang="en-GB" sz="1800" dirty="0">
                <a:solidFill>
                  <a:srgbClr val="000000"/>
                </a:solidFill>
                <a:latin typeface="Calibri" panose="020F0502020204030204"/>
                <a:cs typeface="+mn-cs"/>
              </a:rPr>
              <a:t>https://github.com/Audio-AGI/AudioSep</a:t>
            </a:r>
          </a:p>
        </p:txBody>
      </p:sp>
      <p:pic>
        <p:nvPicPr>
          <p:cNvPr id="5" name="Picture 4">
            <a:extLst>
              <a:ext uri="{FF2B5EF4-FFF2-40B4-BE49-F238E27FC236}">
                <a16:creationId xmlns:a16="http://schemas.microsoft.com/office/drawing/2014/main" id="{BA79E2EB-9A10-AB86-800C-C36CD649F164}"/>
              </a:ext>
            </a:extLst>
          </p:cNvPr>
          <p:cNvPicPr>
            <a:picLocks noChangeAspect="1"/>
          </p:cNvPicPr>
          <p:nvPr/>
        </p:nvPicPr>
        <p:blipFill>
          <a:blip r:embed="rId4"/>
          <a:stretch>
            <a:fillRect/>
          </a:stretch>
        </p:blipFill>
        <p:spPr>
          <a:xfrm>
            <a:off x="1568553" y="1700808"/>
            <a:ext cx="5163687" cy="1832745"/>
          </a:xfrm>
          <a:prstGeom prst="rect">
            <a:avLst/>
          </a:prstGeom>
        </p:spPr>
      </p:pic>
    </p:spTree>
    <p:extLst>
      <p:ext uri="{BB962C8B-B14F-4D97-AF65-F5344CB8AC3E}">
        <p14:creationId xmlns:p14="http://schemas.microsoft.com/office/powerpoint/2010/main" val="4105758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35BCA-3967-5941-D137-7106095F96F0}"/>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ACF29CD7-011F-7126-90F2-B96D018D6CBA}"/>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40</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0471B7BA-5BA5-7A0C-E1E3-73239B48D05A}"/>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lt"/>
                <a:ea typeface="+mj-ea"/>
                <a:cs typeface="+mj-cs"/>
              </a:rPr>
              <a:t>AudioSep</a:t>
            </a:r>
            <a:r>
              <a:rPr lang="en-US" altLang="zh-CN" sz="2800" kern="0" dirty="0">
                <a:solidFill>
                  <a:srgbClr val="002060"/>
                </a:solidFill>
                <a:latin typeface="+mj-lt"/>
                <a:ea typeface="+mj-ea"/>
                <a:cs typeface="+mj-cs"/>
              </a:rPr>
              <a:t>: Sound Demos</a:t>
            </a:r>
            <a:endParaRPr lang="en-GB" sz="2800" kern="0" dirty="0">
              <a:solidFill>
                <a:srgbClr val="002060"/>
              </a:solidFill>
              <a:latin typeface="+mj-lt"/>
              <a:ea typeface="+mj-ea"/>
              <a:cs typeface="+mj-cs"/>
            </a:endParaRPr>
          </a:p>
        </p:txBody>
      </p:sp>
      <p:sp>
        <p:nvSpPr>
          <p:cNvPr id="2" name="Title 1">
            <a:extLst>
              <a:ext uri="{FF2B5EF4-FFF2-40B4-BE49-F238E27FC236}">
                <a16:creationId xmlns:a16="http://schemas.microsoft.com/office/drawing/2014/main" id="{020CCB08-DBC0-FDDE-5867-DED6EB5A24FE}"/>
              </a:ext>
            </a:extLst>
          </p:cNvPr>
          <p:cNvSpPr txBox="1">
            <a:spLocks/>
          </p:cNvSpPr>
          <p:nvPr/>
        </p:nvSpPr>
        <p:spPr>
          <a:xfrm>
            <a:off x="1800290" y="1697222"/>
            <a:ext cx="5775157" cy="1098697"/>
          </a:xfrm>
          <a:prstGeom prst="rect">
            <a:avLst/>
          </a:prstGeom>
          <a:effectLst>
            <a:glow rad="63500">
              <a:srgbClr val="006AA0">
                <a:satMod val="175000"/>
                <a:alpha val="40000"/>
              </a:srgbClr>
            </a:glow>
          </a:effectLst>
        </p:spPr>
        <p:txBody>
          <a:bodyPr vert="horz" lIns="91440" tIns="45720" rIns="91440" bIns="45720" rtlCol="0" anchor="b">
            <a:noAutofit/>
          </a:bodyPr>
          <a:lstStyle>
            <a:lvl1pPr algn="ctr" defTabSz="457200" rtl="0" eaLnBrk="1" latinLnBrk="0" hangingPunct="1">
              <a:spcBef>
                <a:spcPct val="0"/>
              </a:spcBef>
              <a:buNone/>
              <a:defRPr sz="2400" b="0" kern="1200" cap="none" spc="0" baseline="0">
                <a:ln>
                  <a:noFill/>
                </a:ln>
                <a:solidFill>
                  <a:schemeClr val="tx1"/>
                </a:solidFill>
                <a:effectLst/>
                <a:latin typeface="Georgia"/>
                <a:ea typeface="+mj-ea"/>
                <a:cs typeface="Georgia"/>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GB" sz="1800" b="0" i="0" u="none" strike="noStrike" kern="1200" cap="none" spc="0" normalizeH="0" baseline="0" noProof="0" dirty="0">
              <a:ln>
                <a:noFill/>
              </a:ln>
              <a:solidFill>
                <a:srgbClr val="203D75"/>
              </a:solidFill>
              <a:effectLst/>
              <a:uLnTx/>
              <a:uFillTx/>
              <a:latin typeface="Georgia"/>
              <a:ea typeface="+mj-ea"/>
            </a:endParaRPr>
          </a:p>
        </p:txBody>
      </p:sp>
      <p:sp>
        <p:nvSpPr>
          <p:cNvPr id="3" name="TextBox 2">
            <a:extLst>
              <a:ext uri="{FF2B5EF4-FFF2-40B4-BE49-F238E27FC236}">
                <a16:creationId xmlns:a16="http://schemas.microsoft.com/office/drawing/2014/main" id="{1552A397-74D7-23F9-2BD0-1F2F6F296AF3}"/>
              </a:ext>
            </a:extLst>
          </p:cNvPr>
          <p:cNvSpPr txBox="1"/>
          <p:nvPr/>
        </p:nvSpPr>
        <p:spPr>
          <a:xfrm>
            <a:off x="3749777" y="-699199"/>
            <a:ext cx="184731" cy="523220"/>
          </a:xfrm>
          <a:prstGeom prst="rect">
            <a:avLst/>
          </a:prstGeom>
          <a:noFill/>
        </p:spPr>
        <p:txBody>
          <a:bodyPr wrap="none" rtlCol="0">
            <a:spAutoFit/>
          </a:bodyPr>
          <a:lstStyle/>
          <a:p>
            <a:pPr defTabSz="457200" eaLnBrk="1" fontAlgn="auto" hangingPunct="1">
              <a:spcBef>
                <a:spcPts val="0"/>
              </a:spcBef>
              <a:spcAft>
                <a:spcPts val="0"/>
              </a:spcAft>
            </a:pPr>
            <a:endParaRPr lang="en-CN" sz="1400" dirty="0">
              <a:solidFill>
                <a:srgbClr val="203D75"/>
              </a:solidFill>
              <a:latin typeface="Calibri"/>
              <a:cs typeface="+mn-cs"/>
            </a:endParaRPr>
          </a:p>
          <a:p>
            <a:pPr defTabSz="457200" eaLnBrk="1" fontAlgn="auto" hangingPunct="1">
              <a:spcBef>
                <a:spcPts val="0"/>
              </a:spcBef>
              <a:spcAft>
                <a:spcPts val="0"/>
              </a:spcAft>
            </a:pPr>
            <a:endParaRPr lang="en-CN" sz="1400" dirty="0">
              <a:solidFill>
                <a:srgbClr val="556169"/>
              </a:solidFill>
              <a:latin typeface="Georgia"/>
              <a:cs typeface="Georgia"/>
            </a:endParaRPr>
          </a:p>
        </p:txBody>
      </p:sp>
      <p:sp>
        <p:nvSpPr>
          <p:cNvPr id="6" name="TextBox 5">
            <a:extLst>
              <a:ext uri="{FF2B5EF4-FFF2-40B4-BE49-F238E27FC236}">
                <a16:creationId xmlns:a16="http://schemas.microsoft.com/office/drawing/2014/main" id="{E4DF62AD-388D-856F-A3C7-6E2E21437E81}"/>
              </a:ext>
            </a:extLst>
          </p:cNvPr>
          <p:cNvSpPr txBox="1"/>
          <p:nvPr/>
        </p:nvSpPr>
        <p:spPr>
          <a:xfrm>
            <a:off x="2028399" y="958210"/>
            <a:ext cx="5012045" cy="382558"/>
          </a:xfrm>
          <a:prstGeom prst="rect">
            <a:avLst/>
          </a:prstGeom>
          <a:noFill/>
        </p:spPr>
        <p:txBody>
          <a:bodyPr wrap="none" lIns="74057" tIns="37029" rIns="74057" bIns="37029">
            <a:spAutoFit/>
          </a:bodyPr>
          <a:lstStyle/>
          <a:p>
            <a:pPr defTabSz="457200" eaLnBrk="1" fontAlgn="auto" hangingPunct="1">
              <a:spcBef>
                <a:spcPts val="0"/>
              </a:spcBef>
              <a:spcAft>
                <a:spcPts val="0"/>
              </a:spcAft>
              <a:defRPr/>
            </a:pPr>
            <a:r>
              <a:rPr lang="en-GB" dirty="0">
                <a:solidFill>
                  <a:srgbClr val="000000"/>
                </a:solidFill>
                <a:latin typeface="Calibri" panose="020F0502020204030204"/>
                <a:cs typeface="+mn-cs"/>
              </a:rPr>
              <a:t>Human query: “The engine sound of a vehicle”</a:t>
            </a:r>
          </a:p>
        </p:txBody>
      </p:sp>
      <p:sp>
        <p:nvSpPr>
          <p:cNvPr id="7" name="TextBox 6">
            <a:extLst>
              <a:ext uri="{FF2B5EF4-FFF2-40B4-BE49-F238E27FC236}">
                <a16:creationId xmlns:a16="http://schemas.microsoft.com/office/drawing/2014/main" id="{6A933870-7F25-2AC2-585A-97BE8B4393C5}"/>
              </a:ext>
            </a:extLst>
          </p:cNvPr>
          <p:cNvSpPr txBox="1"/>
          <p:nvPr/>
        </p:nvSpPr>
        <p:spPr>
          <a:xfrm>
            <a:off x="1525965" y="3861048"/>
            <a:ext cx="5443125" cy="382558"/>
          </a:xfrm>
          <a:prstGeom prst="rect">
            <a:avLst/>
          </a:prstGeom>
          <a:noFill/>
        </p:spPr>
        <p:txBody>
          <a:bodyPr wrap="none" lIns="74057" tIns="37029" rIns="74057" bIns="37029">
            <a:spAutoFit/>
          </a:bodyPr>
          <a:lstStyle/>
          <a:p>
            <a:pPr algn="ctr" defTabSz="457200" eaLnBrk="1" fontAlgn="auto" hangingPunct="1">
              <a:spcBef>
                <a:spcPts val="0"/>
              </a:spcBef>
              <a:spcAft>
                <a:spcPts val="0"/>
              </a:spcAft>
              <a:defRPr/>
            </a:pPr>
            <a:r>
              <a:rPr lang="en-GB" dirty="0">
                <a:solidFill>
                  <a:srgbClr val="000000"/>
                </a:solidFill>
                <a:latin typeface="Calibri" panose="020F0502020204030204"/>
                <a:cs typeface="+mn-cs"/>
              </a:rPr>
              <a:t>Human query: “The sound of hitting the keyboard”</a:t>
            </a:r>
          </a:p>
        </p:txBody>
      </p:sp>
      <p:pic>
        <p:nvPicPr>
          <p:cNvPr id="8" name="Picture 7" descr="A picture containing curtain&#10;&#10;Description automatically generated">
            <a:extLst>
              <a:ext uri="{FF2B5EF4-FFF2-40B4-BE49-F238E27FC236}">
                <a16:creationId xmlns:a16="http://schemas.microsoft.com/office/drawing/2014/main" id="{8BFF21D2-7787-8C41-61EF-9E18092B67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1680" y="1908454"/>
            <a:ext cx="2330578" cy="1736656"/>
          </a:xfrm>
          <a:prstGeom prst="rect">
            <a:avLst/>
          </a:prstGeom>
        </p:spPr>
      </p:pic>
      <p:pic>
        <p:nvPicPr>
          <p:cNvPr id="9" name="Picture 8" descr="A picture containing sunset&#10;&#10;Description automatically generated">
            <a:extLst>
              <a:ext uri="{FF2B5EF4-FFF2-40B4-BE49-F238E27FC236}">
                <a16:creationId xmlns:a16="http://schemas.microsoft.com/office/drawing/2014/main" id="{FFFCDED6-DCFA-3AAF-DB70-8280F52434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27641" y="1913120"/>
            <a:ext cx="2330577" cy="1736656"/>
          </a:xfrm>
          <a:prstGeom prst="rect">
            <a:avLst/>
          </a:prstGeom>
        </p:spPr>
      </p:pic>
      <p:sp>
        <p:nvSpPr>
          <p:cNvPr id="10" name="TextBox 9">
            <a:extLst>
              <a:ext uri="{FF2B5EF4-FFF2-40B4-BE49-F238E27FC236}">
                <a16:creationId xmlns:a16="http://schemas.microsoft.com/office/drawing/2014/main" id="{567795D2-CB5B-4BD3-D069-3A7FF4614574}"/>
              </a:ext>
            </a:extLst>
          </p:cNvPr>
          <p:cNvSpPr txBox="1"/>
          <p:nvPr/>
        </p:nvSpPr>
        <p:spPr>
          <a:xfrm>
            <a:off x="2877486" y="1341055"/>
            <a:ext cx="468559" cy="321002"/>
          </a:xfrm>
          <a:prstGeom prst="rect">
            <a:avLst/>
          </a:prstGeom>
          <a:noFill/>
        </p:spPr>
        <p:txBody>
          <a:bodyPr wrap="none" lIns="74057" tIns="37029" rIns="74057" bIns="37029">
            <a:spAutoFit/>
          </a:bodyPr>
          <a:lstStyle/>
          <a:p>
            <a:pPr defTabSz="457200" eaLnBrk="1" fontAlgn="auto" hangingPunct="1">
              <a:spcBef>
                <a:spcPts val="0"/>
              </a:spcBef>
              <a:spcAft>
                <a:spcPts val="0"/>
              </a:spcAft>
              <a:defRPr/>
            </a:pPr>
            <a:r>
              <a:rPr lang="en-GB" sz="1600" dirty="0">
                <a:solidFill>
                  <a:srgbClr val="000000"/>
                </a:solidFill>
                <a:latin typeface="Calibri" panose="020F0502020204030204"/>
                <a:cs typeface="+mn-cs"/>
              </a:rPr>
              <a:t>Mix</a:t>
            </a:r>
          </a:p>
        </p:txBody>
      </p:sp>
      <p:sp>
        <p:nvSpPr>
          <p:cNvPr id="11" name="TextBox 10">
            <a:extLst>
              <a:ext uri="{FF2B5EF4-FFF2-40B4-BE49-F238E27FC236}">
                <a16:creationId xmlns:a16="http://schemas.microsoft.com/office/drawing/2014/main" id="{954DE3DE-7E9A-DFAB-CF84-D8EA62963871}"/>
              </a:ext>
            </a:extLst>
          </p:cNvPr>
          <p:cNvSpPr txBox="1"/>
          <p:nvPr/>
        </p:nvSpPr>
        <p:spPr>
          <a:xfrm>
            <a:off x="4527642" y="1363026"/>
            <a:ext cx="1095332" cy="321002"/>
          </a:xfrm>
          <a:prstGeom prst="rect">
            <a:avLst/>
          </a:prstGeom>
          <a:noFill/>
        </p:spPr>
        <p:txBody>
          <a:bodyPr wrap="none" lIns="74057" tIns="37029" rIns="74057" bIns="37029">
            <a:spAutoFit/>
          </a:bodyPr>
          <a:lstStyle/>
          <a:p>
            <a:pPr defTabSz="457200" eaLnBrk="1" fontAlgn="auto" hangingPunct="1">
              <a:spcBef>
                <a:spcPts val="0"/>
              </a:spcBef>
              <a:spcAft>
                <a:spcPts val="0"/>
              </a:spcAft>
              <a:defRPr/>
            </a:pPr>
            <a:r>
              <a:rPr lang="en-GB" sz="1600" dirty="0">
                <a:solidFill>
                  <a:srgbClr val="000000"/>
                </a:solidFill>
                <a:latin typeface="Calibri" panose="020F0502020204030204"/>
                <a:cs typeface="+mn-cs"/>
              </a:rPr>
              <a:t>Separated</a:t>
            </a:r>
          </a:p>
        </p:txBody>
      </p:sp>
      <p:pic>
        <p:nvPicPr>
          <p:cNvPr id="12" name="engine-mix">
            <a:hlinkClick r:id="" action="ppaction://media"/>
            <a:extLst>
              <a:ext uri="{FF2B5EF4-FFF2-40B4-BE49-F238E27FC236}">
                <a16:creationId xmlns:a16="http://schemas.microsoft.com/office/drawing/2014/main" id="{1477E52F-439C-BC64-41B6-237D70CC122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3377661" y="1286874"/>
            <a:ext cx="436563" cy="436563"/>
          </a:xfrm>
          <a:prstGeom prst="rect">
            <a:avLst/>
          </a:prstGeom>
        </p:spPr>
      </p:pic>
      <p:pic>
        <p:nvPicPr>
          <p:cNvPr id="13" name="engine-human">
            <a:hlinkClick r:id="" action="ppaction://media"/>
            <a:extLst>
              <a:ext uri="{FF2B5EF4-FFF2-40B4-BE49-F238E27FC236}">
                <a16:creationId xmlns:a16="http://schemas.microsoft.com/office/drawing/2014/main" id="{14B63105-042F-B03F-48CE-DF1A5A48F82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5610419" y="1327875"/>
            <a:ext cx="436563" cy="436563"/>
          </a:xfrm>
          <a:prstGeom prst="rect">
            <a:avLst/>
          </a:prstGeom>
        </p:spPr>
      </p:pic>
      <p:pic>
        <p:nvPicPr>
          <p:cNvPr id="14" name="Picture 13" descr="A picture containing curtain, furniture&#10;&#10;Description automatically generated">
            <a:extLst>
              <a:ext uri="{FF2B5EF4-FFF2-40B4-BE49-F238E27FC236}">
                <a16:creationId xmlns:a16="http://schemas.microsoft.com/office/drawing/2014/main" id="{E873E026-5579-DA07-45F6-0148CF9C245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91680" y="4722690"/>
            <a:ext cx="2225879" cy="1658638"/>
          </a:xfrm>
          <a:prstGeom prst="rect">
            <a:avLst/>
          </a:prstGeom>
        </p:spPr>
      </p:pic>
      <p:pic>
        <p:nvPicPr>
          <p:cNvPr id="15" name="Picture 14" descr="A picture containing curtain&#10;&#10;Description automatically generated">
            <a:extLst>
              <a:ext uri="{FF2B5EF4-FFF2-40B4-BE49-F238E27FC236}">
                <a16:creationId xmlns:a16="http://schemas.microsoft.com/office/drawing/2014/main" id="{FFF6A5BF-DFFC-A6AB-F647-E6B73E05ABD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630976" y="4722690"/>
            <a:ext cx="2225879" cy="1658638"/>
          </a:xfrm>
          <a:prstGeom prst="rect">
            <a:avLst/>
          </a:prstGeom>
        </p:spPr>
      </p:pic>
      <p:sp>
        <p:nvSpPr>
          <p:cNvPr id="16" name="TextBox 15">
            <a:extLst>
              <a:ext uri="{FF2B5EF4-FFF2-40B4-BE49-F238E27FC236}">
                <a16:creationId xmlns:a16="http://schemas.microsoft.com/office/drawing/2014/main" id="{1985AE4E-CB41-5B89-14A4-623845625EC9}"/>
              </a:ext>
            </a:extLst>
          </p:cNvPr>
          <p:cNvSpPr txBox="1"/>
          <p:nvPr/>
        </p:nvSpPr>
        <p:spPr>
          <a:xfrm>
            <a:off x="2930382" y="4309196"/>
            <a:ext cx="468559" cy="321002"/>
          </a:xfrm>
          <a:prstGeom prst="rect">
            <a:avLst/>
          </a:prstGeom>
          <a:noFill/>
        </p:spPr>
        <p:txBody>
          <a:bodyPr wrap="none" lIns="74057" tIns="37029" rIns="74057" bIns="37029">
            <a:spAutoFit/>
          </a:bodyPr>
          <a:lstStyle/>
          <a:p>
            <a:pPr defTabSz="457200" eaLnBrk="1" fontAlgn="auto" hangingPunct="1">
              <a:spcBef>
                <a:spcPts val="0"/>
              </a:spcBef>
              <a:spcAft>
                <a:spcPts val="0"/>
              </a:spcAft>
              <a:defRPr/>
            </a:pPr>
            <a:r>
              <a:rPr lang="en-GB" sz="1600" dirty="0">
                <a:solidFill>
                  <a:srgbClr val="000000"/>
                </a:solidFill>
                <a:latin typeface="Calibri" panose="020F0502020204030204"/>
                <a:cs typeface="+mn-cs"/>
              </a:rPr>
              <a:t>Mix</a:t>
            </a:r>
          </a:p>
        </p:txBody>
      </p:sp>
      <p:sp>
        <p:nvSpPr>
          <p:cNvPr id="17" name="TextBox 16">
            <a:extLst>
              <a:ext uri="{FF2B5EF4-FFF2-40B4-BE49-F238E27FC236}">
                <a16:creationId xmlns:a16="http://schemas.microsoft.com/office/drawing/2014/main" id="{27CF1C8E-6D5B-DFD4-1729-55B4B27A5AC8}"/>
              </a:ext>
            </a:extLst>
          </p:cNvPr>
          <p:cNvSpPr txBox="1"/>
          <p:nvPr/>
        </p:nvSpPr>
        <p:spPr>
          <a:xfrm>
            <a:off x="4650366" y="4326733"/>
            <a:ext cx="1095332" cy="321002"/>
          </a:xfrm>
          <a:prstGeom prst="rect">
            <a:avLst/>
          </a:prstGeom>
          <a:noFill/>
        </p:spPr>
        <p:txBody>
          <a:bodyPr wrap="none" lIns="74057" tIns="37029" rIns="74057" bIns="37029">
            <a:spAutoFit/>
          </a:bodyPr>
          <a:lstStyle/>
          <a:p>
            <a:pPr defTabSz="457200" eaLnBrk="1" fontAlgn="auto" hangingPunct="1">
              <a:spcBef>
                <a:spcPts val="0"/>
              </a:spcBef>
              <a:spcAft>
                <a:spcPts val="0"/>
              </a:spcAft>
              <a:defRPr/>
            </a:pPr>
            <a:r>
              <a:rPr lang="en-GB" sz="1600" dirty="0">
                <a:solidFill>
                  <a:srgbClr val="000000"/>
                </a:solidFill>
                <a:latin typeface="Calibri" panose="020F0502020204030204"/>
                <a:cs typeface="+mn-cs"/>
              </a:rPr>
              <a:t>Separated</a:t>
            </a:r>
          </a:p>
        </p:txBody>
      </p:sp>
      <p:pic>
        <p:nvPicPr>
          <p:cNvPr id="18" name="keyboard-mix">
            <a:hlinkClick r:id="" action="ppaction://media"/>
            <a:extLst>
              <a:ext uri="{FF2B5EF4-FFF2-40B4-BE49-F238E27FC236}">
                <a16:creationId xmlns:a16="http://schemas.microsoft.com/office/drawing/2014/main" id="{A21E4607-CBF0-3619-3029-199C42BB7688}"/>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3389788" y="4209709"/>
            <a:ext cx="436563" cy="436563"/>
          </a:xfrm>
          <a:prstGeom prst="rect">
            <a:avLst/>
          </a:prstGeom>
        </p:spPr>
      </p:pic>
      <p:pic>
        <p:nvPicPr>
          <p:cNvPr id="19" name="keyboard-human">
            <a:hlinkClick r:id="" action="ppaction://media"/>
            <a:extLst>
              <a:ext uri="{FF2B5EF4-FFF2-40B4-BE49-F238E27FC236}">
                <a16:creationId xmlns:a16="http://schemas.microsoft.com/office/drawing/2014/main" id="{DDD3198C-8C49-C661-172C-4969DF3F11D9}"/>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5684822" y="4179408"/>
            <a:ext cx="436563" cy="436563"/>
          </a:xfrm>
          <a:prstGeom prst="rect">
            <a:avLst/>
          </a:prstGeom>
        </p:spPr>
      </p:pic>
    </p:spTree>
    <p:extLst>
      <p:ext uri="{BB962C8B-B14F-4D97-AF65-F5344CB8AC3E}">
        <p14:creationId xmlns:p14="http://schemas.microsoft.com/office/powerpoint/2010/main" val="3898076663"/>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audio>
              <p:cMediaNode vol="80000">
                <p:cTn id="3" fill="hold" display="0">
                  <p:stCondLst>
                    <p:cond delay="indefinite"/>
                  </p:stCondLst>
                  <p:endCondLst>
                    <p:cond evt="onStopAudio" delay="0">
                      <p:tgtEl>
                        <p:sldTgt/>
                      </p:tgtEl>
                    </p:cond>
                  </p:endCondLst>
                </p:cTn>
                <p:tgtEl>
                  <p:spTgt spid="13"/>
                </p:tgtEl>
              </p:cMediaNode>
            </p:audio>
            <p:audio>
              <p:cMediaNode vol="80000">
                <p:cTn id="4" fill="hold" display="0">
                  <p:stCondLst>
                    <p:cond delay="indefinite"/>
                  </p:stCondLst>
                  <p:endCondLst>
                    <p:cond evt="onStopAudio" delay="0">
                      <p:tgtEl>
                        <p:sldTgt/>
                      </p:tgtEl>
                    </p:cond>
                  </p:endCondLst>
                </p:cTn>
                <p:tgtEl>
                  <p:spTgt spid="18"/>
                </p:tgtEl>
              </p:cMediaNode>
            </p:audio>
            <p:audio>
              <p:cMediaNode vol="80000">
                <p:cTn id="5" fill="hold" display="0">
                  <p:stCondLst>
                    <p:cond delay="indefinite"/>
                  </p:stCondLst>
                  <p:endCondLst>
                    <p:cond evt="onStopAudio" delay="0">
                      <p:tgtEl>
                        <p:sldTgt/>
                      </p:tgtEl>
                    </p:cond>
                  </p:endCondLst>
                </p:cTn>
                <p:tgtEl>
                  <p:spTgt spid="19"/>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CEDAC-71AF-1267-7850-10C15CCAB93A}"/>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6CC7E1DD-13F9-BC9A-DA17-D5E61861AAB6}"/>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41</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FF77557C-1AD1-723C-E8E5-41F43DD1694F}"/>
              </a:ext>
            </a:extLst>
          </p:cNvPr>
          <p:cNvSpPr txBox="1"/>
          <p:nvPr/>
        </p:nvSpPr>
        <p:spPr>
          <a:xfrm>
            <a:off x="414737" y="402622"/>
            <a:ext cx="8658225" cy="523875"/>
          </a:xfrm>
          <a:prstGeom prst="rect">
            <a:avLst/>
          </a:prstGeom>
          <a:noFill/>
        </p:spPr>
        <p:txBody>
          <a:bodyPr anchor="ctr">
            <a:spAutoFit/>
          </a:bodyPr>
          <a:lstStyle/>
          <a:p>
            <a:pPr eaLnBrk="1" hangingPunct="1">
              <a:defRPr/>
            </a:pPr>
            <a:r>
              <a:rPr lang="en-US" sz="2800" kern="0" dirty="0">
                <a:solidFill>
                  <a:srgbClr val="002060"/>
                </a:solidFill>
                <a:latin typeface="+mj-lt"/>
                <a:ea typeface="+mj-ea"/>
                <a:cs typeface="+mj-cs"/>
              </a:rPr>
              <a:t>Method 2: </a:t>
            </a:r>
            <a:r>
              <a:rPr lang="en-US" sz="2800" kern="0" dirty="0" err="1">
                <a:solidFill>
                  <a:srgbClr val="002060"/>
                </a:solidFill>
                <a:latin typeface="+mj-lt"/>
                <a:ea typeface="+mj-ea"/>
                <a:cs typeface="+mj-cs"/>
              </a:rPr>
              <a:t>FlowSep</a:t>
            </a:r>
            <a:endParaRPr lang="en-GB" sz="2800" kern="0" dirty="0">
              <a:solidFill>
                <a:srgbClr val="002060"/>
              </a:solidFill>
              <a:latin typeface="+mj-lt"/>
              <a:ea typeface="+mj-ea"/>
              <a:cs typeface="+mj-cs"/>
            </a:endParaRPr>
          </a:p>
        </p:txBody>
      </p:sp>
      <p:sp>
        <p:nvSpPr>
          <p:cNvPr id="7" name="TextBox 6">
            <a:extLst>
              <a:ext uri="{FF2B5EF4-FFF2-40B4-BE49-F238E27FC236}">
                <a16:creationId xmlns:a16="http://schemas.microsoft.com/office/drawing/2014/main" id="{71A0361E-06A7-7FE6-7DB6-0FC4DBA62FF3}"/>
              </a:ext>
            </a:extLst>
          </p:cNvPr>
          <p:cNvSpPr txBox="1"/>
          <p:nvPr/>
        </p:nvSpPr>
        <p:spPr>
          <a:xfrm>
            <a:off x="4355976" y="1656670"/>
            <a:ext cx="4608512" cy="2708434"/>
          </a:xfrm>
          <a:prstGeom prst="rect">
            <a:avLst/>
          </a:prstGeom>
          <a:noFill/>
        </p:spPr>
        <p:txBody>
          <a:bodyPr wrap="square">
            <a:spAutoFit/>
          </a:bodyPr>
          <a:lstStyle/>
          <a:p>
            <a:pPr marL="457200" lvl="1">
              <a:lnSpc>
                <a:spcPct val="100000"/>
              </a:lnSpc>
              <a:spcBef>
                <a:spcPts val="1800"/>
              </a:spcBef>
            </a:pPr>
            <a:r>
              <a:rPr lang="en-GB"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Using</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the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generative</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approaches.</a:t>
            </a:r>
          </a:p>
          <a:p>
            <a:pPr marL="457200" lvl="1">
              <a:lnSpc>
                <a:spcPct val="100000"/>
              </a:lnSpc>
              <a:spcBef>
                <a:spcPts val="1800"/>
              </a:spcBef>
            </a:pP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Diffusion-based</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generation</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framework</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with</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rectified</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flow</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matching.</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457200" lvl="1">
              <a:lnSpc>
                <a:spcPct val="100000"/>
              </a:lnSpc>
              <a:spcBef>
                <a:spcPts val="1800"/>
              </a:spcBef>
            </a:pP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Separation</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system</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by</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generating</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new</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audio</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samples</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with</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the</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noise</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clips</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and</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text</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prompts</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as</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a </a:t>
            </a:r>
            <a:r>
              <a:rPr lang="en-US" altLang="zh-CN" sz="2000" dirty="0">
                <a:solidFill>
                  <a:srgbClr val="002060"/>
                </a:solidFill>
                <a:latin typeface="Calibri" panose="020F0502020204030204" pitchFamily="34" charset="0"/>
                <a:ea typeface="Calibri" panose="020F0502020204030204" pitchFamily="34" charset="0"/>
                <a:cs typeface="Calibri" panose="020F0502020204030204" pitchFamily="34" charset="0"/>
              </a:rPr>
              <a:t>condition.</a:t>
            </a:r>
            <a:r>
              <a:rPr lang="zh-CN" altLang="en-US" sz="2000" dirty="0">
                <a:solidFill>
                  <a:srgbClr val="002060"/>
                </a:solidFill>
                <a:latin typeface="Calibri" panose="020F0502020204030204" pitchFamily="34" charset="0"/>
                <a:ea typeface="Calibri" panose="020F0502020204030204" pitchFamily="34" charset="0"/>
                <a:cs typeface="Calibri" panose="020F0502020204030204" pitchFamily="34" charset="0"/>
              </a:rPr>
              <a:t> </a:t>
            </a:r>
            <a:endParaRPr lang="en-GB" dirty="0"/>
          </a:p>
        </p:txBody>
      </p:sp>
      <p:sp>
        <p:nvSpPr>
          <p:cNvPr id="8" name="TextBox 7">
            <a:extLst>
              <a:ext uri="{FF2B5EF4-FFF2-40B4-BE49-F238E27FC236}">
                <a16:creationId xmlns:a16="http://schemas.microsoft.com/office/drawing/2014/main" id="{DA80C03E-D025-046F-BD22-6124EF72E6B8}"/>
              </a:ext>
            </a:extLst>
          </p:cNvPr>
          <p:cNvSpPr txBox="1"/>
          <p:nvPr/>
        </p:nvSpPr>
        <p:spPr>
          <a:xfrm>
            <a:off x="4813732" y="1122997"/>
            <a:ext cx="2520280" cy="461665"/>
          </a:xfrm>
          <a:prstGeom prst="rect">
            <a:avLst/>
          </a:prstGeom>
          <a:noFill/>
        </p:spPr>
        <p:txBody>
          <a:bodyPr wrap="square" rtlCol="0">
            <a:spAutoFit/>
          </a:bodyPr>
          <a:lstStyle/>
          <a:p>
            <a:r>
              <a:rPr lang="en-US" altLang="zh-CN" sz="2200" dirty="0"/>
              <a:t>A “New” Idea</a:t>
            </a:r>
            <a:r>
              <a:rPr lang="en-US" altLang="zh-CN" sz="2400" dirty="0"/>
              <a:t>:</a:t>
            </a:r>
            <a:endParaRPr lang="en-GB" sz="2400" dirty="0"/>
          </a:p>
        </p:txBody>
      </p:sp>
      <p:sp>
        <p:nvSpPr>
          <p:cNvPr id="9" name="TextBox 8">
            <a:extLst>
              <a:ext uri="{FF2B5EF4-FFF2-40B4-BE49-F238E27FC236}">
                <a16:creationId xmlns:a16="http://schemas.microsoft.com/office/drawing/2014/main" id="{73BAB6C4-217E-443F-52CC-4FCACE648890}"/>
              </a:ext>
            </a:extLst>
          </p:cNvPr>
          <p:cNvSpPr txBox="1"/>
          <p:nvPr/>
        </p:nvSpPr>
        <p:spPr>
          <a:xfrm>
            <a:off x="251520" y="1628800"/>
            <a:ext cx="4104456" cy="1323439"/>
          </a:xfrm>
          <a:prstGeom prst="rect">
            <a:avLst/>
          </a:prstGeom>
          <a:noFill/>
        </p:spPr>
        <p:txBody>
          <a:bodyPr wrap="square">
            <a:spAutoFit/>
          </a:bodyPr>
          <a:lstStyle/>
          <a:p>
            <a:pPr marL="457200" marR="0" lvl="1" indent="-228600" algn="l" defTabSz="914400" rtl="0" eaLnBrk="1" fontAlgn="auto" latinLnBrk="0" hangingPunct="1">
              <a:spcBef>
                <a:spcPts val="0"/>
              </a:spcBef>
              <a:spcAft>
                <a:spcPts val="0"/>
              </a:spcAft>
              <a:buClrTx/>
              <a:buSzTx/>
              <a:buFont typeface="Arial" panose="020B0604020202020204" pitchFamily="34" charset="0"/>
              <a:buChar char="•"/>
              <a:tabLst/>
              <a:defRPr/>
            </a:pPr>
            <a:r>
              <a:rPr lang="en-US" altLang="zh-CN" dirty="0">
                <a:solidFill>
                  <a:srgbClr val="002060"/>
                </a:solidFill>
                <a:latin typeface="Calibri" panose="020F0502020204030204" pitchFamily="34" charset="0"/>
                <a:cs typeface="Calibri" panose="020F0502020204030204" pitchFamily="34" charset="0"/>
              </a:rPr>
              <a:t>Discriminative</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approaches.</a:t>
            </a:r>
          </a:p>
          <a:p>
            <a:pPr marL="457200" marR="0" lvl="1" indent="-228600" algn="l" defTabSz="914400" rtl="0" eaLnBrk="1" fontAlgn="auto" latinLnBrk="0" hangingPunct="1">
              <a:spcBef>
                <a:spcPts val="0"/>
              </a:spcBef>
              <a:spcAft>
                <a:spcPts val="0"/>
              </a:spcAft>
              <a:buClrTx/>
              <a:buSzTx/>
              <a:buFont typeface="Arial" panose="020B0604020202020204" pitchFamily="34" charset="0"/>
              <a:buChar char="•"/>
              <a:tabLst/>
              <a:defRPr/>
            </a:pPr>
            <a:r>
              <a:rPr lang="en-US" altLang="zh-CN" dirty="0">
                <a:solidFill>
                  <a:srgbClr val="002060"/>
                </a:solidFill>
                <a:latin typeface="Calibri" panose="020F0502020204030204" pitchFamily="34" charset="0"/>
                <a:cs typeface="Calibri" panose="020F0502020204030204" pitchFamily="34" charset="0"/>
              </a:rPr>
              <a:t>Time-frequency</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masking</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on</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spectrogram</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to</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remove</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the</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noise</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sound</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sources.</a:t>
            </a:r>
            <a:endParaRPr lang="en-GB" dirty="0"/>
          </a:p>
        </p:txBody>
      </p:sp>
      <p:sp>
        <p:nvSpPr>
          <p:cNvPr id="10" name="TextBox 9">
            <a:extLst>
              <a:ext uri="{FF2B5EF4-FFF2-40B4-BE49-F238E27FC236}">
                <a16:creationId xmlns:a16="http://schemas.microsoft.com/office/drawing/2014/main" id="{8C210AB2-D11B-33A9-4E87-A9264FDC2660}"/>
              </a:ext>
            </a:extLst>
          </p:cNvPr>
          <p:cNvSpPr txBox="1"/>
          <p:nvPr/>
        </p:nvSpPr>
        <p:spPr>
          <a:xfrm>
            <a:off x="467544" y="1115919"/>
            <a:ext cx="2880320" cy="430887"/>
          </a:xfrm>
          <a:prstGeom prst="rect">
            <a:avLst/>
          </a:prstGeom>
          <a:noFill/>
        </p:spPr>
        <p:txBody>
          <a:bodyPr wrap="square" rtlCol="0">
            <a:spAutoFit/>
          </a:bodyPr>
          <a:lstStyle/>
          <a:p>
            <a:r>
              <a:rPr lang="en-US" altLang="zh-CN" sz="2200" dirty="0"/>
              <a:t>Existing Ideas:</a:t>
            </a:r>
            <a:endParaRPr lang="en-GB" sz="2200" dirty="0"/>
          </a:p>
        </p:txBody>
      </p:sp>
      <p:sp>
        <p:nvSpPr>
          <p:cNvPr id="11" name="TextBox 10">
            <a:extLst>
              <a:ext uri="{FF2B5EF4-FFF2-40B4-BE49-F238E27FC236}">
                <a16:creationId xmlns:a16="http://schemas.microsoft.com/office/drawing/2014/main" id="{AC95594C-E6A5-8B98-5DD2-36A27D5C772F}"/>
              </a:ext>
            </a:extLst>
          </p:cNvPr>
          <p:cNvSpPr txBox="1"/>
          <p:nvPr/>
        </p:nvSpPr>
        <p:spPr>
          <a:xfrm>
            <a:off x="251520" y="3617729"/>
            <a:ext cx="4320480" cy="1938992"/>
          </a:xfrm>
          <a:prstGeom prst="rect">
            <a:avLst/>
          </a:prstGeom>
          <a:noFill/>
        </p:spPr>
        <p:txBody>
          <a:bodyPr wrap="square">
            <a:spAutoFit/>
          </a:bodyPr>
          <a:lstStyle/>
          <a:p>
            <a:pPr marL="457200" marR="0" lvl="1" indent="-22860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Challenging</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with</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overlapping</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sound</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events</a:t>
            </a:r>
            <a:r>
              <a:rPr lang="en-US" altLang="zh-CN" dirty="0">
                <a:solidFill>
                  <a:srgbClr val="002060"/>
                </a:solidFill>
                <a:latin typeface="Calibri" panose="020F0502020204030204" pitchFamily="34" charset="0"/>
                <a:cs typeface="Calibri" panose="020F0502020204030204" pitchFamily="34" charset="0"/>
              </a:rPr>
              <a:t>.</a:t>
            </a:r>
            <a:r>
              <a:rPr lang="zh-CN" altLang="en-US" dirty="0">
                <a:solidFill>
                  <a:srgbClr val="002060"/>
                </a:solidFill>
                <a:latin typeface="Calibri" panose="020F0502020204030204" pitchFamily="34" charset="0"/>
                <a:cs typeface="Calibri" panose="020F0502020204030204" pitchFamily="34" charset="0"/>
              </a:rPr>
              <a:t> </a:t>
            </a:r>
            <a:endParaRPr lang="en-US" altLang="zh-CN" dirty="0">
              <a:solidFill>
                <a:srgbClr val="002060"/>
              </a:solidFill>
              <a:latin typeface="Calibri" panose="020F0502020204030204" pitchFamily="34" charset="0"/>
              <a:cs typeface="Calibri" panose="020F0502020204030204" pitchFamily="34" charset="0"/>
            </a:endParaRPr>
          </a:p>
          <a:p>
            <a:pPr marL="457200" marR="0" lvl="1" indent="-228600" algn="l" defTabSz="914400" rtl="0" eaLnBrk="1" fontAlgn="auto" latinLnBrk="0" hangingPunct="1">
              <a:spcBef>
                <a:spcPts val="0"/>
              </a:spcBef>
              <a:spcAft>
                <a:spcPts val="0"/>
              </a:spcAft>
              <a:buClrTx/>
              <a:buSzTx/>
              <a:buFont typeface="Arial" panose="020B0604020202020204" pitchFamily="34" charset="0"/>
              <a:buChar char="•"/>
              <a:tabLst/>
              <a:defRPr/>
            </a:pPr>
            <a:r>
              <a:rPr lang="en-US" altLang="zh-CN" dirty="0">
                <a:solidFill>
                  <a:srgbClr val="002060"/>
                </a:solidFill>
                <a:latin typeface="Calibri" panose="020F0502020204030204" pitchFamily="34" charset="0"/>
                <a:cs typeface="Calibri" panose="020F0502020204030204" pitchFamily="34" charset="0"/>
              </a:rPr>
              <a:t>Excessive</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and</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insufficient</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masking</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leads</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to</a:t>
            </a:r>
            <a:r>
              <a:rPr lang="zh-CN" altLang="en-US" dirty="0">
                <a:solidFill>
                  <a:srgbClr val="002060"/>
                </a:solidFill>
                <a:latin typeface="Calibri" panose="020F0502020204030204" pitchFamily="34" charset="0"/>
                <a:cs typeface="Calibri" panose="020F0502020204030204" pitchFamily="34" charset="0"/>
              </a:rPr>
              <a:t> </a:t>
            </a:r>
            <a:r>
              <a:rPr lang="en-US" altLang="zh-CN" b="1" dirty="0">
                <a:solidFill>
                  <a:srgbClr val="002060"/>
                </a:solidFill>
                <a:latin typeface="Calibri" panose="020F0502020204030204" pitchFamily="34" charset="0"/>
                <a:cs typeface="Calibri" panose="020F0502020204030204" pitchFamily="34" charset="0"/>
              </a:rPr>
              <a:t>artifacts</a:t>
            </a:r>
            <a:r>
              <a:rPr lang="en-US" altLang="zh-CN" dirty="0">
                <a:solidFill>
                  <a:srgbClr val="002060"/>
                </a:solidFill>
                <a:latin typeface="Calibri" panose="020F0502020204030204" pitchFamily="34" charset="0"/>
                <a:cs typeface="Calibri" panose="020F0502020204030204" pitchFamily="34" charset="0"/>
              </a:rPr>
              <a:t>,</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including</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spectral</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holes</a:t>
            </a:r>
            <a:r>
              <a:rPr lang="zh-CN" altLang="en-US" dirty="0">
                <a:solidFill>
                  <a:srgbClr val="002060"/>
                </a:solidFill>
                <a:latin typeface="Calibri" panose="020F0502020204030204" pitchFamily="34" charset="0"/>
                <a:cs typeface="Calibri" panose="020F0502020204030204" pitchFamily="34" charset="0"/>
              </a:rPr>
              <a:t> </a:t>
            </a:r>
            <a:r>
              <a:rPr lang="en-US" altLang="zh-CN" dirty="0">
                <a:solidFill>
                  <a:srgbClr val="002060"/>
                </a:solidFill>
                <a:latin typeface="Calibri" panose="020F0502020204030204" pitchFamily="34" charset="0"/>
                <a:cs typeface="Calibri" panose="020F0502020204030204" pitchFamily="34" charset="0"/>
              </a:rPr>
              <a:t>and</a:t>
            </a:r>
            <a:r>
              <a:rPr lang="zh-CN" altLang="en-US" dirty="0">
                <a:solidFill>
                  <a:srgbClr val="002060"/>
                </a:solidFill>
                <a:latin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incomplete</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separation.</a:t>
            </a:r>
            <a:r>
              <a:rPr kumimoji="0" lang="zh-CN" altLang="en-US"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US" altLang="zh-CN" sz="2000" b="0" i="0" u="none" strike="noStrike" kern="1200" cap="none" spc="0" normalizeH="0" baseline="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228600" algn="l" defTabSz="914400" rtl="0" eaLnBrk="1" fontAlgn="auto" latinLnBrk="0" hangingPunct="1">
              <a:spcBef>
                <a:spcPts val="0"/>
              </a:spcBef>
              <a:spcAft>
                <a:spcPts val="0"/>
              </a:spcAft>
              <a:buClrTx/>
              <a:buSzTx/>
              <a:buFont typeface="Arial" panose="020B0604020202020204" pitchFamily="34" charset="0"/>
              <a:buChar char="•"/>
              <a:tabLst/>
              <a:defRPr/>
            </a:pPr>
            <a:endParaRPr lang="en-GB" dirty="0"/>
          </a:p>
        </p:txBody>
      </p:sp>
      <p:sp>
        <p:nvSpPr>
          <p:cNvPr id="12" name="TextBox 11">
            <a:extLst>
              <a:ext uri="{FF2B5EF4-FFF2-40B4-BE49-F238E27FC236}">
                <a16:creationId xmlns:a16="http://schemas.microsoft.com/office/drawing/2014/main" id="{F3CBA18E-02AB-B461-D937-7AD1D62E0B04}"/>
              </a:ext>
            </a:extLst>
          </p:cNvPr>
          <p:cNvSpPr txBox="1"/>
          <p:nvPr/>
        </p:nvSpPr>
        <p:spPr>
          <a:xfrm>
            <a:off x="467544" y="3079035"/>
            <a:ext cx="2880320" cy="430887"/>
          </a:xfrm>
          <a:prstGeom prst="rect">
            <a:avLst/>
          </a:prstGeom>
          <a:noFill/>
        </p:spPr>
        <p:txBody>
          <a:bodyPr wrap="square" rtlCol="0">
            <a:spAutoFit/>
          </a:bodyPr>
          <a:lstStyle/>
          <a:p>
            <a:r>
              <a:rPr lang="en-US" altLang="zh-CN" sz="2200" dirty="0"/>
              <a:t>Challenges:</a:t>
            </a:r>
            <a:endParaRPr lang="en-GB" sz="2200" dirty="0"/>
          </a:p>
        </p:txBody>
      </p:sp>
    </p:spTree>
    <p:extLst>
      <p:ext uri="{BB962C8B-B14F-4D97-AF65-F5344CB8AC3E}">
        <p14:creationId xmlns:p14="http://schemas.microsoft.com/office/powerpoint/2010/main" val="2333840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CEDA-51FD-C8E4-8BC9-33C340D07829}"/>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38711F00-CE56-656B-E6B2-1154238AF3A0}"/>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42</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EAA7488E-C1E3-B591-C0EE-7961DF300921}"/>
              </a:ext>
            </a:extLst>
          </p:cNvPr>
          <p:cNvSpPr txBox="1"/>
          <p:nvPr/>
        </p:nvSpPr>
        <p:spPr>
          <a:xfrm>
            <a:off x="414737" y="402622"/>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lt"/>
                <a:ea typeface="+mj-ea"/>
                <a:cs typeface="+mj-cs"/>
              </a:rPr>
              <a:t>FlowSep</a:t>
            </a:r>
            <a:r>
              <a:rPr lang="en-US" altLang="zh-CN" sz="2800" kern="0" dirty="0">
                <a:solidFill>
                  <a:srgbClr val="002060"/>
                </a:solidFill>
                <a:latin typeface="+mj-lt"/>
                <a:ea typeface="+mj-ea"/>
                <a:cs typeface="+mj-cs"/>
              </a:rPr>
              <a:t>: Architecture</a:t>
            </a:r>
            <a:endParaRPr lang="en-GB" sz="2800" kern="0" dirty="0">
              <a:solidFill>
                <a:srgbClr val="002060"/>
              </a:solidFill>
              <a:latin typeface="+mj-lt"/>
              <a:ea typeface="+mj-ea"/>
              <a:cs typeface="+mj-cs"/>
            </a:endParaRPr>
          </a:p>
        </p:txBody>
      </p:sp>
      <p:sp>
        <p:nvSpPr>
          <p:cNvPr id="5" name="Content Placeholder 2">
            <a:extLst>
              <a:ext uri="{FF2B5EF4-FFF2-40B4-BE49-F238E27FC236}">
                <a16:creationId xmlns:a16="http://schemas.microsoft.com/office/drawing/2014/main" id="{C7356537-6E15-175D-D735-822500642D06}"/>
              </a:ext>
            </a:extLst>
          </p:cNvPr>
          <p:cNvSpPr txBox="1">
            <a:spLocks/>
          </p:cNvSpPr>
          <p:nvPr/>
        </p:nvSpPr>
        <p:spPr>
          <a:xfrm>
            <a:off x="386247" y="1196752"/>
            <a:ext cx="8137599" cy="13535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fontAlgn="auto">
              <a:lnSpc>
                <a:spcPct val="100000"/>
              </a:lnSpc>
              <a:spcBef>
                <a:spcPts val="0"/>
              </a:spcBef>
              <a:spcAft>
                <a:spcPts val="0"/>
              </a:spcAft>
            </a:pPr>
            <a:r>
              <a:rPr lang="en-US" altLang="zh-CN" sz="2000" dirty="0">
                <a:latin typeface="+mn-ea"/>
                <a:cs typeface="Calibri" panose="020F0502020204030204" pitchFamily="34" charset="0"/>
              </a:rPr>
              <a:t>Text-to-audio</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generation</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model</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as</a:t>
            </a:r>
            <a:r>
              <a:rPr lang="zh-CN" altLang="en-US" sz="2000" dirty="0">
                <a:latin typeface="+mn-ea"/>
                <a:cs typeface="Calibri" panose="020F0502020204030204" pitchFamily="34" charset="0"/>
              </a:rPr>
              <a:t> </a:t>
            </a:r>
            <a:r>
              <a:rPr lang="en" altLang="zh-CN" sz="2000" dirty="0">
                <a:latin typeface="+mn-ea"/>
                <a:cs typeface="Calibri" panose="020F0502020204030204" pitchFamily="34" charset="0"/>
              </a:rPr>
              <a:t>the </a:t>
            </a:r>
            <a:r>
              <a:rPr lang="en-US" altLang="zh-CN" sz="2000" dirty="0">
                <a:latin typeface="+mn-ea"/>
                <a:cs typeface="Calibri" panose="020F0502020204030204" pitchFamily="34" charset="0"/>
              </a:rPr>
              <a:t>backbone,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Rectified</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Flow</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Matching</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for</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feature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generation.</a:t>
            </a:r>
            <a:r>
              <a:rPr lang="zh-CN" altLang="en-US" sz="2000" dirty="0">
                <a:latin typeface="+mn-ea"/>
                <a:cs typeface="Calibri" panose="020F0502020204030204" pitchFamily="34" charset="0"/>
              </a:rPr>
              <a:t> </a:t>
            </a:r>
            <a:endParaRPr lang="en-US" altLang="zh-CN" sz="2000" dirty="0">
              <a:latin typeface="+mn-ea"/>
              <a:cs typeface="Calibri" panose="020F0502020204030204" pitchFamily="34" charset="0"/>
            </a:endParaRPr>
          </a:p>
          <a:p>
            <a:pPr marL="457200" lvl="1" fontAlgn="auto">
              <a:lnSpc>
                <a:spcPct val="100000"/>
              </a:lnSpc>
              <a:spcBef>
                <a:spcPts val="0"/>
              </a:spcBef>
              <a:spcAft>
                <a:spcPts val="0"/>
              </a:spcAft>
            </a:pPr>
            <a:r>
              <a:rPr lang="en-US" altLang="zh-CN" sz="2000" dirty="0">
                <a:latin typeface="+mn-ea"/>
                <a:cs typeface="Calibri" panose="020F0502020204030204" pitchFamily="34" charset="0"/>
              </a:rPr>
              <a:t>Extended</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VAE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latent</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space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to</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integrate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the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noise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audio</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feature.</a:t>
            </a:r>
            <a:r>
              <a:rPr lang="zh-CN" altLang="en-US" sz="2000" dirty="0">
                <a:latin typeface="+mn-ea"/>
                <a:cs typeface="Calibri" panose="020F0502020204030204" pitchFamily="34" charset="0"/>
              </a:rPr>
              <a:t> </a:t>
            </a:r>
            <a:endParaRPr lang="en-US" altLang="zh-CN" sz="2000" dirty="0">
              <a:latin typeface="+mn-ea"/>
              <a:cs typeface="Calibri" panose="020F0502020204030204" pitchFamily="34" charset="0"/>
            </a:endParaRPr>
          </a:p>
          <a:p>
            <a:pPr marL="457200" lvl="1" fontAlgn="auto">
              <a:lnSpc>
                <a:spcPct val="100000"/>
              </a:lnSpc>
              <a:spcBef>
                <a:spcPts val="0"/>
              </a:spcBef>
              <a:spcAft>
                <a:spcPts val="0"/>
              </a:spcAft>
            </a:pPr>
            <a:r>
              <a:rPr lang="en-US" altLang="zh-CN" sz="2000" dirty="0">
                <a:latin typeface="+mn-ea"/>
                <a:cs typeface="Calibri" panose="020F0502020204030204" pitchFamily="34" charset="0"/>
              </a:rPr>
              <a:t>Flan-T5</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text</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encoder,</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VAE</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latent</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decoder</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and</a:t>
            </a:r>
            <a:r>
              <a:rPr lang="zh-CN" altLang="en-US" sz="2000" dirty="0">
                <a:latin typeface="+mn-ea"/>
                <a:cs typeface="Calibri" panose="020F0502020204030204" pitchFamily="34" charset="0"/>
              </a:rPr>
              <a:t> </a:t>
            </a:r>
            <a:r>
              <a:rPr lang="en-US" altLang="zh-CN" sz="2000" dirty="0" err="1">
                <a:latin typeface="+mn-ea"/>
                <a:cs typeface="Calibri" panose="020F0502020204030204" pitchFamily="34" charset="0"/>
              </a:rPr>
              <a:t>BigVGAN</a:t>
            </a:r>
            <a:r>
              <a:rPr lang="zh-CN" altLang="en-US" sz="2000" dirty="0">
                <a:latin typeface="+mn-ea"/>
                <a:cs typeface="Calibri" panose="020F0502020204030204" pitchFamily="34" charset="0"/>
              </a:rPr>
              <a:t> </a:t>
            </a:r>
            <a:r>
              <a:rPr lang="en-US" altLang="zh-CN" sz="2000" dirty="0">
                <a:latin typeface="+mn-ea"/>
                <a:cs typeface="Calibri" panose="020F0502020204030204" pitchFamily="34" charset="0"/>
              </a:rPr>
              <a:t>vocoder.</a:t>
            </a:r>
            <a:r>
              <a:rPr lang="zh-CN" altLang="en-US" sz="2000" dirty="0">
                <a:latin typeface="+mn-ea"/>
                <a:cs typeface="Calibri" panose="020F0502020204030204" pitchFamily="34" charset="0"/>
              </a:rPr>
              <a:t> </a:t>
            </a:r>
            <a:endParaRPr lang="en-US" altLang="zh-CN" sz="2000" dirty="0">
              <a:latin typeface="+mn-ea"/>
              <a:cs typeface="Calibri" panose="020F0502020204030204" pitchFamily="34" charset="0"/>
            </a:endParaRPr>
          </a:p>
        </p:txBody>
      </p:sp>
      <p:sp>
        <p:nvSpPr>
          <p:cNvPr id="6" name="TextBox 5">
            <a:extLst>
              <a:ext uri="{FF2B5EF4-FFF2-40B4-BE49-F238E27FC236}">
                <a16:creationId xmlns:a16="http://schemas.microsoft.com/office/drawing/2014/main" id="{3FC2DE95-F7AF-9D35-21AB-D43E1E50C348}"/>
              </a:ext>
            </a:extLst>
          </p:cNvPr>
          <p:cNvSpPr txBox="1"/>
          <p:nvPr/>
        </p:nvSpPr>
        <p:spPr>
          <a:xfrm>
            <a:off x="539552" y="6021288"/>
            <a:ext cx="7855024" cy="492443"/>
          </a:xfrm>
          <a:prstGeom prst="rect">
            <a:avLst/>
          </a:prstGeom>
          <a:noFill/>
        </p:spPr>
        <p:txBody>
          <a:bodyPr wrap="square">
            <a:spAutoFit/>
          </a:bodyPr>
          <a:lstStyle/>
          <a:p>
            <a:r>
              <a:rPr lang="en-GB" sz="1300" b="0" dirty="0">
                <a:solidFill>
                  <a:srgbClr val="413839"/>
                </a:solidFill>
                <a:effectLst/>
                <a:latin typeface="+mn-lt"/>
              </a:rPr>
              <a:t>Y. Yuan, X. Liu, H. Liu, M.D. </a:t>
            </a:r>
            <a:r>
              <a:rPr lang="en-GB" sz="1300" b="0" dirty="0" err="1">
                <a:solidFill>
                  <a:srgbClr val="413839"/>
                </a:solidFill>
                <a:effectLst/>
                <a:latin typeface="+mn-lt"/>
              </a:rPr>
              <a:t>Plumbley</a:t>
            </a:r>
            <a:r>
              <a:rPr lang="en-GB" sz="1300" b="0" dirty="0">
                <a:solidFill>
                  <a:srgbClr val="413839"/>
                </a:solidFill>
                <a:effectLst/>
                <a:latin typeface="+mn-lt"/>
              </a:rPr>
              <a:t>, and </a:t>
            </a:r>
            <a:r>
              <a:rPr lang="en-GB" sz="1300" dirty="0">
                <a:solidFill>
                  <a:srgbClr val="413839"/>
                </a:solidFill>
                <a:effectLst/>
                <a:latin typeface="+mn-lt"/>
              </a:rPr>
              <a:t>W. Wang</a:t>
            </a:r>
            <a:r>
              <a:rPr lang="en-GB" sz="1300" b="0" dirty="0">
                <a:solidFill>
                  <a:srgbClr val="413839"/>
                </a:solidFill>
                <a:effectLst/>
                <a:latin typeface="+mn-lt"/>
              </a:rPr>
              <a:t>,“</a:t>
            </a:r>
            <a:r>
              <a:rPr lang="en-GB" sz="1300" b="0" dirty="0" err="1">
                <a:solidFill>
                  <a:srgbClr val="413839"/>
                </a:solidFill>
                <a:effectLst/>
                <a:latin typeface="+mn-lt"/>
              </a:rPr>
              <a:t>FlowSep</a:t>
            </a:r>
            <a:r>
              <a:rPr lang="en-GB" sz="1300" b="0" dirty="0">
                <a:solidFill>
                  <a:srgbClr val="413839"/>
                </a:solidFill>
                <a:effectLst/>
                <a:latin typeface="+mn-lt"/>
              </a:rPr>
              <a:t>: Language-</a:t>
            </a:r>
            <a:r>
              <a:rPr lang="en-GB" sz="1300" dirty="0">
                <a:solidFill>
                  <a:srgbClr val="413839"/>
                </a:solidFill>
                <a:latin typeface="+mn-lt"/>
              </a:rPr>
              <a:t>q</a:t>
            </a:r>
            <a:r>
              <a:rPr lang="en-GB" sz="1300" b="0" dirty="0">
                <a:solidFill>
                  <a:srgbClr val="413839"/>
                </a:solidFill>
                <a:effectLst/>
                <a:latin typeface="+mn-lt"/>
              </a:rPr>
              <a:t>ueried sound </a:t>
            </a:r>
            <a:r>
              <a:rPr lang="en-GB" sz="1300" dirty="0">
                <a:solidFill>
                  <a:srgbClr val="413839"/>
                </a:solidFill>
                <a:latin typeface="+mn-lt"/>
              </a:rPr>
              <a:t>s</a:t>
            </a:r>
            <a:r>
              <a:rPr lang="en-GB" sz="1300" b="0" dirty="0">
                <a:solidFill>
                  <a:srgbClr val="413839"/>
                </a:solidFill>
                <a:effectLst/>
                <a:latin typeface="+mn-lt"/>
              </a:rPr>
              <a:t>eparation with rectified </a:t>
            </a:r>
            <a:r>
              <a:rPr lang="en-GB" sz="1300" dirty="0">
                <a:solidFill>
                  <a:srgbClr val="413839"/>
                </a:solidFill>
                <a:latin typeface="+mn-lt"/>
              </a:rPr>
              <a:t>f</a:t>
            </a:r>
            <a:r>
              <a:rPr lang="en-GB" sz="1300" b="0" dirty="0">
                <a:solidFill>
                  <a:srgbClr val="413839"/>
                </a:solidFill>
                <a:effectLst/>
                <a:latin typeface="+mn-lt"/>
              </a:rPr>
              <a:t>low </a:t>
            </a:r>
            <a:r>
              <a:rPr lang="en-GB" sz="1300" dirty="0">
                <a:solidFill>
                  <a:srgbClr val="413839"/>
                </a:solidFill>
                <a:latin typeface="+mn-lt"/>
              </a:rPr>
              <a:t>m</a:t>
            </a:r>
            <a:r>
              <a:rPr lang="en-GB" sz="1300" b="0" dirty="0">
                <a:solidFill>
                  <a:srgbClr val="413839"/>
                </a:solidFill>
                <a:effectLst/>
                <a:latin typeface="+mn-lt"/>
              </a:rPr>
              <a:t>atching" in ICASSP 2025.</a:t>
            </a:r>
            <a:endParaRPr lang="en-GB" sz="1300" dirty="0">
              <a:latin typeface="+mn-lt"/>
            </a:endParaRPr>
          </a:p>
        </p:txBody>
      </p:sp>
      <p:pic>
        <p:nvPicPr>
          <p:cNvPr id="3" name="Picture 2">
            <a:extLst>
              <a:ext uri="{FF2B5EF4-FFF2-40B4-BE49-F238E27FC236}">
                <a16:creationId xmlns:a16="http://schemas.microsoft.com/office/drawing/2014/main" id="{28B1FB37-6BF0-C619-8572-F38B9B72A546}"/>
              </a:ext>
            </a:extLst>
          </p:cNvPr>
          <p:cNvPicPr>
            <a:picLocks noChangeAspect="1"/>
          </p:cNvPicPr>
          <p:nvPr/>
        </p:nvPicPr>
        <p:blipFill>
          <a:blip r:embed="rId3"/>
          <a:stretch>
            <a:fillRect/>
          </a:stretch>
        </p:blipFill>
        <p:spPr>
          <a:xfrm>
            <a:off x="149746" y="2700102"/>
            <a:ext cx="8610600" cy="2537949"/>
          </a:xfrm>
          <a:prstGeom prst="rect">
            <a:avLst/>
          </a:prstGeom>
        </p:spPr>
      </p:pic>
      <p:pic>
        <p:nvPicPr>
          <p:cNvPr id="8" name="Picture 7">
            <a:extLst>
              <a:ext uri="{FF2B5EF4-FFF2-40B4-BE49-F238E27FC236}">
                <a16:creationId xmlns:a16="http://schemas.microsoft.com/office/drawing/2014/main" id="{864F5912-66AA-F6C8-4D9E-675F2DAFBF5B}"/>
              </a:ext>
            </a:extLst>
          </p:cNvPr>
          <p:cNvPicPr>
            <a:picLocks noChangeAspect="1"/>
          </p:cNvPicPr>
          <p:nvPr/>
        </p:nvPicPr>
        <p:blipFill>
          <a:blip r:embed="rId4"/>
          <a:stretch>
            <a:fillRect/>
          </a:stretch>
        </p:blipFill>
        <p:spPr>
          <a:xfrm>
            <a:off x="2051720" y="5227366"/>
            <a:ext cx="3839111" cy="733527"/>
          </a:xfrm>
          <a:prstGeom prst="rect">
            <a:avLst/>
          </a:prstGeom>
        </p:spPr>
      </p:pic>
    </p:spTree>
    <p:extLst>
      <p:ext uri="{BB962C8B-B14F-4D97-AF65-F5344CB8AC3E}">
        <p14:creationId xmlns:p14="http://schemas.microsoft.com/office/powerpoint/2010/main" val="3944938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F153-DEAF-4BDE-4548-3370381EACEE}"/>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C4F0FE9B-01E2-B8D3-9A28-0B29270B5C30}"/>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43</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76607B6C-88AF-1354-C786-6F1665A335CF}"/>
              </a:ext>
            </a:extLst>
          </p:cNvPr>
          <p:cNvSpPr txBox="1"/>
          <p:nvPr/>
        </p:nvSpPr>
        <p:spPr>
          <a:xfrm>
            <a:off x="378271" y="361950"/>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Training Data</a:t>
            </a:r>
            <a:endParaRPr lang="en-GB" sz="2800" kern="0" dirty="0">
              <a:solidFill>
                <a:srgbClr val="002060"/>
              </a:solidFill>
              <a:latin typeface="+mj-lt"/>
              <a:ea typeface="+mj-ea"/>
              <a:cs typeface="+mj-cs"/>
            </a:endParaRPr>
          </a:p>
        </p:txBody>
      </p:sp>
      <p:sp>
        <p:nvSpPr>
          <p:cNvPr id="2" name="Content Placeholder 2">
            <a:extLst>
              <a:ext uri="{FF2B5EF4-FFF2-40B4-BE49-F238E27FC236}">
                <a16:creationId xmlns:a16="http://schemas.microsoft.com/office/drawing/2014/main" id="{ECAE73D4-9C54-92A7-1001-7E674DEC827C}"/>
              </a:ext>
            </a:extLst>
          </p:cNvPr>
          <p:cNvSpPr txBox="1">
            <a:spLocks/>
          </p:cNvSpPr>
          <p:nvPr/>
        </p:nvSpPr>
        <p:spPr>
          <a:xfrm>
            <a:off x="348693" y="1117443"/>
            <a:ext cx="8129314" cy="50072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0">
              <a:lnSpc>
                <a:spcPct val="100000"/>
              </a:lnSpc>
              <a:spcBef>
                <a:spcPts val="600"/>
              </a:spcBef>
              <a:buNone/>
            </a:pPr>
            <a:r>
              <a:rPr lang="en-US" altLang="zh-CN" sz="1900" dirty="0">
                <a:latin typeface="+mn-ea"/>
                <a:cs typeface="Calibri" panose="020F0502020204030204" pitchFamily="34" charset="0"/>
              </a:rPr>
              <a:t>A total of 1,680 hours of audio from various datasets for training. When creating the mixture audio samples, every two audio clips are ensure not sharing any overlapping sound source classes. All the segments are padded or cropped to 10 seconds with 16kHz sampling rate, and we mixture two waveform with a random SNR between -15 and 15 </a:t>
            </a:r>
            <a:r>
              <a:rPr lang="en-US" altLang="zh-CN" sz="1900" dirty="0" err="1">
                <a:latin typeface="+mn-ea"/>
                <a:cs typeface="Calibri" panose="020F0502020204030204" pitchFamily="34" charset="0"/>
              </a:rPr>
              <a:t>dB.</a:t>
            </a:r>
            <a:r>
              <a:rPr lang="en-US" altLang="zh-CN" sz="1900" dirty="0">
                <a:latin typeface="+mn-ea"/>
                <a:cs typeface="Calibri" panose="020F0502020204030204" pitchFamily="34" charset="0"/>
              </a:rPr>
              <a:t> </a:t>
            </a:r>
          </a:p>
          <a:p>
            <a:pPr marL="457200" lvl="1">
              <a:lnSpc>
                <a:spcPct val="100000"/>
              </a:lnSpc>
              <a:spcBef>
                <a:spcPts val="600"/>
              </a:spcBef>
            </a:pPr>
            <a:r>
              <a:rPr lang="en-US" altLang="zh-CN" sz="1900" b="1" dirty="0" err="1">
                <a:latin typeface="+mn-ea"/>
                <a:cs typeface="Calibri" panose="020F0502020204030204" pitchFamily="34" charset="0"/>
              </a:rPr>
              <a:t>AudioCaps</a:t>
            </a:r>
            <a:r>
              <a:rPr lang="en-US" altLang="zh-CN" sz="1900" dirty="0">
                <a:latin typeface="+mn-ea"/>
                <a:cs typeface="Calibri" panose="020F0502020204030204" pitchFamily="34" charset="0"/>
              </a:rPr>
              <a:t> </a:t>
            </a:r>
          </a:p>
          <a:p>
            <a:pPr marL="914400" lvl="2">
              <a:lnSpc>
                <a:spcPct val="100000"/>
              </a:lnSpc>
              <a:spcBef>
                <a:spcPts val="600"/>
              </a:spcBef>
            </a:pPr>
            <a:r>
              <a:rPr lang="en-US" altLang="zh-CN" sz="1900" dirty="0">
                <a:latin typeface="+mn-ea"/>
                <a:cs typeface="Calibri" panose="020F0502020204030204" pitchFamily="34" charset="0"/>
              </a:rPr>
              <a:t>One of the largest publicly available audio captioning dataset, containing 49837 10-second audio clips with human annotated captions.  </a:t>
            </a:r>
          </a:p>
          <a:p>
            <a:pPr marL="457200" lvl="1">
              <a:lnSpc>
                <a:spcPct val="100000"/>
              </a:lnSpc>
              <a:spcBef>
                <a:spcPts val="600"/>
              </a:spcBef>
            </a:pPr>
            <a:r>
              <a:rPr lang="en-US" altLang="zh-CN" sz="1900" b="1" dirty="0" err="1">
                <a:latin typeface="+mn-ea"/>
                <a:cs typeface="Calibri" panose="020F0502020204030204" pitchFamily="34" charset="0"/>
              </a:rPr>
              <a:t>VGGSound</a:t>
            </a:r>
            <a:endParaRPr lang="en-US" altLang="zh-CN" sz="1900"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Audio dataset with 200,000 audio clips. Each sample has a duration of 10 seconds and annotated with labels. </a:t>
            </a:r>
          </a:p>
          <a:p>
            <a:pPr marL="457200" lvl="1">
              <a:lnSpc>
                <a:spcPct val="100000"/>
              </a:lnSpc>
              <a:spcBef>
                <a:spcPts val="600"/>
              </a:spcBef>
            </a:pPr>
            <a:r>
              <a:rPr lang="en-US" altLang="zh-CN" sz="1900" b="1" dirty="0" err="1">
                <a:latin typeface="+mn-ea"/>
                <a:cs typeface="Calibri" panose="020F0502020204030204" pitchFamily="34" charset="0"/>
              </a:rPr>
              <a:t>WavCaps</a:t>
            </a:r>
            <a:endParaRPr lang="en-US" altLang="zh-CN" sz="1900" b="1"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Large-scale audio dataset with weakly-labelled captions generated with LLM. We only use the samples less than 10 seconds and collected a total of 400,000 clips.  </a:t>
            </a:r>
          </a:p>
        </p:txBody>
      </p:sp>
    </p:spTree>
    <p:extLst>
      <p:ext uri="{BB962C8B-B14F-4D97-AF65-F5344CB8AC3E}">
        <p14:creationId xmlns:p14="http://schemas.microsoft.com/office/powerpoint/2010/main" val="39238233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089AD-82FB-5309-6D2A-898ED3147520}"/>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4FFF81E4-CC25-1382-6AB8-1DD3EB987C8F}"/>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44</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7707C6CF-F744-65BC-B186-F8E3B54A9195}"/>
              </a:ext>
            </a:extLst>
          </p:cNvPr>
          <p:cNvSpPr txBox="1"/>
          <p:nvPr/>
        </p:nvSpPr>
        <p:spPr>
          <a:xfrm>
            <a:off x="485775" y="404664"/>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Evaluation Data</a:t>
            </a:r>
            <a:endParaRPr lang="en-GB" sz="2800" kern="0" dirty="0">
              <a:solidFill>
                <a:srgbClr val="002060"/>
              </a:solidFill>
              <a:latin typeface="+mj-lt"/>
              <a:ea typeface="+mj-ea"/>
              <a:cs typeface="+mj-cs"/>
            </a:endParaRPr>
          </a:p>
        </p:txBody>
      </p:sp>
      <p:sp>
        <p:nvSpPr>
          <p:cNvPr id="2" name="Content Placeholder 2">
            <a:extLst>
              <a:ext uri="{FF2B5EF4-FFF2-40B4-BE49-F238E27FC236}">
                <a16:creationId xmlns:a16="http://schemas.microsoft.com/office/drawing/2014/main" id="{F4A0C321-7C77-78F6-ADBD-6A4541224803}"/>
              </a:ext>
            </a:extLst>
          </p:cNvPr>
          <p:cNvSpPr txBox="1">
            <a:spLocks/>
          </p:cNvSpPr>
          <p:nvPr/>
        </p:nvSpPr>
        <p:spPr>
          <a:xfrm>
            <a:off x="494459" y="1124744"/>
            <a:ext cx="8254005" cy="44102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lnSpc>
                <a:spcPct val="100000"/>
              </a:lnSpc>
              <a:spcBef>
                <a:spcPts val="600"/>
              </a:spcBef>
            </a:pPr>
            <a:r>
              <a:rPr lang="en-US" altLang="zh-CN" sz="1900" b="1" dirty="0" err="1">
                <a:latin typeface="+mn-ea"/>
                <a:cs typeface="Calibri" panose="020F0502020204030204" pitchFamily="34" charset="0"/>
              </a:rPr>
              <a:t>VGGSound</a:t>
            </a:r>
            <a:r>
              <a:rPr lang="en-US" altLang="zh-CN" sz="1900" dirty="0">
                <a:latin typeface="+mn-ea"/>
                <a:cs typeface="Calibri" panose="020F0502020204030204" pitchFamily="34" charset="0"/>
              </a:rPr>
              <a:t> </a:t>
            </a:r>
          </a:p>
          <a:p>
            <a:pPr marL="914400" lvl="2">
              <a:lnSpc>
                <a:spcPct val="100000"/>
              </a:lnSpc>
              <a:spcBef>
                <a:spcPts val="600"/>
              </a:spcBef>
            </a:pPr>
            <a:r>
              <a:rPr lang="en-US" altLang="zh-CN" sz="1900" dirty="0">
                <a:latin typeface="+mn-ea"/>
                <a:cs typeface="Calibri" panose="020F0502020204030204" pitchFamily="34" charset="0"/>
              </a:rPr>
              <a:t>2000 mixtures generated from a group of 200 clean and distinct audio samples, mixed with random LUFS loudness between -35 and -25 </a:t>
            </a:r>
            <a:r>
              <a:rPr lang="en-US" altLang="zh-CN" sz="1900" dirty="0" err="1">
                <a:latin typeface="+mn-ea"/>
                <a:cs typeface="Calibri" panose="020F0502020204030204" pitchFamily="34" charset="0"/>
              </a:rPr>
              <a:t>dB.</a:t>
            </a:r>
            <a:r>
              <a:rPr lang="en-US" altLang="zh-CN" sz="1900" dirty="0">
                <a:latin typeface="+mn-ea"/>
                <a:cs typeface="Calibri" panose="020F0502020204030204" pitchFamily="34" charset="0"/>
              </a:rPr>
              <a:t> </a:t>
            </a:r>
          </a:p>
          <a:p>
            <a:pPr marL="457200" lvl="1">
              <a:lnSpc>
                <a:spcPct val="100000"/>
              </a:lnSpc>
              <a:spcBef>
                <a:spcPts val="600"/>
              </a:spcBef>
            </a:pPr>
            <a:r>
              <a:rPr lang="en-US" altLang="zh-CN" sz="1900" b="1" dirty="0">
                <a:latin typeface="+mn-ea"/>
                <a:cs typeface="Calibri" panose="020F0502020204030204" pitchFamily="34" charset="0"/>
              </a:rPr>
              <a:t>ESC-50</a:t>
            </a:r>
            <a:endParaRPr lang="en-US" altLang="zh-CN" sz="1900"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2000 mixtures with a SNR at 0 </a:t>
            </a:r>
            <a:r>
              <a:rPr lang="en-US" altLang="zh-CN" sz="1900" dirty="0" err="1">
                <a:latin typeface="+mn-ea"/>
                <a:cs typeface="Calibri" panose="020F0502020204030204" pitchFamily="34" charset="0"/>
              </a:rPr>
              <a:t>dB.</a:t>
            </a:r>
            <a:r>
              <a:rPr lang="en-US" altLang="zh-CN" sz="1900" dirty="0">
                <a:latin typeface="+mn-ea"/>
                <a:cs typeface="Calibri" panose="020F0502020204030204" pitchFamily="34" charset="0"/>
              </a:rPr>
              <a:t>  </a:t>
            </a:r>
          </a:p>
          <a:p>
            <a:pPr marL="457200" lvl="1">
              <a:lnSpc>
                <a:spcPct val="100000"/>
              </a:lnSpc>
              <a:spcBef>
                <a:spcPts val="600"/>
              </a:spcBef>
            </a:pPr>
            <a:r>
              <a:rPr lang="en-US" altLang="zh-CN" sz="1900" b="1" dirty="0" err="1">
                <a:latin typeface="+mn-ea"/>
                <a:cs typeface="Calibri" panose="020F0502020204030204" pitchFamily="34" charset="0"/>
              </a:rPr>
              <a:t>AudioCaps</a:t>
            </a:r>
            <a:endParaRPr lang="en-US" altLang="zh-CN" sz="1900"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928 samples by mixing the audio from testing set under random SNR rate between -15 and 15 </a:t>
            </a:r>
            <a:r>
              <a:rPr lang="en-US" altLang="zh-CN" sz="1900" dirty="0" err="1">
                <a:latin typeface="+mn-ea"/>
                <a:cs typeface="Calibri" panose="020F0502020204030204" pitchFamily="34" charset="0"/>
              </a:rPr>
              <a:t>dB.</a:t>
            </a:r>
            <a:r>
              <a:rPr lang="en-US" altLang="zh-CN" sz="1900" dirty="0">
                <a:latin typeface="+mn-ea"/>
                <a:cs typeface="Calibri" panose="020F0502020204030204" pitchFamily="34" charset="0"/>
              </a:rPr>
              <a:t> </a:t>
            </a:r>
          </a:p>
          <a:p>
            <a:pPr marL="457200" lvl="1">
              <a:lnSpc>
                <a:spcPct val="100000"/>
              </a:lnSpc>
              <a:spcBef>
                <a:spcPts val="600"/>
              </a:spcBef>
            </a:pPr>
            <a:r>
              <a:rPr lang="en-US" altLang="zh-CN" sz="1900" b="1" dirty="0">
                <a:latin typeface="+mn-ea"/>
                <a:cs typeface="Calibri" panose="020F0502020204030204" pitchFamily="34" charset="0"/>
              </a:rPr>
              <a:t>DCASE2024 Task 8</a:t>
            </a:r>
            <a:endParaRPr lang="en-US" altLang="zh-CN" sz="1900"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DCASE-Synth includes 3000 mixtures from 1000 selected audio clips under an SNR rate between -15 and 15 </a:t>
            </a:r>
            <a:r>
              <a:rPr lang="en-US" altLang="zh-CN" sz="1900" dirty="0" err="1">
                <a:latin typeface="+mn-ea"/>
                <a:cs typeface="Calibri" panose="020F0502020204030204" pitchFamily="34" charset="0"/>
              </a:rPr>
              <a:t>dB.</a:t>
            </a:r>
            <a:endParaRPr lang="en-US" altLang="zh-CN" sz="1900" dirty="0">
              <a:latin typeface="+mn-ea"/>
              <a:cs typeface="Calibri" panose="020F0502020204030204" pitchFamily="34" charset="0"/>
            </a:endParaRPr>
          </a:p>
          <a:p>
            <a:pPr marL="914400" lvl="2">
              <a:lnSpc>
                <a:spcPct val="100000"/>
              </a:lnSpc>
              <a:spcBef>
                <a:spcPts val="600"/>
              </a:spcBef>
            </a:pPr>
            <a:r>
              <a:rPr lang="en-US" altLang="zh-CN" sz="1900" dirty="0">
                <a:latin typeface="+mn-ea"/>
                <a:cs typeface="Calibri" panose="020F0502020204030204" pitchFamily="34" charset="0"/>
              </a:rPr>
              <a:t>DCASE-Real consists of 100 audio clips from read-world scenarios. </a:t>
            </a:r>
          </a:p>
        </p:txBody>
      </p:sp>
    </p:spTree>
    <p:extLst>
      <p:ext uri="{BB962C8B-B14F-4D97-AF65-F5344CB8AC3E}">
        <p14:creationId xmlns:p14="http://schemas.microsoft.com/office/powerpoint/2010/main" val="4133275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5654-50BB-8774-75F6-3D2C4C2F4EE2}"/>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4129F744-733C-0841-6206-D7BB83A6F166}"/>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45</a:t>
            </a:fld>
            <a:endParaRPr lang="en-US" altLang="en-US" sz="1200">
              <a:solidFill>
                <a:srgbClr val="898989"/>
              </a:solidFill>
              <a:latin typeface="Arial" panose="020B0604020202020204" pitchFamily="34" charset="0"/>
            </a:endParaRPr>
          </a:p>
        </p:txBody>
      </p:sp>
      <p:sp>
        <p:nvSpPr>
          <p:cNvPr id="50" name="Slide Number Placeholder 6">
            <a:extLst>
              <a:ext uri="{FF2B5EF4-FFF2-40B4-BE49-F238E27FC236}">
                <a16:creationId xmlns:a16="http://schemas.microsoft.com/office/drawing/2014/main" id="{57AD642F-9609-34D1-A138-35B12558D4A1}"/>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A35165-DB49-4560-8791-B5C1235FF1FD}" type="slidenum">
              <a:rPr lang="en-US" sz="900" b="1">
                <a:solidFill>
                  <a:schemeClr val="accent3">
                    <a:lumMod val="75000"/>
                  </a:schemeClr>
                </a:solidFill>
              </a:rPr>
              <a:pPr>
                <a:defRPr/>
              </a:pPr>
              <a:t>45</a:t>
            </a:fld>
            <a:endParaRPr lang="en-US" sz="900" b="1" dirty="0">
              <a:solidFill>
                <a:schemeClr val="accent3">
                  <a:lumMod val="75000"/>
                </a:schemeClr>
              </a:solidFill>
            </a:endParaRPr>
          </a:p>
        </p:txBody>
      </p:sp>
      <p:sp>
        <p:nvSpPr>
          <p:cNvPr id="51" name="TextBox 50">
            <a:extLst>
              <a:ext uri="{FF2B5EF4-FFF2-40B4-BE49-F238E27FC236}">
                <a16:creationId xmlns:a16="http://schemas.microsoft.com/office/drawing/2014/main" id="{AC3C0EB0-6581-41D5-CEB8-3730B56DF011}"/>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Experimental Results</a:t>
            </a:r>
            <a:endParaRPr lang="en-GB" sz="2800" kern="0" dirty="0">
              <a:solidFill>
                <a:srgbClr val="002060"/>
              </a:solidFill>
              <a:latin typeface="+mj-lt"/>
              <a:ea typeface="+mj-ea"/>
              <a:cs typeface="+mj-cs"/>
            </a:endParaRPr>
          </a:p>
        </p:txBody>
      </p:sp>
      <p:sp>
        <p:nvSpPr>
          <p:cNvPr id="3" name="Content Placeholder 2">
            <a:extLst>
              <a:ext uri="{FF2B5EF4-FFF2-40B4-BE49-F238E27FC236}">
                <a16:creationId xmlns:a16="http://schemas.microsoft.com/office/drawing/2014/main" id="{997AFC0A-0E20-21BB-1DFB-3CEBAD1687C5}"/>
              </a:ext>
            </a:extLst>
          </p:cNvPr>
          <p:cNvSpPr txBox="1">
            <a:spLocks/>
          </p:cNvSpPr>
          <p:nvPr/>
        </p:nvSpPr>
        <p:spPr>
          <a:xfrm>
            <a:off x="324629" y="1232869"/>
            <a:ext cx="8228042" cy="1420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lnSpc>
                <a:spcPct val="100000"/>
              </a:lnSpc>
              <a:spcBef>
                <a:spcPts val="600"/>
              </a:spcBef>
            </a:pPr>
            <a:r>
              <a:rPr lang="en-US" altLang="zh-CN" sz="2000" dirty="0">
                <a:latin typeface="+mn-ea"/>
                <a:cs typeface="Calibri" panose="020F0502020204030204" pitchFamily="34" charset="0"/>
              </a:rPr>
              <a:t>Unlike discriminative network that modify on the original audio clips, generated results do not strictly align with the target audio sample in the temporal dimension. </a:t>
            </a:r>
          </a:p>
          <a:p>
            <a:pPr marL="457200" lvl="1">
              <a:lnSpc>
                <a:spcPct val="100000"/>
              </a:lnSpc>
              <a:spcBef>
                <a:spcPts val="600"/>
              </a:spcBef>
            </a:pPr>
            <a:r>
              <a:rPr lang="en-US" altLang="zh-CN" sz="2000" dirty="0">
                <a:latin typeface="+mn-ea"/>
                <a:cs typeface="Calibri" panose="020F0502020204030204" pitchFamily="34" charset="0"/>
              </a:rPr>
              <a:t>Hence, traditional objective metrics are not suitable for generative based models. </a:t>
            </a:r>
          </a:p>
          <a:p>
            <a:pPr marL="457200" lvl="1">
              <a:lnSpc>
                <a:spcPct val="100000"/>
              </a:lnSpc>
              <a:spcBef>
                <a:spcPts val="600"/>
              </a:spcBef>
            </a:pPr>
            <a:r>
              <a:rPr lang="en-US" altLang="zh-CN" sz="2000" dirty="0">
                <a:latin typeface="+mn-ea"/>
                <a:cs typeface="Calibri" panose="020F0502020204030204" pitchFamily="34" charset="0"/>
              </a:rPr>
              <a:t>We apply FAD, </a:t>
            </a:r>
            <a:r>
              <a:rPr lang="en-US" altLang="zh-CN" sz="2000" dirty="0" err="1">
                <a:latin typeface="+mn-ea"/>
                <a:cs typeface="Calibri" panose="020F0502020204030204" pitchFamily="34" charset="0"/>
              </a:rPr>
              <a:t>CLAPScore</a:t>
            </a:r>
            <a:r>
              <a:rPr lang="en-US" altLang="zh-CN" sz="2000" dirty="0">
                <a:latin typeface="+mn-ea"/>
                <a:cs typeface="Calibri" panose="020F0502020204030204" pitchFamily="34" charset="0"/>
              </a:rPr>
              <a:t> and </a:t>
            </a:r>
            <a:r>
              <a:rPr lang="en-US" altLang="zh-CN" sz="2000" dirty="0" err="1">
                <a:latin typeface="+mn-ea"/>
                <a:cs typeface="Calibri" panose="020F0502020204030204" pitchFamily="34" charset="0"/>
              </a:rPr>
              <a:t>CLAPScoreA</a:t>
            </a:r>
            <a:r>
              <a:rPr lang="en-US" altLang="zh-CN" sz="2000" dirty="0">
                <a:latin typeface="+mn-ea"/>
                <a:cs typeface="Calibri" panose="020F0502020204030204" pitchFamily="34" charset="0"/>
              </a:rPr>
              <a:t>  from generative tasks to evaluate the performance. </a:t>
            </a:r>
          </a:p>
        </p:txBody>
      </p:sp>
      <p:pic>
        <p:nvPicPr>
          <p:cNvPr id="5" name="Picture 4">
            <a:extLst>
              <a:ext uri="{FF2B5EF4-FFF2-40B4-BE49-F238E27FC236}">
                <a16:creationId xmlns:a16="http://schemas.microsoft.com/office/drawing/2014/main" id="{C4CD8487-16B7-FC3A-8909-CD7DBC39EDC3}"/>
              </a:ext>
            </a:extLst>
          </p:cNvPr>
          <p:cNvPicPr>
            <a:picLocks noChangeAspect="1"/>
          </p:cNvPicPr>
          <p:nvPr/>
        </p:nvPicPr>
        <p:blipFill>
          <a:blip r:embed="rId3"/>
          <a:stretch>
            <a:fillRect/>
          </a:stretch>
        </p:blipFill>
        <p:spPr>
          <a:xfrm>
            <a:off x="267145" y="3861539"/>
            <a:ext cx="8658225" cy="2042776"/>
          </a:xfrm>
          <a:prstGeom prst="rect">
            <a:avLst/>
          </a:prstGeom>
        </p:spPr>
      </p:pic>
    </p:spTree>
    <p:extLst>
      <p:ext uri="{BB962C8B-B14F-4D97-AF65-F5344CB8AC3E}">
        <p14:creationId xmlns:p14="http://schemas.microsoft.com/office/powerpoint/2010/main" val="3707214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DB79C-A74A-76E8-C59A-971C39EA5DBC}"/>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CCB5B168-C763-31AD-C74B-A778BEA7F355}"/>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46</a:t>
            </a:fld>
            <a:endParaRPr lang="en-US" altLang="en-US" sz="1200">
              <a:solidFill>
                <a:srgbClr val="898989"/>
              </a:solidFill>
              <a:latin typeface="Arial" panose="020B0604020202020204" pitchFamily="34" charset="0"/>
            </a:endParaRPr>
          </a:p>
        </p:txBody>
      </p:sp>
      <p:sp>
        <p:nvSpPr>
          <p:cNvPr id="50" name="Slide Number Placeholder 6">
            <a:extLst>
              <a:ext uri="{FF2B5EF4-FFF2-40B4-BE49-F238E27FC236}">
                <a16:creationId xmlns:a16="http://schemas.microsoft.com/office/drawing/2014/main" id="{9454557A-8643-439B-D573-C5B5F312D781}"/>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A35165-DB49-4560-8791-B5C1235FF1FD}" type="slidenum">
              <a:rPr lang="en-US" sz="900" b="1">
                <a:solidFill>
                  <a:schemeClr val="accent3">
                    <a:lumMod val="75000"/>
                  </a:schemeClr>
                </a:solidFill>
              </a:rPr>
              <a:pPr>
                <a:defRPr/>
              </a:pPr>
              <a:t>46</a:t>
            </a:fld>
            <a:endParaRPr lang="en-US" sz="900" b="1" dirty="0">
              <a:solidFill>
                <a:schemeClr val="accent3">
                  <a:lumMod val="75000"/>
                </a:schemeClr>
              </a:solidFill>
            </a:endParaRPr>
          </a:p>
        </p:txBody>
      </p:sp>
      <p:sp>
        <p:nvSpPr>
          <p:cNvPr id="51" name="TextBox 50">
            <a:extLst>
              <a:ext uri="{FF2B5EF4-FFF2-40B4-BE49-F238E27FC236}">
                <a16:creationId xmlns:a16="http://schemas.microsoft.com/office/drawing/2014/main" id="{B3E5E5BE-82EA-146B-0FDB-AB0B06CED9BE}"/>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Experimental Results (Cont.)</a:t>
            </a:r>
            <a:endParaRPr lang="en-GB" sz="2800" kern="0" dirty="0">
              <a:solidFill>
                <a:srgbClr val="002060"/>
              </a:solidFill>
              <a:latin typeface="+mj-lt"/>
              <a:ea typeface="+mj-ea"/>
              <a:cs typeface="+mj-cs"/>
            </a:endParaRPr>
          </a:p>
        </p:txBody>
      </p:sp>
      <p:pic>
        <p:nvPicPr>
          <p:cNvPr id="2" name="图片 3" descr="表格&#10;&#10;描述已自动生成">
            <a:extLst>
              <a:ext uri="{FF2B5EF4-FFF2-40B4-BE49-F238E27FC236}">
                <a16:creationId xmlns:a16="http://schemas.microsoft.com/office/drawing/2014/main" id="{527B3866-77D7-7FF0-1364-B2E9094B18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38" y="2204864"/>
            <a:ext cx="4188869" cy="1948511"/>
          </a:xfrm>
          <a:prstGeom prst="rect">
            <a:avLst/>
          </a:prstGeom>
        </p:spPr>
      </p:pic>
      <p:pic>
        <p:nvPicPr>
          <p:cNvPr id="3" name="图片 6" descr="表格&#10;&#10;描述已自动生成">
            <a:extLst>
              <a:ext uri="{FF2B5EF4-FFF2-40B4-BE49-F238E27FC236}">
                <a16:creationId xmlns:a16="http://schemas.microsoft.com/office/drawing/2014/main" id="{1F16BC71-8823-4B77-A51E-219ACA50F9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4805" y="1988840"/>
            <a:ext cx="4639683" cy="2709651"/>
          </a:xfrm>
          <a:prstGeom prst="rect">
            <a:avLst/>
          </a:prstGeom>
        </p:spPr>
      </p:pic>
      <p:sp>
        <p:nvSpPr>
          <p:cNvPr id="4" name="Content Placeholder 2">
            <a:extLst>
              <a:ext uri="{FF2B5EF4-FFF2-40B4-BE49-F238E27FC236}">
                <a16:creationId xmlns:a16="http://schemas.microsoft.com/office/drawing/2014/main" id="{7346EA00-6FAC-27D9-89BF-63E4353AF2FB}"/>
              </a:ext>
            </a:extLst>
          </p:cNvPr>
          <p:cNvSpPr txBox="1">
            <a:spLocks/>
          </p:cNvSpPr>
          <p:nvPr/>
        </p:nvSpPr>
        <p:spPr>
          <a:xfrm>
            <a:off x="-43158" y="1314563"/>
            <a:ext cx="5394694" cy="5997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lnSpc>
                <a:spcPct val="100000"/>
              </a:lnSpc>
              <a:spcBef>
                <a:spcPts val="1800"/>
              </a:spcBef>
            </a:pPr>
            <a:r>
              <a:rPr lang="en-US" altLang="zh-CN" sz="2000" dirty="0">
                <a:latin typeface="+mn-ea"/>
                <a:cs typeface="Calibri" panose="020F0502020204030204" pitchFamily="34" charset="0"/>
              </a:rPr>
              <a:t>Results on subjective evaluations. </a:t>
            </a:r>
            <a:endParaRPr lang="en-US" altLang="zh-CN" sz="1200" dirty="0">
              <a:latin typeface="+mn-ea"/>
              <a:cs typeface="Calibri" panose="020F0502020204030204" pitchFamily="34" charset="0"/>
            </a:endParaRPr>
          </a:p>
        </p:txBody>
      </p:sp>
      <p:sp>
        <p:nvSpPr>
          <p:cNvPr id="5" name="Content Placeholder 2">
            <a:extLst>
              <a:ext uri="{FF2B5EF4-FFF2-40B4-BE49-F238E27FC236}">
                <a16:creationId xmlns:a16="http://schemas.microsoft.com/office/drawing/2014/main" id="{6D3AF854-CA11-042F-6C09-BCB1EC2E7C1C}"/>
              </a:ext>
            </a:extLst>
          </p:cNvPr>
          <p:cNvSpPr txBox="1">
            <a:spLocks/>
          </p:cNvSpPr>
          <p:nvPr/>
        </p:nvSpPr>
        <p:spPr>
          <a:xfrm>
            <a:off x="4022438" y="1279173"/>
            <a:ext cx="4745325" cy="4148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lnSpc>
                <a:spcPct val="100000"/>
              </a:lnSpc>
              <a:spcBef>
                <a:spcPts val="1800"/>
              </a:spcBef>
            </a:pPr>
            <a:r>
              <a:rPr lang="en-US" altLang="zh-CN" sz="2000" dirty="0">
                <a:latin typeface="+mn-ea"/>
                <a:cs typeface="Calibri" panose="020F0502020204030204" pitchFamily="34" charset="0"/>
              </a:rPr>
              <a:t>Ablation studies between RFM and traditional diffusion-based models. </a:t>
            </a:r>
            <a:endParaRPr lang="en-US" altLang="zh-CN" sz="1200" dirty="0">
              <a:latin typeface="+mn-ea"/>
              <a:cs typeface="Calibri" panose="020F0502020204030204" pitchFamily="34" charset="0"/>
            </a:endParaRPr>
          </a:p>
        </p:txBody>
      </p:sp>
    </p:spTree>
    <p:extLst>
      <p:ext uri="{BB962C8B-B14F-4D97-AF65-F5344CB8AC3E}">
        <p14:creationId xmlns:p14="http://schemas.microsoft.com/office/powerpoint/2010/main" val="3066402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D4559-79CF-EEF7-C691-0354160D7B3F}"/>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3F38BD67-219B-4082-4A41-3CF74BC393AD}"/>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47</a:t>
            </a:fld>
            <a:endParaRPr lang="en-US" altLang="en-US" sz="1200">
              <a:solidFill>
                <a:srgbClr val="898989"/>
              </a:solidFill>
              <a:latin typeface="Arial" panose="020B0604020202020204" pitchFamily="34" charset="0"/>
            </a:endParaRPr>
          </a:p>
        </p:txBody>
      </p:sp>
      <p:sp>
        <p:nvSpPr>
          <p:cNvPr id="50" name="Slide Number Placeholder 6">
            <a:extLst>
              <a:ext uri="{FF2B5EF4-FFF2-40B4-BE49-F238E27FC236}">
                <a16:creationId xmlns:a16="http://schemas.microsoft.com/office/drawing/2014/main" id="{236B772E-55E1-2A3D-9CB7-28EEA96E2E63}"/>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A35165-DB49-4560-8791-B5C1235FF1FD}" type="slidenum">
              <a:rPr lang="en-US" sz="900" b="1">
                <a:solidFill>
                  <a:schemeClr val="accent3">
                    <a:lumMod val="75000"/>
                  </a:schemeClr>
                </a:solidFill>
              </a:rPr>
              <a:pPr>
                <a:defRPr/>
              </a:pPr>
              <a:t>47</a:t>
            </a:fld>
            <a:endParaRPr lang="en-US" sz="900" b="1" dirty="0">
              <a:solidFill>
                <a:schemeClr val="accent3">
                  <a:lumMod val="75000"/>
                </a:schemeClr>
              </a:solidFill>
            </a:endParaRPr>
          </a:p>
        </p:txBody>
      </p:sp>
      <p:sp>
        <p:nvSpPr>
          <p:cNvPr id="51" name="TextBox 50">
            <a:extLst>
              <a:ext uri="{FF2B5EF4-FFF2-40B4-BE49-F238E27FC236}">
                <a16:creationId xmlns:a16="http://schemas.microsoft.com/office/drawing/2014/main" id="{53DBF29D-46E2-AD83-8D64-5A0FF0C89A09}"/>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lt"/>
                <a:ea typeface="+mj-ea"/>
                <a:cs typeface="+mj-cs"/>
              </a:rPr>
              <a:t>FlowSep</a:t>
            </a:r>
            <a:r>
              <a:rPr lang="en-US" altLang="zh-CN" sz="2800" kern="0" dirty="0">
                <a:solidFill>
                  <a:srgbClr val="002060"/>
                </a:solidFill>
                <a:latin typeface="+mj-lt"/>
                <a:ea typeface="+mj-ea"/>
                <a:cs typeface="+mj-cs"/>
              </a:rPr>
              <a:t> – Sound Demos</a:t>
            </a:r>
            <a:endParaRPr lang="en-GB" sz="2800" kern="0" dirty="0">
              <a:solidFill>
                <a:srgbClr val="002060"/>
              </a:solidFill>
              <a:latin typeface="+mj-lt"/>
              <a:ea typeface="+mj-ea"/>
              <a:cs typeface="+mj-cs"/>
            </a:endParaRPr>
          </a:p>
        </p:txBody>
      </p:sp>
      <p:pic>
        <p:nvPicPr>
          <p:cNvPr id="14" name="图片 3" descr="图片包含 图形用户界面&#10;&#10;描述已自动生成">
            <a:extLst>
              <a:ext uri="{FF2B5EF4-FFF2-40B4-BE49-F238E27FC236}">
                <a16:creationId xmlns:a16="http://schemas.microsoft.com/office/drawing/2014/main" id="{3F926521-0734-8908-7096-FD40D9778A7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6687" y="1812201"/>
            <a:ext cx="8325289" cy="1061673"/>
          </a:xfrm>
          <a:prstGeom prst="rect">
            <a:avLst/>
          </a:prstGeom>
        </p:spPr>
      </p:pic>
      <p:sp>
        <p:nvSpPr>
          <p:cNvPr id="15" name="Content Placeholder 2">
            <a:extLst>
              <a:ext uri="{FF2B5EF4-FFF2-40B4-BE49-F238E27FC236}">
                <a16:creationId xmlns:a16="http://schemas.microsoft.com/office/drawing/2014/main" id="{8477D3F6-5805-DBDA-B81A-C537FED2910C}"/>
              </a:ext>
            </a:extLst>
          </p:cNvPr>
          <p:cNvSpPr txBox="1">
            <a:spLocks/>
          </p:cNvSpPr>
          <p:nvPr/>
        </p:nvSpPr>
        <p:spPr>
          <a:xfrm>
            <a:off x="316687" y="3984127"/>
            <a:ext cx="8532440" cy="18753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a:lnSpc>
                <a:spcPct val="100000"/>
              </a:lnSpc>
              <a:spcBef>
                <a:spcPts val="600"/>
              </a:spcBef>
            </a:pPr>
            <a:r>
              <a:rPr lang="en-US" altLang="zh-CN" sz="1900" dirty="0">
                <a:solidFill>
                  <a:srgbClr val="002060"/>
                </a:solidFill>
                <a:latin typeface="+mn-ea"/>
                <a:cs typeface="Calibri" panose="020F0502020204030204" pitchFamily="34" charset="0"/>
              </a:rPr>
              <a:t>Baseline models show incomplete separation with noticeable spectral gaps.</a:t>
            </a:r>
          </a:p>
          <a:p>
            <a:pPr marL="457200" lvl="1">
              <a:lnSpc>
                <a:spcPct val="100000"/>
              </a:lnSpc>
              <a:spcBef>
                <a:spcPts val="600"/>
              </a:spcBef>
            </a:pPr>
            <a:r>
              <a:rPr lang="en-US" altLang="zh-CN" sz="1900" dirty="0" err="1">
                <a:solidFill>
                  <a:srgbClr val="002060"/>
                </a:solidFill>
                <a:latin typeface="+mn-ea"/>
                <a:cs typeface="Calibri" panose="020F0502020204030204" pitchFamily="34" charset="0"/>
              </a:rPr>
              <a:t>FlowSep</a:t>
            </a:r>
            <a:r>
              <a:rPr lang="en-US" altLang="zh-CN" sz="1900" dirty="0">
                <a:solidFill>
                  <a:srgbClr val="002060"/>
                </a:solidFill>
                <a:latin typeface="+mn-ea"/>
                <a:cs typeface="Calibri" panose="020F0502020204030204" pitchFamily="34" charset="0"/>
              </a:rPr>
              <a:t> demonstrates promising capabilities in such situations. </a:t>
            </a:r>
          </a:p>
          <a:p>
            <a:pPr marL="457200" lvl="1">
              <a:lnSpc>
                <a:spcPct val="100000"/>
              </a:lnSpc>
              <a:spcBef>
                <a:spcPts val="600"/>
              </a:spcBef>
            </a:pPr>
            <a:r>
              <a:rPr lang="en-US" altLang="zh-CN" sz="1900" dirty="0">
                <a:solidFill>
                  <a:srgbClr val="002060"/>
                </a:solidFill>
                <a:latin typeface="+mn-ea"/>
                <a:cs typeface="Calibri" panose="020F0502020204030204" pitchFamily="34" charset="0"/>
              </a:rPr>
              <a:t>More demos please refer to  </a:t>
            </a:r>
            <a:r>
              <a:rPr lang="en-US" altLang="zh-CN" sz="1900" dirty="0">
                <a:solidFill>
                  <a:srgbClr val="002060"/>
                </a:solidFill>
                <a:latin typeface="+mn-ea"/>
                <a:cs typeface="Calibri" panose="020F0502020204030204" pitchFamily="34" charset="0"/>
                <a:hlinkClick r:id="rId12"/>
              </a:rPr>
              <a:t>https://audio-agi.github.io/FlowSep_demo/</a:t>
            </a:r>
            <a:r>
              <a:rPr lang="en-US" altLang="zh-CN" sz="1900" dirty="0">
                <a:solidFill>
                  <a:srgbClr val="002060"/>
                </a:solidFill>
                <a:latin typeface="+mn-ea"/>
                <a:cs typeface="Calibri" panose="020F0502020204030204" pitchFamily="34" charset="0"/>
              </a:rPr>
              <a:t>. </a:t>
            </a:r>
          </a:p>
        </p:txBody>
      </p:sp>
      <p:pic>
        <p:nvPicPr>
          <p:cNvPr id="16" name="mixture.wav">
            <a:hlinkClick r:id="" action="ppaction://media"/>
            <a:extLst>
              <a:ext uri="{FF2B5EF4-FFF2-40B4-BE49-F238E27FC236}">
                <a16:creationId xmlns:a16="http://schemas.microsoft.com/office/drawing/2014/main" id="{CD690CBA-ACFB-B1D9-F488-7530CCDAC06C}"/>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621540" y="3184345"/>
            <a:ext cx="569820" cy="569820"/>
          </a:xfrm>
          <a:prstGeom prst="rect">
            <a:avLst/>
          </a:prstGeom>
        </p:spPr>
      </p:pic>
      <p:pic>
        <p:nvPicPr>
          <p:cNvPr id="17" name="FlowSep.wav">
            <a:hlinkClick r:id="" action="ppaction://media"/>
            <a:extLst>
              <a:ext uri="{FF2B5EF4-FFF2-40B4-BE49-F238E27FC236}">
                <a16:creationId xmlns:a16="http://schemas.microsoft.com/office/drawing/2014/main" id="{CF2B8B63-4B58-AA46-7694-6208F20D3857}"/>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5940152" y="3210998"/>
            <a:ext cx="569820" cy="569820"/>
          </a:xfrm>
          <a:prstGeom prst="rect">
            <a:avLst/>
          </a:prstGeom>
        </p:spPr>
      </p:pic>
      <p:pic>
        <p:nvPicPr>
          <p:cNvPr id="18" name="gt.wav">
            <a:hlinkClick r:id="" action="ppaction://media"/>
            <a:extLst>
              <a:ext uri="{FF2B5EF4-FFF2-40B4-BE49-F238E27FC236}">
                <a16:creationId xmlns:a16="http://schemas.microsoft.com/office/drawing/2014/main" id="{68CC5C07-982E-0074-10CF-71E295C69A2A}"/>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7884368" y="3230430"/>
            <a:ext cx="569820" cy="569820"/>
          </a:xfrm>
          <a:prstGeom prst="rect">
            <a:avLst/>
          </a:prstGeom>
        </p:spPr>
      </p:pic>
      <p:pic>
        <p:nvPicPr>
          <p:cNvPr id="19" name="audiosep.wav">
            <a:hlinkClick r:id="" action="ppaction://media"/>
            <a:extLst>
              <a:ext uri="{FF2B5EF4-FFF2-40B4-BE49-F238E27FC236}">
                <a16:creationId xmlns:a16="http://schemas.microsoft.com/office/drawing/2014/main" id="{6E4CB2F8-97BB-810B-8DD2-6DB370F3E41A}"/>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4280846" y="3210998"/>
            <a:ext cx="569820" cy="569820"/>
          </a:xfrm>
          <a:prstGeom prst="rect">
            <a:avLst/>
          </a:prstGeom>
        </p:spPr>
      </p:pic>
      <p:sp>
        <p:nvSpPr>
          <p:cNvPr id="3" name="TextBox 2">
            <a:extLst>
              <a:ext uri="{FF2B5EF4-FFF2-40B4-BE49-F238E27FC236}">
                <a16:creationId xmlns:a16="http://schemas.microsoft.com/office/drawing/2014/main" id="{CEC31436-37C0-A024-4788-371FF363835F}"/>
              </a:ext>
            </a:extLst>
          </p:cNvPr>
          <p:cNvSpPr txBox="1"/>
          <p:nvPr/>
        </p:nvSpPr>
        <p:spPr>
          <a:xfrm>
            <a:off x="755576" y="5714092"/>
            <a:ext cx="7855024" cy="492443"/>
          </a:xfrm>
          <a:prstGeom prst="rect">
            <a:avLst/>
          </a:prstGeom>
          <a:noFill/>
        </p:spPr>
        <p:txBody>
          <a:bodyPr wrap="square">
            <a:spAutoFit/>
          </a:bodyPr>
          <a:lstStyle/>
          <a:p>
            <a:r>
              <a:rPr lang="en-GB" sz="1300" b="0" dirty="0">
                <a:solidFill>
                  <a:srgbClr val="413839"/>
                </a:solidFill>
                <a:effectLst/>
                <a:latin typeface="+mn-lt"/>
              </a:rPr>
              <a:t>Y. Yuan, X. Liu, H. Liu, M.D. </a:t>
            </a:r>
            <a:r>
              <a:rPr lang="en-GB" sz="1300" b="0" dirty="0" err="1">
                <a:solidFill>
                  <a:srgbClr val="413839"/>
                </a:solidFill>
                <a:effectLst/>
                <a:latin typeface="+mn-lt"/>
              </a:rPr>
              <a:t>Plumbley</a:t>
            </a:r>
            <a:r>
              <a:rPr lang="en-GB" sz="1300" b="0" dirty="0">
                <a:solidFill>
                  <a:srgbClr val="413839"/>
                </a:solidFill>
                <a:effectLst/>
                <a:latin typeface="+mn-lt"/>
              </a:rPr>
              <a:t>, and </a:t>
            </a:r>
            <a:r>
              <a:rPr lang="en-GB" sz="1300" dirty="0">
                <a:solidFill>
                  <a:srgbClr val="413839"/>
                </a:solidFill>
                <a:effectLst/>
                <a:latin typeface="+mn-lt"/>
              </a:rPr>
              <a:t>W. Wang</a:t>
            </a:r>
            <a:r>
              <a:rPr lang="en-GB" sz="1300" b="0" dirty="0">
                <a:solidFill>
                  <a:srgbClr val="413839"/>
                </a:solidFill>
                <a:effectLst/>
                <a:latin typeface="+mn-lt"/>
              </a:rPr>
              <a:t>,“</a:t>
            </a:r>
            <a:r>
              <a:rPr lang="en-GB" sz="1300" b="0" dirty="0" err="1">
                <a:solidFill>
                  <a:srgbClr val="413839"/>
                </a:solidFill>
                <a:effectLst/>
                <a:latin typeface="+mn-lt"/>
              </a:rPr>
              <a:t>FlowSep</a:t>
            </a:r>
            <a:r>
              <a:rPr lang="en-GB" sz="1300" b="0" dirty="0">
                <a:solidFill>
                  <a:srgbClr val="413839"/>
                </a:solidFill>
                <a:effectLst/>
                <a:latin typeface="+mn-lt"/>
              </a:rPr>
              <a:t>: Language-</a:t>
            </a:r>
            <a:r>
              <a:rPr lang="en-GB" sz="1300" dirty="0">
                <a:solidFill>
                  <a:srgbClr val="413839"/>
                </a:solidFill>
                <a:latin typeface="+mn-lt"/>
              </a:rPr>
              <a:t>q</a:t>
            </a:r>
            <a:r>
              <a:rPr lang="en-GB" sz="1300" b="0" dirty="0">
                <a:solidFill>
                  <a:srgbClr val="413839"/>
                </a:solidFill>
                <a:effectLst/>
                <a:latin typeface="+mn-lt"/>
              </a:rPr>
              <a:t>ueried sound </a:t>
            </a:r>
            <a:r>
              <a:rPr lang="en-GB" sz="1300" dirty="0">
                <a:solidFill>
                  <a:srgbClr val="413839"/>
                </a:solidFill>
                <a:latin typeface="+mn-lt"/>
              </a:rPr>
              <a:t>s</a:t>
            </a:r>
            <a:r>
              <a:rPr lang="en-GB" sz="1300" b="0" dirty="0">
                <a:solidFill>
                  <a:srgbClr val="413839"/>
                </a:solidFill>
                <a:effectLst/>
                <a:latin typeface="+mn-lt"/>
              </a:rPr>
              <a:t>eparation with rectified </a:t>
            </a:r>
            <a:r>
              <a:rPr lang="en-GB" sz="1300" dirty="0">
                <a:solidFill>
                  <a:srgbClr val="413839"/>
                </a:solidFill>
                <a:latin typeface="+mn-lt"/>
              </a:rPr>
              <a:t>f</a:t>
            </a:r>
            <a:r>
              <a:rPr lang="en-GB" sz="1300" b="0" dirty="0">
                <a:solidFill>
                  <a:srgbClr val="413839"/>
                </a:solidFill>
                <a:effectLst/>
                <a:latin typeface="+mn-lt"/>
              </a:rPr>
              <a:t>low </a:t>
            </a:r>
            <a:r>
              <a:rPr lang="en-GB" sz="1300" dirty="0">
                <a:solidFill>
                  <a:srgbClr val="413839"/>
                </a:solidFill>
                <a:latin typeface="+mn-lt"/>
              </a:rPr>
              <a:t>m</a:t>
            </a:r>
            <a:r>
              <a:rPr lang="en-GB" sz="1300" b="0" dirty="0">
                <a:solidFill>
                  <a:srgbClr val="413839"/>
                </a:solidFill>
                <a:effectLst/>
                <a:latin typeface="+mn-lt"/>
              </a:rPr>
              <a:t>atching" in ICASSP 2025.</a:t>
            </a:r>
            <a:endParaRPr lang="en-GB" sz="1300" dirty="0">
              <a:latin typeface="+mn-lt"/>
            </a:endParaRPr>
          </a:p>
        </p:txBody>
      </p:sp>
    </p:spTree>
    <p:extLst>
      <p:ext uri="{BB962C8B-B14F-4D97-AF65-F5344CB8AC3E}">
        <p14:creationId xmlns:p14="http://schemas.microsoft.com/office/powerpoint/2010/main" val="1359798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42"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242" fill="hold"/>
                                        <p:tgtEl>
                                          <p:spTgt spid="17"/>
                                        </p:tgtEl>
                                      </p:cBhvr>
                                    </p:cmd>
                                  </p:childTnLst>
                                </p:cTn>
                              </p:par>
                            </p:childTnLst>
                          </p:cTn>
                        </p:par>
                      </p:childTnLst>
                    </p:cTn>
                  </p:par>
                </p:childTnLst>
              </p:cTn>
              <p:nextCondLst>
                <p:cond evt="onClick" delay="0">
                  <p:tgtEl>
                    <p:spTgt spid="17"/>
                  </p:tgtEl>
                </p:cond>
              </p:nextCondLst>
            </p:seq>
            <p:audio>
              <p:cMediaNode vol="80000">
                <p:cTn id="13" fill="hold" display="0">
                  <p:stCondLst>
                    <p:cond delay="indefinite"/>
                  </p:stCondLst>
                  <p:endCondLst>
                    <p:cond evt="onStopAudio" delay="0">
                      <p:tgtEl>
                        <p:sldTgt/>
                      </p:tgtEl>
                    </p:cond>
                  </p:endCondLst>
                </p:cTn>
                <p:tgtEl>
                  <p:spTgt spid="17"/>
                </p:tgtEl>
              </p:cMediaNode>
            </p:audio>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000" fill="hold"/>
                                        <p:tgtEl>
                                          <p:spTgt spid="18"/>
                                        </p:tgtEl>
                                      </p:cBhvr>
                                    </p:cmd>
                                  </p:childTnLst>
                                </p:cTn>
                              </p:par>
                            </p:childTnLst>
                          </p:cTn>
                        </p:par>
                      </p:childTnLst>
                    </p:cTn>
                  </p:par>
                </p:childTnLst>
              </p:cTn>
              <p:nextCondLst>
                <p:cond evt="onClick" delay="0">
                  <p:tgtEl>
                    <p:spTgt spid="18"/>
                  </p:tgtEl>
                </p:cond>
              </p:nextCondLst>
            </p:seq>
            <p:audio>
              <p:cMediaNode vol="80000">
                <p:cTn id="19" fill="hold" display="0">
                  <p:stCondLst>
                    <p:cond delay="indefinite"/>
                  </p:stCondLst>
                  <p:endCondLst>
                    <p:cond evt="onStopAudio" delay="0">
                      <p:tgtEl>
                        <p:sldTgt/>
                      </p:tgtEl>
                    </p:cond>
                  </p:endCondLst>
                </p:cTn>
                <p:tgtEl>
                  <p:spTgt spid="18"/>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000" fill="hold"/>
                                        <p:tgtEl>
                                          <p:spTgt spid="19"/>
                                        </p:tgtEl>
                                      </p:cBhvr>
                                    </p:cmd>
                                  </p:childTnLst>
                                </p:cTn>
                              </p:par>
                            </p:childTnLst>
                          </p:cTn>
                        </p:par>
                      </p:childTnLst>
                    </p:cTn>
                  </p:par>
                </p:childTnLst>
              </p:cTn>
              <p:nextCondLst>
                <p:cond evt="onClick" delay="0">
                  <p:tgtEl>
                    <p:spTgt spid="19"/>
                  </p:tgtEl>
                </p:cond>
              </p:nextCondLst>
            </p:seq>
            <p:audio>
              <p:cMediaNode vol="80000">
                <p:cTn id="25" fill="hold" display="0">
                  <p:stCondLst>
                    <p:cond delay="indefinite"/>
                  </p:stCondLst>
                  <p:endCondLst>
                    <p:cond evt="onStopAudio" delay="0">
                      <p:tgtEl>
                        <p:sldTgt/>
                      </p:tgtEl>
                    </p:cond>
                  </p:endCondLst>
                </p:cTn>
                <p:tgtEl>
                  <p:spTgt spid="19"/>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D4559-79CF-EEF7-C691-0354160D7B3F}"/>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3F38BD67-219B-4082-4A41-3CF74BC393AD}"/>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48</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53DBF29D-46E2-AD83-8D64-5A0FF0C89A09}"/>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ea"/>
                <a:ea typeface="+mj-ea"/>
                <a:cs typeface="+mj-cs"/>
              </a:rPr>
              <a:t>FlowSep</a:t>
            </a:r>
            <a:r>
              <a:rPr lang="en-US" altLang="zh-CN" sz="2800" kern="0" dirty="0">
                <a:solidFill>
                  <a:srgbClr val="002060"/>
                </a:solidFill>
                <a:latin typeface="+mj-ea"/>
                <a:ea typeface="+mj-ea"/>
                <a:cs typeface="+mj-cs"/>
              </a:rPr>
              <a:t> 2</a:t>
            </a:r>
            <a:endParaRPr lang="en-GB" sz="2800" kern="0" dirty="0">
              <a:solidFill>
                <a:srgbClr val="002060"/>
              </a:solidFill>
              <a:latin typeface="+mj-ea"/>
              <a:ea typeface="+mj-ea"/>
              <a:cs typeface="+mj-cs"/>
            </a:endParaRPr>
          </a:p>
        </p:txBody>
      </p:sp>
      <p:sp>
        <p:nvSpPr>
          <p:cNvPr id="3" name="TextBox 2">
            <a:extLst>
              <a:ext uri="{FF2B5EF4-FFF2-40B4-BE49-F238E27FC236}">
                <a16:creationId xmlns:a16="http://schemas.microsoft.com/office/drawing/2014/main" id="{CEC31436-37C0-A024-4788-371FF363835F}"/>
              </a:ext>
            </a:extLst>
          </p:cNvPr>
          <p:cNvSpPr txBox="1"/>
          <p:nvPr/>
        </p:nvSpPr>
        <p:spPr>
          <a:xfrm>
            <a:off x="470620" y="5498648"/>
            <a:ext cx="8460432" cy="692497"/>
          </a:xfrm>
          <a:prstGeom prst="rect">
            <a:avLst/>
          </a:prstGeom>
          <a:noFill/>
        </p:spPr>
        <p:txBody>
          <a:bodyPr wrap="square">
            <a:spAutoFit/>
          </a:bodyPr>
          <a:lstStyle/>
          <a:p>
            <a:r>
              <a:rPr lang="en-GB" sz="1300" dirty="0">
                <a:solidFill>
                  <a:srgbClr val="413839"/>
                </a:solidFill>
                <a:latin typeface="+mn-lt"/>
              </a:rPr>
              <a:t>Y. Yuan, X. Liu, H. Liu, X. Kang, M. D. </a:t>
            </a:r>
            <a:r>
              <a:rPr lang="en-GB" sz="1300" dirty="0" err="1">
                <a:solidFill>
                  <a:srgbClr val="413839"/>
                </a:solidFill>
                <a:latin typeface="+mn-lt"/>
              </a:rPr>
              <a:t>Plumbley</a:t>
            </a:r>
            <a:r>
              <a:rPr lang="en-GB" sz="1300" dirty="0">
                <a:solidFill>
                  <a:srgbClr val="413839"/>
                </a:solidFill>
                <a:latin typeface="+mn-lt"/>
              </a:rPr>
              <a:t>, W. Wang</a:t>
            </a:r>
            <a:r>
              <a:rPr lang="en-GB" sz="1300" b="0" dirty="0">
                <a:solidFill>
                  <a:srgbClr val="413839"/>
                </a:solidFill>
                <a:effectLst/>
                <a:latin typeface="+mn-lt"/>
              </a:rPr>
              <a:t>, “</a:t>
            </a:r>
            <a:r>
              <a:rPr lang="en-GB" sz="1300" dirty="0" err="1">
                <a:solidFill>
                  <a:srgbClr val="413839"/>
                </a:solidFill>
                <a:latin typeface="+mn-lt"/>
              </a:rPr>
              <a:t>FlowSep</a:t>
            </a:r>
            <a:r>
              <a:rPr lang="en-GB" sz="1300" dirty="0">
                <a:solidFill>
                  <a:srgbClr val="413839"/>
                </a:solidFill>
                <a:latin typeface="+mn-lt"/>
              </a:rPr>
              <a:t> 2: Self-supervised flow matching for language-queried audio source separation</a:t>
            </a:r>
            <a:r>
              <a:rPr lang="en-GB" sz="1300" b="0" dirty="0">
                <a:solidFill>
                  <a:srgbClr val="413839"/>
                </a:solidFill>
                <a:effectLst/>
                <a:latin typeface="+mn-lt"/>
              </a:rPr>
              <a:t>", submitted to IEEE Transactions on Audio Speech and Language Processing</a:t>
            </a:r>
            <a:r>
              <a:rPr lang="en-GB" sz="1300" dirty="0">
                <a:solidFill>
                  <a:srgbClr val="413839"/>
                </a:solidFill>
                <a:latin typeface="+mn-lt"/>
              </a:rPr>
              <a:t>, August 2026. </a:t>
            </a:r>
            <a:r>
              <a:rPr lang="en-GB" sz="1300" b="1" dirty="0">
                <a:solidFill>
                  <a:srgbClr val="413839"/>
                </a:solidFill>
                <a:latin typeface="+mn-lt"/>
              </a:rPr>
              <a:t>https://arxiv.org/pdf/2608.22111</a:t>
            </a:r>
            <a:endParaRPr lang="en-GB" sz="1300" b="1" dirty="0">
              <a:latin typeface="+mn-lt"/>
            </a:endParaRPr>
          </a:p>
        </p:txBody>
      </p:sp>
      <p:pic>
        <p:nvPicPr>
          <p:cNvPr id="4" name="Picture 3">
            <a:extLst>
              <a:ext uri="{FF2B5EF4-FFF2-40B4-BE49-F238E27FC236}">
                <a16:creationId xmlns:a16="http://schemas.microsoft.com/office/drawing/2014/main" id="{46EF03F6-ABD5-7704-099C-BA1C5E034B8B}"/>
              </a:ext>
            </a:extLst>
          </p:cNvPr>
          <p:cNvPicPr>
            <a:picLocks noChangeAspect="1"/>
          </p:cNvPicPr>
          <p:nvPr/>
        </p:nvPicPr>
        <p:blipFill>
          <a:blip r:embed="rId3"/>
          <a:stretch>
            <a:fillRect/>
          </a:stretch>
        </p:blipFill>
        <p:spPr>
          <a:xfrm>
            <a:off x="281880" y="1135025"/>
            <a:ext cx="8610600" cy="4166183"/>
          </a:xfrm>
          <a:prstGeom prst="rect">
            <a:avLst/>
          </a:prstGeom>
        </p:spPr>
      </p:pic>
    </p:spTree>
    <p:extLst>
      <p:ext uri="{BB962C8B-B14F-4D97-AF65-F5344CB8AC3E}">
        <p14:creationId xmlns:p14="http://schemas.microsoft.com/office/powerpoint/2010/main" val="777088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8687-1F71-19D1-1C41-68D11AB21CA2}"/>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B9A0932D-B2F0-BA68-712C-DFB6C946DC80}"/>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49</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90BCA79A-C1F6-9ACD-55CD-3E9A36C26C77}"/>
              </a:ext>
            </a:extLst>
          </p:cNvPr>
          <p:cNvSpPr txBox="1"/>
          <p:nvPr/>
        </p:nvSpPr>
        <p:spPr>
          <a:xfrm>
            <a:off x="109538" y="116632"/>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ea"/>
                <a:ea typeface="+mj-ea"/>
                <a:cs typeface="+mj-cs"/>
              </a:rPr>
              <a:t>FlowSep</a:t>
            </a:r>
            <a:r>
              <a:rPr lang="en-US" altLang="zh-CN" sz="2800" kern="0" dirty="0">
                <a:solidFill>
                  <a:srgbClr val="002060"/>
                </a:solidFill>
                <a:latin typeface="+mj-ea"/>
                <a:ea typeface="+mj-ea"/>
                <a:cs typeface="+mj-cs"/>
              </a:rPr>
              <a:t> 2 – Training and Testing Datasets</a:t>
            </a:r>
            <a:endParaRPr lang="en-GB" sz="2800" kern="0" dirty="0">
              <a:solidFill>
                <a:srgbClr val="002060"/>
              </a:solidFill>
              <a:latin typeface="+mj-ea"/>
              <a:ea typeface="+mj-ea"/>
              <a:cs typeface="+mj-cs"/>
            </a:endParaRPr>
          </a:p>
        </p:txBody>
      </p:sp>
      <p:pic>
        <p:nvPicPr>
          <p:cNvPr id="11" name="Picture 10">
            <a:extLst>
              <a:ext uri="{FF2B5EF4-FFF2-40B4-BE49-F238E27FC236}">
                <a16:creationId xmlns:a16="http://schemas.microsoft.com/office/drawing/2014/main" id="{A5AF26B1-19F3-D1B1-064A-C368F7612A1A}"/>
              </a:ext>
            </a:extLst>
          </p:cNvPr>
          <p:cNvPicPr>
            <a:picLocks noChangeAspect="1"/>
          </p:cNvPicPr>
          <p:nvPr/>
        </p:nvPicPr>
        <p:blipFill>
          <a:blip r:embed="rId3"/>
          <a:stretch>
            <a:fillRect/>
          </a:stretch>
        </p:blipFill>
        <p:spPr>
          <a:xfrm>
            <a:off x="1324940" y="692696"/>
            <a:ext cx="5047260" cy="3317027"/>
          </a:xfrm>
          <a:prstGeom prst="rect">
            <a:avLst/>
          </a:prstGeom>
        </p:spPr>
      </p:pic>
      <p:pic>
        <p:nvPicPr>
          <p:cNvPr id="13" name="Picture 12">
            <a:extLst>
              <a:ext uri="{FF2B5EF4-FFF2-40B4-BE49-F238E27FC236}">
                <a16:creationId xmlns:a16="http://schemas.microsoft.com/office/drawing/2014/main" id="{8827C18E-32A8-434C-52AB-6196B9B314F6}"/>
              </a:ext>
            </a:extLst>
          </p:cNvPr>
          <p:cNvPicPr>
            <a:picLocks noChangeAspect="1"/>
          </p:cNvPicPr>
          <p:nvPr/>
        </p:nvPicPr>
        <p:blipFill>
          <a:blip r:embed="rId4"/>
          <a:stretch>
            <a:fillRect/>
          </a:stretch>
        </p:blipFill>
        <p:spPr>
          <a:xfrm>
            <a:off x="1187624" y="4005064"/>
            <a:ext cx="5328592" cy="2778154"/>
          </a:xfrm>
          <a:prstGeom prst="rect">
            <a:avLst/>
          </a:prstGeom>
        </p:spPr>
      </p:pic>
    </p:spTree>
    <p:extLst>
      <p:ext uri="{BB962C8B-B14F-4D97-AF65-F5344CB8AC3E}">
        <p14:creationId xmlns:p14="http://schemas.microsoft.com/office/powerpoint/2010/main" val="1074755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2401-B204-59AD-CB87-499C97252C03}"/>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5C8DD839-3FCD-D902-0458-1C0ED0DFF23B}"/>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50</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73DC742A-09B1-1D11-A2FA-B332DF855C43}"/>
              </a:ext>
            </a:extLst>
          </p:cNvPr>
          <p:cNvSpPr txBox="1"/>
          <p:nvPr/>
        </p:nvSpPr>
        <p:spPr>
          <a:xfrm>
            <a:off x="109538" y="361950"/>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ea"/>
                <a:ea typeface="+mj-ea"/>
                <a:cs typeface="+mj-cs"/>
              </a:rPr>
              <a:t>FlowSep</a:t>
            </a:r>
            <a:r>
              <a:rPr lang="en-US" altLang="zh-CN" sz="2800" kern="0" dirty="0">
                <a:solidFill>
                  <a:srgbClr val="002060"/>
                </a:solidFill>
                <a:latin typeface="+mj-ea"/>
                <a:ea typeface="+mj-ea"/>
                <a:cs typeface="+mj-cs"/>
              </a:rPr>
              <a:t> 2 – Key Results</a:t>
            </a:r>
            <a:endParaRPr lang="en-GB" sz="2800" kern="0" dirty="0">
              <a:solidFill>
                <a:srgbClr val="002060"/>
              </a:solidFill>
              <a:latin typeface="+mj-ea"/>
              <a:ea typeface="+mj-ea"/>
              <a:cs typeface="+mj-cs"/>
            </a:endParaRPr>
          </a:p>
        </p:txBody>
      </p:sp>
      <p:pic>
        <p:nvPicPr>
          <p:cNvPr id="7" name="Picture 6">
            <a:extLst>
              <a:ext uri="{FF2B5EF4-FFF2-40B4-BE49-F238E27FC236}">
                <a16:creationId xmlns:a16="http://schemas.microsoft.com/office/drawing/2014/main" id="{1D4F61A0-1287-6908-8077-1A3B024AD798}"/>
              </a:ext>
            </a:extLst>
          </p:cNvPr>
          <p:cNvPicPr>
            <a:picLocks noChangeAspect="1"/>
          </p:cNvPicPr>
          <p:nvPr/>
        </p:nvPicPr>
        <p:blipFill>
          <a:blip r:embed="rId3"/>
          <a:stretch>
            <a:fillRect/>
          </a:stretch>
        </p:blipFill>
        <p:spPr>
          <a:xfrm>
            <a:off x="-1825" y="1022213"/>
            <a:ext cx="9144000" cy="2478795"/>
          </a:xfrm>
          <a:prstGeom prst="rect">
            <a:avLst/>
          </a:prstGeom>
        </p:spPr>
      </p:pic>
      <p:pic>
        <p:nvPicPr>
          <p:cNvPr id="9" name="Picture 8">
            <a:extLst>
              <a:ext uri="{FF2B5EF4-FFF2-40B4-BE49-F238E27FC236}">
                <a16:creationId xmlns:a16="http://schemas.microsoft.com/office/drawing/2014/main" id="{81B9706E-991F-8DA5-95A9-A99A91D8449A}"/>
              </a:ext>
            </a:extLst>
          </p:cNvPr>
          <p:cNvPicPr>
            <a:picLocks noChangeAspect="1"/>
          </p:cNvPicPr>
          <p:nvPr/>
        </p:nvPicPr>
        <p:blipFill>
          <a:blip r:embed="rId4"/>
          <a:stretch>
            <a:fillRect/>
          </a:stretch>
        </p:blipFill>
        <p:spPr>
          <a:xfrm>
            <a:off x="109538" y="3861048"/>
            <a:ext cx="8892480" cy="2162832"/>
          </a:xfrm>
          <a:prstGeom prst="rect">
            <a:avLst/>
          </a:prstGeom>
        </p:spPr>
      </p:pic>
    </p:spTree>
    <p:extLst>
      <p:ext uri="{BB962C8B-B14F-4D97-AF65-F5344CB8AC3E}">
        <p14:creationId xmlns:p14="http://schemas.microsoft.com/office/powerpoint/2010/main" val="168007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00C29-4E2B-AD58-F4BB-9AFB8F847F0E}"/>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53F19616-C5B8-D63C-AB79-C191C531A980}"/>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51</a:t>
            </a:fld>
            <a:endParaRPr lang="en-US" altLang="en-US" sz="1200">
              <a:solidFill>
                <a:srgbClr val="898989"/>
              </a:solidFill>
              <a:latin typeface="Arial" panose="020B0604020202020204" pitchFamily="34" charset="0"/>
            </a:endParaRPr>
          </a:p>
        </p:txBody>
      </p:sp>
      <p:sp>
        <p:nvSpPr>
          <p:cNvPr id="51" name="TextBox 50">
            <a:extLst>
              <a:ext uri="{FF2B5EF4-FFF2-40B4-BE49-F238E27FC236}">
                <a16:creationId xmlns:a16="http://schemas.microsoft.com/office/drawing/2014/main" id="{10D64EA2-829D-4D5C-A71A-DEC24DE2AC46}"/>
              </a:ext>
            </a:extLst>
          </p:cNvPr>
          <p:cNvSpPr txBox="1"/>
          <p:nvPr/>
        </p:nvSpPr>
        <p:spPr>
          <a:xfrm>
            <a:off x="109538" y="260648"/>
            <a:ext cx="8658225" cy="523875"/>
          </a:xfrm>
          <a:prstGeom prst="rect">
            <a:avLst/>
          </a:prstGeom>
          <a:noFill/>
        </p:spPr>
        <p:txBody>
          <a:bodyPr anchor="ctr">
            <a:spAutoFit/>
          </a:bodyPr>
          <a:lstStyle/>
          <a:p>
            <a:pPr eaLnBrk="1" hangingPunct="1">
              <a:defRPr/>
            </a:pPr>
            <a:r>
              <a:rPr lang="en-US" altLang="zh-CN" sz="2800" kern="0" dirty="0" err="1">
                <a:solidFill>
                  <a:srgbClr val="002060"/>
                </a:solidFill>
                <a:latin typeface="+mj-lt"/>
                <a:ea typeface="+mj-ea"/>
                <a:cs typeface="+mj-cs"/>
              </a:rPr>
              <a:t>FlowSep</a:t>
            </a:r>
            <a:r>
              <a:rPr lang="en-US" altLang="zh-CN" sz="2800" kern="0" dirty="0">
                <a:solidFill>
                  <a:srgbClr val="002060"/>
                </a:solidFill>
                <a:latin typeface="+mj-lt"/>
                <a:ea typeface="+mj-ea"/>
                <a:cs typeface="+mj-cs"/>
              </a:rPr>
              <a:t> 2 - Demos</a:t>
            </a:r>
            <a:endParaRPr lang="en-GB" sz="2800" kern="0" dirty="0">
              <a:solidFill>
                <a:srgbClr val="002060"/>
              </a:solidFill>
              <a:latin typeface="+mj-lt"/>
              <a:ea typeface="+mj-ea"/>
              <a:cs typeface="+mj-cs"/>
            </a:endParaRPr>
          </a:p>
        </p:txBody>
      </p:sp>
      <p:sp>
        <p:nvSpPr>
          <p:cNvPr id="5" name="TextBox 4">
            <a:extLst>
              <a:ext uri="{FF2B5EF4-FFF2-40B4-BE49-F238E27FC236}">
                <a16:creationId xmlns:a16="http://schemas.microsoft.com/office/drawing/2014/main" id="{F8615AE7-6ADB-98A2-981B-51195A0FBABB}"/>
              </a:ext>
            </a:extLst>
          </p:cNvPr>
          <p:cNvSpPr txBox="1"/>
          <p:nvPr/>
        </p:nvSpPr>
        <p:spPr>
          <a:xfrm>
            <a:off x="1476008" y="6309320"/>
            <a:ext cx="5688280" cy="400110"/>
          </a:xfrm>
          <a:prstGeom prst="rect">
            <a:avLst/>
          </a:prstGeom>
          <a:noFill/>
        </p:spPr>
        <p:txBody>
          <a:bodyPr wrap="square">
            <a:spAutoFit/>
          </a:bodyPr>
          <a:lstStyle/>
          <a:p>
            <a:r>
              <a:rPr lang="en-GB" dirty="0"/>
              <a:t>https://audio-agi.github.io/Flowsep2-demo/</a:t>
            </a:r>
          </a:p>
        </p:txBody>
      </p:sp>
      <p:pic>
        <p:nvPicPr>
          <p:cNvPr id="6" name="Picture 5" descr="spectrogram">
            <a:extLst>
              <a:ext uri="{FF2B5EF4-FFF2-40B4-BE49-F238E27FC236}">
                <a16:creationId xmlns:a16="http://schemas.microsoft.com/office/drawing/2014/main" id="{BB053728-8B7B-F426-4B4D-805129543692}"/>
              </a:ext>
            </a:extLst>
          </p:cNvPr>
          <p:cNvPicPr>
            <a:picLocks noChangeAspect="1"/>
          </p:cNvPicPr>
          <p:nvPr/>
        </p:nvPicPr>
        <p:blipFill>
          <a:blip r:embed="rId23"/>
          <a:stretch>
            <a:fillRect/>
          </a:stretch>
        </p:blipFill>
        <p:spPr>
          <a:xfrm>
            <a:off x="1882532" y="1994297"/>
            <a:ext cx="1823065" cy="714623"/>
          </a:xfrm>
          <a:prstGeom prst="rect">
            <a:avLst/>
          </a:prstGeom>
        </p:spPr>
      </p:pic>
      <p:pic>
        <p:nvPicPr>
          <p:cNvPr id="7" name="Picture 6" descr="spectrogram">
            <a:extLst>
              <a:ext uri="{FF2B5EF4-FFF2-40B4-BE49-F238E27FC236}">
                <a16:creationId xmlns:a16="http://schemas.microsoft.com/office/drawing/2014/main" id="{EA3E775E-253D-4520-D5CE-B35EDD0CBAC7}"/>
              </a:ext>
            </a:extLst>
          </p:cNvPr>
          <p:cNvPicPr>
            <a:picLocks noChangeAspect="1"/>
          </p:cNvPicPr>
          <p:nvPr/>
        </p:nvPicPr>
        <p:blipFill>
          <a:blip r:embed="rId24"/>
          <a:stretch>
            <a:fillRect/>
          </a:stretch>
        </p:blipFill>
        <p:spPr>
          <a:xfrm>
            <a:off x="1879352" y="2947335"/>
            <a:ext cx="1851417" cy="697689"/>
          </a:xfrm>
          <a:prstGeom prst="rect">
            <a:avLst/>
          </a:prstGeom>
        </p:spPr>
      </p:pic>
      <p:pic>
        <p:nvPicPr>
          <p:cNvPr id="8" name="Picture 7" descr="spectrogram">
            <a:extLst>
              <a:ext uri="{FF2B5EF4-FFF2-40B4-BE49-F238E27FC236}">
                <a16:creationId xmlns:a16="http://schemas.microsoft.com/office/drawing/2014/main" id="{AF46A680-E9D7-D3A2-4977-3F8590240DA4}"/>
              </a:ext>
            </a:extLst>
          </p:cNvPr>
          <p:cNvPicPr>
            <a:picLocks noChangeAspect="1"/>
          </p:cNvPicPr>
          <p:nvPr/>
        </p:nvPicPr>
        <p:blipFill>
          <a:blip r:embed="rId25"/>
          <a:stretch>
            <a:fillRect/>
          </a:stretch>
        </p:blipFill>
        <p:spPr>
          <a:xfrm>
            <a:off x="1892361" y="3786861"/>
            <a:ext cx="1838408" cy="722259"/>
          </a:xfrm>
          <a:prstGeom prst="rect">
            <a:avLst/>
          </a:prstGeom>
        </p:spPr>
      </p:pic>
      <p:sp>
        <p:nvSpPr>
          <p:cNvPr id="9" name="TextBox 8">
            <a:extLst>
              <a:ext uri="{FF2B5EF4-FFF2-40B4-BE49-F238E27FC236}">
                <a16:creationId xmlns:a16="http://schemas.microsoft.com/office/drawing/2014/main" id="{08A60DAC-3751-31C0-5FF5-7341660FF1A7}"/>
              </a:ext>
            </a:extLst>
          </p:cNvPr>
          <p:cNvSpPr txBox="1"/>
          <p:nvPr/>
        </p:nvSpPr>
        <p:spPr>
          <a:xfrm>
            <a:off x="323528" y="2132856"/>
            <a:ext cx="1512168" cy="400110"/>
          </a:xfrm>
          <a:prstGeom prst="rect">
            <a:avLst/>
          </a:prstGeom>
          <a:noFill/>
        </p:spPr>
        <p:txBody>
          <a:bodyPr wrap="square" rtlCol="0">
            <a:spAutoFit/>
          </a:bodyPr>
          <a:lstStyle/>
          <a:p>
            <a:r>
              <a:rPr lang="en-GB" dirty="0"/>
              <a:t>Mixture</a:t>
            </a:r>
          </a:p>
        </p:txBody>
      </p:sp>
      <p:sp>
        <p:nvSpPr>
          <p:cNvPr id="10" name="TextBox 9">
            <a:extLst>
              <a:ext uri="{FF2B5EF4-FFF2-40B4-BE49-F238E27FC236}">
                <a16:creationId xmlns:a16="http://schemas.microsoft.com/office/drawing/2014/main" id="{289324DF-D40F-BBDA-DD75-299C1FE2B2A3}"/>
              </a:ext>
            </a:extLst>
          </p:cNvPr>
          <p:cNvSpPr txBox="1"/>
          <p:nvPr/>
        </p:nvSpPr>
        <p:spPr>
          <a:xfrm>
            <a:off x="323528" y="3933056"/>
            <a:ext cx="1512168" cy="400110"/>
          </a:xfrm>
          <a:prstGeom prst="rect">
            <a:avLst/>
          </a:prstGeom>
          <a:noFill/>
        </p:spPr>
        <p:txBody>
          <a:bodyPr wrap="square" rtlCol="0">
            <a:spAutoFit/>
          </a:bodyPr>
          <a:lstStyle/>
          <a:p>
            <a:r>
              <a:rPr lang="en-GB" dirty="0" err="1"/>
              <a:t>FlowSep</a:t>
            </a:r>
            <a:endParaRPr lang="en-GB" dirty="0"/>
          </a:p>
        </p:txBody>
      </p:sp>
      <p:sp>
        <p:nvSpPr>
          <p:cNvPr id="11" name="TextBox 10">
            <a:extLst>
              <a:ext uri="{FF2B5EF4-FFF2-40B4-BE49-F238E27FC236}">
                <a16:creationId xmlns:a16="http://schemas.microsoft.com/office/drawing/2014/main" id="{FDED9073-6E2F-065D-7A82-BC5323FE7DA7}"/>
              </a:ext>
            </a:extLst>
          </p:cNvPr>
          <p:cNvSpPr txBox="1"/>
          <p:nvPr/>
        </p:nvSpPr>
        <p:spPr>
          <a:xfrm>
            <a:off x="323528" y="3028890"/>
            <a:ext cx="1512168" cy="400110"/>
          </a:xfrm>
          <a:prstGeom prst="rect">
            <a:avLst/>
          </a:prstGeom>
          <a:noFill/>
        </p:spPr>
        <p:txBody>
          <a:bodyPr wrap="square" rtlCol="0">
            <a:spAutoFit/>
          </a:bodyPr>
          <a:lstStyle/>
          <a:p>
            <a:r>
              <a:rPr lang="en-GB" dirty="0"/>
              <a:t>SAM Audio</a:t>
            </a:r>
          </a:p>
        </p:txBody>
      </p:sp>
      <p:pic>
        <p:nvPicPr>
          <p:cNvPr id="12" name="Picture 11" descr="spectrogram">
            <a:extLst>
              <a:ext uri="{FF2B5EF4-FFF2-40B4-BE49-F238E27FC236}">
                <a16:creationId xmlns:a16="http://schemas.microsoft.com/office/drawing/2014/main" id="{F3BD6E3D-4848-54DC-A156-E22C8AD9E1A5}"/>
              </a:ext>
            </a:extLst>
          </p:cNvPr>
          <p:cNvPicPr>
            <a:picLocks noChangeAspect="1"/>
          </p:cNvPicPr>
          <p:nvPr/>
        </p:nvPicPr>
        <p:blipFill>
          <a:blip r:embed="rId26"/>
          <a:stretch>
            <a:fillRect/>
          </a:stretch>
        </p:blipFill>
        <p:spPr>
          <a:xfrm>
            <a:off x="1907704" y="4675526"/>
            <a:ext cx="1838408" cy="697690"/>
          </a:xfrm>
          <a:prstGeom prst="rect">
            <a:avLst/>
          </a:prstGeom>
        </p:spPr>
      </p:pic>
      <p:sp>
        <p:nvSpPr>
          <p:cNvPr id="13" name="TextBox 12">
            <a:extLst>
              <a:ext uri="{FF2B5EF4-FFF2-40B4-BE49-F238E27FC236}">
                <a16:creationId xmlns:a16="http://schemas.microsoft.com/office/drawing/2014/main" id="{A8A64ACD-43EA-2283-DA50-4B3FF87C5BBC}"/>
              </a:ext>
            </a:extLst>
          </p:cNvPr>
          <p:cNvSpPr txBox="1"/>
          <p:nvPr/>
        </p:nvSpPr>
        <p:spPr>
          <a:xfrm>
            <a:off x="293377" y="4725144"/>
            <a:ext cx="1512168" cy="400110"/>
          </a:xfrm>
          <a:prstGeom prst="rect">
            <a:avLst/>
          </a:prstGeom>
          <a:noFill/>
        </p:spPr>
        <p:txBody>
          <a:bodyPr wrap="square" rtlCol="0">
            <a:spAutoFit/>
          </a:bodyPr>
          <a:lstStyle/>
          <a:p>
            <a:r>
              <a:rPr lang="en-GB" dirty="0"/>
              <a:t>FlowSep2</a:t>
            </a:r>
          </a:p>
        </p:txBody>
      </p:sp>
      <p:pic>
        <p:nvPicPr>
          <p:cNvPr id="14" name="Picture 13" descr="spectrogram">
            <a:extLst>
              <a:ext uri="{FF2B5EF4-FFF2-40B4-BE49-F238E27FC236}">
                <a16:creationId xmlns:a16="http://schemas.microsoft.com/office/drawing/2014/main" id="{C25E0062-54A9-551D-4ECA-A97481DACB76}"/>
              </a:ext>
            </a:extLst>
          </p:cNvPr>
          <p:cNvPicPr>
            <a:picLocks noChangeAspect="1"/>
          </p:cNvPicPr>
          <p:nvPr/>
        </p:nvPicPr>
        <p:blipFill>
          <a:blip r:embed="rId27"/>
          <a:stretch>
            <a:fillRect/>
          </a:stretch>
        </p:blipFill>
        <p:spPr>
          <a:xfrm>
            <a:off x="1904015" y="5542671"/>
            <a:ext cx="1823065" cy="698926"/>
          </a:xfrm>
          <a:prstGeom prst="rect">
            <a:avLst/>
          </a:prstGeom>
        </p:spPr>
      </p:pic>
      <p:sp>
        <p:nvSpPr>
          <p:cNvPr id="15" name="TextBox 14">
            <a:extLst>
              <a:ext uri="{FF2B5EF4-FFF2-40B4-BE49-F238E27FC236}">
                <a16:creationId xmlns:a16="http://schemas.microsoft.com/office/drawing/2014/main" id="{AA44BBEA-F927-B732-E3E1-11FCE187F355}"/>
              </a:ext>
            </a:extLst>
          </p:cNvPr>
          <p:cNvSpPr txBox="1"/>
          <p:nvPr/>
        </p:nvSpPr>
        <p:spPr>
          <a:xfrm>
            <a:off x="307612" y="5281060"/>
            <a:ext cx="1512168" cy="707886"/>
          </a:xfrm>
          <a:prstGeom prst="rect">
            <a:avLst/>
          </a:prstGeom>
          <a:noFill/>
        </p:spPr>
        <p:txBody>
          <a:bodyPr wrap="square" rtlCol="0">
            <a:spAutoFit/>
          </a:bodyPr>
          <a:lstStyle/>
          <a:p>
            <a:r>
              <a:rPr lang="en-GB" dirty="0"/>
              <a:t>Ground Truth</a:t>
            </a:r>
          </a:p>
        </p:txBody>
      </p:sp>
      <p:pic>
        <p:nvPicPr>
          <p:cNvPr id="16" name="Picture 15" descr="spectrogram">
            <a:extLst>
              <a:ext uri="{FF2B5EF4-FFF2-40B4-BE49-F238E27FC236}">
                <a16:creationId xmlns:a16="http://schemas.microsoft.com/office/drawing/2014/main" id="{573799F6-7BDB-DDD8-106E-8C3DADF5C464}"/>
              </a:ext>
            </a:extLst>
          </p:cNvPr>
          <p:cNvPicPr>
            <a:picLocks noChangeAspect="1"/>
          </p:cNvPicPr>
          <p:nvPr/>
        </p:nvPicPr>
        <p:blipFill>
          <a:blip r:embed="rId28"/>
          <a:stretch>
            <a:fillRect/>
          </a:stretch>
        </p:blipFill>
        <p:spPr>
          <a:xfrm>
            <a:off x="5512775" y="1922289"/>
            <a:ext cx="1898080" cy="714623"/>
          </a:xfrm>
          <a:prstGeom prst="rect">
            <a:avLst/>
          </a:prstGeom>
        </p:spPr>
      </p:pic>
      <p:pic>
        <p:nvPicPr>
          <p:cNvPr id="17" name="Picture 16" descr="spectrogram">
            <a:extLst>
              <a:ext uri="{FF2B5EF4-FFF2-40B4-BE49-F238E27FC236}">
                <a16:creationId xmlns:a16="http://schemas.microsoft.com/office/drawing/2014/main" id="{70AA575A-54B2-2C0A-BD1D-9434ADEC8DDF}"/>
              </a:ext>
            </a:extLst>
          </p:cNvPr>
          <p:cNvPicPr>
            <a:picLocks noChangeAspect="1"/>
          </p:cNvPicPr>
          <p:nvPr/>
        </p:nvPicPr>
        <p:blipFill>
          <a:blip r:embed="rId29"/>
          <a:stretch>
            <a:fillRect/>
          </a:stretch>
        </p:blipFill>
        <p:spPr>
          <a:xfrm>
            <a:off x="5512775" y="2852936"/>
            <a:ext cx="1898080" cy="726751"/>
          </a:xfrm>
          <a:prstGeom prst="rect">
            <a:avLst/>
          </a:prstGeom>
        </p:spPr>
      </p:pic>
      <p:pic>
        <p:nvPicPr>
          <p:cNvPr id="18" name="Picture 17" descr="spectrogram">
            <a:extLst>
              <a:ext uri="{FF2B5EF4-FFF2-40B4-BE49-F238E27FC236}">
                <a16:creationId xmlns:a16="http://schemas.microsoft.com/office/drawing/2014/main" id="{FA7E4028-37CA-3668-F7E5-5C5CEB7A135E}"/>
              </a:ext>
            </a:extLst>
          </p:cNvPr>
          <p:cNvPicPr>
            <a:picLocks noChangeAspect="1"/>
          </p:cNvPicPr>
          <p:nvPr/>
        </p:nvPicPr>
        <p:blipFill>
          <a:blip r:embed="rId30"/>
          <a:stretch>
            <a:fillRect/>
          </a:stretch>
        </p:blipFill>
        <p:spPr>
          <a:xfrm>
            <a:off x="5500587" y="3778464"/>
            <a:ext cx="1910268" cy="802664"/>
          </a:xfrm>
          <a:prstGeom prst="rect">
            <a:avLst/>
          </a:prstGeom>
        </p:spPr>
      </p:pic>
      <p:pic>
        <p:nvPicPr>
          <p:cNvPr id="19" name="Picture 18" descr="spectrogram">
            <a:extLst>
              <a:ext uri="{FF2B5EF4-FFF2-40B4-BE49-F238E27FC236}">
                <a16:creationId xmlns:a16="http://schemas.microsoft.com/office/drawing/2014/main" id="{78F01FC4-1E26-BB69-6B0F-1CAAE65A8AEC}"/>
              </a:ext>
            </a:extLst>
          </p:cNvPr>
          <p:cNvPicPr>
            <a:picLocks noChangeAspect="1"/>
          </p:cNvPicPr>
          <p:nvPr/>
        </p:nvPicPr>
        <p:blipFill>
          <a:blip r:embed="rId31"/>
          <a:stretch>
            <a:fillRect/>
          </a:stretch>
        </p:blipFill>
        <p:spPr>
          <a:xfrm>
            <a:off x="5469173" y="4653136"/>
            <a:ext cx="1910268" cy="702220"/>
          </a:xfrm>
          <a:prstGeom prst="rect">
            <a:avLst/>
          </a:prstGeom>
        </p:spPr>
      </p:pic>
      <p:pic>
        <p:nvPicPr>
          <p:cNvPr id="20" name="Picture 19" descr="spectrogram">
            <a:extLst>
              <a:ext uri="{FF2B5EF4-FFF2-40B4-BE49-F238E27FC236}">
                <a16:creationId xmlns:a16="http://schemas.microsoft.com/office/drawing/2014/main" id="{495CE945-478B-2173-0944-3EE3B6813D9A}"/>
              </a:ext>
            </a:extLst>
          </p:cNvPr>
          <p:cNvPicPr>
            <a:picLocks noChangeAspect="1"/>
          </p:cNvPicPr>
          <p:nvPr/>
        </p:nvPicPr>
        <p:blipFill>
          <a:blip r:embed="rId32"/>
          <a:stretch>
            <a:fillRect/>
          </a:stretch>
        </p:blipFill>
        <p:spPr>
          <a:xfrm>
            <a:off x="5469173" y="5564471"/>
            <a:ext cx="1910270" cy="698926"/>
          </a:xfrm>
          <a:prstGeom prst="rect">
            <a:avLst/>
          </a:prstGeom>
        </p:spPr>
      </p:pic>
      <p:pic>
        <p:nvPicPr>
          <p:cNvPr id="21" name="YrJVXE6Axtrg">
            <a:hlinkClick r:id="" action="ppaction://media"/>
            <a:extLst>
              <a:ext uri="{FF2B5EF4-FFF2-40B4-BE49-F238E27FC236}">
                <a16:creationId xmlns:a16="http://schemas.microsoft.com/office/drawing/2014/main" id="{CEE6DC24-E456-A78C-D8D1-F3FABABDA05B}"/>
              </a:ext>
            </a:extLst>
          </p:cNvPr>
          <p:cNvPicPr>
            <a:picLocks noChangeAspect="1"/>
          </p:cNvPicPr>
          <p:nvPr>
            <a:audioFile r:link="rId2"/>
            <p:extLst>
              <p:ext uri="{DAA4B4D4-6D71-4841-9C94-3DE7FCFB9230}">
                <p14:media xmlns:p14="http://schemas.microsoft.com/office/powerpoint/2010/main" r:embed="rId1"/>
              </p:ext>
            </p:extLst>
          </p:nvPr>
        </p:nvPicPr>
        <p:blipFill>
          <a:blip r:embed="rId33"/>
          <a:stretch>
            <a:fillRect/>
          </a:stretch>
        </p:blipFill>
        <p:spPr>
          <a:xfrm>
            <a:off x="4202786" y="2123682"/>
            <a:ext cx="513230" cy="513230"/>
          </a:xfrm>
          <a:prstGeom prst="rect">
            <a:avLst/>
          </a:prstGeom>
        </p:spPr>
      </p:pic>
      <p:pic>
        <p:nvPicPr>
          <p:cNvPr id="22" name="YrJVXE6Axtrg (1)">
            <a:hlinkClick r:id="" action="ppaction://media"/>
            <a:extLst>
              <a:ext uri="{FF2B5EF4-FFF2-40B4-BE49-F238E27FC236}">
                <a16:creationId xmlns:a16="http://schemas.microsoft.com/office/drawing/2014/main" id="{FD990234-CE71-E5AD-4DF2-0E1B624B750C}"/>
              </a:ext>
            </a:extLst>
          </p:cNvPr>
          <p:cNvPicPr>
            <a:picLocks noChangeAspect="1"/>
          </p:cNvPicPr>
          <p:nvPr>
            <a:audioFile r:link="rId4"/>
            <p:extLst>
              <p:ext uri="{DAA4B4D4-6D71-4841-9C94-3DE7FCFB9230}">
                <p14:media xmlns:p14="http://schemas.microsoft.com/office/powerpoint/2010/main" r:embed="rId3"/>
              </p:ext>
            </p:extLst>
          </p:nvPr>
        </p:nvPicPr>
        <p:blipFill>
          <a:blip r:embed="rId33"/>
          <a:stretch>
            <a:fillRect/>
          </a:stretch>
        </p:blipFill>
        <p:spPr>
          <a:xfrm>
            <a:off x="4215372" y="3131794"/>
            <a:ext cx="513230" cy="513230"/>
          </a:xfrm>
          <a:prstGeom prst="rect">
            <a:avLst/>
          </a:prstGeom>
        </p:spPr>
      </p:pic>
      <p:pic>
        <p:nvPicPr>
          <p:cNvPr id="23" name="YrJVXE6Axtrg (2)">
            <a:hlinkClick r:id="" action="ppaction://media"/>
            <a:extLst>
              <a:ext uri="{FF2B5EF4-FFF2-40B4-BE49-F238E27FC236}">
                <a16:creationId xmlns:a16="http://schemas.microsoft.com/office/drawing/2014/main" id="{85A09388-CD70-9443-367E-95E8F25C9EBA}"/>
              </a:ext>
            </a:extLst>
          </p:cNvPr>
          <p:cNvPicPr>
            <a:picLocks noChangeAspect="1"/>
          </p:cNvPicPr>
          <p:nvPr>
            <a:audioFile r:link="rId6"/>
            <p:extLst>
              <p:ext uri="{DAA4B4D4-6D71-4841-9C94-3DE7FCFB9230}">
                <p14:media xmlns:p14="http://schemas.microsoft.com/office/powerpoint/2010/main" r:embed="rId5"/>
              </p:ext>
            </p:extLst>
          </p:nvPr>
        </p:nvPicPr>
        <p:blipFill>
          <a:blip r:embed="rId33"/>
          <a:stretch>
            <a:fillRect/>
          </a:stretch>
        </p:blipFill>
        <p:spPr>
          <a:xfrm>
            <a:off x="4192142" y="3933056"/>
            <a:ext cx="523874" cy="523874"/>
          </a:xfrm>
          <a:prstGeom prst="rect">
            <a:avLst/>
          </a:prstGeom>
        </p:spPr>
      </p:pic>
      <p:pic>
        <p:nvPicPr>
          <p:cNvPr id="24" name="YrJVXE6Axtrg (3)">
            <a:hlinkClick r:id="" action="ppaction://media"/>
            <a:extLst>
              <a:ext uri="{FF2B5EF4-FFF2-40B4-BE49-F238E27FC236}">
                <a16:creationId xmlns:a16="http://schemas.microsoft.com/office/drawing/2014/main" id="{AB348A1A-AF11-874B-2BC6-141F699BEC9F}"/>
              </a:ext>
            </a:extLst>
          </p:cNvPr>
          <p:cNvPicPr>
            <a:picLocks noChangeAspect="1"/>
          </p:cNvPicPr>
          <p:nvPr>
            <a:audioFile r:link="rId8"/>
            <p:extLst>
              <p:ext uri="{DAA4B4D4-6D71-4841-9C94-3DE7FCFB9230}">
                <p14:media xmlns:p14="http://schemas.microsoft.com/office/powerpoint/2010/main" r:embed="rId7"/>
              </p:ext>
            </p:extLst>
          </p:nvPr>
        </p:nvPicPr>
        <p:blipFill>
          <a:blip r:embed="rId33"/>
          <a:stretch>
            <a:fillRect/>
          </a:stretch>
        </p:blipFill>
        <p:spPr>
          <a:xfrm>
            <a:off x="4211960" y="4859987"/>
            <a:ext cx="513229" cy="513229"/>
          </a:xfrm>
          <a:prstGeom prst="rect">
            <a:avLst/>
          </a:prstGeom>
        </p:spPr>
      </p:pic>
      <p:pic>
        <p:nvPicPr>
          <p:cNvPr id="25" name="YrJVXE6Axtrg (4)">
            <a:hlinkClick r:id="" action="ppaction://media"/>
            <a:extLst>
              <a:ext uri="{FF2B5EF4-FFF2-40B4-BE49-F238E27FC236}">
                <a16:creationId xmlns:a16="http://schemas.microsoft.com/office/drawing/2014/main" id="{891942E7-22ED-6700-A9CB-77AA61FD7741}"/>
              </a:ext>
            </a:extLst>
          </p:cNvPr>
          <p:cNvPicPr>
            <a:picLocks noChangeAspect="1"/>
          </p:cNvPicPr>
          <p:nvPr>
            <a:audioFile r:link="rId10"/>
            <p:extLst>
              <p:ext uri="{DAA4B4D4-6D71-4841-9C94-3DE7FCFB9230}">
                <p14:media xmlns:p14="http://schemas.microsoft.com/office/powerpoint/2010/main" r:embed="rId9"/>
              </p:ext>
            </p:extLst>
          </p:nvPr>
        </p:nvPicPr>
        <p:blipFill>
          <a:blip r:embed="rId33"/>
          <a:stretch>
            <a:fillRect/>
          </a:stretch>
        </p:blipFill>
        <p:spPr>
          <a:xfrm>
            <a:off x="4202785" y="5661248"/>
            <a:ext cx="566361" cy="566361"/>
          </a:xfrm>
          <a:prstGeom prst="rect">
            <a:avLst/>
          </a:prstGeom>
        </p:spPr>
      </p:pic>
      <p:pic>
        <p:nvPicPr>
          <p:cNvPr id="26" name="YK_Vre_-4KqU">
            <a:hlinkClick r:id="" action="ppaction://media"/>
            <a:extLst>
              <a:ext uri="{FF2B5EF4-FFF2-40B4-BE49-F238E27FC236}">
                <a16:creationId xmlns:a16="http://schemas.microsoft.com/office/drawing/2014/main" id="{DD97924C-1409-229A-2C0C-AD3FED22FA70}"/>
              </a:ext>
            </a:extLst>
          </p:cNvPr>
          <p:cNvPicPr>
            <a:picLocks noChangeAspect="1"/>
          </p:cNvPicPr>
          <p:nvPr>
            <a:audioFile r:link="rId12"/>
            <p:extLst>
              <p:ext uri="{DAA4B4D4-6D71-4841-9C94-3DE7FCFB9230}">
                <p14:media xmlns:p14="http://schemas.microsoft.com/office/powerpoint/2010/main" r:embed="rId11"/>
              </p:ext>
            </p:extLst>
          </p:nvPr>
        </p:nvPicPr>
        <p:blipFill>
          <a:blip r:embed="rId33"/>
          <a:stretch>
            <a:fillRect/>
          </a:stretch>
        </p:blipFill>
        <p:spPr>
          <a:xfrm>
            <a:off x="8004413" y="1988840"/>
            <a:ext cx="523875" cy="523875"/>
          </a:xfrm>
          <a:prstGeom prst="rect">
            <a:avLst/>
          </a:prstGeom>
        </p:spPr>
      </p:pic>
      <p:pic>
        <p:nvPicPr>
          <p:cNvPr id="27" name="YK_Vre_-4KqU (1)">
            <a:hlinkClick r:id="" action="ppaction://media"/>
            <a:extLst>
              <a:ext uri="{FF2B5EF4-FFF2-40B4-BE49-F238E27FC236}">
                <a16:creationId xmlns:a16="http://schemas.microsoft.com/office/drawing/2014/main" id="{CFD096D7-6FF0-F7A6-7B82-85076A0A8660}"/>
              </a:ext>
            </a:extLst>
          </p:cNvPr>
          <p:cNvPicPr>
            <a:picLocks noChangeAspect="1"/>
          </p:cNvPicPr>
          <p:nvPr>
            <a:audioFile r:link="rId14"/>
            <p:extLst>
              <p:ext uri="{DAA4B4D4-6D71-4841-9C94-3DE7FCFB9230}">
                <p14:media xmlns:p14="http://schemas.microsoft.com/office/powerpoint/2010/main" r:embed="rId13"/>
              </p:ext>
            </p:extLst>
          </p:nvPr>
        </p:nvPicPr>
        <p:blipFill>
          <a:blip r:embed="rId33"/>
          <a:stretch>
            <a:fillRect/>
          </a:stretch>
        </p:blipFill>
        <p:spPr>
          <a:xfrm>
            <a:off x="7991828" y="2977134"/>
            <a:ext cx="523874" cy="523874"/>
          </a:xfrm>
          <a:prstGeom prst="rect">
            <a:avLst/>
          </a:prstGeom>
        </p:spPr>
      </p:pic>
      <p:pic>
        <p:nvPicPr>
          <p:cNvPr id="28" name="YK_Vre_-4KqU (2)">
            <a:hlinkClick r:id="" action="ppaction://media"/>
            <a:extLst>
              <a:ext uri="{FF2B5EF4-FFF2-40B4-BE49-F238E27FC236}">
                <a16:creationId xmlns:a16="http://schemas.microsoft.com/office/drawing/2014/main" id="{180D2633-D7E5-2B77-4033-A56FC7AF12CA}"/>
              </a:ext>
            </a:extLst>
          </p:cNvPr>
          <p:cNvPicPr>
            <a:picLocks noChangeAspect="1"/>
          </p:cNvPicPr>
          <p:nvPr>
            <a:audioFile r:link="rId16"/>
            <p:extLst>
              <p:ext uri="{DAA4B4D4-6D71-4841-9C94-3DE7FCFB9230}">
                <p14:media xmlns:p14="http://schemas.microsoft.com/office/powerpoint/2010/main" r:embed="rId15"/>
              </p:ext>
            </p:extLst>
          </p:nvPr>
        </p:nvPicPr>
        <p:blipFill>
          <a:blip r:embed="rId33"/>
          <a:stretch>
            <a:fillRect/>
          </a:stretch>
        </p:blipFill>
        <p:spPr>
          <a:xfrm>
            <a:off x="7991828" y="3861048"/>
            <a:ext cx="536630" cy="536630"/>
          </a:xfrm>
          <a:prstGeom prst="rect">
            <a:avLst/>
          </a:prstGeom>
        </p:spPr>
      </p:pic>
      <p:pic>
        <p:nvPicPr>
          <p:cNvPr id="29" name="YK_Vre_-4KqU (3)">
            <a:hlinkClick r:id="" action="ppaction://media"/>
            <a:extLst>
              <a:ext uri="{FF2B5EF4-FFF2-40B4-BE49-F238E27FC236}">
                <a16:creationId xmlns:a16="http://schemas.microsoft.com/office/drawing/2014/main" id="{CE5DF248-B80F-591C-F0A6-1CFE158ABB95}"/>
              </a:ext>
            </a:extLst>
          </p:cNvPr>
          <p:cNvPicPr>
            <a:picLocks noChangeAspect="1"/>
          </p:cNvPicPr>
          <p:nvPr>
            <a:audioFile r:link="rId18"/>
            <p:extLst>
              <p:ext uri="{DAA4B4D4-6D71-4841-9C94-3DE7FCFB9230}">
                <p14:media xmlns:p14="http://schemas.microsoft.com/office/powerpoint/2010/main" r:embed="rId17"/>
              </p:ext>
            </p:extLst>
          </p:nvPr>
        </p:nvPicPr>
        <p:blipFill>
          <a:blip r:embed="rId33"/>
          <a:stretch>
            <a:fillRect/>
          </a:stretch>
        </p:blipFill>
        <p:spPr>
          <a:xfrm>
            <a:off x="8004412" y="4789919"/>
            <a:ext cx="511289" cy="511289"/>
          </a:xfrm>
          <a:prstGeom prst="rect">
            <a:avLst/>
          </a:prstGeom>
        </p:spPr>
      </p:pic>
      <p:pic>
        <p:nvPicPr>
          <p:cNvPr id="30" name="YK_Vre_-4KqU (4)">
            <a:hlinkClick r:id="" action="ppaction://media"/>
            <a:extLst>
              <a:ext uri="{FF2B5EF4-FFF2-40B4-BE49-F238E27FC236}">
                <a16:creationId xmlns:a16="http://schemas.microsoft.com/office/drawing/2014/main" id="{7FF51C74-F78D-492C-8FCB-2D441183DBEE}"/>
              </a:ext>
            </a:extLst>
          </p:cNvPr>
          <p:cNvPicPr>
            <a:picLocks noChangeAspect="1"/>
          </p:cNvPicPr>
          <p:nvPr>
            <a:audioFile r:link="rId20"/>
            <p:extLst>
              <p:ext uri="{DAA4B4D4-6D71-4841-9C94-3DE7FCFB9230}">
                <p14:media xmlns:p14="http://schemas.microsoft.com/office/powerpoint/2010/main" r:embed="rId19"/>
              </p:ext>
            </p:extLst>
          </p:nvPr>
        </p:nvPicPr>
        <p:blipFill>
          <a:blip r:embed="rId33"/>
          <a:stretch>
            <a:fillRect/>
          </a:stretch>
        </p:blipFill>
        <p:spPr>
          <a:xfrm>
            <a:off x="7964638" y="5641430"/>
            <a:ext cx="523874" cy="523874"/>
          </a:xfrm>
          <a:prstGeom prst="rect">
            <a:avLst/>
          </a:prstGeom>
        </p:spPr>
      </p:pic>
      <p:sp>
        <p:nvSpPr>
          <p:cNvPr id="3" name="TextBox 2">
            <a:extLst>
              <a:ext uri="{FF2B5EF4-FFF2-40B4-BE49-F238E27FC236}">
                <a16:creationId xmlns:a16="http://schemas.microsoft.com/office/drawing/2014/main" id="{A6A2F6D0-2736-3ED7-FE0A-99800C0B71C2}"/>
              </a:ext>
            </a:extLst>
          </p:cNvPr>
          <p:cNvSpPr txBox="1"/>
          <p:nvPr/>
        </p:nvSpPr>
        <p:spPr>
          <a:xfrm>
            <a:off x="1619672" y="1109228"/>
            <a:ext cx="3702559" cy="615553"/>
          </a:xfrm>
          <a:prstGeom prst="rect">
            <a:avLst/>
          </a:prstGeom>
          <a:noFill/>
        </p:spPr>
        <p:txBody>
          <a:bodyPr wrap="square">
            <a:spAutoFit/>
          </a:bodyPr>
          <a:lstStyle/>
          <a:p>
            <a:r>
              <a:rPr lang="en-GB" sz="1700" b="0" i="1" dirty="0">
                <a:solidFill>
                  <a:schemeClr val="tx1"/>
                </a:solidFill>
                <a:effectLst/>
                <a:latin typeface="+mn-lt"/>
              </a:rPr>
              <a:t>"A couple of men speaking as metal clanks and a power tool operates"</a:t>
            </a:r>
            <a:endParaRPr lang="en-GB" sz="1700" dirty="0">
              <a:latin typeface="+mn-lt"/>
            </a:endParaRPr>
          </a:p>
        </p:txBody>
      </p:sp>
      <p:sp>
        <p:nvSpPr>
          <p:cNvPr id="4" name="TextBox 3">
            <a:extLst>
              <a:ext uri="{FF2B5EF4-FFF2-40B4-BE49-F238E27FC236}">
                <a16:creationId xmlns:a16="http://schemas.microsoft.com/office/drawing/2014/main" id="{6FBB9325-F1ED-8C73-C541-E97E3C2B11F9}"/>
              </a:ext>
            </a:extLst>
          </p:cNvPr>
          <p:cNvSpPr txBox="1"/>
          <p:nvPr/>
        </p:nvSpPr>
        <p:spPr>
          <a:xfrm>
            <a:off x="323528" y="1125502"/>
            <a:ext cx="1512168" cy="400110"/>
          </a:xfrm>
          <a:prstGeom prst="rect">
            <a:avLst/>
          </a:prstGeom>
          <a:noFill/>
        </p:spPr>
        <p:txBody>
          <a:bodyPr wrap="square" rtlCol="0">
            <a:spAutoFit/>
          </a:bodyPr>
          <a:lstStyle/>
          <a:p>
            <a:r>
              <a:rPr lang="en-GB" dirty="0"/>
              <a:t>Prompt</a:t>
            </a:r>
          </a:p>
        </p:txBody>
      </p:sp>
      <p:sp>
        <p:nvSpPr>
          <p:cNvPr id="32" name="TextBox 31">
            <a:extLst>
              <a:ext uri="{FF2B5EF4-FFF2-40B4-BE49-F238E27FC236}">
                <a16:creationId xmlns:a16="http://schemas.microsoft.com/office/drawing/2014/main" id="{3905635F-8D0A-CEC0-3104-1031AF31727C}"/>
              </a:ext>
            </a:extLst>
          </p:cNvPr>
          <p:cNvSpPr txBox="1"/>
          <p:nvPr/>
        </p:nvSpPr>
        <p:spPr>
          <a:xfrm>
            <a:off x="5436448" y="1124744"/>
            <a:ext cx="5688280" cy="353943"/>
          </a:xfrm>
          <a:prstGeom prst="rect">
            <a:avLst/>
          </a:prstGeom>
          <a:noFill/>
        </p:spPr>
        <p:txBody>
          <a:bodyPr wrap="square">
            <a:spAutoFit/>
          </a:bodyPr>
          <a:lstStyle/>
          <a:p>
            <a:r>
              <a:rPr lang="en-GB" sz="1700" b="0" i="1" dirty="0">
                <a:solidFill>
                  <a:schemeClr val="tx1"/>
                </a:solidFill>
                <a:effectLst/>
                <a:latin typeface="+mn-lt"/>
              </a:rPr>
              <a:t>"An aircraft engine is taking off"</a:t>
            </a:r>
            <a:endParaRPr lang="en-GB" sz="1700" dirty="0">
              <a:latin typeface="+mn-lt"/>
            </a:endParaRPr>
          </a:p>
        </p:txBody>
      </p:sp>
    </p:spTree>
    <p:extLst>
      <p:ext uri="{BB962C8B-B14F-4D97-AF65-F5344CB8AC3E}">
        <p14:creationId xmlns:p14="http://schemas.microsoft.com/office/powerpoint/2010/main" val="2136754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40" fill="hold"/>
                                        <p:tgtEl>
                                          <p:spTgt spid="26"/>
                                        </p:tgtEl>
                                      </p:cBhvr>
                                    </p:cmd>
                                  </p:childTnLst>
                                </p:cTn>
                              </p:par>
                            </p:childTnLst>
                          </p:cTn>
                        </p:par>
                      </p:childTnLst>
                    </p:cTn>
                  </p:par>
                </p:childTnLst>
              </p:cTn>
              <p:nextCondLst>
                <p:cond evt="onClick" delay="0">
                  <p:tgtEl>
                    <p:spTgt spid="26"/>
                  </p:tgtEl>
                </p:cond>
              </p:nextCondLst>
            </p:seq>
            <p:audio>
              <p:cMediaNode vol="80000">
                <p:cTn id="7" fill="hold" display="0">
                  <p:stCondLst>
                    <p:cond delay="indefinite"/>
                  </p:stCondLst>
                  <p:endCondLst>
                    <p:cond evt="onStopAudio" delay="0">
                      <p:tgtEl>
                        <p:sldTgt/>
                      </p:tgtEl>
                    </p:cond>
                  </p:endCondLst>
                </p:cTn>
                <p:tgtEl>
                  <p:spTgt spid="26"/>
                </p:tgtEl>
              </p:cMediaNode>
            </p:audio>
            <p:seq concurrent="1" nextAc="seek">
              <p:cTn id="8" restart="whenNotActive" fill="hold" evtFilter="cancelBubble" nodeType="interactiveSeq">
                <p:stCondLst>
                  <p:cond evt="onClick" delay="0">
                    <p:tgtEl>
                      <p:spTgt spid="2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240" fill="hold"/>
                                        <p:tgtEl>
                                          <p:spTgt spid="27"/>
                                        </p:tgtEl>
                                      </p:cBhvr>
                                    </p:cmd>
                                  </p:childTnLst>
                                </p:cTn>
                              </p:par>
                            </p:childTnLst>
                          </p:cTn>
                        </p:par>
                      </p:childTnLst>
                    </p:cTn>
                  </p:par>
                </p:childTnLst>
              </p:cTn>
              <p:nextCondLst>
                <p:cond evt="onClick" delay="0">
                  <p:tgtEl>
                    <p:spTgt spid="27"/>
                  </p:tgtEl>
                </p:cond>
              </p:nextCondLst>
            </p:seq>
            <p:audio>
              <p:cMediaNode vol="80000">
                <p:cTn id="13" fill="hold" display="0">
                  <p:stCondLst>
                    <p:cond delay="indefinite"/>
                  </p:stCondLst>
                  <p:endCondLst>
                    <p:cond evt="onStopAudio" delay="0">
                      <p:tgtEl>
                        <p:sldTgt/>
                      </p:tgtEl>
                    </p:cond>
                  </p:endCondLst>
                </p:cTn>
                <p:tgtEl>
                  <p:spTgt spid="27"/>
                </p:tgtEl>
              </p:cMediaNode>
            </p:audio>
            <p:seq concurrent="1" nextAc="seek">
              <p:cTn id="14" restart="whenNotActive" fill="hold" evtFilter="cancelBubble" nodeType="interactiveSeq">
                <p:stCondLst>
                  <p:cond evt="onClick" delay="0">
                    <p:tgtEl>
                      <p:spTgt spid="2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242" fill="hold"/>
                                        <p:tgtEl>
                                          <p:spTgt spid="28"/>
                                        </p:tgtEl>
                                      </p:cBhvr>
                                    </p:cmd>
                                  </p:childTnLst>
                                </p:cTn>
                              </p:par>
                            </p:childTnLst>
                          </p:cTn>
                        </p:par>
                      </p:childTnLst>
                    </p:cTn>
                  </p:par>
                </p:childTnLst>
              </p:cTn>
              <p:nextCondLst>
                <p:cond evt="onClick" delay="0">
                  <p:tgtEl>
                    <p:spTgt spid="28"/>
                  </p:tgtEl>
                </p:cond>
              </p:nextCondLst>
            </p:seq>
            <p:audio>
              <p:cMediaNode vol="80000">
                <p:cTn id="19" fill="hold" display="0">
                  <p:stCondLst>
                    <p:cond delay="indefinite"/>
                  </p:stCondLst>
                  <p:endCondLst>
                    <p:cond evt="onStopAudio" delay="0">
                      <p:tgtEl>
                        <p:sldTgt/>
                      </p:tgtEl>
                    </p:cond>
                  </p:endCondLst>
                </p:cTn>
                <p:tgtEl>
                  <p:spTgt spid="28"/>
                </p:tgtEl>
              </p:cMediaNode>
            </p:audio>
            <p:seq concurrent="1" nextAc="seek">
              <p:cTn id="20" restart="whenNotActive" fill="hold" evtFilter="cancelBubble" nodeType="interactiveSeq">
                <p:stCondLst>
                  <p:cond evt="onClick" delay="0">
                    <p:tgtEl>
                      <p:spTgt spid="2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240" fill="hold"/>
                                        <p:tgtEl>
                                          <p:spTgt spid="29"/>
                                        </p:tgtEl>
                                      </p:cBhvr>
                                    </p:cmd>
                                  </p:childTnLst>
                                </p:cTn>
                              </p:par>
                            </p:childTnLst>
                          </p:cTn>
                        </p:par>
                      </p:childTnLst>
                    </p:cTn>
                  </p:par>
                </p:childTnLst>
              </p:cTn>
              <p:nextCondLst>
                <p:cond evt="onClick" delay="0">
                  <p:tgtEl>
                    <p:spTgt spid="29"/>
                  </p:tgtEl>
                </p:cond>
              </p:nextCondLst>
            </p:seq>
            <p:audio>
              <p:cMediaNode vol="80000">
                <p:cTn id="25" fill="hold" display="0">
                  <p:stCondLst>
                    <p:cond delay="indefinite"/>
                  </p:stCondLst>
                  <p:endCondLst>
                    <p:cond evt="onStopAudio" delay="0">
                      <p:tgtEl>
                        <p:sldTgt/>
                      </p:tgtEl>
                    </p:cond>
                  </p:endCondLst>
                </p:cTn>
                <p:tgtEl>
                  <p:spTgt spid="29"/>
                </p:tgtEl>
              </p:cMediaNode>
            </p:audio>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240" fill="hold"/>
                                        <p:tgtEl>
                                          <p:spTgt spid="30"/>
                                        </p:tgtEl>
                                      </p:cBhvr>
                                    </p:cmd>
                                  </p:childTnLst>
                                </p:cTn>
                              </p:par>
                            </p:childTnLst>
                          </p:cTn>
                        </p:par>
                      </p:childTnLst>
                    </p:cTn>
                  </p:par>
                </p:childTnLst>
              </p:cTn>
              <p:nextCondLst>
                <p:cond evt="onClick" delay="0">
                  <p:tgtEl>
                    <p:spTgt spid="30"/>
                  </p:tgtEl>
                </p:cond>
              </p:nextCondLst>
            </p:seq>
            <p:audio>
              <p:cMediaNode vol="80000">
                <p:cTn id="31" fill="hold" display="0">
                  <p:stCondLst>
                    <p:cond delay="indefinite"/>
                  </p:stCondLst>
                  <p:endCondLst>
                    <p:cond evt="onStopAudio" delay="0">
                      <p:tgtEl>
                        <p:sldTgt/>
                      </p:tgtEl>
                    </p:cond>
                  </p:endCondLst>
                </p:cTn>
                <p:tgtEl>
                  <p:spTgt spid="30"/>
                </p:tgtEl>
              </p:cMediaNode>
            </p:audio>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0240" fill="hold"/>
                                        <p:tgtEl>
                                          <p:spTgt spid="21"/>
                                        </p:tgtEl>
                                      </p:cBhvr>
                                    </p:cmd>
                                  </p:childTnLst>
                                </p:cTn>
                              </p:par>
                            </p:childTnLst>
                          </p:cTn>
                        </p:par>
                      </p:childTnLst>
                    </p:cTn>
                  </p:par>
                </p:childTnLst>
              </p:cTn>
              <p:nextCondLst>
                <p:cond evt="onClick" delay="0">
                  <p:tgtEl>
                    <p:spTgt spid="21"/>
                  </p:tgtEl>
                </p:cond>
              </p:nextCondLst>
            </p:seq>
            <p:audio>
              <p:cMediaNode vol="80000">
                <p:cTn id="37" fill="hold" display="0">
                  <p:stCondLst>
                    <p:cond delay="indefinite"/>
                  </p:stCondLst>
                  <p:endCondLst>
                    <p:cond evt="onStopAudio" delay="0">
                      <p:tgtEl>
                        <p:sldTgt/>
                      </p:tgtEl>
                    </p:cond>
                  </p:endCondLst>
                </p:cTn>
                <p:tgtEl>
                  <p:spTgt spid="21"/>
                </p:tgtEl>
              </p:cMediaNode>
            </p:audio>
            <p:seq concurrent="1" nextAc="seek">
              <p:cTn id="38" restart="whenNotActive" fill="hold" evtFilter="cancelBubble" nodeType="interactiveSeq">
                <p:stCondLst>
                  <p:cond evt="onClick" delay="0">
                    <p:tgtEl>
                      <p:spTgt spid="22"/>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0240" fill="hold"/>
                                        <p:tgtEl>
                                          <p:spTgt spid="22"/>
                                        </p:tgtEl>
                                      </p:cBhvr>
                                    </p:cmd>
                                  </p:childTnLst>
                                </p:cTn>
                              </p:par>
                            </p:childTnLst>
                          </p:cTn>
                        </p:par>
                      </p:childTnLst>
                    </p:cTn>
                  </p:par>
                </p:childTnLst>
              </p:cTn>
              <p:nextCondLst>
                <p:cond evt="onClick" delay="0">
                  <p:tgtEl>
                    <p:spTgt spid="22"/>
                  </p:tgtEl>
                </p:cond>
              </p:nextCondLst>
            </p:seq>
            <p:audio>
              <p:cMediaNode vol="80000">
                <p:cTn id="43" fill="hold" display="0">
                  <p:stCondLst>
                    <p:cond delay="indefinite"/>
                  </p:stCondLst>
                  <p:endCondLst>
                    <p:cond evt="onStopAudio" delay="0">
                      <p:tgtEl>
                        <p:sldTgt/>
                      </p:tgtEl>
                    </p:cond>
                  </p:endCondLst>
                </p:cTn>
                <p:tgtEl>
                  <p:spTgt spid="22"/>
                </p:tgtEl>
              </p:cMediaNode>
            </p:audio>
            <p:seq concurrent="1" nextAc="seek">
              <p:cTn id="44" restart="whenNotActive" fill="hold" evtFilter="cancelBubble" nodeType="interactiveSeq">
                <p:stCondLst>
                  <p:cond evt="onClick" delay="0">
                    <p:tgtEl>
                      <p:spTgt spid="2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0242" fill="hold"/>
                                        <p:tgtEl>
                                          <p:spTgt spid="23"/>
                                        </p:tgtEl>
                                      </p:cBhvr>
                                    </p:cmd>
                                  </p:childTnLst>
                                </p:cTn>
                              </p:par>
                            </p:childTnLst>
                          </p:cTn>
                        </p:par>
                      </p:childTnLst>
                    </p:cTn>
                  </p:par>
                </p:childTnLst>
              </p:cTn>
              <p:nextCondLst>
                <p:cond evt="onClick" delay="0">
                  <p:tgtEl>
                    <p:spTgt spid="23"/>
                  </p:tgtEl>
                </p:cond>
              </p:nextCondLst>
            </p:seq>
            <p:audio>
              <p:cMediaNode vol="80000">
                <p:cTn id="49" fill="hold" display="0">
                  <p:stCondLst>
                    <p:cond delay="indefinite"/>
                  </p:stCondLst>
                  <p:endCondLst>
                    <p:cond evt="onStopAudio" delay="0">
                      <p:tgtEl>
                        <p:sldTgt/>
                      </p:tgtEl>
                    </p:cond>
                  </p:endCondLst>
                </p:cTn>
                <p:tgtEl>
                  <p:spTgt spid="23"/>
                </p:tgtEl>
              </p:cMediaNode>
            </p:audio>
            <p:seq concurrent="1" nextAc="seek">
              <p:cTn id="50" restart="whenNotActive" fill="hold" evtFilter="cancelBubble" nodeType="interactiveSeq">
                <p:stCondLst>
                  <p:cond evt="onClick" delay="0">
                    <p:tgtEl>
                      <p:spTgt spid="24"/>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10240" fill="hold"/>
                                        <p:tgtEl>
                                          <p:spTgt spid="24"/>
                                        </p:tgtEl>
                                      </p:cBhvr>
                                    </p:cmd>
                                  </p:childTnLst>
                                </p:cTn>
                              </p:par>
                            </p:childTnLst>
                          </p:cTn>
                        </p:par>
                      </p:childTnLst>
                    </p:cTn>
                  </p:par>
                </p:childTnLst>
              </p:cTn>
              <p:nextCondLst>
                <p:cond evt="onClick" delay="0">
                  <p:tgtEl>
                    <p:spTgt spid="24"/>
                  </p:tgtEl>
                </p:cond>
              </p:nextCondLst>
            </p:seq>
            <p:audio>
              <p:cMediaNode vol="80000">
                <p:cTn id="55" fill="hold" display="0">
                  <p:stCondLst>
                    <p:cond delay="indefinite"/>
                  </p:stCondLst>
                  <p:endCondLst>
                    <p:cond evt="onStopAudio" delay="0">
                      <p:tgtEl>
                        <p:sldTgt/>
                      </p:tgtEl>
                    </p:cond>
                  </p:endCondLst>
                </p:cTn>
                <p:tgtEl>
                  <p:spTgt spid="24"/>
                </p:tgtEl>
              </p:cMediaNode>
            </p:audio>
            <p:seq concurrent="1" nextAc="seek">
              <p:cTn id="56" restart="whenNotActive" fill="hold" evtFilter="cancelBubble" nodeType="interactiveSeq">
                <p:stCondLst>
                  <p:cond evt="onClick" delay="0">
                    <p:tgtEl>
                      <p:spTgt spid="25"/>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0240" fill="hold"/>
                                        <p:tgtEl>
                                          <p:spTgt spid="25"/>
                                        </p:tgtEl>
                                      </p:cBhvr>
                                    </p:cmd>
                                  </p:childTnLst>
                                </p:cTn>
                              </p:par>
                            </p:childTnLst>
                          </p:cTn>
                        </p:par>
                      </p:childTnLst>
                    </p:cTn>
                  </p:par>
                </p:childTnLst>
              </p:cTn>
              <p:nextCondLst>
                <p:cond evt="onClick" delay="0">
                  <p:tgtEl>
                    <p:spTgt spid="25"/>
                  </p:tgtEl>
                </p:cond>
              </p:nextCondLst>
            </p:seq>
            <p:audio>
              <p:cMediaNode vol="80000">
                <p:cTn id="61" fill="hold" display="0">
                  <p:stCondLst>
                    <p:cond delay="indefinite"/>
                  </p:stCondLst>
                  <p:endCondLst>
                    <p:cond evt="onStopAudio" delay="0">
                      <p:tgtEl>
                        <p:sldTgt/>
                      </p:tgtEl>
                    </p:cond>
                  </p:endCondLst>
                </p:cTn>
                <p:tgtEl>
                  <p:spTgt spid="25"/>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27454-0FF3-5664-FCEE-3D7D471555DB}"/>
            </a:ext>
          </a:extLst>
        </p:cNvPr>
        <p:cNvGrpSpPr/>
        <p:nvPr/>
      </p:nvGrpSpPr>
      <p:grpSpPr>
        <a:xfrm>
          <a:off x="0" y="0"/>
          <a:ext cx="0" cy="0"/>
          <a:chOff x="0" y="0"/>
          <a:chExt cx="0" cy="0"/>
        </a:xfrm>
      </p:grpSpPr>
      <p:sp>
        <p:nvSpPr>
          <p:cNvPr id="141314" name="Slide Number Placeholder 6">
            <a:extLst>
              <a:ext uri="{FF2B5EF4-FFF2-40B4-BE49-F238E27FC236}">
                <a16:creationId xmlns:a16="http://schemas.microsoft.com/office/drawing/2014/main" id="{2B73DF59-A8CB-F346-82D7-D42A5F298192}"/>
              </a:ext>
            </a:extLst>
          </p:cNvPr>
          <p:cNvSpPr>
            <a:spLocks noGrp="1" noChangeArrowheads="1"/>
          </p:cNvSpPr>
          <p:nvPr>
            <p:ph type="sldNum" sz="quarter" idx="10"/>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cs typeface="Arial" panose="020B0604020202020204" pitchFamily="34" charset="0"/>
              </a:defRPr>
            </a:lvl1pPr>
            <a:lvl2pPr marL="742950" indent="-285750">
              <a:defRPr sz="2000">
                <a:solidFill>
                  <a:schemeClr val="tx1"/>
                </a:solidFill>
                <a:latin typeface="Tahoma" panose="020B0604030504040204" pitchFamily="34" charset="0"/>
                <a:cs typeface="Arial" panose="020B0604020202020204" pitchFamily="34" charset="0"/>
              </a:defRPr>
            </a:lvl2pPr>
            <a:lvl3pPr marL="1143000" indent="-228600">
              <a:defRPr sz="2000">
                <a:solidFill>
                  <a:schemeClr val="tx1"/>
                </a:solidFill>
                <a:latin typeface="Tahoma" panose="020B0604030504040204" pitchFamily="34" charset="0"/>
                <a:cs typeface="Arial" panose="020B0604020202020204" pitchFamily="34" charset="0"/>
              </a:defRPr>
            </a:lvl3pPr>
            <a:lvl4pPr marL="1600200" indent="-228600">
              <a:defRPr sz="2000">
                <a:solidFill>
                  <a:schemeClr val="tx1"/>
                </a:solidFill>
                <a:latin typeface="Tahoma" panose="020B0604030504040204" pitchFamily="34" charset="0"/>
                <a:cs typeface="Arial" panose="020B0604020202020204" pitchFamily="34" charset="0"/>
              </a:defRPr>
            </a:lvl4pPr>
            <a:lvl5pPr marL="2057400" indent="-228600">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cs typeface="Arial" panose="020B0604020202020204" pitchFamily="34" charset="0"/>
              </a:defRPr>
            </a:lvl9pPr>
          </a:lstStyle>
          <a:p>
            <a:fld id="{7100DC68-98ED-494E-A91A-4310F0C34856}" type="slidenum">
              <a:rPr lang="en-US" altLang="en-US" sz="1200">
                <a:solidFill>
                  <a:srgbClr val="898989"/>
                </a:solidFill>
                <a:latin typeface="Arial" panose="020B0604020202020204" pitchFamily="34" charset="0"/>
              </a:rPr>
              <a:pPr/>
              <a:t>52</a:t>
            </a:fld>
            <a:endParaRPr lang="en-US" altLang="en-US" sz="1200">
              <a:solidFill>
                <a:srgbClr val="898989"/>
              </a:solidFill>
              <a:latin typeface="Arial" panose="020B0604020202020204" pitchFamily="34" charset="0"/>
            </a:endParaRPr>
          </a:p>
        </p:txBody>
      </p:sp>
      <p:sp>
        <p:nvSpPr>
          <p:cNvPr id="50" name="Slide Number Placeholder 6">
            <a:extLst>
              <a:ext uri="{FF2B5EF4-FFF2-40B4-BE49-F238E27FC236}">
                <a16:creationId xmlns:a16="http://schemas.microsoft.com/office/drawing/2014/main" id="{F811C86B-0012-3351-2167-E1EC0FCA2D07}"/>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A35165-DB49-4560-8791-B5C1235FF1FD}" type="slidenum">
              <a:rPr lang="en-US" sz="900" b="1">
                <a:solidFill>
                  <a:schemeClr val="accent3">
                    <a:lumMod val="75000"/>
                  </a:schemeClr>
                </a:solidFill>
              </a:rPr>
              <a:pPr>
                <a:defRPr/>
              </a:pPr>
              <a:t>52</a:t>
            </a:fld>
            <a:endParaRPr lang="en-US" sz="900" b="1" dirty="0">
              <a:solidFill>
                <a:schemeClr val="accent3">
                  <a:lumMod val="75000"/>
                </a:schemeClr>
              </a:solidFill>
            </a:endParaRPr>
          </a:p>
        </p:txBody>
      </p:sp>
      <p:sp>
        <p:nvSpPr>
          <p:cNvPr id="51" name="TextBox 50">
            <a:extLst>
              <a:ext uri="{FF2B5EF4-FFF2-40B4-BE49-F238E27FC236}">
                <a16:creationId xmlns:a16="http://schemas.microsoft.com/office/drawing/2014/main" id="{A14990E5-56D4-5C72-F2BF-FBFDA3A177C8}"/>
              </a:ext>
            </a:extLst>
          </p:cNvPr>
          <p:cNvSpPr txBox="1"/>
          <p:nvPr/>
        </p:nvSpPr>
        <p:spPr>
          <a:xfrm>
            <a:off x="234255" y="168821"/>
            <a:ext cx="8658225" cy="523875"/>
          </a:xfrm>
          <a:prstGeom prst="rect">
            <a:avLst/>
          </a:prstGeom>
          <a:noFill/>
        </p:spPr>
        <p:txBody>
          <a:bodyPr anchor="ctr">
            <a:spAutoFit/>
          </a:bodyPr>
          <a:lstStyle/>
          <a:p>
            <a:pPr eaLnBrk="1" hangingPunct="1">
              <a:defRPr/>
            </a:pPr>
            <a:r>
              <a:rPr lang="en-US" altLang="zh-CN" sz="2800" kern="0" dirty="0">
                <a:solidFill>
                  <a:srgbClr val="002060"/>
                </a:solidFill>
                <a:latin typeface="+mj-lt"/>
                <a:ea typeface="+mj-ea"/>
                <a:cs typeface="+mj-cs"/>
              </a:rPr>
              <a:t>DCASE Challenge –Task 10</a:t>
            </a:r>
            <a:endParaRPr lang="en-GB" sz="2800" kern="0" dirty="0">
              <a:solidFill>
                <a:srgbClr val="002060"/>
              </a:solidFill>
              <a:latin typeface="+mj-lt"/>
              <a:ea typeface="+mj-ea"/>
              <a:cs typeface="+mj-cs"/>
            </a:endParaRPr>
          </a:p>
        </p:txBody>
      </p:sp>
      <p:pic>
        <p:nvPicPr>
          <p:cNvPr id="3" name="Picture 2">
            <a:extLst>
              <a:ext uri="{FF2B5EF4-FFF2-40B4-BE49-F238E27FC236}">
                <a16:creationId xmlns:a16="http://schemas.microsoft.com/office/drawing/2014/main" id="{ED53B2D0-6CDD-7E90-CD36-3669F5C9F3A6}"/>
              </a:ext>
            </a:extLst>
          </p:cNvPr>
          <p:cNvPicPr>
            <a:picLocks noChangeAspect="1"/>
          </p:cNvPicPr>
          <p:nvPr/>
        </p:nvPicPr>
        <p:blipFill>
          <a:blip r:embed="rId3"/>
          <a:stretch>
            <a:fillRect/>
          </a:stretch>
        </p:blipFill>
        <p:spPr>
          <a:xfrm>
            <a:off x="971601" y="917981"/>
            <a:ext cx="6408711" cy="5113770"/>
          </a:xfrm>
          <a:prstGeom prst="rect">
            <a:avLst/>
          </a:prstGeom>
        </p:spPr>
      </p:pic>
      <p:sp>
        <p:nvSpPr>
          <p:cNvPr id="5" name="TextBox 4">
            <a:extLst>
              <a:ext uri="{FF2B5EF4-FFF2-40B4-BE49-F238E27FC236}">
                <a16:creationId xmlns:a16="http://schemas.microsoft.com/office/drawing/2014/main" id="{AE236319-6E33-697A-2330-9DF4BD5E45D7}"/>
              </a:ext>
            </a:extLst>
          </p:cNvPr>
          <p:cNvSpPr txBox="1"/>
          <p:nvPr/>
        </p:nvSpPr>
        <p:spPr>
          <a:xfrm>
            <a:off x="539552" y="6093296"/>
            <a:ext cx="7633196" cy="307777"/>
          </a:xfrm>
          <a:prstGeom prst="rect">
            <a:avLst/>
          </a:prstGeom>
          <a:noFill/>
        </p:spPr>
        <p:txBody>
          <a:bodyPr wrap="square">
            <a:spAutoFit/>
          </a:bodyPr>
          <a:lstStyle/>
          <a:p>
            <a:r>
              <a:rPr lang="en-GB" sz="1400" dirty="0"/>
              <a:t>https://dcase.community/challenge2024/task-language-queried-audio-source-separation</a:t>
            </a:r>
          </a:p>
        </p:txBody>
      </p:sp>
    </p:spTree>
    <p:extLst>
      <p:ext uri="{BB962C8B-B14F-4D97-AF65-F5344CB8AC3E}">
        <p14:creationId xmlns:p14="http://schemas.microsoft.com/office/powerpoint/2010/main" val="528726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FDBC4-1928-0C58-D29A-A1A8DB75E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8A8ED-9E8A-1072-3829-00A5EAE1DEE8}"/>
              </a:ext>
            </a:extLst>
          </p:cNvPr>
          <p:cNvSpPr>
            <a:spLocks noGrp="1"/>
          </p:cNvSpPr>
          <p:nvPr>
            <p:ph type="title"/>
          </p:nvPr>
        </p:nvSpPr>
        <p:spPr>
          <a:xfrm>
            <a:off x="319940" y="260648"/>
            <a:ext cx="5188164" cy="300082"/>
          </a:xfrm>
        </p:spPr>
        <p:txBody>
          <a:bodyPr>
            <a:normAutofit fontScale="90000"/>
          </a:bodyPr>
          <a:lstStyle/>
          <a:p>
            <a:pPr algn="l"/>
            <a:r>
              <a:rPr lang="en-US" altLang="zh-CN" sz="2800" dirty="0">
                <a:solidFill>
                  <a:srgbClr val="002060"/>
                </a:solidFill>
              </a:rPr>
              <a:t>Controllable Audio Editing: </a:t>
            </a:r>
            <a:br>
              <a:rPr lang="en-US" altLang="zh-CN" sz="2800" dirty="0">
                <a:solidFill>
                  <a:srgbClr val="002060"/>
                </a:solidFill>
              </a:rPr>
            </a:br>
            <a:r>
              <a:rPr lang="en-US" sz="2800" b="1" dirty="0">
                <a:solidFill>
                  <a:srgbClr val="002060"/>
                </a:solidFill>
              </a:rPr>
              <a:t>RFM-</a:t>
            </a:r>
            <a:r>
              <a:rPr lang="en-US" altLang="zh-CN" sz="2800" b="1" dirty="0">
                <a:solidFill>
                  <a:srgbClr val="002060"/>
                </a:solidFill>
              </a:rPr>
              <a:t>EDITING</a:t>
            </a:r>
            <a:r>
              <a:rPr lang="en-US" altLang="zh-CN" sz="2800" dirty="0">
                <a:solidFill>
                  <a:srgbClr val="002060"/>
                </a:solidFill>
              </a:rPr>
              <a:t> &amp; </a:t>
            </a:r>
            <a:r>
              <a:rPr lang="en-US" sz="2800" b="1" dirty="0">
                <a:solidFill>
                  <a:srgbClr val="002060"/>
                </a:solidFill>
              </a:rPr>
              <a:t>RFM-</a:t>
            </a:r>
            <a:r>
              <a:rPr lang="en-US" altLang="zh-CN" sz="2800" b="1" dirty="0">
                <a:solidFill>
                  <a:srgbClr val="002060"/>
                </a:solidFill>
              </a:rPr>
              <a:t>EDITING2</a:t>
            </a:r>
            <a:r>
              <a:rPr lang="en-US" altLang="zh-CN" sz="2800" dirty="0">
                <a:solidFill>
                  <a:srgbClr val="002060"/>
                </a:solidFill>
              </a:rPr>
              <a:t> </a:t>
            </a:r>
            <a:br>
              <a:rPr lang="en-US" altLang="zh-CN" sz="2800" dirty="0">
                <a:solidFill>
                  <a:srgbClr val="002060"/>
                </a:solidFill>
              </a:rPr>
            </a:br>
            <a:endParaRPr lang="x-none" sz="2800" dirty="0">
              <a:solidFill>
                <a:srgbClr val="002060"/>
              </a:solidFill>
            </a:endParaRPr>
          </a:p>
        </p:txBody>
      </p:sp>
      <p:sp>
        <p:nvSpPr>
          <p:cNvPr id="5" name="Slide Number Placeholder 4">
            <a:extLst>
              <a:ext uri="{FF2B5EF4-FFF2-40B4-BE49-F238E27FC236}">
                <a16:creationId xmlns:a16="http://schemas.microsoft.com/office/drawing/2014/main" id="{A5C96977-82BD-9945-F59A-CC2D7AF070F0}"/>
              </a:ext>
            </a:extLst>
          </p:cNvPr>
          <p:cNvSpPr>
            <a:spLocks noGrp="1"/>
          </p:cNvSpPr>
          <p:nvPr>
            <p:ph type="sldNum" sz="quarter" idx="12"/>
          </p:nvPr>
        </p:nvSpPr>
        <p:spPr>
          <a:xfrm>
            <a:off x="9900458" y="6459785"/>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FFFFFF"/>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342900" eaLnBrk="1" fontAlgn="auto" hangingPunct="1">
              <a:spcBef>
                <a:spcPts val="0"/>
              </a:spcBef>
              <a:spcAft>
                <a:spcPts val="0"/>
              </a:spcAft>
              <a:defRPr/>
            </a:pPr>
            <a:fld id="{B82ABAA4-5EBE-4E82-8762-4025E75A148F}" type="slidenum">
              <a:rPr lang="en-GB" smtClean="0"/>
              <a:pPr algn="r" defTabSz="342900" eaLnBrk="1" fontAlgn="auto" hangingPunct="1">
                <a:spcBef>
                  <a:spcPts val="0"/>
                </a:spcBef>
                <a:spcAft>
                  <a:spcPts val="0"/>
                </a:spcAft>
                <a:defRPr/>
              </a:pPr>
              <a:t>53</a:t>
            </a:fld>
            <a:endParaRPr lang="en-GB" sz="675"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E67F06C4-0FE0-8415-5824-78AB6C0F5D4A}"/>
              </a:ext>
            </a:extLst>
          </p:cNvPr>
          <p:cNvPicPr>
            <a:picLocks noChangeAspect="1"/>
          </p:cNvPicPr>
          <p:nvPr/>
        </p:nvPicPr>
        <p:blipFill>
          <a:blip r:embed="rId10"/>
          <a:stretch>
            <a:fillRect/>
          </a:stretch>
        </p:blipFill>
        <p:spPr>
          <a:xfrm>
            <a:off x="355344" y="1430714"/>
            <a:ext cx="4433941" cy="3654470"/>
          </a:xfrm>
          <a:prstGeom prst="rect">
            <a:avLst/>
          </a:prstGeom>
        </p:spPr>
      </p:pic>
      <p:sp>
        <p:nvSpPr>
          <p:cNvPr id="10" name="TextBox 9">
            <a:extLst>
              <a:ext uri="{FF2B5EF4-FFF2-40B4-BE49-F238E27FC236}">
                <a16:creationId xmlns:a16="http://schemas.microsoft.com/office/drawing/2014/main" id="{00284AA4-A2D9-AC53-F44B-74B5654138FC}"/>
              </a:ext>
            </a:extLst>
          </p:cNvPr>
          <p:cNvSpPr txBox="1"/>
          <p:nvPr/>
        </p:nvSpPr>
        <p:spPr>
          <a:xfrm>
            <a:off x="5138655" y="1430714"/>
            <a:ext cx="4573377" cy="507831"/>
          </a:xfrm>
          <a:prstGeom prst="rect">
            <a:avLst/>
          </a:prstGeom>
          <a:noFill/>
        </p:spPr>
        <p:txBody>
          <a:bodyPr wrap="square">
            <a:spAutoFit/>
          </a:bodyPr>
          <a:lstStyle/>
          <a:p>
            <a:pPr defTabSz="342900" eaLnBrk="1" fontAlgn="auto" hangingPunct="1">
              <a:spcBef>
                <a:spcPts val="0"/>
              </a:spcBef>
              <a:spcAft>
                <a:spcPts val="0"/>
              </a:spcAft>
              <a:defRPr/>
            </a:pPr>
            <a:r>
              <a:rPr lang="en-GB" sz="1350" dirty="0">
                <a:solidFill>
                  <a:srgbClr val="000000"/>
                </a:solidFill>
                <a:latin typeface="Calibri" panose="020F0502020204030204"/>
                <a:cs typeface="+mn-cs"/>
              </a:rPr>
              <a:t>Demos here:</a:t>
            </a:r>
          </a:p>
          <a:p>
            <a:pPr defTabSz="342900" eaLnBrk="1" fontAlgn="auto" hangingPunct="1">
              <a:spcBef>
                <a:spcPts val="0"/>
              </a:spcBef>
              <a:spcAft>
                <a:spcPts val="0"/>
              </a:spcAft>
              <a:defRPr/>
            </a:pPr>
            <a:r>
              <a:rPr lang="en-GB" sz="1350" dirty="0">
                <a:solidFill>
                  <a:srgbClr val="000000"/>
                </a:solidFill>
                <a:latin typeface="Calibri" panose="020F0502020204030204"/>
                <a:cs typeface="+mn-cs"/>
              </a:rPr>
              <a:t>https://katelin-glt.github.io/RFM-Editing-Demo/</a:t>
            </a:r>
          </a:p>
        </p:txBody>
      </p:sp>
      <p:sp>
        <p:nvSpPr>
          <p:cNvPr id="12" name="TextBox 11">
            <a:extLst>
              <a:ext uri="{FF2B5EF4-FFF2-40B4-BE49-F238E27FC236}">
                <a16:creationId xmlns:a16="http://schemas.microsoft.com/office/drawing/2014/main" id="{A62CED6A-2645-0999-9A0A-DD8C4E1A7963}"/>
              </a:ext>
            </a:extLst>
          </p:cNvPr>
          <p:cNvSpPr txBox="1"/>
          <p:nvPr/>
        </p:nvSpPr>
        <p:spPr>
          <a:xfrm>
            <a:off x="467544" y="5301208"/>
            <a:ext cx="8139519" cy="1200329"/>
          </a:xfrm>
          <a:prstGeom prst="rect">
            <a:avLst/>
          </a:prstGeom>
          <a:noFill/>
        </p:spPr>
        <p:txBody>
          <a:bodyPr wrap="square">
            <a:spAutoFit/>
          </a:bodyPr>
          <a:lstStyle/>
          <a:p>
            <a:pPr marL="171450" indent="-171450">
              <a:buFont typeface="Arial" panose="020B0604020202020204" pitchFamily="34" charset="0"/>
              <a:buChar char="•"/>
            </a:pPr>
            <a:r>
              <a:rPr lang="en-GB" sz="1200" dirty="0"/>
              <a:t>L. Gao, Y. Yuan, Y. Chen, Y. Cheng, Z. Li, J. Wen, S. Zhang, and W. Wang, "RFM-EDITING: Rectified flow matching for text-guided audio editing," in Proc. IEEE International Conference on Acoustics, Speech and Signal Processing (ICASSP 2026), Barcelona, Spain, May 4-8, 2026. [</a:t>
            </a:r>
            <a:r>
              <a:rPr lang="en-GB" sz="1200" dirty="0">
                <a:hlinkClick r:id="rId11"/>
              </a:rPr>
              <a:t>PDF</a:t>
            </a:r>
            <a:r>
              <a:rPr lang="en-GB" sz="1200" dirty="0"/>
              <a:t>]</a:t>
            </a:r>
          </a:p>
          <a:p>
            <a:pPr marL="171450" indent="-171450">
              <a:buFont typeface="Arial" panose="020B0604020202020204" pitchFamily="34" charset="0"/>
              <a:buChar char="•"/>
            </a:pPr>
            <a:r>
              <a:rPr lang="en-GB" sz="1200" dirty="0"/>
              <a:t>L. Gao, Y. Zhu, Y. Chen, D. Wang, S. Zhang, Z. Li, J.Y. </a:t>
            </a:r>
            <a:r>
              <a:rPr lang="en-GB" sz="1200" dirty="0" err="1"/>
              <a:t>Guillemaut</a:t>
            </a:r>
            <a:r>
              <a:rPr lang="en-GB" sz="1200" dirty="0"/>
              <a:t>, W. Wang, “RFM-Editing 2: Text-guided audio editing with rectified flow matching and coarse-to-fine diffusion transformers,” submitted to IEEE Trans. On Audio Speech and Language Processing, July 2026.  https://arxiv.org/abs/2606.20101v3</a:t>
            </a:r>
          </a:p>
        </p:txBody>
      </p:sp>
      <p:sp>
        <p:nvSpPr>
          <p:cNvPr id="13" name="TextBox 12">
            <a:extLst>
              <a:ext uri="{FF2B5EF4-FFF2-40B4-BE49-F238E27FC236}">
                <a16:creationId xmlns:a16="http://schemas.microsoft.com/office/drawing/2014/main" id="{9D257D43-DD58-5E2B-F97D-04BD6F803BC0}"/>
              </a:ext>
            </a:extLst>
          </p:cNvPr>
          <p:cNvSpPr txBox="1"/>
          <p:nvPr/>
        </p:nvSpPr>
        <p:spPr>
          <a:xfrm>
            <a:off x="5138656" y="2522860"/>
            <a:ext cx="1789043" cy="300082"/>
          </a:xfrm>
          <a:prstGeom prst="rect">
            <a:avLst/>
          </a:prstGeom>
          <a:noFill/>
        </p:spPr>
        <p:txBody>
          <a:bodyPr wrap="square" rtlCol="0">
            <a:spAutoFit/>
          </a:bodyPr>
          <a:lstStyle/>
          <a:p>
            <a:pPr defTabSz="342900" eaLnBrk="1" fontAlgn="auto" hangingPunct="1">
              <a:spcBef>
                <a:spcPts val="0"/>
              </a:spcBef>
              <a:spcAft>
                <a:spcPts val="0"/>
              </a:spcAft>
              <a:defRPr/>
            </a:pPr>
            <a:r>
              <a:rPr lang="en-GB" sz="1350" dirty="0">
                <a:solidFill>
                  <a:srgbClr val="000000"/>
                </a:solidFill>
                <a:latin typeface="Calibri" panose="020F0502020204030204"/>
                <a:cs typeface="+mn-cs"/>
              </a:rPr>
              <a:t>Original: </a:t>
            </a:r>
          </a:p>
        </p:txBody>
      </p:sp>
      <p:sp>
        <p:nvSpPr>
          <p:cNvPr id="14" name="TextBox 13">
            <a:extLst>
              <a:ext uri="{FF2B5EF4-FFF2-40B4-BE49-F238E27FC236}">
                <a16:creationId xmlns:a16="http://schemas.microsoft.com/office/drawing/2014/main" id="{3A91B1CA-B178-91D2-E211-5207EFB8940D}"/>
              </a:ext>
            </a:extLst>
          </p:cNvPr>
          <p:cNvSpPr txBox="1"/>
          <p:nvPr/>
        </p:nvSpPr>
        <p:spPr>
          <a:xfrm>
            <a:off x="5138656" y="3013122"/>
            <a:ext cx="1789043" cy="300082"/>
          </a:xfrm>
          <a:prstGeom prst="rect">
            <a:avLst/>
          </a:prstGeom>
          <a:noFill/>
        </p:spPr>
        <p:txBody>
          <a:bodyPr wrap="square" rtlCol="0">
            <a:spAutoFit/>
          </a:bodyPr>
          <a:lstStyle/>
          <a:p>
            <a:pPr defTabSz="342900" eaLnBrk="1" fontAlgn="auto" hangingPunct="1">
              <a:spcBef>
                <a:spcPts val="0"/>
              </a:spcBef>
              <a:spcAft>
                <a:spcPts val="0"/>
              </a:spcAft>
              <a:defRPr/>
            </a:pPr>
            <a:r>
              <a:rPr lang="en-GB" sz="1350" dirty="0">
                <a:solidFill>
                  <a:srgbClr val="000000"/>
                </a:solidFill>
                <a:latin typeface="Calibri" panose="020F0502020204030204"/>
                <a:cs typeface="+mn-cs"/>
              </a:rPr>
              <a:t>Edited:</a:t>
            </a:r>
          </a:p>
        </p:txBody>
      </p:sp>
      <p:pic>
        <p:nvPicPr>
          <p:cNvPr id="15" name="remove_112349_original_6LWKaYBXxMw+f9TCFE09eXk">
            <a:hlinkClick r:id="" action="ppaction://media"/>
            <a:extLst>
              <a:ext uri="{FF2B5EF4-FFF2-40B4-BE49-F238E27FC236}">
                <a16:creationId xmlns:a16="http://schemas.microsoft.com/office/drawing/2014/main" id="{21657194-0B89-304C-299A-1E976A01D26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70040" y="2495161"/>
            <a:ext cx="304800" cy="304800"/>
          </a:xfrm>
          <a:prstGeom prst="rect">
            <a:avLst/>
          </a:prstGeom>
        </p:spPr>
      </p:pic>
      <p:pic>
        <p:nvPicPr>
          <p:cNvPr id="16" name="remove_112349_6LWKaYBXxMw">
            <a:hlinkClick r:id="" action="ppaction://media"/>
            <a:extLst>
              <a:ext uri="{FF2B5EF4-FFF2-40B4-BE49-F238E27FC236}">
                <a16:creationId xmlns:a16="http://schemas.microsoft.com/office/drawing/2014/main" id="{2AD5D5AA-A333-AC06-6B6F-6BB4B989729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7770040" y="3011788"/>
            <a:ext cx="304800" cy="304800"/>
          </a:xfrm>
          <a:prstGeom prst="rect">
            <a:avLst/>
          </a:prstGeom>
        </p:spPr>
      </p:pic>
      <p:sp>
        <p:nvSpPr>
          <p:cNvPr id="19" name="TextBox 18">
            <a:extLst>
              <a:ext uri="{FF2B5EF4-FFF2-40B4-BE49-F238E27FC236}">
                <a16:creationId xmlns:a16="http://schemas.microsoft.com/office/drawing/2014/main" id="{30643BD5-060B-163D-414A-CE3C87FB42E9}"/>
              </a:ext>
            </a:extLst>
          </p:cNvPr>
          <p:cNvSpPr txBox="1"/>
          <p:nvPr/>
        </p:nvSpPr>
        <p:spPr>
          <a:xfrm>
            <a:off x="5138655" y="4081266"/>
            <a:ext cx="1789043" cy="300082"/>
          </a:xfrm>
          <a:prstGeom prst="rect">
            <a:avLst/>
          </a:prstGeom>
          <a:noFill/>
        </p:spPr>
        <p:txBody>
          <a:bodyPr wrap="square" rtlCol="0">
            <a:spAutoFit/>
          </a:bodyPr>
          <a:lstStyle/>
          <a:p>
            <a:pPr defTabSz="342900" eaLnBrk="1" fontAlgn="auto" hangingPunct="1">
              <a:spcBef>
                <a:spcPts val="0"/>
              </a:spcBef>
              <a:spcAft>
                <a:spcPts val="0"/>
              </a:spcAft>
              <a:defRPr/>
            </a:pPr>
            <a:r>
              <a:rPr lang="en-GB" sz="1350" dirty="0">
                <a:solidFill>
                  <a:srgbClr val="000000"/>
                </a:solidFill>
                <a:latin typeface="Calibri" panose="020F0502020204030204"/>
                <a:cs typeface="+mn-cs"/>
              </a:rPr>
              <a:t>Original: </a:t>
            </a:r>
          </a:p>
        </p:txBody>
      </p:sp>
      <p:sp>
        <p:nvSpPr>
          <p:cNvPr id="20" name="TextBox 19">
            <a:extLst>
              <a:ext uri="{FF2B5EF4-FFF2-40B4-BE49-F238E27FC236}">
                <a16:creationId xmlns:a16="http://schemas.microsoft.com/office/drawing/2014/main" id="{AE30F4F5-89A1-8B5B-25E9-4A43E0E60D60}"/>
              </a:ext>
            </a:extLst>
          </p:cNvPr>
          <p:cNvSpPr txBox="1"/>
          <p:nvPr/>
        </p:nvSpPr>
        <p:spPr>
          <a:xfrm>
            <a:off x="5138655" y="4687902"/>
            <a:ext cx="1789043" cy="300082"/>
          </a:xfrm>
          <a:prstGeom prst="rect">
            <a:avLst/>
          </a:prstGeom>
          <a:noFill/>
        </p:spPr>
        <p:txBody>
          <a:bodyPr wrap="square" rtlCol="0">
            <a:spAutoFit/>
          </a:bodyPr>
          <a:lstStyle/>
          <a:p>
            <a:pPr defTabSz="342900" eaLnBrk="1" fontAlgn="auto" hangingPunct="1">
              <a:spcBef>
                <a:spcPts val="0"/>
              </a:spcBef>
              <a:spcAft>
                <a:spcPts val="0"/>
              </a:spcAft>
              <a:defRPr/>
            </a:pPr>
            <a:r>
              <a:rPr lang="en-GB" sz="1350" dirty="0">
                <a:solidFill>
                  <a:srgbClr val="000000"/>
                </a:solidFill>
                <a:latin typeface="Calibri" panose="020F0502020204030204"/>
                <a:cs typeface="+mn-cs"/>
              </a:rPr>
              <a:t>Edited:</a:t>
            </a:r>
          </a:p>
        </p:txBody>
      </p:sp>
      <p:pic>
        <p:nvPicPr>
          <p:cNvPr id="22" name="replace_1800_original_aiVZPxwhWAw+8Cpu6HuZppw">
            <a:hlinkClick r:id="" action="ppaction://media"/>
            <a:extLst>
              <a:ext uri="{FF2B5EF4-FFF2-40B4-BE49-F238E27FC236}">
                <a16:creationId xmlns:a16="http://schemas.microsoft.com/office/drawing/2014/main" id="{44591A15-9FB6-EDDF-2CA0-5AAD0175B42D}"/>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7770040" y="3974360"/>
            <a:ext cx="304800" cy="304800"/>
          </a:xfrm>
          <a:prstGeom prst="rect">
            <a:avLst/>
          </a:prstGeom>
        </p:spPr>
      </p:pic>
      <p:pic>
        <p:nvPicPr>
          <p:cNvPr id="23" name="replace_1800_aiVZPxwhWAw+hC-4ZPch2-U">
            <a:hlinkClick r:id="" action="ppaction://media"/>
            <a:extLst>
              <a:ext uri="{FF2B5EF4-FFF2-40B4-BE49-F238E27FC236}">
                <a16:creationId xmlns:a16="http://schemas.microsoft.com/office/drawing/2014/main" id="{11F13EAA-7ABB-AE39-776A-2B9DF4ED4E7C}"/>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7770040" y="4645448"/>
            <a:ext cx="304800" cy="304800"/>
          </a:xfrm>
          <a:prstGeom prst="rect">
            <a:avLst/>
          </a:prstGeom>
        </p:spPr>
      </p:pic>
      <p:sp>
        <p:nvSpPr>
          <p:cNvPr id="25" name="TextBox 24">
            <a:extLst>
              <a:ext uri="{FF2B5EF4-FFF2-40B4-BE49-F238E27FC236}">
                <a16:creationId xmlns:a16="http://schemas.microsoft.com/office/drawing/2014/main" id="{998B2DCF-0F32-F1F3-8413-D5BF14F6DF31}"/>
              </a:ext>
            </a:extLst>
          </p:cNvPr>
          <p:cNvSpPr txBox="1"/>
          <p:nvPr/>
        </p:nvSpPr>
        <p:spPr>
          <a:xfrm>
            <a:off x="5119735" y="3501948"/>
            <a:ext cx="3289628" cy="507831"/>
          </a:xfrm>
          <a:prstGeom prst="rect">
            <a:avLst/>
          </a:prstGeom>
          <a:noFill/>
        </p:spPr>
        <p:txBody>
          <a:bodyPr wrap="square">
            <a:spAutoFit/>
          </a:bodyPr>
          <a:lstStyle/>
          <a:p>
            <a:pPr defTabSz="342900" eaLnBrk="1" fontAlgn="auto" hangingPunct="1">
              <a:spcBef>
                <a:spcPts val="0"/>
              </a:spcBef>
              <a:spcAft>
                <a:spcPts val="0"/>
              </a:spcAft>
              <a:defRPr/>
            </a:pPr>
            <a:r>
              <a:rPr lang="en-GB" sz="1350" b="1" dirty="0">
                <a:solidFill>
                  <a:srgbClr val="7C3AED"/>
                </a:solidFill>
                <a:latin typeface="Space Grotesk"/>
                <a:cs typeface="+mn-cs"/>
              </a:rPr>
              <a:t>Replace someone suddenly sneezes out loud with several pigeons cooing:</a:t>
            </a:r>
            <a:endParaRPr lang="en-GB" sz="1350" dirty="0">
              <a:solidFill>
                <a:srgbClr val="000000"/>
              </a:solidFill>
              <a:latin typeface="Calibri" panose="020F0502020204030204"/>
              <a:cs typeface="+mn-cs"/>
            </a:endParaRPr>
          </a:p>
        </p:txBody>
      </p:sp>
      <p:sp>
        <p:nvSpPr>
          <p:cNvPr id="27" name="TextBox 26">
            <a:extLst>
              <a:ext uri="{FF2B5EF4-FFF2-40B4-BE49-F238E27FC236}">
                <a16:creationId xmlns:a16="http://schemas.microsoft.com/office/drawing/2014/main" id="{B3E53FB3-7657-2D4B-1461-F420A6FEE9AA}"/>
              </a:ext>
            </a:extLst>
          </p:cNvPr>
          <p:cNvSpPr txBox="1"/>
          <p:nvPr/>
        </p:nvSpPr>
        <p:spPr>
          <a:xfrm>
            <a:off x="5119734" y="2097459"/>
            <a:ext cx="4856507" cy="300082"/>
          </a:xfrm>
          <a:prstGeom prst="rect">
            <a:avLst/>
          </a:prstGeom>
          <a:noFill/>
        </p:spPr>
        <p:txBody>
          <a:bodyPr wrap="square">
            <a:spAutoFit/>
          </a:bodyPr>
          <a:lstStyle/>
          <a:p>
            <a:pPr defTabSz="342900" eaLnBrk="1" fontAlgn="auto" hangingPunct="1">
              <a:spcBef>
                <a:spcPts val="0"/>
              </a:spcBef>
              <a:spcAft>
                <a:spcPts val="0"/>
              </a:spcAft>
              <a:defRPr/>
            </a:pPr>
            <a:r>
              <a:rPr lang="en-GB" sz="1350" b="1" dirty="0">
                <a:solidFill>
                  <a:srgbClr val="EA580C"/>
                </a:solidFill>
                <a:latin typeface="Space Grotesk"/>
                <a:cs typeface="+mn-cs"/>
              </a:rPr>
              <a:t>Remove continuous frying noises:</a:t>
            </a:r>
            <a:endParaRPr lang="en-GB" sz="1350" dirty="0">
              <a:solidFill>
                <a:srgbClr val="000000"/>
              </a:solidFill>
              <a:latin typeface="Calibri" panose="020F0502020204030204"/>
              <a:cs typeface="+mn-cs"/>
            </a:endParaRPr>
          </a:p>
        </p:txBody>
      </p:sp>
    </p:spTree>
    <p:extLst>
      <p:ext uri="{BB962C8B-B14F-4D97-AF65-F5344CB8AC3E}">
        <p14:creationId xmlns:p14="http://schemas.microsoft.com/office/powerpoint/2010/main" val="21033313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42" fill="hold"/>
                                        <p:tgtEl>
                                          <p:spTgt spid="16"/>
                                        </p:tgtEl>
                                      </p:cBhvr>
                                    </p:cmd>
                                  </p:childTnLst>
                                </p:cTn>
                              </p:par>
                            </p:childTnLst>
                          </p:cTn>
                        </p:par>
                      </p:childTnLst>
                    </p:cTn>
                  </p:par>
                </p:childTnLst>
              </p:cTn>
              <p:nextCondLst>
                <p:cond evt="onClick" delay="0">
                  <p:tgtEl>
                    <p:spTgt spid="16"/>
                  </p:tgtEl>
                </p:cond>
              </p:nextCondLst>
            </p:seq>
            <p:audio>
              <p:cMediaNode vol="80000">
                <p:cTn id="7" fill="hold" display="0">
                  <p:stCondLst>
                    <p:cond delay="indefinite"/>
                  </p:stCondLst>
                  <p:endCondLst>
                    <p:cond evt="onStopAudio" delay="0">
                      <p:tgtEl>
                        <p:sldTgt/>
                      </p:tgtEl>
                    </p:cond>
                  </p:endCondLst>
                </p:cTn>
                <p:tgtEl>
                  <p:spTgt spid="16"/>
                </p:tgtEl>
              </p:cMediaNode>
            </p:audi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000" fill="hold"/>
                                        <p:tgtEl>
                                          <p:spTgt spid="22"/>
                                        </p:tgtEl>
                                      </p:cBhvr>
                                    </p:cmd>
                                  </p:childTnLst>
                                </p:cTn>
                              </p:par>
                            </p:childTnLst>
                          </p:cTn>
                        </p:par>
                      </p:childTnLst>
                    </p:cTn>
                  </p:par>
                </p:childTnLst>
              </p:cTn>
              <p:nextCondLst>
                <p:cond evt="onClick" delay="0">
                  <p:tgtEl>
                    <p:spTgt spid="22"/>
                  </p:tgtEl>
                </p:cond>
              </p:nextCondLst>
            </p:seq>
            <p:audio>
              <p:cMediaNode vol="80000">
                <p:cTn id="13" fill="hold" display="0">
                  <p:stCondLst>
                    <p:cond delay="indefinite"/>
                  </p:stCondLst>
                  <p:endCondLst>
                    <p:cond evt="onStopAudio" delay="0">
                      <p:tgtEl>
                        <p:sldTgt/>
                      </p:tgtEl>
                    </p:cond>
                  </p:endCondLst>
                </p:cTn>
                <p:tgtEl>
                  <p:spTgt spid="22"/>
                </p:tgtEl>
              </p:cMediaNode>
            </p:audio>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242" fill="hold"/>
                                        <p:tgtEl>
                                          <p:spTgt spid="23"/>
                                        </p:tgtEl>
                                      </p:cBhvr>
                                    </p:cmd>
                                  </p:childTnLst>
                                </p:cTn>
                              </p:par>
                            </p:childTnLst>
                          </p:cTn>
                        </p:par>
                      </p:childTnLst>
                    </p:cTn>
                  </p:par>
                </p:childTnLst>
              </p:cTn>
              <p:nextCondLst>
                <p:cond evt="onClick" delay="0">
                  <p:tgtEl>
                    <p:spTgt spid="23"/>
                  </p:tgtEl>
                </p:cond>
              </p:nextCondLst>
            </p:seq>
            <p:audio>
              <p:cMediaNode vol="80000">
                <p:cTn id="19" fill="hold" display="0">
                  <p:stCondLst>
                    <p:cond delay="indefinite"/>
                  </p:stCondLst>
                  <p:endCondLst>
                    <p:cond evt="onStopAudio" delay="0">
                      <p:tgtEl>
                        <p:sldTgt/>
                      </p:tgtEl>
                    </p:cond>
                  </p:endCondLst>
                </p:cTn>
                <p:tgtEl>
                  <p:spTgt spid="23"/>
                </p:tgtEl>
              </p:cMediaNode>
            </p:audio>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000" fill="hold"/>
                                        <p:tgtEl>
                                          <p:spTgt spid="15"/>
                                        </p:tgtEl>
                                      </p:cBhvr>
                                    </p:cmd>
                                  </p:childTnLst>
                                </p:cTn>
                              </p:par>
                            </p:childTnLst>
                          </p:cTn>
                        </p:par>
                      </p:childTnLst>
                    </p:cTn>
                  </p:par>
                </p:childTnLst>
              </p:cTn>
              <p:nextCondLst>
                <p:cond evt="onClick" delay="0">
                  <p:tgtEl>
                    <p:spTgt spid="15"/>
                  </p:tgtEl>
                </p:cond>
              </p:nextCondLst>
            </p:seq>
            <p:audio>
              <p:cMediaNode vol="80000">
                <p:cTn id="25" fill="hold" display="0">
                  <p:stCondLst>
                    <p:cond delay="indefinite"/>
                  </p:stCondLst>
                  <p:endCondLst>
                    <p:cond evt="onStopAudio" delay="0">
                      <p:tgtEl>
                        <p:sldTgt/>
                      </p:tgtEl>
                    </p:cond>
                  </p:endCondLst>
                </p:cTn>
                <p:tgtEl>
                  <p:spTgt spid="1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9E2B6BA4-8E37-482B-D30B-2F344B5E6583}"/>
              </a:ext>
            </a:extLst>
          </p:cNvPr>
          <p:cNvSpPr txBox="1"/>
          <p:nvPr/>
        </p:nvSpPr>
        <p:spPr>
          <a:xfrm>
            <a:off x="357983" y="980728"/>
            <a:ext cx="8618516" cy="369332"/>
          </a:xfrm>
          <a:prstGeom prst="rect">
            <a:avLst/>
          </a:prstGeom>
          <a:noFill/>
        </p:spPr>
        <p:txBody>
          <a:bodyPr wrap="square">
            <a:spAutoFit/>
          </a:bodyPr>
          <a:lstStyle/>
          <a:p>
            <a:pPr defTabSz="685800" eaLnBrk="1" fontAlgn="auto" hangingPunct="1">
              <a:spcBef>
                <a:spcPts val="0"/>
              </a:spcBef>
              <a:spcAft>
                <a:spcPts val="0"/>
              </a:spcAft>
              <a:defRPr/>
            </a:pPr>
            <a:r>
              <a:rPr lang="en-GB" sz="18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goal of </a:t>
            </a:r>
            <a:r>
              <a:rPr lang="en-GB" sz="18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Speech Style Edit: </a:t>
            </a:r>
            <a:r>
              <a:rPr lang="en-GB" sz="1800" b="1" i="1" dirty="0">
                <a:solidFill>
                  <a:srgbClr val="C00000"/>
                </a:solidFill>
                <a:latin typeface="Open Sans" panose="020B0606030504020204" pitchFamily="34" charset="0"/>
                <a:ea typeface="Open Sans" panose="020B0606030504020204" pitchFamily="34" charset="0"/>
                <a:cs typeface="Open Sans" panose="020B0606030504020204" pitchFamily="34" charset="0"/>
              </a:rPr>
              <a:t>Change How Speech Sounds, Not What It Says !</a:t>
            </a:r>
            <a:endParaRPr lang="en-US" sz="1800" b="1" i="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7" name="TextBox 76">
            <a:extLst>
              <a:ext uri="{FF2B5EF4-FFF2-40B4-BE49-F238E27FC236}">
                <a16:creationId xmlns:a16="http://schemas.microsoft.com/office/drawing/2014/main" id="{F2BDBC12-0C14-F767-3B89-961F1B6FC30B}"/>
              </a:ext>
            </a:extLst>
          </p:cNvPr>
          <p:cNvSpPr txBox="1"/>
          <p:nvPr/>
        </p:nvSpPr>
        <p:spPr>
          <a:xfrm>
            <a:off x="453301" y="5951021"/>
            <a:ext cx="8427878" cy="646331"/>
          </a:xfrm>
          <a:prstGeom prst="rect">
            <a:avLst/>
          </a:prstGeom>
          <a:noFill/>
        </p:spPr>
        <p:txBody>
          <a:bodyPr wrap="square">
            <a:spAutoFit/>
          </a:bodyPr>
          <a:lstStyle/>
          <a:p>
            <a:pPr algn="just" defTabSz="685800"/>
            <a:r>
              <a:rPr lang="en-GB" sz="1200" dirty="0">
                <a:latin typeface="+mn-lt"/>
              </a:rPr>
              <a:t>Y. Chen, H. Liu, Q. Chen, A. Singh, J. Zhao, W. Wang, P. J. B. Jackson, M. D. </a:t>
            </a:r>
            <a:r>
              <a:rPr lang="en-GB" sz="1200" dirty="0" err="1">
                <a:latin typeface="+mn-lt"/>
              </a:rPr>
              <a:t>Plumbley</a:t>
            </a:r>
            <a:r>
              <a:rPr lang="en-GB" sz="1200" dirty="0">
                <a:latin typeface="+mn-lt"/>
              </a:rPr>
              <a:t>, "SFM-Adapter: Style-aware feature manipulation adapter for speech style editing", IEEE Transactions on Audio Speech and Language Processing, 2026. [</a:t>
            </a:r>
            <a:r>
              <a:rPr lang="en-GB" sz="1200" dirty="0">
                <a:latin typeface="+mn-lt"/>
                <a:hlinkClick r:id="rId19"/>
              </a:rPr>
              <a:t>PDF</a:t>
            </a:r>
            <a:r>
              <a:rPr lang="en-GB" sz="1200" dirty="0">
                <a:latin typeface="+mn-lt"/>
              </a:rPr>
              <a:t>] [</a:t>
            </a:r>
            <a:r>
              <a:rPr lang="en-GB" sz="1200" dirty="0">
                <a:latin typeface="+mn-lt"/>
                <a:hlinkClick r:id="rId20"/>
              </a:rPr>
              <a:t>code, data, &amp; demo</a:t>
            </a:r>
            <a:r>
              <a:rPr lang="en-GB" sz="1200" dirty="0">
                <a:latin typeface="+mn-lt"/>
              </a:rPr>
              <a:t>]</a:t>
            </a:r>
            <a:r>
              <a:rPr lang="en-GB" sz="1200" dirty="0">
                <a:latin typeface="+mn-lt"/>
                <a:ea typeface="Open Sans" panose="020B0606030504020204" pitchFamily="34" charset="0"/>
                <a:cs typeface="Open Sans" panose="020B0606030504020204" pitchFamily="34" charset="0"/>
              </a:rPr>
              <a:t>, vol. 34, pp. 3132-3145, 2026. </a:t>
            </a:r>
            <a:endParaRPr lang="en-US" sz="1200" dirty="0">
              <a:latin typeface="+mn-lt"/>
              <a:ea typeface="Open Sans" panose="020B0606030504020204" pitchFamily="34" charset="0"/>
              <a:cs typeface="Open Sans" panose="020B0606030504020204" pitchFamily="34" charset="0"/>
            </a:endParaRPr>
          </a:p>
        </p:txBody>
      </p:sp>
      <p:sp>
        <p:nvSpPr>
          <p:cNvPr id="79" name="Title 1">
            <a:extLst>
              <a:ext uri="{FF2B5EF4-FFF2-40B4-BE49-F238E27FC236}">
                <a16:creationId xmlns:a16="http://schemas.microsoft.com/office/drawing/2014/main" id="{D5608C4A-A543-5480-DE0F-B69C2651EA04}"/>
              </a:ext>
            </a:extLst>
          </p:cNvPr>
          <p:cNvSpPr txBox="1">
            <a:spLocks/>
          </p:cNvSpPr>
          <p:nvPr/>
        </p:nvSpPr>
        <p:spPr>
          <a:xfrm>
            <a:off x="265436" y="188640"/>
            <a:ext cx="7863840" cy="557641"/>
          </a:xfrm>
          <a:prstGeom prst="rect">
            <a:avLst/>
          </a:prstGeom>
        </p:spPr>
        <p:txBody>
          <a:bodyPr vert="horz" lIns="68580" tIns="34290" rIns="68580" bIns="34290" anchor="b">
            <a:normAutofit/>
          </a:bodyPr>
          <a:lstStyle>
            <a:lvl1pPr algn="l">
              <a:lnSpc>
                <a:spcPct val="85000"/>
              </a:lnSpc>
              <a:buNone/>
              <a:defRPr sz="3000" spc="0">
                <a:solidFill>
                  <a:srgbClr val="303030"/>
                </a:solidFill>
                <a:latin typeface="Noto Sans"/>
                <a:ea typeface="Noto Sans"/>
                <a:cs typeface="Noto Sans"/>
              </a:defRPr>
            </a:lvl1pPr>
          </a:lstStyle>
          <a:p>
            <a:pPr defTabSz="685800" eaLnBrk="1" fontAlgn="auto" hangingPunct="1">
              <a:spcBef>
                <a:spcPts val="0"/>
              </a:spcBef>
              <a:spcAft>
                <a:spcPts val="0"/>
              </a:spcAft>
              <a:defRPr/>
            </a:pPr>
            <a:r>
              <a:rPr lang="en-GB" sz="2500" dirty="0">
                <a:solidFill>
                  <a:srgbClr val="002060"/>
                </a:solidFill>
                <a:latin typeface="+mj-lt"/>
                <a:ea typeface="+mj-ea"/>
                <a:cs typeface="+mj-cs"/>
              </a:rPr>
              <a:t>Controllable Speech Editing: </a:t>
            </a:r>
            <a:r>
              <a:rPr lang="en-GB" sz="2500" b="1" dirty="0">
                <a:solidFill>
                  <a:srgbClr val="002060"/>
                </a:solidFill>
              </a:rPr>
              <a:t>SFM-Adapter</a:t>
            </a:r>
            <a:endParaRPr lang="en-US" sz="2500" dirty="0">
              <a:solidFill>
                <a:srgbClr val="002060"/>
              </a:solidFill>
              <a:latin typeface="+mj-lt"/>
              <a:ea typeface="+mj-ea"/>
              <a:cs typeface="+mj-cs"/>
            </a:endParaRPr>
          </a:p>
        </p:txBody>
      </p:sp>
      <p:pic>
        <p:nvPicPr>
          <p:cNvPr id="3" name="Picture 2" descr="A diagram of a fire-related branch&#10;&#10;AI-generated content may be incorrect.">
            <a:extLst>
              <a:ext uri="{FF2B5EF4-FFF2-40B4-BE49-F238E27FC236}">
                <a16:creationId xmlns:a16="http://schemas.microsoft.com/office/drawing/2014/main" id="{AF2ED946-C81E-6FB0-1D73-9EC583773F7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5436" y="2131558"/>
            <a:ext cx="5082338" cy="3047339"/>
          </a:xfrm>
          <a:prstGeom prst="rect">
            <a:avLst/>
          </a:prstGeom>
        </p:spPr>
      </p:pic>
      <p:sp>
        <p:nvSpPr>
          <p:cNvPr id="7" name="TextBox 6">
            <a:extLst>
              <a:ext uri="{FF2B5EF4-FFF2-40B4-BE49-F238E27FC236}">
                <a16:creationId xmlns:a16="http://schemas.microsoft.com/office/drawing/2014/main" id="{3E6E658B-0D05-DE70-CFCA-BD3FE7627C65}"/>
              </a:ext>
            </a:extLst>
          </p:cNvPr>
          <p:cNvSpPr txBox="1"/>
          <p:nvPr/>
        </p:nvSpPr>
        <p:spPr>
          <a:xfrm>
            <a:off x="383502" y="1340768"/>
            <a:ext cx="8485228" cy="584775"/>
          </a:xfrm>
          <a:prstGeom prst="rect">
            <a:avLst/>
          </a:prstGeom>
          <a:noFill/>
        </p:spPr>
        <p:txBody>
          <a:bodyPr wrap="square">
            <a:spAutoFit/>
          </a:bodyPr>
          <a:lstStyle/>
          <a:p>
            <a:pPr defTabSz="685800" eaLnBrk="1" fontAlgn="auto" hangingPunct="1">
              <a:spcBef>
                <a:spcPts val="0"/>
              </a:spcBef>
              <a:spcAft>
                <a:spcPts val="0"/>
              </a:spcAft>
              <a:defRPr/>
            </a:pPr>
            <a:r>
              <a:rPr lang="en-US" sz="1600" dirty="0">
                <a:solidFill>
                  <a:srgbClr val="000000"/>
                </a:solidFill>
                <a:latin typeface="Arial" panose="020B0604020202020204" pitchFamily="34" charset="0"/>
                <a:ea typeface="Open Sans" panose="020B0606030504020204" pitchFamily="34" charset="0"/>
              </a:rPr>
              <a:t>Main framework: a reconstruction-based diffusion architecture that can incorporate external style conditions (</a:t>
            </a:r>
            <a:r>
              <a:rPr lang="en-US" sz="1600" i="1" dirty="0">
                <a:solidFill>
                  <a:srgbClr val="000000"/>
                </a:solidFill>
                <a:latin typeface="Arial" panose="020B0604020202020204" pitchFamily="34" charset="0"/>
                <a:ea typeface="Open Sans" panose="020B0606030504020204" pitchFamily="34" charset="0"/>
              </a:rPr>
              <a:t>e.g., natural language and audio</a:t>
            </a:r>
            <a:r>
              <a:rPr lang="en-US" sz="1600" dirty="0">
                <a:solidFill>
                  <a:srgbClr val="000000"/>
                </a:solidFill>
                <a:latin typeface="Arial" panose="020B0604020202020204" pitchFamily="34" charset="0"/>
                <a:ea typeface="Open Sans" panose="020B0606030504020204" pitchFamily="34" charset="0"/>
              </a:rPr>
              <a:t>).</a:t>
            </a:r>
            <a:endParaRPr lang="en-US" sz="1600" i="1" dirty="0">
              <a:solidFill>
                <a:srgbClr val="C00000"/>
              </a:solidFill>
              <a:latin typeface="Arial" panose="020B0604020202020204" pitchFamily="34" charset="0"/>
              <a:ea typeface="Open Sans" panose="020B0606030504020204" pitchFamily="34" charset="0"/>
            </a:endParaRPr>
          </a:p>
        </p:txBody>
      </p:sp>
      <p:pic>
        <p:nvPicPr>
          <p:cNvPr id="8" name="PIDM_neutral_0011_000348_to_sad_0016_001398">
            <a:hlinkClick r:id="" action="ppaction://media"/>
            <a:extLst>
              <a:ext uri="{FF2B5EF4-FFF2-40B4-BE49-F238E27FC236}">
                <a16:creationId xmlns:a16="http://schemas.microsoft.com/office/drawing/2014/main" id="{0AB96BD7-B91B-F973-31BC-0D59B2F3C5D6}"/>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8123346" y="2601447"/>
            <a:ext cx="609600" cy="609600"/>
          </a:xfrm>
          <a:prstGeom prst="rect">
            <a:avLst/>
          </a:prstGeom>
        </p:spPr>
      </p:pic>
      <p:pic>
        <p:nvPicPr>
          <p:cNvPr id="9" name="0016_001398">
            <a:hlinkClick r:id="" action="ppaction://media"/>
            <a:extLst>
              <a:ext uri="{FF2B5EF4-FFF2-40B4-BE49-F238E27FC236}">
                <a16:creationId xmlns:a16="http://schemas.microsoft.com/office/drawing/2014/main" id="{7C5B2770-7EAF-6DDF-6675-6A5E0FB83644}"/>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7274768" y="2601447"/>
            <a:ext cx="609600" cy="609600"/>
          </a:xfrm>
          <a:prstGeom prst="rect">
            <a:avLst/>
          </a:prstGeom>
        </p:spPr>
      </p:pic>
      <p:sp>
        <p:nvSpPr>
          <p:cNvPr id="10" name="TextBox 9">
            <a:extLst>
              <a:ext uri="{FF2B5EF4-FFF2-40B4-BE49-F238E27FC236}">
                <a16:creationId xmlns:a16="http://schemas.microsoft.com/office/drawing/2014/main" id="{E947A0F3-91F7-568E-AA62-6F26C195F351}"/>
              </a:ext>
            </a:extLst>
          </p:cNvPr>
          <p:cNvSpPr txBox="1"/>
          <p:nvPr/>
        </p:nvSpPr>
        <p:spPr>
          <a:xfrm>
            <a:off x="7194499" y="2172048"/>
            <a:ext cx="977901" cy="300082"/>
          </a:xfrm>
          <a:prstGeom prst="rect">
            <a:avLst/>
          </a:prstGeom>
          <a:noFill/>
        </p:spPr>
        <p:txBody>
          <a:bodyPr wrap="square">
            <a:spAutoFit/>
          </a:bodyPr>
          <a:lstStyle/>
          <a:p>
            <a:pPr defTabSz="685800" eaLnBrk="1" fontAlgn="auto" hangingPunct="1">
              <a:spcBef>
                <a:spcPts val="0"/>
              </a:spcBef>
              <a:spcAft>
                <a:spcPts val="0"/>
              </a:spcAft>
              <a:defRPr/>
            </a:pPr>
            <a:r>
              <a:rPr lang="en-GB" sz="1350" b="1" dirty="0">
                <a:solidFill>
                  <a:srgbClr val="363636"/>
                </a:solidFill>
                <a:latin typeface="Open Sans" panose="020B0606030504020204" pitchFamily="34" charset="0"/>
                <a:ea typeface="Open Sans" panose="020B0606030504020204" pitchFamily="34" charset="0"/>
                <a:cs typeface="Open Sans" panose="020B0606030504020204" pitchFamily="34" charset="0"/>
              </a:rPr>
              <a:t>Target</a:t>
            </a:r>
            <a:endParaRPr lang="en-US" sz="135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DDF08BB2-E527-3C0D-BE27-2E3AE9EA483B}"/>
              </a:ext>
            </a:extLst>
          </p:cNvPr>
          <p:cNvSpPr txBox="1"/>
          <p:nvPr/>
        </p:nvSpPr>
        <p:spPr>
          <a:xfrm>
            <a:off x="8076606" y="2192814"/>
            <a:ext cx="1319930" cy="300082"/>
          </a:xfrm>
          <a:prstGeom prst="rect">
            <a:avLst/>
          </a:prstGeom>
          <a:noFill/>
        </p:spPr>
        <p:txBody>
          <a:bodyPr wrap="square">
            <a:spAutoFit/>
          </a:bodyPr>
          <a:lstStyle/>
          <a:p>
            <a:pPr defTabSz="685800" eaLnBrk="1" fontAlgn="auto" hangingPunct="1">
              <a:spcBef>
                <a:spcPts val="0"/>
              </a:spcBef>
              <a:spcAft>
                <a:spcPts val="0"/>
              </a:spcAft>
              <a:defRPr/>
            </a:pPr>
            <a:r>
              <a:rPr lang="en-GB" sz="1350" b="1" dirty="0">
                <a:solidFill>
                  <a:srgbClr val="363636"/>
                </a:solidFill>
                <a:latin typeface="Open Sans" panose="020B0606030504020204" pitchFamily="34" charset="0"/>
                <a:ea typeface="Open Sans" panose="020B0606030504020204" pitchFamily="34" charset="0"/>
                <a:cs typeface="Open Sans" panose="020B0606030504020204" pitchFamily="34" charset="0"/>
              </a:rPr>
              <a:t>Edited</a:t>
            </a:r>
            <a:endParaRPr lang="en-US" sz="135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PIDM_surprised_0019_001745_to_sad_0013_001395">
            <a:hlinkClick r:id="" action="ppaction://media"/>
            <a:extLst>
              <a:ext uri="{FF2B5EF4-FFF2-40B4-BE49-F238E27FC236}">
                <a16:creationId xmlns:a16="http://schemas.microsoft.com/office/drawing/2014/main" id="{1875B658-BFB9-06C7-5DF1-CA8EBE9D667D}"/>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8105641" y="3395464"/>
            <a:ext cx="609600" cy="609600"/>
          </a:xfrm>
          <a:prstGeom prst="rect">
            <a:avLst/>
          </a:prstGeom>
        </p:spPr>
      </p:pic>
      <p:pic>
        <p:nvPicPr>
          <p:cNvPr id="13" name="0013_001395">
            <a:hlinkClick r:id="" action="ppaction://media"/>
            <a:extLst>
              <a:ext uri="{FF2B5EF4-FFF2-40B4-BE49-F238E27FC236}">
                <a16:creationId xmlns:a16="http://schemas.microsoft.com/office/drawing/2014/main" id="{33F03CC5-012B-09A8-E1C0-E1B80B1AD90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7274768" y="3395464"/>
            <a:ext cx="609600" cy="609600"/>
          </a:xfrm>
          <a:prstGeom prst="rect">
            <a:avLst/>
          </a:prstGeom>
        </p:spPr>
      </p:pic>
      <p:pic>
        <p:nvPicPr>
          <p:cNvPr id="14" name="0011_000348">
            <a:hlinkClick r:id="" action="ppaction://media"/>
            <a:extLst>
              <a:ext uri="{FF2B5EF4-FFF2-40B4-BE49-F238E27FC236}">
                <a16:creationId xmlns:a16="http://schemas.microsoft.com/office/drawing/2014/main" id="{BD85D057-542A-809C-19AD-8E26122D9981}"/>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5524777" y="2601447"/>
            <a:ext cx="609600" cy="609600"/>
          </a:xfrm>
          <a:prstGeom prst="rect">
            <a:avLst/>
          </a:prstGeom>
        </p:spPr>
      </p:pic>
      <p:sp>
        <p:nvSpPr>
          <p:cNvPr id="15" name="TextBox 14">
            <a:extLst>
              <a:ext uri="{FF2B5EF4-FFF2-40B4-BE49-F238E27FC236}">
                <a16:creationId xmlns:a16="http://schemas.microsoft.com/office/drawing/2014/main" id="{804B2F1E-2C48-197C-CABA-97450B492122}"/>
              </a:ext>
            </a:extLst>
          </p:cNvPr>
          <p:cNvSpPr txBox="1"/>
          <p:nvPr/>
        </p:nvSpPr>
        <p:spPr>
          <a:xfrm>
            <a:off x="5292080" y="2172048"/>
            <a:ext cx="767903" cy="300082"/>
          </a:xfrm>
          <a:prstGeom prst="rect">
            <a:avLst/>
          </a:prstGeom>
          <a:noFill/>
        </p:spPr>
        <p:txBody>
          <a:bodyPr wrap="none" rtlCol="0">
            <a:spAutoFit/>
          </a:bodyPr>
          <a:lstStyle/>
          <a:p>
            <a:pPr defTabSz="685800" eaLnBrk="1" fontAlgn="auto" hangingPunct="1">
              <a:spcBef>
                <a:spcPts val="0"/>
              </a:spcBef>
              <a:spcAft>
                <a:spcPts val="0"/>
              </a:spcAft>
              <a:defRPr/>
            </a:pPr>
            <a:r>
              <a:rPr lang="en-US" sz="135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Source</a:t>
            </a:r>
          </a:p>
        </p:txBody>
      </p:sp>
      <p:pic>
        <p:nvPicPr>
          <p:cNvPr id="16" name="0019_001745">
            <a:hlinkClick r:id="" action="ppaction://media"/>
            <a:extLst>
              <a:ext uri="{FF2B5EF4-FFF2-40B4-BE49-F238E27FC236}">
                <a16:creationId xmlns:a16="http://schemas.microsoft.com/office/drawing/2014/main" id="{4123555E-E69C-C6E7-4AD2-632D12774283}"/>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5524777" y="3395464"/>
            <a:ext cx="609600" cy="609600"/>
          </a:xfrm>
          <a:prstGeom prst="rect">
            <a:avLst/>
          </a:prstGeom>
        </p:spPr>
      </p:pic>
      <p:pic>
        <p:nvPicPr>
          <p:cNvPr id="17" name="0016_001397">
            <a:hlinkClick r:id="" action="ppaction://media"/>
            <a:extLst>
              <a:ext uri="{FF2B5EF4-FFF2-40B4-BE49-F238E27FC236}">
                <a16:creationId xmlns:a16="http://schemas.microsoft.com/office/drawing/2014/main" id="{7A0F6879-EC22-EE01-B206-2A2A18ABE886}"/>
              </a:ext>
            </a:extLst>
          </p:cNvPr>
          <p:cNvPicPr>
            <a:picLocks noChangeAspect="1"/>
          </p:cNvPicPr>
          <p:nvPr>
            <a:audioFile r:link="rId14"/>
            <p:extLst>
              <p:ext uri="{DAA4B4D4-6D71-4841-9C94-3DE7FCFB9230}">
                <p14:media xmlns:p14="http://schemas.microsoft.com/office/powerpoint/2010/main" r:embed="rId13"/>
              </p:ext>
            </p:extLst>
          </p:nvPr>
        </p:nvPicPr>
        <p:blipFill>
          <a:blip r:embed="rId22"/>
          <a:stretch>
            <a:fillRect/>
          </a:stretch>
        </p:blipFill>
        <p:spPr>
          <a:xfrm>
            <a:off x="6372200" y="2601447"/>
            <a:ext cx="609600" cy="609600"/>
          </a:xfrm>
          <a:prstGeom prst="rect">
            <a:avLst/>
          </a:prstGeom>
        </p:spPr>
      </p:pic>
      <p:sp>
        <p:nvSpPr>
          <p:cNvPr id="18" name="TextBox 17">
            <a:extLst>
              <a:ext uri="{FF2B5EF4-FFF2-40B4-BE49-F238E27FC236}">
                <a16:creationId xmlns:a16="http://schemas.microsoft.com/office/drawing/2014/main" id="{FD05EC86-94CE-F7E0-F0C1-923A358535A9}"/>
              </a:ext>
            </a:extLst>
          </p:cNvPr>
          <p:cNvSpPr txBox="1"/>
          <p:nvPr/>
        </p:nvSpPr>
        <p:spPr>
          <a:xfrm>
            <a:off x="6204398" y="2060848"/>
            <a:ext cx="1319930" cy="507831"/>
          </a:xfrm>
          <a:prstGeom prst="rect">
            <a:avLst/>
          </a:prstGeom>
          <a:noFill/>
        </p:spPr>
        <p:txBody>
          <a:bodyPr wrap="square">
            <a:spAutoFit/>
          </a:bodyPr>
          <a:lstStyle/>
          <a:p>
            <a:pPr defTabSz="685800" eaLnBrk="1" fontAlgn="auto" hangingPunct="1">
              <a:spcBef>
                <a:spcPts val="0"/>
              </a:spcBef>
              <a:spcAft>
                <a:spcPts val="0"/>
              </a:spcAft>
              <a:defRPr/>
            </a:pPr>
            <a:r>
              <a:rPr lang="en-GB" sz="1350" b="1" dirty="0">
                <a:solidFill>
                  <a:srgbClr val="363636"/>
                </a:solidFill>
                <a:latin typeface="Open Sans" panose="020B0606030504020204" pitchFamily="34" charset="0"/>
                <a:ea typeface="Open Sans" panose="020B0606030504020204" pitchFamily="34" charset="0"/>
                <a:cs typeface="Open Sans" panose="020B0606030504020204" pitchFamily="34" charset="0"/>
              </a:rPr>
              <a:t>Audio Prompt</a:t>
            </a:r>
            <a:endParaRPr lang="en-US" sz="135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a:extLst>
              <a:ext uri="{FF2B5EF4-FFF2-40B4-BE49-F238E27FC236}">
                <a16:creationId xmlns:a16="http://schemas.microsoft.com/office/drawing/2014/main" id="{6F8C2708-1C1C-90FF-0B6D-E0E664F64112}"/>
              </a:ext>
            </a:extLst>
          </p:cNvPr>
          <p:cNvSpPr txBox="1"/>
          <p:nvPr/>
        </p:nvSpPr>
        <p:spPr>
          <a:xfrm>
            <a:off x="5292080" y="4407495"/>
            <a:ext cx="3240360" cy="461665"/>
          </a:xfrm>
          <a:prstGeom prst="rect">
            <a:avLst/>
          </a:prstGeom>
          <a:noFill/>
        </p:spPr>
        <p:txBody>
          <a:bodyPr wrap="square">
            <a:spAutoFit/>
          </a:bodyPr>
          <a:lstStyle/>
          <a:p>
            <a:pPr algn="just" defTabSz="685800" eaLnBrk="1" fontAlgn="auto" hangingPunct="1">
              <a:spcBef>
                <a:spcPts val="0"/>
              </a:spcBef>
              <a:spcAft>
                <a:spcPts val="0"/>
              </a:spcAft>
              <a:defRPr/>
            </a:pPr>
            <a:r>
              <a:rPr lang="en-GB" sz="1200" dirty="0">
                <a:solidFill>
                  <a:srgbClr val="363636"/>
                </a:solidFill>
                <a:latin typeface="Open Sans" panose="020B0606030504020204" pitchFamily="34" charset="0"/>
                <a:ea typeface="Open Sans" panose="020B0606030504020204" pitchFamily="34" charset="0"/>
                <a:cs typeface="Open Sans" panose="020B0606030504020204" pitchFamily="34" charset="0"/>
              </a:rPr>
              <a:t>Speaking with intention, her unhappy voice held a high pitch and low energy.</a:t>
            </a:r>
            <a:endPar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64759422-A209-C092-44A3-43908AF96942}"/>
              </a:ext>
            </a:extLst>
          </p:cNvPr>
          <p:cNvSpPr txBox="1"/>
          <p:nvPr/>
        </p:nvSpPr>
        <p:spPr>
          <a:xfrm>
            <a:off x="6060382" y="4137030"/>
            <a:ext cx="1319930" cy="300082"/>
          </a:xfrm>
          <a:prstGeom prst="rect">
            <a:avLst/>
          </a:prstGeom>
          <a:noFill/>
        </p:spPr>
        <p:txBody>
          <a:bodyPr wrap="square">
            <a:spAutoFit/>
          </a:bodyPr>
          <a:lstStyle/>
          <a:p>
            <a:pPr defTabSz="685800" eaLnBrk="1" fontAlgn="auto" hangingPunct="1">
              <a:spcBef>
                <a:spcPts val="0"/>
              </a:spcBef>
              <a:spcAft>
                <a:spcPts val="0"/>
              </a:spcAft>
              <a:defRPr/>
            </a:pPr>
            <a:r>
              <a:rPr lang="en-GB" sz="1350" b="1" dirty="0">
                <a:solidFill>
                  <a:srgbClr val="363636"/>
                </a:solidFill>
                <a:latin typeface="Open Sans" panose="020B0606030504020204" pitchFamily="34" charset="0"/>
                <a:ea typeface="Open Sans" panose="020B0606030504020204" pitchFamily="34" charset="0"/>
                <a:cs typeface="Open Sans" panose="020B0606030504020204" pitchFamily="34" charset="0"/>
              </a:rPr>
              <a:t>Text Prompt</a:t>
            </a:r>
            <a:endParaRPr lang="en-US" sz="135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 name="0013_001057">
            <a:hlinkClick r:id="" action="ppaction://media"/>
            <a:extLst>
              <a:ext uri="{FF2B5EF4-FFF2-40B4-BE49-F238E27FC236}">
                <a16:creationId xmlns:a16="http://schemas.microsoft.com/office/drawing/2014/main" id="{4404BBE8-93FC-FBF9-D82B-2F58C4FDF5C7}"/>
              </a:ext>
            </a:extLst>
          </p:cNvPr>
          <p:cNvPicPr>
            <a:picLocks noChangeAspect="1"/>
          </p:cNvPicPr>
          <p:nvPr>
            <a:audioFile r:link="rId16"/>
            <p:extLst>
              <p:ext uri="{DAA4B4D4-6D71-4841-9C94-3DE7FCFB9230}">
                <p14:media xmlns:p14="http://schemas.microsoft.com/office/powerpoint/2010/main" r:embed="rId15"/>
              </p:ext>
            </p:extLst>
          </p:nvPr>
        </p:nvPicPr>
        <p:blipFill>
          <a:blip r:embed="rId22"/>
          <a:stretch>
            <a:fillRect/>
          </a:stretch>
        </p:blipFill>
        <p:spPr>
          <a:xfrm>
            <a:off x="6372200" y="3395464"/>
            <a:ext cx="609600" cy="609600"/>
          </a:xfrm>
          <a:prstGeom prst="rect">
            <a:avLst/>
          </a:prstGeom>
        </p:spPr>
      </p:pic>
      <p:sp>
        <p:nvSpPr>
          <p:cNvPr id="22" name="TextBox 21">
            <a:extLst>
              <a:ext uri="{FF2B5EF4-FFF2-40B4-BE49-F238E27FC236}">
                <a16:creationId xmlns:a16="http://schemas.microsoft.com/office/drawing/2014/main" id="{086AC737-421D-F67B-1747-74910B66911E}"/>
              </a:ext>
            </a:extLst>
          </p:cNvPr>
          <p:cNvSpPr txBox="1"/>
          <p:nvPr/>
        </p:nvSpPr>
        <p:spPr>
          <a:xfrm>
            <a:off x="5262957" y="4933617"/>
            <a:ext cx="3485507" cy="1015663"/>
          </a:xfrm>
          <a:prstGeom prst="rect">
            <a:avLst/>
          </a:prstGeom>
          <a:noFill/>
        </p:spPr>
        <p:txBody>
          <a:bodyPr wrap="square">
            <a:spAutoFit/>
          </a:bodyPr>
          <a:lstStyle/>
          <a:p>
            <a:pPr algn="just" defTabSz="685800" eaLnBrk="1" fontAlgn="auto" hangingPunct="1">
              <a:spcBef>
                <a:spcPts val="0"/>
              </a:spcBef>
              <a:spcAft>
                <a:spcPts val="0"/>
              </a:spcAft>
              <a:defRPr/>
            </a:pPr>
            <a:r>
              <a:rPr lang="en-GB" sz="12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A fatigued disconsolate male voice, characterized by a slow speaking speed and a deep, low pitch, emits a subtle energy, resulting in a soothing audio experience that exudes </a:t>
            </a:r>
            <a:r>
              <a:rPr lang="en-GB" sz="1200" dirty="0" err="1">
                <a:solidFill>
                  <a:schemeClr val="accent2"/>
                </a:solidFill>
                <a:latin typeface="Open Sans" panose="020B0606030504020204" pitchFamily="34" charset="0"/>
                <a:ea typeface="Open Sans" panose="020B0606030504020204" pitchFamily="34" charset="0"/>
                <a:cs typeface="Open Sans" panose="020B0606030504020204" pitchFamily="34" charset="0"/>
              </a:rPr>
              <a:t>tranquility</a:t>
            </a:r>
            <a:r>
              <a:rPr lang="en-GB" sz="12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a:t>
            </a:r>
            <a:endParaRPr lang="en-US" sz="12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9183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6"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76" fill="hold"/>
                                        <p:tgtEl>
                                          <p:spTgt spid="17"/>
                                        </p:tgtEl>
                                      </p:cBhvr>
                                    </p:cmd>
                                  </p:childTnLst>
                                </p:cTn>
                              </p:par>
                            </p:childTnLst>
                          </p:cTn>
                        </p:par>
                      </p:childTnLst>
                    </p:cTn>
                  </p:par>
                </p:childTnLst>
              </p:cTn>
              <p:nextCondLst>
                <p:cond evt="onClick" delay="0">
                  <p:tgtEl>
                    <p:spTgt spid="17"/>
                  </p:tgtEl>
                </p:cond>
              </p:nextCondLst>
            </p:seq>
            <p:audio>
              <p:cMediaNode vol="80000">
                <p:cTn id="13" fill="hold" display="0">
                  <p:stCondLst>
                    <p:cond delay="indefinite"/>
                  </p:stCondLst>
                  <p:endCondLst>
                    <p:cond evt="onStopAudio" delay="0">
                      <p:tgtEl>
                        <p:sldTgt/>
                      </p:tgtEl>
                    </p:cond>
                  </p:endCondLst>
                </p:cTn>
                <p:tgtEl>
                  <p:spTgt spid="17"/>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580" fill="hold"/>
                                        <p:tgtEl>
                                          <p:spTgt spid="9"/>
                                        </p:tgtEl>
                                      </p:cBhvr>
                                    </p:cmd>
                                  </p:childTnLst>
                                </p:cTn>
                              </p:par>
                            </p:childTnLst>
                          </p:cTn>
                        </p:par>
                      </p:childTnLst>
                    </p:cTn>
                  </p:par>
                </p:childTnLst>
              </p:cTn>
              <p:nextCondLst>
                <p:cond evt="onClick" delay="0">
                  <p:tgtEl>
                    <p:spTgt spid="9"/>
                  </p:tgtEl>
                </p:cond>
              </p:nextCondLst>
            </p:seq>
            <p:audio>
              <p:cMediaNode vol="80000">
                <p:cTn id="19" fill="hold" display="0">
                  <p:stCondLst>
                    <p:cond delay="indefinite"/>
                  </p:stCondLst>
                  <p:endCondLst>
                    <p:cond evt="onStopAudio" delay="0">
                      <p:tgtEl>
                        <p:sldTgt/>
                      </p:tgtEl>
                    </p:cond>
                  </p:endCondLst>
                </p:cTn>
                <p:tgtEl>
                  <p:spTgt spid="9"/>
                </p:tgtEl>
              </p:cMediaNode>
            </p:audio>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728" fill="hold"/>
                                        <p:tgtEl>
                                          <p:spTgt spid="8"/>
                                        </p:tgtEl>
                                      </p:cBhvr>
                                    </p:cmd>
                                  </p:childTnLst>
                                </p:cTn>
                              </p:par>
                            </p:childTnLst>
                          </p:cTn>
                        </p:par>
                      </p:childTnLst>
                    </p:cTn>
                  </p:par>
                </p:childTnLst>
              </p:cTn>
              <p:nextCondLst>
                <p:cond evt="onClick" delay="0">
                  <p:tgtEl>
                    <p:spTgt spid="8"/>
                  </p:tgtEl>
                </p:cond>
              </p:nextCondLst>
            </p:seq>
            <p:audio>
              <p:cMediaNode vol="80000">
                <p:cTn id="25" fill="hold" display="0">
                  <p:stCondLst>
                    <p:cond delay="indefinite"/>
                  </p:stCondLst>
                  <p:endCondLst>
                    <p:cond evt="onStopAudio" delay="0">
                      <p:tgtEl>
                        <p:sldTgt/>
                      </p:tgtEl>
                    </p:cond>
                  </p:endCondLst>
                </p:cTn>
                <p:tgtEl>
                  <p:spTgt spid="8"/>
                </p:tgtEl>
              </p:cMediaNode>
            </p:audio>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471" fill="hold"/>
                                        <p:tgtEl>
                                          <p:spTgt spid="16"/>
                                        </p:tgtEl>
                                      </p:cBhvr>
                                    </p:cmd>
                                  </p:childTnLst>
                                </p:cTn>
                              </p:par>
                            </p:childTnLst>
                          </p:cTn>
                        </p:par>
                      </p:childTnLst>
                    </p:cTn>
                  </p:par>
                </p:childTnLst>
              </p:cTn>
              <p:nextCondLst>
                <p:cond evt="onClick" delay="0">
                  <p:tgtEl>
                    <p:spTgt spid="16"/>
                  </p:tgtEl>
                </p:cond>
              </p:nextCondLst>
            </p:seq>
            <p:audio>
              <p:cMediaNode vol="80000">
                <p:cTn id="31" fill="hold" display="0">
                  <p:stCondLst>
                    <p:cond delay="indefinite"/>
                  </p:stCondLst>
                  <p:endCondLst>
                    <p:cond evt="onStopAudio" delay="0">
                      <p:tgtEl>
                        <p:sldTgt/>
                      </p:tgtEl>
                    </p:cond>
                  </p:endCondLst>
                </p:cTn>
                <p:tgtEl>
                  <p:spTgt spid="16"/>
                </p:tgtEl>
              </p:cMediaNode>
            </p:audio>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801" fill="hold"/>
                                        <p:tgtEl>
                                          <p:spTgt spid="21"/>
                                        </p:tgtEl>
                                      </p:cBhvr>
                                    </p:cmd>
                                  </p:childTnLst>
                                </p:cTn>
                              </p:par>
                            </p:childTnLst>
                          </p:cTn>
                        </p:par>
                      </p:childTnLst>
                    </p:cTn>
                  </p:par>
                </p:childTnLst>
              </p:cTn>
              <p:nextCondLst>
                <p:cond evt="onClick" delay="0">
                  <p:tgtEl>
                    <p:spTgt spid="21"/>
                  </p:tgtEl>
                </p:cond>
              </p:nextCondLst>
            </p:seq>
            <p:audio>
              <p:cMediaNode vol="80000">
                <p:cTn id="37" fill="hold" display="0">
                  <p:stCondLst>
                    <p:cond delay="indefinite"/>
                  </p:stCondLst>
                  <p:endCondLst>
                    <p:cond evt="onStopAudio" delay="0">
                      <p:tgtEl>
                        <p:sldTgt/>
                      </p:tgtEl>
                    </p:cond>
                  </p:endCondLst>
                </p:cTn>
                <p:tgtEl>
                  <p:spTgt spid="21"/>
                </p:tgtEl>
              </p:cMediaNode>
            </p:audio>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2828" fill="hold"/>
                                        <p:tgtEl>
                                          <p:spTgt spid="13"/>
                                        </p:tgtEl>
                                      </p:cBhvr>
                                    </p:cmd>
                                  </p:childTnLst>
                                </p:cTn>
                              </p:par>
                            </p:childTnLst>
                          </p:cTn>
                        </p:par>
                      </p:childTnLst>
                    </p:cTn>
                  </p:par>
                </p:childTnLst>
              </p:cTn>
              <p:nextCondLst>
                <p:cond evt="onClick" delay="0">
                  <p:tgtEl>
                    <p:spTgt spid="13"/>
                  </p:tgtEl>
                </p:cond>
              </p:nextCondLst>
            </p:seq>
            <p:audio>
              <p:cMediaNode vol="80000">
                <p:cTn id="43" fill="hold" display="0">
                  <p:stCondLst>
                    <p:cond delay="indefinite"/>
                  </p:stCondLst>
                  <p:endCondLst>
                    <p:cond evt="onStopAudio" delay="0">
                      <p:tgtEl>
                        <p:sldTgt/>
                      </p:tgtEl>
                    </p:cond>
                  </p:endCondLst>
                </p:cTn>
                <p:tgtEl>
                  <p:spTgt spid="13"/>
                </p:tgtEl>
              </p:cMediaNode>
            </p:audio>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976" fill="hold"/>
                                        <p:tgtEl>
                                          <p:spTgt spid="12"/>
                                        </p:tgtEl>
                                      </p:cBhvr>
                                    </p:cmd>
                                  </p:childTnLst>
                                </p:cTn>
                              </p:par>
                            </p:childTnLst>
                          </p:cTn>
                        </p:par>
                      </p:childTnLst>
                    </p:cTn>
                  </p:par>
                </p:childTnLst>
              </p:cTn>
              <p:nextCondLst>
                <p:cond evt="onClick" delay="0">
                  <p:tgtEl>
                    <p:spTgt spid="12"/>
                  </p:tgtEl>
                </p:cond>
              </p:nextCondLst>
            </p:seq>
            <p:audio>
              <p:cMediaNode vol="80000">
                <p:cTn id="49" fill="hold" display="0">
                  <p:stCondLst>
                    <p:cond delay="indefinite"/>
                  </p:stCondLst>
                  <p:endCondLst>
                    <p:cond evt="onStopAudio" delay="0">
                      <p:tgtEl>
                        <p:sldTgt/>
                      </p:tgtEl>
                    </p:cond>
                  </p:endCondLst>
                </p:cTn>
                <p:tgtEl>
                  <p:spTgt spid="1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C2F6C-86A8-8C85-1410-AE41B07180CA}"/>
            </a:ext>
          </a:extLst>
        </p:cNvPr>
        <p:cNvGrpSpPr/>
        <p:nvPr/>
      </p:nvGrpSpPr>
      <p:grpSpPr>
        <a:xfrm>
          <a:off x="0" y="0"/>
          <a:ext cx="0" cy="0"/>
          <a:chOff x="0" y="0"/>
          <a:chExt cx="0" cy="0"/>
        </a:xfrm>
      </p:grpSpPr>
      <p:sp>
        <p:nvSpPr>
          <p:cNvPr id="50" name="Slide Number Placeholder 6">
            <a:extLst>
              <a:ext uri="{FF2B5EF4-FFF2-40B4-BE49-F238E27FC236}">
                <a16:creationId xmlns:a16="http://schemas.microsoft.com/office/drawing/2014/main" id="{B1B2128A-26E7-8851-8D18-6745FB2DBD9E}"/>
              </a:ext>
            </a:extLst>
          </p:cNvPr>
          <p:cNvSpPr txBox="1">
            <a:spLocks/>
          </p:cNvSpPr>
          <p:nvPr/>
        </p:nvSpPr>
        <p:spPr>
          <a:xfrm>
            <a:off x="-31750" y="5703888"/>
            <a:ext cx="282575" cy="274637"/>
          </a:xfrm>
          <a:prstGeom prst="rect">
            <a:avLst/>
          </a:prstGeom>
        </p:spPr>
        <p:txBody>
          <a:bodyPr lIns="68580" tIns="34290" rIns="68580" bIns="3429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A35165-DB49-4560-8791-B5C1235FF1FD}" type="slidenum">
              <a:rPr lang="en-US" sz="900" b="1">
                <a:solidFill>
                  <a:schemeClr val="accent3">
                    <a:lumMod val="75000"/>
                  </a:schemeClr>
                </a:solidFill>
              </a:rPr>
              <a:pPr>
                <a:defRPr/>
              </a:pPr>
              <a:t>55</a:t>
            </a:fld>
            <a:endParaRPr lang="en-US" sz="900" b="1" dirty="0">
              <a:solidFill>
                <a:schemeClr val="accent3">
                  <a:lumMod val="75000"/>
                </a:schemeClr>
              </a:solidFill>
            </a:endParaRPr>
          </a:p>
        </p:txBody>
      </p:sp>
      <p:sp>
        <p:nvSpPr>
          <p:cNvPr id="51" name="TextBox 50">
            <a:extLst>
              <a:ext uri="{FF2B5EF4-FFF2-40B4-BE49-F238E27FC236}">
                <a16:creationId xmlns:a16="http://schemas.microsoft.com/office/drawing/2014/main" id="{8E553C8C-B396-4F50-28A4-771720B13222}"/>
              </a:ext>
            </a:extLst>
          </p:cNvPr>
          <p:cNvSpPr txBox="1"/>
          <p:nvPr/>
        </p:nvSpPr>
        <p:spPr>
          <a:xfrm>
            <a:off x="395536" y="476672"/>
            <a:ext cx="8658225" cy="523875"/>
          </a:xfrm>
          <a:prstGeom prst="rect">
            <a:avLst/>
          </a:prstGeom>
          <a:noFill/>
        </p:spPr>
        <p:txBody>
          <a:bodyPr anchor="ctr">
            <a:spAutoFit/>
          </a:bodyPr>
          <a:lstStyle/>
          <a:p>
            <a:pPr eaLnBrk="1" hangingPunct="1">
              <a:defRPr/>
            </a:pPr>
            <a:r>
              <a:rPr lang="en-US" sz="2800" kern="0" dirty="0">
                <a:solidFill>
                  <a:srgbClr val="002060"/>
                </a:solidFill>
                <a:latin typeface="+mj-lt"/>
                <a:ea typeface="+mj-ea"/>
                <a:cs typeface="+mj-cs"/>
              </a:rPr>
              <a:t>Summary &amp; Future Directions</a:t>
            </a:r>
            <a:endParaRPr lang="en-GB" sz="2800" kern="0" dirty="0">
              <a:solidFill>
                <a:srgbClr val="002060"/>
              </a:solidFill>
              <a:latin typeface="+mj-lt"/>
              <a:ea typeface="+mj-ea"/>
              <a:cs typeface="+mj-cs"/>
            </a:endParaRPr>
          </a:p>
        </p:txBody>
      </p:sp>
      <p:sp>
        <p:nvSpPr>
          <p:cNvPr id="2" name="Google Shape;236;p30">
            <a:extLst>
              <a:ext uri="{FF2B5EF4-FFF2-40B4-BE49-F238E27FC236}">
                <a16:creationId xmlns:a16="http://schemas.microsoft.com/office/drawing/2014/main" id="{EE3E0999-41A4-93BC-6E08-BFF3E6DECD8C}"/>
              </a:ext>
            </a:extLst>
          </p:cNvPr>
          <p:cNvSpPr txBox="1">
            <a:spLocks/>
          </p:cNvSpPr>
          <p:nvPr/>
        </p:nvSpPr>
        <p:spPr>
          <a:xfrm>
            <a:off x="611560" y="1196752"/>
            <a:ext cx="8208912" cy="4968552"/>
          </a:xfrm>
          <a:prstGeom prst="rect">
            <a:avLst/>
          </a:prstGeom>
        </p:spPr>
        <p:txBody>
          <a:bodyPr spcFirstLastPara="1" wrap="square" lIns="91425" tIns="91425" rIns="91425" bIns="91425" anchor="t" anchorCtr="0">
            <a:normAutofit fontScale="92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27000" indent="0">
              <a:spcBef>
                <a:spcPts val="0"/>
              </a:spcBef>
              <a:spcAft>
                <a:spcPts val="0"/>
              </a:spcAft>
              <a:buSzPts val="1600"/>
              <a:buNone/>
            </a:pPr>
            <a:r>
              <a:rPr lang="en-GB" altLang="zh-CN" sz="2000" b="1" u="sng" kern="0" dirty="0">
                <a:latin typeface="Nunito"/>
                <a:ea typeface="Nunito"/>
                <a:cs typeface="Nunito"/>
                <a:sym typeface="Nunito"/>
              </a:rPr>
              <a:t>Summary:</a:t>
            </a:r>
          </a:p>
          <a:p>
            <a:pPr marL="457200" indent="-330200">
              <a:spcBef>
                <a:spcPts val="600"/>
              </a:spcBef>
              <a:spcAft>
                <a:spcPts val="0"/>
              </a:spcAft>
              <a:buSzPts val="1600"/>
              <a:buFont typeface="Nunito"/>
              <a:buChar char="●"/>
            </a:pPr>
            <a:r>
              <a:rPr lang="en-GB" sz="2000" kern="0" dirty="0">
                <a:latin typeface="Nunito"/>
                <a:ea typeface="Nunito"/>
                <a:cs typeface="Nunito"/>
                <a:sym typeface="Nunito"/>
              </a:rPr>
              <a:t>Language queried audio source separation offers </a:t>
            </a:r>
            <a:r>
              <a:rPr lang="en-GB" sz="2000" b="1" kern="0" dirty="0">
                <a:latin typeface="Nunito"/>
                <a:ea typeface="Nunito"/>
                <a:cs typeface="Nunito"/>
                <a:sym typeface="Nunito"/>
              </a:rPr>
              <a:t>helpful </a:t>
            </a:r>
            <a:r>
              <a:rPr lang="en-GB" sz="2000" kern="0" dirty="0">
                <a:latin typeface="Nunito"/>
                <a:ea typeface="Nunito"/>
                <a:cs typeface="Nunito"/>
                <a:sym typeface="Nunito"/>
              </a:rPr>
              <a:t>and </a:t>
            </a:r>
            <a:r>
              <a:rPr lang="en-GB" sz="2000" b="1" kern="0" dirty="0">
                <a:latin typeface="Nunito"/>
                <a:ea typeface="Nunito"/>
                <a:cs typeface="Nunito"/>
                <a:sym typeface="Nunito"/>
              </a:rPr>
              <a:t>flexible </a:t>
            </a:r>
            <a:r>
              <a:rPr lang="en-GB" sz="2000" kern="0" dirty="0">
                <a:latin typeface="Nunito"/>
                <a:ea typeface="Nunito"/>
                <a:cs typeface="Nunito"/>
                <a:sym typeface="Nunito"/>
              </a:rPr>
              <a:t>tools for users to control what sound to be separated from the sound mixtures, using </a:t>
            </a:r>
            <a:r>
              <a:rPr lang="en-GB" sz="2000" b="1" kern="0" dirty="0">
                <a:latin typeface="Nunito"/>
                <a:ea typeface="Nunito"/>
                <a:cs typeface="Nunito"/>
                <a:sym typeface="Nunito"/>
              </a:rPr>
              <a:t>natural language-based queries</a:t>
            </a:r>
            <a:r>
              <a:rPr lang="en-GB" sz="2000" kern="0" dirty="0">
                <a:latin typeface="Nunito"/>
                <a:ea typeface="Nunito"/>
                <a:cs typeface="Nunito"/>
                <a:sym typeface="Nunito"/>
              </a:rPr>
              <a:t>. </a:t>
            </a:r>
          </a:p>
          <a:p>
            <a:pPr marL="457200" indent="-330200">
              <a:spcBef>
                <a:spcPts val="0"/>
              </a:spcBef>
              <a:spcAft>
                <a:spcPts val="0"/>
              </a:spcAft>
              <a:buSzPts val="1600"/>
              <a:buFont typeface="Nunito"/>
              <a:buChar char="●"/>
            </a:pPr>
            <a:r>
              <a:rPr lang="en-US" altLang="zh-CN" sz="2000" kern="0" dirty="0" err="1">
                <a:latin typeface="Nunito"/>
                <a:ea typeface="Nunito"/>
                <a:cs typeface="Nunito"/>
                <a:sym typeface="Nunito"/>
              </a:rPr>
              <a:t>FlowSep</a:t>
            </a:r>
            <a:r>
              <a:rPr lang="en-US" altLang="zh-CN" sz="2000" kern="0" dirty="0">
                <a:latin typeface="Nunito"/>
                <a:ea typeface="Nunito"/>
                <a:cs typeface="Nunito"/>
                <a:sym typeface="Nunito"/>
              </a:rPr>
              <a:t> &amp; FlowSep2 offers better separation results than </a:t>
            </a:r>
            <a:r>
              <a:rPr lang="en-US" altLang="zh-CN" sz="2000" kern="0" dirty="0" err="1">
                <a:latin typeface="Nunito"/>
                <a:ea typeface="Nunito"/>
                <a:cs typeface="Nunito"/>
                <a:sym typeface="Nunito"/>
              </a:rPr>
              <a:t>AudioSep</a:t>
            </a:r>
            <a:r>
              <a:rPr lang="en-US" altLang="zh-CN" sz="2000" kern="0" dirty="0">
                <a:latin typeface="Nunito"/>
                <a:ea typeface="Nunito"/>
                <a:cs typeface="Nunito"/>
                <a:sym typeface="Nunito"/>
              </a:rPr>
              <a:t>, meaning </a:t>
            </a:r>
            <a:r>
              <a:rPr lang="en-GB" sz="2000" kern="0" dirty="0">
                <a:latin typeface="Nunito"/>
                <a:ea typeface="Nunito"/>
                <a:cs typeface="Nunito"/>
                <a:sym typeface="Nunito"/>
              </a:rPr>
              <a:t>generative models perform better as compared with time-frequency masks-based  models.</a:t>
            </a:r>
          </a:p>
          <a:p>
            <a:pPr marL="457200" indent="-330200">
              <a:spcBef>
                <a:spcPts val="0"/>
              </a:spcBef>
              <a:spcAft>
                <a:spcPts val="0"/>
              </a:spcAft>
              <a:buSzPts val="1600"/>
              <a:buFont typeface="Nunito"/>
              <a:buChar char="●"/>
            </a:pPr>
            <a:r>
              <a:rPr lang="en-GB" sz="2000" kern="0" dirty="0">
                <a:latin typeface="Nunito"/>
                <a:ea typeface="Nunito"/>
                <a:cs typeface="Nunito"/>
                <a:sym typeface="Nunito"/>
              </a:rPr>
              <a:t>Rectified flow matching based loss works better than diffusion loss. Self-supervised flow representation further improves the results of flow matching. </a:t>
            </a:r>
          </a:p>
          <a:p>
            <a:pPr marL="127000" indent="0">
              <a:spcBef>
                <a:spcPts val="0"/>
              </a:spcBef>
              <a:spcAft>
                <a:spcPts val="0"/>
              </a:spcAft>
              <a:buSzPts val="1600"/>
              <a:buNone/>
            </a:pPr>
            <a:endParaRPr lang="en-GB" altLang="zh-CN" sz="2000" b="1" u="sng" kern="0" dirty="0">
              <a:latin typeface="Nunito"/>
              <a:ea typeface="Nunito"/>
              <a:cs typeface="Nunito"/>
              <a:sym typeface="Nunito"/>
            </a:endParaRPr>
          </a:p>
          <a:p>
            <a:pPr marL="127000" indent="0">
              <a:spcBef>
                <a:spcPts val="0"/>
              </a:spcBef>
              <a:spcAft>
                <a:spcPts val="0"/>
              </a:spcAft>
              <a:buSzPts val="1600"/>
              <a:buNone/>
            </a:pPr>
            <a:r>
              <a:rPr lang="en-GB" altLang="zh-CN" sz="2000" b="1" u="sng" kern="0" dirty="0">
                <a:latin typeface="Nunito"/>
                <a:ea typeface="Nunito"/>
                <a:cs typeface="Nunito"/>
                <a:sym typeface="Nunito"/>
              </a:rPr>
              <a:t>Future directions:</a:t>
            </a:r>
          </a:p>
          <a:p>
            <a:pPr marL="457200" indent="-330200">
              <a:spcBef>
                <a:spcPts val="600"/>
              </a:spcBef>
              <a:spcAft>
                <a:spcPts val="0"/>
              </a:spcAft>
              <a:buSzPts val="1600"/>
              <a:buFont typeface="Nunito"/>
              <a:buChar char="●"/>
            </a:pPr>
            <a:r>
              <a:rPr lang="en-GB" altLang="zh-CN" sz="2000" kern="0" dirty="0">
                <a:latin typeface="Nunito"/>
                <a:ea typeface="Nunito"/>
                <a:cs typeface="Nunito"/>
                <a:sym typeface="Nunito"/>
              </a:rPr>
              <a:t>Explore advanced reasoning capabilities of L</a:t>
            </a:r>
            <a:r>
              <a:rPr lang="en-US" altLang="zh-CN" sz="2000" kern="0" dirty="0">
                <a:latin typeface="Nunito"/>
                <a:ea typeface="Nunito"/>
                <a:cs typeface="Nunito"/>
                <a:sym typeface="Nunito"/>
              </a:rPr>
              <a:t>A</a:t>
            </a:r>
            <a:r>
              <a:rPr lang="en-GB" altLang="zh-CN" sz="2000" kern="0" dirty="0">
                <a:latin typeface="Nunito"/>
                <a:ea typeface="Nunito"/>
                <a:cs typeface="Nunito"/>
                <a:sym typeface="Nunito"/>
              </a:rPr>
              <a:t>LMs for LASS (e.g., separating complex queries like "the second sound" or "annoying sounds").</a:t>
            </a:r>
          </a:p>
          <a:p>
            <a:pPr marL="457200" indent="-330200">
              <a:spcBef>
                <a:spcPts val="0"/>
              </a:spcBef>
              <a:spcAft>
                <a:spcPts val="0"/>
              </a:spcAft>
              <a:buSzPts val="1600"/>
              <a:buFont typeface="Nunito"/>
              <a:buChar char="●"/>
            </a:pPr>
            <a:r>
              <a:rPr lang="en-GB" altLang="zh-CN" sz="2000" kern="0" dirty="0">
                <a:latin typeface="Nunito"/>
                <a:ea typeface="Nunito"/>
                <a:cs typeface="Nunito"/>
                <a:sym typeface="Nunito"/>
              </a:rPr>
              <a:t>Further scale the datasets and improve diversities of datasets.</a:t>
            </a:r>
          </a:p>
          <a:p>
            <a:pPr marL="457200" indent="-330200">
              <a:spcBef>
                <a:spcPts val="0"/>
              </a:spcBef>
              <a:spcAft>
                <a:spcPts val="0"/>
              </a:spcAft>
              <a:buSzPts val="1600"/>
              <a:buFont typeface="Nunito"/>
              <a:buChar char="●"/>
            </a:pPr>
            <a:r>
              <a:rPr lang="en-GB" altLang="zh-CN" sz="2000" kern="0" dirty="0">
                <a:latin typeface="Nunito"/>
                <a:ea typeface="Nunito"/>
                <a:cs typeface="Nunito"/>
                <a:sym typeface="Nunito"/>
              </a:rPr>
              <a:t>Improve generalisation to more and unseen sound classes.</a:t>
            </a:r>
            <a:endParaRPr lang="en-GB" sz="2000" kern="0" dirty="0">
              <a:latin typeface="Nunito"/>
              <a:ea typeface="Nunito"/>
              <a:cs typeface="Nunito"/>
              <a:sym typeface="Nunito"/>
            </a:endParaRPr>
          </a:p>
          <a:p>
            <a:pPr marL="457200" indent="-330200">
              <a:spcBef>
                <a:spcPts val="0"/>
              </a:spcBef>
              <a:spcAft>
                <a:spcPts val="0"/>
              </a:spcAft>
              <a:buSzPts val="1600"/>
              <a:buFont typeface="Nunito"/>
              <a:buChar char="●"/>
            </a:pPr>
            <a:r>
              <a:rPr lang="en-GB" altLang="zh-CN" sz="2000" kern="0" dirty="0">
                <a:latin typeface="Nunito"/>
                <a:ea typeface="Nunito"/>
                <a:cs typeface="Nunito"/>
                <a:sym typeface="Nunito"/>
              </a:rPr>
              <a:t>Apply self-supervised techniques (e.g., </a:t>
            </a:r>
            <a:r>
              <a:rPr lang="en-GB" altLang="zh-CN" sz="2000" kern="0" dirty="0" err="1">
                <a:latin typeface="Nunito"/>
                <a:ea typeface="Nunito"/>
                <a:cs typeface="Nunito"/>
                <a:sym typeface="Nunito"/>
              </a:rPr>
              <a:t>MixIT</a:t>
            </a:r>
            <a:r>
              <a:rPr lang="en-GB" altLang="zh-CN" sz="2000" kern="0" dirty="0">
                <a:latin typeface="Nunito"/>
                <a:ea typeface="Nunito"/>
                <a:cs typeface="Nunito"/>
                <a:sym typeface="Nunito"/>
              </a:rPr>
              <a:t>) for pre-training to enhance separation performance.</a:t>
            </a:r>
          </a:p>
          <a:p>
            <a:pPr marL="457200" indent="-330200">
              <a:spcBef>
                <a:spcPts val="0"/>
              </a:spcBef>
              <a:spcAft>
                <a:spcPts val="0"/>
              </a:spcAft>
              <a:buSzPts val="1600"/>
              <a:buFont typeface="Nunito"/>
              <a:buChar char="●"/>
            </a:pPr>
            <a:r>
              <a:rPr lang="en-GB" altLang="zh-CN" sz="2000" kern="0" dirty="0">
                <a:latin typeface="Nunito"/>
                <a:ea typeface="Nunito"/>
                <a:cs typeface="Nunito"/>
                <a:sym typeface="Nunito"/>
              </a:rPr>
              <a:t>Include additional modalities (e.g. visual, EEG).</a:t>
            </a:r>
          </a:p>
          <a:p>
            <a:pPr marL="457200" indent="-330200">
              <a:spcBef>
                <a:spcPts val="0"/>
              </a:spcBef>
              <a:spcAft>
                <a:spcPts val="0"/>
              </a:spcAft>
              <a:buSzPts val="1600"/>
              <a:buFont typeface="Nunito"/>
              <a:buChar char="●"/>
            </a:pPr>
            <a:endParaRPr lang="en-GB" sz="2000" kern="0" dirty="0">
              <a:latin typeface="Nunito"/>
              <a:ea typeface="Nunito"/>
              <a:cs typeface="Nunito"/>
              <a:sym typeface="Nunito"/>
            </a:endParaRPr>
          </a:p>
          <a:p>
            <a:pPr marL="0" indent="0">
              <a:spcBef>
                <a:spcPts val="1200"/>
              </a:spcBef>
              <a:spcAft>
                <a:spcPts val="1200"/>
              </a:spcAft>
              <a:buFontTx/>
              <a:buNone/>
            </a:pPr>
            <a:endParaRPr lang="en-GB" kern="0" dirty="0"/>
          </a:p>
        </p:txBody>
      </p:sp>
    </p:spTree>
    <p:extLst>
      <p:ext uri="{BB962C8B-B14F-4D97-AF65-F5344CB8AC3E}">
        <p14:creationId xmlns:p14="http://schemas.microsoft.com/office/powerpoint/2010/main" val="27674657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20B57-0A0F-2AEB-5895-EE2795734AB8}"/>
              </a:ext>
            </a:extLst>
          </p:cNvPr>
          <p:cNvSpPr>
            <a:spLocks noGrp="1"/>
          </p:cNvSpPr>
          <p:nvPr>
            <p:ph type="title"/>
          </p:nvPr>
        </p:nvSpPr>
        <p:spPr>
          <a:xfrm>
            <a:off x="181512" y="282574"/>
            <a:ext cx="7543800" cy="338114"/>
          </a:xfrm>
        </p:spPr>
        <p:txBody>
          <a:bodyPr>
            <a:normAutofit fontScale="90000"/>
          </a:bodyPr>
          <a:lstStyle/>
          <a:p>
            <a:pPr algn="l"/>
            <a:r>
              <a:rPr lang="en-GB" sz="2900" dirty="0">
                <a:solidFill>
                  <a:srgbClr val="002060"/>
                </a:solidFill>
              </a:rPr>
              <a:t>Take Away: Papers, Codes, Data, Demos</a:t>
            </a:r>
            <a:endParaRPr lang="x-none" dirty="0">
              <a:solidFill>
                <a:srgbClr val="0070C0"/>
              </a:solidFill>
            </a:endParaRPr>
          </a:p>
        </p:txBody>
      </p:sp>
      <p:sp>
        <p:nvSpPr>
          <p:cNvPr id="3" name="Content Placeholder 2">
            <a:extLst>
              <a:ext uri="{FF2B5EF4-FFF2-40B4-BE49-F238E27FC236}">
                <a16:creationId xmlns:a16="http://schemas.microsoft.com/office/drawing/2014/main" id="{FE9E87F4-38D0-14ED-32B7-FE9BD62F8CE3}"/>
              </a:ext>
            </a:extLst>
          </p:cNvPr>
          <p:cNvSpPr>
            <a:spLocks noGrp="1"/>
          </p:cNvSpPr>
          <p:nvPr>
            <p:ph idx="1"/>
          </p:nvPr>
        </p:nvSpPr>
        <p:spPr>
          <a:xfrm>
            <a:off x="467544" y="979892"/>
            <a:ext cx="4194453" cy="1260927"/>
          </a:xfrm>
        </p:spPr>
        <p:txBody>
          <a:bodyPr>
            <a:normAutofit fontScale="62500" lnSpcReduction="20000"/>
          </a:bodyPr>
          <a:lstStyle/>
          <a:p>
            <a:pPr marL="0" indent="0">
              <a:buNone/>
            </a:pPr>
            <a:r>
              <a:rPr lang="en-US" sz="2600" b="1" dirty="0" err="1">
                <a:solidFill>
                  <a:srgbClr val="7030A0"/>
                </a:solidFill>
              </a:rPr>
              <a:t>AudioLDM</a:t>
            </a:r>
            <a:r>
              <a:rPr lang="en-US" sz="2700" b="1" dirty="0"/>
              <a:t>: </a:t>
            </a:r>
            <a:endParaRPr lang="en-GB" sz="2700" b="1" dirty="0"/>
          </a:p>
          <a:p>
            <a:pPr marL="0" indent="0">
              <a:lnSpc>
                <a:spcPct val="120000"/>
              </a:lnSpc>
              <a:spcBef>
                <a:spcPts val="0"/>
              </a:spcBef>
              <a:spcAft>
                <a:spcPts val="0"/>
              </a:spcAft>
              <a:buNone/>
            </a:pPr>
            <a:r>
              <a:rPr lang="x-none" sz="1800" dirty="0"/>
              <a:t>Paper</a:t>
            </a:r>
            <a:r>
              <a:rPr lang="en-GB" sz="1800" dirty="0"/>
              <a:t>: </a:t>
            </a:r>
            <a:r>
              <a:rPr lang="en-US" sz="1800" dirty="0">
                <a:hlinkClick r:id="rId2"/>
              </a:rPr>
              <a:t>https://arxiv.org/abs/2301.12503</a:t>
            </a:r>
            <a:endParaRPr lang="x-none" sz="1800" dirty="0"/>
          </a:p>
          <a:p>
            <a:pPr marL="0" indent="0">
              <a:lnSpc>
                <a:spcPct val="120000"/>
              </a:lnSpc>
              <a:spcBef>
                <a:spcPts val="0"/>
              </a:spcBef>
              <a:spcAft>
                <a:spcPts val="0"/>
              </a:spcAft>
              <a:buNone/>
            </a:pPr>
            <a:r>
              <a:rPr lang="en-US" sz="1800" dirty="0"/>
              <a:t>Project Page: </a:t>
            </a:r>
            <a:r>
              <a:rPr lang="en-US" sz="1800" dirty="0">
                <a:hlinkClick r:id="rId3"/>
              </a:rPr>
              <a:t>https://audioldm.github.io/</a:t>
            </a:r>
            <a:r>
              <a:rPr lang="en-US" sz="1800" dirty="0"/>
              <a:t> </a:t>
            </a:r>
          </a:p>
          <a:p>
            <a:pPr marL="0" indent="0">
              <a:lnSpc>
                <a:spcPct val="120000"/>
              </a:lnSpc>
              <a:spcBef>
                <a:spcPts val="0"/>
              </a:spcBef>
              <a:spcAft>
                <a:spcPts val="0"/>
              </a:spcAft>
              <a:buNone/>
            </a:pPr>
            <a:r>
              <a:rPr lang="en-US" sz="1800" dirty="0"/>
              <a:t>Pretrained model: </a:t>
            </a:r>
            <a:r>
              <a:rPr lang="en-US" sz="1800" dirty="0">
                <a:hlinkClick r:id="rId4"/>
              </a:rPr>
              <a:t>https://github.com/haoheliu/AudioLDM</a:t>
            </a:r>
            <a:r>
              <a:rPr lang="en-US" sz="1800" dirty="0"/>
              <a:t> </a:t>
            </a:r>
          </a:p>
          <a:p>
            <a:pPr marL="0" indent="0">
              <a:lnSpc>
                <a:spcPct val="120000"/>
              </a:lnSpc>
              <a:spcBef>
                <a:spcPts val="0"/>
              </a:spcBef>
              <a:spcAft>
                <a:spcPts val="0"/>
              </a:spcAft>
              <a:buNone/>
            </a:pPr>
            <a:r>
              <a:rPr lang="en-US" sz="1800" dirty="0"/>
              <a:t>Evaluation tools: </a:t>
            </a:r>
            <a:r>
              <a:rPr lang="en-US" sz="1800" dirty="0">
                <a:hlinkClick r:id="rId5"/>
              </a:rPr>
              <a:t>https://github.com/haoheliu/audioldm_eval</a:t>
            </a:r>
            <a:r>
              <a:rPr lang="en-US" sz="1800" dirty="0"/>
              <a:t> </a:t>
            </a:r>
          </a:p>
          <a:p>
            <a:pPr marL="0" indent="0">
              <a:lnSpc>
                <a:spcPct val="120000"/>
              </a:lnSpc>
              <a:spcBef>
                <a:spcPts val="0"/>
              </a:spcBef>
              <a:spcAft>
                <a:spcPts val="0"/>
              </a:spcAft>
              <a:buNone/>
            </a:pPr>
            <a:r>
              <a:rPr lang="en-US" sz="1800" dirty="0"/>
              <a:t>YouTube: </a:t>
            </a:r>
            <a:r>
              <a:rPr lang="en-US" sz="1800" dirty="0">
                <a:hlinkClick r:id="rId6"/>
              </a:rPr>
              <a:t>https://www.youtube.com/watch?v=_0VTltNYhao</a:t>
            </a:r>
            <a:r>
              <a:rPr lang="en-US" sz="1800" dirty="0"/>
              <a:t> </a:t>
            </a:r>
          </a:p>
        </p:txBody>
      </p:sp>
      <p:sp>
        <p:nvSpPr>
          <p:cNvPr id="7" name="TextBox 6">
            <a:extLst>
              <a:ext uri="{FF2B5EF4-FFF2-40B4-BE49-F238E27FC236}">
                <a16:creationId xmlns:a16="http://schemas.microsoft.com/office/drawing/2014/main" id="{634EFBFF-1A24-344D-A5C5-BCF4FD509E4C}"/>
              </a:ext>
            </a:extLst>
          </p:cNvPr>
          <p:cNvSpPr txBox="1"/>
          <p:nvPr/>
        </p:nvSpPr>
        <p:spPr>
          <a:xfrm>
            <a:off x="483599" y="6023029"/>
            <a:ext cx="3992643" cy="646331"/>
          </a:xfrm>
          <a:prstGeom prst="rect">
            <a:avLst/>
          </a:prstGeom>
          <a:noFill/>
        </p:spPr>
        <p:txBody>
          <a:bodyPr wrap="square" rtlCol="0">
            <a:spAutoFit/>
          </a:bodyPr>
          <a:lstStyle/>
          <a:p>
            <a:r>
              <a:rPr lang="en-GB" sz="900" dirty="0"/>
              <a:t>More c</a:t>
            </a:r>
            <a:r>
              <a:rPr lang="x-none" sz="900" dirty="0"/>
              <a:t>ode </a:t>
            </a:r>
            <a:r>
              <a:rPr lang="en-GB" sz="900" dirty="0"/>
              <a:t>about other works </a:t>
            </a:r>
            <a:r>
              <a:rPr lang="x-none" sz="900" dirty="0"/>
              <a:t>avaliable at: </a:t>
            </a:r>
            <a:endParaRPr lang="en-GB" sz="900" dirty="0"/>
          </a:p>
          <a:p>
            <a:r>
              <a:rPr lang="en-US" sz="900" dirty="0">
                <a:hlinkClick r:id="rId7"/>
              </a:rPr>
              <a:t>https://github.com/XinhaoMei/DCASE2021_task6_v2</a:t>
            </a:r>
            <a:r>
              <a:rPr lang="x-none" sz="900" dirty="0">
                <a:hlinkClick r:id="rId7"/>
              </a:rPr>
              <a:t> </a:t>
            </a:r>
            <a:endParaRPr lang="x-none" sz="900" dirty="0"/>
          </a:p>
          <a:p>
            <a:r>
              <a:rPr lang="en-US" sz="900" dirty="0">
                <a:hlinkClick r:id="rId8"/>
              </a:rPr>
              <a:t>https://github.com/XinhaoMei/ACT</a:t>
            </a:r>
            <a:endParaRPr lang="en-US" sz="900" dirty="0"/>
          </a:p>
          <a:p>
            <a:r>
              <a:rPr lang="en-GB" sz="900" dirty="0">
                <a:hlinkClick r:id="rId9"/>
              </a:rPr>
              <a:t>https://github.com/liuxubo717/cl4ac</a:t>
            </a:r>
            <a:endParaRPr lang="en-GB" sz="900" dirty="0"/>
          </a:p>
        </p:txBody>
      </p:sp>
      <p:sp>
        <p:nvSpPr>
          <p:cNvPr id="11" name="TextBox 10"/>
          <p:cNvSpPr txBox="1"/>
          <p:nvPr/>
        </p:nvSpPr>
        <p:spPr>
          <a:xfrm>
            <a:off x="467544" y="4400410"/>
            <a:ext cx="4156237" cy="1015663"/>
          </a:xfrm>
          <a:prstGeom prst="rect">
            <a:avLst/>
          </a:prstGeom>
          <a:noFill/>
        </p:spPr>
        <p:txBody>
          <a:bodyPr wrap="square" rtlCol="0">
            <a:spAutoFit/>
          </a:bodyPr>
          <a:lstStyle/>
          <a:p>
            <a:r>
              <a:rPr lang="en-GB" sz="1500" b="1" dirty="0" err="1">
                <a:solidFill>
                  <a:srgbClr val="7030A0"/>
                </a:solidFill>
              </a:rPr>
              <a:t>WavCaps</a:t>
            </a:r>
            <a:r>
              <a:rPr lang="en-GB" sz="1500" dirty="0"/>
              <a:t>:</a:t>
            </a:r>
          </a:p>
          <a:p>
            <a:r>
              <a:rPr lang="en-GB" sz="1500" dirty="0"/>
              <a:t>Paper: </a:t>
            </a:r>
            <a:r>
              <a:rPr lang="en-GB" sz="1500" dirty="0">
                <a:hlinkClick r:id="rId10"/>
              </a:rPr>
              <a:t>https://arxiv.org/abs/2303.17395</a:t>
            </a:r>
            <a:endParaRPr lang="en-GB" sz="1500" dirty="0"/>
          </a:p>
          <a:p>
            <a:r>
              <a:rPr lang="en-GB" sz="1500" dirty="0"/>
              <a:t>Code: </a:t>
            </a:r>
            <a:r>
              <a:rPr lang="en-GB" sz="1500" dirty="0">
                <a:hlinkClick r:id="rId11"/>
              </a:rPr>
              <a:t>https://github.com/xinhaomei/wavcaps</a:t>
            </a:r>
            <a:endParaRPr lang="en-GB" sz="1500" dirty="0"/>
          </a:p>
          <a:p>
            <a:r>
              <a:rPr lang="en-GB" sz="1500" b="1" dirty="0"/>
              <a:t> </a:t>
            </a:r>
          </a:p>
        </p:txBody>
      </p:sp>
      <p:sp>
        <p:nvSpPr>
          <p:cNvPr id="8" name="TextBox 7">
            <a:extLst>
              <a:ext uri="{FF2B5EF4-FFF2-40B4-BE49-F238E27FC236}">
                <a16:creationId xmlns:a16="http://schemas.microsoft.com/office/drawing/2014/main" id="{EA453A9B-FDEC-6F55-3B5A-9C9E2BF50715}"/>
              </a:ext>
            </a:extLst>
          </p:cNvPr>
          <p:cNvSpPr txBox="1"/>
          <p:nvPr/>
        </p:nvSpPr>
        <p:spPr>
          <a:xfrm>
            <a:off x="452696" y="2365277"/>
            <a:ext cx="3759264" cy="738664"/>
          </a:xfrm>
          <a:prstGeom prst="rect">
            <a:avLst/>
          </a:prstGeom>
          <a:noFill/>
        </p:spPr>
        <p:txBody>
          <a:bodyPr wrap="square">
            <a:spAutoFit/>
          </a:bodyPr>
          <a:lstStyle/>
          <a:p>
            <a:r>
              <a:rPr lang="en-GB" sz="1400" dirty="0"/>
              <a:t>Paper/code/demos at project page:</a:t>
            </a:r>
          </a:p>
          <a:p>
            <a:r>
              <a:rPr lang="en-GB" sz="1400" dirty="0">
                <a:hlinkClick r:id="rId12"/>
              </a:rPr>
              <a:t>https://haoheliu.github.io/SemantiCodec/</a:t>
            </a:r>
            <a:endParaRPr lang="en-GB" sz="1400" dirty="0"/>
          </a:p>
          <a:p>
            <a:endParaRPr lang="en-GB" sz="1400" dirty="0"/>
          </a:p>
        </p:txBody>
      </p:sp>
      <p:sp>
        <p:nvSpPr>
          <p:cNvPr id="13" name="TextBox 12">
            <a:extLst>
              <a:ext uri="{FF2B5EF4-FFF2-40B4-BE49-F238E27FC236}">
                <a16:creationId xmlns:a16="http://schemas.microsoft.com/office/drawing/2014/main" id="{F27344DF-F8FD-4E1C-25FD-42E7A4F8CEF4}"/>
              </a:ext>
            </a:extLst>
          </p:cNvPr>
          <p:cNvSpPr txBox="1"/>
          <p:nvPr/>
        </p:nvSpPr>
        <p:spPr>
          <a:xfrm>
            <a:off x="467544" y="2060848"/>
            <a:ext cx="1839817" cy="323165"/>
          </a:xfrm>
          <a:prstGeom prst="rect">
            <a:avLst/>
          </a:prstGeom>
          <a:noFill/>
        </p:spPr>
        <p:txBody>
          <a:bodyPr wrap="square" rtlCol="0">
            <a:spAutoFit/>
          </a:bodyPr>
          <a:lstStyle/>
          <a:p>
            <a:r>
              <a:rPr lang="en-GB" sz="1500" b="1" dirty="0" err="1">
                <a:solidFill>
                  <a:srgbClr val="7030A0"/>
                </a:solidFill>
              </a:rPr>
              <a:t>SemantiCodec</a:t>
            </a:r>
            <a:r>
              <a:rPr lang="en-GB" sz="1500" dirty="0"/>
              <a:t>:</a:t>
            </a:r>
            <a:r>
              <a:rPr lang="en-GB" sz="1500" b="1" dirty="0"/>
              <a:t> </a:t>
            </a:r>
          </a:p>
        </p:txBody>
      </p:sp>
      <p:sp>
        <p:nvSpPr>
          <p:cNvPr id="6" name="TextBox 5">
            <a:extLst>
              <a:ext uri="{FF2B5EF4-FFF2-40B4-BE49-F238E27FC236}">
                <a16:creationId xmlns:a16="http://schemas.microsoft.com/office/drawing/2014/main" id="{A1CF6FDB-BEB3-52C7-CA84-8C180B1BF8DC}"/>
              </a:ext>
            </a:extLst>
          </p:cNvPr>
          <p:cNvSpPr txBox="1"/>
          <p:nvPr/>
        </p:nvSpPr>
        <p:spPr>
          <a:xfrm>
            <a:off x="4683814" y="4077072"/>
            <a:ext cx="4458984" cy="692497"/>
          </a:xfrm>
          <a:prstGeom prst="rect">
            <a:avLst/>
          </a:prstGeom>
          <a:noFill/>
        </p:spPr>
        <p:txBody>
          <a:bodyPr wrap="square" rtlCol="0">
            <a:spAutoFit/>
          </a:bodyPr>
          <a:lstStyle/>
          <a:p>
            <a:r>
              <a:rPr lang="en-GB" sz="1500" b="1" dirty="0" err="1">
                <a:solidFill>
                  <a:srgbClr val="7030A0"/>
                </a:solidFill>
              </a:rPr>
              <a:t>AudioSetCaps</a:t>
            </a:r>
            <a:r>
              <a:rPr lang="en-GB" sz="1200" dirty="0"/>
              <a:t>:</a:t>
            </a:r>
          </a:p>
          <a:p>
            <a:r>
              <a:rPr lang="en-GB" sz="1200" dirty="0"/>
              <a:t>Data and code: </a:t>
            </a:r>
            <a:r>
              <a:rPr lang="en-GB" sz="1200" dirty="0">
                <a:hlinkClick r:id="rId13"/>
              </a:rPr>
              <a:t>https://github.com/JishengBai/AudioSetCaps</a:t>
            </a:r>
            <a:endParaRPr lang="en-GB" sz="1200" dirty="0"/>
          </a:p>
          <a:p>
            <a:r>
              <a:rPr lang="en-GB" sz="1200" dirty="0">
                <a:hlinkClick r:id="rId14"/>
              </a:rPr>
              <a:t>https://huggingface.co/datasets/baijs/AudioSetCaps</a:t>
            </a:r>
            <a:endParaRPr lang="en-GB" sz="1200" dirty="0"/>
          </a:p>
        </p:txBody>
      </p:sp>
      <p:sp>
        <p:nvSpPr>
          <p:cNvPr id="14" name="TextBox 13">
            <a:extLst>
              <a:ext uri="{FF2B5EF4-FFF2-40B4-BE49-F238E27FC236}">
                <a16:creationId xmlns:a16="http://schemas.microsoft.com/office/drawing/2014/main" id="{35D38D8A-FBBF-CB34-114A-5A8EF08F65F5}"/>
              </a:ext>
            </a:extLst>
          </p:cNvPr>
          <p:cNvSpPr txBox="1"/>
          <p:nvPr/>
        </p:nvSpPr>
        <p:spPr>
          <a:xfrm>
            <a:off x="4683814" y="5150633"/>
            <a:ext cx="5802330" cy="530915"/>
          </a:xfrm>
          <a:prstGeom prst="rect">
            <a:avLst/>
          </a:prstGeom>
          <a:noFill/>
        </p:spPr>
        <p:txBody>
          <a:bodyPr wrap="square" rtlCol="0">
            <a:spAutoFit/>
          </a:bodyPr>
          <a:lstStyle/>
          <a:p>
            <a:r>
              <a:rPr lang="en-GB" sz="1500" b="1" dirty="0">
                <a:solidFill>
                  <a:srgbClr val="7030A0"/>
                </a:solidFill>
              </a:rPr>
              <a:t>Sound-</a:t>
            </a:r>
            <a:r>
              <a:rPr lang="en-GB" sz="1500" b="1" dirty="0" err="1">
                <a:solidFill>
                  <a:srgbClr val="7030A0"/>
                </a:solidFill>
              </a:rPr>
              <a:t>VECaps</a:t>
            </a:r>
            <a:r>
              <a:rPr lang="en-GB" sz="1500" dirty="0"/>
              <a:t>: paper, data &amp; code: </a:t>
            </a:r>
          </a:p>
          <a:p>
            <a:r>
              <a:rPr lang="en" altLang="zh-CN" sz="1350" dirty="0">
                <a:hlinkClick r:id="rId15"/>
              </a:rPr>
              <a:t>https://yyua8222.github.io/Sound-VECaps-demo</a:t>
            </a:r>
            <a:endParaRPr lang="en-GB" sz="1500" dirty="0"/>
          </a:p>
        </p:txBody>
      </p:sp>
      <p:sp>
        <p:nvSpPr>
          <p:cNvPr id="15" name="TextBox 14">
            <a:extLst>
              <a:ext uri="{FF2B5EF4-FFF2-40B4-BE49-F238E27FC236}">
                <a16:creationId xmlns:a16="http://schemas.microsoft.com/office/drawing/2014/main" id="{6DC887AC-4E13-05A1-721B-E98BE4FAAA84}"/>
              </a:ext>
            </a:extLst>
          </p:cNvPr>
          <p:cNvSpPr txBox="1"/>
          <p:nvPr/>
        </p:nvSpPr>
        <p:spPr>
          <a:xfrm>
            <a:off x="4683814" y="2943235"/>
            <a:ext cx="3941424" cy="1061829"/>
          </a:xfrm>
          <a:prstGeom prst="rect">
            <a:avLst/>
          </a:prstGeom>
          <a:noFill/>
        </p:spPr>
        <p:txBody>
          <a:bodyPr wrap="square" rtlCol="0">
            <a:spAutoFit/>
          </a:bodyPr>
          <a:lstStyle/>
          <a:p>
            <a:r>
              <a:rPr lang="en-GB" sz="1500" b="1" dirty="0" err="1">
                <a:solidFill>
                  <a:srgbClr val="7030A0"/>
                </a:solidFill>
              </a:rPr>
              <a:t>WavJourney</a:t>
            </a:r>
            <a:r>
              <a:rPr lang="en-GB" sz="1500" b="1" dirty="0"/>
              <a:t>:</a:t>
            </a:r>
          </a:p>
          <a:p>
            <a:r>
              <a:rPr lang="en-GB" sz="1200" dirty="0"/>
              <a:t>Paper:</a:t>
            </a:r>
            <a:r>
              <a:rPr lang="en-GB" sz="1200" b="1" dirty="0"/>
              <a:t> </a:t>
            </a:r>
            <a:r>
              <a:rPr lang="en-GB" sz="1200" dirty="0">
                <a:hlinkClick r:id="rId16"/>
              </a:rPr>
              <a:t>https://arxiv.org/abs/2307.14335</a:t>
            </a:r>
            <a:endParaRPr lang="en-GB" sz="1200" dirty="0"/>
          </a:p>
          <a:p>
            <a:r>
              <a:rPr lang="en-GB" sz="1200" dirty="0"/>
              <a:t>Code:</a:t>
            </a:r>
            <a:r>
              <a:rPr lang="en-GB" sz="1200" b="1" dirty="0"/>
              <a:t> </a:t>
            </a:r>
            <a:r>
              <a:rPr lang="en-GB" sz="1200" dirty="0">
                <a:hlinkClick r:id="rId17"/>
              </a:rPr>
              <a:t>https://github.com/Audio-AGI/WavJourney</a:t>
            </a:r>
            <a:endParaRPr lang="en-GB" sz="1200" dirty="0"/>
          </a:p>
          <a:p>
            <a:r>
              <a:rPr lang="en-US" altLang="zh-CN" sz="1200" dirty="0"/>
              <a:t>Demo</a:t>
            </a:r>
            <a:r>
              <a:rPr lang="en-GB" sz="1200" dirty="0"/>
              <a:t>:</a:t>
            </a:r>
            <a:r>
              <a:rPr lang="en-GB" sz="1200" b="1" dirty="0"/>
              <a:t> </a:t>
            </a:r>
            <a:r>
              <a:rPr lang="en-GB" sz="1200" dirty="0">
                <a:hlinkClick r:id="rId18"/>
              </a:rPr>
              <a:t>https://huggingface.co/spaces/Audio-AGI/WavJourney</a:t>
            </a:r>
            <a:r>
              <a:rPr lang="en-GB" sz="1200" b="1" dirty="0"/>
              <a:t> </a:t>
            </a:r>
          </a:p>
        </p:txBody>
      </p:sp>
      <p:sp>
        <p:nvSpPr>
          <p:cNvPr id="9" name="Content Placeholder 2">
            <a:extLst>
              <a:ext uri="{FF2B5EF4-FFF2-40B4-BE49-F238E27FC236}">
                <a16:creationId xmlns:a16="http://schemas.microsoft.com/office/drawing/2014/main" id="{F4F54573-69DB-04AA-95DB-8CE0DC372E80}"/>
              </a:ext>
            </a:extLst>
          </p:cNvPr>
          <p:cNvSpPr txBox="1">
            <a:spLocks/>
          </p:cNvSpPr>
          <p:nvPr/>
        </p:nvSpPr>
        <p:spPr>
          <a:xfrm>
            <a:off x="4716016" y="1052736"/>
            <a:ext cx="4230193" cy="501272"/>
          </a:xfrm>
          <a:prstGeom prst="rect">
            <a:avLst/>
          </a:prstGeom>
        </p:spPr>
        <p:txBody>
          <a:bodyPr vert="horz" lIns="0" tIns="34290" rIns="0" bIns="34290" rtlCol="0">
            <a:normAutofit fontScale="92500" lnSpcReduction="20000"/>
          </a:bodyPr>
          <a:lstStyle>
            <a:lvl1pPr marL="91440" indent="-91440" algn="l" defTabSz="914400" rtl="0" eaLnBrk="1" latinLnBrk="0" hangingPunct="1">
              <a:lnSpc>
                <a:spcPct val="90000"/>
              </a:lnSpc>
              <a:spcBef>
                <a:spcPts val="1800"/>
              </a:spcBef>
              <a:spcAft>
                <a:spcPts val="200"/>
              </a:spcAft>
              <a:buClr>
                <a:schemeClr val="accent1"/>
              </a:buClr>
              <a:buSzPct val="100000"/>
              <a:buFont typeface="Calibri" panose="020F0502020204030204" pitchFamily="34" charset="0"/>
              <a:buChar char=" "/>
              <a:defRPr sz="1800" kern="1200">
                <a:solidFill>
                  <a:srgbClr val="303030"/>
                </a:solidFill>
                <a:latin typeface="Noto Sans" panose="020B0502040504020204" pitchFamily="34"/>
                <a:ea typeface="Noto Sans" panose="020B0502040504020204" pitchFamily="34"/>
                <a:cs typeface="Noto Sans" panose="020B0502040504020204" pitchFamily="34"/>
              </a:defRPr>
            </a:lvl1pPr>
            <a:lvl2pPr marL="384048" indent="-182880" algn="l" defTabSz="914400" rtl="0" eaLnBrk="1" latinLnBrk="0" hangingPunct="1">
              <a:lnSpc>
                <a:spcPct val="90000"/>
              </a:lnSpc>
              <a:spcBef>
                <a:spcPts val="600"/>
              </a:spcBef>
              <a:spcAft>
                <a:spcPts val="400"/>
              </a:spcAft>
              <a:buClr>
                <a:schemeClr val="accent1"/>
              </a:buClr>
              <a:buFont typeface="Calibri" pitchFamily="34" charset="0"/>
              <a:buChar char="◦"/>
              <a:defRPr sz="1600" kern="1200">
                <a:solidFill>
                  <a:srgbClr val="303030"/>
                </a:solidFill>
                <a:latin typeface="Noto Sans" panose="020B0502040504020204" pitchFamily="34"/>
                <a:ea typeface="Noto Sans" panose="020B0502040504020204" pitchFamily="34"/>
                <a:cs typeface="Noto Sans" panose="020B0502040504020204" pitchFamily="34"/>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b="1" dirty="0">
                <a:solidFill>
                  <a:srgbClr val="7030A0"/>
                </a:solidFill>
                <a:latin typeface="+mn-lt"/>
              </a:rPr>
              <a:t>AudioLDM2</a:t>
            </a:r>
            <a:r>
              <a:rPr lang="en-US" sz="1700" b="1" dirty="0">
                <a:latin typeface="+mn-lt"/>
              </a:rPr>
              <a:t>:</a:t>
            </a:r>
            <a:r>
              <a:rPr lang="en-US" sz="1500" b="1" dirty="0">
                <a:latin typeface="+mn-lt"/>
              </a:rPr>
              <a:t> </a:t>
            </a:r>
            <a:endParaRPr lang="en-GB" sz="1500" b="1" dirty="0">
              <a:latin typeface="+mn-lt"/>
            </a:endParaRPr>
          </a:p>
          <a:p>
            <a:pPr>
              <a:lnSpc>
                <a:spcPct val="120000"/>
              </a:lnSpc>
              <a:spcBef>
                <a:spcPts val="0"/>
              </a:spcBef>
              <a:spcAft>
                <a:spcPts val="0"/>
              </a:spcAft>
            </a:pPr>
            <a:r>
              <a:rPr lang="en-US" sz="1500" dirty="0">
                <a:latin typeface="+mn-lt"/>
              </a:rPr>
              <a:t>Project Page: </a:t>
            </a:r>
            <a:r>
              <a:rPr lang="en-GB" sz="1500" dirty="0">
                <a:solidFill>
                  <a:srgbClr val="000000"/>
                </a:solidFill>
                <a:latin typeface="+mn-lt"/>
                <a:ea typeface="+mn-ea"/>
                <a:cs typeface="+mn-cs"/>
                <a:hlinkClick r:id="rId19"/>
              </a:rPr>
              <a:t>https://audioldm.github.io/audioldm2/</a:t>
            </a:r>
            <a:endParaRPr lang="en-GB" sz="1500" dirty="0">
              <a:solidFill>
                <a:srgbClr val="000000"/>
              </a:solidFill>
              <a:latin typeface="+mn-lt"/>
              <a:ea typeface="+mn-ea"/>
              <a:cs typeface="+mn-cs"/>
            </a:endParaRPr>
          </a:p>
          <a:p>
            <a:pPr>
              <a:lnSpc>
                <a:spcPct val="120000"/>
              </a:lnSpc>
              <a:spcBef>
                <a:spcPts val="0"/>
              </a:spcBef>
              <a:spcAft>
                <a:spcPts val="0"/>
              </a:spcAft>
            </a:pPr>
            <a:endParaRPr lang="en-US" sz="1500" dirty="0">
              <a:latin typeface="+mn-lt"/>
            </a:endParaRPr>
          </a:p>
        </p:txBody>
      </p:sp>
      <p:sp>
        <p:nvSpPr>
          <p:cNvPr id="10" name="Content Placeholder 2">
            <a:extLst>
              <a:ext uri="{FF2B5EF4-FFF2-40B4-BE49-F238E27FC236}">
                <a16:creationId xmlns:a16="http://schemas.microsoft.com/office/drawing/2014/main" id="{DA4674FF-2411-280D-C6DE-AD9D15D29714}"/>
              </a:ext>
            </a:extLst>
          </p:cNvPr>
          <p:cNvSpPr txBox="1">
            <a:spLocks/>
          </p:cNvSpPr>
          <p:nvPr/>
        </p:nvSpPr>
        <p:spPr>
          <a:xfrm>
            <a:off x="4698721" y="1628800"/>
            <a:ext cx="4194453" cy="657872"/>
          </a:xfrm>
          <a:prstGeom prst="rect">
            <a:avLst/>
          </a:prstGeom>
        </p:spPr>
        <p:txBody>
          <a:bodyPr vert="horz" lIns="0" tIns="34290" rIns="0" bIns="34290" rtlCol="0">
            <a:normAutofit/>
          </a:bodyPr>
          <a:lstStyle>
            <a:lvl1pPr marL="91440" indent="-91440" algn="l" defTabSz="914400" rtl="0" eaLnBrk="1" latinLnBrk="0" hangingPunct="1">
              <a:lnSpc>
                <a:spcPct val="90000"/>
              </a:lnSpc>
              <a:spcBef>
                <a:spcPts val="1800"/>
              </a:spcBef>
              <a:spcAft>
                <a:spcPts val="200"/>
              </a:spcAft>
              <a:buClr>
                <a:schemeClr val="accent1"/>
              </a:buClr>
              <a:buSzPct val="100000"/>
              <a:buFont typeface="Calibri" panose="020F0502020204030204" pitchFamily="34" charset="0"/>
              <a:buChar char=" "/>
              <a:defRPr sz="1800" kern="1200">
                <a:solidFill>
                  <a:srgbClr val="303030"/>
                </a:solidFill>
                <a:latin typeface="Noto Sans" panose="020B0502040504020204" pitchFamily="34"/>
                <a:ea typeface="Noto Sans" panose="020B0502040504020204" pitchFamily="34"/>
                <a:cs typeface="Noto Sans" panose="020B0502040504020204" pitchFamily="34"/>
              </a:defRPr>
            </a:lvl1pPr>
            <a:lvl2pPr marL="384048" indent="-182880" algn="l" defTabSz="914400" rtl="0" eaLnBrk="1" latinLnBrk="0" hangingPunct="1">
              <a:lnSpc>
                <a:spcPct val="90000"/>
              </a:lnSpc>
              <a:spcBef>
                <a:spcPts val="600"/>
              </a:spcBef>
              <a:spcAft>
                <a:spcPts val="400"/>
              </a:spcAft>
              <a:buClr>
                <a:schemeClr val="accent1"/>
              </a:buClr>
              <a:buFont typeface="Calibri" pitchFamily="34" charset="0"/>
              <a:buChar char="◦"/>
              <a:defRPr sz="1600" kern="1200">
                <a:solidFill>
                  <a:srgbClr val="303030"/>
                </a:solidFill>
                <a:latin typeface="Noto Sans" panose="020B0502040504020204" pitchFamily="34"/>
                <a:ea typeface="Noto Sans" panose="020B0502040504020204" pitchFamily="34"/>
                <a:cs typeface="Noto Sans" panose="020B0502040504020204" pitchFamily="34"/>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b="1" dirty="0">
                <a:solidFill>
                  <a:srgbClr val="7030A0"/>
                </a:solidFill>
                <a:latin typeface="+mn-lt"/>
              </a:rPr>
              <a:t>APT</a:t>
            </a:r>
            <a:r>
              <a:rPr lang="en-US" sz="1400" b="1" dirty="0">
                <a:latin typeface="+mn-lt"/>
              </a:rPr>
              <a:t>: </a:t>
            </a:r>
            <a:endParaRPr lang="en-GB" sz="1400" b="1" dirty="0">
              <a:latin typeface="+mn-lt"/>
            </a:endParaRPr>
          </a:p>
          <a:p>
            <a:pPr>
              <a:lnSpc>
                <a:spcPct val="120000"/>
              </a:lnSpc>
              <a:spcBef>
                <a:spcPts val="0"/>
              </a:spcBef>
              <a:spcAft>
                <a:spcPts val="0"/>
              </a:spcAft>
            </a:pPr>
            <a:r>
              <a:rPr lang="en-US" sz="1400" dirty="0">
                <a:latin typeface="+mn-lt"/>
              </a:rPr>
              <a:t>Code: </a:t>
            </a:r>
            <a:r>
              <a:rPr lang="en-GB" sz="1400" dirty="0">
                <a:latin typeface="+mn-lt"/>
                <a:hlinkClick r:id="rId20"/>
              </a:rPr>
              <a:t>https://github.com/JinhuaLiang/APT</a:t>
            </a:r>
            <a:endParaRPr lang="en-GB" sz="1400" dirty="0">
              <a:solidFill>
                <a:srgbClr val="000000"/>
              </a:solidFill>
              <a:latin typeface="+mn-lt"/>
              <a:ea typeface="+mn-ea"/>
              <a:cs typeface="+mn-cs"/>
            </a:endParaRPr>
          </a:p>
          <a:p>
            <a:pPr>
              <a:lnSpc>
                <a:spcPct val="120000"/>
              </a:lnSpc>
              <a:spcBef>
                <a:spcPts val="0"/>
              </a:spcBef>
              <a:spcAft>
                <a:spcPts val="0"/>
              </a:spcAft>
            </a:pPr>
            <a:endParaRPr lang="en-US" sz="1400" dirty="0">
              <a:latin typeface="+mn-lt"/>
            </a:endParaRPr>
          </a:p>
        </p:txBody>
      </p:sp>
      <p:sp>
        <p:nvSpPr>
          <p:cNvPr id="12" name="Content Placeholder 2">
            <a:extLst>
              <a:ext uri="{FF2B5EF4-FFF2-40B4-BE49-F238E27FC236}">
                <a16:creationId xmlns:a16="http://schemas.microsoft.com/office/drawing/2014/main" id="{CF9EEC56-D3A1-1958-4E3F-26FE0636B212}"/>
              </a:ext>
            </a:extLst>
          </p:cNvPr>
          <p:cNvSpPr txBox="1">
            <a:spLocks/>
          </p:cNvSpPr>
          <p:nvPr/>
        </p:nvSpPr>
        <p:spPr>
          <a:xfrm>
            <a:off x="4697739" y="2348880"/>
            <a:ext cx="4018335" cy="561653"/>
          </a:xfrm>
          <a:prstGeom prst="rect">
            <a:avLst/>
          </a:prstGeom>
        </p:spPr>
        <p:txBody>
          <a:bodyPr vert="horz" lIns="0" tIns="34290" rIns="0" bIns="34290" rtlCol="0">
            <a:normAutofit fontScale="85000" lnSpcReduction="10000"/>
          </a:bodyPr>
          <a:lstStyle>
            <a:lvl1pPr marL="91440" indent="-91440" algn="l" defTabSz="914400" rtl="0" eaLnBrk="1" latinLnBrk="0" hangingPunct="1">
              <a:lnSpc>
                <a:spcPct val="90000"/>
              </a:lnSpc>
              <a:spcBef>
                <a:spcPts val="1800"/>
              </a:spcBef>
              <a:spcAft>
                <a:spcPts val="200"/>
              </a:spcAft>
              <a:buClr>
                <a:schemeClr val="accent1"/>
              </a:buClr>
              <a:buSzPct val="100000"/>
              <a:buFont typeface="Calibri" panose="020F0502020204030204" pitchFamily="34" charset="0"/>
              <a:buChar char=" "/>
              <a:defRPr sz="1800" kern="1200">
                <a:solidFill>
                  <a:srgbClr val="303030"/>
                </a:solidFill>
                <a:latin typeface="Noto Sans" panose="020B0502040504020204" pitchFamily="34"/>
                <a:ea typeface="Noto Sans" panose="020B0502040504020204" pitchFamily="34"/>
                <a:cs typeface="Noto Sans" panose="020B0502040504020204" pitchFamily="34"/>
              </a:defRPr>
            </a:lvl1pPr>
            <a:lvl2pPr marL="384048" indent="-182880" algn="l" defTabSz="914400" rtl="0" eaLnBrk="1" latinLnBrk="0" hangingPunct="1">
              <a:lnSpc>
                <a:spcPct val="90000"/>
              </a:lnSpc>
              <a:spcBef>
                <a:spcPts val="600"/>
              </a:spcBef>
              <a:spcAft>
                <a:spcPts val="400"/>
              </a:spcAft>
              <a:buClr>
                <a:schemeClr val="accent1"/>
              </a:buClr>
              <a:buFont typeface="Calibri" pitchFamily="34" charset="0"/>
              <a:buChar char="◦"/>
              <a:defRPr sz="1600" kern="1200">
                <a:solidFill>
                  <a:srgbClr val="303030"/>
                </a:solidFill>
                <a:latin typeface="Noto Sans" panose="020B0502040504020204" pitchFamily="34"/>
                <a:ea typeface="Noto Sans" panose="020B0502040504020204" pitchFamily="34"/>
                <a:cs typeface="Noto Sans" panose="020B0502040504020204" pitchFamily="34"/>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900" b="1" dirty="0" err="1">
                <a:solidFill>
                  <a:srgbClr val="7030A0"/>
                </a:solidFill>
              </a:rPr>
              <a:t>WavCraft</a:t>
            </a:r>
            <a:r>
              <a:rPr lang="en-US" sz="1900" b="1" dirty="0"/>
              <a:t>: </a:t>
            </a:r>
            <a:endParaRPr lang="en-GB" sz="1900" b="1" dirty="0"/>
          </a:p>
          <a:p>
            <a:pPr>
              <a:lnSpc>
                <a:spcPct val="120000"/>
              </a:lnSpc>
              <a:spcBef>
                <a:spcPts val="0"/>
              </a:spcBef>
              <a:spcAft>
                <a:spcPts val="0"/>
              </a:spcAft>
            </a:pPr>
            <a:r>
              <a:rPr lang="en-US" sz="1500" dirty="0"/>
              <a:t>Code: </a:t>
            </a:r>
            <a:r>
              <a:rPr lang="en-GB" sz="1500" dirty="0">
                <a:hlinkClick r:id="rId21"/>
              </a:rPr>
              <a:t>https://github.com/JinhuaLiang/WavCraft</a:t>
            </a:r>
            <a:endParaRPr lang="en-GB" sz="1500" dirty="0"/>
          </a:p>
          <a:p>
            <a:pPr>
              <a:lnSpc>
                <a:spcPct val="120000"/>
              </a:lnSpc>
              <a:spcBef>
                <a:spcPts val="0"/>
              </a:spcBef>
              <a:spcAft>
                <a:spcPts val="0"/>
              </a:spcAft>
            </a:pPr>
            <a:endParaRPr lang="en-GB" sz="1500" dirty="0">
              <a:solidFill>
                <a:srgbClr val="000000"/>
              </a:solidFill>
              <a:latin typeface="Calibri" panose="020F0502020204030204"/>
              <a:ea typeface="+mn-ea"/>
              <a:cs typeface="+mn-cs"/>
            </a:endParaRPr>
          </a:p>
          <a:p>
            <a:pPr>
              <a:lnSpc>
                <a:spcPct val="120000"/>
              </a:lnSpc>
              <a:spcBef>
                <a:spcPts val="0"/>
              </a:spcBef>
              <a:spcAft>
                <a:spcPts val="0"/>
              </a:spcAft>
            </a:pPr>
            <a:endParaRPr lang="en-US" sz="1500" dirty="0"/>
          </a:p>
        </p:txBody>
      </p:sp>
      <p:sp>
        <p:nvSpPr>
          <p:cNvPr id="16" name="Content Placeholder 2">
            <a:extLst>
              <a:ext uri="{FF2B5EF4-FFF2-40B4-BE49-F238E27FC236}">
                <a16:creationId xmlns:a16="http://schemas.microsoft.com/office/drawing/2014/main" id="{818E2615-0D1A-68D9-12BE-ADB34ADFBA12}"/>
              </a:ext>
            </a:extLst>
          </p:cNvPr>
          <p:cNvSpPr txBox="1">
            <a:spLocks/>
          </p:cNvSpPr>
          <p:nvPr/>
        </p:nvSpPr>
        <p:spPr>
          <a:xfrm>
            <a:off x="462703" y="2996953"/>
            <a:ext cx="4221111" cy="1406820"/>
          </a:xfrm>
          <a:prstGeom prst="rect">
            <a:avLst/>
          </a:prstGeom>
        </p:spPr>
        <p:txBody>
          <a:bodyPr vert="horz" lIns="0" tIns="34290" rIns="0" bIns="34290" rtlCol="0">
            <a:normAutofit fontScale="85000" lnSpcReduction="20000"/>
          </a:bodyPr>
          <a:lstStyle>
            <a:lvl1pPr marL="91440" indent="-91440" algn="l" defTabSz="914400" rtl="0" eaLnBrk="1" latinLnBrk="0" hangingPunct="1">
              <a:lnSpc>
                <a:spcPct val="90000"/>
              </a:lnSpc>
              <a:spcBef>
                <a:spcPts val="1800"/>
              </a:spcBef>
              <a:spcAft>
                <a:spcPts val="200"/>
              </a:spcAft>
              <a:buClr>
                <a:schemeClr val="accent1"/>
              </a:buClr>
              <a:buSzPct val="100000"/>
              <a:buFont typeface="Calibri" panose="020F0502020204030204" pitchFamily="34" charset="0"/>
              <a:buChar char=" "/>
              <a:defRPr sz="1800" kern="1200">
                <a:solidFill>
                  <a:srgbClr val="303030"/>
                </a:solidFill>
                <a:latin typeface="Noto Sans" panose="020B0502040504020204" pitchFamily="34"/>
                <a:ea typeface="Noto Sans" panose="020B0502040504020204" pitchFamily="34"/>
                <a:cs typeface="Noto Sans" panose="020B0502040504020204" pitchFamily="34"/>
              </a:defRPr>
            </a:lvl1pPr>
            <a:lvl2pPr marL="384048" indent="-182880" algn="l" defTabSz="914400" rtl="0" eaLnBrk="1" latinLnBrk="0" hangingPunct="1">
              <a:lnSpc>
                <a:spcPct val="90000"/>
              </a:lnSpc>
              <a:spcBef>
                <a:spcPts val="600"/>
              </a:spcBef>
              <a:spcAft>
                <a:spcPts val="400"/>
              </a:spcAft>
              <a:buClr>
                <a:schemeClr val="accent1"/>
              </a:buClr>
              <a:buFont typeface="Calibri" pitchFamily="34" charset="0"/>
              <a:buChar char="◦"/>
              <a:defRPr sz="1600" kern="1200">
                <a:solidFill>
                  <a:srgbClr val="303030"/>
                </a:solidFill>
                <a:latin typeface="Noto Sans" panose="020B0502040504020204" pitchFamily="34"/>
                <a:ea typeface="Noto Sans" panose="020B0502040504020204" pitchFamily="34"/>
                <a:cs typeface="Noto Sans" panose="020B0502040504020204" pitchFamily="34"/>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303030"/>
                </a:solidFill>
                <a:latin typeface="Noto Sans" panose="020B0502040504020204" pitchFamily="34"/>
                <a:ea typeface="Noto Sans" panose="020B0502040504020204" pitchFamily="34"/>
                <a:cs typeface="Noto Sans" panose="020B0502040504020204" pitchFamily="34"/>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900" b="1" dirty="0" err="1">
                <a:solidFill>
                  <a:srgbClr val="7030A0"/>
                </a:solidFill>
                <a:latin typeface="+mn-lt"/>
                <a:ea typeface="+mj-ea"/>
              </a:rPr>
              <a:t>AudioSep</a:t>
            </a:r>
            <a:r>
              <a:rPr lang="en-US" sz="1900" b="1" dirty="0">
                <a:solidFill>
                  <a:srgbClr val="7030A0"/>
                </a:solidFill>
                <a:latin typeface="+mn-lt"/>
                <a:ea typeface="+mj-ea"/>
              </a:rPr>
              <a:t> &amp; </a:t>
            </a:r>
            <a:r>
              <a:rPr lang="en-US" sz="1900" b="1" dirty="0" err="1">
                <a:solidFill>
                  <a:srgbClr val="7030A0"/>
                </a:solidFill>
                <a:latin typeface="+mn-lt"/>
                <a:ea typeface="+mj-ea"/>
              </a:rPr>
              <a:t>FlowSep</a:t>
            </a:r>
            <a:r>
              <a:rPr lang="en-US" sz="1900" b="1" dirty="0">
                <a:solidFill>
                  <a:srgbClr val="7030A0"/>
                </a:solidFill>
                <a:latin typeface="+mn-lt"/>
                <a:ea typeface="+mj-ea"/>
              </a:rPr>
              <a:t> &amp; FlowSep2</a:t>
            </a:r>
            <a:r>
              <a:rPr lang="en-US" sz="1500" b="1" dirty="0">
                <a:latin typeface="+mj-ea"/>
                <a:ea typeface="+mj-ea"/>
              </a:rPr>
              <a:t>: </a:t>
            </a:r>
            <a:endParaRPr lang="en-GB" sz="1500" b="1" dirty="0">
              <a:latin typeface="+mj-ea"/>
              <a:ea typeface="+mj-ea"/>
            </a:endParaRPr>
          </a:p>
          <a:p>
            <a:pPr>
              <a:lnSpc>
                <a:spcPct val="120000"/>
              </a:lnSpc>
              <a:spcBef>
                <a:spcPts val="0"/>
              </a:spcBef>
              <a:spcAft>
                <a:spcPts val="0"/>
              </a:spcAft>
            </a:pPr>
            <a:r>
              <a:rPr lang="en-GB" sz="1400" dirty="0">
                <a:latin typeface="+mn-ea"/>
                <a:ea typeface="+mn-ea"/>
                <a:hlinkClick r:id="rId22"/>
              </a:rPr>
              <a:t>https://github.com/Audio-AGI/AudioSep</a:t>
            </a:r>
            <a:endParaRPr lang="en-GB" sz="1400" dirty="0">
              <a:latin typeface="+mn-ea"/>
              <a:ea typeface="+mn-ea"/>
            </a:endParaRPr>
          </a:p>
          <a:p>
            <a:pPr>
              <a:lnSpc>
                <a:spcPct val="120000"/>
              </a:lnSpc>
              <a:spcBef>
                <a:spcPts val="0"/>
              </a:spcBef>
              <a:spcAft>
                <a:spcPts val="0"/>
              </a:spcAft>
            </a:pPr>
            <a:r>
              <a:rPr lang="en-US" altLang="zh-CN" sz="1400" dirty="0">
                <a:solidFill>
                  <a:srgbClr val="002060"/>
                </a:solidFill>
                <a:latin typeface="+mn-ea"/>
                <a:ea typeface="+mn-ea"/>
                <a:cs typeface="Calibri" panose="020F0502020204030204" pitchFamily="34" charset="0"/>
                <a:hlinkClick r:id="rId23"/>
              </a:rPr>
              <a:t>https://audio-agi.github.io/FlowSep_demo/</a:t>
            </a:r>
            <a:endParaRPr lang="en-GB" sz="1400" dirty="0">
              <a:latin typeface="+mn-ea"/>
              <a:ea typeface="+mn-ea"/>
            </a:endParaRPr>
          </a:p>
          <a:p>
            <a:pPr>
              <a:lnSpc>
                <a:spcPct val="120000"/>
              </a:lnSpc>
              <a:spcBef>
                <a:spcPts val="0"/>
              </a:spcBef>
              <a:spcAft>
                <a:spcPts val="0"/>
              </a:spcAft>
            </a:pPr>
            <a:r>
              <a:rPr lang="en-GB" sz="1400" dirty="0">
                <a:latin typeface="+mn-ea"/>
                <a:ea typeface="+mn-ea"/>
                <a:hlinkClick r:id="rId24"/>
              </a:rPr>
              <a:t>https://audio-agi.github.io/Flowsep2-demo/</a:t>
            </a:r>
            <a:endParaRPr lang="en-GB" sz="1400" dirty="0">
              <a:latin typeface="+mn-ea"/>
              <a:ea typeface="+mn-ea"/>
            </a:endParaRPr>
          </a:p>
          <a:p>
            <a:pPr>
              <a:lnSpc>
                <a:spcPct val="120000"/>
              </a:lnSpc>
              <a:spcBef>
                <a:spcPts val="600"/>
              </a:spcBef>
              <a:spcAft>
                <a:spcPts val="0"/>
              </a:spcAft>
            </a:pPr>
            <a:r>
              <a:rPr lang="en-US" altLang="zh-CN" b="1" dirty="0">
                <a:solidFill>
                  <a:srgbClr val="7030A0"/>
                </a:solidFill>
                <a:latin typeface="+mj-ea"/>
                <a:ea typeface="+mj-ea"/>
              </a:rPr>
              <a:t>RFM-EDITING &amp; </a:t>
            </a:r>
            <a:r>
              <a:rPr lang="en-US" altLang="zh-CN" sz="1600" b="1" dirty="0">
                <a:solidFill>
                  <a:srgbClr val="7030A0"/>
                </a:solidFill>
                <a:latin typeface="+mj-ea"/>
              </a:rPr>
              <a:t>RFM-EDITING2</a:t>
            </a:r>
            <a:r>
              <a:rPr lang="en-US" b="1" dirty="0">
                <a:latin typeface="+mj-ea"/>
                <a:ea typeface="+mj-ea"/>
              </a:rPr>
              <a:t>:</a:t>
            </a:r>
            <a:endParaRPr lang="en-GB" dirty="0">
              <a:solidFill>
                <a:srgbClr val="000000"/>
              </a:solidFill>
              <a:latin typeface="+mj-ea"/>
              <a:ea typeface="+mj-ea"/>
              <a:cs typeface="+mn-cs"/>
            </a:endParaRPr>
          </a:p>
          <a:p>
            <a:pPr>
              <a:lnSpc>
                <a:spcPct val="120000"/>
              </a:lnSpc>
              <a:spcBef>
                <a:spcPts val="0"/>
              </a:spcBef>
              <a:spcAft>
                <a:spcPts val="0"/>
              </a:spcAft>
            </a:pPr>
            <a:r>
              <a:rPr lang="en-US" sz="1500" dirty="0">
                <a:latin typeface="+mj-ea"/>
                <a:ea typeface="+mj-ea"/>
                <a:hlinkClick r:id="rId25"/>
              </a:rPr>
              <a:t>https://katelin-glt.github.io/RFM-Editing-Demo/</a:t>
            </a:r>
            <a:endParaRPr lang="en-US" sz="1500" dirty="0">
              <a:latin typeface="+mj-ea"/>
              <a:ea typeface="+mj-ea"/>
            </a:endParaRPr>
          </a:p>
          <a:p>
            <a:pPr>
              <a:lnSpc>
                <a:spcPct val="120000"/>
              </a:lnSpc>
              <a:spcBef>
                <a:spcPts val="0"/>
              </a:spcBef>
              <a:spcAft>
                <a:spcPts val="0"/>
              </a:spcAft>
            </a:pPr>
            <a:endParaRPr lang="en-US" sz="1500" dirty="0"/>
          </a:p>
        </p:txBody>
      </p:sp>
      <p:sp>
        <p:nvSpPr>
          <p:cNvPr id="17" name="TextBox 16">
            <a:extLst>
              <a:ext uri="{FF2B5EF4-FFF2-40B4-BE49-F238E27FC236}">
                <a16:creationId xmlns:a16="http://schemas.microsoft.com/office/drawing/2014/main" id="{D17A322C-9672-9D02-45BA-D9664EAF3977}"/>
              </a:ext>
            </a:extLst>
          </p:cNvPr>
          <p:cNvSpPr txBox="1"/>
          <p:nvPr/>
        </p:nvSpPr>
        <p:spPr>
          <a:xfrm>
            <a:off x="4697738" y="5755322"/>
            <a:ext cx="5802330" cy="553998"/>
          </a:xfrm>
          <a:prstGeom prst="rect">
            <a:avLst/>
          </a:prstGeom>
          <a:noFill/>
        </p:spPr>
        <p:txBody>
          <a:bodyPr wrap="square" rtlCol="0">
            <a:spAutoFit/>
          </a:bodyPr>
          <a:lstStyle/>
          <a:p>
            <a:r>
              <a:rPr lang="en-US" altLang="zh-CN" sz="1500" b="1" dirty="0" err="1">
                <a:solidFill>
                  <a:srgbClr val="7030A0"/>
                </a:solidFill>
              </a:rPr>
              <a:t>GCDance</a:t>
            </a:r>
            <a:r>
              <a:rPr lang="en-GB" sz="1500" dirty="0"/>
              <a:t>: paper, data &amp; code: </a:t>
            </a:r>
          </a:p>
          <a:p>
            <a:r>
              <a:rPr lang="en-GB" sz="1500" dirty="0">
                <a:hlinkClick r:id="rId26"/>
              </a:rPr>
              <a:t>https://xinranliu7715.github.io/gcdance/</a:t>
            </a:r>
            <a:endParaRPr lang="en-GB" sz="1500" dirty="0"/>
          </a:p>
        </p:txBody>
      </p:sp>
      <p:sp>
        <p:nvSpPr>
          <p:cNvPr id="19" name="TextBox 18">
            <a:extLst>
              <a:ext uri="{FF2B5EF4-FFF2-40B4-BE49-F238E27FC236}">
                <a16:creationId xmlns:a16="http://schemas.microsoft.com/office/drawing/2014/main" id="{6279EDDD-BAF6-DF86-71E5-E733EE4BA01A}"/>
              </a:ext>
            </a:extLst>
          </p:cNvPr>
          <p:cNvSpPr txBox="1"/>
          <p:nvPr/>
        </p:nvSpPr>
        <p:spPr>
          <a:xfrm>
            <a:off x="4671379" y="4787207"/>
            <a:ext cx="4458984" cy="338554"/>
          </a:xfrm>
          <a:prstGeom prst="rect">
            <a:avLst/>
          </a:prstGeom>
          <a:noFill/>
        </p:spPr>
        <p:txBody>
          <a:bodyPr wrap="square" rtlCol="0">
            <a:spAutoFit/>
          </a:bodyPr>
          <a:lstStyle/>
          <a:p>
            <a:pPr defTabSz="685800" eaLnBrk="1" fontAlgn="auto" hangingPunct="1">
              <a:spcBef>
                <a:spcPts val="0"/>
              </a:spcBef>
              <a:spcAft>
                <a:spcPts val="0"/>
              </a:spcAft>
              <a:defRPr/>
            </a:pPr>
            <a:r>
              <a:rPr lang="en-GB" sz="1600" b="1" dirty="0">
                <a:solidFill>
                  <a:srgbClr val="7030A0"/>
                </a:solidFill>
                <a:latin typeface="+mn-lt"/>
                <a:ea typeface="Noto Sans" panose="020B0502040504020204" pitchFamily="34"/>
                <a:cs typeface="Noto Sans" panose="020B0502040504020204" pitchFamily="34"/>
              </a:rPr>
              <a:t>SFM-Adapter</a:t>
            </a:r>
            <a:r>
              <a:rPr lang="en-US" altLang="zh-CN" sz="135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altLang="zh-CN" sz="12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27"/>
              </a:rPr>
              <a:t>https://ychenn1.github.io/SFM-Adapter/</a:t>
            </a:r>
            <a:endPar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2" name="Picture 21">
            <a:extLst>
              <a:ext uri="{FF2B5EF4-FFF2-40B4-BE49-F238E27FC236}">
                <a16:creationId xmlns:a16="http://schemas.microsoft.com/office/drawing/2014/main" id="{510D37E7-CFB3-EDA7-48A8-391807D8CA0B}"/>
              </a:ext>
            </a:extLst>
          </p:cNvPr>
          <p:cNvPicPr>
            <a:picLocks noChangeAspect="1"/>
          </p:cNvPicPr>
          <p:nvPr/>
        </p:nvPicPr>
        <p:blipFill>
          <a:blip r:embed="rId28"/>
          <a:stretch>
            <a:fillRect/>
          </a:stretch>
        </p:blipFill>
        <p:spPr>
          <a:xfrm>
            <a:off x="464047" y="5123853"/>
            <a:ext cx="4372235" cy="997491"/>
          </a:xfrm>
          <a:prstGeom prst="rect">
            <a:avLst/>
          </a:prstGeom>
        </p:spPr>
      </p:pic>
    </p:spTree>
    <p:extLst>
      <p:ext uri="{BB962C8B-B14F-4D97-AF65-F5344CB8AC3E}">
        <p14:creationId xmlns:p14="http://schemas.microsoft.com/office/powerpoint/2010/main" val="1316666774"/>
      </p:ext>
    </p:extLst>
  </p:cSld>
  <p:clrMapOvr>
    <a:masterClrMapping/>
  </p:clrMapOvr>
</p:sld>
</file>

<file path=ppt/theme/theme1.xml><?xml version="1.0" encoding="utf-8"?>
<a:theme xmlns:a="http://schemas.openxmlformats.org/drawingml/2006/main" name="1_Presentation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sz="1400" b="1" dirty="0" smtClean="0"/>
        </a:defPPr>
      </a:lstStyle>
      <a:style>
        <a:lnRef idx="0">
          <a:schemeClr val="accent2"/>
        </a:lnRef>
        <a:fillRef idx="3">
          <a:schemeClr val="accent2"/>
        </a:fillRef>
        <a:effectRef idx="3">
          <a:schemeClr val="accent2"/>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sz="1400" b="1" dirty="0" smtClean="0"/>
        </a:defPPr>
      </a:lstStyle>
      <a:style>
        <a:lnRef idx="0">
          <a:schemeClr val="accent2"/>
        </a:lnRef>
        <a:fillRef idx="3">
          <a:schemeClr val="accent2"/>
        </a:fillRef>
        <a:effectRef idx="3">
          <a:schemeClr val="accent2"/>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b902693-1074-40aa-9e21-d89446a2ebb5}" enabled="0" method="" siteId="{6b902693-1074-40aa-9e21-d89446a2ebb5}" removed="1"/>
</clbl:labelList>
</file>

<file path=docProps/app.xml><?xml version="1.0" encoding="utf-8"?>
<Properties xmlns="http://schemas.openxmlformats.org/officeDocument/2006/extended-properties" xmlns:vt="http://schemas.openxmlformats.org/officeDocument/2006/docPropsVTypes">
  <Template/>
  <TotalTime>13559</TotalTime>
  <Words>6837</Words>
  <Application>Microsoft Office PowerPoint</Application>
  <PresentationFormat>On-screen Show (4:3)</PresentationFormat>
  <Paragraphs>676</Paragraphs>
  <Slides>56</Slides>
  <Notes>38</Notes>
  <HiddenSlides>0</HiddenSlides>
  <MMClips>95</MMClips>
  <ScaleCrop>false</ScaleCrop>
  <HeadingPairs>
    <vt:vector size="8" baseType="variant">
      <vt:variant>
        <vt:lpstr>Fonts Used</vt:lpstr>
      </vt:variant>
      <vt:variant>
        <vt:i4>18</vt:i4>
      </vt:variant>
      <vt:variant>
        <vt:lpstr>Theme</vt:lpstr>
      </vt:variant>
      <vt:variant>
        <vt:i4>2</vt:i4>
      </vt:variant>
      <vt:variant>
        <vt:lpstr>Embedded OLE Servers</vt:lpstr>
      </vt:variant>
      <vt:variant>
        <vt:i4>1</vt:i4>
      </vt:variant>
      <vt:variant>
        <vt:lpstr>Slide Titles</vt:lpstr>
      </vt:variant>
      <vt:variant>
        <vt:i4>56</vt:i4>
      </vt:variant>
    </vt:vector>
  </HeadingPairs>
  <TitlesOfParts>
    <vt:vector size="77" baseType="lpstr">
      <vt:lpstr>-apple-system</vt:lpstr>
      <vt:lpstr>Calibri-Bold</vt:lpstr>
      <vt:lpstr>DengXian-Regular</vt:lpstr>
      <vt:lpstr>Inter</vt:lpstr>
      <vt:lpstr>Optimistic Text</vt:lpstr>
      <vt:lpstr>SimSun</vt:lpstr>
      <vt:lpstr>Space Grotesk</vt:lpstr>
      <vt:lpstr>Arial</vt:lpstr>
      <vt:lpstr>Calibri</vt:lpstr>
      <vt:lpstr>Cambria Math</vt:lpstr>
      <vt:lpstr>Courier New</vt:lpstr>
      <vt:lpstr>Georgia</vt:lpstr>
      <vt:lpstr>Noto Sans</vt:lpstr>
      <vt:lpstr>Nunito</vt:lpstr>
      <vt:lpstr>Open Sans</vt:lpstr>
      <vt:lpstr>Tahoma</vt:lpstr>
      <vt:lpstr>Times New Roman</vt:lpstr>
      <vt:lpstr>Wingdings</vt:lpstr>
      <vt:lpstr>1_Presentation2</vt:lpstr>
      <vt:lpstr>Presentation2</vt:lpstr>
      <vt:lpstr>Bitmap Image</vt:lpstr>
      <vt:lpstr>PowerPoint Presentation</vt:lpstr>
      <vt:lpstr>PowerPoint Presentation</vt:lpstr>
      <vt:lpstr>Outline</vt:lpstr>
      <vt:lpstr>PowerPoint Presentation</vt:lpstr>
      <vt:lpstr>PowerPoint Presentation</vt:lpstr>
      <vt:lpstr>Frequency Domain ICA: Demo</vt:lpstr>
      <vt:lpstr>Time-Frequency Masking (TFM)</vt:lpstr>
      <vt:lpstr>TFM: An Example</vt:lpstr>
      <vt:lpstr>More Recent Developments</vt:lpstr>
      <vt:lpstr>More Recent Developments</vt:lpstr>
      <vt:lpstr>More Recent Developments</vt:lpstr>
      <vt:lpstr>More Recent Developments</vt:lpstr>
      <vt:lpstr>PowerPoint Presentation</vt:lpstr>
      <vt:lpstr>PowerPoint Presentation</vt:lpstr>
      <vt:lpstr>PowerPoint Presentation</vt:lpstr>
      <vt:lpstr>Outline</vt:lpstr>
      <vt:lpstr>(Large) Audio Models</vt:lpstr>
      <vt:lpstr>(Large) Audio Models</vt:lpstr>
      <vt:lpstr>Large Language Models (LLMs)</vt:lpstr>
      <vt:lpstr>Large Language Models (LLMs)</vt:lpstr>
      <vt:lpstr>Large Audio-Language Models: Why? </vt:lpstr>
      <vt:lpstr>Large Audio Language Models - Examples </vt:lpstr>
      <vt:lpstr>Audio Language Datasets </vt:lpstr>
      <vt:lpstr>Large Audio-Language Models –  Recent Progress </vt:lpstr>
      <vt:lpstr>Application 1 - Audio to Text Generation </vt:lpstr>
      <vt:lpstr>A Typical Model</vt:lpstr>
      <vt:lpstr>Audio Captioning Demo</vt:lpstr>
      <vt:lpstr>Application 2 - Text to Audio Generation</vt:lpstr>
      <vt:lpstr>Text to Audio Generation: AudioLDM</vt:lpstr>
      <vt:lpstr>Text to Audio Generation: AudioLDM 2</vt:lpstr>
      <vt:lpstr>AudioLDM 2 - Demo</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Controllable Audio Editing:  RFM-EDITING &amp; RFM-EDITING2  </vt:lpstr>
      <vt:lpstr>PowerPoint Presentation</vt:lpstr>
      <vt:lpstr>PowerPoint Presentation</vt:lpstr>
      <vt:lpstr>Take Away: Papers, Codes, Data, Demos</vt:lpstr>
    </vt:vector>
  </TitlesOfParts>
  <Company>diveng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Wang, Wenwu Prof (CVSSP)</cp:lastModifiedBy>
  <cp:revision>727</cp:revision>
  <cp:lastPrinted>2002-12-06T18:21:55Z</cp:lastPrinted>
  <dcterms:created xsi:type="dcterms:W3CDTF">2002-12-01T17:13:23Z</dcterms:created>
  <dcterms:modified xsi:type="dcterms:W3CDTF">2026-09-13T15:54:26Z</dcterms:modified>
</cp:coreProperties>
</file>