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4"/>
    <p:sldMasterId id="2147483732" r:id="rId5"/>
    <p:sldMasterId id="2147483772" r:id="rId6"/>
  </p:sldMasterIdLst>
  <p:notesMasterIdLst>
    <p:notesMasterId r:id="rId70"/>
  </p:notesMasterIdLst>
  <p:handoutMasterIdLst>
    <p:handoutMasterId r:id="rId71"/>
  </p:handoutMasterIdLst>
  <p:sldIdLst>
    <p:sldId id="256" r:id="rId7"/>
    <p:sldId id="444" r:id="rId8"/>
    <p:sldId id="257" r:id="rId9"/>
    <p:sldId id="642" r:id="rId10"/>
    <p:sldId id="641" r:id="rId11"/>
    <p:sldId id="516" r:id="rId12"/>
    <p:sldId id="525" r:id="rId13"/>
    <p:sldId id="647" r:id="rId14"/>
    <p:sldId id="643" r:id="rId15"/>
    <p:sldId id="640" r:id="rId16"/>
    <p:sldId id="529" r:id="rId17"/>
    <p:sldId id="604" r:id="rId18"/>
    <p:sldId id="637" r:id="rId19"/>
    <p:sldId id="603" r:id="rId20"/>
    <p:sldId id="648" r:id="rId21"/>
    <p:sldId id="258" r:id="rId22"/>
    <p:sldId id="259" r:id="rId23"/>
    <p:sldId id="305" r:id="rId24"/>
    <p:sldId id="276" r:id="rId25"/>
    <p:sldId id="277" r:id="rId26"/>
    <p:sldId id="282" r:id="rId27"/>
    <p:sldId id="567" r:id="rId28"/>
    <p:sldId id="568" r:id="rId29"/>
    <p:sldId id="569" r:id="rId30"/>
    <p:sldId id="570" r:id="rId31"/>
    <p:sldId id="563" r:id="rId32"/>
    <p:sldId id="624" r:id="rId33"/>
    <p:sldId id="616" r:id="rId34"/>
    <p:sldId id="617" r:id="rId35"/>
    <p:sldId id="618" r:id="rId36"/>
    <p:sldId id="619" r:id="rId37"/>
    <p:sldId id="620" r:id="rId38"/>
    <p:sldId id="621" r:id="rId39"/>
    <p:sldId id="622" r:id="rId40"/>
    <p:sldId id="310" r:id="rId41"/>
    <p:sldId id="319" r:id="rId42"/>
    <p:sldId id="327" r:id="rId43"/>
    <p:sldId id="524" r:id="rId44"/>
    <p:sldId id="572" r:id="rId45"/>
    <p:sldId id="575" r:id="rId46"/>
    <p:sldId id="632" r:id="rId47"/>
    <p:sldId id="580" r:id="rId48"/>
    <p:sldId id="628" r:id="rId49"/>
    <p:sldId id="597" r:id="rId50"/>
    <p:sldId id="630" r:id="rId51"/>
    <p:sldId id="631" r:id="rId52"/>
    <p:sldId id="629" r:id="rId53"/>
    <p:sldId id="611" r:id="rId54"/>
    <p:sldId id="612" r:id="rId55"/>
    <p:sldId id="613" r:id="rId56"/>
    <p:sldId id="614" r:id="rId57"/>
    <p:sldId id="346" r:id="rId58"/>
    <p:sldId id="347" r:id="rId59"/>
    <p:sldId id="634" r:id="rId60"/>
    <p:sldId id="633" r:id="rId61"/>
    <p:sldId id="606" r:id="rId62"/>
    <p:sldId id="607" r:id="rId63"/>
    <p:sldId id="625" r:id="rId64"/>
    <p:sldId id="646" r:id="rId65"/>
    <p:sldId id="644" r:id="rId66"/>
    <p:sldId id="574" r:id="rId67"/>
    <p:sldId id="342" r:id="rId68"/>
    <p:sldId id="339"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002868"/>
    <a:srgbClr val="B7DE82"/>
    <a:srgbClr val="026981"/>
    <a:srgbClr val="E0E2E8"/>
    <a:srgbClr val="5787C1"/>
    <a:srgbClr val="CC8ABF"/>
    <a:srgbClr val="CF91C3"/>
    <a:srgbClr val="BCE08C"/>
    <a:srgbClr val="FF71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AB8218-F318-4114-B054-FEA18F4EEF53}" v="10" dt="2024-12-08T02:55:05.3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2" autoAdjust="0"/>
    <p:restoredTop sz="94660"/>
  </p:normalViewPr>
  <p:slideViewPr>
    <p:cSldViewPr snapToGrid="0">
      <p:cViewPr varScale="1">
        <p:scale>
          <a:sx n="64" d="100"/>
          <a:sy n="64" d="100"/>
        </p:scale>
        <p:origin x="12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microsoft.com/office/2016/11/relationships/changesInfo" Target="changesInfos/changesInfo1.xml"/><Relationship Id="rId7" Type="http://schemas.openxmlformats.org/officeDocument/2006/relationships/slide" Target="slides/slide1.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ng, Wenwu Prof (CVSSP)" userId="5cff3a9f-d89f-4d7f-90a1-7b9ace01e059" providerId="ADAL" clId="{1DAB8218-F318-4114-B054-FEA18F4EEF53}"/>
    <pc:docChg chg="modSld">
      <pc:chgData name="Wang, Wenwu Prof (CVSSP)" userId="5cff3a9f-d89f-4d7f-90a1-7b9ace01e059" providerId="ADAL" clId="{1DAB8218-F318-4114-B054-FEA18F4EEF53}" dt="2024-12-08T02:55:05.387" v="9"/>
      <pc:docMkLst>
        <pc:docMk/>
      </pc:docMkLst>
      <pc:sldChg chg="modAnim">
        <pc:chgData name="Wang, Wenwu Prof (CVSSP)" userId="5cff3a9f-d89f-4d7f-90a1-7b9ace01e059" providerId="ADAL" clId="{1DAB8218-F318-4114-B054-FEA18F4EEF53}" dt="2024-12-08T02:55:05.387" v="9"/>
        <pc:sldMkLst>
          <pc:docMk/>
          <pc:sldMk cId="372730697" sldId="574"/>
        </pc:sldMkLst>
      </pc:sldChg>
      <pc:sldChg chg="modAnim">
        <pc:chgData name="Wang, Wenwu Prof (CVSSP)" userId="5cff3a9f-d89f-4d7f-90a1-7b9ace01e059" providerId="ADAL" clId="{1DAB8218-F318-4114-B054-FEA18F4EEF53}" dt="2024-12-08T02:23:32.369" v="6"/>
        <pc:sldMkLst>
          <pc:docMk/>
          <pc:sldMk cId="1680157729" sldId="580"/>
        </pc:sldMkLst>
      </pc:sldChg>
      <pc:sldChg chg="modAnim">
        <pc:chgData name="Wang, Wenwu Prof (CVSSP)" userId="5cff3a9f-d89f-4d7f-90a1-7b9ace01e059" providerId="ADAL" clId="{1DAB8218-F318-4114-B054-FEA18F4EEF53}" dt="2024-12-08T02:11:15.857" v="3"/>
        <pc:sldMkLst>
          <pc:docMk/>
          <pc:sldMk cId="875782835" sldId="62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980EEF-608E-7B42-BC01-8DD6E4D782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a:extLst>
              <a:ext uri="{FF2B5EF4-FFF2-40B4-BE49-F238E27FC236}">
                <a16:creationId xmlns:a16="http://schemas.microsoft.com/office/drawing/2014/main" id="{797888D2-0A9C-534D-BE8B-436FE47670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7C03A6-A8E5-9145-9FEE-056A402B6174}" type="datetimeFigureOut">
              <a:rPr lang="x-none" smtClean="0"/>
              <a:t>12/8/2024</a:t>
            </a:fld>
            <a:endParaRPr lang="x-none"/>
          </a:p>
        </p:txBody>
      </p:sp>
      <p:sp>
        <p:nvSpPr>
          <p:cNvPr id="4" name="Footer Placeholder 3">
            <a:extLst>
              <a:ext uri="{FF2B5EF4-FFF2-40B4-BE49-F238E27FC236}">
                <a16:creationId xmlns:a16="http://schemas.microsoft.com/office/drawing/2014/main" id="{3A2D3295-AC9B-4141-B8B4-18F18FCE6C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5" name="Slide Number Placeholder 4">
            <a:extLst>
              <a:ext uri="{FF2B5EF4-FFF2-40B4-BE49-F238E27FC236}">
                <a16:creationId xmlns:a16="http://schemas.microsoft.com/office/drawing/2014/main" id="{CE5E1B23-69E8-7D43-B0CB-F01802415E3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29621-7F36-B747-BADB-FAA3CD64EC8D}" type="slidenum">
              <a:rPr lang="x-none" smtClean="0"/>
              <a:t>‹#›</a:t>
            </a:fld>
            <a:endParaRPr lang="x-none"/>
          </a:p>
        </p:txBody>
      </p:sp>
    </p:spTree>
    <p:extLst>
      <p:ext uri="{BB962C8B-B14F-4D97-AF65-F5344CB8AC3E}">
        <p14:creationId xmlns:p14="http://schemas.microsoft.com/office/powerpoint/2010/main" val="18636488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0ACE87-6294-49C3-9680-151367EFDF85}" type="datetimeFigureOut">
              <a:rPr lang="en-GB" smtClean="0"/>
              <a:t>08/12/2024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1E7B09-9038-4375-9CAC-C41004D65C28}" type="slidenum">
              <a:rPr lang="en-GB" smtClean="0"/>
              <a:t>‹#›</a:t>
            </a:fld>
            <a:endParaRPr lang="en-GB"/>
          </a:p>
        </p:txBody>
      </p:sp>
    </p:spTree>
    <p:extLst>
      <p:ext uri="{BB962C8B-B14F-4D97-AF65-F5344CB8AC3E}">
        <p14:creationId xmlns:p14="http://schemas.microsoft.com/office/powerpoint/2010/main" val="155369222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C009B452-CB09-AE4E-BEB1-E00DB0CB5D78}" type="slidenum">
              <a:rPr lang="x-none" smtClean="0"/>
              <a:t>26</a:t>
            </a:fld>
            <a:endParaRPr lang="x-none"/>
          </a:p>
        </p:txBody>
      </p:sp>
    </p:spTree>
    <p:extLst>
      <p:ext uri="{BB962C8B-B14F-4D97-AF65-F5344CB8AC3E}">
        <p14:creationId xmlns:p14="http://schemas.microsoft.com/office/powerpoint/2010/main" val="21366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C009B452-CB09-AE4E-BEB1-E00DB0CB5D78}" type="slidenum">
              <a:rPr lang="x-none" smtClean="0"/>
              <a:t>35</a:t>
            </a:fld>
            <a:endParaRPr lang="x-none"/>
          </a:p>
        </p:txBody>
      </p:sp>
    </p:spTree>
    <p:extLst>
      <p:ext uri="{BB962C8B-B14F-4D97-AF65-F5344CB8AC3E}">
        <p14:creationId xmlns:p14="http://schemas.microsoft.com/office/powerpoint/2010/main" val="127645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C009B452-CB09-AE4E-BEB1-E00DB0CB5D78}" type="slidenum">
              <a:rPr lang="x-none" smtClean="0"/>
              <a:t>36</a:t>
            </a:fld>
            <a:endParaRPr lang="x-none"/>
          </a:p>
        </p:txBody>
      </p:sp>
    </p:spTree>
    <p:extLst>
      <p:ext uri="{BB962C8B-B14F-4D97-AF65-F5344CB8AC3E}">
        <p14:creationId xmlns:p14="http://schemas.microsoft.com/office/powerpoint/2010/main" val="438016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C009B452-CB09-AE4E-BEB1-E00DB0CB5D78}" type="slidenum">
              <a:rPr lang="x-none" smtClean="0"/>
              <a:t>37</a:t>
            </a:fld>
            <a:endParaRPr lang="x-none"/>
          </a:p>
        </p:txBody>
      </p:sp>
    </p:spTree>
    <p:extLst>
      <p:ext uri="{BB962C8B-B14F-4D97-AF65-F5344CB8AC3E}">
        <p14:creationId xmlns:p14="http://schemas.microsoft.com/office/powerpoint/2010/main" val="3070867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0051" y="732781"/>
            <a:ext cx="10058400" cy="3045590"/>
          </a:xfrm>
        </p:spPr>
        <p:txBody>
          <a:bodyPr anchor="b">
            <a:normAutofit/>
          </a:bodyPr>
          <a:lstStyle>
            <a:lvl1pPr algn="l">
              <a:lnSpc>
                <a:spcPct val="85000"/>
              </a:lnSpc>
              <a:defRPr sz="3000" spc="20" baseline="0">
                <a:solidFill>
                  <a:srgbClr val="303030"/>
                </a:solidFill>
                <a:latin typeface="Noto Sans Med" panose="020B0602040504020204" pitchFamily="34"/>
                <a:ea typeface="Noto Sans Med" panose="020B0602040504020204" pitchFamily="34"/>
                <a:cs typeface="Noto Sans Med" panose="020B0602040504020204" pitchFamily="34"/>
              </a:defRPr>
            </a:lvl1pPr>
          </a:lstStyle>
          <a:p>
            <a:r>
              <a:rPr lang="en-US" dirty="0"/>
              <a:t>Click to edit Master title style</a:t>
            </a:r>
          </a:p>
        </p:txBody>
      </p:sp>
      <p:sp>
        <p:nvSpPr>
          <p:cNvPr id="3" name="Subtitle 2"/>
          <p:cNvSpPr>
            <a:spLocks noGrp="1"/>
          </p:cNvSpPr>
          <p:nvPr>
            <p:ph type="subTitle" idx="1"/>
          </p:nvPr>
        </p:nvSpPr>
        <p:spPr>
          <a:xfrm>
            <a:off x="1100051" y="4114800"/>
            <a:ext cx="10058400" cy="1483821"/>
          </a:xfrm>
        </p:spPr>
        <p:txBody>
          <a:bodyPr lIns="91440" rIns="91440">
            <a:normAutofit/>
          </a:bodyPr>
          <a:lstStyle>
            <a:lvl1pPr marL="0" indent="0" algn="l">
              <a:spcBef>
                <a:spcPts val="1600"/>
              </a:spcBef>
              <a:buNone/>
              <a:defRPr sz="1600" cap="none" spc="0" baseline="0">
                <a:solidFill>
                  <a:schemeClr val="tx1">
                    <a:lumMod val="85000"/>
                    <a:lumOff val="15000"/>
                  </a:schemeClr>
                </a:solidFill>
                <a:latin typeface="Noto Sans" panose="020B0502040504020204" pitchFamily="34"/>
                <a:ea typeface="Noto Sans" panose="020B0502040504020204" pitchFamily="34"/>
                <a:cs typeface="Noto Sans" panose="020B0502040504020204" pitchFamily="34"/>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Tree>
    <p:extLst>
      <p:ext uri="{BB962C8B-B14F-4D97-AF65-F5344CB8AC3E}">
        <p14:creationId xmlns:p14="http://schemas.microsoft.com/office/powerpoint/2010/main" val="651289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2CB7F2-C578-6342-ADD7-56EAEAC2154E}" type="datetime1">
              <a:rPr lang="en-US" smtClean="0"/>
              <a:t>12/8/2024</a:t>
            </a:fld>
            <a:endParaRPr lang="en-GB"/>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6" name="Slide Number Placeholder 5"/>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1751031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E8C435-3DE8-6E42-B1C2-A40CD8069EB8}" type="datetime1">
              <a:rPr lang="en-US" smtClean="0"/>
              <a:t>12/8/2024</a:t>
            </a:fld>
            <a:endParaRPr lang="en-GB"/>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6" name="Slide Number Placeholder 5"/>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3119550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Only Content">
    <p:spTree>
      <p:nvGrpSpPr>
        <p:cNvPr id="1" name=""/>
        <p:cNvGrpSpPr/>
        <p:nvPr/>
      </p:nvGrpSpPr>
      <p:grpSpPr>
        <a:xfrm>
          <a:off x="0" y="0"/>
          <a:ext cx="0" cy="0"/>
          <a:chOff x="0" y="0"/>
          <a:chExt cx="0" cy="0"/>
        </a:xfrm>
      </p:grpSpPr>
      <p:sp>
        <p:nvSpPr>
          <p:cNvPr id="27" name="Shape 27"/>
          <p:cNvSpPr>
            <a:spLocks noGrp="1"/>
          </p:cNvSpPr>
          <p:nvPr>
            <p:ph type="title"/>
          </p:nvPr>
        </p:nvSpPr>
        <p:spPr>
          <a:prstGeom prst="rect">
            <a:avLst/>
          </a:prstGeom>
        </p:spPr>
        <p:txBody>
          <a:bodyPr>
            <a:noAutofit/>
          </a:bodyPr>
          <a:lstStyle>
            <a:lvl1pPr>
              <a:defRPr sz="2800"/>
            </a:lvl1pPr>
          </a:lstStyle>
          <a:p>
            <a:r>
              <a:rPr dirty="0"/>
              <a:t>Title Text</a:t>
            </a:r>
          </a:p>
        </p:txBody>
      </p:sp>
      <p:sp>
        <p:nvSpPr>
          <p:cNvPr id="28" name="Shape 28"/>
          <p:cNvSpPr>
            <a:spLocks noGrp="1"/>
          </p:cNvSpPr>
          <p:nvPr>
            <p:ph type="body" idx="1"/>
          </p:nvPr>
        </p:nvSpPr>
        <p:spPr>
          <a:prstGeom prst="rect">
            <a:avLst/>
          </a:prstGeom>
        </p:spPr>
        <p:txBody>
          <a:bodyPr/>
          <a:lstStyle>
            <a:lvl1pPr>
              <a:defRPr sz="2800">
                <a:latin typeface="+mj-lt"/>
              </a:defRPr>
            </a:lvl1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 name="Shape 2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9495755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niOfSurrey - Standard Slide">
    <p:spTree>
      <p:nvGrpSpPr>
        <p:cNvPr id="1" name=""/>
        <p:cNvGrpSpPr/>
        <p:nvPr/>
      </p:nvGrpSpPr>
      <p:grpSpPr>
        <a:xfrm>
          <a:off x="0" y="0"/>
          <a:ext cx="0" cy="0"/>
          <a:chOff x="0" y="0"/>
          <a:chExt cx="0" cy="0"/>
        </a:xfrm>
      </p:grpSpPr>
      <p:sp>
        <p:nvSpPr>
          <p:cNvPr id="11" name="Rectangle 10"/>
          <p:cNvSpPr/>
          <p:nvPr/>
        </p:nvSpPr>
        <p:spPr>
          <a:xfrm>
            <a:off x="0" y="6575393"/>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609600" y="1600201"/>
            <a:ext cx="11095257"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08/12/2024</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pic>
        <p:nvPicPr>
          <p:cNvPr id="15" name="Picture 14" descr="UniversityofSurreyColourPowerpoint.jp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0263403" y="230941"/>
            <a:ext cx="1521229" cy="448510"/>
          </a:xfrm>
          <a:prstGeom prst="rect">
            <a:avLst/>
          </a:prstGeom>
        </p:spPr>
      </p:pic>
    </p:spTree>
    <p:extLst>
      <p:ext uri="{BB962C8B-B14F-4D97-AF65-F5344CB8AC3E}">
        <p14:creationId xmlns:p14="http://schemas.microsoft.com/office/powerpoint/2010/main" val="2672254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UniOfSurrey - Standard Slide Clear">
    <p:spTree>
      <p:nvGrpSpPr>
        <p:cNvPr id="1" name=""/>
        <p:cNvGrpSpPr/>
        <p:nvPr/>
      </p:nvGrpSpPr>
      <p:grpSpPr>
        <a:xfrm>
          <a:off x="0" y="0"/>
          <a:ext cx="0" cy="0"/>
          <a:chOff x="0" y="0"/>
          <a:chExt cx="0" cy="0"/>
        </a:xfrm>
      </p:grpSpPr>
      <p:sp>
        <p:nvSpPr>
          <p:cNvPr id="11" name="Rectangle 10"/>
          <p:cNvSpPr/>
          <p:nvPr/>
        </p:nvSpPr>
        <p:spPr>
          <a:xfrm>
            <a:off x="0" y="6575393"/>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08/12/2024</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419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UniOfSurrey - Clean White 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42054" y="2056267"/>
            <a:ext cx="7700209" cy="1098697"/>
          </a:xfrm>
        </p:spPr>
        <p:txBody>
          <a:bodyPr anchor="b">
            <a:noAutofit/>
          </a:bodyPr>
          <a:lstStyle>
            <a:lvl1pPr algn="ctr">
              <a:defRPr sz="2400" baseline="0"/>
            </a:lvl1pPr>
          </a:lstStyle>
          <a:p>
            <a:r>
              <a:rPr lang="en-GB" dirty="0"/>
              <a:t>Presentation title goes here</a:t>
            </a:r>
            <a:endParaRPr lang="en-US" dirty="0"/>
          </a:p>
        </p:txBody>
      </p:sp>
      <p:sp>
        <p:nvSpPr>
          <p:cNvPr id="3" name="Date Placeholder 2"/>
          <p:cNvSpPr>
            <a:spLocks noGrp="1"/>
          </p:cNvSpPr>
          <p:nvPr>
            <p:ph type="dt" sz="half" idx="10"/>
          </p:nvPr>
        </p:nvSpPr>
        <p:spPr/>
        <p:txBody>
          <a:bodyPr/>
          <a:lstStyle>
            <a:lvl1pPr>
              <a:defRPr>
                <a:solidFill>
                  <a:srgbClr val="203D75"/>
                </a:solidFill>
              </a:defRPr>
            </a:lvl1pPr>
          </a:lstStyle>
          <a:p>
            <a:pPr>
              <a:defRPr/>
            </a:pPr>
            <a:fld id="{DBB4920C-14D6-47D5-9EC3-453AFF020DD7}" type="datetimeFigureOut">
              <a:rPr lang="en-GB" smtClean="0"/>
              <a:pPr>
                <a:defRPr/>
              </a:pPr>
              <a:t>08/12/2024</a:t>
            </a:fld>
            <a:endParaRPr lang="en-GB"/>
          </a:p>
        </p:txBody>
      </p:sp>
      <p:sp>
        <p:nvSpPr>
          <p:cNvPr id="4" name="Slide Number Placeholder 3"/>
          <p:cNvSpPr>
            <a:spLocks noGrp="1"/>
          </p:cNvSpPr>
          <p:nvPr>
            <p:ph type="sldNum" sz="quarter" idx="11"/>
          </p:nvPr>
        </p:nvSpPr>
        <p:spPr/>
        <p:txBody>
          <a:bodyPr/>
          <a:lstStyle>
            <a:lvl1pPr>
              <a:defRPr>
                <a:solidFill>
                  <a:srgbClr val="203D75"/>
                </a:solidFill>
              </a:defRPr>
            </a:lvl1pPr>
          </a:lstStyle>
          <a:p>
            <a:pPr>
              <a:defRPr/>
            </a:pPr>
            <a:fld id="{3B3714F0-0F9C-4AEF-868D-B8117487A356}" type="slidenum">
              <a:rPr lang="en-GB" altLang="en-US" smtClean="0"/>
              <a:pPr>
                <a:defRPr/>
              </a:pPr>
              <a:t>‹#›</a:t>
            </a:fld>
            <a:endParaRPr lang="en-GB" altLang="en-US"/>
          </a:p>
        </p:txBody>
      </p:sp>
      <p:cxnSp>
        <p:nvCxnSpPr>
          <p:cNvPr id="5" name="Straight Connector 4"/>
          <p:cNvCxnSpPr/>
          <p:nvPr/>
        </p:nvCxnSpPr>
        <p:spPr>
          <a:xfrm>
            <a:off x="-7683" y="3287060"/>
            <a:ext cx="12199684"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2" hasCustomPrompt="1"/>
          </p:nvPr>
        </p:nvSpPr>
        <p:spPr>
          <a:xfrm>
            <a:off x="2241552" y="3416300"/>
            <a:ext cx="7700433" cy="958850"/>
          </a:xfrm>
        </p:spPr>
        <p:txBody>
          <a:bodyPr/>
          <a:lstStyle>
            <a:lvl1pPr algn="ctr">
              <a:defRPr/>
            </a:lvl1pPr>
          </a:lstStyle>
          <a:p>
            <a:r>
              <a:rPr lang="en-GB" sz="1800" dirty="0">
                <a:solidFill>
                  <a:srgbClr val="82949D"/>
                </a:solidFill>
              </a:rPr>
              <a:t>Presentation subtitle</a:t>
            </a:r>
            <a:r>
              <a:rPr lang="en-GB" sz="1800" baseline="0" dirty="0">
                <a:solidFill>
                  <a:srgbClr val="82949D"/>
                </a:solidFill>
              </a:rPr>
              <a:t> / presenter here</a:t>
            </a:r>
            <a:endParaRPr lang="en-US" sz="1800" dirty="0">
              <a:solidFill>
                <a:srgbClr val="82949D"/>
              </a:solidFill>
            </a:endParaRPr>
          </a:p>
        </p:txBody>
      </p:sp>
    </p:spTree>
    <p:extLst>
      <p:ext uri="{BB962C8B-B14F-4D97-AF65-F5344CB8AC3E}">
        <p14:creationId xmlns:p14="http://schemas.microsoft.com/office/powerpoint/2010/main" val="1023967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UniOfSurrey - Standard Slide with Image Right">
    <p:spTree>
      <p:nvGrpSpPr>
        <p:cNvPr id="1" name=""/>
        <p:cNvGrpSpPr/>
        <p:nvPr/>
      </p:nvGrpSpPr>
      <p:grpSpPr>
        <a:xfrm>
          <a:off x="0" y="0"/>
          <a:ext cx="0" cy="0"/>
          <a:chOff x="0" y="0"/>
          <a:chExt cx="0" cy="0"/>
        </a:xfrm>
      </p:grpSpPr>
      <p:sp>
        <p:nvSpPr>
          <p:cNvPr id="11" name="Rectangle 10"/>
          <p:cNvSpPr/>
          <p:nvPr/>
        </p:nvSpPr>
        <p:spPr>
          <a:xfrm>
            <a:off x="0" y="6575393"/>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609600" y="1600201"/>
            <a:ext cx="6010571"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08/12/2024</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hasCustomPrompt="1"/>
          </p:nvPr>
        </p:nvSpPr>
        <p:spPr>
          <a:xfrm>
            <a:off x="6826251" y="1600201"/>
            <a:ext cx="4910667" cy="4525963"/>
          </a:xfrm>
        </p:spPr>
        <p:txBody>
          <a:bodyPr>
            <a:normAutofit/>
          </a:bodyPr>
          <a:lstStyle>
            <a:lvl1pPr>
              <a:defRPr sz="2000"/>
            </a:lvl1pPr>
          </a:lstStyle>
          <a:p>
            <a:r>
              <a:rPr lang="en-US" dirty="0"/>
              <a:t>Drop picture here</a:t>
            </a:r>
          </a:p>
        </p:txBody>
      </p:sp>
    </p:spTree>
    <p:extLst>
      <p:ext uri="{BB962C8B-B14F-4D97-AF65-F5344CB8AC3E}">
        <p14:creationId xmlns:p14="http://schemas.microsoft.com/office/powerpoint/2010/main" val="717032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UniOfSurrey - Standard Slide with 3 Image Right">
    <p:spTree>
      <p:nvGrpSpPr>
        <p:cNvPr id="1" name=""/>
        <p:cNvGrpSpPr/>
        <p:nvPr/>
      </p:nvGrpSpPr>
      <p:grpSpPr>
        <a:xfrm>
          <a:off x="0" y="0"/>
          <a:ext cx="0" cy="0"/>
          <a:chOff x="0" y="0"/>
          <a:chExt cx="0" cy="0"/>
        </a:xfrm>
      </p:grpSpPr>
      <p:sp>
        <p:nvSpPr>
          <p:cNvPr id="11" name="Rectangle 10"/>
          <p:cNvSpPr/>
          <p:nvPr/>
        </p:nvSpPr>
        <p:spPr>
          <a:xfrm>
            <a:off x="0" y="6575393"/>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609600" y="1600201"/>
            <a:ext cx="6010571"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08/12/2024</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hasCustomPrompt="1"/>
          </p:nvPr>
        </p:nvSpPr>
        <p:spPr>
          <a:xfrm>
            <a:off x="6826251" y="1600201"/>
            <a:ext cx="1639949" cy="1524518"/>
          </a:xfrm>
        </p:spPr>
        <p:txBody>
          <a:bodyPr>
            <a:normAutofit/>
          </a:bodyPr>
          <a:lstStyle>
            <a:lvl1pPr>
              <a:defRPr sz="1000" baseline="0"/>
            </a:lvl1pPr>
          </a:lstStyle>
          <a:p>
            <a:r>
              <a:rPr lang="en-US" dirty="0"/>
              <a:t>Drop picture 1 here.</a:t>
            </a:r>
          </a:p>
        </p:txBody>
      </p:sp>
      <p:sp>
        <p:nvSpPr>
          <p:cNvPr id="14" name="Picture Placeholder 6"/>
          <p:cNvSpPr>
            <a:spLocks noGrp="1"/>
          </p:cNvSpPr>
          <p:nvPr>
            <p:ph type="pic" sz="quarter" idx="15" hasCustomPrompt="1"/>
          </p:nvPr>
        </p:nvSpPr>
        <p:spPr>
          <a:xfrm>
            <a:off x="8669400" y="1600200"/>
            <a:ext cx="3035456" cy="1524518"/>
          </a:xfrm>
        </p:spPr>
        <p:txBody>
          <a:bodyPr>
            <a:normAutofit/>
          </a:bodyPr>
          <a:lstStyle>
            <a:lvl1pPr>
              <a:defRPr sz="1000"/>
            </a:lvl1pPr>
          </a:lstStyle>
          <a:p>
            <a:r>
              <a:rPr lang="en-US" dirty="0"/>
              <a:t>Drop picture 2 here.</a:t>
            </a:r>
          </a:p>
        </p:txBody>
      </p:sp>
      <p:sp>
        <p:nvSpPr>
          <p:cNvPr id="15" name="Picture Placeholder 6"/>
          <p:cNvSpPr>
            <a:spLocks noGrp="1"/>
          </p:cNvSpPr>
          <p:nvPr>
            <p:ph type="pic" sz="quarter" idx="16" hasCustomPrompt="1"/>
          </p:nvPr>
        </p:nvSpPr>
        <p:spPr>
          <a:xfrm>
            <a:off x="6826251" y="3277118"/>
            <a:ext cx="4878605" cy="2849045"/>
          </a:xfrm>
        </p:spPr>
        <p:txBody>
          <a:bodyPr>
            <a:normAutofit/>
          </a:bodyPr>
          <a:lstStyle>
            <a:lvl1pPr>
              <a:defRPr sz="1000" baseline="0"/>
            </a:lvl1pPr>
          </a:lstStyle>
          <a:p>
            <a:r>
              <a:rPr lang="en-US" dirty="0"/>
              <a:t>Drop picture 3 here.</a:t>
            </a:r>
          </a:p>
        </p:txBody>
      </p:sp>
    </p:spTree>
    <p:extLst>
      <p:ext uri="{BB962C8B-B14F-4D97-AF65-F5344CB8AC3E}">
        <p14:creationId xmlns:p14="http://schemas.microsoft.com/office/powerpoint/2010/main" val="1018473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UniOfSurrey - Standard Slide with Image Left">
    <p:spTree>
      <p:nvGrpSpPr>
        <p:cNvPr id="1" name=""/>
        <p:cNvGrpSpPr/>
        <p:nvPr/>
      </p:nvGrpSpPr>
      <p:grpSpPr>
        <a:xfrm>
          <a:off x="0" y="0"/>
          <a:ext cx="0" cy="0"/>
          <a:chOff x="0" y="0"/>
          <a:chExt cx="0" cy="0"/>
        </a:xfrm>
      </p:grpSpPr>
      <p:sp>
        <p:nvSpPr>
          <p:cNvPr id="11" name="Rectangle 10"/>
          <p:cNvSpPr/>
          <p:nvPr/>
        </p:nvSpPr>
        <p:spPr>
          <a:xfrm>
            <a:off x="0" y="6575393"/>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5726167" y="1638042"/>
            <a:ext cx="6010571"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08/12/2024</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hasCustomPrompt="1"/>
          </p:nvPr>
        </p:nvSpPr>
        <p:spPr>
          <a:xfrm>
            <a:off x="609600" y="1638042"/>
            <a:ext cx="4910667" cy="4525963"/>
          </a:xfrm>
        </p:spPr>
        <p:txBody>
          <a:bodyPr>
            <a:normAutofit/>
          </a:bodyPr>
          <a:lstStyle>
            <a:lvl1pPr>
              <a:defRPr sz="2000"/>
            </a:lvl1pPr>
          </a:lstStyle>
          <a:p>
            <a:r>
              <a:rPr lang="en-US" dirty="0"/>
              <a:t>Drop picture here</a:t>
            </a:r>
          </a:p>
        </p:txBody>
      </p:sp>
    </p:spTree>
    <p:extLst>
      <p:ext uri="{BB962C8B-B14F-4D97-AF65-F5344CB8AC3E}">
        <p14:creationId xmlns:p14="http://schemas.microsoft.com/office/powerpoint/2010/main" val="1727470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UniOfSurrey - Standard Slide with 3 Image Left">
    <p:spTree>
      <p:nvGrpSpPr>
        <p:cNvPr id="1" name=""/>
        <p:cNvGrpSpPr/>
        <p:nvPr/>
      </p:nvGrpSpPr>
      <p:grpSpPr>
        <a:xfrm>
          <a:off x="0" y="0"/>
          <a:ext cx="0" cy="0"/>
          <a:chOff x="0" y="0"/>
          <a:chExt cx="0" cy="0"/>
        </a:xfrm>
      </p:grpSpPr>
      <p:sp>
        <p:nvSpPr>
          <p:cNvPr id="11" name="Rectangle 10"/>
          <p:cNvSpPr/>
          <p:nvPr/>
        </p:nvSpPr>
        <p:spPr>
          <a:xfrm>
            <a:off x="0" y="6575393"/>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5726167" y="1638042"/>
            <a:ext cx="6010571"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08/12/2024</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14" name="Picture Placeholder 6"/>
          <p:cNvSpPr>
            <a:spLocks noGrp="1"/>
          </p:cNvSpPr>
          <p:nvPr>
            <p:ph type="pic" sz="quarter" idx="14" hasCustomPrompt="1"/>
          </p:nvPr>
        </p:nvSpPr>
        <p:spPr>
          <a:xfrm>
            <a:off x="609600" y="1655723"/>
            <a:ext cx="1639949" cy="1524518"/>
          </a:xfrm>
        </p:spPr>
        <p:txBody>
          <a:bodyPr>
            <a:normAutofit/>
          </a:bodyPr>
          <a:lstStyle>
            <a:lvl1pPr>
              <a:defRPr sz="1000" baseline="0"/>
            </a:lvl1pPr>
          </a:lstStyle>
          <a:p>
            <a:r>
              <a:rPr lang="en-US" dirty="0"/>
              <a:t>Drop picture 1 here.</a:t>
            </a:r>
          </a:p>
        </p:txBody>
      </p:sp>
      <p:sp>
        <p:nvSpPr>
          <p:cNvPr id="15" name="Picture Placeholder 6"/>
          <p:cNvSpPr>
            <a:spLocks noGrp="1"/>
          </p:cNvSpPr>
          <p:nvPr>
            <p:ph type="pic" sz="quarter" idx="15" hasCustomPrompt="1"/>
          </p:nvPr>
        </p:nvSpPr>
        <p:spPr>
          <a:xfrm>
            <a:off x="2452749" y="1655722"/>
            <a:ext cx="3035456" cy="1524518"/>
          </a:xfrm>
        </p:spPr>
        <p:txBody>
          <a:bodyPr>
            <a:normAutofit/>
          </a:bodyPr>
          <a:lstStyle>
            <a:lvl1pPr>
              <a:defRPr sz="1000"/>
            </a:lvl1pPr>
          </a:lstStyle>
          <a:p>
            <a:r>
              <a:rPr lang="en-US" dirty="0"/>
              <a:t>Drop picture 2 here.</a:t>
            </a:r>
          </a:p>
        </p:txBody>
      </p:sp>
      <p:sp>
        <p:nvSpPr>
          <p:cNvPr id="16" name="Picture Placeholder 6"/>
          <p:cNvSpPr>
            <a:spLocks noGrp="1"/>
          </p:cNvSpPr>
          <p:nvPr>
            <p:ph type="pic" sz="quarter" idx="16" hasCustomPrompt="1"/>
          </p:nvPr>
        </p:nvSpPr>
        <p:spPr>
          <a:xfrm>
            <a:off x="609600" y="3332640"/>
            <a:ext cx="4878605" cy="2849045"/>
          </a:xfrm>
        </p:spPr>
        <p:txBody>
          <a:bodyPr>
            <a:normAutofit/>
          </a:bodyPr>
          <a:lstStyle>
            <a:lvl1pPr>
              <a:defRPr sz="1000" baseline="0"/>
            </a:lvl1pPr>
          </a:lstStyle>
          <a:p>
            <a:r>
              <a:rPr lang="en-US" dirty="0"/>
              <a:t>Drop picture 3 here.</a:t>
            </a:r>
          </a:p>
        </p:txBody>
      </p:sp>
    </p:spTree>
    <p:extLst>
      <p:ext uri="{BB962C8B-B14F-4D97-AF65-F5344CB8AC3E}">
        <p14:creationId xmlns:p14="http://schemas.microsoft.com/office/powerpoint/2010/main" val="645501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462707"/>
            <a:ext cx="10058400" cy="748454"/>
          </a:xfrm>
        </p:spPr>
        <p:txBody>
          <a:bodyPr>
            <a:normAutofit/>
          </a:bodyPr>
          <a:lstStyle>
            <a:lvl1pPr>
              <a:defRPr sz="3000" spc="0" baseline="0">
                <a:latin typeface="Noto Sans" panose="020B0502040504020204" pitchFamily="34"/>
                <a:ea typeface="Noto Sans" panose="020B0502040504020204" pitchFamily="34"/>
                <a:cs typeface="Noto Sans" panose="020B0502040504020204" pitchFamily="34"/>
              </a:defRPr>
            </a:lvl1pPr>
          </a:lstStyle>
          <a:p>
            <a:r>
              <a:rPr lang="en-US" dirty="0"/>
              <a:t>Click to edit Master title style</a:t>
            </a:r>
          </a:p>
        </p:txBody>
      </p:sp>
      <p:sp>
        <p:nvSpPr>
          <p:cNvPr id="3" name="Content Placeholder 2"/>
          <p:cNvSpPr>
            <a:spLocks noGrp="1"/>
          </p:cNvSpPr>
          <p:nvPr>
            <p:ph idx="1"/>
          </p:nvPr>
        </p:nvSpPr>
        <p:spPr>
          <a:xfrm>
            <a:off x="1097280" y="2484408"/>
            <a:ext cx="10058400" cy="3384686"/>
          </a:xfrm>
        </p:spPr>
        <p:txBody>
          <a:bodyPr/>
          <a:lstStyle>
            <a:lvl1pPr>
              <a:defRPr>
                <a:latin typeface="Noto Sans" panose="020B0502040504020204" pitchFamily="34"/>
                <a:ea typeface="Noto Sans" panose="020B0502040504020204" pitchFamily="34"/>
                <a:cs typeface="Noto Sans" panose="020B0502040504020204" pitchFamily="34"/>
              </a:defRPr>
            </a:lvl1pPr>
            <a:lvl2pPr>
              <a:spcBef>
                <a:spcPts val="600"/>
              </a:spcBef>
              <a:defRPr>
                <a:latin typeface="Noto Sans" panose="020B0502040504020204" pitchFamily="34"/>
                <a:ea typeface="Noto Sans" panose="020B0502040504020204" pitchFamily="34"/>
                <a:cs typeface="Noto Sans" panose="020B0502040504020204" pitchFamily="34"/>
              </a:defRPr>
            </a:lvl2pPr>
            <a:lvl3pPr>
              <a:defRPr>
                <a:latin typeface="Noto Sans" panose="020B0502040504020204" pitchFamily="34"/>
                <a:ea typeface="Noto Sans" panose="020B0502040504020204" pitchFamily="34"/>
                <a:cs typeface="Noto Sans" panose="020B0502040504020204" pitchFamily="34"/>
              </a:defRPr>
            </a:lvl3pPr>
            <a:lvl4pPr>
              <a:defRPr>
                <a:latin typeface="Noto Sans" panose="020B0502040504020204" pitchFamily="34"/>
                <a:ea typeface="Noto Sans" panose="020B0502040504020204" pitchFamily="34"/>
                <a:cs typeface="Noto Sans" panose="020B0502040504020204" pitchFamily="34"/>
              </a:defRPr>
            </a:lvl4pPr>
            <a:lvl5pPr>
              <a:defRPr>
                <a:latin typeface="Noto Sans" panose="020B0502040504020204" pitchFamily="34"/>
                <a:ea typeface="Noto Sans" panose="020B0502040504020204" pitchFamily="34"/>
                <a:cs typeface="Noto Sans" panose="020B0502040504020204" pitchFamily="3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180DD70-BC51-E442-BD6E-DE1EBB2022DC}" type="datetime1">
              <a:rPr lang="en-US" smtClean="0"/>
              <a:t>12/8/2024</a:t>
            </a:fld>
            <a:endParaRPr lang="en-GB"/>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r>
              <a:rPr lang="en-GB"/>
              <a:t>Confirmation Viva</a:t>
            </a:r>
            <a:endParaRPr lang="en-GB" dirty="0"/>
          </a:p>
        </p:txBody>
      </p:sp>
      <p:sp>
        <p:nvSpPr>
          <p:cNvPr id="6" name="Slide Number Placeholder 5"/>
          <p:cNvSpPr>
            <a:spLocks noGrp="1"/>
          </p:cNvSpPr>
          <p:nvPr>
            <p:ph type="sldNum" sz="quarter" idx="12"/>
          </p:nvPr>
        </p:nvSpPr>
        <p:spPr/>
        <p:txBody>
          <a:bodyPr/>
          <a:lstStyle/>
          <a:p>
            <a:fld id="{B82ABAA4-5EBE-4E82-8762-4025E75A148F}" type="slidenum">
              <a:rPr lang="en-GB" smtClean="0"/>
              <a:t>‹#›</a:t>
            </a:fld>
            <a:endParaRPr lang="en-GB" dirty="0"/>
          </a:p>
        </p:txBody>
      </p:sp>
    </p:spTree>
    <p:extLst>
      <p:ext uri="{BB962C8B-B14F-4D97-AF65-F5344CB8AC3E}">
        <p14:creationId xmlns:p14="http://schemas.microsoft.com/office/powerpoint/2010/main" val="999067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UniOfSurrey - Standard Slide with 3 Image Left">
    <p:spTree>
      <p:nvGrpSpPr>
        <p:cNvPr id="1" name=""/>
        <p:cNvGrpSpPr/>
        <p:nvPr/>
      </p:nvGrpSpPr>
      <p:grpSpPr>
        <a:xfrm>
          <a:off x="0" y="0"/>
          <a:ext cx="0" cy="0"/>
          <a:chOff x="0" y="0"/>
          <a:chExt cx="0" cy="0"/>
        </a:xfrm>
      </p:grpSpPr>
      <p:sp>
        <p:nvSpPr>
          <p:cNvPr id="11" name="Rectangle 10"/>
          <p:cNvSpPr/>
          <p:nvPr/>
        </p:nvSpPr>
        <p:spPr>
          <a:xfrm>
            <a:off x="0" y="6575393"/>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609599" y="1643165"/>
            <a:ext cx="6010571"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08/12/2024</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7" name="Chart Placeholder 6"/>
          <p:cNvSpPr>
            <a:spLocks noGrp="1"/>
          </p:cNvSpPr>
          <p:nvPr>
            <p:ph type="chart" sz="quarter" idx="14" hasCustomPrompt="1"/>
          </p:nvPr>
        </p:nvSpPr>
        <p:spPr>
          <a:xfrm>
            <a:off x="6800851" y="1643063"/>
            <a:ext cx="4936067" cy="4525962"/>
          </a:xfrm>
        </p:spPr>
        <p:txBody>
          <a:bodyPr>
            <a:normAutofit/>
          </a:bodyPr>
          <a:lstStyle>
            <a:lvl1pPr>
              <a:defRPr sz="2000" baseline="0"/>
            </a:lvl1pPr>
          </a:lstStyle>
          <a:p>
            <a:r>
              <a:rPr lang="en-US" dirty="0"/>
              <a:t>Insert Chart</a:t>
            </a:r>
          </a:p>
        </p:txBody>
      </p:sp>
    </p:spTree>
    <p:extLst>
      <p:ext uri="{BB962C8B-B14F-4D97-AF65-F5344CB8AC3E}">
        <p14:creationId xmlns:p14="http://schemas.microsoft.com/office/powerpoint/2010/main" val="2480084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lean White Cover - No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42054" y="2056267"/>
            <a:ext cx="7700209" cy="1098697"/>
          </a:xfrm>
        </p:spPr>
        <p:txBody>
          <a:bodyPr anchor="b">
            <a:noAutofit/>
          </a:bodyPr>
          <a:lstStyle>
            <a:lvl1pPr algn="ctr">
              <a:defRPr sz="2400" baseline="0"/>
            </a:lvl1pPr>
          </a:lstStyle>
          <a:p>
            <a:r>
              <a:rPr lang="en-GB" dirty="0"/>
              <a:t>Presentation title goes here</a:t>
            </a:r>
            <a:endParaRPr lang="en-US" dirty="0"/>
          </a:p>
        </p:txBody>
      </p:sp>
      <p:sp>
        <p:nvSpPr>
          <p:cNvPr id="3" name="Date Placeholder 2"/>
          <p:cNvSpPr>
            <a:spLocks noGrp="1"/>
          </p:cNvSpPr>
          <p:nvPr>
            <p:ph type="dt" sz="half" idx="10"/>
          </p:nvPr>
        </p:nvSpPr>
        <p:spPr/>
        <p:txBody>
          <a:bodyPr/>
          <a:lstStyle>
            <a:lvl1pPr>
              <a:defRPr>
                <a:solidFill>
                  <a:srgbClr val="203D75"/>
                </a:solidFill>
              </a:defRPr>
            </a:lvl1pPr>
          </a:lstStyle>
          <a:p>
            <a:pPr>
              <a:defRPr/>
            </a:pPr>
            <a:fld id="{DBB4920C-14D6-47D5-9EC3-453AFF020DD7}" type="datetimeFigureOut">
              <a:rPr lang="en-GB" smtClean="0"/>
              <a:pPr>
                <a:defRPr/>
              </a:pPr>
              <a:t>08/12/2024</a:t>
            </a:fld>
            <a:endParaRPr lang="en-GB"/>
          </a:p>
        </p:txBody>
      </p:sp>
      <p:sp>
        <p:nvSpPr>
          <p:cNvPr id="4" name="Slide Number Placeholder 3"/>
          <p:cNvSpPr>
            <a:spLocks noGrp="1"/>
          </p:cNvSpPr>
          <p:nvPr>
            <p:ph type="sldNum" sz="quarter" idx="11"/>
          </p:nvPr>
        </p:nvSpPr>
        <p:spPr/>
        <p:txBody>
          <a:bodyPr/>
          <a:lstStyle>
            <a:lvl1pPr>
              <a:defRPr>
                <a:solidFill>
                  <a:srgbClr val="203D75"/>
                </a:solidFill>
              </a:defRPr>
            </a:lvl1pPr>
          </a:lstStyle>
          <a:p>
            <a:pPr>
              <a:defRPr/>
            </a:pPr>
            <a:fld id="{3B3714F0-0F9C-4AEF-868D-B8117487A356}" type="slidenum">
              <a:rPr lang="en-GB" altLang="en-US" smtClean="0"/>
              <a:pPr>
                <a:defRPr/>
              </a:pPr>
              <a:t>‹#›</a:t>
            </a:fld>
            <a:endParaRPr lang="en-GB" altLang="en-US"/>
          </a:p>
        </p:txBody>
      </p:sp>
      <p:cxnSp>
        <p:nvCxnSpPr>
          <p:cNvPr id="5" name="Straight Connector 4"/>
          <p:cNvCxnSpPr/>
          <p:nvPr/>
        </p:nvCxnSpPr>
        <p:spPr>
          <a:xfrm>
            <a:off x="-7683" y="3287060"/>
            <a:ext cx="12199684"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2" hasCustomPrompt="1"/>
          </p:nvPr>
        </p:nvSpPr>
        <p:spPr>
          <a:xfrm>
            <a:off x="2241552" y="3416300"/>
            <a:ext cx="7700433" cy="958850"/>
          </a:xfrm>
        </p:spPr>
        <p:txBody>
          <a:bodyPr/>
          <a:lstStyle>
            <a:lvl1pPr algn="ctr">
              <a:defRPr/>
            </a:lvl1pPr>
          </a:lstStyle>
          <a:p>
            <a:r>
              <a:rPr lang="en-GB" sz="1800" dirty="0">
                <a:solidFill>
                  <a:srgbClr val="82949D"/>
                </a:solidFill>
              </a:rPr>
              <a:t>Presentation subtitle</a:t>
            </a:r>
            <a:r>
              <a:rPr lang="en-GB" sz="1800" baseline="0" dirty="0">
                <a:solidFill>
                  <a:srgbClr val="82949D"/>
                </a:solidFill>
              </a:rPr>
              <a:t> / presenter here</a:t>
            </a:r>
            <a:endParaRPr lang="en-US" sz="1800" dirty="0">
              <a:solidFill>
                <a:srgbClr val="82949D"/>
              </a:solidFill>
            </a:endParaRPr>
          </a:p>
        </p:txBody>
      </p:sp>
    </p:spTree>
    <p:extLst>
      <p:ext uri="{BB962C8B-B14F-4D97-AF65-F5344CB8AC3E}">
        <p14:creationId xmlns:p14="http://schemas.microsoft.com/office/powerpoint/2010/main" val="2304092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nd Text Only Content">
    <p:spTree>
      <p:nvGrpSpPr>
        <p:cNvPr id="1" name=""/>
        <p:cNvGrpSpPr/>
        <p:nvPr/>
      </p:nvGrpSpPr>
      <p:grpSpPr>
        <a:xfrm>
          <a:off x="0" y="0"/>
          <a:ext cx="0" cy="0"/>
          <a:chOff x="0" y="0"/>
          <a:chExt cx="0" cy="0"/>
        </a:xfrm>
      </p:grpSpPr>
      <p:sp>
        <p:nvSpPr>
          <p:cNvPr id="27" name="Shape 27"/>
          <p:cNvSpPr>
            <a:spLocks noGrp="1"/>
          </p:cNvSpPr>
          <p:nvPr>
            <p:ph type="title"/>
          </p:nvPr>
        </p:nvSpPr>
        <p:spPr>
          <a:prstGeom prst="rect">
            <a:avLst/>
          </a:prstGeom>
        </p:spPr>
        <p:txBody>
          <a:bodyPr>
            <a:noAutofit/>
          </a:bodyPr>
          <a:lstStyle>
            <a:lvl1pPr>
              <a:defRPr sz="2800"/>
            </a:lvl1pPr>
          </a:lstStyle>
          <a:p>
            <a:r>
              <a:rPr dirty="0"/>
              <a:t>Title Text</a:t>
            </a:r>
          </a:p>
        </p:txBody>
      </p:sp>
      <p:sp>
        <p:nvSpPr>
          <p:cNvPr id="28" name="Shape 28"/>
          <p:cNvSpPr>
            <a:spLocks noGrp="1"/>
          </p:cNvSpPr>
          <p:nvPr>
            <p:ph type="body" idx="1"/>
          </p:nvPr>
        </p:nvSpPr>
        <p:spPr>
          <a:prstGeom prst="rect">
            <a:avLst/>
          </a:prstGeom>
        </p:spPr>
        <p:txBody>
          <a:bodyPr/>
          <a:lstStyle>
            <a:lvl1pPr>
              <a:defRPr sz="2800">
                <a:latin typeface="+mj-lt"/>
              </a:defRPr>
            </a:lvl1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 name="Shape 2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443942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10"/>
          </p:nvPr>
        </p:nvSpPr>
        <p:spPr/>
        <p:txBody>
          <a:bodyPr/>
          <a:lstStyle/>
          <a:p>
            <a:fld id="{ACB945D1-7532-4BA0-BAEE-423339D737AA}" type="datetime1">
              <a:rPr lang="zh-CN" altLang="en-US" smtClean="0"/>
              <a:t>2024/12/8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0CA3013-7052-4845-90DB-319676B37E43}" type="slidenum">
              <a:rPr lang="zh-CN" altLang="en-US" smtClean="0"/>
              <a:t>‹#›</a:t>
            </a:fld>
            <a:endParaRPr lang="zh-CN" altLang="en-US"/>
          </a:p>
        </p:txBody>
      </p:sp>
    </p:spTree>
    <p:extLst>
      <p:ext uri="{BB962C8B-B14F-4D97-AF65-F5344CB8AC3E}">
        <p14:creationId xmlns:p14="http://schemas.microsoft.com/office/powerpoint/2010/main" val="28999481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0051" y="732781"/>
            <a:ext cx="10058400" cy="3045590"/>
          </a:xfrm>
        </p:spPr>
        <p:txBody>
          <a:bodyPr anchor="b">
            <a:normAutofit/>
          </a:bodyPr>
          <a:lstStyle>
            <a:lvl1pPr algn="l">
              <a:lnSpc>
                <a:spcPct val="85000"/>
              </a:lnSpc>
              <a:defRPr sz="3000" spc="20" baseline="0">
                <a:solidFill>
                  <a:srgbClr val="303030"/>
                </a:solidFill>
                <a:latin typeface="Noto Sans Med" panose="020B0602040504020204" pitchFamily="34"/>
                <a:ea typeface="Noto Sans Med" panose="020B0602040504020204" pitchFamily="34"/>
                <a:cs typeface="Noto Sans Med" panose="020B0602040504020204" pitchFamily="34"/>
              </a:defRPr>
            </a:lvl1pPr>
          </a:lstStyle>
          <a:p>
            <a:r>
              <a:rPr lang="en-US" dirty="0"/>
              <a:t>Click to edit Master title style</a:t>
            </a:r>
          </a:p>
        </p:txBody>
      </p:sp>
      <p:sp>
        <p:nvSpPr>
          <p:cNvPr id="3" name="Subtitle 2"/>
          <p:cNvSpPr>
            <a:spLocks noGrp="1"/>
          </p:cNvSpPr>
          <p:nvPr>
            <p:ph type="subTitle" idx="1"/>
          </p:nvPr>
        </p:nvSpPr>
        <p:spPr>
          <a:xfrm>
            <a:off x="1100051" y="4114800"/>
            <a:ext cx="10058400" cy="1483821"/>
          </a:xfrm>
        </p:spPr>
        <p:txBody>
          <a:bodyPr lIns="91440" rIns="91440">
            <a:normAutofit/>
          </a:bodyPr>
          <a:lstStyle>
            <a:lvl1pPr marL="0" indent="0" algn="l">
              <a:spcBef>
                <a:spcPts val="1600"/>
              </a:spcBef>
              <a:buNone/>
              <a:defRPr sz="1600" cap="none" spc="0" baseline="0">
                <a:solidFill>
                  <a:schemeClr val="tx1">
                    <a:lumMod val="85000"/>
                    <a:lumOff val="15000"/>
                  </a:schemeClr>
                </a:solidFill>
                <a:latin typeface="Noto Sans" panose="020B0502040504020204" pitchFamily="34"/>
                <a:ea typeface="Noto Sans" panose="020B0502040504020204" pitchFamily="34"/>
                <a:cs typeface="Noto Sans" panose="020B0502040504020204" pitchFamily="34"/>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Tree>
    <p:extLst>
      <p:ext uri="{BB962C8B-B14F-4D97-AF65-F5344CB8AC3E}">
        <p14:creationId xmlns:p14="http://schemas.microsoft.com/office/powerpoint/2010/main" val="4213831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462707"/>
            <a:ext cx="10058400" cy="748454"/>
          </a:xfrm>
        </p:spPr>
        <p:txBody>
          <a:bodyPr>
            <a:normAutofit/>
          </a:bodyPr>
          <a:lstStyle>
            <a:lvl1pPr>
              <a:defRPr sz="3000" spc="0" baseline="0">
                <a:latin typeface="Noto Sans" panose="020B0502040504020204" pitchFamily="34"/>
                <a:ea typeface="Noto Sans" panose="020B0502040504020204" pitchFamily="34"/>
                <a:cs typeface="Noto Sans" panose="020B0502040504020204" pitchFamily="34"/>
              </a:defRPr>
            </a:lvl1pPr>
          </a:lstStyle>
          <a:p>
            <a:r>
              <a:rPr lang="en-US" dirty="0"/>
              <a:t>Click to edit Master title style</a:t>
            </a:r>
          </a:p>
        </p:txBody>
      </p:sp>
      <p:sp>
        <p:nvSpPr>
          <p:cNvPr id="3" name="Content Placeholder 2"/>
          <p:cNvSpPr>
            <a:spLocks noGrp="1"/>
          </p:cNvSpPr>
          <p:nvPr>
            <p:ph idx="1"/>
          </p:nvPr>
        </p:nvSpPr>
        <p:spPr>
          <a:xfrm>
            <a:off x="1097280" y="2484408"/>
            <a:ext cx="10058400" cy="3384686"/>
          </a:xfrm>
        </p:spPr>
        <p:txBody>
          <a:bodyPr/>
          <a:lstStyle>
            <a:lvl1pPr>
              <a:defRPr>
                <a:latin typeface="Noto Sans" panose="020B0502040504020204" pitchFamily="34"/>
                <a:ea typeface="Noto Sans" panose="020B0502040504020204" pitchFamily="34"/>
                <a:cs typeface="Noto Sans" panose="020B0502040504020204" pitchFamily="34"/>
              </a:defRPr>
            </a:lvl1pPr>
            <a:lvl2pPr>
              <a:spcBef>
                <a:spcPts val="600"/>
              </a:spcBef>
              <a:defRPr>
                <a:latin typeface="Noto Sans" panose="020B0502040504020204" pitchFamily="34"/>
                <a:ea typeface="Noto Sans" panose="020B0502040504020204" pitchFamily="34"/>
                <a:cs typeface="Noto Sans" panose="020B0502040504020204" pitchFamily="34"/>
              </a:defRPr>
            </a:lvl2pPr>
            <a:lvl3pPr>
              <a:defRPr>
                <a:latin typeface="Noto Sans" panose="020B0502040504020204" pitchFamily="34"/>
                <a:ea typeface="Noto Sans" panose="020B0502040504020204" pitchFamily="34"/>
                <a:cs typeface="Noto Sans" panose="020B0502040504020204" pitchFamily="34"/>
              </a:defRPr>
            </a:lvl3pPr>
            <a:lvl4pPr>
              <a:defRPr>
                <a:latin typeface="Noto Sans" panose="020B0502040504020204" pitchFamily="34"/>
                <a:ea typeface="Noto Sans" panose="020B0502040504020204" pitchFamily="34"/>
                <a:cs typeface="Noto Sans" panose="020B0502040504020204" pitchFamily="34"/>
              </a:defRPr>
            </a:lvl4pPr>
            <a:lvl5pPr>
              <a:defRPr>
                <a:latin typeface="Noto Sans" panose="020B0502040504020204" pitchFamily="34"/>
                <a:ea typeface="Noto Sans" panose="020B0502040504020204" pitchFamily="34"/>
                <a:cs typeface="Noto Sans" panose="020B0502040504020204" pitchFamily="3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180DD70-BC51-E442-BD6E-DE1EBB2022DC}" type="datetime1">
              <a:rPr lang="en-US" smtClean="0"/>
              <a:t>12/8/2024</a:t>
            </a:fld>
            <a:endParaRPr lang="en-GB"/>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r>
              <a:rPr lang="en-GB"/>
              <a:t>Confirmation Viva</a:t>
            </a:r>
            <a:endParaRPr lang="en-GB" dirty="0"/>
          </a:p>
        </p:txBody>
      </p:sp>
      <p:sp>
        <p:nvSpPr>
          <p:cNvPr id="6" name="Slide Number Placeholder 5"/>
          <p:cNvSpPr>
            <a:spLocks noGrp="1"/>
          </p:cNvSpPr>
          <p:nvPr>
            <p:ph type="sldNum" sz="quarter" idx="12"/>
          </p:nvPr>
        </p:nvSpPr>
        <p:spPr/>
        <p:txBody>
          <a:bodyPr/>
          <a:lstStyle/>
          <a:p>
            <a:fld id="{B82ABAA4-5EBE-4E82-8762-4025E75A148F}" type="slidenum">
              <a:rPr lang="en-GB" smtClean="0"/>
              <a:t>‹#›</a:t>
            </a:fld>
            <a:endParaRPr lang="en-GB" dirty="0"/>
          </a:p>
        </p:txBody>
      </p:sp>
    </p:spTree>
    <p:extLst>
      <p:ext uri="{BB962C8B-B14F-4D97-AF65-F5344CB8AC3E}">
        <p14:creationId xmlns:p14="http://schemas.microsoft.com/office/powerpoint/2010/main" val="257247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E7796F-E992-AB49-9F3C-CB9AC166E5AF}" type="datetime1">
              <a:rPr lang="en-US" smtClean="0"/>
              <a:t>12/8/2024</a:t>
            </a:fld>
            <a:endParaRPr lang="en-GB"/>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6" name="Slide Number Placeholder 5"/>
          <p:cNvSpPr>
            <a:spLocks noGrp="1"/>
          </p:cNvSpPr>
          <p:nvPr>
            <p:ph type="sldNum" sz="quarter" idx="12"/>
          </p:nvPr>
        </p:nvSpPr>
        <p:spPr/>
        <p:txBody>
          <a:bodyPr/>
          <a:lstStyle/>
          <a:p>
            <a:fld id="{B82ABAA4-5EBE-4E82-8762-4025E75A148F}"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241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DEB971-55A9-E14F-90BD-AED37D0E3AE2}" type="datetime1">
              <a:rPr lang="en-US" smtClean="0"/>
              <a:t>12/8/2024</a:t>
            </a:fld>
            <a:endParaRPr lang="en-GB"/>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7" name="Slide Number Placeholder 6"/>
          <p:cNvSpPr>
            <a:spLocks noGrp="1"/>
          </p:cNvSpPr>
          <p:nvPr>
            <p:ph type="sldNum" sz="quarter" idx="12"/>
          </p:nvPr>
        </p:nvSpPr>
        <p:spPr/>
        <p:txBody>
          <a:bodyPr/>
          <a:lstStyle/>
          <a:p>
            <a:fld id="{B82ABAA4-5EBE-4E82-8762-4025E75A148F}" type="slidenum">
              <a:rPr lang="en-GB" smtClean="0"/>
              <a:t>‹#›</a:t>
            </a:fld>
            <a:endParaRPr lang="en-GB" dirty="0"/>
          </a:p>
        </p:txBody>
      </p:sp>
    </p:spTree>
    <p:extLst>
      <p:ext uri="{BB962C8B-B14F-4D97-AF65-F5344CB8AC3E}">
        <p14:creationId xmlns:p14="http://schemas.microsoft.com/office/powerpoint/2010/main" val="14356111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07EF52-3F8F-0349-8C5F-C9147E24F004}" type="datetime1">
              <a:rPr lang="en-US" smtClean="0"/>
              <a:t>12/8/2024</a:t>
            </a:fld>
            <a:endParaRPr lang="en-GB"/>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9" name="Slide Number Placeholder 8"/>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23668721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24B2C6-2FBF-F240-94AF-0B43EAFB5CFF}" type="datetime1">
              <a:rPr lang="en-US" smtClean="0"/>
              <a:t>12/8/2024</a:t>
            </a:fld>
            <a:endParaRPr lang="en-GB"/>
          </a:p>
        </p:txBody>
      </p:sp>
      <p:sp>
        <p:nvSpPr>
          <p:cNvPr id="4" name="Footer Placeholder 3"/>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5" name="Slide Number Placeholder 4"/>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1034494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E7796F-E992-AB49-9F3C-CB9AC166E5AF}" type="datetime1">
              <a:rPr lang="en-US" smtClean="0"/>
              <a:t>12/8/2024</a:t>
            </a:fld>
            <a:endParaRPr lang="en-GB"/>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6" name="Slide Number Placeholder 5"/>
          <p:cNvSpPr>
            <a:spLocks noGrp="1"/>
          </p:cNvSpPr>
          <p:nvPr>
            <p:ph type="sldNum" sz="quarter" idx="12"/>
          </p:nvPr>
        </p:nvSpPr>
        <p:spPr/>
        <p:txBody>
          <a:bodyPr/>
          <a:lstStyle/>
          <a:p>
            <a:fld id="{B82ABAA4-5EBE-4E82-8762-4025E75A148F}"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73850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B8648C8-4DC2-5F48-B56C-7DB69EBA382D}" type="datetime1">
              <a:rPr lang="en-US" smtClean="0"/>
              <a:t>12/8/2024</a:t>
            </a:fld>
            <a:endParaRPr lang="en-GB"/>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lvl1pPr>
              <a:defRPr>
                <a:solidFill>
                  <a:srgbClr val="FFFFFF"/>
                </a:solidFill>
              </a:defRPr>
            </a:lvl1pPr>
          </a:lstStyle>
          <a:p>
            <a:r>
              <a:rPr lang="en-GB"/>
              <a:t>Confirmation Viva</a:t>
            </a:r>
          </a:p>
        </p:txBody>
      </p:sp>
      <p:sp>
        <p:nvSpPr>
          <p:cNvPr id="9" name="Slide Number Placeholder 8"/>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24389623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62C9816-498D-FC4E-9070-30398940963A}" type="datetime1">
              <a:rPr lang="en-US" smtClean="0"/>
              <a:t>12/8/2024</a:t>
            </a:fld>
            <a:endParaRPr lang="en-GB"/>
          </a:p>
        </p:txBody>
      </p:sp>
      <p:sp>
        <p:nvSpPr>
          <p:cNvPr id="6" name="Footer Placeholder 5"/>
          <p:cNvSpPr>
            <a:spLocks noGrp="1"/>
          </p:cNvSpPr>
          <p:nvPr>
            <p:ph type="ftr" sz="quarter" idx="11"/>
          </p:nvPr>
        </p:nvSpPr>
        <p:spPr>
          <a:xfrm>
            <a:off x="4800600" y="6459785"/>
            <a:ext cx="4648200" cy="365125"/>
          </a:xfrm>
          <a:prstGeom prst="rect">
            <a:avLst/>
          </a:prstGeom>
        </p:spPr>
        <p:txBody>
          <a:bodyPr/>
          <a:lstStyle>
            <a:lvl1pPr algn="l">
              <a:defRPr>
                <a:solidFill>
                  <a:schemeClr val="tx2"/>
                </a:solidFill>
              </a:defRPr>
            </a:lvl1pPr>
          </a:lstStyle>
          <a:p>
            <a:r>
              <a:rPr lang="en-GB"/>
              <a:t>Confirmation Viva</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82ABAA4-5EBE-4E82-8762-4025E75A148F}" type="slidenum">
              <a:rPr lang="en-GB" smtClean="0"/>
              <a:t>‹#›</a:t>
            </a:fld>
            <a:endParaRPr lang="en-GB"/>
          </a:p>
        </p:txBody>
      </p:sp>
    </p:spTree>
    <p:extLst>
      <p:ext uri="{BB962C8B-B14F-4D97-AF65-F5344CB8AC3E}">
        <p14:creationId xmlns:p14="http://schemas.microsoft.com/office/powerpoint/2010/main" val="839842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B43AB9-4C91-8A48-82CC-530EEB2794AC}" type="datetime1">
              <a:rPr lang="en-US" smtClean="0"/>
              <a:t>12/8/2024</a:t>
            </a:fld>
            <a:endParaRPr lang="en-GB"/>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r>
              <a:rPr lang="en-US"/>
              <a:t>Confirmation Viva</a:t>
            </a:r>
            <a:endParaRPr lang="en-US" dirty="0"/>
          </a:p>
        </p:txBody>
      </p:sp>
      <p:sp>
        <p:nvSpPr>
          <p:cNvPr id="7" name="Slide Number Placeholder 6"/>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725803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2CB7F2-C578-6342-ADD7-56EAEAC2154E}" type="datetime1">
              <a:rPr lang="en-US" smtClean="0"/>
              <a:t>12/8/2024</a:t>
            </a:fld>
            <a:endParaRPr lang="en-GB"/>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6" name="Slide Number Placeholder 5"/>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3391168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E8C435-3DE8-6E42-B1C2-A40CD8069EB8}" type="datetime1">
              <a:rPr lang="en-US" smtClean="0"/>
              <a:t>12/8/2024</a:t>
            </a:fld>
            <a:endParaRPr lang="en-GB"/>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6" name="Slide Number Placeholder 5"/>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2051071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Text Only Content">
    <p:spTree>
      <p:nvGrpSpPr>
        <p:cNvPr id="1" name=""/>
        <p:cNvGrpSpPr/>
        <p:nvPr/>
      </p:nvGrpSpPr>
      <p:grpSpPr>
        <a:xfrm>
          <a:off x="0" y="0"/>
          <a:ext cx="0" cy="0"/>
          <a:chOff x="0" y="0"/>
          <a:chExt cx="0" cy="0"/>
        </a:xfrm>
      </p:grpSpPr>
      <p:sp>
        <p:nvSpPr>
          <p:cNvPr id="27" name="Shape 27"/>
          <p:cNvSpPr>
            <a:spLocks noGrp="1"/>
          </p:cNvSpPr>
          <p:nvPr>
            <p:ph type="title"/>
          </p:nvPr>
        </p:nvSpPr>
        <p:spPr>
          <a:prstGeom prst="rect">
            <a:avLst/>
          </a:prstGeom>
        </p:spPr>
        <p:txBody>
          <a:bodyPr>
            <a:noAutofit/>
          </a:bodyPr>
          <a:lstStyle>
            <a:lvl1pPr>
              <a:defRPr sz="2800"/>
            </a:lvl1pPr>
          </a:lstStyle>
          <a:p>
            <a:r>
              <a:rPr dirty="0"/>
              <a:t>Title Text</a:t>
            </a:r>
          </a:p>
        </p:txBody>
      </p:sp>
      <p:sp>
        <p:nvSpPr>
          <p:cNvPr id="28" name="Shape 28"/>
          <p:cNvSpPr>
            <a:spLocks noGrp="1"/>
          </p:cNvSpPr>
          <p:nvPr>
            <p:ph type="body" idx="1"/>
          </p:nvPr>
        </p:nvSpPr>
        <p:spPr>
          <a:prstGeom prst="rect">
            <a:avLst/>
          </a:prstGeom>
        </p:spPr>
        <p:txBody>
          <a:bodyPr/>
          <a:lstStyle>
            <a:lvl1pPr>
              <a:defRPr sz="2800">
                <a:latin typeface="+mj-lt"/>
              </a:defRPr>
            </a:lvl1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 name="Shape 2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537978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DEB971-55A9-E14F-90BD-AED37D0E3AE2}" type="datetime1">
              <a:rPr lang="en-US" smtClean="0"/>
              <a:t>12/8/2024</a:t>
            </a:fld>
            <a:endParaRPr lang="en-GB"/>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7" name="Slide Number Placeholder 6"/>
          <p:cNvSpPr>
            <a:spLocks noGrp="1"/>
          </p:cNvSpPr>
          <p:nvPr>
            <p:ph type="sldNum" sz="quarter" idx="12"/>
          </p:nvPr>
        </p:nvSpPr>
        <p:spPr/>
        <p:txBody>
          <a:bodyPr/>
          <a:lstStyle/>
          <a:p>
            <a:fld id="{B82ABAA4-5EBE-4E82-8762-4025E75A148F}" type="slidenum">
              <a:rPr lang="en-GB" smtClean="0"/>
              <a:t>‹#›</a:t>
            </a:fld>
            <a:endParaRPr lang="en-GB" dirty="0"/>
          </a:p>
        </p:txBody>
      </p:sp>
    </p:spTree>
    <p:extLst>
      <p:ext uri="{BB962C8B-B14F-4D97-AF65-F5344CB8AC3E}">
        <p14:creationId xmlns:p14="http://schemas.microsoft.com/office/powerpoint/2010/main" val="1046920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07EF52-3F8F-0349-8C5F-C9147E24F004}" type="datetime1">
              <a:rPr lang="en-US" smtClean="0"/>
              <a:t>12/8/2024</a:t>
            </a:fld>
            <a:endParaRPr lang="en-GB"/>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9" name="Slide Number Placeholder 8"/>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350970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24B2C6-2FBF-F240-94AF-0B43EAFB5CFF}" type="datetime1">
              <a:rPr lang="en-US" smtClean="0"/>
              <a:t>12/8/2024</a:t>
            </a:fld>
            <a:endParaRPr lang="en-GB"/>
          </a:p>
        </p:txBody>
      </p:sp>
      <p:sp>
        <p:nvSpPr>
          <p:cNvPr id="4" name="Footer Placeholder 3"/>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5" name="Slide Number Placeholder 4"/>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2944940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B8648C8-4DC2-5F48-B56C-7DB69EBA382D}" type="datetime1">
              <a:rPr lang="en-US" smtClean="0"/>
              <a:t>12/8/2024</a:t>
            </a:fld>
            <a:endParaRPr lang="en-GB"/>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lvl1pPr>
              <a:defRPr>
                <a:solidFill>
                  <a:srgbClr val="FFFFFF"/>
                </a:solidFill>
              </a:defRPr>
            </a:lvl1pPr>
          </a:lstStyle>
          <a:p>
            <a:r>
              <a:rPr lang="en-GB"/>
              <a:t>Confirmation Viva</a:t>
            </a:r>
          </a:p>
        </p:txBody>
      </p:sp>
      <p:sp>
        <p:nvSpPr>
          <p:cNvPr id="9" name="Slide Number Placeholder 8"/>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2041594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62C9816-498D-FC4E-9070-30398940963A}" type="datetime1">
              <a:rPr lang="en-US" smtClean="0"/>
              <a:t>12/8/2024</a:t>
            </a:fld>
            <a:endParaRPr lang="en-GB"/>
          </a:p>
        </p:txBody>
      </p:sp>
      <p:sp>
        <p:nvSpPr>
          <p:cNvPr id="6" name="Footer Placeholder 5"/>
          <p:cNvSpPr>
            <a:spLocks noGrp="1"/>
          </p:cNvSpPr>
          <p:nvPr>
            <p:ph type="ftr" sz="quarter" idx="11"/>
          </p:nvPr>
        </p:nvSpPr>
        <p:spPr>
          <a:xfrm>
            <a:off x="4800600" y="6459785"/>
            <a:ext cx="4648200" cy="365125"/>
          </a:xfrm>
          <a:prstGeom prst="rect">
            <a:avLst/>
          </a:prstGeom>
        </p:spPr>
        <p:txBody>
          <a:bodyPr/>
          <a:lstStyle>
            <a:lvl1pPr algn="l">
              <a:defRPr>
                <a:solidFill>
                  <a:schemeClr val="tx2"/>
                </a:solidFill>
              </a:defRPr>
            </a:lvl1pPr>
          </a:lstStyle>
          <a:p>
            <a:r>
              <a:rPr lang="en-GB"/>
              <a:t>Confirmation Viva</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82ABAA4-5EBE-4E82-8762-4025E75A148F}" type="slidenum">
              <a:rPr lang="en-GB" smtClean="0"/>
              <a:t>‹#›</a:t>
            </a:fld>
            <a:endParaRPr lang="en-GB"/>
          </a:p>
        </p:txBody>
      </p:sp>
    </p:spTree>
    <p:extLst>
      <p:ext uri="{BB962C8B-B14F-4D97-AF65-F5344CB8AC3E}">
        <p14:creationId xmlns:p14="http://schemas.microsoft.com/office/powerpoint/2010/main" val="312899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B43AB9-4C91-8A48-82CC-530EEB2794AC}" type="datetime1">
              <a:rPr lang="en-US" smtClean="0"/>
              <a:t>12/8/2024</a:t>
            </a:fld>
            <a:endParaRPr lang="en-GB"/>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r>
              <a:rPr lang="en-US"/>
              <a:t>Confirmation Viva</a:t>
            </a:r>
            <a:endParaRPr lang="en-US" dirty="0"/>
          </a:p>
        </p:txBody>
      </p:sp>
      <p:sp>
        <p:nvSpPr>
          <p:cNvPr id="7" name="Slide Number Placeholder 6"/>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2836729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0E2E8"/>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5787C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userDrawn="1"/>
        </p:nvSpPr>
        <p:spPr>
          <a:xfrm>
            <a:off x="15" y="6334316"/>
            <a:ext cx="12191985" cy="66484"/>
          </a:xfrm>
          <a:prstGeom prst="rect">
            <a:avLst/>
          </a:prstGeom>
          <a:solidFill>
            <a:srgbClr val="3E70A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465828"/>
            <a:ext cx="10058400" cy="743521"/>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2484408"/>
            <a:ext cx="10058400" cy="3384686"/>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fld id="{59C302F2-53EA-3E49-820B-4C082A77FD9C}" type="datetime1">
              <a:rPr lang="en-US" smtClean="0"/>
              <a:t>12/8/2024</a:t>
            </a:fld>
            <a:endParaRPr lang="en-GB"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r>
              <a:rPr lang="en-GB"/>
              <a:t>Confirmation Viva</a:t>
            </a:r>
            <a:endParaRPr lang="en-GB"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9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fld id="{B82ABAA4-5EBE-4E82-8762-4025E75A148F}" type="slidenum">
              <a:rPr lang="en-GB" smtClean="0"/>
              <a:pPr/>
              <a:t>‹#›</a:t>
            </a:fld>
            <a:endParaRPr lang="en-GB" dirty="0"/>
          </a:p>
        </p:txBody>
      </p:sp>
      <p:cxnSp>
        <p:nvCxnSpPr>
          <p:cNvPr id="10" name="Straight Connector 9"/>
          <p:cNvCxnSpPr/>
          <p:nvPr userDrawn="1"/>
        </p:nvCxnSpPr>
        <p:spPr>
          <a:xfrm>
            <a:off x="1193532" y="530151"/>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38711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71" r:id="rId12"/>
  </p:sldLayoutIdLst>
  <p:hf hdr="0" dt="0"/>
  <p:txStyles>
    <p:titleStyle>
      <a:lvl1pPr algn="l" defTabSz="914400" rtl="0" eaLnBrk="1" latinLnBrk="0" hangingPunct="1">
        <a:lnSpc>
          <a:spcPct val="85000"/>
        </a:lnSpc>
        <a:spcBef>
          <a:spcPct val="0"/>
        </a:spcBef>
        <a:buNone/>
        <a:defRPr sz="3000" kern="1200" spc="0" baseline="0">
          <a:solidFill>
            <a:srgbClr val="303030"/>
          </a:solidFill>
          <a:latin typeface="Noto Sans" panose="020B0502040504020204" pitchFamily="34"/>
          <a:ea typeface="Noto Sans" panose="020B0502040504020204" pitchFamily="34"/>
          <a:cs typeface="Noto Sans" panose="020B0502040504020204" pitchFamily="34"/>
        </a:defRPr>
      </a:lvl1pPr>
    </p:titleStyle>
    <p:bodyStyle>
      <a:lvl1pPr marL="91440" indent="-91440" algn="l" defTabSz="914400" rtl="0" eaLnBrk="1" latinLnBrk="0" hangingPunct="1">
        <a:lnSpc>
          <a:spcPct val="90000"/>
        </a:lnSpc>
        <a:spcBef>
          <a:spcPts val="1800"/>
        </a:spcBef>
        <a:spcAft>
          <a:spcPts val="200"/>
        </a:spcAft>
        <a:buClr>
          <a:schemeClr val="accent1"/>
        </a:buClr>
        <a:buSzPct val="100000"/>
        <a:buFont typeface="Calibri" panose="020F0502020204030204" pitchFamily="34" charset="0"/>
        <a:buChar char=" "/>
        <a:defRPr sz="1800" kern="1200">
          <a:solidFill>
            <a:srgbClr val="303030"/>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90000"/>
        </a:lnSpc>
        <a:spcBef>
          <a:spcPts val="400"/>
        </a:spcBef>
        <a:spcAft>
          <a:spcPts val="400"/>
        </a:spcAft>
        <a:buClr>
          <a:schemeClr val="accent1"/>
        </a:buClr>
        <a:buFont typeface="Calibri" pitchFamily="34" charset="0"/>
        <a:buChar char="◦"/>
        <a:defRPr sz="1600" kern="1200">
          <a:solidFill>
            <a:srgbClr val="303030"/>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23352"/>
            <a:ext cx="10068376" cy="413268"/>
          </a:xfrm>
          <a:prstGeom prst="rect">
            <a:avLst/>
          </a:prstGeom>
        </p:spPr>
        <p:txBody>
          <a:bodyPr vert="horz" lIns="91440" tIns="45720" rIns="91440" bIns="45720" rtlCol="0" anchor="ctr">
            <a:normAutofit/>
          </a:bodyPr>
          <a:lstStyle/>
          <a:p>
            <a:r>
              <a:rPr lang="en-GB" dirty="0"/>
              <a:t>University of Surrey PowerPoint Template  4:3 format - v2.0 </a:t>
            </a:r>
            <a:endParaRPr lang="en-US" dirty="0"/>
          </a:p>
        </p:txBody>
      </p:sp>
      <p:sp>
        <p:nvSpPr>
          <p:cNvPr id="4" name="Date Placeholder 3"/>
          <p:cNvSpPr>
            <a:spLocks noGrp="1"/>
          </p:cNvSpPr>
          <p:nvPr>
            <p:ph type="dt" sz="half" idx="2"/>
          </p:nvPr>
        </p:nvSpPr>
        <p:spPr>
          <a:xfrm>
            <a:off x="125809" y="6575394"/>
            <a:ext cx="2709697" cy="282607"/>
          </a:xfrm>
          <a:prstGeom prst="rect">
            <a:avLst/>
          </a:prstGeom>
        </p:spPr>
        <p:txBody>
          <a:bodyPr vert="horz" lIns="91440" tIns="45720" rIns="91440" bIns="45720" rtlCol="0" anchor="ctr"/>
          <a:lstStyle>
            <a:lvl1pPr algn="l">
              <a:defRPr sz="1000">
                <a:solidFill>
                  <a:schemeClr val="bg1"/>
                </a:solidFill>
              </a:defRPr>
            </a:lvl1pPr>
          </a:lstStyle>
          <a:p>
            <a:pPr>
              <a:defRPr/>
            </a:pPr>
            <a:fld id="{DBB4920C-14D6-47D5-9EC3-453AFF020DD7}" type="datetimeFigureOut">
              <a:rPr lang="en-GB" smtClean="0"/>
              <a:pPr>
                <a:defRPr/>
              </a:pPr>
              <a:t>08/12/2024</a:t>
            </a:fld>
            <a:endParaRPr lang="en-GB"/>
          </a:p>
        </p:txBody>
      </p:sp>
      <p:sp>
        <p:nvSpPr>
          <p:cNvPr id="6" name="Slide Number Placeholder 5"/>
          <p:cNvSpPr>
            <a:spLocks noGrp="1"/>
          </p:cNvSpPr>
          <p:nvPr>
            <p:ph type="sldNum" sz="quarter" idx="4"/>
          </p:nvPr>
        </p:nvSpPr>
        <p:spPr>
          <a:xfrm>
            <a:off x="9369217" y="6575393"/>
            <a:ext cx="2844800" cy="282607"/>
          </a:xfrm>
          <a:prstGeom prst="rect">
            <a:avLst/>
          </a:prstGeom>
        </p:spPr>
        <p:txBody>
          <a:bodyPr vert="horz" lIns="91440" tIns="45720" rIns="91440" bIns="45720" rtlCol="0" anchor="ctr"/>
          <a:lstStyle>
            <a:lvl1pPr algn="r">
              <a:defRPr sz="1000">
                <a:solidFill>
                  <a:srgbClr val="FFFFFF"/>
                </a:solidFill>
                <a:latin typeface="Georgia"/>
                <a:cs typeface="Georgia"/>
              </a:defRPr>
            </a:lvl1pPr>
          </a:lstStyle>
          <a:p>
            <a:pPr>
              <a:defRPr/>
            </a:pPr>
            <a:fld id="{3B3714F0-0F9C-4AEF-868D-B8117487A356}" type="slidenum">
              <a:rPr lang="en-GB" altLang="en-US" smtClean="0"/>
              <a:pPr>
                <a:defRPr/>
              </a:pPr>
              <a:t>‹#›</a:t>
            </a:fld>
            <a:endParaRPr lang="en-GB" altLang="en-US"/>
          </a:p>
        </p:txBody>
      </p:sp>
      <p:sp>
        <p:nvSpPr>
          <p:cNvPr id="15" name="Text Placeholder 14"/>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Do not touch this slide.</a:t>
            </a:r>
          </a:p>
          <a:p>
            <a:pPr lvl="0"/>
            <a:endParaRPr lang="en-US" dirty="0"/>
          </a:p>
          <a:p>
            <a:pPr lvl="0"/>
            <a:r>
              <a:rPr lang="en-US" dirty="0"/>
              <a:t>This is the slide master and will alter all other slides. </a:t>
            </a:r>
          </a:p>
          <a:p>
            <a:pPr lvl="0"/>
            <a:endParaRPr lang="en-US" dirty="0"/>
          </a:p>
          <a:p>
            <a:pPr lvl="0"/>
            <a:r>
              <a:rPr lang="en-US" dirty="0"/>
              <a:t>To create a new slide, select it from the new slide drop down button, top right of the ‘Home’ menu. </a:t>
            </a:r>
          </a:p>
        </p:txBody>
      </p:sp>
      <p:pic>
        <p:nvPicPr>
          <p:cNvPr id="7" name="Picture 6" descr="UniversityofSurreyColourPowerpoint.jpg"/>
          <p:cNvPicPr>
            <a:picLocks/>
          </p:cNvPicPr>
          <p:nvPr userDrawn="1"/>
        </p:nvPicPr>
        <p:blipFill>
          <a:blip r:embed="rId13" cstate="print">
            <a:extLst>
              <a:ext uri="{28A0092B-C50C-407E-A947-70E740481C1C}">
                <a14:useLocalDpi xmlns:a14="http://schemas.microsoft.com/office/drawing/2010/main" val="0"/>
              </a:ext>
            </a:extLst>
          </a:blip>
          <a:stretch>
            <a:fillRect/>
          </a:stretch>
        </p:blipFill>
        <p:spPr>
          <a:xfrm>
            <a:off x="10263403" y="230941"/>
            <a:ext cx="1521229" cy="448510"/>
          </a:xfrm>
          <a:prstGeom prst="rect">
            <a:avLst/>
          </a:prstGeom>
        </p:spPr>
      </p:pic>
    </p:spTree>
    <p:extLst>
      <p:ext uri="{BB962C8B-B14F-4D97-AF65-F5344CB8AC3E}">
        <p14:creationId xmlns:p14="http://schemas.microsoft.com/office/powerpoint/2010/main" val="56038459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457200" rtl="0" eaLnBrk="1" latinLnBrk="0" hangingPunct="1">
        <a:spcBef>
          <a:spcPct val="0"/>
        </a:spcBef>
        <a:buNone/>
        <a:defRPr sz="2000" b="0" kern="1200" cap="none" spc="0" baseline="0">
          <a:ln>
            <a:noFill/>
          </a:ln>
          <a:solidFill>
            <a:srgbClr val="203D75"/>
          </a:solidFill>
          <a:effectLst/>
          <a:latin typeface="Georgia"/>
          <a:ea typeface="+mj-ea"/>
          <a:cs typeface="Georgia"/>
        </a:defRPr>
      </a:lvl1pPr>
    </p:titleStyle>
    <p:bodyStyle>
      <a:lvl1pPr marL="0" indent="0" algn="l" defTabSz="457200" rtl="0" eaLnBrk="1" latinLnBrk="0" hangingPunct="1">
        <a:spcBef>
          <a:spcPct val="20000"/>
        </a:spcBef>
        <a:buFont typeface="Arial"/>
        <a:buNone/>
        <a:defRPr sz="1800" b="0" kern="1200" baseline="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0E2E8"/>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5787C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userDrawn="1"/>
        </p:nvSpPr>
        <p:spPr>
          <a:xfrm>
            <a:off x="15" y="6334316"/>
            <a:ext cx="12191985" cy="66484"/>
          </a:xfrm>
          <a:prstGeom prst="rect">
            <a:avLst/>
          </a:prstGeom>
          <a:solidFill>
            <a:srgbClr val="3E70A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465828"/>
            <a:ext cx="10058400" cy="743521"/>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2484408"/>
            <a:ext cx="10058400" cy="3384686"/>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fld id="{59C302F2-53EA-3E49-820B-4C082A77FD9C}" type="datetime1">
              <a:rPr lang="en-US" smtClean="0"/>
              <a:t>12/8/2024</a:t>
            </a:fld>
            <a:endParaRPr lang="en-GB"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r>
              <a:rPr lang="en-GB"/>
              <a:t>Confirmation Viva</a:t>
            </a:r>
            <a:endParaRPr lang="en-GB"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9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fld id="{B82ABAA4-5EBE-4E82-8762-4025E75A148F}" type="slidenum">
              <a:rPr lang="en-GB" smtClean="0"/>
              <a:pPr/>
              <a:t>‹#›</a:t>
            </a:fld>
            <a:endParaRPr lang="en-GB" dirty="0"/>
          </a:p>
        </p:txBody>
      </p:sp>
      <p:cxnSp>
        <p:nvCxnSpPr>
          <p:cNvPr id="10" name="Straight Connector 9"/>
          <p:cNvCxnSpPr/>
          <p:nvPr userDrawn="1"/>
        </p:nvCxnSpPr>
        <p:spPr>
          <a:xfrm>
            <a:off x="1193532" y="530151"/>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081564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hf hdr="0" dt="0"/>
  <p:txStyles>
    <p:titleStyle>
      <a:lvl1pPr algn="l" defTabSz="914400" rtl="0" eaLnBrk="1" latinLnBrk="0" hangingPunct="1">
        <a:lnSpc>
          <a:spcPct val="85000"/>
        </a:lnSpc>
        <a:spcBef>
          <a:spcPct val="0"/>
        </a:spcBef>
        <a:buNone/>
        <a:defRPr sz="3000" kern="1200" spc="0" baseline="0">
          <a:solidFill>
            <a:srgbClr val="303030"/>
          </a:solidFill>
          <a:latin typeface="Noto Sans" panose="020B0502040504020204" pitchFamily="34"/>
          <a:ea typeface="Noto Sans" panose="020B0502040504020204" pitchFamily="34"/>
          <a:cs typeface="Noto Sans" panose="020B0502040504020204" pitchFamily="34"/>
        </a:defRPr>
      </a:lvl1pPr>
    </p:titleStyle>
    <p:bodyStyle>
      <a:lvl1pPr marL="91440" indent="-91440" algn="l" defTabSz="914400" rtl="0" eaLnBrk="1" latinLnBrk="0" hangingPunct="1">
        <a:lnSpc>
          <a:spcPct val="90000"/>
        </a:lnSpc>
        <a:spcBef>
          <a:spcPts val="1800"/>
        </a:spcBef>
        <a:spcAft>
          <a:spcPts val="200"/>
        </a:spcAft>
        <a:buClr>
          <a:schemeClr val="accent1"/>
        </a:buClr>
        <a:buSzPct val="100000"/>
        <a:buFont typeface="Calibri" panose="020F0502020204030204" pitchFamily="34" charset="0"/>
        <a:buChar char=" "/>
        <a:defRPr sz="1800" kern="1200">
          <a:solidFill>
            <a:srgbClr val="303030"/>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90000"/>
        </a:lnSpc>
        <a:spcBef>
          <a:spcPts val="400"/>
        </a:spcBef>
        <a:spcAft>
          <a:spcPts val="400"/>
        </a:spcAft>
        <a:buClr>
          <a:schemeClr val="accent1"/>
        </a:buClr>
        <a:buFont typeface="Calibri" pitchFamily="34" charset="0"/>
        <a:buChar char="◦"/>
        <a:defRPr sz="1600" kern="1200">
          <a:solidFill>
            <a:srgbClr val="303030"/>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8" Type="http://schemas.openxmlformats.org/officeDocument/2006/relationships/audio" Target="../media/media5.wav"/><Relationship Id="rId13" Type="http://schemas.openxmlformats.org/officeDocument/2006/relationships/image" Target="../media/image17.png"/><Relationship Id="rId3" Type="http://schemas.microsoft.com/office/2007/relationships/media" Target="../media/media3.wav"/><Relationship Id="rId7" Type="http://schemas.microsoft.com/office/2007/relationships/media" Target="../media/media5.wav"/><Relationship Id="rId12" Type="http://schemas.openxmlformats.org/officeDocument/2006/relationships/image" Target="../media/image16.png"/><Relationship Id="rId2" Type="http://schemas.openxmlformats.org/officeDocument/2006/relationships/audio" Target="../media/media2.wav"/><Relationship Id="rId16" Type="http://schemas.openxmlformats.org/officeDocument/2006/relationships/image" Target="../media/image20.png"/><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image" Target="../media/image15.png"/><Relationship Id="rId5" Type="http://schemas.microsoft.com/office/2007/relationships/media" Target="../media/media4.wav"/><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audio" Target="../media/media3.wav"/><Relationship Id="rId9" Type="http://schemas.openxmlformats.org/officeDocument/2006/relationships/slideLayout" Target="../slideLayouts/slideLayout12.xml"/><Relationship Id="rId1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personal.ee.surrey.ac.uk/Personal/W.Wang/papers/Zhang%20et%20al_TASLP_2023.pdf"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s://github.com/PRIS-CV/Caption-Feature-Space-Regularizatio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0.png"/><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8" Type="http://schemas.openxmlformats.org/officeDocument/2006/relationships/audio" Target="../media/media10.wav"/><Relationship Id="rId13" Type="http://schemas.openxmlformats.org/officeDocument/2006/relationships/hyperlink" Target="https://arxiv.org/abs/2312.00249" TargetMode="External"/><Relationship Id="rId3" Type="http://schemas.microsoft.com/office/2007/relationships/media" Target="../media/media8.wav"/><Relationship Id="rId7" Type="http://schemas.microsoft.com/office/2007/relationships/media" Target="../media/media10.wav"/><Relationship Id="rId12" Type="http://schemas.openxmlformats.org/officeDocument/2006/relationships/hyperlink" Target="https://github.com/JinhuaLiang/APT" TargetMode="Externa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audio" Target="../media/media9.wav"/><Relationship Id="rId11" Type="http://schemas.openxmlformats.org/officeDocument/2006/relationships/image" Target="../media/image17.png"/><Relationship Id="rId5" Type="http://schemas.microsoft.com/office/2007/relationships/media" Target="../media/media9.wav"/><Relationship Id="rId10" Type="http://schemas.openxmlformats.org/officeDocument/2006/relationships/image" Target="../media/image20.png"/><Relationship Id="rId4" Type="http://schemas.openxmlformats.org/officeDocument/2006/relationships/audio" Target="../media/media8.wav"/><Relationship Id="rId9"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1.mp4"/><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50.png"/><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0.png"/><Relationship Id="rId1" Type="http://schemas.openxmlformats.org/officeDocument/2006/relationships/slideLayout" Target="../slideLayouts/slideLayout25.xml"/><Relationship Id="rId5" Type="http://schemas.openxmlformats.org/officeDocument/2006/relationships/image" Target="../media/image54.pn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56.png"/><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s://yyua8222.github.io/Sound-VECaps-demo"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xml"/><Relationship Id="rId7" Type="http://schemas.openxmlformats.org/officeDocument/2006/relationships/video" Target="../media/media14.mp4"/><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media" Target="../media/media14.mp4"/><Relationship Id="rId5" Type="http://schemas.openxmlformats.org/officeDocument/2006/relationships/tags" Target="../tags/tag5.xml"/><Relationship Id="rId10" Type="http://schemas.openxmlformats.org/officeDocument/2006/relationships/image" Target="../media/image76.png"/><Relationship Id="rId4" Type="http://schemas.openxmlformats.org/officeDocument/2006/relationships/tags" Target="../tags/tag4.xml"/><Relationship Id="rId9" Type="http://schemas.openxmlformats.org/officeDocument/2006/relationships/image" Target="../media/image20.png"/></Relationships>
</file>

<file path=ppt/slides/_rels/slide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hyperlink" Target="https://openreview.net/pdf?id=l3VqZWLLm5" TargetMode="External"/><Relationship Id="rId5" Type="http://schemas.openxmlformats.org/officeDocument/2006/relationships/image" Target="../media/image79.jpg"/><Relationship Id="rId4" Type="http://schemas.openxmlformats.org/officeDocument/2006/relationships/image" Target="../media/image78.gif"/></Relationships>
</file>

<file path=ppt/slides/_rels/slide61.xml.rels><?xml version="1.0" encoding="UTF-8" standalone="yes"?>
<Relationships xmlns="http://schemas.openxmlformats.org/package/2006/relationships"><Relationship Id="rId8" Type="http://schemas.openxmlformats.org/officeDocument/2006/relationships/audio" Target="../media/media18.wav"/><Relationship Id="rId13" Type="http://schemas.microsoft.com/office/2007/relationships/media" Target="../media/media21.wav"/><Relationship Id="rId18" Type="http://schemas.openxmlformats.org/officeDocument/2006/relationships/audio" Target="../media/media23.wav"/><Relationship Id="rId26" Type="http://schemas.openxmlformats.org/officeDocument/2006/relationships/image" Target="../media/image85.gif"/><Relationship Id="rId3" Type="http://schemas.microsoft.com/office/2007/relationships/media" Target="../media/media16.wav"/><Relationship Id="rId21" Type="http://schemas.openxmlformats.org/officeDocument/2006/relationships/image" Target="../media/image80.jpg"/><Relationship Id="rId7" Type="http://schemas.microsoft.com/office/2007/relationships/media" Target="../media/media18.wav"/><Relationship Id="rId12" Type="http://schemas.openxmlformats.org/officeDocument/2006/relationships/audio" Target="../media/media20.wav"/><Relationship Id="rId17" Type="http://schemas.microsoft.com/office/2007/relationships/media" Target="../media/media23.wav"/><Relationship Id="rId25" Type="http://schemas.openxmlformats.org/officeDocument/2006/relationships/image" Target="../media/image84.gif"/><Relationship Id="rId2" Type="http://schemas.openxmlformats.org/officeDocument/2006/relationships/audio" Target="../media/media15.wav"/><Relationship Id="rId16" Type="http://schemas.openxmlformats.org/officeDocument/2006/relationships/audio" Target="../media/media22.wav"/><Relationship Id="rId20" Type="http://schemas.openxmlformats.org/officeDocument/2006/relationships/image" Target="../media/image20.png"/><Relationship Id="rId29" Type="http://schemas.openxmlformats.org/officeDocument/2006/relationships/image" Target="../media/image88.gif"/><Relationship Id="rId1" Type="http://schemas.microsoft.com/office/2007/relationships/media" Target="../media/media15.wav"/><Relationship Id="rId6" Type="http://schemas.openxmlformats.org/officeDocument/2006/relationships/audio" Target="../media/media17.wav"/><Relationship Id="rId11" Type="http://schemas.microsoft.com/office/2007/relationships/media" Target="../media/media20.wav"/><Relationship Id="rId24" Type="http://schemas.openxmlformats.org/officeDocument/2006/relationships/image" Target="../media/image83.png"/><Relationship Id="rId5" Type="http://schemas.microsoft.com/office/2007/relationships/media" Target="../media/media17.wav"/><Relationship Id="rId15" Type="http://schemas.microsoft.com/office/2007/relationships/media" Target="../media/media22.wav"/><Relationship Id="rId23" Type="http://schemas.openxmlformats.org/officeDocument/2006/relationships/image" Target="../media/image82.jpg"/><Relationship Id="rId28" Type="http://schemas.openxmlformats.org/officeDocument/2006/relationships/image" Target="../media/image87.gif"/><Relationship Id="rId10" Type="http://schemas.openxmlformats.org/officeDocument/2006/relationships/audio" Target="../media/media19.wav"/><Relationship Id="rId19" Type="http://schemas.openxmlformats.org/officeDocument/2006/relationships/slideLayout" Target="../slideLayouts/slideLayout2.xml"/><Relationship Id="rId4" Type="http://schemas.openxmlformats.org/officeDocument/2006/relationships/audio" Target="../media/media16.wav"/><Relationship Id="rId9" Type="http://schemas.microsoft.com/office/2007/relationships/media" Target="../media/media19.wav"/><Relationship Id="rId14" Type="http://schemas.openxmlformats.org/officeDocument/2006/relationships/audio" Target="../media/media21.wav"/><Relationship Id="rId22" Type="http://schemas.openxmlformats.org/officeDocument/2006/relationships/image" Target="../media/image81.jpg"/><Relationship Id="rId27" Type="http://schemas.openxmlformats.org/officeDocument/2006/relationships/image" Target="../media/image86.gif"/><Relationship Id="rId30" Type="http://schemas.openxmlformats.org/officeDocument/2006/relationships/image" Target="../media/image89.gif"/></Relationships>
</file>

<file path=ppt/slides/_rels/slide62.xml.rels><?xml version="1.0" encoding="UTF-8" standalone="yes"?>
<Relationships xmlns="http://schemas.openxmlformats.org/package/2006/relationships"><Relationship Id="rId8" Type="http://schemas.openxmlformats.org/officeDocument/2006/relationships/hyperlink" Target="https://github.com/XinhaoMei/ACT" TargetMode="External"/><Relationship Id="rId13" Type="http://schemas.openxmlformats.org/officeDocument/2006/relationships/hyperlink" Target="https://yyua8222.github.io/Sound-VECaps-demo" TargetMode="External"/><Relationship Id="rId18" Type="http://schemas.openxmlformats.org/officeDocument/2006/relationships/hyperlink" Target="https://github.com/JinhuaLiang/APT" TargetMode="External"/><Relationship Id="rId3" Type="http://schemas.openxmlformats.org/officeDocument/2006/relationships/hyperlink" Target="https://audioldm.github.io/" TargetMode="External"/><Relationship Id="rId7" Type="http://schemas.openxmlformats.org/officeDocument/2006/relationships/hyperlink" Target="https://github.com/XinhaoMei/DCASE2021_task6_v2" TargetMode="External"/><Relationship Id="rId12" Type="http://schemas.openxmlformats.org/officeDocument/2006/relationships/hyperlink" Target="https://huggingface.co/datasets/baijs/AudioSetCaps" TargetMode="External"/><Relationship Id="rId17" Type="http://schemas.openxmlformats.org/officeDocument/2006/relationships/hyperlink" Target="https://audioldm.github.io/audioldm2/" TargetMode="External"/><Relationship Id="rId2" Type="http://schemas.openxmlformats.org/officeDocument/2006/relationships/hyperlink" Target="https://arxiv.org/abs/2301.12503" TargetMode="External"/><Relationship Id="rId16" Type="http://schemas.openxmlformats.org/officeDocument/2006/relationships/hyperlink" Target="https://huggingface.co/spaces/Audio-AGI/WavJourney" TargetMode="External"/><Relationship Id="rId20" Type="http://schemas.openxmlformats.org/officeDocument/2006/relationships/hyperlink" Target="https://github.com/Audio-AGI/AudioSep" TargetMode="External"/><Relationship Id="rId1" Type="http://schemas.openxmlformats.org/officeDocument/2006/relationships/slideLayout" Target="../slideLayouts/slideLayout2.xml"/><Relationship Id="rId6" Type="http://schemas.openxmlformats.org/officeDocument/2006/relationships/hyperlink" Target="https://www.youtube.com/watch?v=_0VTltNYhao" TargetMode="External"/><Relationship Id="rId11" Type="http://schemas.openxmlformats.org/officeDocument/2006/relationships/hyperlink" Target="https://github.com/JishengBai/AudioSetCaps" TargetMode="External"/><Relationship Id="rId5" Type="http://schemas.openxmlformats.org/officeDocument/2006/relationships/hyperlink" Target="https://github.com/haoheliu/audioldm_eval" TargetMode="External"/><Relationship Id="rId15" Type="http://schemas.openxmlformats.org/officeDocument/2006/relationships/hyperlink" Target="https://github.com/Audio-AGI/WavJourney" TargetMode="External"/><Relationship Id="rId10" Type="http://schemas.openxmlformats.org/officeDocument/2006/relationships/image" Target="../media/image20.png"/><Relationship Id="rId19" Type="http://schemas.openxmlformats.org/officeDocument/2006/relationships/hyperlink" Target="https://github.com/JinhuaLiang/WavCraft" TargetMode="External"/><Relationship Id="rId4" Type="http://schemas.openxmlformats.org/officeDocument/2006/relationships/hyperlink" Target="https://github.com/haoheliu/AudioLDM" TargetMode="External"/><Relationship Id="rId9" Type="http://schemas.openxmlformats.org/officeDocument/2006/relationships/hyperlink" Target="https://github.com/liuxubo717/cl4ac" TargetMode="External"/><Relationship Id="rId14" Type="http://schemas.openxmlformats.org/officeDocument/2006/relationships/hyperlink" Target="https://arxiv.org/abs/2307.14335"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7684B-3F62-4D7C-9089-21EE55F183C0}"/>
              </a:ext>
            </a:extLst>
          </p:cNvPr>
          <p:cNvSpPr>
            <a:spLocks noGrp="1"/>
          </p:cNvSpPr>
          <p:nvPr>
            <p:ph type="ctrTitle"/>
          </p:nvPr>
        </p:nvSpPr>
        <p:spPr>
          <a:xfrm>
            <a:off x="163882" y="636175"/>
            <a:ext cx="11681254" cy="1944516"/>
          </a:xfrm>
        </p:spPr>
        <p:txBody>
          <a:bodyPr>
            <a:normAutofit/>
          </a:bodyPr>
          <a:lstStyle/>
          <a:p>
            <a:pPr algn="ctr"/>
            <a:r>
              <a:rPr lang="en-GB" sz="3800" b="1" dirty="0">
                <a:solidFill>
                  <a:srgbClr val="0070C0"/>
                </a:solidFill>
              </a:rPr>
              <a:t>Large Language-Audio Models and Applications</a:t>
            </a:r>
          </a:p>
        </p:txBody>
      </p:sp>
      <p:sp>
        <p:nvSpPr>
          <p:cNvPr id="3" name="Subtitle 2">
            <a:extLst>
              <a:ext uri="{FF2B5EF4-FFF2-40B4-BE49-F238E27FC236}">
                <a16:creationId xmlns:a16="http://schemas.microsoft.com/office/drawing/2014/main" id="{46E83D32-0D6E-4B23-833D-A0987D3D3FC4}"/>
              </a:ext>
            </a:extLst>
          </p:cNvPr>
          <p:cNvSpPr>
            <a:spLocks noGrp="1"/>
          </p:cNvSpPr>
          <p:nvPr>
            <p:ph type="subTitle" idx="1"/>
          </p:nvPr>
        </p:nvSpPr>
        <p:spPr>
          <a:xfrm>
            <a:off x="360552" y="2913878"/>
            <a:ext cx="11470895" cy="3748210"/>
          </a:xfrm>
        </p:spPr>
        <p:txBody>
          <a:bodyPr>
            <a:normAutofit/>
          </a:bodyPr>
          <a:lstStyle/>
          <a:p>
            <a:pPr algn="ctr">
              <a:spcBef>
                <a:spcPts val="1200"/>
              </a:spcBef>
              <a:spcAft>
                <a:spcPts val="1200"/>
              </a:spcAft>
            </a:pPr>
            <a:r>
              <a:rPr lang="en-GB" sz="2400" b="1" spc="-20" dirty="0"/>
              <a:t>Wenwu Wang</a:t>
            </a:r>
          </a:p>
          <a:p>
            <a:pPr algn="ctr">
              <a:spcBef>
                <a:spcPts val="300"/>
              </a:spcBef>
              <a:spcAft>
                <a:spcPts val="300"/>
              </a:spcAft>
            </a:pPr>
            <a:r>
              <a:rPr lang="en-GB" sz="2000" spc="-20" dirty="0">
                <a:solidFill>
                  <a:srgbClr val="262626"/>
                </a:solidFill>
              </a:rPr>
              <a:t>Centre for Vision, Speech and Signal Processing (CVSSP) </a:t>
            </a:r>
          </a:p>
          <a:p>
            <a:pPr algn="ctr">
              <a:spcBef>
                <a:spcPts val="300"/>
              </a:spcBef>
              <a:spcAft>
                <a:spcPts val="300"/>
              </a:spcAft>
            </a:pPr>
            <a:r>
              <a:rPr lang="en-GB" sz="2000" spc="-20" dirty="0">
                <a:solidFill>
                  <a:srgbClr val="262626"/>
                </a:solidFill>
              </a:rPr>
              <a:t>&amp;  Surrey Institute for People Centred Artificial  Intelligence</a:t>
            </a:r>
          </a:p>
          <a:p>
            <a:pPr algn="ctr">
              <a:spcBef>
                <a:spcPts val="600"/>
              </a:spcBef>
              <a:spcAft>
                <a:spcPts val="300"/>
              </a:spcAft>
            </a:pPr>
            <a:r>
              <a:rPr lang="en-GB" sz="2400" b="1" spc="-20" dirty="0"/>
              <a:t>University of Surrey</a:t>
            </a:r>
            <a:endParaRPr lang="en-US" sz="2400" b="1" spc="-20" dirty="0"/>
          </a:p>
          <a:p>
            <a:pPr algn="ctr">
              <a:spcBef>
                <a:spcPts val="600"/>
              </a:spcBef>
              <a:spcAft>
                <a:spcPts val="300"/>
              </a:spcAft>
            </a:pPr>
            <a:r>
              <a:rPr lang="en-US" sz="2200" spc="-20" dirty="0"/>
              <a:t>United Kingdom</a:t>
            </a:r>
          </a:p>
          <a:p>
            <a:pPr algn="ctr">
              <a:spcBef>
                <a:spcPts val="600"/>
              </a:spcBef>
              <a:spcAft>
                <a:spcPts val="0"/>
              </a:spcAft>
            </a:pPr>
            <a:r>
              <a:rPr lang="en-US" altLang="zh-CN" sz="1700" spc="-20" dirty="0"/>
              <a:t>Email: w.wang@surrey.ac.uk</a:t>
            </a:r>
          </a:p>
          <a:p>
            <a:pPr algn="ctr">
              <a:spcBef>
                <a:spcPts val="300"/>
              </a:spcBef>
              <a:spcAft>
                <a:spcPts val="0"/>
              </a:spcAft>
            </a:pPr>
            <a:r>
              <a:rPr lang="en-US" altLang="zh-CN" sz="1700" spc="-20" dirty="0"/>
              <a:t>Web: https://personalpages.surrey.ac.uk/w.wang/</a:t>
            </a:r>
          </a:p>
          <a:p>
            <a:pPr algn="ctr">
              <a:spcBef>
                <a:spcPts val="300"/>
              </a:spcBef>
              <a:spcAft>
                <a:spcPts val="0"/>
              </a:spcAft>
            </a:pPr>
            <a:endParaRPr lang="en-GB" sz="2200" spc="-20" dirty="0"/>
          </a:p>
          <a:p>
            <a:pPr algn="ctr"/>
            <a:endParaRPr lang="en-US" sz="1900" b="1" spc="-20" dirty="0"/>
          </a:p>
          <a:p>
            <a:pPr algn="ctr">
              <a:spcBef>
                <a:spcPts val="0"/>
              </a:spcBef>
              <a:spcAft>
                <a:spcPts val="0"/>
              </a:spcAft>
            </a:pPr>
            <a:endParaRPr lang="en-US" sz="1900" b="1" spc="-20" dirty="0"/>
          </a:p>
          <a:p>
            <a:pPr algn="ctr"/>
            <a:endParaRPr lang="en-GB" sz="1900" b="1" spc="-20" dirty="0"/>
          </a:p>
        </p:txBody>
      </p:sp>
      <p:pic>
        <p:nvPicPr>
          <p:cNvPr id="6" name="Picture 5">
            <a:extLst>
              <a:ext uri="{FF2B5EF4-FFF2-40B4-BE49-F238E27FC236}">
                <a16:creationId xmlns:a16="http://schemas.microsoft.com/office/drawing/2014/main" id="{45ACC04A-633E-4144-9065-68DA24E88F5E}"/>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7868" y="369306"/>
            <a:ext cx="2213579" cy="653006"/>
          </a:xfrm>
          <a:prstGeom prst="rect">
            <a:avLst/>
          </a:prstGeom>
        </p:spPr>
      </p:pic>
      <p:pic>
        <p:nvPicPr>
          <p:cNvPr id="5" name="Picture 4" descr="Shape&#10;&#10;Description automatically generated with low confidence">
            <a:extLst>
              <a:ext uri="{FF2B5EF4-FFF2-40B4-BE49-F238E27FC236}">
                <a16:creationId xmlns:a16="http://schemas.microsoft.com/office/drawing/2014/main" id="{B090EDCA-06F1-E940-B32F-DD07F5365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756" y="179902"/>
            <a:ext cx="1537182" cy="1334937"/>
          </a:xfrm>
          <a:prstGeom prst="rect">
            <a:avLst/>
          </a:prstGeom>
        </p:spPr>
      </p:pic>
    </p:spTree>
    <p:extLst>
      <p:ext uri="{BB962C8B-B14F-4D97-AF65-F5344CB8AC3E}">
        <p14:creationId xmlns:p14="http://schemas.microsoft.com/office/powerpoint/2010/main" val="504613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3A548-14E7-8978-E599-C564C85E1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70C9A9-0B93-9928-6460-54DB83E9AC4B}"/>
              </a:ext>
            </a:extLst>
          </p:cNvPr>
          <p:cNvSpPr>
            <a:spLocks noGrp="1"/>
          </p:cNvSpPr>
          <p:nvPr>
            <p:ph type="title"/>
          </p:nvPr>
        </p:nvSpPr>
        <p:spPr>
          <a:xfrm>
            <a:off x="445096" y="399976"/>
            <a:ext cx="10068376" cy="413268"/>
          </a:xfrm>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Large Language-Audio Models: Why? </a:t>
            </a:r>
          </a:p>
        </p:txBody>
      </p:sp>
      <p:sp>
        <p:nvSpPr>
          <p:cNvPr id="4" name="Google Shape;187;p20">
            <a:extLst>
              <a:ext uri="{FF2B5EF4-FFF2-40B4-BE49-F238E27FC236}">
                <a16:creationId xmlns:a16="http://schemas.microsoft.com/office/drawing/2014/main" id="{5430D14B-FD16-A2D9-EE27-082675654FFC}"/>
              </a:ext>
            </a:extLst>
          </p:cNvPr>
          <p:cNvSpPr txBox="1"/>
          <p:nvPr/>
        </p:nvSpPr>
        <p:spPr>
          <a:xfrm>
            <a:off x="543595" y="1368216"/>
            <a:ext cx="10588232" cy="3561593"/>
          </a:xfrm>
          <a:prstGeom prst="rect">
            <a:avLst/>
          </a:prstGeom>
          <a:noFill/>
          <a:ln>
            <a:noFill/>
          </a:ln>
        </p:spPr>
        <p:txBody>
          <a:bodyPr spcFirstLastPara="1" wrap="square" lIns="109725" tIns="109725" rIns="109725" bIns="91425" anchor="t" anchorCtr="0">
            <a:normAutofit/>
          </a:bodyPr>
          <a:lstStyle/>
          <a:p>
            <a:pPr marL="342900" marR="0" lvl="0" indent="-342900" algn="l" defTabSz="457200" rtl="0" eaLnBrk="1" fontAlgn="auto" latinLnBrk="0" hangingPunct="1">
              <a:lnSpc>
                <a:spcPct val="105000"/>
              </a:lnSpc>
              <a:spcBef>
                <a:spcPts val="0"/>
              </a:spcBef>
              <a:spcAft>
                <a:spcPts val="0"/>
              </a:spcAft>
              <a:buClr>
                <a:srgbClr val="203D75"/>
              </a:buClr>
              <a:buSzPts val="2000"/>
              <a:buFont typeface="Arial" panose="020B0604020202020204" pitchFamily="34" charset="0"/>
              <a:buChar char="•"/>
              <a:tabLst/>
              <a:defRPr/>
            </a:pPr>
            <a:r>
              <a:rPr kumimoji="0" lang="en-US" sz="2000" b="0" i="0" u="none" strike="noStrike" kern="1200" cap="none" spc="0" normalizeH="0" baseline="0" noProof="0" dirty="0">
                <a:ln>
                  <a:noFill/>
                </a:ln>
                <a:solidFill>
                  <a:srgbClr val="203D75"/>
                </a:solidFill>
                <a:effectLst/>
                <a:uLnTx/>
                <a:uFillTx/>
                <a:latin typeface="Arial"/>
                <a:ea typeface="Arial"/>
                <a:cs typeface="Arial"/>
                <a:sym typeface="Arial"/>
              </a:rPr>
              <a:t>Leverage knowledge within LLMs to address the limitations of audio models</a:t>
            </a:r>
            <a:endParaRPr kumimoji="0" sz="1800" b="0" i="0" u="none" strike="noStrike" kern="1200" cap="none" spc="0" normalizeH="0" baseline="0" noProof="0" dirty="0">
              <a:ln>
                <a:noFill/>
              </a:ln>
              <a:solidFill>
                <a:srgbClr val="203D75"/>
              </a:solidFill>
              <a:effectLst/>
              <a:uLnTx/>
              <a:uFillTx/>
              <a:latin typeface="Calibri"/>
              <a:ea typeface="+mn-ea"/>
              <a:cs typeface="+mn-cs"/>
            </a:endParaRPr>
          </a:p>
          <a:p>
            <a:pPr marL="800100" lvl="1" indent="-342900">
              <a:lnSpc>
                <a:spcPct val="105000"/>
              </a:lnSpc>
              <a:buClr>
                <a:srgbClr val="203D75"/>
              </a:buClr>
              <a:buSzPts val="2000"/>
              <a:buFont typeface="Arial" panose="020B0604020202020204" pitchFamily="34" charset="0"/>
              <a:buChar char="•"/>
            </a:pPr>
            <a:r>
              <a:rPr kumimoji="0" lang="en-US" b="0" i="0" u="none" strike="noStrike" kern="1200" cap="none" spc="0" normalizeH="0" baseline="0" noProof="0" dirty="0">
                <a:ln>
                  <a:noFill/>
                </a:ln>
                <a:solidFill>
                  <a:srgbClr val="203D75"/>
                </a:solidFill>
                <a:effectLst/>
                <a:uLnTx/>
                <a:uFillTx/>
                <a:latin typeface="Arial"/>
                <a:ea typeface="Arial"/>
                <a:cs typeface="Arial"/>
                <a:sym typeface="Arial"/>
              </a:rPr>
              <a:t>Zero-shot or few-shot classification</a:t>
            </a:r>
          </a:p>
          <a:p>
            <a:pPr marL="800100" lvl="1" indent="-342900">
              <a:lnSpc>
                <a:spcPct val="105000"/>
              </a:lnSpc>
              <a:buClr>
                <a:srgbClr val="203D75"/>
              </a:buClr>
              <a:buSzPts val="2000"/>
              <a:buFont typeface="Arial" panose="020B0604020202020204" pitchFamily="34" charset="0"/>
              <a:buChar char="•"/>
            </a:pPr>
            <a:endParaRPr kumimoji="0" lang="en-US" b="0" i="0" u="none" strike="noStrike" kern="1200" cap="none" spc="0" normalizeH="0" baseline="0" noProof="0" dirty="0">
              <a:ln>
                <a:noFill/>
              </a:ln>
              <a:solidFill>
                <a:srgbClr val="203D75"/>
              </a:solidFill>
              <a:effectLst/>
              <a:uLnTx/>
              <a:uFillTx/>
              <a:latin typeface="Arial"/>
              <a:ea typeface="Arial"/>
              <a:cs typeface="Arial"/>
              <a:sym typeface="Arial"/>
            </a:endParaRPr>
          </a:p>
          <a:p>
            <a:pPr marL="342900" marR="0" lvl="0" indent="-342900" algn="l" defTabSz="457200" rtl="0" eaLnBrk="1" fontAlgn="auto" latinLnBrk="0" hangingPunct="1">
              <a:lnSpc>
                <a:spcPct val="105000"/>
              </a:lnSpc>
              <a:spcBef>
                <a:spcPts val="0"/>
              </a:spcBef>
              <a:spcAft>
                <a:spcPts val="0"/>
              </a:spcAft>
              <a:buClr>
                <a:srgbClr val="203D75"/>
              </a:buClr>
              <a:buSzPts val="2000"/>
              <a:buFont typeface="Arial" panose="020B0604020202020204" pitchFamily="34" charset="0"/>
              <a:buChar char="•"/>
              <a:tabLst/>
              <a:defRPr/>
            </a:pPr>
            <a:r>
              <a:rPr kumimoji="0" lang="en-US" sz="2000" b="0" i="0" u="none" strike="noStrike" kern="1200" cap="none" spc="0" normalizeH="0" baseline="0" noProof="0" dirty="0">
                <a:ln>
                  <a:noFill/>
                </a:ln>
                <a:solidFill>
                  <a:srgbClr val="203D75"/>
                </a:solidFill>
                <a:effectLst/>
                <a:uLnTx/>
                <a:uFillTx/>
                <a:latin typeface="Arial"/>
                <a:ea typeface="Arial"/>
                <a:cs typeface="Arial"/>
                <a:sym typeface="Arial"/>
              </a:rPr>
              <a:t>Explore homogeneity across tasks with LLMs</a:t>
            </a:r>
          </a:p>
          <a:p>
            <a:pPr marL="800100" lvl="1" indent="-342900">
              <a:lnSpc>
                <a:spcPct val="105000"/>
              </a:lnSpc>
              <a:buClr>
                <a:srgbClr val="203D75"/>
              </a:buClr>
              <a:buSzPts val="2000"/>
              <a:buFont typeface="Arial" panose="020B0604020202020204" pitchFamily="34" charset="0"/>
              <a:buChar char="•"/>
            </a:pPr>
            <a:r>
              <a:rPr lang="en-US" dirty="0">
                <a:solidFill>
                  <a:srgbClr val="203D75"/>
                </a:solidFill>
                <a:latin typeface="Arial"/>
                <a:ea typeface="Arial"/>
                <a:cs typeface="Arial"/>
                <a:sym typeface="Arial"/>
              </a:rPr>
              <a:t>Use LLMs as an agent to solve multi-task problems</a:t>
            </a:r>
          </a:p>
          <a:p>
            <a:pPr marL="800100" lvl="1" indent="-342900">
              <a:lnSpc>
                <a:spcPct val="105000"/>
              </a:lnSpc>
              <a:buClr>
                <a:srgbClr val="203D75"/>
              </a:buClr>
              <a:buSzPts val="2000"/>
              <a:buFont typeface="Arial" panose="020B0604020202020204" pitchFamily="34" charset="0"/>
              <a:buChar char="•"/>
            </a:pPr>
            <a:endParaRPr kumimoji="0" lang="en-US" sz="2000" b="0" i="0" u="none" strike="noStrike" kern="1200" cap="none" spc="0" normalizeH="0" baseline="0" noProof="0" dirty="0">
              <a:ln>
                <a:noFill/>
              </a:ln>
              <a:solidFill>
                <a:srgbClr val="203D75"/>
              </a:solidFill>
              <a:effectLst/>
              <a:uLnTx/>
              <a:uFillTx/>
              <a:latin typeface="Arial"/>
              <a:ea typeface="Arial"/>
              <a:cs typeface="Arial"/>
              <a:sym typeface="Arial"/>
            </a:endParaRPr>
          </a:p>
          <a:p>
            <a:pPr marL="342900" marR="0" lvl="0" indent="-342900" algn="l" defTabSz="457200" rtl="0" eaLnBrk="1" fontAlgn="auto" latinLnBrk="0" hangingPunct="1">
              <a:lnSpc>
                <a:spcPct val="105000"/>
              </a:lnSpc>
              <a:spcBef>
                <a:spcPts val="0"/>
              </a:spcBef>
              <a:spcAft>
                <a:spcPts val="0"/>
              </a:spcAft>
              <a:buClr>
                <a:srgbClr val="203D75"/>
              </a:buClr>
              <a:buSzPts val="2000"/>
              <a:buFont typeface="Arial" panose="020B0604020202020204" pitchFamily="34" charset="0"/>
              <a:buChar char="•"/>
              <a:tabLst/>
              <a:defRPr/>
            </a:pPr>
            <a:r>
              <a:rPr lang="en-GB" sz="2000" dirty="0">
                <a:solidFill>
                  <a:srgbClr val="203D75"/>
                </a:solidFill>
                <a:latin typeface="Arial"/>
                <a:ea typeface="Arial"/>
                <a:cs typeface="Arial"/>
                <a:sym typeface="Arial"/>
              </a:rPr>
              <a:t>Extend the capabilities of audio models for new tasks</a:t>
            </a:r>
          </a:p>
          <a:p>
            <a:pPr marL="800100" lvl="1" indent="-342900">
              <a:lnSpc>
                <a:spcPct val="105000"/>
              </a:lnSpc>
              <a:buClr>
                <a:srgbClr val="203D75"/>
              </a:buClr>
              <a:buSzPts val="2000"/>
              <a:buFont typeface="Arial" panose="020B0604020202020204" pitchFamily="34" charset="0"/>
              <a:buChar char="•"/>
            </a:pPr>
            <a:r>
              <a:rPr lang="en-GB" dirty="0">
                <a:solidFill>
                  <a:srgbClr val="203D75"/>
                </a:solidFill>
                <a:latin typeface="Arial"/>
                <a:ea typeface="Arial"/>
                <a:cs typeface="Arial"/>
                <a:sym typeface="Arial"/>
              </a:rPr>
              <a:t>Extending from audio classification to audio captioning/question answering &amp; reasoning</a:t>
            </a:r>
          </a:p>
          <a:p>
            <a:pPr marL="800100" lvl="1" indent="-342900">
              <a:lnSpc>
                <a:spcPct val="105000"/>
              </a:lnSpc>
              <a:buClr>
                <a:srgbClr val="203D75"/>
              </a:buClr>
              <a:buSzPts val="2000"/>
              <a:buFont typeface="Arial" panose="020B0604020202020204" pitchFamily="34" charset="0"/>
              <a:buChar char="•"/>
            </a:pPr>
            <a:r>
              <a:rPr lang="en-GB" dirty="0">
                <a:solidFill>
                  <a:srgbClr val="203D75"/>
                </a:solidFill>
                <a:latin typeface="Arial"/>
                <a:ea typeface="Arial"/>
                <a:cs typeface="Arial"/>
                <a:sym typeface="Arial"/>
              </a:rPr>
              <a:t>Extending from audio generation to storytelling &amp; controllable editing</a:t>
            </a:r>
          </a:p>
          <a:p>
            <a:pPr marL="800100" lvl="1" indent="-342900">
              <a:lnSpc>
                <a:spcPct val="105000"/>
              </a:lnSpc>
              <a:buClr>
                <a:srgbClr val="203D75"/>
              </a:buClr>
              <a:buSzPts val="2000"/>
              <a:buFont typeface="Arial" panose="020B0604020202020204" pitchFamily="34" charset="0"/>
              <a:buChar char="•"/>
            </a:pPr>
            <a:r>
              <a:rPr lang="en-GB" dirty="0">
                <a:solidFill>
                  <a:srgbClr val="203D75"/>
                </a:solidFill>
                <a:latin typeface="Arial"/>
                <a:ea typeface="Arial"/>
                <a:cs typeface="Arial"/>
                <a:sym typeface="Arial"/>
              </a:rPr>
              <a:t>Extending from audio source separation to language queried audio source separation</a:t>
            </a:r>
          </a:p>
          <a:p>
            <a:pPr marL="342900" marR="0" lvl="0" indent="-342900" algn="l" defTabSz="457200" rtl="0" eaLnBrk="1" fontAlgn="auto" latinLnBrk="0" hangingPunct="1">
              <a:lnSpc>
                <a:spcPct val="105000"/>
              </a:lnSpc>
              <a:spcBef>
                <a:spcPts val="0"/>
              </a:spcBef>
              <a:spcAft>
                <a:spcPts val="0"/>
              </a:spcAft>
              <a:buClr>
                <a:srgbClr val="203D75"/>
              </a:buClr>
              <a:buSzPts val="2000"/>
              <a:buFont typeface="Arial" panose="020B0604020202020204" pitchFamily="34" charset="0"/>
              <a:buChar char="•"/>
              <a:tabLst/>
              <a:defRPr/>
            </a:pPr>
            <a:endParaRPr kumimoji="0" lang="en-GB" sz="2000" b="0" i="0" u="none" strike="noStrike" kern="1200" cap="none" spc="0" normalizeH="0" baseline="0" noProof="0" dirty="0">
              <a:ln>
                <a:noFill/>
              </a:ln>
              <a:solidFill>
                <a:srgbClr val="203D75"/>
              </a:solidFill>
              <a:effectLst/>
              <a:uLnTx/>
              <a:uFillTx/>
              <a:latin typeface="Arial"/>
              <a:ea typeface="Arial"/>
              <a:cs typeface="Arial"/>
              <a:sym typeface="Arial"/>
            </a:endParaRPr>
          </a:p>
          <a:p>
            <a:pPr marL="342900" marR="0" lvl="0" indent="-342900" algn="l" defTabSz="457200" rtl="0" eaLnBrk="1" fontAlgn="auto" latinLnBrk="0" hangingPunct="1">
              <a:lnSpc>
                <a:spcPct val="105000"/>
              </a:lnSpc>
              <a:spcBef>
                <a:spcPts val="0"/>
              </a:spcBef>
              <a:spcAft>
                <a:spcPts val="0"/>
              </a:spcAft>
              <a:buClr>
                <a:srgbClr val="203D75"/>
              </a:buClr>
              <a:buSzPts val="2000"/>
              <a:buFont typeface="Arial" panose="020B0604020202020204" pitchFamily="34" charset="0"/>
              <a:buChar char="•"/>
              <a:tabLst/>
              <a:defRPr/>
            </a:pPr>
            <a:endParaRPr kumimoji="0" sz="2000" b="0" i="0" u="none" strike="noStrike" kern="1200" cap="none" spc="0" normalizeH="0" baseline="0" noProof="0" dirty="0">
              <a:ln>
                <a:noFill/>
              </a:ln>
              <a:solidFill>
                <a:srgbClr val="203D75"/>
              </a:solidFill>
              <a:effectLst/>
              <a:uLnTx/>
              <a:uFillTx/>
              <a:latin typeface="Arial"/>
              <a:ea typeface="Arial"/>
              <a:cs typeface="Arial"/>
              <a:sym typeface="Arial"/>
            </a:endParaRPr>
          </a:p>
        </p:txBody>
      </p:sp>
    </p:spTree>
    <p:extLst>
      <p:ext uri="{BB962C8B-B14F-4D97-AF65-F5344CB8AC3E}">
        <p14:creationId xmlns:p14="http://schemas.microsoft.com/office/powerpoint/2010/main" val="357546505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33C5-A86A-F739-7475-645604B59364}"/>
              </a:ext>
            </a:extLst>
          </p:cNvPr>
          <p:cNvSpPr>
            <a:spLocks noGrp="1"/>
          </p:cNvSpPr>
          <p:nvPr>
            <p:ph type="title"/>
          </p:nvPr>
        </p:nvSpPr>
        <p:spPr>
          <a:xfrm>
            <a:off x="297559" y="255097"/>
            <a:ext cx="10485120" cy="743521"/>
          </a:xfrm>
        </p:spPr>
        <p:txBody>
          <a:bodyPr/>
          <a:lstStyle/>
          <a:p>
            <a:r>
              <a:rPr lang="en-GB" sz="3000" dirty="0">
                <a:solidFill>
                  <a:srgbClr val="0070C0"/>
                </a:solidFill>
              </a:rPr>
              <a:t>An Example: Language-Queried Audio Source Separation</a:t>
            </a:r>
          </a:p>
        </p:txBody>
      </p:sp>
      <p:sp>
        <p:nvSpPr>
          <p:cNvPr id="3" name="Text Placeholder 2">
            <a:extLst>
              <a:ext uri="{FF2B5EF4-FFF2-40B4-BE49-F238E27FC236}">
                <a16:creationId xmlns:a16="http://schemas.microsoft.com/office/drawing/2014/main" id="{949A748E-8004-C2CB-8589-DA72C1ACB952}"/>
              </a:ext>
            </a:extLst>
          </p:cNvPr>
          <p:cNvSpPr>
            <a:spLocks noGrp="1"/>
          </p:cNvSpPr>
          <p:nvPr>
            <p:ph type="body" idx="1"/>
          </p:nvPr>
        </p:nvSpPr>
        <p:spPr>
          <a:xfrm>
            <a:off x="609600" y="1083918"/>
            <a:ext cx="10972800" cy="4525963"/>
          </a:xfrm>
        </p:spPr>
        <p:txBody>
          <a:bodyPr/>
          <a:lstStyle/>
          <a:p>
            <a:r>
              <a:rPr lang="en-GB" dirty="0"/>
              <a:t>Use language query to extract target source</a:t>
            </a:r>
          </a:p>
          <a:p>
            <a:endParaRPr lang="en-GB" dirty="0"/>
          </a:p>
          <a:p>
            <a:endParaRPr lang="en-GB" dirty="0"/>
          </a:p>
          <a:p>
            <a:endParaRPr lang="en-GB" dirty="0"/>
          </a:p>
          <a:p>
            <a:endParaRPr lang="en-GB" dirty="0"/>
          </a:p>
          <a:p>
            <a:endParaRPr lang="en-GB" dirty="0"/>
          </a:p>
        </p:txBody>
      </p:sp>
      <p:pic>
        <p:nvPicPr>
          <p:cNvPr id="6" name="Picture 5">
            <a:extLst>
              <a:ext uri="{FF2B5EF4-FFF2-40B4-BE49-F238E27FC236}">
                <a16:creationId xmlns:a16="http://schemas.microsoft.com/office/drawing/2014/main" id="{E7F2E391-29DA-DD6D-17C6-7A42D0B385A4}"/>
              </a:ext>
            </a:extLst>
          </p:cNvPr>
          <p:cNvPicPr>
            <a:picLocks noChangeAspect="1"/>
          </p:cNvPicPr>
          <p:nvPr/>
        </p:nvPicPr>
        <p:blipFill rotWithShape="1">
          <a:blip r:embed="rId10"/>
          <a:srcRect l="978"/>
          <a:stretch/>
        </p:blipFill>
        <p:spPr>
          <a:xfrm>
            <a:off x="263352" y="2015742"/>
            <a:ext cx="11737304" cy="2164520"/>
          </a:xfrm>
          <a:prstGeom prst="rect">
            <a:avLst/>
          </a:prstGeom>
        </p:spPr>
      </p:pic>
      <p:sp>
        <p:nvSpPr>
          <p:cNvPr id="9" name="TextBox 8">
            <a:extLst>
              <a:ext uri="{FF2B5EF4-FFF2-40B4-BE49-F238E27FC236}">
                <a16:creationId xmlns:a16="http://schemas.microsoft.com/office/drawing/2014/main" id="{CBC2D470-20E1-FA2E-E2B3-EFE738F0C289}"/>
              </a:ext>
            </a:extLst>
          </p:cNvPr>
          <p:cNvSpPr txBox="1"/>
          <p:nvPr/>
        </p:nvSpPr>
        <p:spPr>
          <a:xfrm>
            <a:off x="2123247" y="1659982"/>
            <a:ext cx="2025459" cy="567224"/>
          </a:xfrm>
          <a:prstGeom prst="rect">
            <a:avLst/>
          </a:prstGeom>
          <a:noFill/>
        </p:spPr>
        <p:txBody>
          <a:bodyPr wrap="none" lIns="74057" tIns="37029" rIns="74057" bIns="37029">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a:ea typeface="+mn-ea"/>
                <a:cs typeface="+mn-cs"/>
              </a:rPr>
              <a:t>BERT-mini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a:ea typeface="+mn-ea"/>
                <a:cs typeface="+mn-cs"/>
              </a:rPr>
              <a:t>(Transformer-based)</a:t>
            </a:r>
          </a:p>
        </p:txBody>
      </p:sp>
      <p:sp>
        <p:nvSpPr>
          <p:cNvPr id="17" name="TextBox 16">
            <a:extLst>
              <a:ext uri="{FF2B5EF4-FFF2-40B4-BE49-F238E27FC236}">
                <a16:creationId xmlns:a16="http://schemas.microsoft.com/office/drawing/2014/main" id="{ED2D3540-B324-92EE-3B65-ECBEBBB8C41D}"/>
              </a:ext>
            </a:extLst>
          </p:cNvPr>
          <p:cNvSpPr txBox="1"/>
          <p:nvPr/>
        </p:nvSpPr>
        <p:spPr>
          <a:xfrm>
            <a:off x="4279927" y="1661849"/>
            <a:ext cx="1606691" cy="567224"/>
          </a:xfrm>
          <a:prstGeom prst="rect">
            <a:avLst/>
          </a:prstGeom>
          <a:noFill/>
        </p:spPr>
        <p:txBody>
          <a:bodyPr wrap="none" lIns="74057" tIns="37029" rIns="74057" bIns="37029">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000000"/>
                </a:solidFill>
                <a:effectLst/>
                <a:uLnTx/>
                <a:uFillTx/>
                <a:latin typeface="Calibri" panose="020F0502020204030204"/>
                <a:ea typeface="+mn-ea"/>
                <a:cs typeface="+mn-cs"/>
              </a:rPr>
              <a:t>ResUNet</a:t>
            </a:r>
            <a:r>
              <a:rPr kumimoji="0" lang="en-GB" sz="1600" b="0" i="0" u="none" strike="noStrike" kern="1200" cap="none" spc="0" normalizeH="0" baseline="0" noProof="0" dirty="0">
                <a:ln>
                  <a:noFill/>
                </a:ln>
                <a:solidFill>
                  <a:srgbClr val="000000"/>
                </a:solidFill>
                <a:effectLst/>
                <a:uLnTx/>
                <a:uFillTx/>
                <a:latin typeface="Calibri" panose="020F0502020204030204"/>
                <a:ea typeface="+mn-ea"/>
                <a:cs typeface="+mn-cs"/>
              </a:rPr>
              <a:t>-based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a:ea typeface="+mn-ea"/>
                <a:cs typeface="+mn-cs"/>
              </a:rPr>
              <a:t>separation net</a:t>
            </a:r>
          </a:p>
        </p:txBody>
      </p:sp>
      <p:sp>
        <p:nvSpPr>
          <p:cNvPr id="18" name="TextBox 17">
            <a:extLst>
              <a:ext uri="{FF2B5EF4-FFF2-40B4-BE49-F238E27FC236}">
                <a16:creationId xmlns:a16="http://schemas.microsoft.com/office/drawing/2014/main" id="{D823C410-C297-DB2B-A136-A6D593C99E3A}"/>
              </a:ext>
            </a:extLst>
          </p:cNvPr>
          <p:cNvSpPr txBox="1"/>
          <p:nvPr/>
        </p:nvSpPr>
        <p:spPr>
          <a:xfrm>
            <a:off x="6155796" y="1659982"/>
            <a:ext cx="1792639" cy="567224"/>
          </a:xfrm>
          <a:prstGeom prst="rect">
            <a:avLst/>
          </a:prstGeom>
          <a:noFill/>
        </p:spPr>
        <p:txBody>
          <a:bodyPr wrap="none" lIns="74057" tIns="37029" rIns="74057" bIns="37029">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a:ea typeface="+mn-ea"/>
                <a:cs typeface="+mn-cs"/>
              </a:rPr>
              <a:t>Same shape as</a:t>
            </a:r>
            <a:br>
              <a:rPr kumimoji="0" lang="en-GB" sz="16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GB" sz="1600" b="0" i="0" u="none" strike="noStrike" kern="1200" cap="none" spc="0" normalizeH="0" baseline="0" noProof="0" dirty="0">
                <a:ln>
                  <a:noFill/>
                </a:ln>
                <a:solidFill>
                  <a:srgbClr val="000000"/>
                </a:solidFill>
                <a:effectLst/>
                <a:uLnTx/>
                <a:uFillTx/>
                <a:latin typeface="Calibri" panose="020F0502020204030204"/>
                <a:ea typeface="+mn-ea"/>
                <a:cs typeface="+mn-cs"/>
              </a:rPr>
              <a:t>input spectrogram</a:t>
            </a:r>
          </a:p>
        </p:txBody>
      </p:sp>
      <p:sp>
        <p:nvSpPr>
          <p:cNvPr id="19" name="TextBox 18">
            <a:extLst>
              <a:ext uri="{FF2B5EF4-FFF2-40B4-BE49-F238E27FC236}">
                <a16:creationId xmlns:a16="http://schemas.microsoft.com/office/drawing/2014/main" id="{1346D3C9-D098-74CF-85EE-80CAF6300941}"/>
              </a:ext>
            </a:extLst>
          </p:cNvPr>
          <p:cNvSpPr txBox="1"/>
          <p:nvPr/>
        </p:nvSpPr>
        <p:spPr>
          <a:xfrm>
            <a:off x="7768552" y="4075284"/>
            <a:ext cx="3014127" cy="321002"/>
          </a:xfrm>
          <a:prstGeom prst="rect">
            <a:avLst/>
          </a:prstGeom>
          <a:noFill/>
        </p:spPr>
        <p:txBody>
          <a:bodyPr wrap="none" lIns="74057" tIns="37029" rIns="74057" bIns="37029">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a:ea typeface="+mn-ea"/>
                <a:cs typeface="+mn-cs"/>
              </a:rPr>
              <a:t>Mean absolute error for training</a:t>
            </a:r>
          </a:p>
        </p:txBody>
      </p:sp>
      <p:sp>
        <p:nvSpPr>
          <p:cNvPr id="22" name="TextBox 21">
            <a:extLst>
              <a:ext uri="{FF2B5EF4-FFF2-40B4-BE49-F238E27FC236}">
                <a16:creationId xmlns:a16="http://schemas.microsoft.com/office/drawing/2014/main" id="{B518D3BF-945A-B6A2-838C-AF0A6E4F6109}"/>
              </a:ext>
            </a:extLst>
          </p:cNvPr>
          <p:cNvSpPr txBox="1"/>
          <p:nvPr/>
        </p:nvSpPr>
        <p:spPr>
          <a:xfrm>
            <a:off x="695400" y="4424063"/>
            <a:ext cx="4368664" cy="321002"/>
          </a:xfrm>
          <a:prstGeom prst="rect">
            <a:avLst/>
          </a:prstGeom>
          <a:noFill/>
        </p:spPr>
        <p:txBody>
          <a:bodyPr wrap="none" lIns="74057" tIns="37029" rIns="74057" bIns="37029">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a:ea typeface="+mn-ea"/>
                <a:cs typeface="+mn-cs"/>
              </a:rPr>
              <a:t>Human query: “The engine sound of a vehicle”</a:t>
            </a:r>
          </a:p>
        </p:txBody>
      </p:sp>
      <p:sp>
        <p:nvSpPr>
          <p:cNvPr id="23" name="TextBox 22">
            <a:extLst>
              <a:ext uri="{FF2B5EF4-FFF2-40B4-BE49-F238E27FC236}">
                <a16:creationId xmlns:a16="http://schemas.microsoft.com/office/drawing/2014/main" id="{B8DC3AE9-3A9F-6A91-6949-418CC0F5CC12}"/>
              </a:ext>
            </a:extLst>
          </p:cNvPr>
          <p:cNvSpPr txBox="1"/>
          <p:nvPr/>
        </p:nvSpPr>
        <p:spPr>
          <a:xfrm>
            <a:off x="6397063" y="4416735"/>
            <a:ext cx="4679647" cy="321002"/>
          </a:xfrm>
          <a:prstGeom prst="rect">
            <a:avLst/>
          </a:prstGeom>
          <a:noFill/>
        </p:spPr>
        <p:txBody>
          <a:bodyPr wrap="none" lIns="74057" tIns="37029" rIns="74057" bIns="37029">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a:ea typeface="+mn-ea"/>
                <a:cs typeface="+mn-cs"/>
              </a:rPr>
              <a:t>Human query: “The sound of hitting the keyboard”</a:t>
            </a:r>
          </a:p>
        </p:txBody>
      </p:sp>
      <p:pic>
        <p:nvPicPr>
          <p:cNvPr id="25" name="Picture 24" descr="A picture containing curtain&#10;&#10;Description automatically generated">
            <a:extLst>
              <a:ext uri="{FF2B5EF4-FFF2-40B4-BE49-F238E27FC236}">
                <a16:creationId xmlns:a16="http://schemas.microsoft.com/office/drawing/2014/main" id="{CBE87CCA-E732-673B-BFCE-3E58DCEE4C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5214" y="5144717"/>
            <a:ext cx="1440000" cy="1073032"/>
          </a:xfrm>
          <a:prstGeom prst="rect">
            <a:avLst/>
          </a:prstGeom>
        </p:spPr>
      </p:pic>
      <p:pic>
        <p:nvPicPr>
          <p:cNvPr id="27" name="Picture 26" descr="A picture containing sunset&#10;&#10;Description automatically generated">
            <a:extLst>
              <a:ext uri="{FF2B5EF4-FFF2-40B4-BE49-F238E27FC236}">
                <a16:creationId xmlns:a16="http://schemas.microsoft.com/office/drawing/2014/main" id="{61AC78EB-D4ED-952D-9012-899F6824E0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94643" y="5166772"/>
            <a:ext cx="1440000" cy="1073032"/>
          </a:xfrm>
          <a:prstGeom prst="rect">
            <a:avLst/>
          </a:prstGeom>
        </p:spPr>
      </p:pic>
      <p:sp>
        <p:nvSpPr>
          <p:cNvPr id="28" name="TextBox 27">
            <a:extLst>
              <a:ext uri="{FF2B5EF4-FFF2-40B4-BE49-F238E27FC236}">
                <a16:creationId xmlns:a16="http://schemas.microsoft.com/office/drawing/2014/main" id="{86F5D745-DA9E-7008-4B29-06C4ADE14567}"/>
              </a:ext>
            </a:extLst>
          </p:cNvPr>
          <p:cNvSpPr txBox="1"/>
          <p:nvPr/>
        </p:nvSpPr>
        <p:spPr>
          <a:xfrm>
            <a:off x="1544487" y="4784390"/>
            <a:ext cx="468559" cy="321002"/>
          </a:xfrm>
          <a:prstGeom prst="rect">
            <a:avLst/>
          </a:prstGeom>
          <a:noFill/>
        </p:spPr>
        <p:txBody>
          <a:bodyPr wrap="none" lIns="74057" tIns="37029" rIns="74057" bIns="37029">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a:ea typeface="+mn-ea"/>
                <a:cs typeface="+mn-cs"/>
              </a:rPr>
              <a:t>Mix</a:t>
            </a:r>
          </a:p>
        </p:txBody>
      </p:sp>
      <p:sp>
        <p:nvSpPr>
          <p:cNvPr id="29" name="TextBox 28">
            <a:extLst>
              <a:ext uri="{FF2B5EF4-FFF2-40B4-BE49-F238E27FC236}">
                <a16:creationId xmlns:a16="http://schemas.microsoft.com/office/drawing/2014/main" id="{475B57E5-B4FC-C221-B2D9-4F7CD9F0787F}"/>
              </a:ext>
            </a:extLst>
          </p:cNvPr>
          <p:cNvSpPr txBox="1"/>
          <p:nvPr/>
        </p:nvSpPr>
        <p:spPr>
          <a:xfrm>
            <a:off x="3194643" y="4806361"/>
            <a:ext cx="1095332" cy="321002"/>
          </a:xfrm>
          <a:prstGeom prst="rect">
            <a:avLst/>
          </a:prstGeom>
          <a:noFill/>
        </p:spPr>
        <p:txBody>
          <a:bodyPr wrap="none" lIns="74057" tIns="37029" rIns="74057" bIns="37029">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a:ea typeface="+mn-ea"/>
                <a:cs typeface="+mn-cs"/>
              </a:rPr>
              <a:t>Separated</a:t>
            </a:r>
          </a:p>
        </p:txBody>
      </p:sp>
      <p:pic>
        <p:nvPicPr>
          <p:cNvPr id="30" name="engine-mix">
            <a:hlinkClick r:id="" action="ppaction://media"/>
            <a:extLst>
              <a:ext uri="{FF2B5EF4-FFF2-40B4-BE49-F238E27FC236}">
                <a16:creationId xmlns:a16="http://schemas.microsoft.com/office/drawing/2014/main" id="{D8DEB845-06CF-FA06-F0CC-01F2648A454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044662" y="4730209"/>
            <a:ext cx="436563" cy="436563"/>
          </a:xfrm>
          <a:prstGeom prst="rect">
            <a:avLst/>
          </a:prstGeom>
        </p:spPr>
      </p:pic>
      <p:pic>
        <p:nvPicPr>
          <p:cNvPr id="31" name="engine-human">
            <a:hlinkClick r:id="" action="ppaction://media"/>
            <a:extLst>
              <a:ext uri="{FF2B5EF4-FFF2-40B4-BE49-F238E27FC236}">
                <a16:creationId xmlns:a16="http://schemas.microsoft.com/office/drawing/2014/main" id="{6492F93B-E7EE-8D6D-E276-FA6A2BE26F4C}"/>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277420" y="4771210"/>
            <a:ext cx="436563" cy="436563"/>
          </a:xfrm>
          <a:prstGeom prst="rect">
            <a:avLst/>
          </a:prstGeom>
        </p:spPr>
      </p:pic>
      <p:pic>
        <p:nvPicPr>
          <p:cNvPr id="33" name="Picture 32" descr="A picture containing curtain, furniture&#10;&#10;Description automatically generated">
            <a:extLst>
              <a:ext uri="{FF2B5EF4-FFF2-40B4-BE49-F238E27FC236}">
                <a16:creationId xmlns:a16="http://schemas.microsoft.com/office/drawing/2014/main" id="{E5833D2F-1624-3EE6-9A7E-12A23528721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66918" y="5151231"/>
            <a:ext cx="1440000" cy="1073032"/>
          </a:xfrm>
          <a:prstGeom prst="rect">
            <a:avLst/>
          </a:prstGeom>
        </p:spPr>
      </p:pic>
      <p:pic>
        <p:nvPicPr>
          <p:cNvPr id="35" name="Picture 34" descr="A picture containing curtain&#10;&#10;Description automatically generated">
            <a:extLst>
              <a:ext uri="{FF2B5EF4-FFF2-40B4-BE49-F238E27FC236}">
                <a16:creationId xmlns:a16="http://schemas.microsoft.com/office/drawing/2014/main" id="{70DEEE3E-DCBD-02CE-A4BA-54732100A5A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20336" y="5151231"/>
            <a:ext cx="1440000" cy="1073032"/>
          </a:xfrm>
          <a:prstGeom prst="rect">
            <a:avLst/>
          </a:prstGeom>
        </p:spPr>
      </p:pic>
      <p:sp>
        <p:nvSpPr>
          <p:cNvPr id="36" name="TextBox 35">
            <a:extLst>
              <a:ext uri="{FF2B5EF4-FFF2-40B4-BE49-F238E27FC236}">
                <a16:creationId xmlns:a16="http://schemas.microsoft.com/office/drawing/2014/main" id="{7E52481E-9F11-7386-63B0-0D53F22CCE3F}"/>
              </a:ext>
            </a:extLst>
          </p:cNvPr>
          <p:cNvSpPr txBox="1"/>
          <p:nvPr/>
        </p:nvSpPr>
        <p:spPr>
          <a:xfrm>
            <a:off x="7419741" y="4737737"/>
            <a:ext cx="468559" cy="321002"/>
          </a:xfrm>
          <a:prstGeom prst="rect">
            <a:avLst/>
          </a:prstGeom>
          <a:noFill/>
        </p:spPr>
        <p:txBody>
          <a:bodyPr wrap="none" lIns="74057" tIns="37029" rIns="74057" bIns="37029">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a:ea typeface="+mn-ea"/>
                <a:cs typeface="+mn-cs"/>
              </a:rPr>
              <a:t>Mix</a:t>
            </a:r>
          </a:p>
        </p:txBody>
      </p:sp>
      <p:sp>
        <p:nvSpPr>
          <p:cNvPr id="37" name="TextBox 36">
            <a:extLst>
              <a:ext uri="{FF2B5EF4-FFF2-40B4-BE49-F238E27FC236}">
                <a16:creationId xmlns:a16="http://schemas.microsoft.com/office/drawing/2014/main" id="{16E006AC-1029-9230-9FDC-D9F75D3A2D59}"/>
              </a:ext>
            </a:extLst>
          </p:cNvPr>
          <p:cNvSpPr txBox="1"/>
          <p:nvPr/>
        </p:nvSpPr>
        <p:spPr>
          <a:xfrm>
            <a:off x="9139725" y="4755274"/>
            <a:ext cx="1095332" cy="321002"/>
          </a:xfrm>
          <a:prstGeom prst="rect">
            <a:avLst/>
          </a:prstGeom>
          <a:noFill/>
        </p:spPr>
        <p:txBody>
          <a:bodyPr wrap="none" lIns="74057" tIns="37029" rIns="74057" bIns="37029">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a:ea typeface="+mn-ea"/>
                <a:cs typeface="+mn-cs"/>
              </a:rPr>
              <a:t>Separated</a:t>
            </a:r>
          </a:p>
        </p:txBody>
      </p:sp>
      <p:pic>
        <p:nvPicPr>
          <p:cNvPr id="38" name="keyboard-mix">
            <a:hlinkClick r:id="" action="ppaction://media"/>
            <a:extLst>
              <a:ext uri="{FF2B5EF4-FFF2-40B4-BE49-F238E27FC236}">
                <a16:creationId xmlns:a16="http://schemas.microsoft.com/office/drawing/2014/main" id="{E72719DC-252D-5196-48FC-626C0518CDFC}"/>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7879147" y="4710258"/>
            <a:ext cx="436563" cy="436563"/>
          </a:xfrm>
          <a:prstGeom prst="rect">
            <a:avLst/>
          </a:prstGeom>
        </p:spPr>
      </p:pic>
      <p:pic>
        <p:nvPicPr>
          <p:cNvPr id="39" name="keyboard-human">
            <a:hlinkClick r:id="" action="ppaction://media"/>
            <a:extLst>
              <a:ext uri="{FF2B5EF4-FFF2-40B4-BE49-F238E27FC236}">
                <a16:creationId xmlns:a16="http://schemas.microsoft.com/office/drawing/2014/main" id="{3AEDB482-3D55-380F-442A-68997AB521B8}"/>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0174181" y="4679957"/>
            <a:ext cx="436563" cy="436563"/>
          </a:xfrm>
          <a:prstGeom prst="rect">
            <a:avLst/>
          </a:prstGeom>
        </p:spPr>
      </p:pic>
      <p:sp>
        <p:nvSpPr>
          <p:cNvPr id="7" name="TextBox 6">
            <a:extLst>
              <a:ext uri="{FF2B5EF4-FFF2-40B4-BE49-F238E27FC236}">
                <a16:creationId xmlns:a16="http://schemas.microsoft.com/office/drawing/2014/main" id="{8137E302-FF75-801A-13A2-EE228567CC1B}"/>
              </a:ext>
            </a:extLst>
          </p:cNvPr>
          <p:cNvSpPr txBox="1"/>
          <p:nvPr/>
        </p:nvSpPr>
        <p:spPr>
          <a:xfrm>
            <a:off x="695400" y="6332928"/>
            <a:ext cx="1103878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13839"/>
                </a:solidFill>
                <a:effectLst/>
                <a:uLnTx/>
                <a:uFillTx/>
                <a:latin typeface="Times New Roman" panose="02020603050405020304" pitchFamily="18" charset="0"/>
                <a:ea typeface="+mn-ea"/>
                <a:cs typeface="+mn-cs"/>
              </a:rPr>
              <a:t>X. Liu, H. Liu, Q. Kong, X. Mei, J. Zhao, Q. Huang, M.D. Plumbley, and W. </a:t>
            </a:r>
            <a:r>
              <a:rPr kumimoji="0" lang="en-GB" sz="1400" b="0" i="0" u="none" strike="noStrike" kern="1200" cap="none" spc="0" normalizeH="0" baseline="0" noProof="0" dirty="0" err="1">
                <a:ln>
                  <a:noFill/>
                </a:ln>
                <a:solidFill>
                  <a:srgbClr val="413839"/>
                </a:solidFill>
                <a:effectLst/>
                <a:uLnTx/>
                <a:uFillTx/>
                <a:latin typeface="Times New Roman" panose="02020603050405020304" pitchFamily="18" charset="0"/>
                <a:ea typeface="+mn-ea"/>
                <a:cs typeface="+mn-cs"/>
              </a:rPr>
              <a:t>Wang,"Separate</a:t>
            </a:r>
            <a:r>
              <a:rPr kumimoji="0" lang="en-GB" sz="1400" b="0" i="0" u="none" strike="noStrike" kern="1200" cap="none" spc="0" normalizeH="0" baseline="0" noProof="0" dirty="0">
                <a:ln>
                  <a:noFill/>
                </a:ln>
                <a:solidFill>
                  <a:srgbClr val="413839"/>
                </a:solidFill>
                <a:effectLst/>
                <a:uLnTx/>
                <a:uFillTx/>
                <a:latin typeface="Times New Roman" panose="02020603050405020304" pitchFamily="18" charset="0"/>
                <a:ea typeface="+mn-ea"/>
                <a:cs typeface="+mn-cs"/>
              </a:rPr>
              <a:t> What You Describe: Language-Queried Audio Source Separation," in </a:t>
            </a:r>
            <a:r>
              <a:rPr kumimoji="0" lang="en-GB" sz="1400" b="0" i="1" u="none" strike="noStrike" kern="1200" cap="none" spc="0" normalizeH="0" baseline="0" noProof="0" dirty="0">
                <a:ln>
                  <a:noFill/>
                </a:ln>
                <a:solidFill>
                  <a:srgbClr val="413839"/>
                </a:solidFill>
                <a:effectLst/>
                <a:uLnTx/>
                <a:uFillTx/>
                <a:latin typeface="Times New Roman" panose="02020603050405020304" pitchFamily="18" charset="0"/>
                <a:ea typeface="+mn-ea"/>
                <a:cs typeface="+mn-cs"/>
              </a:rPr>
              <a:t>Proc. 23rd </a:t>
            </a:r>
            <a:r>
              <a:rPr kumimoji="0" lang="en-GB" sz="1400" b="0" i="1" u="none" strike="noStrike" kern="1200" cap="none" spc="0" normalizeH="0" baseline="0" noProof="0" dirty="0" err="1">
                <a:ln>
                  <a:noFill/>
                </a:ln>
                <a:solidFill>
                  <a:srgbClr val="413839"/>
                </a:solidFill>
                <a:effectLst/>
                <a:uLnTx/>
                <a:uFillTx/>
                <a:latin typeface="Times New Roman" panose="02020603050405020304" pitchFamily="18" charset="0"/>
                <a:ea typeface="+mn-ea"/>
                <a:cs typeface="+mn-cs"/>
              </a:rPr>
              <a:t>Interspeech</a:t>
            </a:r>
            <a:r>
              <a:rPr kumimoji="0" lang="en-GB" sz="1400" b="0" i="1" u="none" strike="noStrike" kern="1200" cap="none" spc="0" normalizeH="0" baseline="0" noProof="0" dirty="0">
                <a:ln>
                  <a:noFill/>
                </a:ln>
                <a:solidFill>
                  <a:srgbClr val="413839"/>
                </a:solidFill>
                <a:effectLst/>
                <a:uLnTx/>
                <a:uFillTx/>
                <a:latin typeface="Times New Roman" panose="02020603050405020304" pitchFamily="18" charset="0"/>
                <a:ea typeface="+mn-ea"/>
                <a:cs typeface="+mn-cs"/>
              </a:rPr>
              <a:t> Conference</a:t>
            </a:r>
            <a:r>
              <a:rPr kumimoji="0" lang="en-GB" sz="1400" b="0" i="0" u="none" strike="noStrike" kern="1200" cap="none" spc="0" normalizeH="0" baseline="0" noProof="0" dirty="0">
                <a:ln>
                  <a:noFill/>
                </a:ln>
                <a:solidFill>
                  <a:srgbClr val="413839"/>
                </a:solidFill>
                <a:effectLst/>
                <a:uLnTx/>
                <a:uFillTx/>
                <a:latin typeface="Times New Roman" panose="02020603050405020304" pitchFamily="18" charset="0"/>
                <a:ea typeface="+mn-ea"/>
                <a:cs typeface="+mn-cs"/>
              </a:rPr>
              <a:t> (INTERSPEECH 2022), 18-22 September, 2022, Incheon, Korea.</a:t>
            </a:r>
            <a:endPar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8EC3D57-1496-33FB-32BD-1C2C3D27F804}"/>
              </a:ext>
              <a:ext uri="{C183D7F6-B498-43B3-948B-1728B52AA6E4}">
                <adec:decorative xmlns:adec="http://schemas.microsoft.com/office/drawing/2017/decorative" val="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300416" y="163522"/>
            <a:ext cx="1445982" cy="422601"/>
          </a:xfrm>
          <a:prstGeom prst="rect">
            <a:avLst/>
          </a:prstGeom>
        </p:spPr>
      </p:pic>
    </p:spTree>
    <p:extLst>
      <p:ext uri="{BB962C8B-B14F-4D97-AF65-F5344CB8AC3E}">
        <p14:creationId xmlns:p14="http://schemas.microsoft.com/office/powerpoint/2010/main" val="107634151"/>
      </p:ext>
    </p:extLst>
  </p:cSld>
  <p:clrMapOvr>
    <a:masterClrMapping/>
  </p:clrMapOvr>
  <p:transition spd="med"/>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0"/>
                </p:tgtEl>
              </p:cMediaNode>
            </p:audio>
            <p:audio>
              <p:cMediaNode vol="80000">
                <p:cTn id="3" fill="hold" display="0">
                  <p:stCondLst>
                    <p:cond delay="indefinite"/>
                  </p:stCondLst>
                  <p:endCondLst>
                    <p:cond evt="onStopAudio" delay="0">
                      <p:tgtEl>
                        <p:sldTgt/>
                      </p:tgtEl>
                    </p:cond>
                  </p:endCondLst>
                </p:cTn>
                <p:tgtEl>
                  <p:spTgt spid="31"/>
                </p:tgtEl>
              </p:cMediaNode>
            </p:audio>
            <p:audio>
              <p:cMediaNode vol="80000">
                <p:cTn id="4" fill="hold" display="0">
                  <p:stCondLst>
                    <p:cond delay="indefinite"/>
                  </p:stCondLst>
                  <p:endCondLst>
                    <p:cond evt="onStopAudio" delay="0">
                      <p:tgtEl>
                        <p:sldTgt/>
                      </p:tgtEl>
                    </p:cond>
                  </p:endCondLst>
                </p:cTn>
                <p:tgtEl>
                  <p:spTgt spid="38"/>
                </p:tgtEl>
              </p:cMediaNode>
            </p:audio>
            <p:audio>
              <p:cMediaNode vol="80000">
                <p:cTn id="5" fill="hold" display="0">
                  <p:stCondLst>
                    <p:cond delay="indefinite"/>
                  </p:stCondLst>
                  <p:endCondLst>
                    <p:cond evt="onStopAudio" delay="0">
                      <p:tgtEl>
                        <p:sldTgt/>
                      </p:tgtEl>
                    </p:cond>
                  </p:endCondLst>
                </p:cTn>
                <p:tgtEl>
                  <p:spTgt spid="3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5AF87-7680-C9C6-998C-24BA1FDFF6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384AA2-FDC5-9140-E759-5BA535F19BAF}"/>
              </a:ext>
            </a:extLst>
          </p:cNvPr>
          <p:cNvSpPr>
            <a:spLocks noGrp="1"/>
          </p:cNvSpPr>
          <p:nvPr>
            <p:ph type="title"/>
          </p:nvPr>
        </p:nvSpPr>
        <p:spPr>
          <a:xfrm>
            <a:off x="383140" y="325403"/>
            <a:ext cx="10880035" cy="413268"/>
          </a:xfrm>
        </p:spPr>
        <p:txBody>
          <a:bodyPr/>
          <a:lstStyle/>
          <a:p>
            <a:r>
              <a:rPr lang="en-US" sz="3000" dirty="0">
                <a:solidFill>
                  <a:srgbClr val="0070C0"/>
                </a:solidFill>
                <a:latin typeface="Noto Sans" panose="020B0502040504020204" pitchFamily="34"/>
                <a:ea typeface="Noto Sans" panose="020B0502040504020204" pitchFamily="34"/>
                <a:cs typeface="Noto Sans" panose="020B0502040504020204" pitchFamily="34"/>
              </a:rPr>
              <a:t>Large Language Audio Models - Examples </a:t>
            </a:r>
            <a:endParaRPr lang="en-GB" sz="3000" dirty="0">
              <a:solidFill>
                <a:srgbClr val="0070C0"/>
              </a:solidFill>
              <a:latin typeface="Noto Sans" panose="020B0502040504020204" pitchFamily="34"/>
              <a:ea typeface="Noto Sans" panose="020B0502040504020204" pitchFamily="34"/>
              <a:cs typeface="Noto Sans" panose="020B0502040504020204" pitchFamily="34"/>
            </a:endParaRPr>
          </a:p>
        </p:txBody>
      </p:sp>
      <p:sp>
        <p:nvSpPr>
          <p:cNvPr id="5" name="TextBox 4">
            <a:extLst>
              <a:ext uri="{FF2B5EF4-FFF2-40B4-BE49-F238E27FC236}">
                <a16:creationId xmlns:a16="http://schemas.microsoft.com/office/drawing/2014/main" id="{68D688CE-C1C5-3A65-41FE-E6D252A70666}"/>
              </a:ext>
            </a:extLst>
          </p:cNvPr>
          <p:cNvSpPr txBox="1"/>
          <p:nvPr/>
        </p:nvSpPr>
        <p:spPr>
          <a:xfrm>
            <a:off x="493714" y="1014518"/>
            <a:ext cx="5972209" cy="5632311"/>
          </a:xfrm>
          <a:prstGeom prst="rect">
            <a:avLst/>
          </a:prstGeom>
          <a:noFill/>
        </p:spPr>
        <p:txBody>
          <a:bodyPr wrap="square">
            <a:spAutoFit/>
          </a:bodyPr>
          <a:lstStyle/>
          <a:p>
            <a:r>
              <a:rPr lang="en-GB" b="1" dirty="0">
                <a:solidFill>
                  <a:srgbClr val="262626"/>
                </a:solidFill>
              </a:rPr>
              <a:t>Whisper</a:t>
            </a:r>
            <a:r>
              <a:rPr lang="en-GB" dirty="0">
                <a:solidFill>
                  <a:srgbClr val="262626"/>
                </a:solidFill>
              </a:rPr>
              <a:t>: automatic speech recognition (ASR)</a:t>
            </a:r>
          </a:p>
          <a:p>
            <a:r>
              <a:rPr lang="en-GB" b="1" dirty="0">
                <a:solidFill>
                  <a:srgbClr val="262626"/>
                </a:solidFill>
              </a:rPr>
              <a:t>Wav2Vec 2.0</a:t>
            </a:r>
            <a:r>
              <a:rPr lang="en-GB" dirty="0">
                <a:solidFill>
                  <a:srgbClr val="262626"/>
                </a:solidFill>
              </a:rPr>
              <a:t>: speech to text (STT)</a:t>
            </a:r>
          </a:p>
          <a:p>
            <a:r>
              <a:rPr lang="en-GB" b="1" dirty="0" err="1">
                <a:solidFill>
                  <a:srgbClr val="262626"/>
                </a:solidFill>
              </a:rPr>
              <a:t>DeepSpeech</a:t>
            </a:r>
            <a:r>
              <a:rPr lang="en-GB" dirty="0">
                <a:solidFill>
                  <a:srgbClr val="262626"/>
                </a:solidFill>
              </a:rPr>
              <a:t>: open-source ASR</a:t>
            </a:r>
          </a:p>
          <a:p>
            <a:r>
              <a:rPr lang="en-GB" b="1" dirty="0">
                <a:solidFill>
                  <a:srgbClr val="262626"/>
                </a:solidFill>
              </a:rPr>
              <a:t>Coqui AI</a:t>
            </a:r>
            <a:r>
              <a:rPr lang="en-GB" dirty="0">
                <a:solidFill>
                  <a:srgbClr val="262626"/>
                </a:solidFill>
              </a:rPr>
              <a:t>: speech synthesis and TTS</a:t>
            </a:r>
          </a:p>
          <a:p>
            <a:r>
              <a:rPr lang="en-GB" b="1" dirty="0">
                <a:solidFill>
                  <a:srgbClr val="262626"/>
                </a:solidFill>
              </a:rPr>
              <a:t>Jasper and </a:t>
            </a:r>
            <a:r>
              <a:rPr lang="en-GB" b="1" dirty="0" err="1">
                <a:solidFill>
                  <a:srgbClr val="262626"/>
                </a:solidFill>
              </a:rPr>
              <a:t>QuartzNet</a:t>
            </a:r>
            <a:r>
              <a:rPr lang="en-GB" dirty="0">
                <a:solidFill>
                  <a:srgbClr val="262626"/>
                </a:solidFill>
              </a:rPr>
              <a:t>: ASR</a:t>
            </a:r>
          </a:p>
          <a:p>
            <a:r>
              <a:rPr lang="en-GB" b="1" dirty="0">
                <a:solidFill>
                  <a:srgbClr val="262626"/>
                </a:solidFill>
              </a:rPr>
              <a:t>GPT-3 with Whisper</a:t>
            </a:r>
            <a:r>
              <a:rPr lang="en-GB" dirty="0">
                <a:solidFill>
                  <a:srgbClr val="262626"/>
                </a:solidFill>
              </a:rPr>
              <a:t>: ASR + LLMs</a:t>
            </a:r>
          </a:p>
          <a:p>
            <a:r>
              <a:rPr lang="en-GB" b="1" dirty="0">
                <a:solidFill>
                  <a:srgbClr val="262626"/>
                </a:solidFill>
              </a:rPr>
              <a:t>Sonix.ai</a:t>
            </a:r>
            <a:r>
              <a:rPr lang="en-GB" dirty="0">
                <a:solidFill>
                  <a:srgbClr val="262626"/>
                </a:solidFill>
              </a:rPr>
              <a:t>: speech transcription and analysis</a:t>
            </a:r>
          </a:p>
          <a:p>
            <a:r>
              <a:rPr lang="en-GB" b="1" dirty="0" err="1">
                <a:solidFill>
                  <a:srgbClr val="262626"/>
                </a:solidFill>
              </a:rPr>
              <a:t>SpeechBrain</a:t>
            </a:r>
            <a:r>
              <a:rPr lang="en-GB" dirty="0">
                <a:solidFill>
                  <a:srgbClr val="262626"/>
                </a:solidFill>
              </a:rPr>
              <a:t>: platform for speech models</a:t>
            </a:r>
            <a:endParaRPr lang="en-GB" b="1" dirty="0">
              <a:solidFill>
                <a:srgbClr val="262626"/>
              </a:solidFill>
            </a:endParaRPr>
          </a:p>
          <a:p>
            <a:r>
              <a:rPr lang="en-GB" b="1" dirty="0" err="1">
                <a:solidFill>
                  <a:srgbClr val="262626"/>
                </a:solidFill>
              </a:rPr>
              <a:t>OpenSTT</a:t>
            </a:r>
            <a:r>
              <a:rPr lang="en-GB" dirty="0">
                <a:solidFill>
                  <a:srgbClr val="262626"/>
                </a:solidFill>
              </a:rPr>
              <a:t>: ASR</a:t>
            </a:r>
          </a:p>
          <a:p>
            <a:r>
              <a:rPr lang="en-GB" b="1" dirty="0">
                <a:solidFill>
                  <a:srgbClr val="262626"/>
                </a:solidFill>
              </a:rPr>
              <a:t>Gemini</a:t>
            </a:r>
            <a:r>
              <a:rPr lang="en-GB" dirty="0">
                <a:solidFill>
                  <a:srgbClr val="262626"/>
                </a:solidFill>
              </a:rPr>
              <a:t>: text/image/speech</a:t>
            </a:r>
          </a:p>
          <a:p>
            <a:r>
              <a:rPr lang="en-GB" b="1" dirty="0" err="1">
                <a:solidFill>
                  <a:srgbClr val="262626"/>
                </a:solidFill>
              </a:rPr>
              <a:t>WavLLM</a:t>
            </a:r>
            <a:r>
              <a:rPr lang="en-GB" dirty="0">
                <a:solidFill>
                  <a:srgbClr val="262626"/>
                </a:solidFill>
              </a:rPr>
              <a:t>: speech LLMs</a:t>
            </a:r>
          </a:p>
          <a:p>
            <a:r>
              <a:rPr lang="en-GB" b="1" dirty="0" err="1">
                <a:solidFill>
                  <a:srgbClr val="0070C0"/>
                </a:solidFill>
              </a:rPr>
              <a:t>MuseNet</a:t>
            </a:r>
            <a:r>
              <a:rPr lang="en-GB" dirty="0">
                <a:solidFill>
                  <a:srgbClr val="0070C0"/>
                </a:solidFill>
              </a:rPr>
              <a:t>: music instrumental composition &amp; style transfer</a:t>
            </a:r>
          </a:p>
          <a:p>
            <a:r>
              <a:rPr lang="en-GB" b="1" dirty="0" err="1">
                <a:solidFill>
                  <a:srgbClr val="0070C0"/>
                </a:solidFill>
              </a:rPr>
              <a:t>MusicVAE</a:t>
            </a:r>
            <a:r>
              <a:rPr lang="en-GB" dirty="0">
                <a:solidFill>
                  <a:srgbClr val="0070C0"/>
                </a:solidFill>
              </a:rPr>
              <a:t>: melody generation, remixing, and style interpolation</a:t>
            </a:r>
          </a:p>
          <a:p>
            <a:r>
              <a:rPr lang="en-GB" b="1" dirty="0" err="1">
                <a:solidFill>
                  <a:srgbClr val="0070C0"/>
                </a:solidFill>
              </a:rPr>
              <a:t>JukeBox</a:t>
            </a:r>
            <a:r>
              <a:rPr lang="en-GB" dirty="0">
                <a:solidFill>
                  <a:srgbClr val="0070C0"/>
                </a:solidFill>
              </a:rPr>
              <a:t>: raw music with vocals and lyrics</a:t>
            </a:r>
          </a:p>
          <a:p>
            <a:r>
              <a:rPr lang="en-GB" b="1" dirty="0">
                <a:solidFill>
                  <a:srgbClr val="0070C0"/>
                </a:solidFill>
              </a:rPr>
              <a:t>Riffusion</a:t>
            </a:r>
            <a:r>
              <a:rPr lang="en-GB" dirty="0">
                <a:solidFill>
                  <a:srgbClr val="0070C0"/>
                </a:solidFill>
              </a:rPr>
              <a:t>: text to music generation</a:t>
            </a:r>
          </a:p>
          <a:p>
            <a:r>
              <a:rPr lang="en-GB" b="1" dirty="0" err="1">
                <a:solidFill>
                  <a:srgbClr val="0070C0"/>
                </a:solidFill>
              </a:rPr>
              <a:t>MusicLM</a:t>
            </a:r>
            <a:r>
              <a:rPr lang="en-GB" dirty="0">
                <a:solidFill>
                  <a:srgbClr val="0070C0"/>
                </a:solidFill>
              </a:rPr>
              <a:t>: text to music generation</a:t>
            </a:r>
          </a:p>
          <a:p>
            <a:r>
              <a:rPr lang="en-GB" b="1" dirty="0">
                <a:solidFill>
                  <a:srgbClr val="0070C0"/>
                </a:solidFill>
              </a:rPr>
              <a:t>REMI</a:t>
            </a:r>
            <a:r>
              <a:rPr lang="en-GB" dirty="0">
                <a:solidFill>
                  <a:srgbClr val="0070C0"/>
                </a:solidFill>
              </a:rPr>
              <a:t>: symbolic music generation (e.g. MIDI) </a:t>
            </a:r>
          </a:p>
          <a:p>
            <a:r>
              <a:rPr lang="en-GB" b="1" dirty="0" err="1">
                <a:solidFill>
                  <a:srgbClr val="0070C0"/>
                </a:solidFill>
              </a:rPr>
              <a:t>DeepBach</a:t>
            </a:r>
            <a:r>
              <a:rPr lang="en-GB" dirty="0">
                <a:solidFill>
                  <a:srgbClr val="0070C0"/>
                </a:solidFill>
              </a:rPr>
              <a:t>: classic music composition</a:t>
            </a:r>
          </a:p>
          <a:p>
            <a:r>
              <a:rPr lang="en-GB" b="1" dirty="0">
                <a:solidFill>
                  <a:srgbClr val="0070C0"/>
                </a:solidFill>
              </a:rPr>
              <a:t>AIVA</a:t>
            </a:r>
            <a:r>
              <a:rPr lang="en-GB" dirty="0">
                <a:solidFill>
                  <a:srgbClr val="0070C0"/>
                </a:solidFill>
              </a:rPr>
              <a:t>: music generation assistant</a:t>
            </a:r>
          </a:p>
        </p:txBody>
      </p:sp>
      <p:sp>
        <p:nvSpPr>
          <p:cNvPr id="9" name="TextBox 8">
            <a:extLst>
              <a:ext uri="{FF2B5EF4-FFF2-40B4-BE49-F238E27FC236}">
                <a16:creationId xmlns:a16="http://schemas.microsoft.com/office/drawing/2014/main" id="{D9861397-5E67-65FD-2B76-2F244F567B05}"/>
              </a:ext>
            </a:extLst>
          </p:cNvPr>
          <p:cNvSpPr txBox="1"/>
          <p:nvPr/>
        </p:nvSpPr>
        <p:spPr>
          <a:xfrm>
            <a:off x="6172200" y="1014518"/>
            <a:ext cx="5804382" cy="5632311"/>
          </a:xfrm>
          <a:prstGeom prst="rect">
            <a:avLst/>
          </a:prstGeom>
          <a:noFill/>
        </p:spPr>
        <p:txBody>
          <a:bodyPr wrap="square">
            <a:spAutoFit/>
          </a:bodyPr>
          <a:lstStyle/>
          <a:p>
            <a:r>
              <a:rPr lang="en-GB" b="1" dirty="0">
                <a:solidFill>
                  <a:srgbClr val="FF0000"/>
                </a:solidFill>
              </a:rPr>
              <a:t>Wav2CLIP</a:t>
            </a:r>
            <a:r>
              <a:rPr lang="en-GB" dirty="0">
                <a:solidFill>
                  <a:srgbClr val="FF0000"/>
                </a:solidFill>
              </a:rPr>
              <a:t> (Wu et al, 2021): audio and language mapping</a:t>
            </a:r>
          </a:p>
          <a:p>
            <a:r>
              <a:rPr lang="en-GB" b="1" dirty="0" err="1">
                <a:solidFill>
                  <a:srgbClr val="FF0000"/>
                </a:solidFill>
              </a:rPr>
              <a:t>AudioCLIP</a:t>
            </a:r>
            <a:r>
              <a:rPr lang="en-GB" dirty="0">
                <a:solidFill>
                  <a:srgbClr val="FF0000"/>
                </a:solidFill>
              </a:rPr>
              <a:t> (</a:t>
            </a:r>
            <a:r>
              <a:rPr lang="en-GB" dirty="0" err="1">
                <a:solidFill>
                  <a:srgbClr val="FF0000"/>
                </a:solidFill>
              </a:rPr>
              <a:t>Guzhov</a:t>
            </a:r>
            <a:r>
              <a:rPr lang="en-GB" dirty="0">
                <a:solidFill>
                  <a:srgbClr val="FF0000"/>
                </a:solidFill>
              </a:rPr>
              <a:t> et al, 2021): audio-text-image alignment</a:t>
            </a:r>
          </a:p>
          <a:p>
            <a:r>
              <a:rPr lang="en-GB" b="1" dirty="0">
                <a:solidFill>
                  <a:srgbClr val="FF0000"/>
                </a:solidFill>
              </a:rPr>
              <a:t>CLAP</a:t>
            </a:r>
            <a:r>
              <a:rPr lang="en-GB" dirty="0">
                <a:solidFill>
                  <a:srgbClr val="FF0000"/>
                </a:solidFill>
              </a:rPr>
              <a:t> (Elizalde et al, 2022): audio-text alignment</a:t>
            </a:r>
            <a:endParaRPr lang="en-GB" sz="1800" dirty="0">
              <a:solidFill>
                <a:srgbClr val="FF0000"/>
              </a:solidFill>
            </a:endParaRPr>
          </a:p>
          <a:p>
            <a:r>
              <a:rPr lang="en-GB" b="1" dirty="0">
                <a:solidFill>
                  <a:srgbClr val="FF0000"/>
                </a:solidFill>
              </a:rPr>
              <a:t>CLAP-LAION</a:t>
            </a:r>
            <a:r>
              <a:rPr lang="en-GB" dirty="0">
                <a:solidFill>
                  <a:srgbClr val="FF0000"/>
                </a:solidFill>
              </a:rPr>
              <a:t> (Wu et al, 2022): audio-text alignment</a:t>
            </a:r>
          </a:p>
          <a:p>
            <a:r>
              <a:rPr lang="en-GB" b="1" dirty="0" err="1">
                <a:solidFill>
                  <a:srgbClr val="FF0000"/>
                </a:solidFill>
              </a:rPr>
              <a:t>Pengi</a:t>
            </a:r>
            <a:r>
              <a:rPr lang="en-GB" dirty="0">
                <a:solidFill>
                  <a:srgbClr val="FF0000"/>
                </a:solidFill>
              </a:rPr>
              <a:t> (Deshmukh et al. 2023): audio classification &amp; AQA</a:t>
            </a:r>
          </a:p>
          <a:p>
            <a:r>
              <a:rPr lang="en-GB" b="1" dirty="0" err="1">
                <a:solidFill>
                  <a:srgbClr val="FF0000"/>
                </a:solidFill>
              </a:rPr>
              <a:t>Qwen</a:t>
            </a:r>
            <a:r>
              <a:rPr lang="en-GB" b="1" dirty="0">
                <a:solidFill>
                  <a:srgbClr val="FF0000"/>
                </a:solidFill>
              </a:rPr>
              <a:t>-Audio</a:t>
            </a:r>
            <a:r>
              <a:rPr lang="en-GB" dirty="0">
                <a:solidFill>
                  <a:srgbClr val="FF0000"/>
                </a:solidFill>
              </a:rPr>
              <a:t> (Chu et al, 2023): speech, music, general audio</a:t>
            </a:r>
          </a:p>
          <a:p>
            <a:r>
              <a:rPr lang="en-GB" b="1" dirty="0" err="1">
                <a:solidFill>
                  <a:srgbClr val="FF0000"/>
                </a:solidFill>
              </a:rPr>
              <a:t>AudioLM</a:t>
            </a:r>
            <a:r>
              <a:rPr lang="en-GB" b="1" dirty="0">
                <a:solidFill>
                  <a:srgbClr val="FF0000"/>
                </a:solidFill>
              </a:rPr>
              <a:t> </a:t>
            </a:r>
            <a:r>
              <a:rPr lang="en-GB" dirty="0">
                <a:solidFill>
                  <a:srgbClr val="FF0000"/>
                </a:solidFill>
              </a:rPr>
              <a:t>(</a:t>
            </a:r>
            <a:r>
              <a:rPr lang="en-GB" dirty="0" err="1">
                <a:solidFill>
                  <a:srgbClr val="FF0000"/>
                </a:solidFill>
              </a:rPr>
              <a:t>Borsos</a:t>
            </a:r>
            <a:r>
              <a:rPr lang="en-GB" dirty="0">
                <a:solidFill>
                  <a:srgbClr val="FF0000"/>
                </a:solidFill>
              </a:rPr>
              <a:t> et al 2022): Speech/music generation</a:t>
            </a:r>
          </a:p>
          <a:p>
            <a:r>
              <a:rPr lang="en-GB" b="1" dirty="0">
                <a:solidFill>
                  <a:srgbClr val="FF0000"/>
                </a:solidFill>
              </a:rPr>
              <a:t>LTU</a:t>
            </a:r>
            <a:r>
              <a:rPr lang="en-GB" dirty="0">
                <a:solidFill>
                  <a:srgbClr val="FF0000"/>
                </a:solidFill>
              </a:rPr>
              <a:t> (Gong et al, 2023): audio QA and reasoning</a:t>
            </a:r>
          </a:p>
          <a:p>
            <a:r>
              <a:rPr lang="en-GB" b="1" dirty="0">
                <a:solidFill>
                  <a:srgbClr val="FF0000"/>
                </a:solidFill>
              </a:rPr>
              <a:t>SALMONN</a:t>
            </a:r>
            <a:r>
              <a:rPr lang="en-GB" dirty="0">
                <a:solidFill>
                  <a:srgbClr val="FF0000"/>
                </a:solidFill>
              </a:rPr>
              <a:t> (Tang et al, 2023): speech-audio-music LLMs</a:t>
            </a:r>
          </a:p>
          <a:p>
            <a:r>
              <a:rPr lang="en-GB" b="1" dirty="0" err="1">
                <a:solidFill>
                  <a:srgbClr val="FF0000"/>
                </a:solidFill>
              </a:rPr>
              <a:t>ImageBind</a:t>
            </a:r>
            <a:r>
              <a:rPr lang="en-GB" dirty="0">
                <a:solidFill>
                  <a:srgbClr val="FF0000"/>
                </a:solidFill>
              </a:rPr>
              <a:t> (Girdhar et al, 2023): image, text, audio, depth</a:t>
            </a:r>
          </a:p>
          <a:p>
            <a:r>
              <a:rPr lang="en-GB" b="1" dirty="0">
                <a:solidFill>
                  <a:srgbClr val="FF0000"/>
                </a:solidFill>
              </a:rPr>
              <a:t>ONE-PEACE</a:t>
            </a:r>
            <a:r>
              <a:rPr lang="en-GB" dirty="0">
                <a:solidFill>
                  <a:srgbClr val="FF0000"/>
                </a:solidFill>
              </a:rPr>
              <a:t> (Wang et al, 2023): audio-text-image</a:t>
            </a:r>
          </a:p>
          <a:p>
            <a:r>
              <a:rPr lang="en-GB" b="1" dirty="0" err="1">
                <a:solidFill>
                  <a:srgbClr val="FF0000"/>
                </a:solidFill>
              </a:rPr>
              <a:t>AudioGPT</a:t>
            </a:r>
            <a:r>
              <a:rPr lang="en-GB" dirty="0">
                <a:solidFill>
                  <a:srgbClr val="FF0000"/>
                </a:solidFill>
              </a:rPr>
              <a:t> (Huang et al, 2023): Speech, Music, Talking Head </a:t>
            </a:r>
          </a:p>
          <a:p>
            <a:r>
              <a:rPr lang="en-GB" b="1" dirty="0" err="1">
                <a:solidFill>
                  <a:srgbClr val="FF0000"/>
                </a:solidFill>
              </a:rPr>
              <a:t>UniAudio</a:t>
            </a:r>
            <a:r>
              <a:rPr lang="en-GB" dirty="0">
                <a:solidFill>
                  <a:srgbClr val="FF0000"/>
                </a:solidFill>
              </a:rPr>
              <a:t> (Yang et al, 2024): speech/sound/music/singing</a:t>
            </a:r>
          </a:p>
          <a:p>
            <a:endParaRPr lang="en-GB" dirty="0"/>
          </a:p>
          <a:p>
            <a:r>
              <a:rPr lang="en-GB" b="1" dirty="0" err="1">
                <a:solidFill>
                  <a:srgbClr val="002868"/>
                </a:solidFill>
              </a:rPr>
              <a:t>AudioLDM</a:t>
            </a:r>
            <a:r>
              <a:rPr lang="en-GB" dirty="0">
                <a:solidFill>
                  <a:srgbClr val="002868"/>
                </a:solidFill>
              </a:rPr>
              <a:t> (Liu et al 2023): text to audio generation</a:t>
            </a:r>
          </a:p>
          <a:p>
            <a:r>
              <a:rPr lang="en-GB" b="1" dirty="0" err="1">
                <a:solidFill>
                  <a:srgbClr val="002868"/>
                </a:solidFill>
              </a:rPr>
              <a:t>AudioLDM</a:t>
            </a:r>
            <a:r>
              <a:rPr lang="en-GB" b="1" dirty="0">
                <a:solidFill>
                  <a:srgbClr val="002868"/>
                </a:solidFill>
              </a:rPr>
              <a:t> 2</a:t>
            </a:r>
            <a:r>
              <a:rPr lang="en-GB" dirty="0">
                <a:solidFill>
                  <a:srgbClr val="002868"/>
                </a:solidFill>
              </a:rPr>
              <a:t> (Liu et al 2023): text to audio generation</a:t>
            </a:r>
          </a:p>
          <a:p>
            <a:r>
              <a:rPr lang="en-GB" b="1" dirty="0">
                <a:solidFill>
                  <a:srgbClr val="002868"/>
                </a:solidFill>
              </a:rPr>
              <a:t>Re-</a:t>
            </a:r>
            <a:r>
              <a:rPr lang="en-GB" b="1" dirty="0" err="1">
                <a:solidFill>
                  <a:srgbClr val="002868"/>
                </a:solidFill>
              </a:rPr>
              <a:t>AudioLDM</a:t>
            </a:r>
            <a:r>
              <a:rPr lang="en-GB" dirty="0">
                <a:solidFill>
                  <a:srgbClr val="002868"/>
                </a:solidFill>
              </a:rPr>
              <a:t> (Yuan et al 2024): text to audio generation</a:t>
            </a:r>
          </a:p>
          <a:p>
            <a:r>
              <a:rPr lang="en-GB" b="1" dirty="0">
                <a:solidFill>
                  <a:srgbClr val="002868"/>
                </a:solidFill>
              </a:rPr>
              <a:t>T-CLAP</a:t>
            </a:r>
            <a:r>
              <a:rPr lang="en-GB" dirty="0">
                <a:solidFill>
                  <a:srgbClr val="002868"/>
                </a:solidFill>
              </a:rPr>
              <a:t>(Yuan et al 2024): audio-text alignment</a:t>
            </a:r>
          </a:p>
          <a:p>
            <a:r>
              <a:rPr lang="en-GB" b="1" dirty="0" err="1">
                <a:solidFill>
                  <a:srgbClr val="002868"/>
                </a:solidFill>
              </a:rPr>
              <a:t>WavCraft</a:t>
            </a:r>
            <a:r>
              <a:rPr lang="en-GB" dirty="0">
                <a:solidFill>
                  <a:srgbClr val="002868"/>
                </a:solidFill>
              </a:rPr>
              <a:t> (Liang et al, 2024): text prompted audio editing</a:t>
            </a:r>
          </a:p>
          <a:p>
            <a:r>
              <a:rPr lang="en-GB" b="1" dirty="0">
                <a:solidFill>
                  <a:srgbClr val="002868"/>
                </a:solidFill>
              </a:rPr>
              <a:t>APT-LLM</a:t>
            </a:r>
            <a:r>
              <a:rPr lang="en-GB" dirty="0">
                <a:solidFill>
                  <a:srgbClr val="002868"/>
                </a:solidFill>
              </a:rPr>
              <a:t> (Liang et al, 2024): LLM based AQA and reasoning</a:t>
            </a:r>
          </a:p>
        </p:txBody>
      </p:sp>
    </p:spTree>
    <p:extLst>
      <p:ext uri="{BB962C8B-B14F-4D97-AF65-F5344CB8AC3E}">
        <p14:creationId xmlns:p14="http://schemas.microsoft.com/office/powerpoint/2010/main" val="343367671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90D01-3BE6-CD5E-DC7D-1947008198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A1A2EB-0794-EE5B-686A-ED7E5D28DEBE}"/>
              </a:ext>
            </a:extLst>
          </p:cNvPr>
          <p:cNvSpPr>
            <a:spLocks noGrp="1"/>
          </p:cNvSpPr>
          <p:nvPr>
            <p:ph type="title"/>
          </p:nvPr>
        </p:nvSpPr>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a:t>
            </a:r>
            <a:r>
              <a:rPr lang="en-US" sz="3000" dirty="0">
                <a:solidFill>
                  <a:srgbClr val="0070C0"/>
                </a:solidFill>
                <a:latin typeface="Noto Sans" panose="020B0502040504020204" pitchFamily="34"/>
                <a:ea typeface="Noto Sans" panose="020B0502040504020204" pitchFamily="34"/>
                <a:cs typeface="Noto Sans" panose="020B0502040504020204" pitchFamily="34"/>
              </a:rPr>
              <a:t>Large) Language-Audio Multi-Modal Datasets</a:t>
            </a:r>
            <a:endParaRPr lang="en-GB" sz="3000" dirty="0">
              <a:solidFill>
                <a:srgbClr val="0070C0"/>
              </a:solidFill>
              <a:latin typeface="Noto Sans" panose="020B0502040504020204" pitchFamily="34"/>
              <a:ea typeface="Noto Sans" panose="020B0502040504020204" pitchFamily="34"/>
              <a:cs typeface="Noto Sans" panose="020B0502040504020204" pitchFamily="34"/>
            </a:endParaRPr>
          </a:p>
        </p:txBody>
      </p:sp>
      <p:sp>
        <p:nvSpPr>
          <p:cNvPr id="3" name="Text Placeholder 2">
            <a:extLst>
              <a:ext uri="{FF2B5EF4-FFF2-40B4-BE49-F238E27FC236}">
                <a16:creationId xmlns:a16="http://schemas.microsoft.com/office/drawing/2014/main" id="{543C929E-C2E2-E131-E0DA-6ACD42FF8635}"/>
              </a:ext>
            </a:extLst>
          </p:cNvPr>
          <p:cNvSpPr>
            <a:spLocks noGrp="1"/>
          </p:cNvSpPr>
          <p:nvPr>
            <p:ph type="body" idx="1"/>
          </p:nvPr>
        </p:nvSpPr>
        <p:spPr>
          <a:xfrm>
            <a:off x="699050" y="1378535"/>
            <a:ext cx="5900532" cy="4336463"/>
          </a:xfrm>
        </p:spPr>
        <p:txBody>
          <a:bodyPr>
            <a:normAutofit/>
          </a:bodyPr>
          <a:lstStyle/>
          <a:p>
            <a:pPr marL="457200" indent="-457200">
              <a:buFont typeface="Arial" panose="020B0604020202020204" pitchFamily="34" charset="0"/>
              <a:buChar char="•"/>
            </a:pPr>
            <a:r>
              <a:rPr lang="en-GB" sz="2600" dirty="0" err="1">
                <a:solidFill>
                  <a:srgbClr val="262626"/>
                </a:solidFill>
              </a:rPr>
              <a:t>AudioCaps</a:t>
            </a:r>
            <a:r>
              <a:rPr lang="en-GB" sz="2600" dirty="0">
                <a:solidFill>
                  <a:srgbClr val="262626"/>
                </a:solidFill>
              </a:rPr>
              <a:t> (Kim et al, 2019) </a:t>
            </a:r>
          </a:p>
          <a:p>
            <a:pPr marL="457200" indent="-457200">
              <a:buFont typeface="Arial" panose="020B0604020202020204" pitchFamily="34" charset="0"/>
              <a:buChar char="•"/>
            </a:pPr>
            <a:r>
              <a:rPr lang="en-GB" sz="2600" dirty="0">
                <a:solidFill>
                  <a:srgbClr val="262626"/>
                </a:solidFill>
              </a:rPr>
              <a:t>Clotho (</a:t>
            </a:r>
            <a:r>
              <a:rPr lang="en-GB" sz="2600" dirty="0" err="1">
                <a:solidFill>
                  <a:srgbClr val="262626"/>
                </a:solidFill>
              </a:rPr>
              <a:t>Drossos</a:t>
            </a:r>
            <a:r>
              <a:rPr lang="en-GB" sz="2600" dirty="0">
                <a:solidFill>
                  <a:srgbClr val="262626"/>
                </a:solidFill>
              </a:rPr>
              <a:t> et al, 2020)</a:t>
            </a:r>
          </a:p>
          <a:p>
            <a:pPr marL="457200" indent="-457200">
              <a:buFont typeface="Arial" panose="020B0604020202020204" pitchFamily="34" charset="0"/>
              <a:buChar char="•"/>
            </a:pPr>
            <a:r>
              <a:rPr lang="en-GB" sz="2600" dirty="0" err="1">
                <a:solidFill>
                  <a:srgbClr val="262626"/>
                </a:solidFill>
              </a:rPr>
              <a:t>SoundDescs</a:t>
            </a:r>
            <a:r>
              <a:rPr lang="en-GB" sz="2600" dirty="0">
                <a:solidFill>
                  <a:srgbClr val="262626"/>
                </a:solidFill>
              </a:rPr>
              <a:t> (Koepke et al, 2021)</a:t>
            </a:r>
          </a:p>
          <a:p>
            <a:pPr marL="457200" indent="-457200">
              <a:buFont typeface="Arial" panose="020B0604020202020204" pitchFamily="34" charset="0"/>
              <a:buChar char="•"/>
            </a:pPr>
            <a:r>
              <a:rPr lang="en-GB" sz="2600" dirty="0">
                <a:solidFill>
                  <a:srgbClr val="262626"/>
                </a:solidFill>
              </a:rPr>
              <a:t>LAION-Audio-630K (Wu et al, 2023)</a:t>
            </a:r>
          </a:p>
          <a:p>
            <a:pPr marL="457200" indent="-457200">
              <a:buFont typeface="Arial" panose="020B0604020202020204" pitchFamily="34" charset="0"/>
              <a:buChar char="•"/>
            </a:pPr>
            <a:r>
              <a:rPr lang="en-GB" sz="2600" dirty="0">
                <a:solidFill>
                  <a:srgbClr val="262626"/>
                </a:solidFill>
              </a:rPr>
              <a:t>Auto-ACD (Xu et al. 2024)</a:t>
            </a:r>
          </a:p>
          <a:p>
            <a:pPr marL="457200" indent="-457200">
              <a:buFont typeface="Arial" panose="020B0604020202020204" pitchFamily="34" charset="0"/>
              <a:buChar char="•"/>
            </a:pPr>
            <a:endParaRPr lang="en-GB" sz="2600" dirty="0">
              <a:solidFill>
                <a:srgbClr val="262626"/>
              </a:solidFill>
            </a:endParaRPr>
          </a:p>
          <a:p>
            <a:pPr marL="457200" indent="-457200">
              <a:buFont typeface="Arial" panose="020B0604020202020204" pitchFamily="34" charset="0"/>
              <a:buChar char="•"/>
            </a:pPr>
            <a:r>
              <a:rPr lang="en-GB" sz="2600" b="1" dirty="0" err="1">
                <a:solidFill>
                  <a:srgbClr val="262626"/>
                </a:solidFill>
              </a:rPr>
              <a:t>WavCaps</a:t>
            </a:r>
            <a:r>
              <a:rPr lang="en-GB" sz="2600" b="1" dirty="0">
                <a:solidFill>
                  <a:srgbClr val="262626"/>
                </a:solidFill>
              </a:rPr>
              <a:t> (Mei et al, 2023)</a:t>
            </a:r>
          </a:p>
          <a:p>
            <a:pPr marL="457200" indent="-457200">
              <a:buFont typeface="Arial" panose="020B0604020202020204" pitchFamily="34" charset="0"/>
              <a:buChar char="•"/>
            </a:pPr>
            <a:r>
              <a:rPr lang="en-GB" sz="2600" b="1" dirty="0">
                <a:solidFill>
                  <a:srgbClr val="262626"/>
                </a:solidFill>
              </a:rPr>
              <a:t>Sound-</a:t>
            </a:r>
            <a:r>
              <a:rPr lang="en-GB" sz="2600" b="1" dirty="0" err="1">
                <a:solidFill>
                  <a:srgbClr val="262626"/>
                </a:solidFill>
              </a:rPr>
              <a:t>VECaps</a:t>
            </a:r>
            <a:r>
              <a:rPr lang="en-GB" sz="2600" b="1" dirty="0">
                <a:solidFill>
                  <a:srgbClr val="262626"/>
                </a:solidFill>
              </a:rPr>
              <a:t> (Yuan et al, 2024)</a:t>
            </a:r>
          </a:p>
          <a:p>
            <a:pPr marL="457200" indent="-457200">
              <a:buFont typeface="Arial" panose="020B0604020202020204" pitchFamily="34" charset="0"/>
              <a:buChar char="•"/>
            </a:pPr>
            <a:r>
              <a:rPr lang="en-GB" sz="2600" b="1" dirty="0" err="1">
                <a:solidFill>
                  <a:srgbClr val="262626"/>
                </a:solidFill>
              </a:rPr>
              <a:t>AudioSetCaps</a:t>
            </a:r>
            <a:r>
              <a:rPr lang="en-GB" sz="2600" b="1" dirty="0">
                <a:solidFill>
                  <a:srgbClr val="262626"/>
                </a:solidFill>
              </a:rPr>
              <a:t> (Bai et al, 2024)</a:t>
            </a:r>
          </a:p>
        </p:txBody>
      </p:sp>
      <p:sp>
        <p:nvSpPr>
          <p:cNvPr id="4" name="Text Placeholder 2">
            <a:extLst>
              <a:ext uri="{FF2B5EF4-FFF2-40B4-BE49-F238E27FC236}">
                <a16:creationId xmlns:a16="http://schemas.microsoft.com/office/drawing/2014/main" id="{FBB3E4EA-6710-B28F-E22A-3D3FDDCBE682}"/>
              </a:ext>
            </a:extLst>
          </p:cNvPr>
          <p:cNvSpPr txBox="1">
            <a:spLocks/>
          </p:cNvSpPr>
          <p:nvPr/>
        </p:nvSpPr>
        <p:spPr>
          <a:xfrm>
            <a:off x="6334536" y="1378535"/>
            <a:ext cx="5768012" cy="387926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800" b="0" kern="1200" baseline="0">
                <a:solidFill>
                  <a:schemeClr val="tx1"/>
                </a:solidFill>
                <a:latin typeface="+mj-lt"/>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GB" sz="2600" dirty="0">
                <a:solidFill>
                  <a:srgbClr val="7030A0"/>
                </a:solidFill>
              </a:rPr>
              <a:t>CLEAR (</a:t>
            </a:r>
            <a:r>
              <a:rPr lang="en-GB" sz="2600" b="0" i="0" u="none" strike="noStrike" dirty="0" err="1">
                <a:solidFill>
                  <a:srgbClr val="7030A0"/>
                </a:solidFill>
                <a:effectLst/>
                <a:latin typeface="Lucida Grande"/>
              </a:rPr>
              <a:t>Abdelnour</a:t>
            </a:r>
            <a:r>
              <a:rPr lang="en-GB" sz="2600" dirty="0">
                <a:solidFill>
                  <a:srgbClr val="7030A0"/>
                </a:solidFill>
              </a:rPr>
              <a:t> et al, 2018)</a:t>
            </a:r>
          </a:p>
          <a:p>
            <a:pPr marL="457200" indent="-457200">
              <a:buFont typeface="Arial" panose="020B0604020202020204" pitchFamily="34" charset="0"/>
              <a:buChar char="•"/>
            </a:pPr>
            <a:r>
              <a:rPr lang="en-GB" sz="2600" dirty="0">
                <a:solidFill>
                  <a:srgbClr val="7030A0"/>
                </a:solidFill>
              </a:rPr>
              <a:t>DAQA (</a:t>
            </a:r>
            <a:r>
              <a:rPr lang="en-GB" sz="2600" b="0" i="0" u="none" strike="noStrike" dirty="0">
                <a:solidFill>
                  <a:srgbClr val="7030A0"/>
                </a:solidFill>
                <a:effectLst/>
                <a:latin typeface="Lucida Grande"/>
              </a:rPr>
              <a:t>Fayek and Johnson, </a:t>
            </a:r>
            <a:r>
              <a:rPr lang="en-GB" sz="2600" dirty="0">
                <a:solidFill>
                  <a:srgbClr val="7030A0"/>
                </a:solidFill>
              </a:rPr>
              <a:t>2019)</a:t>
            </a:r>
          </a:p>
          <a:p>
            <a:pPr marL="457200" indent="-457200">
              <a:buFont typeface="Arial" panose="020B0604020202020204" pitchFamily="34" charset="0"/>
              <a:buChar char="•"/>
            </a:pPr>
            <a:r>
              <a:rPr lang="en-GB" sz="2600" dirty="0">
                <a:solidFill>
                  <a:srgbClr val="7030A0"/>
                </a:solidFill>
              </a:rPr>
              <a:t>Clotho-AQA (Lipping et al, 2022)</a:t>
            </a:r>
          </a:p>
          <a:p>
            <a:pPr marL="457200" indent="-457200">
              <a:buFont typeface="Arial" panose="020B0604020202020204" pitchFamily="34" charset="0"/>
              <a:buChar char="•"/>
            </a:pPr>
            <a:r>
              <a:rPr lang="en-GB" sz="2600" dirty="0">
                <a:solidFill>
                  <a:srgbClr val="7030A0"/>
                </a:solidFill>
              </a:rPr>
              <a:t>MUSIC-AVQA (Li et al, 2022)</a:t>
            </a:r>
          </a:p>
          <a:p>
            <a:pPr marL="457200" indent="-457200">
              <a:buFont typeface="Arial" panose="020B0604020202020204" pitchFamily="34" charset="0"/>
              <a:buChar char="•"/>
            </a:pPr>
            <a:r>
              <a:rPr lang="en-GB" sz="2600" dirty="0" err="1">
                <a:solidFill>
                  <a:srgbClr val="7030A0"/>
                </a:solidFill>
              </a:rPr>
              <a:t>mClothoAQA</a:t>
            </a:r>
            <a:r>
              <a:rPr lang="en-GB" sz="2600" dirty="0">
                <a:solidFill>
                  <a:srgbClr val="7030A0"/>
                </a:solidFill>
              </a:rPr>
              <a:t> (Behera et al, 2023)</a:t>
            </a:r>
          </a:p>
          <a:p>
            <a:pPr marL="457200" indent="-457200">
              <a:buFont typeface="Arial" panose="020B0604020202020204" pitchFamily="34" charset="0"/>
              <a:buChar char="•"/>
            </a:pPr>
            <a:r>
              <a:rPr lang="en-GB" sz="2600" dirty="0">
                <a:solidFill>
                  <a:srgbClr val="7030A0"/>
                </a:solidFill>
              </a:rPr>
              <a:t>OpenAQA-5M (Gong et al, 2023)</a:t>
            </a:r>
          </a:p>
          <a:p>
            <a:pPr marL="457200" indent="-457200">
              <a:buFont typeface="Arial" panose="020B0604020202020204" pitchFamily="34" charset="0"/>
              <a:buChar char="•"/>
            </a:pPr>
            <a:endParaRPr lang="en-GB" sz="2600" dirty="0"/>
          </a:p>
          <a:p>
            <a:endParaRPr lang="en-GB" sz="2600" dirty="0"/>
          </a:p>
        </p:txBody>
      </p:sp>
    </p:spTree>
    <p:extLst>
      <p:ext uri="{BB962C8B-B14F-4D97-AF65-F5344CB8AC3E}">
        <p14:creationId xmlns:p14="http://schemas.microsoft.com/office/powerpoint/2010/main" val="334784779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D50D5-B386-AC32-FBE9-F5E33735F4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FFB3AD-307B-30D0-632B-EB9E1B40FFA0}"/>
              </a:ext>
            </a:extLst>
          </p:cNvPr>
          <p:cNvSpPr>
            <a:spLocks noGrp="1"/>
          </p:cNvSpPr>
          <p:nvPr>
            <p:ph type="title"/>
          </p:nvPr>
        </p:nvSpPr>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Trends and Open Questions in </a:t>
            </a:r>
            <a:r>
              <a:rPr lang="en-US" sz="3000" dirty="0">
                <a:solidFill>
                  <a:srgbClr val="0070C0"/>
                </a:solidFill>
                <a:latin typeface="Noto Sans" panose="020B0502040504020204" pitchFamily="34"/>
                <a:ea typeface="Noto Sans" panose="020B0502040504020204" pitchFamily="34"/>
                <a:cs typeface="Noto Sans" panose="020B0502040504020204" pitchFamily="34"/>
              </a:rPr>
              <a:t>LLAMs </a:t>
            </a:r>
            <a:endParaRPr lang="en-GB" sz="3000" dirty="0">
              <a:solidFill>
                <a:srgbClr val="0070C0"/>
              </a:solidFill>
              <a:latin typeface="Noto Sans" panose="020B0502040504020204" pitchFamily="34"/>
              <a:ea typeface="Noto Sans" panose="020B0502040504020204" pitchFamily="34"/>
              <a:cs typeface="Noto Sans" panose="020B0502040504020204" pitchFamily="34"/>
            </a:endParaRPr>
          </a:p>
        </p:txBody>
      </p:sp>
      <p:sp>
        <p:nvSpPr>
          <p:cNvPr id="6" name="Rectangle 1">
            <a:extLst>
              <a:ext uri="{FF2B5EF4-FFF2-40B4-BE49-F238E27FC236}">
                <a16:creationId xmlns:a16="http://schemas.microsoft.com/office/drawing/2014/main" id="{4A78B004-7471-3694-A348-A19DD117EDE0}"/>
              </a:ext>
            </a:extLst>
          </p:cNvPr>
          <p:cNvSpPr>
            <a:spLocks noGrp="1" noChangeArrowheads="1"/>
          </p:cNvSpPr>
          <p:nvPr>
            <p:ph type="body" idx="1"/>
          </p:nvPr>
        </p:nvSpPr>
        <p:spPr bwMode="auto">
          <a:xfrm>
            <a:off x="725556" y="1026547"/>
            <a:ext cx="11141765" cy="566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1800" b="1" i="0" u="sng" strike="noStrike" cap="none" normalizeH="0" baseline="0" dirty="0">
                <a:ln>
                  <a:noFill/>
                </a:ln>
                <a:solidFill>
                  <a:srgbClr val="262626"/>
                </a:solidFill>
                <a:effectLst/>
                <a:latin typeface="Arial" panose="020B0604020202020204" pitchFamily="34" charset="0"/>
              </a:rPr>
              <a:t>Open challenges:</a:t>
            </a:r>
          </a:p>
          <a:p>
            <a:pPr marL="285750" marR="0" lvl="0"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pPr>
            <a:r>
              <a:rPr lang="en-US" altLang="en-US" sz="1800" b="1" dirty="0">
                <a:solidFill>
                  <a:schemeClr val="accent6">
                    <a:lumMod val="75000"/>
                  </a:schemeClr>
                </a:solidFill>
                <a:latin typeface="Arial" panose="020B0604020202020204" pitchFamily="34" charset="0"/>
              </a:rPr>
              <a:t>Fusion of audio and language models</a:t>
            </a:r>
            <a:r>
              <a:rPr lang="en-US" altLang="en-US" sz="1800" dirty="0">
                <a:solidFill>
                  <a:schemeClr val="accent6">
                    <a:lumMod val="75000"/>
                  </a:schemeClr>
                </a:solidFill>
                <a:latin typeface="Arial" panose="020B0604020202020204" pitchFamily="34" charset="0"/>
              </a:rPr>
              <a:t>: aligning/fusing audio-text data</a:t>
            </a:r>
          </a:p>
          <a:p>
            <a:pPr marL="285750" indent="-285750" defTabSz="914400" eaLnBrk="0" fontAlgn="base" hangingPunct="0">
              <a:spcBef>
                <a:spcPts val="0"/>
              </a:spcBef>
              <a:spcAft>
                <a:spcPct val="0"/>
              </a:spcAft>
              <a:buFont typeface="Arial" panose="020B0604020202020204" pitchFamily="34" charset="0"/>
              <a:buChar char="•"/>
            </a:pPr>
            <a:r>
              <a:rPr lang="en-US" altLang="en-US" sz="1800" b="1" dirty="0">
                <a:solidFill>
                  <a:schemeClr val="accent6">
                    <a:lumMod val="75000"/>
                  </a:schemeClr>
                </a:solidFill>
                <a:latin typeface="Arial" panose="020B0604020202020204" pitchFamily="34" charset="0"/>
              </a:rPr>
              <a:t>Applications to audio tasks</a:t>
            </a:r>
            <a:r>
              <a:rPr lang="en-US" altLang="en-US" sz="1800" dirty="0">
                <a:solidFill>
                  <a:schemeClr val="accent6">
                    <a:lumMod val="75000"/>
                  </a:schemeClr>
                </a:solidFill>
                <a:latin typeface="Arial" panose="020B0604020202020204" pitchFamily="34" charset="0"/>
              </a:rPr>
              <a:t>: addressing existing challenges in audio tasks</a:t>
            </a:r>
          </a:p>
          <a:p>
            <a:pPr marL="285750" marR="0" lvl="0" indent="-285750" algn="l" defTabSz="914400" rtl="0" eaLnBrk="0" fontAlgn="base" latinLnBrk="0" hangingPunct="0">
              <a:lnSpc>
                <a:spcPct val="100000"/>
              </a:lnSpc>
              <a:spcBef>
                <a:spcPts val="0"/>
              </a:spcBef>
              <a:spcAft>
                <a:spcPct val="0"/>
              </a:spcAft>
              <a:buClrTx/>
              <a:buSzTx/>
              <a:buFont typeface="Arial" panose="020B0604020202020204" pitchFamily="34" charset="0"/>
              <a:buChar char="•"/>
              <a:tabLst/>
            </a:pPr>
            <a:r>
              <a:rPr lang="en-US" altLang="en-US" sz="1800" b="1" dirty="0">
                <a:solidFill>
                  <a:schemeClr val="accent6">
                    <a:lumMod val="75000"/>
                  </a:schemeClr>
                </a:solidFill>
                <a:latin typeface="Arial" panose="020B0604020202020204" pitchFamily="34" charset="0"/>
              </a:rPr>
              <a:t>Extending to </a:t>
            </a:r>
            <a:r>
              <a:rPr kumimoji="0" lang="en-US" altLang="en-US" sz="1800" b="1" i="0" u="none" strike="noStrike" cap="none" normalizeH="0" baseline="0" dirty="0">
                <a:ln>
                  <a:noFill/>
                </a:ln>
                <a:solidFill>
                  <a:schemeClr val="accent6">
                    <a:lumMod val="75000"/>
                  </a:schemeClr>
                </a:solidFill>
                <a:effectLst/>
                <a:latin typeface="Arial" panose="020B0604020202020204" pitchFamily="34" charset="0"/>
              </a:rPr>
              <a:t>multi-modality</a:t>
            </a:r>
            <a:r>
              <a:rPr kumimoji="0" lang="en-US" altLang="en-US" sz="1800" i="0" u="none" strike="noStrike" cap="none" normalizeH="0" baseline="0" dirty="0">
                <a:ln>
                  <a:noFill/>
                </a:ln>
                <a:solidFill>
                  <a:schemeClr val="accent6">
                    <a:lumMod val="75000"/>
                  </a:schemeClr>
                </a:solidFill>
                <a:effectLst/>
                <a:latin typeface="Arial" panose="020B0604020202020204" pitchFamily="34" charset="0"/>
              </a:rPr>
              <a:t>:</a:t>
            </a:r>
            <a:r>
              <a:rPr kumimoji="0" lang="en-US" altLang="en-US" sz="1800" b="0" i="0" u="none" strike="noStrike" cap="none" normalizeH="0" baseline="0" dirty="0">
                <a:ln>
                  <a:noFill/>
                </a:ln>
                <a:solidFill>
                  <a:schemeClr val="accent6">
                    <a:lumMod val="75000"/>
                  </a:schemeClr>
                </a:solidFill>
                <a:effectLst/>
                <a:latin typeface="Arial" panose="020B0604020202020204" pitchFamily="34" charset="0"/>
              </a:rPr>
              <a:t> text, audio, visual, or more modalities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800" b="1" dirty="0">
                <a:solidFill>
                  <a:schemeClr val="accent6">
                    <a:lumMod val="75000"/>
                  </a:schemeClr>
                </a:solidFill>
                <a:latin typeface="Arial" panose="020B0604020202020204" pitchFamily="34" charset="0"/>
              </a:rPr>
              <a:t>Data scarcity</a:t>
            </a:r>
            <a:r>
              <a:rPr lang="en-US" altLang="en-US" sz="1800" dirty="0">
                <a:latin typeface="Arial" panose="020B0604020202020204" pitchFamily="34" charset="0"/>
              </a:rPr>
              <a:t>: </a:t>
            </a:r>
            <a:r>
              <a:rPr lang="en-US" altLang="en-US" sz="1800" dirty="0">
                <a:solidFill>
                  <a:schemeClr val="accent6">
                    <a:lumMod val="75000"/>
                  </a:schemeClr>
                </a:solidFill>
                <a:latin typeface="Arial" panose="020B0604020202020204" pitchFamily="34" charset="0"/>
              </a:rPr>
              <a:t>audio-language dataset shortage for building audio-language models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800" b="1" dirty="0">
                <a:solidFill>
                  <a:srgbClr val="262626"/>
                </a:solidFill>
                <a:latin typeface="Arial" panose="020B0604020202020204" pitchFamily="34" charset="0"/>
              </a:rPr>
              <a:t>Extending to multi-tasks</a:t>
            </a:r>
            <a:r>
              <a:rPr lang="en-US" altLang="en-US" sz="1800" dirty="0">
                <a:solidFill>
                  <a:srgbClr val="262626"/>
                </a:solidFill>
                <a:latin typeface="Arial" panose="020B0604020202020204" pitchFamily="34" charset="0"/>
              </a:rPr>
              <a:t>: exploring in new tasks &amp; solving multi-task problems</a:t>
            </a:r>
            <a:endParaRPr kumimoji="0" lang="en-US" altLang="en-US" sz="1800" b="1" i="0" u="none" strike="noStrike" cap="none" normalizeH="0" baseline="0" dirty="0">
              <a:ln>
                <a:noFill/>
              </a:ln>
              <a:solidFill>
                <a:srgbClr val="262626"/>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dirty="0">
                <a:ln>
                  <a:noFill/>
                </a:ln>
                <a:solidFill>
                  <a:srgbClr val="262626"/>
                </a:solidFill>
                <a:effectLst/>
                <a:latin typeface="Arial" panose="020B0604020202020204" pitchFamily="34" charset="0"/>
              </a:rPr>
              <a:t>Multi-lingual models and datasets</a:t>
            </a:r>
            <a:r>
              <a:rPr kumimoji="0" lang="en-US" altLang="en-US" sz="1800" i="0" u="none" strike="noStrike" cap="none" normalizeH="0" baseline="0" dirty="0">
                <a:ln>
                  <a:noFill/>
                </a:ln>
                <a:solidFill>
                  <a:srgbClr val="262626"/>
                </a:solidFill>
                <a:effectLst/>
                <a:latin typeface="Arial" panose="020B0604020202020204" pitchFamily="34" charset="0"/>
              </a:rPr>
              <a:t>:</a:t>
            </a:r>
            <a:r>
              <a:rPr kumimoji="0" lang="en-US" altLang="en-US" sz="1800" b="1" i="0" u="none" strike="noStrike" cap="none" normalizeH="0" baseline="0" dirty="0">
                <a:ln>
                  <a:noFill/>
                </a:ln>
                <a:solidFill>
                  <a:srgbClr val="262626"/>
                </a:solidFill>
                <a:effectLst/>
                <a:latin typeface="Arial" panose="020B0604020202020204" pitchFamily="34" charset="0"/>
              </a:rPr>
              <a:t> </a:t>
            </a:r>
            <a:r>
              <a:rPr kumimoji="0" lang="en-US" altLang="en-US" sz="1800" i="0" u="none" strike="noStrike" cap="none" normalizeH="0" baseline="0" dirty="0">
                <a:ln>
                  <a:noFill/>
                </a:ln>
                <a:solidFill>
                  <a:srgbClr val="262626"/>
                </a:solidFill>
                <a:effectLst/>
                <a:latin typeface="Arial" panose="020B0604020202020204" pitchFamily="34" charset="0"/>
              </a:rPr>
              <a:t>lacking multi-lingual models and datasets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dirty="0">
                <a:ln>
                  <a:noFill/>
                </a:ln>
                <a:solidFill>
                  <a:srgbClr val="262626"/>
                </a:solidFill>
                <a:effectLst/>
                <a:latin typeface="Arial" panose="020B0604020202020204" pitchFamily="34" charset="0"/>
              </a:rPr>
              <a:t>Real-time streaming</a:t>
            </a:r>
            <a:r>
              <a:rPr kumimoji="0" lang="en-US" altLang="en-US" sz="1800" i="0" u="none" strike="noStrike" cap="none" normalizeH="0" baseline="0" dirty="0">
                <a:ln>
                  <a:noFill/>
                </a:ln>
                <a:solidFill>
                  <a:srgbClr val="262626"/>
                </a:solidFill>
                <a:effectLst/>
                <a:latin typeface="Arial" panose="020B0604020202020204" pitchFamily="34" charset="0"/>
              </a:rPr>
              <a:t>: </a:t>
            </a:r>
            <a:r>
              <a:rPr kumimoji="0" lang="en-US" altLang="en-US" sz="1800" b="0" i="0" u="none" strike="noStrike" cap="none" normalizeH="0" baseline="0" dirty="0">
                <a:ln>
                  <a:noFill/>
                </a:ln>
                <a:solidFill>
                  <a:srgbClr val="262626"/>
                </a:solidFill>
                <a:effectLst/>
                <a:latin typeface="Arial" panose="020B0604020202020204" pitchFamily="34" charset="0"/>
              </a:rPr>
              <a:t>demands for real-time processing for applications in live captioning, gaming, and customer service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dirty="0">
                <a:ln>
                  <a:noFill/>
                </a:ln>
                <a:solidFill>
                  <a:srgbClr val="262626"/>
                </a:solidFill>
                <a:effectLst/>
                <a:latin typeface="Arial" panose="020B0604020202020204" pitchFamily="34" charset="0"/>
              </a:rPr>
              <a:t>Low-resource language support</a:t>
            </a:r>
            <a:r>
              <a:rPr kumimoji="0" lang="en-US" altLang="en-US" sz="1800" i="0" u="none" strike="noStrike" cap="none" normalizeH="0" baseline="0" dirty="0">
                <a:ln>
                  <a:noFill/>
                </a:ln>
                <a:solidFill>
                  <a:srgbClr val="262626"/>
                </a:solidFill>
                <a:effectLst/>
                <a:latin typeface="Arial" panose="020B0604020202020204" pitchFamily="34" charset="0"/>
              </a:rPr>
              <a:t>:</a:t>
            </a:r>
            <a:r>
              <a:rPr kumimoji="0" lang="en-US" altLang="en-US" sz="1800" b="0" i="0" u="none" strike="noStrike" cap="none" normalizeH="0" baseline="0" dirty="0">
                <a:ln>
                  <a:noFill/>
                </a:ln>
                <a:solidFill>
                  <a:srgbClr val="262626"/>
                </a:solidFill>
                <a:effectLst/>
                <a:latin typeface="Arial" panose="020B0604020202020204" pitchFamily="34" charset="0"/>
              </a:rPr>
              <a:t> growing interest in training models for underrepresented languages for inclusiveness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800" b="1" dirty="0">
                <a:solidFill>
                  <a:srgbClr val="262626"/>
                </a:solidFill>
                <a:latin typeface="Arial" panose="020B0604020202020204" pitchFamily="34" charset="0"/>
              </a:rPr>
              <a:t>Safety issues</a:t>
            </a:r>
            <a:r>
              <a:rPr lang="en-US" altLang="en-US" sz="1800" dirty="0">
                <a:solidFill>
                  <a:srgbClr val="262626"/>
                </a:solidFill>
                <a:latin typeface="Arial" panose="020B0604020202020204" pitchFamily="34" charset="0"/>
              </a:rPr>
              <a:t>: </a:t>
            </a:r>
            <a:r>
              <a:rPr kumimoji="0" lang="en-US" altLang="en-US" sz="1800" b="0" i="0" u="none" strike="noStrike" cap="none" normalizeH="0" baseline="0" dirty="0">
                <a:ln>
                  <a:noFill/>
                </a:ln>
                <a:solidFill>
                  <a:srgbClr val="262626"/>
                </a:solidFill>
                <a:effectLst/>
                <a:latin typeface="Arial" panose="020B0604020202020204" pitchFamily="34" charset="0"/>
              </a:rPr>
              <a:t> </a:t>
            </a:r>
            <a:r>
              <a:rPr lang="en-US" altLang="en-US" sz="1800" dirty="0">
                <a:solidFill>
                  <a:srgbClr val="262626"/>
                </a:solidFill>
                <a:latin typeface="Arial" panose="020B0604020202020204" pitchFamily="34" charset="0"/>
              </a:rPr>
              <a:t>growing concerns about </a:t>
            </a:r>
            <a:r>
              <a:rPr lang="en-GB" altLang="en-US" sz="1800" dirty="0">
                <a:solidFill>
                  <a:srgbClr val="262626"/>
                </a:solidFill>
                <a:latin typeface="Arial" panose="020B0604020202020204" pitchFamily="34" charset="0"/>
              </a:rPr>
              <a:t>t</a:t>
            </a:r>
            <a:r>
              <a:rPr lang="en-GB" sz="1800" dirty="0">
                <a:solidFill>
                  <a:srgbClr val="262626"/>
                </a:solidFill>
                <a:latin typeface="Arial" panose="020B0604020202020204" pitchFamily="34" charset="0"/>
              </a:rPr>
              <a:t>oxicity and privacy issues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en-US" sz="1800" b="1" dirty="0">
                <a:solidFill>
                  <a:srgbClr val="262626"/>
                </a:solidFill>
                <a:latin typeface="Arial" panose="020B0604020202020204" pitchFamily="34" charset="0"/>
              </a:rPr>
              <a:t>Explaining models</a:t>
            </a:r>
            <a:r>
              <a:rPr lang="en-GB" altLang="en-US" sz="1800" dirty="0">
                <a:solidFill>
                  <a:srgbClr val="262626"/>
                </a:solidFill>
                <a:latin typeface="Arial" panose="020B0604020202020204" pitchFamily="34" charset="0"/>
              </a:rPr>
              <a:t>: explaining and interpreting different choices and decisions made by the model</a:t>
            </a:r>
          </a:p>
          <a:p>
            <a:pPr marL="285750" indent="-285750" defTabSz="914400" eaLnBrk="0" fontAlgn="base" hangingPunct="0">
              <a:spcBef>
                <a:spcPct val="0"/>
              </a:spcBef>
              <a:spcAft>
                <a:spcPct val="0"/>
              </a:spcAft>
              <a:buFont typeface="Arial" panose="020B0604020202020204" pitchFamily="34" charset="0"/>
              <a:buChar char="•"/>
            </a:pPr>
            <a:r>
              <a:rPr lang="en-GB" altLang="en-US" sz="1800" b="1" dirty="0">
                <a:solidFill>
                  <a:srgbClr val="262626"/>
                </a:solidFill>
                <a:latin typeface="Arial" panose="020B0604020202020204" pitchFamily="34" charset="0"/>
              </a:rPr>
              <a:t>Object </a:t>
            </a:r>
            <a:r>
              <a:rPr lang="en-GB" sz="1800" b="1" dirty="0">
                <a:solidFill>
                  <a:srgbClr val="262626"/>
                </a:solidFill>
                <a:latin typeface="Arial" panose="020B0604020202020204" pitchFamily="34" charset="0"/>
              </a:rPr>
              <a:t>hallucination</a:t>
            </a:r>
            <a:r>
              <a:rPr lang="en-GB" altLang="en-US" sz="1800" dirty="0">
                <a:solidFill>
                  <a:srgbClr val="262626"/>
                </a:solidFill>
                <a:latin typeface="Arial" panose="020B0604020202020204" pitchFamily="34" charset="0"/>
              </a:rPr>
              <a:t>:</a:t>
            </a:r>
            <a:r>
              <a:rPr lang="en-GB" altLang="en-US" sz="1800" b="1" dirty="0">
                <a:solidFill>
                  <a:srgbClr val="262626"/>
                </a:solidFill>
                <a:latin typeface="Arial" panose="020B0604020202020204" pitchFamily="34" charset="0"/>
              </a:rPr>
              <a:t> </a:t>
            </a:r>
            <a:r>
              <a:rPr lang="en-GB" sz="1800" dirty="0">
                <a:solidFill>
                  <a:srgbClr val="262626"/>
                </a:solidFill>
                <a:latin typeface="Arial" panose="020B0604020202020204" pitchFamily="34" charset="0"/>
              </a:rPr>
              <a:t>struggling in answering discriminative questions related to the identification of specific object sounds within an audio clip</a:t>
            </a:r>
          </a:p>
          <a:p>
            <a:pPr marL="285750" indent="-285750" defTabSz="914400" eaLnBrk="0" fontAlgn="base" hangingPunct="0">
              <a:spcBef>
                <a:spcPct val="0"/>
              </a:spcBef>
              <a:spcAft>
                <a:spcPct val="0"/>
              </a:spcAft>
              <a:buFont typeface="Arial" panose="020B0604020202020204" pitchFamily="34" charset="0"/>
              <a:buChar char="•"/>
            </a:pPr>
            <a:r>
              <a:rPr lang="en-GB" altLang="en-US" sz="1800" b="1" dirty="0">
                <a:solidFill>
                  <a:srgbClr val="262626"/>
                </a:solidFill>
                <a:latin typeface="Arial" panose="020B0604020202020204" pitchFamily="34" charset="0"/>
              </a:rPr>
              <a:t>Performance evaluations</a:t>
            </a:r>
            <a:r>
              <a:rPr lang="en-GB" altLang="en-US" sz="1800" dirty="0">
                <a:solidFill>
                  <a:srgbClr val="262626"/>
                </a:solidFill>
                <a:latin typeface="Arial" panose="020B0604020202020204" pitchFamily="34" charset="0"/>
              </a:rPr>
              <a:t>:</a:t>
            </a:r>
            <a:r>
              <a:rPr lang="en-GB" altLang="en-US" sz="1800" b="1" dirty="0">
                <a:solidFill>
                  <a:srgbClr val="262626"/>
                </a:solidFill>
                <a:latin typeface="Arial" panose="020B0604020202020204" pitchFamily="34" charset="0"/>
              </a:rPr>
              <a:t> </a:t>
            </a:r>
            <a:r>
              <a:rPr lang="en-GB" altLang="en-US" sz="1800" dirty="0">
                <a:solidFill>
                  <a:srgbClr val="262626"/>
                </a:solidFill>
                <a:latin typeface="Arial" panose="020B0604020202020204" pitchFamily="34" charset="0"/>
              </a:rPr>
              <a:t>lack of common evaluation protocols, tools and benchmarks</a:t>
            </a:r>
            <a:endParaRPr lang="en-US" altLang="en-US" sz="1800" dirty="0">
              <a:solidFill>
                <a:srgbClr val="262626"/>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lang="en-US" altLang="en-US" sz="1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sng" strike="noStrike" cap="none" normalizeH="0" baseline="0" dirty="0">
                <a:ln>
                  <a:noFill/>
                </a:ln>
                <a:solidFill>
                  <a:srgbClr val="262626"/>
                </a:solidFill>
                <a:effectLst/>
                <a:latin typeface="Arial" panose="020B0604020202020204" pitchFamily="34" charset="0"/>
              </a:rPr>
              <a:t>Applications</a:t>
            </a:r>
            <a:r>
              <a:rPr kumimoji="0" lang="en-US" altLang="en-US" sz="1800" b="0" i="0" u="sng" strike="noStrike" cap="none" normalizeH="0" baseline="0" dirty="0">
                <a:ln>
                  <a:noFill/>
                </a:ln>
                <a:solidFill>
                  <a:srgbClr val="262626"/>
                </a:solidFill>
                <a:effectLst/>
                <a:latin typeface="Arial" panose="020B0604020202020204" pitchFamily="34" charset="0"/>
              </a:rPr>
              <a:t>: </a:t>
            </a:r>
          </a:p>
          <a:p>
            <a:pPr marL="285750" marR="0" lvl="0" indent="-285750" algn="l" defTabSz="914400" rtl="0" eaLnBrk="0" fontAlgn="base" latinLnBrk="0" hangingPunct="0">
              <a:lnSpc>
                <a:spcPct val="100000"/>
              </a:lnSpc>
              <a:spcBef>
                <a:spcPts val="1200"/>
              </a:spcBef>
              <a:spcAft>
                <a:spcPct val="0"/>
              </a:spcAft>
              <a:buClrTx/>
              <a:buSzTx/>
              <a:buFont typeface="Arial" panose="020B0604020202020204" pitchFamily="34" charset="0"/>
              <a:buChar char="•"/>
              <a:tabLst/>
            </a:pPr>
            <a:r>
              <a:rPr lang="en-GB" sz="1800" dirty="0">
                <a:solidFill>
                  <a:srgbClr val="262626"/>
                </a:solidFill>
                <a:latin typeface="Arial" panose="020B0604020202020204" pitchFamily="34" charset="0"/>
              </a:rPr>
              <a:t>Accessibility, voice assistants, content creation, and human-computer interaction</a:t>
            </a:r>
            <a:endParaRPr lang="en-US" altLang="en-US" sz="1800" dirty="0">
              <a:solidFill>
                <a:srgbClr val="262626"/>
              </a:solidFill>
              <a:latin typeface="Arial" panose="020B0604020202020204" pitchFamily="34" charset="0"/>
            </a:endParaRPr>
          </a:p>
        </p:txBody>
      </p:sp>
    </p:spTree>
    <p:extLst>
      <p:ext uri="{BB962C8B-B14F-4D97-AF65-F5344CB8AC3E}">
        <p14:creationId xmlns:p14="http://schemas.microsoft.com/office/powerpoint/2010/main" val="419425682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8515D-4FE6-628C-D447-992879735F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9B6A9A-EBE6-D901-AE58-000A43EE617B}"/>
              </a:ext>
            </a:extLst>
          </p:cNvPr>
          <p:cNvSpPr>
            <a:spLocks noGrp="1"/>
          </p:cNvSpPr>
          <p:nvPr>
            <p:ph type="title"/>
          </p:nvPr>
        </p:nvSpPr>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Typical Methods for Fusing Audio and Language</a:t>
            </a:r>
          </a:p>
        </p:txBody>
      </p:sp>
      <p:sp>
        <p:nvSpPr>
          <p:cNvPr id="4" name="TextBox 3">
            <a:extLst>
              <a:ext uri="{FF2B5EF4-FFF2-40B4-BE49-F238E27FC236}">
                <a16:creationId xmlns:a16="http://schemas.microsoft.com/office/drawing/2014/main" id="{69984438-FDFC-F054-35F5-9B19F5CB2637}"/>
              </a:ext>
            </a:extLst>
          </p:cNvPr>
          <p:cNvSpPr txBox="1"/>
          <p:nvPr/>
        </p:nvSpPr>
        <p:spPr>
          <a:xfrm>
            <a:off x="1083365" y="1421296"/>
            <a:ext cx="9233452" cy="4616648"/>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i="0" u="none" strike="noStrike" cap="none" normalizeH="0" baseline="0" dirty="0">
                <a:ln>
                  <a:noFill/>
                </a:ln>
                <a:solidFill>
                  <a:schemeClr val="tx1"/>
                </a:solidFill>
                <a:effectLst/>
                <a:latin typeface="Arial" panose="020B0604020202020204" pitchFamily="34" charset="0"/>
              </a:rPr>
              <a:t>Aligning audio-texts with contrastive pretraining</a:t>
            </a:r>
          </a:p>
          <a:p>
            <a:pPr marL="800100" lvl="1" indent="-342900" defTabSz="914400" eaLnBrk="0" fontAlgn="base" hangingPunct="0">
              <a:spcBef>
                <a:spcPct val="0"/>
              </a:spcBef>
              <a:spcAft>
                <a:spcPct val="0"/>
              </a:spcAft>
              <a:buFont typeface="Arial" panose="020B0604020202020204" pitchFamily="34" charset="0"/>
              <a:buChar char="•"/>
            </a:pPr>
            <a:r>
              <a:rPr lang="en-US" altLang="en-US" sz="2000" dirty="0">
                <a:latin typeface="Arial" panose="020B0604020202020204" pitchFamily="34" charset="0"/>
              </a:rPr>
              <a:t>Examples: CLAP, CLAP-LAION, </a:t>
            </a:r>
            <a:r>
              <a:rPr lang="en-US" altLang="en-US" sz="2000" dirty="0" err="1">
                <a:latin typeface="Arial" panose="020B0604020202020204" pitchFamily="34" charset="0"/>
              </a:rPr>
              <a:t>AudioCLIP</a:t>
            </a:r>
            <a:r>
              <a:rPr lang="en-US" altLang="en-US" sz="2000" dirty="0">
                <a:latin typeface="Arial" panose="020B0604020202020204" pitchFamily="34" charset="0"/>
              </a:rPr>
              <a:t>, Wav2CLIP, T-CLAP, etc.</a:t>
            </a:r>
          </a:p>
          <a:p>
            <a:pPr marL="800100" lvl="1" indent="-342900" defTabSz="914400" eaLnBrk="0" fontAlgn="base" hangingPunct="0">
              <a:spcBef>
                <a:spcPct val="0"/>
              </a:spcBef>
              <a:spcAft>
                <a:spcPct val="0"/>
              </a:spcAft>
              <a:buFont typeface="Arial" panose="020B0604020202020204" pitchFamily="34" charset="0"/>
              <a:buChar char="•"/>
            </a:pPr>
            <a:endParaRPr kumimoji="0" lang="en-US" altLang="en-US" sz="200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i="0" u="none" strike="noStrike" cap="none" normalizeH="0" baseline="0" dirty="0">
                <a:ln>
                  <a:noFill/>
                </a:ln>
                <a:solidFill>
                  <a:schemeClr val="tx1"/>
                </a:solidFill>
                <a:effectLst/>
                <a:latin typeface="Arial" panose="020B0604020202020204" pitchFamily="34" charset="0"/>
              </a:rPr>
              <a:t>Tokenizing audio and texts, then followed by LLMs </a:t>
            </a:r>
          </a:p>
          <a:p>
            <a:pPr marL="800100" lvl="1" indent="-342900" defTabSz="914400" eaLnBrk="0" fontAlgn="base" hangingPunct="0">
              <a:spcBef>
                <a:spcPct val="0"/>
              </a:spcBef>
              <a:spcAft>
                <a:spcPct val="0"/>
              </a:spcAft>
              <a:buFont typeface="Arial" panose="020B0604020202020204" pitchFamily="34" charset="0"/>
              <a:buChar char="•"/>
            </a:pPr>
            <a:r>
              <a:rPr lang="en-US" altLang="en-US" sz="2000" dirty="0">
                <a:latin typeface="Arial" panose="020B0604020202020204" pitchFamily="34" charset="0"/>
              </a:rPr>
              <a:t>Examples: Moshi, VITA, LSLM, </a:t>
            </a:r>
            <a:r>
              <a:rPr lang="en-US" altLang="en-US" sz="2000" dirty="0" err="1">
                <a:latin typeface="Arial" panose="020B0604020202020204" pitchFamily="34" charset="0"/>
              </a:rPr>
              <a:t>Voicebox</a:t>
            </a:r>
            <a:r>
              <a:rPr lang="en-US" altLang="en-US" sz="2000" dirty="0">
                <a:latin typeface="Arial" panose="020B0604020202020204" pitchFamily="34" charset="0"/>
              </a:rPr>
              <a:t>, </a:t>
            </a:r>
            <a:r>
              <a:rPr lang="en-US" altLang="en-US" sz="2000" dirty="0" err="1">
                <a:latin typeface="Arial" panose="020B0604020202020204" pitchFamily="34" charset="0"/>
              </a:rPr>
              <a:t>FunAudioLLM</a:t>
            </a:r>
            <a:r>
              <a:rPr lang="en-US" altLang="en-US" sz="2000" dirty="0">
                <a:latin typeface="Arial" panose="020B0604020202020204" pitchFamily="34" charset="0"/>
              </a:rPr>
              <a:t>, </a:t>
            </a:r>
            <a:r>
              <a:rPr lang="en-US" altLang="en-US" sz="2000" dirty="0" err="1">
                <a:latin typeface="Arial" panose="020B0604020202020204" pitchFamily="34" charset="0"/>
              </a:rPr>
              <a:t>LauraGPT</a:t>
            </a:r>
            <a:r>
              <a:rPr lang="en-US" altLang="en-US" sz="2000" dirty="0">
                <a:latin typeface="Arial" panose="020B0604020202020204" pitchFamily="34" charset="0"/>
              </a:rPr>
              <a:t>, etc. </a:t>
            </a:r>
          </a:p>
          <a:p>
            <a:pPr marL="800100" lvl="1" indent="-342900" defTabSz="914400" eaLnBrk="0" fontAlgn="base" hangingPunct="0">
              <a:spcBef>
                <a:spcPct val="0"/>
              </a:spcBef>
              <a:spcAft>
                <a:spcPct val="0"/>
              </a:spcAft>
              <a:buFont typeface="Arial" panose="020B0604020202020204" pitchFamily="34" charset="0"/>
              <a:buChar char="•"/>
            </a:pPr>
            <a:endParaRPr kumimoji="0" lang="en-US" altLang="en-US" sz="200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i="0" u="none" strike="noStrike" cap="none" normalizeH="0" baseline="0" dirty="0">
                <a:ln>
                  <a:noFill/>
                </a:ln>
                <a:solidFill>
                  <a:schemeClr val="tx1"/>
                </a:solidFill>
                <a:effectLst/>
                <a:latin typeface="Arial" panose="020B0604020202020204" pitchFamily="34" charset="0"/>
              </a:rPr>
              <a:t>Fusing </a:t>
            </a:r>
            <a:r>
              <a:rPr lang="en-US" altLang="en-US" sz="2000" dirty="0">
                <a:latin typeface="Arial" panose="020B0604020202020204" pitchFamily="34" charset="0"/>
              </a:rPr>
              <a:t>embeddings with cross-attention</a:t>
            </a:r>
            <a:endParaRPr kumimoji="0" lang="en-US" altLang="en-US" sz="2000" i="0" u="none" strike="noStrike" cap="none" normalizeH="0" baseline="0" dirty="0">
              <a:ln>
                <a:noFill/>
              </a:ln>
              <a:solidFill>
                <a:schemeClr val="tx1"/>
              </a:solidFill>
              <a:effectLst/>
              <a:latin typeface="Arial" panose="020B0604020202020204" pitchFamily="34" charset="0"/>
            </a:endParaRPr>
          </a:p>
          <a:p>
            <a:pPr marL="800100" lvl="1" indent="-342900" defTabSz="914400" eaLnBrk="0" fontAlgn="base" hangingPunct="0">
              <a:spcBef>
                <a:spcPct val="0"/>
              </a:spcBef>
              <a:spcAft>
                <a:spcPct val="0"/>
              </a:spcAft>
              <a:buFont typeface="Arial" panose="020B0604020202020204" pitchFamily="34" charset="0"/>
              <a:buChar char="•"/>
            </a:pPr>
            <a:r>
              <a:rPr lang="en-US" altLang="en-US" sz="2000" dirty="0">
                <a:latin typeface="Arial" panose="020B0604020202020204" pitchFamily="34" charset="0"/>
              </a:rPr>
              <a:t>Examples: Q-former</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i="0" u="none" strike="noStrike" cap="none" normalizeH="0" baseline="0" dirty="0">
                <a:ln>
                  <a:noFill/>
                </a:ln>
                <a:solidFill>
                  <a:schemeClr val="tx1"/>
                </a:solidFill>
                <a:effectLst/>
                <a:latin typeface="Arial" panose="020B0604020202020204" pitchFamily="34" charset="0"/>
              </a:rPr>
              <a:t>Cascading acoustic models with LLMs</a:t>
            </a:r>
          </a:p>
          <a:p>
            <a:pPr marL="800100" lvl="1" indent="-342900" defTabSz="914400" eaLnBrk="0" fontAlgn="base" hangingPunct="0">
              <a:spcBef>
                <a:spcPct val="0"/>
              </a:spcBef>
              <a:spcAft>
                <a:spcPct val="0"/>
              </a:spcAft>
              <a:buFont typeface="Arial" panose="020B0604020202020204" pitchFamily="34" charset="0"/>
              <a:buChar char="•"/>
            </a:pPr>
            <a:r>
              <a:rPr lang="en-US" altLang="en-US" sz="2000" dirty="0">
                <a:latin typeface="Arial" panose="020B0604020202020204" pitchFamily="34" charset="0"/>
              </a:rPr>
              <a:t>Examples: naive ASR+LLM+TTS</a:t>
            </a:r>
          </a:p>
          <a:p>
            <a:pPr marL="800100" lvl="1" indent="-342900" defTabSz="914400" eaLnBrk="0" fontAlgn="base" hangingPunct="0">
              <a:spcBef>
                <a:spcPct val="0"/>
              </a:spcBef>
              <a:spcAft>
                <a:spcPct val="0"/>
              </a:spcAft>
              <a:buFont typeface="Arial" panose="020B0604020202020204" pitchFamily="34" charset="0"/>
              <a:buChar char="•"/>
            </a:pPr>
            <a:endParaRPr lang="en-US" altLang="en-US" sz="2000" dirty="0">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i="0" u="none" strike="noStrike" cap="none" normalizeH="0" baseline="0" dirty="0">
                <a:ln>
                  <a:noFill/>
                </a:ln>
                <a:solidFill>
                  <a:schemeClr val="tx1"/>
                </a:solidFill>
                <a:effectLst/>
                <a:latin typeface="Arial" panose="020B0604020202020204" pitchFamily="34" charset="0"/>
              </a:rPr>
              <a:t>Combination of the above schemes</a:t>
            </a:r>
          </a:p>
          <a:p>
            <a:pPr marL="800100" lvl="1" indent="-342900" defTabSz="914400" eaLnBrk="0" fontAlgn="base" hangingPunct="0">
              <a:spcBef>
                <a:spcPct val="0"/>
              </a:spcBef>
              <a:spcAft>
                <a:spcPct val="0"/>
              </a:spcAft>
              <a:buFont typeface="Arial" panose="020B0604020202020204" pitchFamily="34" charset="0"/>
              <a:buChar char="•"/>
            </a:pPr>
            <a:r>
              <a:rPr lang="en-US" altLang="en-US" sz="2000" dirty="0">
                <a:latin typeface="Arial" panose="020B0604020202020204" pitchFamily="34" charset="0"/>
              </a:rPr>
              <a:t>Examples: SPIRIT-LM, Spectron, etc.</a:t>
            </a:r>
            <a:endParaRPr kumimoji="0" lang="en-US" altLang="en-US" sz="2000" i="0" u="none" strike="noStrike" cap="none" normalizeH="0" baseline="0" dirty="0">
              <a:ln>
                <a:noFill/>
              </a:ln>
              <a:solidFill>
                <a:schemeClr val="tx1"/>
              </a:solidFill>
              <a:effectLst/>
              <a:latin typeface="Arial" panose="020B0604020202020204" pitchFamily="34" charset="0"/>
            </a:endParaRPr>
          </a:p>
          <a:p>
            <a:pPr marL="800100" lvl="1" indent="-342900" defTabSz="914400" eaLnBrk="0" fontAlgn="base" hangingPunct="0">
              <a:spcBef>
                <a:spcPct val="0"/>
              </a:spcBef>
              <a:spcAft>
                <a:spcPct val="0"/>
              </a:spcAft>
              <a:buFont typeface="+mj-lt"/>
              <a:buAutoNum type="arabicPeriod"/>
            </a:pPr>
            <a:endParaRPr kumimoji="0" lang="en-US" altLang="en-US" sz="14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786295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alpha val="7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984149" y="416412"/>
            <a:ext cx="8378512" cy="513088"/>
          </a:xfrm>
        </p:spPr>
        <p:txBody>
          <a:bodyPr>
            <a:normAutofit/>
          </a:bodyPr>
          <a:lstStyle/>
          <a:p>
            <a:r>
              <a:rPr lang="en-US" altLang="zh-CN" dirty="0">
                <a:solidFill>
                  <a:srgbClr val="0070C0"/>
                </a:solidFill>
              </a:rPr>
              <a:t>Task 1: Audio to Text Generation </a:t>
            </a:r>
            <a:endParaRPr lang="x-none" dirty="0">
              <a:solidFill>
                <a:srgbClr val="0070C0"/>
              </a:solidFill>
            </a:endParaRP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16</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1197" y="144323"/>
            <a:ext cx="1564441" cy="470727"/>
          </a:xfrm>
          <a:prstGeom prst="rect">
            <a:avLst/>
          </a:prstGeom>
        </p:spPr>
      </p:pic>
      <p:sp>
        <p:nvSpPr>
          <p:cNvPr id="7" name="Content Placeholder 2">
            <a:extLst>
              <a:ext uri="{FF2B5EF4-FFF2-40B4-BE49-F238E27FC236}">
                <a16:creationId xmlns:a16="http://schemas.microsoft.com/office/drawing/2014/main" id="{E488E85D-4B0A-B444-A68B-DB669B503F95}"/>
              </a:ext>
            </a:extLst>
          </p:cNvPr>
          <p:cNvSpPr>
            <a:spLocks noGrp="1"/>
          </p:cNvSpPr>
          <p:nvPr>
            <p:ph idx="1"/>
          </p:nvPr>
        </p:nvSpPr>
        <p:spPr>
          <a:xfrm>
            <a:off x="1232899" y="1206058"/>
            <a:ext cx="6647378" cy="5338580"/>
          </a:xfrm>
        </p:spPr>
        <p:txBody>
          <a:bodyPr>
            <a:normAutofit/>
          </a:bodyPr>
          <a:lstStyle/>
          <a:p>
            <a:pPr>
              <a:buFont typeface="Wingdings" pitchFamily="2" charset="2"/>
              <a:buChar char="§"/>
            </a:pPr>
            <a:r>
              <a:rPr lang="x-none" sz="1600" b="1" dirty="0">
                <a:solidFill>
                  <a:schemeClr val="tx1"/>
                </a:solidFill>
              </a:rPr>
              <a:t> </a:t>
            </a:r>
            <a:r>
              <a:rPr lang="x-none" sz="2000" b="1" dirty="0">
                <a:solidFill>
                  <a:srgbClr val="7030A0"/>
                </a:solidFill>
                <a:latin typeface="+mn-lt"/>
              </a:rPr>
              <a:t>Automated audio captioning </a:t>
            </a:r>
            <a:r>
              <a:rPr lang="x-none" sz="2000" dirty="0">
                <a:solidFill>
                  <a:schemeClr val="tx1"/>
                </a:solidFill>
                <a:latin typeface="+mn-lt"/>
              </a:rPr>
              <a:t>(AAC) is a cross-modal translation task which aims at generating a natural language description given an audio clip</a:t>
            </a:r>
            <a:r>
              <a:rPr lang="en-US" sz="2000" dirty="0">
                <a:solidFill>
                  <a:schemeClr val="tx1"/>
                </a:solidFill>
                <a:latin typeface="+mn-lt"/>
              </a:rPr>
              <a:t>.</a:t>
            </a:r>
            <a:endParaRPr lang="x-none" sz="2000" dirty="0">
              <a:solidFill>
                <a:schemeClr val="tx1"/>
              </a:solidFill>
              <a:latin typeface="+mn-lt"/>
            </a:endParaRPr>
          </a:p>
          <a:p>
            <a:pPr>
              <a:buFont typeface="Wingdings" pitchFamily="2" charset="2"/>
              <a:buChar char="§"/>
            </a:pPr>
            <a:r>
              <a:rPr lang="x-none" sz="2000" dirty="0">
                <a:solidFill>
                  <a:schemeClr val="tx1"/>
                </a:solidFill>
                <a:latin typeface="+mn-lt"/>
              </a:rPr>
              <a:t> This task requires detecting the audio events and their spatial</a:t>
            </a:r>
            <a:r>
              <a:rPr lang="en-US" sz="2000" dirty="0">
                <a:solidFill>
                  <a:schemeClr val="tx1"/>
                </a:solidFill>
                <a:latin typeface="+mn-lt"/>
              </a:rPr>
              <a:t>-</a:t>
            </a:r>
            <a:r>
              <a:rPr lang="x-none" sz="2000" dirty="0">
                <a:solidFill>
                  <a:schemeClr val="tx1"/>
                </a:solidFill>
                <a:latin typeface="+mn-lt"/>
              </a:rPr>
              <a:t>temporal relationships and describing these information using natural language</a:t>
            </a:r>
            <a:r>
              <a:rPr lang="en-US" sz="2000" dirty="0">
                <a:solidFill>
                  <a:schemeClr val="tx1"/>
                </a:solidFill>
                <a:latin typeface="+mn-lt"/>
              </a:rPr>
              <a:t>.</a:t>
            </a:r>
            <a:endParaRPr lang="x-none" sz="2000" dirty="0">
              <a:solidFill>
                <a:schemeClr val="tx1"/>
              </a:solidFill>
              <a:latin typeface="+mn-lt"/>
            </a:endParaRPr>
          </a:p>
          <a:p>
            <a:pPr>
              <a:buFont typeface="Wingdings" pitchFamily="2" charset="2"/>
              <a:buChar char="§"/>
            </a:pPr>
            <a:r>
              <a:rPr lang="x-none" sz="2000" dirty="0">
                <a:solidFill>
                  <a:schemeClr val="tx1"/>
                </a:solidFill>
                <a:latin typeface="+mn-lt"/>
              </a:rPr>
              <a:t> Applications</a:t>
            </a:r>
          </a:p>
          <a:p>
            <a:pPr lvl="1">
              <a:buFont typeface="Wingdings" pitchFamily="2" charset="2"/>
              <a:buChar char="§"/>
            </a:pPr>
            <a:r>
              <a:rPr lang="x-none" sz="2000" dirty="0">
                <a:solidFill>
                  <a:schemeClr val="tx1"/>
                </a:solidFill>
                <a:latin typeface="+mn-lt"/>
              </a:rPr>
              <a:t>Audio retrieval</a:t>
            </a:r>
          </a:p>
          <a:p>
            <a:pPr lvl="1">
              <a:buFont typeface="Wingdings" pitchFamily="2" charset="2"/>
              <a:buChar char="§"/>
            </a:pPr>
            <a:r>
              <a:rPr lang="x-none" sz="2000" dirty="0">
                <a:solidFill>
                  <a:schemeClr val="tx1"/>
                </a:solidFill>
                <a:latin typeface="+mn-lt"/>
              </a:rPr>
              <a:t>Assist hearing-impared to understand environmental sounds</a:t>
            </a:r>
          </a:p>
          <a:p>
            <a:pPr lvl="1">
              <a:buFont typeface="Wingdings" pitchFamily="2" charset="2"/>
              <a:buChar char="§"/>
            </a:pPr>
            <a:r>
              <a:rPr lang="x-none" sz="2000" dirty="0">
                <a:solidFill>
                  <a:schemeClr val="tx1"/>
                </a:solidFill>
                <a:latin typeface="+mn-lt"/>
              </a:rPr>
              <a:t>Subtitle for sounds in TV programs</a:t>
            </a:r>
          </a:p>
          <a:p>
            <a:pPr>
              <a:buFont typeface="Wingdings" pitchFamily="2" charset="2"/>
              <a:buChar char="§"/>
            </a:pPr>
            <a:r>
              <a:rPr lang="x-none" sz="2000" dirty="0">
                <a:solidFill>
                  <a:schemeClr val="tx1"/>
                </a:solidFill>
                <a:latin typeface="+mn-lt"/>
              </a:rPr>
              <a:t> AAC started in 2017, and has received increasing attention in recent </a:t>
            </a:r>
            <a:r>
              <a:rPr lang="en-US" sz="2000" dirty="0">
                <a:solidFill>
                  <a:schemeClr val="tx1"/>
                </a:solidFill>
                <a:latin typeface="+mn-lt"/>
              </a:rPr>
              <a:t>three</a:t>
            </a:r>
            <a:r>
              <a:rPr lang="x-none" sz="2000" dirty="0">
                <a:solidFill>
                  <a:schemeClr val="tx1"/>
                </a:solidFill>
                <a:latin typeface="+mn-lt"/>
              </a:rPr>
              <a:t> years with freely available datasets released and being held as a task in DCASE </a:t>
            </a:r>
            <a:r>
              <a:rPr lang="en-US" sz="2000" dirty="0">
                <a:solidFill>
                  <a:schemeClr val="tx1"/>
                </a:solidFill>
                <a:latin typeface="+mn-lt"/>
              </a:rPr>
              <a:t>C</a:t>
            </a:r>
            <a:r>
              <a:rPr lang="x-none" sz="2000" dirty="0">
                <a:solidFill>
                  <a:schemeClr val="tx1"/>
                </a:solidFill>
                <a:latin typeface="+mn-lt"/>
              </a:rPr>
              <a:t>hallenge</a:t>
            </a:r>
            <a:r>
              <a:rPr lang="en-US" sz="2000" dirty="0">
                <a:solidFill>
                  <a:schemeClr val="tx1"/>
                </a:solidFill>
                <a:latin typeface="+mn-lt"/>
              </a:rPr>
              <a:t>s 2020-2022</a:t>
            </a:r>
            <a:r>
              <a:rPr lang="x-none" sz="2000" dirty="0">
                <a:solidFill>
                  <a:schemeClr val="tx1"/>
                </a:solidFill>
                <a:latin typeface="+mn-lt"/>
              </a:rPr>
              <a:t>.</a:t>
            </a:r>
          </a:p>
          <a:p>
            <a:pPr marL="0" indent="0">
              <a:buNone/>
            </a:pPr>
            <a:endParaRPr lang="x-none" sz="1600" dirty="0">
              <a:solidFill>
                <a:schemeClr val="tx1"/>
              </a:solidFill>
            </a:endParaRPr>
          </a:p>
        </p:txBody>
      </p:sp>
      <p:sp>
        <p:nvSpPr>
          <p:cNvPr id="8" name="Rounded Rectangle 7">
            <a:extLst>
              <a:ext uri="{FF2B5EF4-FFF2-40B4-BE49-F238E27FC236}">
                <a16:creationId xmlns:a16="http://schemas.microsoft.com/office/drawing/2014/main" id="{DD95D693-1B8D-CD4B-9157-69A398192BB5}"/>
              </a:ext>
            </a:extLst>
          </p:cNvPr>
          <p:cNvSpPr/>
          <p:nvPr/>
        </p:nvSpPr>
        <p:spPr>
          <a:xfrm>
            <a:off x="9245851" y="3184968"/>
            <a:ext cx="1227215" cy="650569"/>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dirty="0">
                <a:solidFill>
                  <a:schemeClr val="tx1"/>
                </a:solidFill>
                <a:latin typeface="Times New Roman" panose="02020603050405020304" pitchFamily="18" charset="0"/>
                <a:cs typeface="Times New Roman" panose="02020603050405020304" pitchFamily="18" charset="0"/>
              </a:rPr>
              <a:t>AAC system</a:t>
            </a:r>
          </a:p>
        </p:txBody>
      </p:sp>
      <p:pic>
        <p:nvPicPr>
          <p:cNvPr id="9" name="Picture 8" descr="A picture containing night, dark, silhouette&#10;&#10;Description automatically generated">
            <a:extLst>
              <a:ext uri="{FF2B5EF4-FFF2-40B4-BE49-F238E27FC236}">
                <a16:creationId xmlns:a16="http://schemas.microsoft.com/office/drawing/2014/main" id="{D98FED07-F304-264C-B07A-D412AAAEA8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2904" y="1488868"/>
            <a:ext cx="1503688" cy="1223369"/>
          </a:xfrm>
          <a:prstGeom prst="rect">
            <a:avLst/>
          </a:prstGeom>
        </p:spPr>
      </p:pic>
      <p:sp>
        <p:nvSpPr>
          <p:cNvPr id="10" name="TextBox 9">
            <a:extLst>
              <a:ext uri="{FF2B5EF4-FFF2-40B4-BE49-F238E27FC236}">
                <a16:creationId xmlns:a16="http://schemas.microsoft.com/office/drawing/2014/main" id="{B66980DE-5788-E244-BEEF-6609D5A1F33C}"/>
              </a:ext>
            </a:extLst>
          </p:cNvPr>
          <p:cNvSpPr txBox="1"/>
          <p:nvPr/>
        </p:nvSpPr>
        <p:spPr>
          <a:xfrm>
            <a:off x="8057237" y="4425131"/>
            <a:ext cx="3604443" cy="338554"/>
          </a:xfrm>
          <a:prstGeom prst="rect">
            <a:avLst/>
          </a:prstGeom>
          <a:noFill/>
        </p:spPr>
        <p:txBody>
          <a:bodyPr wrap="square" rtlCol="0">
            <a:spAutoFit/>
          </a:bodyPr>
          <a:lstStyle/>
          <a:p>
            <a:r>
              <a:rPr lang="en-US" sz="1600" dirty="0"/>
              <a:t>“a woman talks nearby as water pours”</a:t>
            </a:r>
            <a:endParaRPr lang="x-none" sz="1600" dirty="0"/>
          </a:p>
        </p:txBody>
      </p:sp>
      <p:cxnSp>
        <p:nvCxnSpPr>
          <p:cNvPr id="11" name="Straight Arrow Connector 10">
            <a:extLst>
              <a:ext uri="{FF2B5EF4-FFF2-40B4-BE49-F238E27FC236}">
                <a16:creationId xmlns:a16="http://schemas.microsoft.com/office/drawing/2014/main" id="{EB6D49DC-5EFD-FB4D-A1E1-28F9816E721A}"/>
              </a:ext>
            </a:extLst>
          </p:cNvPr>
          <p:cNvCxnSpPr>
            <a:cxnSpLocks/>
            <a:stCxn id="9" idx="2"/>
            <a:endCxn id="8" idx="0"/>
          </p:cNvCxnSpPr>
          <p:nvPr/>
        </p:nvCxnSpPr>
        <p:spPr>
          <a:xfrm>
            <a:off x="9854748" y="2712237"/>
            <a:ext cx="4711" cy="4727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727D48E-49ED-1148-8CE0-06420FBF7254}"/>
              </a:ext>
            </a:extLst>
          </p:cNvPr>
          <p:cNvCxnSpPr>
            <a:stCxn id="8" idx="2"/>
            <a:endCxn id="10" idx="0"/>
          </p:cNvCxnSpPr>
          <p:nvPr/>
        </p:nvCxnSpPr>
        <p:spPr>
          <a:xfrm>
            <a:off x="9859459" y="3835537"/>
            <a:ext cx="0" cy="5895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5212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17</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4254" y="133030"/>
            <a:ext cx="1468362" cy="472870"/>
          </a:xfrm>
          <a:prstGeom prst="rect">
            <a:avLst/>
          </a:prstGeom>
        </p:spPr>
      </p:pic>
      <p:sp>
        <p:nvSpPr>
          <p:cNvPr id="7" name="Title 1">
            <a:extLst>
              <a:ext uri="{FF2B5EF4-FFF2-40B4-BE49-F238E27FC236}">
                <a16:creationId xmlns:a16="http://schemas.microsoft.com/office/drawing/2014/main" id="{EC8D423F-4E5B-0B44-BD7C-956EB9DED124}"/>
              </a:ext>
            </a:extLst>
          </p:cNvPr>
          <p:cNvSpPr>
            <a:spLocks noGrp="1"/>
          </p:cNvSpPr>
          <p:nvPr>
            <p:ph type="title"/>
          </p:nvPr>
        </p:nvSpPr>
        <p:spPr>
          <a:xfrm>
            <a:off x="1036320" y="246576"/>
            <a:ext cx="3444240" cy="644490"/>
          </a:xfrm>
        </p:spPr>
        <p:txBody>
          <a:bodyPr>
            <a:normAutofit/>
          </a:bodyPr>
          <a:lstStyle/>
          <a:p>
            <a:r>
              <a:rPr lang="en-GB" dirty="0">
                <a:solidFill>
                  <a:srgbClr val="0070C0"/>
                </a:solidFill>
              </a:rPr>
              <a:t>Existing Methods</a:t>
            </a:r>
            <a:endParaRPr lang="x-none" dirty="0">
              <a:solidFill>
                <a:srgbClr val="0070C0"/>
              </a:solidFill>
            </a:endParaRPr>
          </a:p>
        </p:txBody>
      </p:sp>
      <p:sp>
        <p:nvSpPr>
          <p:cNvPr id="9" name="Content Placeholder 2">
            <a:extLst>
              <a:ext uri="{FF2B5EF4-FFF2-40B4-BE49-F238E27FC236}">
                <a16:creationId xmlns:a16="http://schemas.microsoft.com/office/drawing/2014/main" id="{EF5F5D78-1518-DA4C-9E65-D5D026AAD662}"/>
              </a:ext>
            </a:extLst>
          </p:cNvPr>
          <p:cNvSpPr>
            <a:spLocks noGrp="1"/>
          </p:cNvSpPr>
          <p:nvPr>
            <p:ph idx="1"/>
          </p:nvPr>
        </p:nvSpPr>
        <p:spPr>
          <a:xfrm>
            <a:off x="1192628" y="1020170"/>
            <a:ext cx="6805125" cy="5046371"/>
          </a:xfrm>
        </p:spPr>
        <p:txBody>
          <a:bodyPr>
            <a:normAutofit fontScale="77500" lnSpcReduction="20000"/>
          </a:bodyPr>
          <a:lstStyle/>
          <a:p>
            <a:pPr>
              <a:buFont typeface="Wingdings" pitchFamily="2" charset="2"/>
              <a:buChar char="§"/>
            </a:pPr>
            <a:r>
              <a:rPr lang="x-none" sz="1600" dirty="0">
                <a:solidFill>
                  <a:schemeClr val="tx1"/>
                </a:solidFill>
              </a:rPr>
              <a:t> </a:t>
            </a:r>
            <a:r>
              <a:rPr lang="x-none" sz="1900" dirty="0">
                <a:solidFill>
                  <a:schemeClr val="tx1"/>
                </a:solidFill>
              </a:rPr>
              <a:t>Model Architecture</a:t>
            </a:r>
          </a:p>
          <a:p>
            <a:pPr lvl="1">
              <a:lnSpc>
                <a:spcPct val="120000"/>
              </a:lnSpc>
              <a:buFont typeface="Wingdings" pitchFamily="2" charset="2"/>
              <a:buChar char="§"/>
            </a:pPr>
            <a:r>
              <a:rPr lang="x-none" dirty="0">
                <a:solidFill>
                  <a:schemeClr val="tx1"/>
                </a:solidFill>
              </a:rPr>
              <a:t>All proposed methods are based on </a:t>
            </a:r>
            <a:r>
              <a:rPr lang="en-US" dirty="0">
                <a:solidFill>
                  <a:schemeClr val="tx1"/>
                </a:solidFill>
              </a:rPr>
              <a:t>the </a:t>
            </a:r>
            <a:r>
              <a:rPr lang="x-none" dirty="0">
                <a:solidFill>
                  <a:schemeClr val="tx1"/>
                </a:solidFill>
              </a:rPr>
              <a:t>encoder-decoder paradigm ultilizing deep learning techniques</a:t>
            </a:r>
          </a:p>
          <a:p>
            <a:pPr lvl="2">
              <a:buFont typeface="Wingdings" pitchFamily="2" charset="2"/>
              <a:buChar char="§"/>
            </a:pPr>
            <a:r>
              <a:rPr lang="x-none" sz="1500" dirty="0">
                <a:solidFill>
                  <a:schemeClr val="tx1"/>
                </a:solidFill>
              </a:rPr>
              <a:t>RNN-RNN (2017)</a:t>
            </a:r>
          </a:p>
          <a:p>
            <a:pPr lvl="2">
              <a:buFont typeface="Wingdings" pitchFamily="2" charset="2"/>
              <a:buChar char="§"/>
            </a:pPr>
            <a:r>
              <a:rPr lang="x-none" sz="1500" dirty="0">
                <a:solidFill>
                  <a:schemeClr val="tx1"/>
                </a:solidFill>
              </a:rPr>
              <a:t>CNN-RNN (2019)</a:t>
            </a:r>
          </a:p>
          <a:p>
            <a:pPr lvl="2">
              <a:buFont typeface="Wingdings" pitchFamily="2" charset="2"/>
              <a:buChar char="§"/>
            </a:pPr>
            <a:r>
              <a:rPr lang="x-none" sz="1500" dirty="0">
                <a:solidFill>
                  <a:schemeClr val="tx1"/>
                </a:solidFill>
              </a:rPr>
              <a:t>CRNN-RNN(2020)</a:t>
            </a:r>
          </a:p>
          <a:p>
            <a:pPr lvl="2">
              <a:buFont typeface="Wingdings" pitchFamily="2" charset="2"/>
              <a:buChar char="§"/>
            </a:pPr>
            <a:r>
              <a:rPr lang="x-none" sz="1500" dirty="0">
                <a:solidFill>
                  <a:schemeClr val="tx1"/>
                </a:solidFill>
              </a:rPr>
              <a:t>CNN-Transformer(2020)</a:t>
            </a:r>
          </a:p>
          <a:p>
            <a:pPr lvl="2">
              <a:buFont typeface="Wingdings" pitchFamily="2" charset="2"/>
              <a:buChar char="§"/>
            </a:pPr>
            <a:r>
              <a:rPr lang="x-none" sz="1500" dirty="0">
                <a:solidFill>
                  <a:schemeClr val="tx1"/>
                </a:solidFill>
              </a:rPr>
              <a:t>Transformer-Transformer(2021)</a:t>
            </a:r>
          </a:p>
          <a:p>
            <a:pPr lvl="2">
              <a:buFont typeface="Wingdings" pitchFamily="2" charset="2"/>
              <a:buChar char="§"/>
            </a:pPr>
            <a:r>
              <a:rPr lang="x-none" sz="1500" dirty="0">
                <a:solidFill>
                  <a:schemeClr val="tx1"/>
                </a:solidFill>
              </a:rPr>
              <a:t>Pre-trained models (2021)</a:t>
            </a:r>
            <a:endParaRPr lang="en-GB" sz="1500" dirty="0">
              <a:solidFill>
                <a:schemeClr val="tx1"/>
              </a:solidFill>
            </a:endParaRPr>
          </a:p>
          <a:p>
            <a:pPr lvl="2">
              <a:buFont typeface="Wingdings" pitchFamily="2" charset="2"/>
              <a:buChar char="§"/>
            </a:pPr>
            <a:r>
              <a:rPr lang="en-GB" sz="1500" dirty="0">
                <a:solidFill>
                  <a:schemeClr val="tx1"/>
                </a:solidFill>
              </a:rPr>
              <a:t>Large language models (2022, 2023, 2024)</a:t>
            </a:r>
          </a:p>
          <a:p>
            <a:pPr lvl="2">
              <a:buFont typeface="Wingdings" pitchFamily="2" charset="2"/>
              <a:buChar char="§"/>
            </a:pPr>
            <a:r>
              <a:rPr lang="en-GB" sz="1500" dirty="0">
                <a:solidFill>
                  <a:schemeClr val="tx1"/>
                </a:solidFill>
              </a:rPr>
              <a:t>Contrastive language-audio pretraining (2022, 2023, 2024)</a:t>
            </a:r>
            <a:endParaRPr lang="x-none" sz="1500" dirty="0">
              <a:solidFill>
                <a:schemeClr val="tx1"/>
              </a:solidFill>
            </a:endParaRPr>
          </a:p>
          <a:p>
            <a:pPr>
              <a:buFont typeface="Wingdings" pitchFamily="2" charset="2"/>
              <a:buChar char="§"/>
            </a:pPr>
            <a:r>
              <a:rPr lang="x-none" sz="1600" dirty="0">
                <a:solidFill>
                  <a:schemeClr val="tx1"/>
                </a:solidFill>
              </a:rPr>
              <a:t> </a:t>
            </a:r>
            <a:r>
              <a:rPr lang="x-none" sz="1900" dirty="0">
                <a:solidFill>
                  <a:schemeClr val="tx1"/>
                </a:solidFill>
              </a:rPr>
              <a:t>Training</a:t>
            </a:r>
          </a:p>
          <a:p>
            <a:pPr lvl="1">
              <a:buFont typeface="Wingdings" pitchFamily="2" charset="2"/>
              <a:buChar char="§"/>
            </a:pPr>
            <a:r>
              <a:rPr lang="x-none" dirty="0">
                <a:solidFill>
                  <a:schemeClr val="tx1"/>
                </a:solidFill>
              </a:rPr>
              <a:t>Cross-entropy training with maximum likelihood estimation</a:t>
            </a:r>
          </a:p>
          <a:p>
            <a:pPr lvl="1">
              <a:buFont typeface="Wingdings" pitchFamily="2" charset="2"/>
              <a:buChar char="§"/>
            </a:pPr>
            <a:r>
              <a:rPr lang="x-none" dirty="0">
                <a:solidFill>
                  <a:schemeClr val="tx1"/>
                </a:solidFill>
              </a:rPr>
              <a:t>Reinforcement learning</a:t>
            </a:r>
          </a:p>
          <a:p>
            <a:pPr>
              <a:buFont typeface="Wingdings" pitchFamily="2" charset="2"/>
              <a:buChar char="§"/>
            </a:pPr>
            <a:r>
              <a:rPr lang="x-none" sz="1600" dirty="0">
                <a:solidFill>
                  <a:schemeClr val="tx1"/>
                </a:solidFill>
              </a:rPr>
              <a:t> </a:t>
            </a:r>
            <a:r>
              <a:rPr lang="x-none" sz="1900" dirty="0">
                <a:solidFill>
                  <a:schemeClr val="tx1"/>
                </a:solidFill>
              </a:rPr>
              <a:t>Auxiliary Information</a:t>
            </a:r>
          </a:p>
          <a:p>
            <a:pPr lvl="1">
              <a:buFont typeface="Wingdings" pitchFamily="2" charset="2"/>
              <a:buChar char="§"/>
            </a:pPr>
            <a:r>
              <a:rPr lang="x-none" dirty="0">
                <a:solidFill>
                  <a:schemeClr val="tx1"/>
                </a:solidFill>
              </a:rPr>
              <a:t>Keywords or tag information</a:t>
            </a:r>
          </a:p>
          <a:p>
            <a:pPr lvl="1">
              <a:buFont typeface="Wingdings" pitchFamily="2" charset="2"/>
              <a:buChar char="§"/>
            </a:pPr>
            <a:r>
              <a:rPr lang="x-none" dirty="0">
                <a:solidFill>
                  <a:schemeClr val="tx1"/>
                </a:solidFill>
              </a:rPr>
              <a:t>Sentence information</a:t>
            </a:r>
          </a:p>
          <a:p>
            <a:pPr lvl="1">
              <a:buFont typeface="Wingdings" pitchFamily="2" charset="2"/>
              <a:buChar char="§"/>
            </a:pPr>
            <a:r>
              <a:rPr lang="en-US" dirty="0">
                <a:solidFill>
                  <a:schemeClr val="tx1"/>
                </a:solidFill>
              </a:rPr>
              <a:t>P</a:t>
            </a:r>
            <a:r>
              <a:rPr lang="x-none" dirty="0">
                <a:solidFill>
                  <a:schemeClr val="tx1"/>
                </a:solidFill>
              </a:rPr>
              <a:t>re-trained models</a:t>
            </a:r>
          </a:p>
          <a:p>
            <a:pPr lvl="1">
              <a:buFont typeface="Wingdings" pitchFamily="2" charset="2"/>
              <a:buChar char="§"/>
            </a:pPr>
            <a:r>
              <a:rPr lang="x-none" dirty="0">
                <a:solidFill>
                  <a:schemeClr val="tx1"/>
                </a:solidFill>
              </a:rPr>
              <a:t>Data augmentations</a:t>
            </a:r>
          </a:p>
          <a:p>
            <a:pPr marL="201168" lvl="1" indent="0">
              <a:buNone/>
            </a:pPr>
            <a:endParaRPr lang="x-none" sz="1000" dirty="0">
              <a:solidFill>
                <a:schemeClr val="tx1"/>
              </a:solidFill>
            </a:endParaRPr>
          </a:p>
          <a:p>
            <a:pPr>
              <a:buFont typeface="Courier New" panose="02070309020205020404" pitchFamily="49" charset="0"/>
              <a:buChar char="o"/>
            </a:pPr>
            <a:endParaRPr lang="x-none" sz="1600" dirty="0">
              <a:solidFill>
                <a:schemeClr val="tx1"/>
              </a:solidFill>
            </a:endParaRPr>
          </a:p>
          <a:p>
            <a:pPr marL="0" indent="0">
              <a:buNone/>
            </a:pPr>
            <a:endParaRPr lang="x-none" sz="1600" dirty="0">
              <a:solidFill>
                <a:schemeClr val="tx1"/>
              </a:solidFill>
            </a:endParaRPr>
          </a:p>
        </p:txBody>
      </p:sp>
      <p:sp>
        <p:nvSpPr>
          <p:cNvPr id="10" name="Rounded Rectangle 9">
            <a:extLst>
              <a:ext uri="{FF2B5EF4-FFF2-40B4-BE49-F238E27FC236}">
                <a16:creationId xmlns:a16="http://schemas.microsoft.com/office/drawing/2014/main" id="{93EF8D07-A244-E34D-BA66-CA3BC4D4FCED}"/>
              </a:ext>
            </a:extLst>
          </p:cNvPr>
          <p:cNvSpPr/>
          <p:nvPr/>
        </p:nvSpPr>
        <p:spPr>
          <a:xfrm>
            <a:off x="8265506" y="2078001"/>
            <a:ext cx="1131003" cy="738544"/>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000" b="1" dirty="0">
                <a:solidFill>
                  <a:schemeClr val="tx1"/>
                </a:solidFill>
                <a:latin typeface="Times New Roman" panose="02020603050405020304" pitchFamily="18" charset="0"/>
                <a:cs typeface="Times New Roman" panose="02020603050405020304" pitchFamily="18" charset="0"/>
              </a:rPr>
              <a:t>Encoder</a:t>
            </a:r>
          </a:p>
        </p:txBody>
      </p:sp>
      <p:sp>
        <p:nvSpPr>
          <p:cNvPr id="11" name="Rounded Rectangle 10">
            <a:extLst>
              <a:ext uri="{FF2B5EF4-FFF2-40B4-BE49-F238E27FC236}">
                <a16:creationId xmlns:a16="http://schemas.microsoft.com/office/drawing/2014/main" id="{BB263B1D-88D6-1348-B868-3927A92D7C2A}"/>
              </a:ext>
            </a:extLst>
          </p:cNvPr>
          <p:cNvSpPr/>
          <p:nvPr/>
        </p:nvSpPr>
        <p:spPr>
          <a:xfrm>
            <a:off x="8272292" y="4164313"/>
            <a:ext cx="1131003" cy="690989"/>
          </a:xfrm>
          <a:prstGeom prst="roundRect">
            <a:avLst>
              <a:gd name="adj" fmla="val 1189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000" dirty="0">
                <a:solidFill>
                  <a:schemeClr val="tx1"/>
                </a:solidFill>
                <a:latin typeface="Times New Roman" panose="02020603050405020304" pitchFamily="18" charset="0"/>
                <a:cs typeface="Times New Roman" panose="02020603050405020304" pitchFamily="18" charset="0"/>
              </a:rPr>
              <a:t>Decoder</a:t>
            </a:r>
          </a:p>
        </p:txBody>
      </p:sp>
      <p:pic>
        <p:nvPicPr>
          <p:cNvPr id="12" name="Picture 11" descr="Chart&#10;&#10;Description automatically generated">
            <a:extLst>
              <a:ext uri="{FF2B5EF4-FFF2-40B4-BE49-F238E27FC236}">
                <a16:creationId xmlns:a16="http://schemas.microsoft.com/office/drawing/2014/main" id="{9B311000-9BE5-8847-8D23-C844A6294856}"/>
              </a:ext>
            </a:extLst>
          </p:cNvPr>
          <p:cNvPicPr>
            <a:picLocks/>
          </p:cNvPicPr>
          <p:nvPr/>
        </p:nvPicPr>
        <p:blipFill rotWithShape="1">
          <a:blip r:embed="rId3"/>
          <a:srcRect l="12264" t="3304" r="2561" b="16199"/>
          <a:stretch/>
        </p:blipFill>
        <p:spPr>
          <a:xfrm>
            <a:off x="8217732" y="1020170"/>
            <a:ext cx="1226551" cy="671914"/>
          </a:xfrm>
          <a:prstGeom prst="rect">
            <a:avLst/>
          </a:prstGeom>
        </p:spPr>
      </p:pic>
      <p:sp>
        <p:nvSpPr>
          <p:cNvPr id="13" name="Rounded Rectangle 12">
            <a:extLst>
              <a:ext uri="{FF2B5EF4-FFF2-40B4-BE49-F238E27FC236}">
                <a16:creationId xmlns:a16="http://schemas.microsoft.com/office/drawing/2014/main" id="{8A22D992-B2E6-174A-8478-C4DE19766388}"/>
              </a:ext>
            </a:extLst>
          </p:cNvPr>
          <p:cNvSpPr/>
          <p:nvPr/>
        </p:nvSpPr>
        <p:spPr>
          <a:xfrm rot="10800000">
            <a:off x="8460046" y="3398891"/>
            <a:ext cx="72000" cy="216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14" name="Rounded Rectangle 13">
            <a:extLst>
              <a:ext uri="{FF2B5EF4-FFF2-40B4-BE49-F238E27FC236}">
                <a16:creationId xmlns:a16="http://schemas.microsoft.com/office/drawing/2014/main" id="{5ABE9208-A8AF-034C-A55E-A2FD72787D03}"/>
              </a:ext>
            </a:extLst>
          </p:cNvPr>
          <p:cNvSpPr/>
          <p:nvPr/>
        </p:nvSpPr>
        <p:spPr>
          <a:xfrm rot="10800000">
            <a:off x="8796954" y="3402017"/>
            <a:ext cx="72000" cy="216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15" name="Rounded Rectangle 14">
            <a:extLst>
              <a:ext uri="{FF2B5EF4-FFF2-40B4-BE49-F238E27FC236}">
                <a16:creationId xmlns:a16="http://schemas.microsoft.com/office/drawing/2014/main" id="{03746421-B800-0447-B835-67303C82C24D}"/>
              </a:ext>
            </a:extLst>
          </p:cNvPr>
          <p:cNvSpPr/>
          <p:nvPr/>
        </p:nvSpPr>
        <p:spPr>
          <a:xfrm rot="10800000">
            <a:off x="9023997" y="3398891"/>
            <a:ext cx="72000" cy="216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16" name="Rounded Rectangle 15">
            <a:extLst>
              <a:ext uri="{FF2B5EF4-FFF2-40B4-BE49-F238E27FC236}">
                <a16:creationId xmlns:a16="http://schemas.microsoft.com/office/drawing/2014/main" id="{5E1D74B7-ABDA-094F-B1CE-36A2EF971869}"/>
              </a:ext>
            </a:extLst>
          </p:cNvPr>
          <p:cNvSpPr/>
          <p:nvPr/>
        </p:nvSpPr>
        <p:spPr>
          <a:xfrm rot="10800000">
            <a:off x="8906822" y="3399475"/>
            <a:ext cx="72000" cy="216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17" name="Rounded Rectangle 16">
            <a:extLst>
              <a:ext uri="{FF2B5EF4-FFF2-40B4-BE49-F238E27FC236}">
                <a16:creationId xmlns:a16="http://schemas.microsoft.com/office/drawing/2014/main" id="{202CC5E8-8CA9-7B4E-9494-E8214CF2EA51}"/>
              </a:ext>
            </a:extLst>
          </p:cNvPr>
          <p:cNvSpPr/>
          <p:nvPr/>
        </p:nvSpPr>
        <p:spPr>
          <a:xfrm rot="10800000">
            <a:off x="8573566" y="3402017"/>
            <a:ext cx="72000" cy="216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18" name="Rounded Rectangle 17">
            <a:extLst>
              <a:ext uri="{FF2B5EF4-FFF2-40B4-BE49-F238E27FC236}">
                <a16:creationId xmlns:a16="http://schemas.microsoft.com/office/drawing/2014/main" id="{95317810-59C1-494A-9E82-94E652855D86}"/>
              </a:ext>
            </a:extLst>
          </p:cNvPr>
          <p:cNvSpPr/>
          <p:nvPr/>
        </p:nvSpPr>
        <p:spPr>
          <a:xfrm rot="10800000">
            <a:off x="8683434" y="3398891"/>
            <a:ext cx="72000" cy="216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19" name="Rounded Rectangle 18">
            <a:extLst>
              <a:ext uri="{FF2B5EF4-FFF2-40B4-BE49-F238E27FC236}">
                <a16:creationId xmlns:a16="http://schemas.microsoft.com/office/drawing/2014/main" id="{8D73D662-07F6-A14D-A961-F4AED023C74A}"/>
              </a:ext>
            </a:extLst>
          </p:cNvPr>
          <p:cNvSpPr/>
          <p:nvPr/>
        </p:nvSpPr>
        <p:spPr>
          <a:xfrm rot="10800000">
            <a:off x="9137159" y="3403971"/>
            <a:ext cx="72000" cy="216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20" name="TextBox 19">
            <a:extLst>
              <a:ext uri="{FF2B5EF4-FFF2-40B4-BE49-F238E27FC236}">
                <a16:creationId xmlns:a16="http://schemas.microsoft.com/office/drawing/2014/main" id="{8F20023A-4EDF-4E42-9448-53A0A62DEB5A}"/>
              </a:ext>
            </a:extLst>
          </p:cNvPr>
          <p:cNvSpPr txBox="1"/>
          <p:nvPr/>
        </p:nvSpPr>
        <p:spPr>
          <a:xfrm>
            <a:off x="7239333" y="5265307"/>
            <a:ext cx="3124921" cy="307777"/>
          </a:xfrm>
          <a:prstGeom prst="rect">
            <a:avLst/>
          </a:prstGeom>
          <a:noFill/>
        </p:spPr>
        <p:txBody>
          <a:bodyPr wrap="square" rtlCol="0">
            <a:spAutoFit/>
          </a:bodyPr>
          <a:lstStyle/>
          <a:p>
            <a:r>
              <a:rPr lang="en-US" sz="1400" dirty="0"/>
              <a:t>“a woman talks near by as water pours”</a:t>
            </a:r>
            <a:endParaRPr lang="x-none" sz="1400" dirty="0"/>
          </a:p>
        </p:txBody>
      </p:sp>
      <p:cxnSp>
        <p:nvCxnSpPr>
          <p:cNvPr id="21" name="Straight Arrow Connector 20">
            <a:extLst>
              <a:ext uri="{FF2B5EF4-FFF2-40B4-BE49-F238E27FC236}">
                <a16:creationId xmlns:a16="http://schemas.microsoft.com/office/drawing/2014/main" id="{1C91E1CC-2EC5-6044-9A33-B9509B3E9E10}"/>
              </a:ext>
            </a:extLst>
          </p:cNvPr>
          <p:cNvCxnSpPr>
            <a:cxnSpLocks/>
            <a:stCxn id="12" idx="2"/>
            <a:endCxn id="10" idx="0"/>
          </p:cNvCxnSpPr>
          <p:nvPr/>
        </p:nvCxnSpPr>
        <p:spPr>
          <a:xfrm>
            <a:off x="8831008" y="1692084"/>
            <a:ext cx="0" cy="385917"/>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5232F76-116C-A149-B727-BF3DC3F01448}"/>
              </a:ext>
            </a:extLst>
          </p:cNvPr>
          <p:cNvCxnSpPr>
            <a:cxnSpLocks/>
            <a:stCxn id="10" idx="2"/>
          </p:cNvCxnSpPr>
          <p:nvPr/>
        </p:nvCxnSpPr>
        <p:spPr>
          <a:xfrm>
            <a:off x="8831008" y="2816545"/>
            <a:ext cx="0" cy="36961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0DAFDE0-F96E-684F-83F4-B7B8B66FC8DB}"/>
              </a:ext>
            </a:extLst>
          </p:cNvPr>
          <p:cNvCxnSpPr>
            <a:cxnSpLocks/>
          </p:cNvCxnSpPr>
          <p:nvPr/>
        </p:nvCxnSpPr>
        <p:spPr>
          <a:xfrm>
            <a:off x="8824589" y="3828206"/>
            <a:ext cx="0" cy="295844"/>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56B27F6-F9F2-7E43-B973-DFEFAA0E6F7E}"/>
              </a:ext>
            </a:extLst>
          </p:cNvPr>
          <p:cNvCxnSpPr>
            <a:cxnSpLocks/>
          </p:cNvCxnSpPr>
          <p:nvPr/>
        </p:nvCxnSpPr>
        <p:spPr>
          <a:xfrm>
            <a:off x="8837794" y="4852556"/>
            <a:ext cx="0" cy="29389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F30F9F1-E6CB-034F-8C94-C8D7BEC97FCD}"/>
              </a:ext>
            </a:extLst>
          </p:cNvPr>
          <p:cNvSpPr txBox="1"/>
          <p:nvPr/>
        </p:nvSpPr>
        <p:spPr>
          <a:xfrm>
            <a:off x="10485109" y="1202238"/>
            <a:ext cx="1364401" cy="307777"/>
          </a:xfrm>
          <a:prstGeom prst="rect">
            <a:avLst/>
          </a:prstGeom>
          <a:noFill/>
        </p:spPr>
        <p:txBody>
          <a:bodyPr wrap="square" rtlCol="0">
            <a:spAutoFit/>
          </a:bodyPr>
          <a:lstStyle/>
          <a:p>
            <a:r>
              <a:rPr lang="en-US" sz="1400" dirty="0"/>
              <a:t>Audio Signal</a:t>
            </a:r>
            <a:endParaRPr lang="x-none" sz="1400" dirty="0"/>
          </a:p>
        </p:txBody>
      </p:sp>
      <p:sp>
        <p:nvSpPr>
          <p:cNvPr id="26" name="TextBox 25">
            <a:extLst>
              <a:ext uri="{FF2B5EF4-FFF2-40B4-BE49-F238E27FC236}">
                <a16:creationId xmlns:a16="http://schemas.microsoft.com/office/drawing/2014/main" id="{86800794-DC70-EA43-849F-524F4085BC73}"/>
              </a:ext>
            </a:extLst>
          </p:cNvPr>
          <p:cNvSpPr txBox="1"/>
          <p:nvPr/>
        </p:nvSpPr>
        <p:spPr>
          <a:xfrm>
            <a:off x="10485109" y="3307114"/>
            <a:ext cx="1702062" cy="307777"/>
          </a:xfrm>
          <a:prstGeom prst="rect">
            <a:avLst/>
          </a:prstGeom>
          <a:noFill/>
        </p:spPr>
        <p:txBody>
          <a:bodyPr wrap="square" rtlCol="0">
            <a:spAutoFit/>
          </a:bodyPr>
          <a:lstStyle/>
          <a:p>
            <a:r>
              <a:rPr lang="en-US" sz="1400" dirty="0"/>
              <a:t>Audio Features</a:t>
            </a:r>
            <a:endParaRPr lang="x-none" sz="1400" dirty="0"/>
          </a:p>
        </p:txBody>
      </p:sp>
      <p:sp>
        <p:nvSpPr>
          <p:cNvPr id="27" name="TextBox 26">
            <a:extLst>
              <a:ext uri="{FF2B5EF4-FFF2-40B4-BE49-F238E27FC236}">
                <a16:creationId xmlns:a16="http://schemas.microsoft.com/office/drawing/2014/main" id="{DDEF49D5-4328-2B48-9C85-5201ADC089F2}"/>
              </a:ext>
            </a:extLst>
          </p:cNvPr>
          <p:cNvSpPr txBox="1"/>
          <p:nvPr/>
        </p:nvSpPr>
        <p:spPr>
          <a:xfrm>
            <a:off x="10485109" y="5280438"/>
            <a:ext cx="1568058" cy="307777"/>
          </a:xfrm>
          <a:prstGeom prst="rect">
            <a:avLst/>
          </a:prstGeom>
          <a:noFill/>
        </p:spPr>
        <p:txBody>
          <a:bodyPr wrap="none" rtlCol="0">
            <a:spAutoFit/>
          </a:bodyPr>
          <a:lstStyle/>
          <a:p>
            <a:r>
              <a:rPr lang="en-US" sz="1400" dirty="0"/>
              <a:t>Generated Caption</a:t>
            </a:r>
            <a:endParaRPr lang="x-none" sz="1400" dirty="0"/>
          </a:p>
        </p:txBody>
      </p:sp>
      <p:sp>
        <p:nvSpPr>
          <p:cNvPr id="28" name="TextBox 27">
            <a:extLst>
              <a:ext uri="{FF2B5EF4-FFF2-40B4-BE49-F238E27FC236}">
                <a16:creationId xmlns:a16="http://schemas.microsoft.com/office/drawing/2014/main" id="{E3E7A946-DEF7-45BE-8AB0-179648FC1DC5}"/>
              </a:ext>
            </a:extLst>
          </p:cNvPr>
          <p:cNvSpPr txBox="1"/>
          <p:nvPr/>
        </p:nvSpPr>
        <p:spPr>
          <a:xfrm>
            <a:off x="979517" y="6066541"/>
            <a:ext cx="10777591" cy="707886"/>
          </a:xfrm>
          <a:prstGeom prst="rect">
            <a:avLst/>
          </a:prstGeom>
          <a:noFill/>
        </p:spPr>
        <p:txBody>
          <a:bodyPr wrap="square">
            <a:spAutoFit/>
          </a:bodyPr>
          <a:lstStyle/>
          <a:p>
            <a:r>
              <a:rPr lang="en-GB" sz="1400" b="0" i="0" dirty="0">
                <a:solidFill>
                  <a:srgbClr val="413839"/>
                </a:solidFill>
                <a:effectLst/>
                <a:latin typeface="Times New Roman" panose="02020603050405020304" pitchFamily="18" charset="0"/>
              </a:rPr>
              <a:t>X. Mei, X. Liu, M.D. Plumbley, and W. Wang, “Automated audio captioning: an overview of recent progress and new challenges," </a:t>
            </a:r>
            <a:r>
              <a:rPr lang="en-GB" sz="1400" b="0" i="1" dirty="0">
                <a:solidFill>
                  <a:srgbClr val="413839"/>
                </a:solidFill>
                <a:effectLst/>
                <a:latin typeface="Times New Roman" panose="02020603050405020304" pitchFamily="18" charset="0"/>
              </a:rPr>
              <a:t>EURASIP Journal on Audio Speech and Music Processing</a:t>
            </a:r>
            <a:r>
              <a:rPr lang="en-GB" sz="1400" b="0" dirty="0">
                <a:solidFill>
                  <a:srgbClr val="413839"/>
                </a:solidFill>
                <a:effectLst/>
                <a:latin typeface="Times New Roman" panose="02020603050405020304" pitchFamily="18" charset="0"/>
              </a:rPr>
              <a:t>, 2022</a:t>
            </a:r>
            <a:r>
              <a:rPr lang="en-GB" sz="1200" b="0" i="0" dirty="0">
                <a:solidFill>
                  <a:srgbClr val="413839"/>
                </a:solidFill>
                <a:effectLst/>
                <a:latin typeface="Times New Roman" panose="02020603050405020304" pitchFamily="18" charset="0"/>
              </a:rPr>
              <a:t>.</a:t>
            </a:r>
          </a:p>
          <a:p>
            <a:endParaRPr lang="en-GB" sz="1200" dirty="0"/>
          </a:p>
        </p:txBody>
      </p:sp>
    </p:spTree>
    <p:extLst>
      <p:ext uri="{BB962C8B-B14F-4D97-AF65-F5344CB8AC3E}">
        <p14:creationId xmlns:p14="http://schemas.microsoft.com/office/powerpoint/2010/main" val="4024882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18</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2104" y="103629"/>
            <a:ext cx="1531972" cy="470731"/>
          </a:xfrm>
          <a:prstGeom prst="rect">
            <a:avLst/>
          </a:prstGeom>
        </p:spPr>
      </p:pic>
      <p:sp>
        <p:nvSpPr>
          <p:cNvPr id="12" name="Title 1">
            <a:extLst>
              <a:ext uri="{FF2B5EF4-FFF2-40B4-BE49-F238E27FC236}">
                <a16:creationId xmlns:a16="http://schemas.microsoft.com/office/drawing/2014/main" id="{CCDCE4FD-910B-024A-9526-072C247BDB61}"/>
              </a:ext>
            </a:extLst>
          </p:cNvPr>
          <p:cNvSpPr>
            <a:spLocks noGrp="1"/>
          </p:cNvSpPr>
          <p:nvPr>
            <p:ph type="title"/>
          </p:nvPr>
        </p:nvSpPr>
        <p:spPr>
          <a:xfrm>
            <a:off x="1044059" y="-233680"/>
            <a:ext cx="8770479" cy="883920"/>
          </a:xfrm>
        </p:spPr>
        <p:txBody>
          <a:bodyPr>
            <a:normAutofit/>
          </a:bodyPr>
          <a:lstStyle/>
          <a:p>
            <a:r>
              <a:rPr lang="en-US" sz="2400" dirty="0">
                <a:solidFill>
                  <a:srgbClr val="0070C0"/>
                </a:solidFill>
              </a:rPr>
              <a:t>An Example: CNN-Transformer Encoder-Decoder</a:t>
            </a:r>
            <a:r>
              <a:rPr lang="en-US" sz="2600" dirty="0">
                <a:solidFill>
                  <a:srgbClr val="0070C0"/>
                </a:solidFill>
              </a:rPr>
              <a:t> </a:t>
            </a:r>
            <a:endParaRPr lang="x-none" sz="2600" dirty="0">
              <a:solidFill>
                <a:srgbClr val="0070C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932" y="853781"/>
            <a:ext cx="6658743" cy="6030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2">
            <a:extLst>
              <a:ext uri="{FF2B5EF4-FFF2-40B4-BE49-F238E27FC236}">
                <a16:creationId xmlns:a16="http://schemas.microsoft.com/office/drawing/2014/main" id="{9FB75E21-D544-40FF-9507-B530F2DEFF97}"/>
              </a:ext>
            </a:extLst>
          </p:cNvPr>
          <p:cNvSpPr>
            <a:spLocks noGrp="1"/>
          </p:cNvSpPr>
          <p:nvPr>
            <p:ph idx="1"/>
          </p:nvPr>
        </p:nvSpPr>
        <p:spPr>
          <a:xfrm>
            <a:off x="7883182" y="2730919"/>
            <a:ext cx="3862712" cy="3322011"/>
          </a:xfrm>
        </p:spPr>
        <p:txBody>
          <a:bodyPr>
            <a:normAutofit/>
          </a:bodyPr>
          <a:lstStyle/>
          <a:p>
            <a:pPr marL="0" indent="0">
              <a:buNone/>
            </a:pPr>
            <a:r>
              <a:rPr lang="en-GB" b="1" dirty="0"/>
              <a:t>Common challenges in automated audio captioning</a:t>
            </a:r>
            <a:r>
              <a:rPr lang="en-GB" dirty="0"/>
              <a:t>:</a:t>
            </a:r>
            <a:r>
              <a:rPr lang="x-none" dirty="0"/>
              <a:t> </a:t>
            </a:r>
            <a:endParaRPr lang="en-GB" dirty="0"/>
          </a:p>
          <a:p>
            <a:pPr>
              <a:spcBef>
                <a:spcPts val="600"/>
              </a:spcBef>
              <a:buFont typeface="Wingdings" pitchFamily="2" charset="2"/>
              <a:buChar char="§"/>
            </a:pPr>
            <a:r>
              <a:rPr lang="en-US" dirty="0">
                <a:solidFill>
                  <a:schemeClr val="tx1"/>
                </a:solidFill>
              </a:rPr>
              <a:t> Data scarcity</a:t>
            </a:r>
          </a:p>
          <a:p>
            <a:pPr>
              <a:spcBef>
                <a:spcPts val="600"/>
              </a:spcBef>
              <a:buFont typeface="Wingdings" pitchFamily="2" charset="2"/>
              <a:buChar char="§"/>
            </a:pPr>
            <a:r>
              <a:rPr lang="en-US" dirty="0">
                <a:solidFill>
                  <a:schemeClr val="tx1"/>
                </a:solidFill>
              </a:rPr>
              <a:t> Representations of audio, text and audio-text </a:t>
            </a:r>
            <a:endParaRPr lang="en-US" sz="1800" dirty="0">
              <a:solidFill>
                <a:schemeClr val="tx1"/>
              </a:solidFill>
            </a:endParaRPr>
          </a:p>
          <a:p>
            <a:pPr>
              <a:spcBef>
                <a:spcPts val="600"/>
              </a:spcBef>
              <a:buFont typeface="Wingdings" pitchFamily="2" charset="2"/>
              <a:buChar char="§"/>
            </a:pPr>
            <a:r>
              <a:rPr lang="en-US" dirty="0">
                <a:solidFill>
                  <a:schemeClr val="tx1"/>
                </a:solidFill>
              </a:rPr>
              <a:t> </a:t>
            </a:r>
            <a:r>
              <a:rPr lang="en-US" dirty="0">
                <a:solidFill>
                  <a:srgbClr val="FF0000"/>
                </a:solidFill>
              </a:rPr>
              <a:t>Diversity of captions</a:t>
            </a:r>
            <a:endParaRPr lang="en-US" sz="1800" dirty="0">
              <a:solidFill>
                <a:srgbClr val="FF0000"/>
              </a:solidFill>
            </a:endParaRPr>
          </a:p>
          <a:p>
            <a:pPr>
              <a:spcBef>
                <a:spcPts val="600"/>
              </a:spcBef>
              <a:buFont typeface="Wingdings" pitchFamily="2" charset="2"/>
              <a:buChar char="§"/>
            </a:pPr>
            <a:r>
              <a:rPr lang="en-GB" dirty="0">
                <a:solidFill>
                  <a:schemeClr val="tx1"/>
                </a:solidFill>
              </a:rPr>
              <a:t> Multi-lingual captioning</a:t>
            </a:r>
          </a:p>
          <a:p>
            <a:pPr>
              <a:spcBef>
                <a:spcPts val="600"/>
              </a:spcBef>
              <a:buFont typeface="Wingdings" pitchFamily="2" charset="2"/>
              <a:buChar char="§"/>
            </a:pPr>
            <a:r>
              <a:rPr lang="en-GB" dirty="0">
                <a:solidFill>
                  <a:schemeClr val="tx1"/>
                </a:solidFill>
              </a:rPr>
              <a:t> Interactions with other modalities (e.g. vision) </a:t>
            </a:r>
          </a:p>
          <a:p>
            <a:pPr>
              <a:spcBef>
                <a:spcPts val="600"/>
              </a:spcBef>
              <a:buFont typeface="Wingdings" pitchFamily="2" charset="2"/>
              <a:buChar char="§"/>
            </a:pPr>
            <a:r>
              <a:rPr lang="en-GB" dirty="0">
                <a:solidFill>
                  <a:schemeClr val="tx1"/>
                </a:solidFill>
              </a:rPr>
              <a:t>….</a:t>
            </a:r>
            <a:endParaRPr lang="x-none" dirty="0">
              <a:solidFill>
                <a:schemeClr val="tx1"/>
              </a:solidFill>
            </a:endParaRPr>
          </a:p>
        </p:txBody>
      </p:sp>
    </p:spTree>
    <p:extLst>
      <p:ext uri="{BB962C8B-B14F-4D97-AF65-F5344CB8AC3E}">
        <p14:creationId xmlns:p14="http://schemas.microsoft.com/office/powerpoint/2010/main" val="377916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849022" y="251715"/>
            <a:ext cx="5080000" cy="513088"/>
          </a:xfrm>
        </p:spPr>
        <p:txBody>
          <a:bodyPr>
            <a:normAutofit/>
          </a:bodyPr>
          <a:lstStyle/>
          <a:p>
            <a:r>
              <a:rPr lang="x-none" dirty="0">
                <a:solidFill>
                  <a:srgbClr val="0070C0"/>
                </a:solidFill>
              </a:rPr>
              <a:t>Diverse Audio Captioning</a:t>
            </a: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19</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0351" y="95441"/>
            <a:ext cx="1484264" cy="470731"/>
          </a:xfrm>
          <a:prstGeom prst="rect">
            <a:avLst/>
          </a:prstGeom>
        </p:spPr>
      </p:pic>
      <p:sp>
        <p:nvSpPr>
          <p:cNvPr id="14" name="Content Placeholder 2">
            <a:extLst>
              <a:ext uri="{FF2B5EF4-FFF2-40B4-BE49-F238E27FC236}">
                <a16:creationId xmlns:a16="http://schemas.microsoft.com/office/drawing/2014/main" id="{4C6E2460-4D66-3144-88C3-CC6C0E732EF1}"/>
              </a:ext>
            </a:extLst>
          </p:cNvPr>
          <p:cNvSpPr>
            <a:spLocks noGrp="1"/>
          </p:cNvSpPr>
          <p:nvPr>
            <p:ph idx="1"/>
          </p:nvPr>
        </p:nvSpPr>
        <p:spPr>
          <a:xfrm>
            <a:off x="1200118" y="846513"/>
            <a:ext cx="10183648" cy="5991718"/>
          </a:xfrm>
        </p:spPr>
        <p:txBody>
          <a:bodyPr>
            <a:normAutofit/>
          </a:bodyPr>
          <a:lstStyle/>
          <a:p>
            <a:pPr algn="just">
              <a:buFont typeface="Wingdings" pitchFamily="2" charset="2"/>
              <a:buChar char="§"/>
            </a:pPr>
            <a:r>
              <a:rPr lang="en-US" sz="1400" dirty="0">
                <a:solidFill>
                  <a:schemeClr val="tx1"/>
                </a:solidFill>
              </a:rPr>
              <a:t> </a:t>
            </a:r>
            <a:r>
              <a:rPr lang="en-US" dirty="0">
                <a:solidFill>
                  <a:schemeClr val="tx1"/>
                </a:solidFill>
              </a:rPr>
              <a:t>Motivation</a:t>
            </a:r>
          </a:p>
          <a:p>
            <a:pPr lvl="1" algn="just">
              <a:buFont typeface="Wingdings" pitchFamily="2" charset="2"/>
              <a:buChar char="§"/>
            </a:pPr>
            <a:r>
              <a:rPr lang="en-US" sz="1400" dirty="0">
                <a:solidFill>
                  <a:schemeClr val="tx1"/>
                </a:solidFill>
              </a:rPr>
              <a:t>Existing models tend to generate deterministic (i.e. generating a fixed caption for a given audio clip), generic (i.e. generating same captions for similar audio clips), and simple (i.e. using simple and common words) captions.</a:t>
            </a:r>
          </a:p>
          <a:p>
            <a:pPr lvl="1" algn="just">
              <a:buFont typeface="Wingdings" pitchFamily="2" charset="2"/>
              <a:buChar char="§"/>
            </a:pPr>
            <a:r>
              <a:rPr lang="en-US" sz="1400" dirty="0">
                <a:solidFill>
                  <a:schemeClr val="tx1"/>
                </a:solidFill>
              </a:rPr>
              <a:t>Different people may describe an audio clip from different aspects using distinct words, phrases and grammars.</a:t>
            </a:r>
          </a:p>
          <a:p>
            <a:pPr lvl="1" algn="just">
              <a:buFont typeface="Wingdings" pitchFamily="2" charset="2"/>
              <a:buChar char="§"/>
            </a:pPr>
            <a:r>
              <a:rPr lang="en-US" sz="1400" dirty="0">
                <a:solidFill>
                  <a:schemeClr val="tx1"/>
                </a:solidFill>
              </a:rPr>
              <a:t>We argue that an audio captioning system should have the ability to generate diverse captions for a fixed audio clip and across similar audio clips. </a:t>
            </a:r>
          </a:p>
          <a:p>
            <a:pPr algn="just">
              <a:buFont typeface="Wingdings" pitchFamily="2" charset="2"/>
              <a:buChar char="§"/>
            </a:pPr>
            <a:r>
              <a:rPr lang="en-US" sz="1400" dirty="0">
                <a:solidFill>
                  <a:schemeClr val="tx1"/>
                </a:solidFill>
              </a:rPr>
              <a:t> Each audio clip in Clotho dataset has five diverse reference human-annotated captions.</a:t>
            </a:r>
          </a:p>
          <a:p>
            <a:pPr algn="just">
              <a:buFont typeface="Wingdings" pitchFamily="2" charset="2"/>
              <a:buChar char="§"/>
            </a:pPr>
            <a:r>
              <a:rPr lang="en-US" sz="1400" dirty="0">
                <a:solidFill>
                  <a:schemeClr val="tx1"/>
                </a:solidFill>
              </a:rPr>
              <a:t> Models trained on Clotho with MLE encourage the use of high frequent n-grams occurred in references, which leads to generic and simple captions. </a:t>
            </a:r>
          </a:p>
          <a:p>
            <a:pPr algn="just">
              <a:buFont typeface="Wingdings" pitchFamily="2" charset="2"/>
              <a:buChar char="§"/>
            </a:pPr>
            <a:r>
              <a:rPr lang="en-US" sz="1400" dirty="0">
                <a:solidFill>
                  <a:schemeClr val="tx1"/>
                </a:solidFill>
              </a:rPr>
              <a:t> Examples</a:t>
            </a:r>
          </a:p>
          <a:p>
            <a:pPr algn="just">
              <a:buFont typeface="Wingdings" pitchFamily="2" charset="2"/>
              <a:buChar char="§"/>
            </a:pPr>
            <a:endParaRPr lang="en-US" sz="1400" dirty="0">
              <a:solidFill>
                <a:schemeClr val="tx1"/>
              </a:solidFill>
            </a:endParaRPr>
          </a:p>
          <a:p>
            <a:pPr lvl="1">
              <a:buFont typeface="Wingdings" pitchFamily="2" charset="2"/>
              <a:buChar char="§"/>
            </a:pPr>
            <a:endParaRPr lang="x-none" sz="1400" dirty="0">
              <a:solidFill>
                <a:schemeClr val="tx1"/>
              </a:solidFill>
            </a:endParaRPr>
          </a:p>
        </p:txBody>
      </p:sp>
      <p:graphicFrame>
        <p:nvGraphicFramePr>
          <p:cNvPr id="15" name="Table 15">
            <a:extLst>
              <a:ext uri="{FF2B5EF4-FFF2-40B4-BE49-F238E27FC236}">
                <a16:creationId xmlns:a16="http://schemas.microsoft.com/office/drawing/2014/main" id="{962FA008-0BF8-C24F-AFD2-32675704D725}"/>
              </a:ext>
            </a:extLst>
          </p:cNvPr>
          <p:cNvGraphicFramePr>
            <a:graphicFrameLocks noGrp="1"/>
          </p:cNvGraphicFramePr>
          <p:nvPr>
            <p:extLst>
              <p:ext uri="{D42A27DB-BD31-4B8C-83A1-F6EECF244321}">
                <p14:modId xmlns:p14="http://schemas.microsoft.com/office/powerpoint/2010/main" val="2155593223"/>
              </p:ext>
            </p:extLst>
          </p:nvPr>
        </p:nvGraphicFramePr>
        <p:xfrm>
          <a:off x="1107440" y="4037745"/>
          <a:ext cx="10537813" cy="2568540"/>
        </p:xfrm>
        <a:graphic>
          <a:graphicData uri="http://schemas.openxmlformats.org/drawingml/2006/table">
            <a:tbl>
              <a:tblPr firstRow="1" bandRow="1">
                <a:tableStyleId>{5C22544A-7EE6-4342-B048-85BDC9FD1C3A}</a:tableStyleId>
              </a:tblPr>
              <a:tblGrid>
                <a:gridCol w="829853">
                  <a:extLst>
                    <a:ext uri="{9D8B030D-6E8A-4147-A177-3AD203B41FA5}">
                      <a16:colId xmlns:a16="http://schemas.microsoft.com/office/drawing/2014/main" val="3671653113"/>
                    </a:ext>
                  </a:extLst>
                </a:gridCol>
                <a:gridCol w="4699430">
                  <a:extLst>
                    <a:ext uri="{9D8B030D-6E8A-4147-A177-3AD203B41FA5}">
                      <a16:colId xmlns:a16="http://schemas.microsoft.com/office/drawing/2014/main" val="4188853521"/>
                    </a:ext>
                  </a:extLst>
                </a:gridCol>
                <a:gridCol w="5008530">
                  <a:extLst>
                    <a:ext uri="{9D8B030D-6E8A-4147-A177-3AD203B41FA5}">
                      <a16:colId xmlns:a16="http://schemas.microsoft.com/office/drawing/2014/main" val="2715630691"/>
                    </a:ext>
                  </a:extLst>
                </a:gridCol>
              </a:tblGrid>
              <a:tr h="430320">
                <a:tc>
                  <a:txBody>
                    <a:bodyPr/>
                    <a:lstStyle/>
                    <a:p>
                      <a:pPr algn="ctr"/>
                      <a:endParaRPr lang="x-none" sz="1200" dirty="0"/>
                    </a:p>
                  </a:txBody>
                  <a:tcPr/>
                </a:tc>
                <a:tc>
                  <a:txBody>
                    <a:bodyPr/>
                    <a:lstStyle/>
                    <a:p>
                      <a:pPr algn="ctr"/>
                      <a:r>
                        <a:rPr lang="x-none" sz="1200" dirty="0"/>
                        <a:t>G</a:t>
                      </a:r>
                      <a:r>
                        <a:rPr lang="en-US" sz="1200" dirty="0"/>
                        <a:t>r</a:t>
                      </a:r>
                      <a:r>
                        <a:rPr lang="x-none" sz="1200" dirty="0"/>
                        <a:t>ound Truth</a:t>
                      </a:r>
                    </a:p>
                  </a:txBody>
                  <a:tcPr/>
                </a:tc>
                <a:tc>
                  <a:txBody>
                    <a:bodyPr/>
                    <a:lstStyle/>
                    <a:p>
                      <a:pPr algn="ctr"/>
                      <a:r>
                        <a:rPr lang="x-none" sz="1200" dirty="0"/>
                        <a:t>CNN-Transformer trained with MLE (Beam search with size 5)</a:t>
                      </a:r>
                    </a:p>
                  </a:txBody>
                  <a:tcPr/>
                </a:tc>
                <a:extLst>
                  <a:ext uri="{0D108BD9-81ED-4DB2-BD59-A6C34878D82A}">
                    <a16:rowId xmlns:a16="http://schemas.microsoft.com/office/drawing/2014/main" val="1761390028"/>
                  </a:ext>
                </a:extLst>
              </a:tr>
              <a:tr h="427644">
                <a:tc>
                  <a:txBody>
                    <a:bodyPr/>
                    <a:lstStyle/>
                    <a:p>
                      <a:pPr algn="ctr"/>
                      <a:r>
                        <a:rPr lang="en-US" sz="1200" dirty="0"/>
                        <a:t>C</a:t>
                      </a:r>
                      <a:r>
                        <a:rPr lang="x-none" sz="1200" dirty="0"/>
                        <a:t>ap_1</a:t>
                      </a:r>
                    </a:p>
                  </a:txBody>
                  <a:tcPr/>
                </a:tc>
                <a:tc>
                  <a:txBody>
                    <a:bodyPr/>
                    <a:lstStyle/>
                    <a:p>
                      <a:pPr algn="ctr"/>
                      <a:r>
                        <a:rPr lang="en-US" sz="1200" dirty="0"/>
                        <a:t>A drill starts and stops four times with brief stops in between.</a:t>
                      </a:r>
                      <a:endParaRPr lang="x-none" sz="1200" dirty="0"/>
                    </a:p>
                  </a:txBody>
                  <a:tcPr/>
                </a:tc>
                <a:tc>
                  <a:txBody>
                    <a:bodyPr/>
                    <a:lstStyle/>
                    <a:p>
                      <a:pPr algn="ctr"/>
                      <a:r>
                        <a:rPr lang="en-US" sz="1200" dirty="0"/>
                        <a:t>a jackhammer is being used to start a stop</a:t>
                      </a:r>
                    </a:p>
                  </a:txBody>
                  <a:tcPr/>
                </a:tc>
                <a:extLst>
                  <a:ext uri="{0D108BD9-81ED-4DB2-BD59-A6C34878D82A}">
                    <a16:rowId xmlns:a16="http://schemas.microsoft.com/office/drawing/2014/main" val="806960030"/>
                  </a:ext>
                </a:extLst>
              </a:tr>
              <a:tr h="427644">
                <a:tc>
                  <a:txBody>
                    <a:bodyPr/>
                    <a:lstStyle/>
                    <a:p>
                      <a:pPr algn="ctr"/>
                      <a:r>
                        <a:rPr lang="en-US" sz="1200" dirty="0"/>
                        <a:t>C</a:t>
                      </a:r>
                      <a:r>
                        <a:rPr lang="x-none" sz="1200" dirty="0"/>
                        <a:t>ap_2</a:t>
                      </a:r>
                    </a:p>
                  </a:txBody>
                  <a:tcPr/>
                </a:tc>
                <a:tc>
                  <a:txBody>
                    <a:bodyPr/>
                    <a:lstStyle/>
                    <a:p>
                      <a:pPr algn="ctr"/>
                      <a:r>
                        <a:rPr lang="en-US" sz="1200" dirty="0"/>
                        <a:t>A jackhammer digs into concrete, taking occasional short breaks.</a:t>
                      </a:r>
                      <a:endParaRPr lang="x-none" sz="1200" dirty="0"/>
                    </a:p>
                  </a:txBody>
                  <a:tcPr/>
                </a:tc>
                <a:tc>
                  <a:txBody>
                    <a:bodyPr/>
                    <a:lstStyle/>
                    <a:p>
                      <a:pPr algn="ctr"/>
                      <a:r>
                        <a:rPr lang="en-US" sz="1200" dirty="0"/>
                        <a:t>a jackhammer is being used to get a stop</a:t>
                      </a:r>
                    </a:p>
                  </a:txBody>
                  <a:tcPr/>
                </a:tc>
                <a:extLst>
                  <a:ext uri="{0D108BD9-81ED-4DB2-BD59-A6C34878D82A}">
                    <a16:rowId xmlns:a16="http://schemas.microsoft.com/office/drawing/2014/main" val="3597899176"/>
                  </a:ext>
                </a:extLst>
              </a:tr>
              <a:tr h="427644">
                <a:tc>
                  <a:txBody>
                    <a:bodyPr/>
                    <a:lstStyle/>
                    <a:p>
                      <a:pPr algn="ctr"/>
                      <a:r>
                        <a:rPr lang="en-US" sz="1200" dirty="0"/>
                        <a:t>C</a:t>
                      </a:r>
                      <a:r>
                        <a:rPr lang="x-none" sz="1200" dirty="0"/>
                        <a:t>ap_3</a:t>
                      </a:r>
                    </a:p>
                  </a:txBody>
                  <a:tcPr/>
                </a:tc>
                <a:tc>
                  <a:txBody>
                    <a:bodyPr/>
                    <a:lstStyle/>
                    <a:p>
                      <a:pPr algn="ctr"/>
                      <a:r>
                        <a:rPr lang="en-US" sz="1200" dirty="0"/>
                        <a:t>A jackhammer is being operated on a concrete surface.</a:t>
                      </a:r>
                      <a:endParaRPr lang="x-none" sz="1200" dirty="0"/>
                    </a:p>
                  </a:txBody>
                  <a:tcPr/>
                </a:tc>
                <a:tc>
                  <a:txBody>
                    <a:bodyPr/>
                    <a:lstStyle/>
                    <a:p>
                      <a:pPr algn="ctr"/>
                      <a:r>
                        <a:rPr lang="en-US" sz="1200" dirty="0"/>
                        <a:t>a jackhammer is being used to start up and down </a:t>
                      </a:r>
                    </a:p>
                  </a:txBody>
                  <a:tcPr/>
                </a:tc>
                <a:extLst>
                  <a:ext uri="{0D108BD9-81ED-4DB2-BD59-A6C34878D82A}">
                    <a16:rowId xmlns:a16="http://schemas.microsoft.com/office/drawing/2014/main" val="1228637989"/>
                  </a:ext>
                </a:extLst>
              </a:tr>
              <a:tr h="427644">
                <a:tc>
                  <a:txBody>
                    <a:bodyPr/>
                    <a:lstStyle/>
                    <a:p>
                      <a:pPr algn="ctr"/>
                      <a:r>
                        <a:rPr lang="en-US" sz="1200" dirty="0"/>
                        <a:t>C</a:t>
                      </a:r>
                      <a:r>
                        <a:rPr lang="x-none" sz="1200" dirty="0"/>
                        <a:t>ap_4</a:t>
                      </a:r>
                    </a:p>
                  </a:txBody>
                  <a:tcPr/>
                </a:tc>
                <a:tc>
                  <a:txBody>
                    <a:bodyPr/>
                    <a:lstStyle/>
                    <a:p>
                      <a:pPr algn="ctr"/>
                      <a:r>
                        <a:rPr lang="en-US" sz="1200" dirty="0"/>
                        <a:t>A small jackhammer rattles as it works at another hard object.</a:t>
                      </a:r>
                      <a:endParaRPr lang="x-none" sz="1200" dirty="0"/>
                    </a:p>
                  </a:txBody>
                  <a:tcPr/>
                </a:tc>
                <a:tc>
                  <a:txBody>
                    <a:bodyPr/>
                    <a:lstStyle/>
                    <a:p>
                      <a:pPr algn="ctr"/>
                      <a:r>
                        <a:rPr lang="en-US" sz="1200" dirty="0"/>
                        <a:t>a jackhammer is being used to start up</a:t>
                      </a:r>
                    </a:p>
                  </a:txBody>
                  <a:tcPr/>
                </a:tc>
                <a:extLst>
                  <a:ext uri="{0D108BD9-81ED-4DB2-BD59-A6C34878D82A}">
                    <a16:rowId xmlns:a16="http://schemas.microsoft.com/office/drawing/2014/main" val="4014993823"/>
                  </a:ext>
                </a:extLst>
              </a:tr>
              <a:tr h="427644">
                <a:tc>
                  <a:txBody>
                    <a:bodyPr/>
                    <a:lstStyle/>
                    <a:p>
                      <a:pPr algn="ctr"/>
                      <a:r>
                        <a:rPr lang="x-none" sz="1200" dirty="0"/>
                        <a:t>Cap_5</a:t>
                      </a:r>
                    </a:p>
                  </a:txBody>
                  <a:tcPr/>
                </a:tc>
                <a:tc>
                  <a:txBody>
                    <a:bodyPr/>
                    <a:lstStyle/>
                    <a:p>
                      <a:pPr algn="ctr"/>
                      <a:r>
                        <a:rPr lang="en-US" sz="1200" dirty="0"/>
                        <a:t>Outdoors manually operated jack hammer or a tool</a:t>
                      </a:r>
                      <a:endParaRPr lang="x-none" sz="1200" dirty="0"/>
                    </a:p>
                  </a:txBody>
                  <a:tcPr/>
                </a:tc>
                <a:tc>
                  <a:txBody>
                    <a:bodyPr/>
                    <a:lstStyle/>
                    <a:p>
                      <a:pPr algn="ctr"/>
                      <a:r>
                        <a:rPr lang="en-US" sz="1200" dirty="0"/>
                        <a:t>a jackhammer is being used to start a halt</a:t>
                      </a:r>
                    </a:p>
                  </a:txBody>
                  <a:tcPr/>
                </a:tc>
                <a:extLst>
                  <a:ext uri="{0D108BD9-81ED-4DB2-BD59-A6C34878D82A}">
                    <a16:rowId xmlns:a16="http://schemas.microsoft.com/office/drawing/2014/main" val="3979484775"/>
                  </a:ext>
                </a:extLst>
              </a:tr>
            </a:tbl>
          </a:graphicData>
        </a:graphic>
      </p:graphicFrame>
    </p:spTree>
    <p:extLst>
      <p:ext uri="{BB962C8B-B14F-4D97-AF65-F5344CB8AC3E}">
        <p14:creationId xmlns:p14="http://schemas.microsoft.com/office/powerpoint/2010/main" val="1507130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Many thanks to…</a:t>
            </a:r>
          </a:p>
        </p:txBody>
      </p:sp>
      <p:sp>
        <p:nvSpPr>
          <p:cNvPr id="5" name="Text Placeholder 4"/>
          <p:cNvSpPr>
            <a:spLocks noGrp="1"/>
          </p:cNvSpPr>
          <p:nvPr>
            <p:ph type="body" idx="1"/>
          </p:nvPr>
        </p:nvSpPr>
        <p:spPr>
          <a:xfrm>
            <a:off x="897631" y="1052736"/>
            <a:ext cx="3893030" cy="5238734"/>
          </a:xfrm>
        </p:spPr>
        <p:txBody>
          <a:bodyPr>
            <a:normAutofit fontScale="55000" lnSpcReduction="20000"/>
          </a:bodyPr>
          <a:lstStyle/>
          <a:p>
            <a:pPr marL="457200" indent="-457200">
              <a:buFont typeface="Arial" panose="020B0604020202020204" pitchFamily="34" charset="0"/>
              <a:buChar char="•"/>
              <a:defRPr/>
            </a:pPr>
            <a:r>
              <a:rPr kumimoji="0" lang="en-GB" sz="2800" b="1" i="0" u="none" strike="noStrike" kern="1200" cap="none" spc="0" normalizeH="0" baseline="0" noProof="0" dirty="0">
                <a:ln>
                  <a:noFill/>
                </a:ln>
                <a:solidFill>
                  <a:srgbClr val="203D75"/>
                </a:solidFill>
                <a:effectLst/>
                <a:uLnTx/>
                <a:uFillTx/>
                <a:latin typeface="Calibri"/>
                <a:ea typeface="+mn-ea"/>
              </a:rPr>
              <a:t>Xinhao Mei</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err="1">
                <a:ln>
                  <a:noFill/>
                </a:ln>
                <a:solidFill>
                  <a:srgbClr val="203D75"/>
                </a:solidFill>
                <a:effectLst/>
                <a:uLnTx/>
                <a:uFillTx/>
                <a:latin typeface="Calibri"/>
                <a:ea typeface="+mn-ea"/>
              </a:rPr>
              <a:t>Haohe</a:t>
            </a:r>
            <a:r>
              <a:rPr kumimoji="0" lang="en-GB" sz="2800" b="1" i="0" u="none" strike="noStrike" kern="1200" cap="none" spc="0" normalizeH="0" baseline="0" noProof="0" dirty="0">
                <a:ln>
                  <a:noFill/>
                </a:ln>
                <a:solidFill>
                  <a:srgbClr val="203D75"/>
                </a:solidFill>
                <a:effectLst/>
                <a:uLnTx/>
                <a:uFillTx/>
                <a:latin typeface="Calibri"/>
                <a:ea typeface="+mn-ea"/>
              </a:rPr>
              <a:t> Liu</a:t>
            </a:r>
          </a:p>
          <a:p>
            <a:pPr marL="457200" indent="-457200">
              <a:buFont typeface="Arial" panose="020B0604020202020204" pitchFamily="34" charset="0"/>
              <a:buChar char="•"/>
              <a:defRPr/>
            </a:pPr>
            <a:r>
              <a:rPr kumimoji="0" lang="en-GB" sz="2800" b="1" i="0" u="none" strike="noStrike" kern="1200" cap="none" spc="0" normalizeH="0" baseline="0" noProof="0" dirty="0" err="1">
                <a:ln>
                  <a:noFill/>
                </a:ln>
                <a:solidFill>
                  <a:srgbClr val="203D75"/>
                </a:solidFill>
                <a:effectLst/>
                <a:uLnTx/>
                <a:uFillTx/>
                <a:latin typeface="Calibri"/>
                <a:ea typeface="+mn-ea"/>
              </a:rPr>
              <a:t>Xubo</a:t>
            </a:r>
            <a:r>
              <a:rPr kumimoji="0" lang="en-GB" sz="2800" b="1" i="0" u="none" strike="noStrike" kern="1200" cap="none" spc="0" normalizeH="0" baseline="0" noProof="0" dirty="0">
                <a:ln>
                  <a:noFill/>
                </a:ln>
                <a:solidFill>
                  <a:srgbClr val="203D75"/>
                </a:solidFill>
                <a:effectLst/>
                <a:uLnTx/>
                <a:uFillTx/>
                <a:latin typeface="Calibri"/>
                <a:ea typeface="+mn-ea"/>
              </a:rPr>
              <a:t> Liu</a:t>
            </a:r>
          </a:p>
          <a:p>
            <a:pPr marL="457200" indent="-457200">
              <a:buFont typeface="Arial" panose="020B0604020202020204" pitchFamily="34" charset="0"/>
              <a:buChar char="•"/>
              <a:defRPr/>
            </a:pPr>
            <a:r>
              <a:rPr lang="en-GB" b="1" dirty="0">
                <a:solidFill>
                  <a:srgbClr val="203D75"/>
                </a:solidFill>
                <a:latin typeface="Calibri"/>
              </a:rPr>
              <a:t>Jinhua Liang</a:t>
            </a:r>
            <a:endParaRPr kumimoji="0" lang="en-GB" sz="2800" b="1" i="0" u="none" strike="noStrike" kern="1200" cap="none" spc="0" normalizeH="0" baseline="0" noProof="0" dirty="0">
              <a:ln>
                <a:noFill/>
              </a:ln>
              <a:solidFill>
                <a:srgbClr val="203D75"/>
              </a:solidFill>
              <a:effectLst/>
              <a:uLnTx/>
              <a:uFillTx/>
              <a:latin typeface="Calibri"/>
              <a:ea typeface="+mn-ea"/>
            </a:endParaRP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203D75"/>
                </a:solidFill>
                <a:effectLst/>
                <a:uLnTx/>
                <a:uFillTx/>
                <a:latin typeface="Calibri"/>
                <a:ea typeface="+mn-ea"/>
              </a:rPr>
              <a:t>Yi Yuan</a:t>
            </a:r>
          </a:p>
          <a:p>
            <a:pPr marL="457200" indent="-457200">
              <a:buFont typeface="Arial" panose="020B0604020202020204" pitchFamily="34" charset="0"/>
              <a:buChar char="•"/>
            </a:pPr>
            <a:r>
              <a:rPr lang="en-GB" b="1" dirty="0"/>
              <a:t>Yiming Zhang</a:t>
            </a:r>
          </a:p>
          <a:p>
            <a:pPr marL="457200" indent="-457200">
              <a:buFont typeface="Arial" panose="020B0604020202020204" pitchFamily="34" charset="0"/>
              <a:buChar char="•"/>
            </a:pPr>
            <a:r>
              <a:rPr lang="en-GB" b="1" dirty="0" err="1"/>
              <a:t>Qiuqiang</a:t>
            </a:r>
            <a:r>
              <a:rPr lang="en-GB" b="1" dirty="0"/>
              <a:t> Kong</a:t>
            </a:r>
          </a:p>
          <a:p>
            <a:pPr marL="457200" indent="-457200">
              <a:buFont typeface="Arial" panose="020B0604020202020204" pitchFamily="34" charset="0"/>
              <a:buChar char="•"/>
              <a:defRPr/>
            </a:pPr>
            <a:r>
              <a:rPr lang="en-GB" b="1" dirty="0" err="1">
                <a:solidFill>
                  <a:srgbClr val="203D75"/>
                </a:solidFill>
                <a:latin typeface="Calibri"/>
              </a:rPr>
              <a:t>Yuelan</a:t>
            </a:r>
            <a:r>
              <a:rPr lang="en-GB" b="1" dirty="0">
                <a:solidFill>
                  <a:srgbClr val="203D75"/>
                </a:solidFill>
                <a:latin typeface="Calibri"/>
              </a:rPr>
              <a:t> Cheng</a:t>
            </a:r>
          </a:p>
          <a:p>
            <a:pPr marL="457200" indent="-457200">
              <a:buFont typeface="Arial" panose="020B0604020202020204" pitchFamily="34" charset="0"/>
              <a:buChar char="•"/>
              <a:defRPr/>
            </a:pPr>
            <a:r>
              <a:rPr kumimoji="0" lang="en-GB" sz="2800" b="1" i="0" u="none" strike="noStrike" kern="1200" cap="none" spc="0" normalizeH="0" baseline="0" noProof="0" dirty="0" err="1">
                <a:ln>
                  <a:noFill/>
                </a:ln>
                <a:solidFill>
                  <a:srgbClr val="203D75"/>
                </a:solidFill>
                <a:effectLst/>
                <a:uLnTx/>
                <a:uFillTx/>
                <a:latin typeface="Calibri"/>
                <a:ea typeface="+mn-ea"/>
              </a:rPr>
              <a:t>Zehua</a:t>
            </a:r>
            <a:r>
              <a:rPr kumimoji="0" lang="en-GB" sz="2800" b="1" i="0" u="none" strike="noStrike" kern="1200" cap="none" spc="0" normalizeH="0" baseline="0" noProof="0" dirty="0">
                <a:ln>
                  <a:noFill/>
                </a:ln>
                <a:solidFill>
                  <a:srgbClr val="203D75"/>
                </a:solidFill>
                <a:effectLst/>
                <a:uLnTx/>
                <a:uFillTx/>
                <a:latin typeface="Calibri"/>
                <a:ea typeface="+mn-ea"/>
              </a:rPr>
              <a:t> Chen</a:t>
            </a:r>
          </a:p>
          <a:p>
            <a:pPr marL="457200" indent="-457200">
              <a:buFont typeface="Arial" panose="020B0604020202020204" pitchFamily="34" charset="0"/>
              <a:buChar char="•"/>
              <a:defRPr/>
            </a:pPr>
            <a:r>
              <a:rPr lang="en-GB" b="1" dirty="0">
                <a:solidFill>
                  <a:srgbClr val="203D75"/>
                </a:solidFill>
                <a:latin typeface="Calibri"/>
              </a:rPr>
              <a:t>Xinran Liu</a:t>
            </a:r>
            <a:endParaRPr kumimoji="0" lang="en-GB" sz="2800" b="1" i="0" u="none" strike="noStrike" kern="1200" cap="none" spc="0" normalizeH="0" baseline="0" noProof="0" dirty="0">
              <a:ln>
                <a:noFill/>
              </a:ln>
              <a:solidFill>
                <a:srgbClr val="203D75"/>
              </a:solidFill>
              <a:effectLst/>
              <a:uLnTx/>
              <a:uFillTx/>
              <a:latin typeface="Calibri"/>
              <a:ea typeface="+mn-ea"/>
            </a:endParaRP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altLang="zh-CN" b="1" dirty="0"/>
              <a:t>Mark Plumbley</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err="1">
                <a:ln>
                  <a:noFill/>
                </a:ln>
                <a:solidFill>
                  <a:srgbClr val="203D75"/>
                </a:solidFill>
                <a:effectLst/>
                <a:uLnTx/>
                <a:uFillTx/>
                <a:latin typeface="Calibri"/>
                <a:ea typeface="+mn-ea"/>
              </a:rPr>
              <a:t>Turab</a:t>
            </a:r>
            <a:r>
              <a:rPr kumimoji="0" lang="en-GB" sz="2800" b="0" i="0" u="none" strike="noStrike" kern="1200" cap="none" spc="0" normalizeH="0" baseline="0" noProof="0" dirty="0">
                <a:ln>
                  <a:noFill/>
                </a:ln>
                <a:solidFill>
                  <a:srgbClr val="203D75"/>
                </a:solidFill>
                <a:effectLst/>
                <a:uLnTx/>
                <a:uFillTx/>
                <a:latin typeface="Calibri"/>
                <a:ea typeface="+mn-ea"/>
              </a:rPr>
              <a:t> Iqbal</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err="1">
                <a:ln>
                  <a:noFill/>
                </a:ln>
                <a:solidFill>
                  <a:srgbClr val="203D75"/>
                </a:solidFill>
                <a:effectLst/>
                <a:uLnTx/>
                <a:uFillTx/>
                <a:latin typeface="Calibri"/>
                <a:ea typeface="+mn-ea"/>
              </a:rPr>
              <a:t>Jianyuan</a:t>
            </a:r>
            <a:r>
              <a:rPr kumimoji="0" lang="en-GB" sz="2800" b="0" i="0" u="none" strike="noStrike" kern="1200" cap="none" spc="0" normalizeH="0" baseline="0" noProof="0" dirty="0">
                <a:ln>
                  <a:noFill/>
                </a:ln>
                <a:solidFill>
                  <a:srgbClr val="203D75"/>
                </a:solidFill>
                <a:effectLst/>
                <a:uLnTx/>
                <a:uFillTx/>
                <a:latin typeface="Calibri"/>
                <a:ea typeface="+mn-ea"/>
              </a:rPr>
              <a:t> Sun</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03D75"/>
                </a:solidFill>
                <a:effectLst/>
                <a:uLnTx/>
                <a:uFillTx/>
                <a:latin typeface="Calibri"/>
                <a:ea typeface="+mn-ea"/>
              </a:rPr>
              <a:t>Jian Guan</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err="1"/>
              <a:t>Feiyang</a:t>
            </a:r>
            <a:r>
              <a:rPr lang="en-US" dirty="0"/>
              <a:t> Xiao </a:t>
            </a:r>
          </a:p>
          <a:p>
            <a:pPr marL="457200" indent="-457200">
              <a:buFont typeface="Arial" panose="020B0604020202020204" pitchFamily="34" charset="0"/>
              <a:buChar char="•"/>
            </a:pPr>
            <a:r>
              <a:rPr lang="en-GB" dirty="0"/>
              <a:t>Yong Xu</a:t>
            </a:r>
          </a:p>
          <a:p>
            <a:pPr marL="457200" indent="-457200">
              <a:buFont typeface="Arial" panose="020B0604020202020204" pitchFamily="34" charset="0"/>
              <a:buChar char="•"/>
            </a:pPr>
            <a:r>
              <a:rPr lang="en-GB" dirty="0"/>
              <a:t>Yin Cao</a:t>
            </a:r>
          </a:p>
          <a:p>
            <a:pPr marL="457200" indent="-457200">
              <a:buFont typeface="Arial" panose="020B0604020202020204" pitchFamily="34" charset="0"/>
              <a:buChar char="•"/>
            </a:pPr>
            <a:r>
              <a:rPr lang="en-GB" dirty="0" err="1"/>
              <a:t>Jinzheng</a:t>
            </a:r>
            <a:r>
              <a:rPr lang="en-GB" dirty="0"/>
              <a:t> Zhao</a:t>
            </a:r>
          </a:p>
          <a:p>
            <a:pPr marL="457200" indent="-457200">
              <a:buFont typeface="Arial" panose="020B0604020202020204" pitchFamily="34" charset="0"/>
              <a:buChar char="•"/>
            </a:pPr>
            <a:r>
              <a:rPr lang="en-GB" dirty="0"/>
              <a:t>Yuxuan Wang</a:t>
            </a:r>
          </a:p>
          <a:p>
            <a:pPr marL="457200" indent="-457200">
              <a:buFont typeface="Arial" panose="020B0604020202020204" pitchFamily="34" charset="0"/>
              <a:buChar char="•"/>
            </a:pPr>
            <a:r>
              <a:rPr lang="en-US" altLang="zh-CN" dirty="0" err="1"/>
              <a:t>Qiaoxi</a:t>
            </a:r>
            <a:r>
              <a:rPr lang="en-US" altLang="zh-CN" dirty="0"/>
              <a:t> Zhu</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endParaRPr lang="en-GB" dirty="0"/>
          </a:p>
        </p:txBody>
      </p:sp>
      <p:sp>
        <p:nvSpPr>
          <p:cNvPr id="6" name="Text Placeholder 4"/>
          <p:cNvSpPr txBox="1">
            <a:spLocks/>
          </p:cNvSpPr>
          <p:nvPr/>
        </p:nvSpPr>
        <p:spPr>
          <a:xfrm>
            <a:off x="6023993" y="1052736"/>
            <a:ext cx="5604790" cy="5017670"/>
          </a:xfrm>
          <a:prstGeom prst="rect">
            <a:avLst/>
          </a:prstGeom>
        </p:spPr>
        <p:txBody>
          <a:bodyPr vert="horz" lIns="91440" tIns="45720" rIns="91440" bIns="45720" rtlCol="0">
            <a:normAutofit fontScale="55000" lnSpcReduction="20000"/>
          </a:bodyPr>
          <a:lstStyle>
            <a:lvl1pPr marL="0" indent="0" algn="l" defTabSz="457200" rtl="0" eaLnBrk="1" latinLnBrk="0" hangingPunct="1">
              <a:spcBef>
                <a:spcPct val="20000"/>
              </a:spcBef>
              <a:buFont typeface="Arial"/>
              <a:buNone/>
              <a:defRPr sz="2800" b="0" kern="1200" baseline="0">
                <a:solidFill>
                  <a:schemeClr val="tx1"/>
                </a:solidFill>
                <a:latin typeface="+mj-lt"/>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US" altLang="zh-CN" dirty="0"/>
              <a:t>Volkan </a:t>
            </a:r>
            <a:r>
              <a:rPr lang="en-US" altLang="zh-CN" dirty="0" err="1"/>
              <a:t>Kilic</a:t>
            </a:r>
            <a:endParaRPr lang="en-US" altLang="zh-CN" dirty="0"/>
          </a:p>
          <a:p>
            <a:pPr marL="457200" indent="-457200">
              <a:buFont typeface="Arial" panose="020B0604020202020204" pitchFamily="34" charset="0"/>
              <a:buChar char="•"/>
            </a:pPr>
            <a:r>
              <a:rPr kumimoji="0" lang="en-GB" sz="2800" i="0" u="none" strike="noStrike" kern="1200" cap="none" spc="0" normalizeH="0" baseline="0" noProof="0" dirty="0" err="1">
                <a:ln>
                  <a:noFill/>
                </a:ln>
                <a:solidFill>
                  <a:srgbClr val="203D75"/>
                </a:solidFill>
                <a:effectLst/>
                <a:uLnTx/>
                <a:uFillTx/>
                <a:latin typeface="Calibri"/>
                <a:ea typeface="+mn-ea"/>
              </a:rPr>
              <a:t>Zehua</a:t>
            </a:r>
            <a:r>
              <a:rPr kumimoji="0" lang="en-GB" sz="2800" i="0" u="none" strike="noStrike" kern="1200" cap="none" spc="0" normalizeH="0" baseline="0" noProof="0" dirty="0">
                <a:ln>
                  <a:noFill/>
                </a:ln>
                <a:solidFill>
                  <a:srgbClr val="203D75"/>
                </a:solidFill>
                <a:effectLst/>
                <a:uLnTx/>
                <a:uFillTx/>
                <a:latin typeface="Calibri"/>
                <a:ea typeface="+mn-ea"/>
              </a:rPr>
              <a:t> Chen</a:t>
            </a:r>
          </a:p>
          <a:p>
            <a:pPr marL="457200" indent="-457200">
              <a:buFont typeface="Arial" panose="020B0604020202020204" pitchFamily="34" charset="0"/>
              <a:buChar char="•"/>
            </a:pPr>
            <a:r>
              <a:rPr lang="en-GB" dirty="0" err="1"/>
              <a:t>Zhanyu</a:t>
            </a:r>
            <a:r>
              <a:rPr lang="en-GB" dirty="0"/>
              <a:t> Ma</a:t>
            </a:r>
          </a:p>
          <a:p>
            <a:pPr marL="457200" indent="-457200">
              <a:buFont typeface="Arial" panose="020B0604020202020204" pitchFamily="34" charset="0"/>
              <a:buChar char="•"/>
            </a:pPr>
            <a:r>
              <a:rPr kumimoji="0" lang="en-GB" sz="2800" i="0" u="none" strike="noStrike" kern="1200" cap="none" spc="0" normalizeH="0" baseline="0" noProof="0" dirty="0">
                <a:ln>
                  <a:noFill/>
                </a:ln>
                <a:solidFill>
                  <a:srgbClr val="203D75"/>
                </a:solidFill>
                <a:effectLst/>
                <a:uLnTx/>
                <a:uFillTx/>
                <a:latin typeface="Calibri"/>
                <a:ea typeface="+mn-ea"/>
              </a:rPr>
              <a:t>Danilo Mandic</a:t>
            </a:r>
          </a:p>
          <a:p>
            <a:pPr marL="457200" indent="-457200">
              <a:buFont typeface="Arial" panose="020B0604020202020204" pitchFamily="34" charset="0"/>
              <a:buChar char="•"/>
            </a:pPr>
            <a:r>
              <a:rPr lang="en-GB" dirty="0"/>
              <a:t>Philip Jackson</a:t>
            </a:r>
          </a:p>
          <a:p>
            <a:pPr marL="457200" indent="-457200">
              <a:buFont typeface="Arial" panose="020B0604020202020204" pitchFamily="34" charset="0"/>
              <a:buChar char="•"/>
            </a:pPr>
            <a:r>
              <a:rPr lang="en-GB" dirty="0" err="1"/>
              <a:t>Qiang</a:t>
            </a:r>
            <a:r>
              <a:rPr lang="en-GB" dirty="0"/>
              <a:t> Huang</a:t>
            </a:r>
          </a:p>
          <a:p>
            <a:pPr marL="457200" indent="-457200" fontAlgn="auto">
              <a:spcAft>
                <a:spcPts val="0"/>
              </a:spcAft>
              <a:buFont typeface="Arial" panose="020B0604020202020204" pitchFamily="34" charset="0"/>
              <a:buChar char="•"/>
            </a:pPr>
            <a:r>
              <a:rPr lang="en-GB" dirty="0"/>
              <a:t>David Frohlich</a:t>
            </a:r>
          </a:p>
          <a:p>
            <a:pPr marL="457200" indent="-457200" fontAlgn="auto">
              <a:spcAft>
                <a:spcPts val="0"/>
              </a:spcAft>
              <a:buFont typeface="Arial" panose="020B0604020202020204" pitchFamily="34" charset="0"/>
              <a:buChar char="•"/>
            </a:pPr>
            <a:r>
              <a:rPr lang="en-GB" dirty="0"/>
              <a:t>Emily Corrigan-Kavanagh</a:t>
            </a:r>
          </a:p>
          <a:p>
            <a:pPr marL="457200" indent="-457200" fontAlgn="auto">
              <a:spcAft>
                <a:spcPts val="0"/>
              </a:spcAft>
              <a:buFont typeface="Arial" panose="020B0604020202020204" pitchFamily="34" charset="0"/>
              <a:buChar char="•"/>
            </a:pPr>
            <a:r>
              <a:rPr lang="en-GB" dirty="0"/>
              <a:t>Marc Green</a:t>
            </a:r>
          </a:p>
          <a:p>
            <a:pPr marL="457200" indent="-457200" fontAlgn="auto">
              <a:spcAft>
                <a:spcPts val="0"/>
              </a:spcAft>
              <a:buFont typeface="Arial" panose="020B0604020202020204" pitchFamily="34" charset="0"/>
              <a:buChar char="•"/>
            </a:pPr>
            <a:r>
              <a:rPr lang="en-GB" dirty="0"/>
              <a:t>Andres Fernandes</a:t>
            </a:r>
          </a:p>
          <a:p>
            <a:pPr marL="457200" indent="-457200">
              <a:buFont typeface="Arial" panose="020B0604020202020204" pitchFamily="34" charset="0"/>
              <a:buChar char="•"/>
              <a:defRPr/>
            </a:pPr>
            <a:r>
              <a:rPr lang="en-GB" dirty="0"/>
              <a:t>Christian Kroos</a:t>
            </a:r>
          </a:p>
          <a:p>
            <a:pPr marL="457200" indent="-457200">
              <a:buFont typeface="Arial" panose="020B0604020202020204" pitchFamily="34" charset="0"/>
              <a:buChar char="•"/>
              <a:defRPr/>
            </a:pPr>
            <a:r>
              <a:rPr lang="en-GB" dirty="0"/>
              <a:t>Trevor Cox</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03D75"/>
                </a:solidFill>
                <a:effectLst/>
                <a:uLnTx/>
                <a:uFillTx/>
                <a:latin typeface="Calibri"/>
                <a:ea typeface="+mn-ea"/>
              </a:rPr>
              <a:t>Arshdeep Singh</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dirty="0">
                <a:solidFill>
                  <a:srgbClr val="203D75"/>
                </a:solidFill>
                <a:latin typeface="Calibri"/>
              </a:rPr>
              <a:t>…</a:t>
            </a:r>
            <a:endParaRPr kumimoji="0" lang="en-GB" sz="2800" b="0" i="0" u="none" strike="noStrike" kern="1200" cap="none" spc="0" normalizeH="0" baseline="0" noProof="0" dirty="0">
              <a:ln>
                <a:noFill/>
              </a:ln>
              <a:solidFill>
                <a:srgbClr val="203D75"/>
              </a:solidFill>
              <a:effectLst/>
              <a:uLnTx/>
              <a:uFillTx/>
              <a:latin typeface="Calibri"/>
              <a:ea typeface="+mn-ea"/>
            </a:endParaRP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203D75"/>
              </a:solidFill>
              <a:effectLst/>
              <a:uLnTx/>
              <a:uFillTx/>
              <a:latin typeface="Calibri"/>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GB" sz="2800" b="0" i="0" u="none" strike="noStrike" kern="1200" cap="none" spc="0" normalizeH="0" baseline="0" noProof="0" dirty="0">
              <a:ln>
                <a:noFill/>
              </a:ln>
              <a:solidFill>
                <a:srgbClr val="203D75"/>
              </a:solidFill>
              <a:effectLst/>
              <a:uLnTx/>
              <a:uFillTx/>
              <a:latin typeface="Calibri"/>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2800" b="0" i="0" u="none" strike="noStrike" kern="1200" cap="none" spc="0" normalizeH="0" baseline="0" noProof="0" dirty="0">
                <a:ln>
                  <a:noFill/>
                </a:ln>
                <a:solidFill>
                  <a:srgbClr val="203D75"/>
                </a:solidFill>
                <a:effectLst/>
                <a:uLnTx/>
                <a:uFillTx/>
                <a:latin typeface="Calibri"/>
                <a:ea typeface="+mn-ea"/>
              </a:rPr>
              <a:t>Funding from: </a:t>
            </a:r>
            <a:br>
              <a:rPr kumimoji="0" lang="en-GB" sz="2800" b="0" i="0" u="none" strike="noStrike" kern="1200" cap="none" spc="0" normalizeH="0" baseline="0" noProof="0" dirty="0">
                <a:ln>
                  <a:noFill/>
                </a:ln>
                <a:solidFill>
                  <a:srgbClr val="203D75"/>
                </a:solidFill>
                <a:effectLst/>
                <a:uLnTx/>
                <a:uFillTx/>
                <a:latin typeface="Calibri"/>
                <a:ea typeface="+mn-ea"/>
              </a:rPr>
            </a:br>
            <a:r>
              <a:rPr kumimoji="0" lang="en-GB" sz="2800" b="0" i="0" u="none" strike="noStrike" kern="1200" cap="none" spc="0" normalizeH="0" baseline="0" noProof="0" dirty="0">
                <a:ln>
                  <a:noFill/>
                </a:ln>
                <a:solidFill>
                  <a:srgbClr val="203D75"/>
                </a:solidFill>
                <a:effectLst/>
                <a:uLnTx/>
                <a:uFillTx/>
                <a:latin typeface="Calibri"/>
                <a:ea typeface="+mn-ea"/>
              </a:rPr>
              <a:t>UK Engineering and Physical Sciences Research Council (EPSRC) &amp; British Council Newton Institutional Links Award</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0103" y="6021380"/>
            <a:ext cx="2396205" cy="599988"/>
          </a:xfrm>
          <a:prstGeom prst="rect">
            <a:avLst/>
          </a:prstGeom>
        </p:spPr>
      </p:pic>
      <p:pic>
        <p:nvPicPr>
          <p:cNvPr id="2" name="Picture 2" descr="British Council Logo Vector (.AI) Free Download">
            <a:extLst>
              <a:ext uri="{FF2B5EF4-FFF2-40B4-BE49-F238E27FC236}">
                <a16:creationId xmlns:a16="http://schemas.microsoft.com/office/drawing/2014/main" id="{845FCCD2-7BF8-34AF-710C-F76DC480D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363" y="6021380"/>
            <a:ext cx="1544637" cy="6263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British Council – Newton Fund Institutional Links Grant awarded! – A.B.  Jorge Sobrido´s Research Group">
            <a:extLst>
              <a:ext uri="{FF2B5EF4-FFF2-40B4-BE49-F238E27FC236}">
                <a16:creationId xmlns:a16="http://schemas.microsoft.com/office/drawing/2014/main" id="{1E869EC4-7DAA-E82E-FAC1-B1ABD92F01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7554" y="6070406"/>
            <a:ext cx="2014107" cy="54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58686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1056930" y="301851"/>
            <a:ext cx="5080000" cy="513088"/>
          </a:xfrm>
        </p:spPr>
        <p:txBody>
          <a:bodyPr>
            <a:normAutofit/>
          </a:bodyPr>
          <a:lstStyle/>
          <a:p>
            <a:r>
              <a:rPr lang="x-none" dirty="0">
                <a:solidFill>
                  <a:srgbClr val="0070C0"/>
                </a:solidFill>
              </a:rPr>
              <a:t>Diverse Audio Captioning</a:t>
            </a: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20</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8545" y="48694"/>
            <a:ext cx="1547875" cy="470731"/>
          </a:xfrm>
          <a:prstGeom prst="rect">
            <a:avLst/>
          </a:prstGeom>
        </p:spPr>
      </p:pic>
      <p:sp>
        <p:nvSpPr>
          <p:cNvPr id="14" name="Content Placeholder 2">
            <a:extLst>
              <a:ext uri="{FF2B5EF4-FFF2-40B4-BE49-F238E27FC236}">
                <a16:creationId xmlns:a16="http://schemas.microsoft.com/office/drawing/2014/main" id="{4C6E2460-4D66-3144-88C3-CC6C0E732EF1}"/>
              </a:ext>
            </a:extLst>
          </p:cNvPr>
          <p:cNvSpPr>
            <a:spLocks noGrp="1"/>
          </p:cNvSpPr>
          <p:nvPr>
            <p:ph idx="1"/>
          </p:nvPr>
        </p:nvSpPr>
        <p:spPr>
          <a:xfrm>
            <a:off x="1206362" y="1038134"/>
            <a:ext cx="9806783" cy="1983959"/>
          </a:xfrm>
        </p:spPr>
        <p:txBody>
          <a:bodyPr>
            <a:normAutofit/>
          </a:bodyPr>
          <a:lstStyle/>
          <a:p>
            <a:pPr algn="just">
              <a:buFont typeface="Wingdings" pitchFamily="2" charset="2"/>
              <a:buChar char="§"/>
            </a:pPr>
            <a:r>
              <a:rPr lang="en-US" sz="1400" dirty="0">
                <a:solidFill>
                  <a:schemeClr val="tx1"/>
                </a:solidFill>
              </a:rPr>
              <a:t> </a:t>
            </a:r>
            <a:r>
              <a:rPr lang="en-US" dirty="0">
                <a:solidFill>
                  <a:schemeClr val="tx1"/>
                </a:solidFill>
              </a:rPr>
              <a:t>Methods</a:t>
            </a:r>
          </a:p>
          <a:p>
            <a:pPr lvl="1" algn="just">
              <a:buFont typeface="Wingdings" pitchFamily="2" charset="2"/>
              <a:buChar char="§"/>
            </a:pPr>
            <a:r>
              <a:rPr lang="en-US" sz="1400" dirty="0">
                <a:solidFill>
                  <a:schemeClr val="tx1"/>
                </a:solidFill>
              </a:rPr>
              <a:t>We propose an adversarial training framework for audio captioning based on a conditional generative adversarial network (C-GAN). </a:t>
            </a:r>
          </a:p>
          <a:p>
            <a:pPr lvl="1" algn="just">
              <a:buFont typeface="Wingdings" pitchFamily="2" charset="2"/>
              <a:buChar char="§"/>
            </a:pPr>
            <a:r>
              <a:rPr lang="en-US" sz="1400" dirty="0">
                <a:solidFill>
                  <a:schemeClr val="tx1"/>
                </a:solidFill>
              </a:rPr>
              <a:t>After training with MLE, the model is trained in an adversarial training manner to encourage diversity.</a:t>
            </a:r>
          </a:p>
          <a:p>
            <a:pPr lvl="1" algn="just">
              <a:buFont typeface="Wingdings" pitchFamily="2" charset="2"/>
              <a:buChar char="§"/>
            </a:pPr>
            <a:r>
              <a:rPr lang="en-US" sz="1400" dirty="0">
                <a:solidFill>
                  <a:schemeClr val="tx1"/>
                </a:solidFill>
              </a:rPr>
              <a:t>This framework is agnostic to the architecture of the caption generator.</a:t>
            </a:r>
          </a:p>
          <a:p>
            <a:pPr lvl="1" algn="just">
              <a:buFont typeface="Wingdings" pitchFamily="2" charset="2"/>
              <a:buChar char="§"/>
            </a:pPr>
            <a:r>
              <a:rPr lang="en-US" sz="1400" dirty="0">
                <a:solidFill>
                  <a:schemeClr val="tx1"/>
                </a:solidFill>
              </a:rPr>
              <a:t>We select CNN-Transformer as our generator.</a:t>
            </a:r>
            <a:endParaRPr lang="x-none" sz="1400" dirty="0">
              <a:solidFill>
                <a:schemeClr val="tx1"/>
              </a:solidFill>
            </a:endParaRPr>
          </a:p>
        </p:txBody>
      </p:sp>
      <p:sp>
        <p:nvSpPr>
          <p:cNvPr id="8" name="Rectangle 7">
            <a:extLst>
              <a:ext uri="{FF2B5EF4-FFF2-40B4-BE49-F238E27FC236}">
                <a16:creationId xmlns:a16="http://schemas.microsoft.com/office/drawing/2014/main" id="{6081521F-9853-7447-8C4D-19307B663E41}"/>
              </a:ext>
            </a:extLst>
          </p:cNvPr>
          <p:cNvSpPr/>
          <p:nvPr/>
        </p:nvSpPr>
        <p:spPr>
          <a:xfrm>
            <a:off x="4882296" y="3473534"/>
            <a:ext cx="2384109" cy="2057763"/>
          </a:xfrm>
          <a:prstGeom prst="rect">
            <a:avLst/>
          </a:prstGeom>
          <a:solidFill>
            <a:schemeClr val="accent1">
              <a:alpha val="0"/>
            </a:schemeClr>
          </a:solidFill>
          <a:ln>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Rectangle 8">
            <a:extLst>
              <a:ext uri="{FF2B5EF4-FFF2-40B4-BE49-F238E27FC236}">
                <a16:creationId xmlns:a16="http://schemas.microsoft.com/office/drawing/2014/main" id="{932F0D1F-255B-7447-8EE4-67F3B0FA6025}"/>
              </a:ext>
            </a:extLst>
          </p:cNvPr>
          <p:cNvSpPr/>
          <p:nvPr/>
        </p:nvSpPr>
        <p:spPr>
          <a:xfrm>
            <a:off x="1237011" y="3195139"/>
            <a:ext cx="2978687" cy="2384556"/>
          </a:xfrm>
          <a:prstGeom prst="rect">
            <a:avLst/>
          </a:prstGeom>
          <a:solidFill>
            <a:schemeClr val="accent1">
              <a:alpha val="0"/>
            </a:schemeClr>
          </a:solidFill>
          <a:ln>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0" name="Google Shape;6041;p71">
            <a:extLst>
              <a:ext uri="{FF2B5EF4-FFF2-40B4-BE49-F238E27FC236}">
                <a16:creationId xmlns:a16="http://schemas.microsoft.com/office/drawing/2014/main" id="{82ABB9B2-ECA7-0B44-A1FC-BB54EC0A3E52}"/>
              </a:ext>
            </a:extLst>
          </p:cNvPr>
          <p:cNvSpPr/>
          <p:nvPr/>
        </p:nvSpPr>
        <p:spPr>
          <a:xfrm>
            <a:off x="1890341" y="4212855"/>
            <a:ext cx="648000" cy="396000"/>
          </a:xfrm>
          <a:prstGeom prst="rect">
            <a:avLst/>
          </a:prstGeom>
          <a:solidFill>
            <a:schemeClr val="accent5">
              <a:lumMod val="20000"/>
              <a:lumOff val="8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latin typeface="Consolas"/>
                <a:ea typeface="Consolas"/>
                <a:cs typeface="Consolas"/>
                <a:sym typeface="Consolas"/>
              </a:rPr>
              <a:t>CNN</a:t>
            </a:r>
            <a:endParaRPr sz="1200" dirty="0">
              <a:latin typeface="Consolas"/>
              <a:ea typeface="Consolas"/>
              <a:cs typeface="Consolas"/>
              <a:sym typeface="Consolas"/>
            </a:endParaRPr>
          </a:p>
        </p:txBody>
      </p:sp>
      <p:pic>
        <p:nvPicPr>
          <p:cNvPr id="11" name="Picture 10">
            <a:extLst>
              <a:ext uri="{FF2B5EF4-FFF2-40B4-BE49-F238E27FC236}">
                <a16:creationId xmlns:a16="http://schemas.microsoft.com/office/drawing/2014/main" id="{0EF45894-3EDA-F649-9D2A-FCC9F928F41D}"/>
              </a:ext>
            </a:extLst>
          </p:cNvPr>
          <p:cNvPicPr>
            <a:picLocks/>
          </p:cNvPicPr>
          <p:nvPr/>
        </p:nvPicPr>
        <p:blipFill>
          <a:blip r:embed="rId3"/>
          <a:stretch>
            <a:fillRect/>
          </a:stretch>
        </p:blipFill>
        <p:spPr>
          <a:xfrm>
            <a:off x="1890341" y="3681217"/>
            <a:ext cx="648000" cy="396000"/>
          </a:xfrm>
          <a:prstGeom prst="rect">
            <a:avLst/>
          </a:prstGeom>
        </p:spPr>
      </p:pic>
      <p:sp>
        <p:nvSpPr>
          <p:cNvPr id="12" name="Google Shape;7628;p91">
            <a:extLst>
              <a:ext uri="{FF2B5EF4-FFF2-40B4-BE49-F238E27FC236}">
                <a16:creationId xmlns:a16="http://schemas.microsoft.com/office/drawing/2014/main" id="{1199580E-AC2D-C64A-A7BE-9E9EA85F12E0}"/>
              </a:ext>
            </a:extLst>
          </p:cNvPr>
          <p:cNvSpPr/>
          <p:nvPr/>
        </p:nvSpPr>
        <p:spPr>
          <a:xfrm>
            <a:off x="2844511" y="4122855"/>
            <a:ext cx="864000" cy="576000"/>
          </a:xfrm>
          <a:prstGeom prst="rect">
            <a:avLst/>
          </a:prstGeom>
          <a:solidFill>
            <a:schemeClr val="accent6">
              <a:lumMod val="60000"/>
              <a:lumOff val="40000"/>
            </a:schemeClr>
          </a:solidFill>
          <a:ln w="9525" cap="flat" cmpd="sng">
            <a:solidFill>
              <a:srgbClr val="000000"/>
            </a:solidFill>
            <a:prstDash val="solid"/>
            <a:round/>
            <a:headEnd type="none" w="sm" len="sm"/>
            <a:tailEnd type="none" w="sm" len="sm"/>
          </a:ln>
        </p:spPr>
        <p:txBody>
          <a:bodyPr spcFirstLastPara="1" wrap="square" lIns="36000" tIns="36000" rIns="36000" bIns="36000" anchor="ctr" anchorCtr="0">
            <a:noAutofit/>
          </a:bodyPr>
          <a:lstStyle/>
          <a:p>
            <a:pPr marL="0" lvl="0" indent="0" algn="ctr" rtl="0">
              <a:spcBef>
                <a:spcPts val="0"/>
              </a:spcBef>
              <a:spcAft>
                <a:spcPts val="0"/>
              </a:spcAft>
              <a:buNone/>
            </a:pPr>
            <a:r>
              <a:rPr lang="x-none" sz="1200" dirty="0">
                <a:latin typeface="Times New Roman"/>
                <a:ea typeface="Times New Roman"/>
                <a:cs typeface="Times New Roman"/>
                <a:sym typeface="Times New Roman"/>
              </a:rPr>
              <a:t>Transformer</a:t>
            </a:r>
            <a:endParaRPr sz="1200" dirty="0">
              <a:latin typeface="Times New Roman"/>
              <a:ea typeface="Times New Roman"/>
              <a:cs typeface="Times New Roman"/>
              <a:sym typeface="Times New Roman"/>
            </a:endParaRPr>
          </a:p>
        </p:txBody>
      </p:sp>
      <p:cxnSp>
        <p:nvCxnSpPr>
          <p:cNvPr id="13" name="Straight Arrow Connector 12">
            <a:extLst>
              <a:ext uri="{FF2B5EF4-FFF2-40B4-BE49-F238E27FC236}">
                <a16:creationId xmlns:a16="http://schemas.microsoft.com/office/drawing/2014/main" id="{8C2507AB-5BC8-6345-B0AC-F8FBB1E044C0}"/>
              </a:ext>
            </a:extLst>
          </p:cNvPr>
          <p:cNvCxnSpPr>
            <a:cxnSpLocks/>
            <a:stCxn id="11" idx="2"/>
            <a:endCxn id="10" idx="0"/>
          </p:cNvCxnSpPr>
          <p:nvPr/>
        </p:nvCxnSpPr>
        <p:spPr>
          <a:xfrm>
            <a:off x="2214341" y="4077217"/>
            <a:ext cx="0" cy="13563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0BC05DE-33DC-7347-8527-9C81BB6537EC}"/>
              </a:ext>
            </a:extLst>
          </p:cNvPr>
          <p:cNvCxnSpPr>
            <a:cxnSpLocks/>
            <a:stCxn id="10" idx="3"/>
            <a:endCxn id="12" idx="1"/>
          </p:cNvCxnSpPr>
          <p:nvPr/>
        </p:nvCxnSpPr>
        <p:spPr>
          <a:xfrm>
            <a:off x="2538341" y="4410855"/>
            <a:ext cx="30617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FEC48E4-90E5-C04D-9F64-5E24805A0B7F}"/>
              </a:ext>
            </a:extLst>
          </p:cNvPr>
          <p:cNvSpPr txBox="1"/>
          <p:nvPr/>
        </p:nvSpPr>
        <p:spPr>
          <a:xfrm>
            <a:off x="2517329" y="4888809"/>
            <a:ext cx="1518364" cy="253916"/>
          </a:xfrm>
          <a:prstGeom prst="rect">
            <a:avLst/>
          </a:prstGeom>
          <a:noFill/>
        </p:spPr>
        <p:txBody>
          <a:bodyPr wrap="none" rtlCol="0">
            <a:spAutoFit/>
          </a:bodyPr>
          <a:lstStyle/>
          <a:p>
            <a:r>
              <a:rPr lang="x-none" sz="1050" dirty="0"/>
              <a:t>&lt;sos&gt;</a:t>
            </a:r>
            <a:r>
              <a:rPr lang="zh-CN" altLang="en-US" sz="1050" dirty="0"/>
              <a:t> </a:t>
            </a:r>
            <a:r>
              <a:rPr lang="en-US" altLang="zh-CN" sz="1050" dirty="0"/>
              <a:t> a man is speaking</a:t>
            </a:r>
            <a:endParaRPr lang="x-none" sz="1050" dirty="0"/>
          </a:p>
        </p:txBody>
      </p:sp>
      <p:cxnSp>
        <p:nvCxnSpPr>
          <p:cNvPr id="18" name="Straight Arrow Connector 17">
            <a:extLst>
              <a:ext uri="{FF2B5EF4-FFF2-40B4-BE49-F238E27FC236}">
                <a16:creationId xmlns:a16="http://schemas.microsoft.com/office/drawing/2014/main" id="{13F88FC6-0834-7C4F-94FA-FDE245CB72ED}"/>
              </a:ext>
            </a:extLst>
          </p:cNvPr>
          <p:cNvCxnSpPr>
            <a:cxnSpLocks/>
            <a:stCxn id="17" idx="0"/>
            <a:endCxn id="12" idx="2"/>
          </p:cNvCxnSpPr>
          <p:nvPr/>
        </p:nvCxnSpPr>
        <p:spPr>
          <a:xfrm flipV="1">
            <a:off x="3276511" y="4698855"/>
            <a:ext cx="0" cy="1899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6406D4B-AEF8-FB4B-96C9-0CBF2447FF1D}"/>
              </a:ext>
            </a:extLst>
          </p:cNvPr>
          <p:cNvSpPr txBox="1"/>
          <p:nvPr/>
        </p:nvSpPr>
        <p:spPr>
          <a:xfrm>
            <a:off x="1226386" y="3352573"/>
            <a:ext cx="823046" cy="276999"/>
          </a:xfrm>
          <a:prstGeom prst="rect">
            <a:avLst/>
          </a:prstGeom>
          <a:noFill/>
        </p:spPr>
        <p:txBody>
          <a:bodyPr wrap="none" rtlCol="0">
            <a:spAutoFit/>
          </a:bodyPr>
          <a:lstStyle>
            <a:defPPr>
              <a:defRPr lang="x-none"/>
            </a:defPPr>
          </a:lstStyle>
          <a:p>
            <a:r>
              <a:rPr lang="x-none" sz="1200" dirty="0"/>
              <a:t>Generator</a:t>
            </a:r>
          </a:p>
        </p:txBody>
      </p:sp>
      <p:sp>
        <p:nvSpPr>
          <p:cNvPr id="20" name="TextBox 19">
            <a:extLst>
              <a:ext uri="{FF2B5EF4-FFF2-40B4-BE49-F238E27FC236}">
                <a16:creationId xmlns:a16="http://schemas.microsoft.com/office/drawing/2014/main" id="{4CF9A287-9F1E-7A44-B641-7EE6C1EA9F84}"/>
              </a:ext>
            </a:extLst>
          </p:cNvPr>
          <p:cNvSpPr txBox="1"/>
          <p:nvPr/>
        </p:nvSpPr>
        <p:spPr>
          <a:xfrm>
            <a:off x="2626809" y="3682829"/>
            <a:ext cx="1518364" cy="253916"/>
          </a:xfrm>
          <a:prstGeom prst="rect">
            <a:avLst/>
          </a:prstGeom>
          <a:noFill/>
        </p:spPr>
        <p:txBody>
          <a:bodyPr wrap="none" rtlCol="0">
            <a:spAutoFit/>
          </a:bodyPr>
          <a:lstStyle/>
          <a:p>
            <a:r>
              <a:rPr lang="en-US" altLang="zh-CN" sz="1050" dirty="0"/>
              <a:t>a man is speaking </a:t>
            </a:r>
            <a:r>
              <a:rPr lang="x-none" sz="1050" dirty="0"/>
              <a:t>&lt;eos&gt;</a:t>
            </a:r>
            <a:r>
              <a:rPr lang="zh-CN" altLang="en-US" sz="1050" dirty="0"/>
              <a:t> </a:t>
            </a:r>
            <a:endParaRPr lang="x-none" sz="1050" dirty="0"/>
          </a:p>
        </p:txBody>
      </p:sp>
      <p:cxnSp>
        <p:nvCxnSpPr>
          <p:cNvPr id="21" name="Straight Arrow Connector 20">
            <a:extLst>
              <a:ext uri="{FF2B5EF4-FFF2-40B4-BE49-F238E27FC236}">
                <a16:creationId xmlns:a16="http://schemas.microsoft.com/office/drawing/2014/main" id="{55A355DA-13F3-1B4F-8FC8-D0F989C4D9BA}"/>
              </a:ext>
            </a:extLst>
          </p:cNvPr>
          <p:cNvCxnSpPr>
            <a:cxnSpLocks/>
          </p:cNvCxnSpPr>
          <p:nvPr/>
        </p:nvCxnSpPr>
        <p:spPr>
          <a:xfrm flipV="1">
            <a:off x="3275464" y="3947513"/>
            <a:ext cx="1" cy="18482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2A6E7AD5-203B-AC44-8A23-BBC7725F392B}"/>
              </a:ext>
            </a:extLst>
          </p:cNvPr>
          <p:cNvPicPr>
            <a:picLocks/>
          </p:cNvPicPr>
          <p:nvPr/>
        </p:nvPicPr>
        <p:blipFill>
          <a:blip r:embed="rId3"/>
          <a:stretch>
            <a:fillRect/>
          </a:stretch>
        </p:blipFill>
        <p:spPr>
          <a:xfrm>
            <a:off x="7630472" y="3551541"/>
            <a:ext cx="648000" cy="396000"/>
          </a:xfrm>
          <a:prstGeom prst="rect">
            <a:avLst/>
          </a:prstGeom>
        </p:spPr>
      </p:pic>
      <p:sp>
        <p:nvSpPr>
          <p:cNvPr id="23" name="Google Shape;6041;p71">
            <a:extLst>
              <a:ext uri="{FF2B5EF4-FFF2-40B4-BE49-F238E27FC236}">
                <a16:creationId xmlns:a16="http://schemas.microsoft.com/office/drawing/2014/main" id="{EEB074F9-243E-2D4B-8137-DF664D414A59}"/>
              </a:ext>
            </a:extLst>
          </p:cNvPr>
          <p:cNvSpPr/>
          <p:nvPr/>
        </p:nvSpPr>
        <p:spPr>
          <a:xfrm>
            <a:off x="7630472" y="4059623"/>
            <a:ext cx="648000" cy="396000"/>
          </a:xfrm>
          <a:prstGeom prst="rect">
            <a:avLst/>
          </a:prstGeom>
          <a:solidFill>
            <a:schemeClr val="accent2">
              <a:lumMod val="20000"/>
              <a:lumOff val="8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latin typeface="Consolas"/>
                <a:ea typeface="Consolas"/>
                <a:cs typeface="Consolas"/>
                <a:sym typeface="Consolas"/>
              </a:rPr>
              <a:t>CNN</a:t>
            </a:r>
            <a:endParaRPr sz="1200" dirty="0">
              <a:latin typeface="Consolas"/>
              <a:ea typeface="Consolas"/>
              <a:cs typeface="Consolas"/>
              <a:sym typeface="Consolas"/>
            </a:endParaRPr>
          </a:p>
        </p:txBody>
      </p:sp>
      <p:sp>
        <p:nvSpPr>
          <p:cNvPr id="24" name="Google Shape;350;p23">
            <a:extLst>
              <a:ext uri="{FF2B5EF4-FFF2-40B4-BE49-F238E27FC236}">
                <a16:creationId xmlns:a16="http://schemas.microsoft.com/office/drawing/2014/main" id="{93495A69-5CD3-3947-8928-C7634DAB8600}"/>
              </a:ext>
            </a:extLst>
          </p:cNvPr>
          <p:cNvSpPr/>
          <p:nvPr/>
        </p:nvSpPr>
        <p:spPr>
          <a:xfrm>
            <a:off x="5128666" y="4521811"/>
            <a:ext cx="180000" cy="648000"/>
          </a:xfrm>
          <a:prstGeom prst="rect">
            <a:avLst/>
          </a:prstGeom>
          <a:solidFill>
            <a:schemeClr val="accent4">
              <a:lumMod val="20000"/>
              <a:lumOff val="80000"/>
            </a:schemeClr>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25" name="Google Shape;363;p23">
            <a:extLst>
              <a:ext uri="{FF2B5EF4-FFF2-40B4-BE49-F238E27FC236}">
                <a16:creationId xmlns:a16="http://schemas.microsoft.com/office/drawing/2014/main" id="{4CCB571F-66CB-B64B-9492-363CECB328CD}"/>
              </a:ext>
            </a:extLst>
          </p:cNvPr>
          <p:cNvCxnSpPr>
            <a:cxnSpLocks/>
            <a:stCxn id="36" idx="0"/>
            <a:endCxn id="27" idx="2"/>
          </p:cNvCxnSpPr>
          <p:nvPr/>
        </p:nvCxnSpPr>
        <p:spPr>
          <a:xfrm flipH="1" flipV="1">
            <a:off x="6141240" y="4410748"/>
            <a:ext cx="1532" cy="111063"/>
          </a:xfrm>
          <a:prstGeom prst="straightConnector1">
            <a:avLst/>
          </a:prstGeom>
          <a:noFill/>
          <a:ln w="19050" cap="flat" cmpd="sng">
            <a:solidFill>
              <a:srgbClr val="000000"/>
            </a:solidFill>
            <a:prstDash val="solid"/>
            <a:round/>
            <a:headEnd type="none" w="med" len="med"/>
            <a:tailEnd type="triangle" w="med" len="med"/>
          </a:ln>
        </p:spPr>
      </p:cxnSp>
      <p:cxnSp>
        <p:nvCxnSpPr>
          <p:cNvPr id="26" name="Google Shape;364;p23">
            <a:extLst>
              <a:ext uri="{FF2B5EF4-FFF2-40B4-BE49-F238E27FC236}">
                <a16:creationId xmlns:a16="http://schemas.microsoft.com/office/drawing/2014/main" id="{4D7485CD-3784-0D41-8EA4-D9758001502C}"/>
              </a:ext>
            </a:extLst>
          </p:cNvPr>
          <p:cNvCxnSpPr>
            <a:cxnSpLocks/>
            <a:endCxn id="24" idx="2"/>
          </p:cNvCxnSpPr>
          <p:nvPr/>
        </p:nvCxnSpPr>
        <p:spPr>
          <a:xfrm flipH="1" flipV="1">
            <a:off x="5218666" y="5169811"/>
            <a:ext cx="0" cy="180000"/>
          </a:xfrm>
          <a:prstGeom prst="straightConnector1">
            <a:avLst/>
          </a:prstGeom>
          <a:noFill/>
          <a:ln w="19050" cap="flat" cmpd="sng">
            <a:solidFill>
              <a:srgbClr val="000000"/>
            </a:solidFill>
            <a:prstDash val="solid"/>
            <a:round/>
            <a:headEnd type="none" w="med" len="med"/>
            <a:tailEnd type="triangle" w="med" len="med"/>
          </a:ln>
        </p:spPr>
      </p:cxnSp>
      <p:sp>
        <p:nvSpPr>
          <p:cNvPr id="27" name="Google Shape;384;p23">
            <a:extLst>
              <a:ext uri="{FF2B5EF4-FFF2-40B4-BE49-F238E27FC236}">
                <a16:creationId xmlns:a16="http://schemas.microsoft.com/office/drawing/2014/main" id="{43E258FD-CA44-FB43-B274-7DA0ACBF457D}"/>
              </a:ext>
            </a:extLst>
          </p:cNvPr>
          <p:cNvSpPr/>
          <p:nvPr/>
        </p:nvSpPr>
        <p:spPr>
          <a:xfrm>
            <a:off x="5961240" y="4194748"/>
            <a:ext cx="360000" cy="216000"/>
          </a:xfrm>
          <a:prstGeom prst="rect">
            <a:avLst/>
          </a:prstGeom>
          <a:solidFill>
            <a:schemeClr val="accent4">
              <a:lumMod val="20000"/>
              <a:lumOff val="8000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t>FC</a:t>
            </a:r>
            <a:endParaRPr sz="1200" dirty="0"/>
          </a:p>
        </p:txBody>
      </p:sp>
      <p:sp>
        <p:nvSpPr>
          <p:cNvPr id="28" name="Google Shape;385;p23">
            <a:extLst>
              <a:ext uri="{FF2B5EF4-FFF2-40B4-BE49-F238E27FC236}">
                <a16:creationId xmlns:a16="http://schemas.microsoft.com/office/drawing/2014/main" id="{D6DFEFB1-18B5-1A4B-AA68-958A53B44084}"/>
              </a:ext>
            </a:extLst>
          </p:cNvPr>
          <p:cNvSpPr/>
          <p:nvPr/>
        </p:nvSpPr>
        <p:spPr>
          <a:xfrm>
            <a:off x="5740930" y="3912964"/>
            <a:ext cx="792000" cy="180000"/>
          </a:xfrm>
          <a:prstGeom prst="rect">
            <a:avLst/>
          </a:prstGeom>
          <a:solidFill>
            <a:schemeClr val="accent4">
              <a:lumMod val="20000"/>
              <a:lumOff val="8000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t>Sigmoid</a:t>
            </a:r>
            <a:endParaRPr sz="1200" dirty="0"/>
          </a:p>
        </p:txBody>
      </p:sp>
      <p:sp>
        <p:nvSpPr>
          <p:cNvPr id="29" name="TextBox 28">
            <a:extLst>
              <a:ext uri="{FF2B5EF4-FFF2-40B4-BE49-F238E27FC236}">
                <a16:creationId xmlns:a16="http://schemas.microsoft.com/office/drawing/2014/main" id="{6B4ABC7A-4D64-3041-B583-CDB81CA8A427}"/>
              </a:ext>
            </a:extLst>
          </p:cNvPr>
          <p:cNvSpPr txBox="1"/>
          <p:nvPr/>
        </p:nvSpPr>
        <p:spPr>
          <a:xfrm>
            <a:off x="5097225" y="5308390"/>
            <a:ext cx="248786" cy="253916"/>
          </a:xfrm>
          <a:prstGeom prst="rect">
            <a:avLst/>
          </a:prstGeom>
          <a:noFill/>
        </p:spPr>
        <p:txBody>
          <a:bodyPr wrap="none" rtlCol="0">
            <a:spAutoFit/>
          </a:bodyPr>
          <a:lstStyle/>
          <a:p>
            <a:r>
              <a:rPr lang="x-none" sz="1050" dirty="0"/>
              <a:t>a</a:t>
            </a:r>
          </a:p>
        </p:txBody>
      </p:sp>
      <p:sp>
        <p:nvSpPr>
          <p:cNvPr id="30" name="Google Shape;350;p23">
            <a:extLst>
              <a:ext uri="{FF2B5EF4-FFF2-40B4-BE49-F238E27FC236}">
                <a16:creationId xmlns:a16="http://schemas.microsoft.com/office/drawing/2014/main" id="{739DE23B-6564-B24C-A1DA-99ED00B40967}"/>
              </a:ext>
            </a:extLst>
          </p:cNvPr>
          <p:cNvSpPr/>
          <p:nvPr/>
        </p:nvSpPr>
        <p:spPr>
          <a:xfrm>
            <a:off x="5441367" y="4521811"/>
            <a:ext cx="180000" cy="648000"/>
          </a:xfrm>
          <a:prstGeom prst="rect">
            <a:avLst/>
          </a:prstGeom>
          <a:solidFill>
            <a:schemeClr val="accent4">
              <a:lumMod val="20000"/>
              <a:lumOff val="80000"/>
            </a:schemeClr>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31" name="Google Shape;364;p23">
            <a:extLst>
              <a:ext uri="{FF2B5EF4-FFF2-40B4-BE49-F238E27FC236}">
                <a16:creationId xmlns:a16="http://schemas.microsoft.com/office/drawing/2014/main" id="{42F34703-FEEE-994F-877E-C77414386DC1}"/>
              </a:ext>
            </a:extLst>
          </p:cNvPr>
          <p:cNvCxnSpPr>
            <a:cxnSpLocks/>
            <a:endCxn id="30" idx="2"/>
          </p:cNvCxnSpPr>
          <p:nvPr/>
        </p:nvCxnSpPr>
        <p:spPr>
          <a:xfrm flipH="1" flipV="1">
            <a:off x="5531367" y="5169811"/>
            <a:ext cx="0" cy="180000"/>
          </a:xfrm>
          <a:prstGeom prst="straightConnector1">
            <a:avLst/>
          </a:prstGeom>
          <a:noFill/>
          <a:ln w="19050" cap="flat" cmpd="sng">
            <a:solidFill>
              <a:srgbClr val="000000"/>
            </a:solidFill>
            <a:prstDash val="solid"/>
            <a:round/>
            <a:headEnd type="none" w="med" len="med"/>
            <a:tailEnd type="triangle" w="med" len="med"/>
          </a:ln>
        </p:spPr>
      </p:cxnSp>
      <p:sp>
        <p:nvSpPr>
          <p:cNvPr id="32" name="TextBox 31">
            <a:extLst>
              <a:ext uri="{FF2B5EF4-FFF2-40B4-BE49-F238E27FC236}">
                <a16:creationId xmlns:a16="http://schemas.microsoft.com/office/drawing/2014/main" id="{B6D0D5B9-AFF3-1A49-B975-B6CAA68693A7}"/>
              </a:ext>
            </a:extLst>
          </p:cNvPr>
          <p:cNvSpPr txBox="1"/>
          <p:nvPr/>
        </p:nvSpPr>
        <p:spPr>
          <a:xfrm>
            <a:off x="5315063" y="5308390"/>
            <a:ext cx="426720" cy="253916"/>
          </a:xfrm>
          <a:prstGeom prst="rect">
            <a:avLst/>
          </a:prstGeom>
          <a:noFill/>
        </p:spPr>
        <p:txBody>
          <a:bodyPr wrap="none" rtlCol="0">
            <a:spAutoFit/>
          </a:bodyPr>
          <a:lstStyle/>
          <a:p>
            <a:r>
              <a:rPr lang="x-none" sz="1050" dirty="0"/>
              <a:t>man</a:t>
            </a:r>
          </a:p>
        </p:txBody>
      </p:sp>
      <p:sp>
        <p:nvSpPr>
          <p:cNvPr id="33" name="Google Shape;350;p23">
            <a:extLst>
              <a:ext uri="{FF2B5EF4-FFF2-40B4-BE49-F238E27FC236}">
                <a16:creationId xmlns:a16="http://schemas.microsoft.com/office/drawing/2014/main" id="{8677EE64-EEE4-1447-80B3-C904FCF6B20A}"/>
              </a:ext>
            </a:extLst>
          </p:cNvPr>
          <p:cNvSpPr/>
          <p:nvPr/>
        </p:nvSpPr>
        <p:spPr>
          <a:xfrm>
            <a:off x="5744423" y="4521811"/>
            <a:ext cx="180000" cy="648000"/>
          </a:xfrm>
          <a:prstGeom prst="rect">
            <a:avLst/>
          </a:prstGeom>
          <a:solidFill>
            <a:schemeClr val="accent4">
              <a:lumMod val="20000"/>
              <a:lumOff val="80000"/>
            </a:schemeClr>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34" name="Google Shape;364;p23">
            <a:extLst>
              <a:ext uri="{FF2B5EF4-FFF2-40B4-BE49-F238E27FC236}">
                <a16:creationId xmlns:a16="http://schemas.microsoft.com/office/drawing/2014/main" id="{3F75CBAC-94EE-954F-A6E3-CDFF6B2B9064}"/>
              </a:ext>
            </a:extLst>
          </p:cNvPr>
          <p:cNvCxnSpPr>
            <a:cxnSpLocks/>
            <a:endCxn id="33" idx="2"/>
          </p:cNvCxnSpPr>
          <p:nvPr/>
        </p:nvCxnSpPr>
        <p:spPr>
          <a:xfrm flipH="1" flipV="1">
            <a:off x="5834423" y="5169811"/>
            <a:ext cx="0" cy="180000"/>
          </a:xfrm>
          <a:prstGeom prst="straightConnector1">
            <a:avLst/>
          </a:prstGeom>
          <a:noFill/>
          <a:ln w="19050" cap="flat" cmpd="sng">
            <a:solidFill>
              <a:srgbClr val="000000"/>
            </a:solidFill>
            <a:prstDash val="solid"/>
            <a:round/>
            <a:headEnd type="none" w="med" len="med"/>
            <a:tailEnd type="triangle" w="med" len="med"/>
          </a:ln>
        </p:spPr>
      </p:cxnSp>
      <p:sp>
        <p:nvSpPr>
          <p:cNvPr id="35" name="TextBox 34">
            <a:extLst>
              <a:ext uri="{FF2B5EF4-FFF2-40B4-BE49-F238E27FC236}">
                <a16:creationId xmlns:a16="http://schemas.microsoft.com/office/drawing/2014/main" id="{940B2996-D481-284B-BCB7-8BB004B5A902}"/>
              </a:ext>
            </a:extLst>
          </p:cNvPr>
          <p:cNvSpPr txBox="1"/>
          <p:nvPr/>
        </p:nvSpPr>
        <p:spPr>
          <a:xfrm>
            <a:off x="5707401" y="5318655"/>
            <a:ext cx="268022" cy="253916"/>
          </a:xfrm>
          <a:prstGeom prst="rect">
            <a:avLst/>
          </a:prstGeom>
          <a:noFill/>
        </p:spPr>
        <p:txBody>
          <a:bodyPr wrap="none" rtlCol="0">
            <a:spAutoFit/>
          </a:bodyPr>
          <a:lstStyle/>
          <a:p>
            <a:r>
              <a:rPr lang="x-none" sz="1050" dirty="0"/>
              <a:t>is</a:t>
            </a:r>
          </a:p>
        </p:txBody>
      </p:sp>
      <p:sp>
        <p:nvSpPr>
          <p:cNvPr id="36" name="Google Shape;350;p23">
            <a:extLst>
              <a:ext uri="{FF2B5EF4-FFF2-40B4-BE49-F238E27FC236}">
                <a16:creationId xmlns:a16="http://schemas.microsoft.com/office/drawing/2014/main" id="{77A85BF9-13C2-974C-88ED-BE756A39B00B}"/>
              </a:ext>
            </a:extLst>
          </p:cNvPr>
          <p:cNvSpPr/>
          <p:nvPr/>
        </p:nvSpPr>
        <p:spPr>
          <a:xfrm>
            <a:off x="6052772" y="4521811"/>
            <a:ext cx="180000" cy="648000"/>
          </a:xfrm>
          <a:prstGeom prst="rect">
            <a:avLst/>
          </a:prstGeom>
          <a:solidFill>
            <a:schemeClr val="accent4">
              <a:lumMod val="20000"/>
              <a:lumOff val="80000"/>
            </a:schemeClr>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37" name="Google Shape;364;p23">
            <a:extLst>
              <a:ext uri="{FF2B5EF4-FFF2-40B4-BE49-F238E27FC236}">
                <a16:creationId xmlns:a16="http://schemas.microsoft.com/office/drawing/2014/main" id="{D005E055-72E6-E64D-948C-9AE8061F1FAB}"/>
              </a:ext>
            </a:extLst>
          </p:cNvPr>
          <p:cNvCxnSpPr>
            <a:cxnSpLocks/>
            <a:endCxn id="36" idx="2"/>
          </p:cNvCxnSpPr>
          <p:nvPr/>
        </p:nvCxnSpPr>
        <p:spPr>
          <a:xfrm flipH="1" flipV="1">
            <a:off x="6142772" y="5169811"/>
            <a:ext cx="0" cy="180000"/>
          </a:xfrm>
          <a:prstGeom prst="straightConnector1">
            <a:avLst/>
          </a:prstGeom>
          <a:noFill/>
          <a:ln w="19050" cap="flat" cmpd="sng">
            <a:solidFill>
              <a:srgbClr val="000000"/>
            </a:solidFill>
            <a:prstDash val="solid"/>
            <a:round/>
            <a:headEnd type="none" w="med" len="med"/>
            <a:tailEnd type="triangle" w="med" len="med"/>
          </a:ln>
        </p:spPr>
      </p:cxnSp>
      <p:sp>
        <p:nvSpPr>
          <p:cNvPr id="38" name="TextBox 37">
            <a:extLst>
              <a:ext uri="{FF2B5EF4-FFF2-40B4-BE49-F238E27FC236}">
                <a16:creationId xmlns:a16="http://schemas.microsoft.com/office/drawing/2014/main" id="{BB83D1E5-AD0F-724C-A804-19A4BA1E4EA8}"/>
              </a:ext>
            </a:extLst>
          </p:cNvPr>
          <p:cNvSpPr txBox="1"/>
          <p:nvPr/>
        </p:nvSpPr>
        <p:spPr>
          <a:xfrm>
            <a:off x="5873756" y="5318655"/>
            <a:ext cx="665567" cy="253916"/>
          </a:xfrm>
          <a:prstGeom prst="rect">
            <a:avLst/>
          </a:prstGeom>
          <a:noFill/>
        </p:spPr>
        <p:txBody>
          <a:bodyPr wrap="none" rtlCol="0">
            <a:spAutoFit/>
          </a:bodyPr>
          <a:lstStyle/>
          <a:p>
            <a:r>
              <a:rPr lang="x-none" sz="1050" dirty="0"/>
              <a:t>speaking</a:t>
            </a:r>
          </a:p>
        </p:txBody>
      </p:sp>
      <p:cxnSp>
        <p:nvCxnSpPr>
          <p:cNvPr id="39" name="Straight Arrow Connector 38">
            <a:extLst>
              <a:ext uri="{FF2B5EF4-FFF2-40B4-BE49-F238E27FC236}">
                <a16:creationId xmlns:a16="http://schemas.microsoft.com/office/drawing/2014/main" id="{7C5C94CA-3EF8-124E-B1EC-91CC20E4908C}"/>
              </a:ext>
            </a:extLst>
          </p:cNvPr>
          <p:cNvCxnSpPr>
            <a:cxnSpLocks/>
            <a:stCxn id="22" idx="2"/>
            <a:endCxn id="23" idx="0"/>
          </p:cNvCxnSpPr>
          <p:nvPr/>
        </p:nvCxnSpPr>
        <p:spPr>
          <a:xfrm>
            <a:off x="7954472" y="3947541"/>
            <a:ext cx="0" cy="11208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B832F20-88EF-674E-AAD7-8248148C8EEA}"/>
              </a:ext>
            </a:extLst>
          </p:cNvPr>
          <p:cNvCxnSpPr>
            <a:cxnSpLocks/>
            <a:stCxn id="24" idx="3"/>
            <a:endCxn id="30" idx="1"/>
          </p:cNvCxnSpPr>
          <p:nvPr/>
        </p:nvCxnSpPr>
        <p:spPr>
          <a:xfrm>
            <a:off x="5308666" y="4845811"/>
            <a:ext cx="13270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1474932-3F60-A14E-A4D6-045D7B207782}"/>
              </a:ext>
            </a:extLst>
          </p:cNvPr>
          <p:cNvCxnSpPr>
            <a:cxnSpLocks/>
            <a:stCxn id="30" idx="3"/>
            <a:endCxn id="33" idx="1"/>
          </p:cNvCxnSpPr>
          <p:nvPr/>
        </p:nvCxnSpPr>
        <p:spPr>
          <a:xfrm>
            <a:off x="5621367" y="4845811"/>
            <a:ext cx="12305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F6BEC98-7806-8D4D-A1CC-FA90809D8290}"/>
              </a:ext>
            </a:extLst>
          </p:cNvPr>
          <p:cNvCxnSpPr>
            <a:cxnSpLocks/>
            <a:stCxn id="33" idx="3"/>
            <a:endCxn id="36" idx="1"/>
          </p:cNvCxnSpPr>
          <p:nvPr/>
        </p:nvCxnSpPr>
        <p:spPr>
          <a:xfrm>
            <a:off x="5924423" y="4845811"/>
            <a:ext cx="12834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oogle Shape;363;p23">
            <a:extLst>
              <a:ext uri="{FF2B5EF4-FFF2-40B4-BE49-F238E27FC236}">
                <a16:creationId xmlns:a16="http://schemas.microsoft.com/office/drawing/2014/main" id="{E61532EE-22A1-1544-B316-09821F3B9508}"/>
              </a:ext>
            </a:extLst>
          </p:cNvPr>
          <p:cNvCxnSpPr>
            <a:cxnSpLocks/>
            <a:stCxn id="27" idx="0"/>
            <a:endCxn id="28" idx="2"/>
          </p:cNvCxnSpPr>
          <p:nvPr/>
        </p:nvCxnSpPr>
        <p:spPr>
          <a:xfrm flipH="1" flipV="1">
            <a:off x="6136930" y="4092964"/>
            <a:ext cx="4310" cy="101784"/>
          </a:xfrm>
          <a:prstGeom prst="straightConnector1">
            <a:avLst/>
          </a:prstGeom>
          <a:noFill/>
          <a:ln w="12700" cap="flat" cmpd="sng">
            <a:solidFill>
              <a:srgbClr val="000000"/>
            </a:solidFill>
            <a:prstDash val="solid"/>
            <a:round/>
            <a:headEnd type="none" w="med" len="med"/>
            <a:tailEnd type="triangle" w="med" len="med"/>
          </a:ln>
        </p:spPr>
      </p:cxnSp>
      <p:cxnSp>
        <p:nvCxnSpPr>
          <p:cNvPr id="44" name="Straight Arrow Connector 43">
            <a:extLst>
              <a:ext uri="{FF2B5EF4-FFF2-40B4-BE49-F238E27FC236}">
                <a16:creationId xmlns:a16="http://schemas.microsoft.com/office/drawing/2014/main" id="{DC6EA44D-19D0-F94E-B5AB-1E5083040251}"/>
              </a:ext>
            </a:extLst>
          </p:cNvPr>
          <p:cNvCxnSpPr>
            <a:cxnSpLocks/>
          </p:cNvCxnSpPr>
          <p:nvPr/>
        </p:nvCxnSpPr>
        <p:spPr>
          <a:xfrm flipV="1">
            <a:off x="6136930" y="3809787"/>
            <a:ext cx="0" cy="108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2147F63-B57A-6D4D-894A-31B0F261A43C}"/>
              </a:ext>
            </a:extLst>
          </p:cNvPr>
          <p:cNvSpPr txBox="1"/>
          <p:nvPr/>
        </p:nvSpPr>
        <p:spPr>
          <a:xfrm>
            <a:off x="5961240" y="3611584"/>
            <a:ext cx="356188" cy="253916"/>
          </a:xfrm>
          <a:prstGeom prst="rect">
            <a:avLst/>
          </a:prstGeom>
          <a:noFill/>
        </p:spPr>
        <p:txBody>
          <a:bodyPr wrap="none" rtlCol="0">
            <a:spAutoFit/>
          </a:bodyPr>
          <a:lstStyle/>
          <a:p>
            <a:r>
              <a:rPr lang="en-US" sz="1000" dirty="0"/>
              <a:t>0.9</a:t>
            </a:r>
            <a:endParaRPr lang="x-none" sz="1000" dirty="0"/>
          </a:p>
        </p:txBody>
      </p:sp>
      <p:sp>
        <p:nvSpPr>
          <p:cNvPr id="46" name="Rectangle 45">
            <a:extLst>
              <a:ext uri="{FF2B5EF4-FFF2-40B4-BE49-F238E27FC236}">
                <a16:creationId xmlns:a16="http://schemas.microsoft.com/office/drawing/2014/main" id="{733D4557-D81A-5F40-926C-D3EA63926FEA}"/>
              </a:ext>
            </a:extLst>
          </p:cNvPr>
          <p:cNvSpPr/>
          <p:nvPr/>
        </p:nvSpPr>
        <p:spPr>
          <a:xfrm>
            <a:off x="5181455" y="3438776"/>
            <a:ext cx="1856598" cy="246221"/>
          </a:xfrm>
          <a:prstGeom prst="rect">
            <a:avLst/>
          </a:prstGeom>
        </p:spPr>
        <p:txBody>
          <a:bodyPr wrap="none">
            <a:spAutoFit/>
          </a:bodyPr>
          <a:lstStyle/>
          <a:p>
            <a:r>
              <a:rPr lang="en-US" sz="1000" dirty="0"/>
              <a:t>probability of human-annotated</a:t>
            </a:r>
            <a:endParaRPr lang="x-none" sz="1000" dirty="0"/>
          </a:p>
        </p:txBody>
      </p:sp>
      <p:sp>
        <p:nvSpPr>
          <p:cNvPr id="47" name="TextBox 46">
            <a:extLst>
              <a:ext uri="{FF2B5EF4-FFF2-40B4-BE49-F238E27FC236}">
                <a16:creationId xmlns:a16="http://schemas.microsoft.com/office/drawing/2014/main" id="{B133A3E9-AFFF-C54A-B8C7-9DE495886FDC}"/>
              </a:ext>
            </a:extLst>
          </p:cNvPr>
          <p:cNvSpPr txBox="1"/>
          <p:nvPr/>
        </p:nvSpPr>
        <p:spPr>
          <a:xfrm>
            <a:off x="9030390" y="4971736"/>
            <a:ext cx="1022503" cy="461665"/>
          </a:xfrm>
          <a:prstGeom prst="rect">
            <a:avLst/>
          </a:prstGeom>
          <a:noFill/>
        </p:spPr>
        <p:txBody>
          <a:bodyPr vert="horz" wrap="square" rtlCol="0">
            <a:spAutoFit/>
          </a:bodyPr>
          <a:lstStyle/>
          <a:p>
            <a:pPr algn="ctr"/>
            <a:r>
              <a:rPr lang="x-none" sz="1200" dirty="0"/>
              <a:t>Semantic</a:t>
            </a:r>
          </a:p>
          <a:p>
            <a:pPr algn="ctr"/>
            <a:r>
              <a:rPr lang="x-none" sz="1200" dirty="0"/>
              <a:t>Evaluator</a:t>
            </a:r>
          </a:p>
        </p:txBody>
      </p:sp>
      <p:sp>
        <p:nvSpPr>
          <p:cNvPr id="48" name="Google Shape;7628;p91">
            <a:extLst>
              <a:ext uri="{FF2B5EF4-FFF2-40B4-BE49-F238E27FC236}">
                <a16:creationId xmlns:a16="http://schemas.microsoft.com/office/drawing/2014/main" id="{D73E01E9-CAB5-F64B-A716-78D2747BEC00}"/>
              </a:ext>
            </a:extLst>
          </p:cNvPr>
          <p:cNvSpPr/>
          <p:nvPr/>
        </p:nvSpPr>
        <p:spPr>
          <a:xfrm>
            <a:off x="5578984" y="2983420"/>
            <a:ext cx="761912" cy="432000"/>
          </a:xfrm>
          <a:prstGeom prst="rect">
            <a:avLst/>
          </a:prstGeom>
          <a:solidFill>
            <a:schemeClr val="accent6">
              <a:lumMod val="20000"/>
              <a:lumOff val="80000"/>
            </a:schemeClr>
          </a:solidFill>
          <a:ln w="9525" cap="flat" cmpd="sng">
            <a:solidFill>
              <a:srgbClr val="000000"/>
            </a:solidFill>
            <a:prstDash val="solid"/>
            <a:round/>
            <a:headEnd type="none" w="sm" len="sm"/>
            <a:tailEnd type="none" w="sm" len="sm"/>
          </a:ln>
        </p:spPr>
        <p:txBody>
          <a:bodyPr spcFirstLastPara="1" wrap="square" lIns="36000" tIns="36000" rIns="36000" bIns="36000" anchor="ctr" anchorCtr="0">
            <a:noAutofit/>
          </a:bodyPr>
          <a:lstStyle/>
          <a:p>
            <a:pPr marL="0" lvl="0" indent="0" algn="ctr" rtl="0">
              <a:spcBef>
                <a:spcPts val="0"/>
              </a:spcBef>
              <a:spcAft>
                <a:spcPts val="0"/>
              </a:spcAft>
              <a:buNone/>
            </a:pPr>
            <a:r>
              <a:rPr lang="x-none" sz="1200" dirty="0">
                <a:latin typeface="Times New Roman"/>
                <a:ea typeface="Times New Roman"/>
                <a:cs typeface="Times New Roman"/>
                <a:sym typeface="Times New Roman"/>
              </a:rPr>
              <a:t>Language</a:t>
            </a:r>
          </a:p>
          <a:p>
            <a:pPr marL="0" lvl="0" indent="0" algn="ctr" rtl="0">
              <a:spcBef>
                <a:spcPts val="0"/>
              </a:spcBef>
              <a:spcAft>
                <a:spcPts val="0"/>
              </a:spcAft>
              <a:buNone/>
            </a:pPr>
            <a:r>
              <a:rPr lang="x-none" sz="1200" dirty="0">
                <a:latin typeface="Times New Roman"/>
                <a:ea typeface="Times New Roman"/>
                <a:cs typeface="Times New Roman"/>
                <a:sym typeface="Times New Roman"/>
              </a:rPr>
              <a:t>Evaluator</a:t>
            </a:r>
            <a:endParaRPr sz="1200" dirty="0">
              <a:latin typeface="Times New Roman"/>
              <a:ea typeface="Times New Roman"/>
              <a:cs typeface="Times New Roman"/>
              <a:sym typeface="Times New Roman"/>
            </a:endParaRPr>
          </a:p>
        </p:txBody>
      </p:sp>
      <p:sp>
        <p:nvSpPr>
          <p:cNvPr id="49" name="TextBox 48">
            <a:extLst>
              <a:ext uri="{FF2B5EF4-FFF2-40B4-BE49-F238E27FC236}">
                <a16:creationId xmlns:a16="http://schemas.microsoft.com/office/drawing/2014/main" id="{5C7F29FA-A7D0-9643-85E5-5A9B1D650850}"/>
              </a:ext>
            </a:extLst>
          </p:cNvPr>
          <p:cNvSpPr txBox="1"/>
          <p:nvPr/>
        </p:nvSpPr>
        <p:spPr>
          <a:xfrm>
            <a:off x="1280266" y="4769215"/>
            <a:ext cx="1233286" cy="276999"/>
          </a:xfrm>
          <a:prstGeom prst="rect">
            <a:avLst/>
          </a:prstGeom>
          <a:noFill/>
        </p:spPr>
        <p:txBody>
          <a:bodyPr wrap="none" rtlCol="0">
            <a:spAutoFit/>
          </a:bodyPr>
          <a:lstStyle/>
          <a:p>
            <a:r>
              <a:rPr lang="x-none" sz="1200" dirty="0"/>
              <a:t>Random vector z</a:t>
            </a:r>
          </a:p>
        </p:txBody>
      </p:sp>
      <p:cxnSp>
        <p:nvCxnSpPr>
          <p:cNvPr id="50" name="Straight Arrow Connector 49">
            <a:extLst>
              <a:ext uri="{FF2B5EF4-FFF2-40B4-BE49-F238E27FC236}">
                <a16:creationId xmlns:a16="http://schemas.microsoft.com/office/drawing/2014/main" id="{EFB8C750-7687-B34F-A566-0C195681F15A}"/>
              </a:ext>
            </a:extLst>
          </p:cNvPr>
          <p:cNvCxnSpPr>
            <a:cxnSpLocks/>
            <a:stCxn id="49" idx="3"/>
            <a:endCxn id="12" idx="1"/>
          </p:cNvCxnSpPr>
          <p:nvPr/>
        </p:nvCxnSpPr>
        <p:spPr>
          <a:xfrm flipV="1">
            <a:off x="2513552" y="4410855"/>
            <a:ext cx="330959" cy="49686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CEAA540-E88B-8F45-B11C-C8194DBF78BF}"/>
              </a:ext>
            </a:extLst>
          </p:cNvPr>
          <p:cNvCxnSpPr>
            <a:cxnSpLocks/>
          </p:cNvCxnSpPr>
          <p:nvPr/>
        </p:nvCxnSpPr>
        <p:spPr>
          <a:xfrm flipV="1">
            <a:off x="4609315" y="5568109"/>
            <a:ext cx="3202093" cy="1158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Elbow Connector 51">
            <a:extLst>
              <a:ext uri="{FF2B5EF4-FFF2-40B4-BE49-F238E27FC236}">
                <a16:creationId xmlns:a16="http://schemas.microsoft.com/office/drawing/2014/main" id="{EB4A4F51-19AF-4A4E-B70C-6EE7EEE2854B}"/>
              </a:ext>
            </a:extLst>
          </p:cNvPr>
          <p:cNvCxnSpPr>
            <a:cxnSpLocks/>
            <a:stCxn id="20" idx="3"/>
          </p:cNvCxnSpPr>
          <p:nvPr/>
        </p:nvCxnSpPr>
        <p:spPr>
          <a:xfrm>
            <a:off x="4145173" y="3809787"/>
            <a:ext cx="464139" cy="1778400"/>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E05CA43-C5B2-D84D-A03F-A9EEA1EBD6A6}"/>
              </a:ext>
            </a:extLst>
          </p:cNvPr>
          <p:cNvCxnSpPr>
            <a:cxnSpLocks/>
          </p:cNvCxnSpPr>
          <p:nvPr/>
        </p:nvCxnSpPr>
        <p:spPr>
          <a:xfrm>
            <a:off x="4603035" y="5428061"/>
            <a:ext cx="4417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Google Shape;350;p23">
            <a:extLst>
              <a:ext uri="{FF2B5EF4-FFF2-40B4-BE49-F238E27FC236}">
                <a16:creationId xmlns:a16="http://schemas.microsoft.com/office/drawing/2014/main" id="{91AA249D-5B36-8446-A6FD-0F6FF4665164}"/>
              </a:ext>
            </a:extLst>
          </p:cNvPr>
          <p:cNvSpPr/>
          <p:nvPr/>
        </p:nvSpPr>
        <p:spPr>
          <a:xfrm>
            <a:off x="7874364" y="4621411"/>
            <a:ext cx="180000" cy="648000"/>
          </a:xfrm>
          <a:prstGeom prst="rect">
            <a:avLst/>
          </a:prstGeom>
          <a:solidFill>
            <a:schemeClr val="bg2"/>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55" name="Google Shape;363;p23">
            <a:extLst>
              <a:ext uri="{FF2B5EF4-FFF2-40B4-BE49-F238E27FC236}">
                <a16:creationId xmlns:a16="http://schemas.microsoft.com/office/drawing/2014/main" id="{D781E542-1D5C-174A-91BA-E497A5747BFF}"/>
              </a:ext>
            </a:extLst>
          </p:cNvPr>
          <p:cNvCxnSpPr>
            <a:cxnSpLocks/>
            <a:stCxn id="65" idx="0"/>
            <a:endCxn id="57" idx="2"/>
          </p:cNvCxnSpPr>
          <p:nvPr/>
        </p:nvCxnSpPr>
        <p:spPr>
          <a:xfrm flipH="1" flipV="1">
            <a:off x="8882074" y="4465392"/>
            <a:ext cx="6396" cy="156019"/>
          </a:xfrm>
          <a:prstGeom prst="straightConnector1">
            <a:avLst/>
          </a:prstGeom>
          <a:noFill/>
          <a:ln w="19050" cap="flat" cmpd="sng">
            <a:solidFill>
              <a:srgbClr val="000000"/>
            </a:solidFill>
            <a:prstDash val="solid"/>
            <a:round/>
            <a:headEnd type="none" w="med" len="med"/>
            <a:tailEnd type="triangle" w="med" len="med"/>
          </a:ln>
        </p:spPr>
      </p:cxnSp>
      <p:cxnSp>
        <p:nvCxnSpPr>
          <p:cNvPr id="56" name="Google Shape;364;p23">
            <a:extLst>
              <a:ext uri="{FF2B5EF4-FFF2-40B4-BE49-F238E27FC236}">
                <a16:creationId xmlns:a16="http://schemas.microsoft.com/office/drawing/2014/main" id="{EE37E15D-C5CD-784C-A23D-93746CA447C4}"/>
              </a:ext>
            </a:extLst>
          </p:cNvPr>
          <p:cNvCxnSpPr>
            <a:cxnSpLocks/>
            <a:endCxn id="54" idx="2"/>
          </p:cNvCxnSpPr>
          <p:nvPr/>
        </p:nvCxnSpPr>
        <p:spPr>
          <a:xfrm flipH="1" flipV="1">
            <a:off x="7964364" y="5269411"/>
            <a:ext cx="0" cy="180000"/>
          </a:xfrm>
          <a:prstGeom prst="straightConnector1">
            <a:avLst/>
          </a:prstGeom>
          <a:noFill/>
          <a:ln w="19050" cap="flat" cmpd="sng">
            <a:solidFill>
              <a:srgbClr val="000000"/>
            </a:solidFill>
            <a:prstDash val="solid"/>
            <a:round/>
            <a:headEnd type="none" w="med" len="med"/>
            <a:tailEnd type="triangle" w="med" len="med"/>
          </a:ln>
        </p:spPr>
      </p:cxnSp>
      <p:sp>
        <p:nvSpPr>
          <p:cNvPr id="57" name="Google Shape;384;p23">
            <a:extLst>
              <a:ext uri="{FF2B5EF4-FFF2-40B4-BE49-F238E27FC236}">
                <a16:creationId xmlns:a16="http://schemas.microsoft.com/office/drawing/2014/main" id="{38CCA9AF-FCC4-B549-B8FF-3C956EDBFB7E}"/>
              </a:ext>
            </a:extLst>
          </p:cNvPr>
          <p:cNvSpPr/>
          <p:nvPr/>
        </p:nvSpPr>
        <p:spPr>
          <a:xfrm>
            <a:off x="8471423" y="4058290"/>
            <a:ext cx="821301" cy="407102"/>
          </a:xfrm>
          <a:prstGeom prst="rect">
            <a:avLst/>
          </a:prstGeom>
          <a:solidFill>
            <a:schemeClr val="bg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t>Cosine Similarity</a:t>
            </a:r>
            <a:endParaRPr sz="1200" dirty="0"/>
          </a:p>
        </p:txBody>
      </p:sp>
      <p:sp>
        <p:nvSpPr>
          <p:cNvPr id="58" name="TextBox 57">
            <a:extLst>
              <a:ext uri="{FF2B5EF4-FFF2-40B4-BE49-F238E27FC236}">
                <a16:creationId xmlns:a16="http://schemas.microsoft.com/office/drawing/2014/main" id="{B8B26099-B2C6-D745-B2CC-0304F4BD40B0}"/>
              </a:ext>
            </a:extLst>
          </p:cNvPr>
          <p:cNvSpPr txBox="1"/>
          <p:nvPr/>
        </p:nvSpPr>
        <p:spPr>
          <a:xfrm>
            <a:off x="7836713" y="5404339"/>
            <a:ext cx="248786" cy="253916"/>
          </a:xfrm>
          <a:prstGeom prst="rect">
            <a:avLst/>
          </a:prstGeom>
          <a:noFill/>
        </p:spPr>
        <p:txBody>
          <a:bodyPr wrap="none" rtlCol="0">
            <a:spAutoFit/>
          </a:bodyPr>
          <a:lstStyle/>
          <a:p>
            <a:r>
              <a:rPr lang="x-none" sz="1050" dirty="0"/>
              <a:t>a</a:t>
            </a:r>
          </a:p>
        </p:txBody>
      </p:sp>
      <p:sp>
        <p:nvSpPr>
          <p:cNvPr id="59" name="Google Shape;350;p23">
            <a:extLst>
              <a:ext uri="{FF2B5EF4-FFF2-40B4-BE49-F238E27FC236}">
                <a16:creationId xmlns:a16="http://schemas.microsoft.com/office/drawing/2014/main" id="{A9E3F1D6-0CF5-684F-8EBA-424D04D950F1}"/>
              </a:ext>
            </a:extLst>
          </p:cNvPr>
          <p:cNvSpPr/>
          <p:nvPr/>
        </p:nvSpPr>
        <p:spPr>
          <a:xfrm>
            <a:off x="8178053" y="4621411"/>
            <a:ext cx="180000" cy="648000"/>
          </a:xfrm>
          <a:prstGeom prst="rect">
            <a:avLst/>
          </a:prstGeom>
          <a:solidFill>
            <a:schemeClr val="bg2"/>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60" name="Google Shape;364;p23">
            <a:extLst>
              <a:ext uri="{FF2B5EF4-FFF2-40B4-BE49-F238E27FC236}">
                <a16:creationId xmlns:a16="http://schemas.microsoft.com/office/drawing/2014/main" id="{DBE29A0F-E8E8-184F-894C-F1698F1B5260}"/>
              </a:ext>
            </a:extLst>
          </p:cNvPr>
          <p:cNvCxnSpPr>
            <a:cxnSpLocks/>
            <a:endCxn id="59" idx="2"/>
          </p:cNvCxnSpPr>
          <p:nvPr/>
        </p:nvCxnSpPr>
        <p:spPr>
          <a:xfrm flipH="1" flipV="1">
            <a:off x="8268053" y="5269411"/>
            <a:ext cx="0" cy="180000"/>
          </a:xfrm>
          <a:prstGeom prst="straightConnector1">
            <a:avLst/>
          </a:prstGeom>
          <a:noFill/>
          <a:ln w="19050" cap="flat" cmpd="sng">
            <a:solidFill>
              <a:srgbClr val="000000"/>
            </a:solidFill>
            <a:prstDash val="solid"/>
            <a:round/>
            <a:headEnd type="none" w="med" len="med"/>
            <a:tailEnd type="triangle" w="med" len="med"/>
          </a:ln>
        </p:spPr>
      </p:cxnSp>
      <p:sp>
        <p:nvSpPr>
          <p:cNvPr id="61" name="TextBox 60">
            <a:extLst>
              <a:ext uri="{FF2B5EF4-FFF2-40B4-BE49-F238E27FC236}">
                <a16:creationId xmlns:a16="http://schemas.microsoft.com/office/drawing/2014/main" id="{F7E0F705-9AB0-1B4C-88CB-4709F4B6E1FD}"/>
              </a:ext>
            </a:extLst>
          </p:cNvPr>
          <p:cNvSpPr txBox="1"/>
          <p:nvPr/>
        </p:nvSpPr>
        <p:spPr>
          <a:xfrm>
            <a:off x="8036481" y="5408271"/>
            <a:ext cx="426720" cy="253916"/>
          </a:xfrm>
          <a:prstGeom prst="rect">
            <a:avLst/>
          </a:prstGeom>
          <a:noFill/>
        </p:spPr>
        <p:txBody>
          <a:bodyPr wrap="none" rtlCol="0">
            <a:spAutoFit/>
          </a:bodyPr>
          <a:lstStyle/>
          <a:p>
            <a:r>
              <a:rPr lang="x-none" sz="1050" dirty="0"/>
              <a:t>man</a:t>
            </a:r>
          </a:p>
        </p:txBody>
      </p:sp>
      <p:sp>
        <p:nvSpPr>
          <p:cNvPr id="62" name="Google Shape;350;p23">
            <a:extLst>
              <a:ext uri="{FF2B5EF4-FFF2-40B4-BE49-F238E27FC236}">
                <a16:creationId xmlns:a16="http://schemas.microsoft.com/office/drawing/2014/main" id="{FA849C78-C4EB-8A41-867F-C86CE2C77E41}"/>
              </a:ext>
            </a:extLst>
          </p:cNvPr>
          <p:cNvSpPr/>
          <p:nvPr/>
        </p:nvSpPr>
        <p:spPr>
          <a:xfrm>
            <a:off x="8490121" y="4621411"/>
            <a:ext cx="180000" cy="648000"/>
          </a:xfrm>
          <a:prstGeom prst="rect">
            <a:avLst/>
          </a:prstGeom>
          <a:solidFill>
            <a:schemeClr val="bg2"/>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63" name="Google Shape;364;p23">
            <a:extLst>
              <a:ext uri="{FF2B5EF4-FFF2-40B4-BE49-F238E27FC236}">
                <a16:creationId xmlns:a16="http://schemas.microsoft.com/office/drawing/2014/main" id="{0C463A8E-A0AB-4B4B-B381-BE93F33E0D96}"/>
              </a:ext>
            </a:extLst>
          </p:cNvPr>
          <p:cNvCxnSpPr>
            <a:cxnSpLocks/>
            <a:endCxn id="62" idx="2"/>
          </p:cNvCxnSpPr>
          <p:nvPr/>
        </p:nvCxnSpPr>
        <p:spPr>
          <a:xfrm flipH="1" flipV="1">
            <a:off x="8580121" y="5269411"/>
            <a:ext cx="0" cy="180000"/>
          </a:xfrm>
          <a:prstGeom prst="straightConnector1">
            <a:avLst/>
          </a:prstGeom>
          <a:noFill/>
          <a:ln w="19050" cap="flat" cmpd="sng">
            <a:solidFill>
              <a:srgbClr val="000000"/>
            </a:solidFill>
            <a:prstDash val="solid"/>
            <a:round/>
            <a:headEnd type="none" w="med" len="med"/>
            <a:tailEnd type="triangle" w="med" len="med"/>
          </a:ln>
        </p:spPr>
      </p:cxnSp>
      <p:sp>
        <p:nvSpPr>
          <p:cNvPr id="64" name="TextBox 63">
            <a:extLst>
              <a:ext uri="{FF2B5EF4-FFF2-40B4-BE49-F238E27FC236}">
                <a16:creationId xmlns:a16="http://schemas.microsoft.com/office/drawing/2014/main" id="{F52CBA5A-1E9C-7141-8B66-BB4D4B1B245A}"/>
              </a:ext>
            </a:extLst>
          </p:cNvPr>
          <p:cNvSpPr txBox="1"/>
          <p:nvPr/>
        </p:nvSpPr>
        <p:spPr>
          <a:xfrm>
            <a:off x="8417751" y="5412081"/>
            <a:ext cx="268022" cy="253916"/>
          </a:xfrm>
          <a:prstGeom prst="rect">
            <a:avLst/>
          </a:prstGeom>
          <a:noFill/>
        </p:spPr>
        <p:txBody>
          <a:bodyPr wrap="none" rtlCol="0">
            <a:spAutoFit/>
          </a:bodyPr>
          <a:lstStyle/>
          <a:p>
            <a:r>
              <a:rPr lang="x-none" sz="1050" dirty="0"/>
              <a:t>is</a:t>
            </a:r>
          </a:p>
        </p:txBody>
      </p:sp>
      <p:sp>
        <p:nvSpPr>
          <p:cNvPr id="65" name="Google Shape;350;p23">
            <a:extLst>
              <a:ext uri="{FF2B5EF4-FFF2-40B4-BE49-F238E27FC236}">
                <a16:creationId xmlns:a16="http://schemas.microsoft.com/office/drawing/2014/main" id="{D2EBEB45-D873-564D-B6D5-AF4B841C6F0F}"/>
              </a:ext>
            </a:extLst>
          </p:cNvPr>
          <p:cNvSpPr/>
          <p:nvPr/>
        </p:nvSpPr>
        <p:spPr>
          <a:xfrm>
            <a:off x="8798470" y="4621411"/>
            <a:ext cx="180000" cy="648000"/>
          </a:xfrm>
          <a:prstGeom prst="rect">
            <a:avLst/>
          </a:prstGeom>
          <a:solidFill>
            <a:schemeClr val="bg2"/>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66" name="Google Shape;364;p23">
            <a:extLst>
              <a:ext uri="{FF2B5EF4-FFF2-40B4-BE49-F238E27FC236}">
                <a16:creationId xmlns:a16="http://schemas.microsoft.com/office/drawing/2014/main" id="{8D9CF6A9-C91B-9341-8FE5-BEE1C4E85AAE}"/>
              </a:ext>
            </a:extLst>
          </p:cNvPr>
          <p:cNvCxnSpPr>
            <a:cxnSpLocks/>
            <a:endCxn id="65" idx="2"/>
          </p:cNvCxnSpPr>
          <p:nvPr/>
        </p:nvCxnSpPr>
        <p:spPr>
          <a:xfrm flipH="1" flipV="1">
            <a:off x="8888470" y="5269411"/>
            <a:ext cx="0" cy="180000"/>
          </a:xfrm>
          <a:prstGeom prst="straightConnector1">
            <a:avLst/>
          </a:prstGeom>
          <a:noFill/>
          <a:ln w="19050" cap="flat" cmpd="sng">
            <a:solidFill>
              <a:srgbClr val="000000"/>
            </a:solidFill>
            <a:prstDash val="solid"/>
            <a:round/>
            <a:headEnd type="none" w="med" len="med"/>
            <a:tailEnd type="triangle" w="med" len="med"/>
          </a:ln>
        </p:spPr>
      </p:cxnSp>
      <p:sp>
        <p:nvSpPr>
          <p:cNvPr id="67" name="TextBox 66">
            <a:extLst>
              <a:ext uri="{FF2B5EF4-FFF2-40B4-BE49-F238E27FC236}">
                <a16:creationId xmlns:a16="http://schemas.microsoft.com/office/drawing/2014/main" id="{3C9AA284-B39F-774B-8C59-0C5A7F27A41F}"/>
              </a:ext>
            </a:extLst>
          </p:cNvPr>
          <p:cNvSpPr txBox="1"/>
          <p:nvPr/>
        </p:nvSpPr>
        <p:spPr>
          <a:xfrm>
            <a:off x="8599367" y="5408553"/>
            <a:ext cx="665567" cy="253916"/>
          </a:xfrm>
          <a:prstGeom prst="rect">
            <a:avLst/>
          </a:prstGeom>
          <a:noFill/>
        </p:spPr>
        <p:txBody>
          <a:bodyPr wrap="none" rtlCol="0">
            <a:spAutoFit/>
          </a:bodyPr>
          <a:lstStyle/>
          <a:p>
            <a:r>
              <a:rPr lang="x-none" sz="1050" dirty="0"/>
              <a:t>speaking</a:t>
            </a:r>
          </a:p>
        </p:txBody>
      </p:sp>
      <p:cxnSp>
        <p:nvCxnSpPr>
          <p:cNvPr id="68" name="Straight Arrow Connector 67">
            <a:extLst>
              <a:ext uri="{FF2B5EF4-FFF2-40B4-BE49-F238E27FC236}">
                <a16:creationId xmlns:a16="http://schemas.microsoft.com/office/drawing/2014/main" id="{1AFEADEF-3A91-B14F-9F4F-D42271A80F0D}"/>
              </a:ext>
            </a:extLst>
          </p:cNvPr>
          <p:cNvCxnSpPr>
            <a:cxnSpLocks/>
            <a:stCxn id="54" idx="3"/>
            <a:endCxn id="59" idx="1"/>
          </p:cNvCxnSpPr>
          <p:nvPr/>
        </p:nvCxnSpPr>
        <p:spPr>
          <a:xfrm>
            <a:off x="8054364" y="4945411"/>
            <a:ext cx="12368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0440B0C9-E923-E346-8360-DF90D3CEFDF3}"/>
              </a:ext>
            </a:extLst>
          </p:cNvPr>
          <p:cNvCxnSpPr>
            <a:cxnSpLocks/>
            <a:stCxn id="59" idx="3"/>
            <a:endCxn id="62" idx="1"/>
          </p:cNvCxnSpPr>
          <p:nvPr/>
        </p:nvCxnSpPr>
        <p:spPr>
          <a:xfrm>
            <a:off x="8358053" y="4945411"/>
            <a:ext cx="13206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BDC4A49B-1E2F-BD4A-9AD9-6563720E3079}"/>
              </a:ext>
            </a:extLst>
          </p:cNvPr>
          <p:cNvCxnSpPr>
            <a:cxnSpLocks/>
            <a:stCxn id="62" idx="3"/>
            <a:endCxn id="65" idx="1"/>
          </p:cNvCxnSpPr>
          <p:nvPr/>
        </p:nvCxnSpPr>
        <p:spPr>
          <a:xfrm>
            <a:off x="8670121" y="4945411"/>
            <a:ext cx="12834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49C39903-276C-C648-9FFC-0DF09FFB25A3}"/>
              </a:ext>
            </a:extLst>
          </p:cNvPr>
          <p:cNvCxnSpPr>
            <a:cxnSpLocks/>
            <a:stCxn id="23" idx="3"/>
            <a:endCxn id="57" idx="1"/>
          </p:cNvCxnSpPr>
          <p:nvPr/>
        </p:nvCxnSpPr>
        <p:spPr>
          <a:xfrm>
            <a:off x="8278472" y="4257623"/>
            <a:ext cx="192951" cy="42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F245D0EE-F377-B345-9B39-3CE8F3B8388A}"/>
              </a:ext>
            </a:extLst>
          </p:cNvPr>
          <p:cNvCxnSpPr>
            <a:cxnSpLocks/>
            <a:stCxn id="57" idx="0"/>
          </p:cNvCxnSpPr>
          <p:nvPr/>
        </p:nvCxnSpPr>
        <p:spPr>
          <a:xfrm flipH="1" flipV="1">
            <a:off x="8882073" y="3914538"/>
            <a:ext cx="1" cy="14375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EC14DD89-F1D5-ED42-9C83-B0E3B7619A02}"/>
              </a:ext>
            </a:extLst>
          </p:cNvPr>
          <p:cNvSpPr txBox="1"/>
          <p:nvPr/>
        </p:nvSpPr>
        <p:spPr>
          <a:xfrm>
            <a:off x="8703979" y="3715296"/>
            <a:ext cx="356188" cy="253916"/>
          </a:xfrm>
          <a:prstGeom prst="rect">
            <a:avLst/>
          </a:prstGeom>
          <a:noFill/>
        </p:spPr>
        <p:txBody>
          <a:bodyPr wrap="none" rtlCol="0">
            <a:spAutoFit/>
          </a:bodyPr>
          <a:lstStyle/>
          <a:p>
            <a:r>
              <a:rPr lang="en-US" sz="1000" dirty="0"/>
              <a:t>0.7</a:t>
            </a:r>
            <a:endParaRPr lang="x-none" sz="1000" dirty="0"/>
          </a:p>
        </p:txBody>
      </p:sp>
      <p:sp>
        <p:nvSpPr>
          <p:cNvPr id="74" name="Rectangle 73">
            <a:extLst>
              <a:ext uri="{FF2B5EF4-FFF2-40B4-BE49-F238E27FC236}">
                <a16:creationId xmlns:a16="http://schemas.microsoft.com/office/drawing/2014/main" id="{1693DE21-3300-A641-BE6F-700E21BBBCF0}"/>
              </a:ext>
            </a:extLst>
          </p:cNvPr>
          <p:cNvSpPr/>
          <p:nvPr/>
        </p:nvSpPr>
        <p:spPr>
          <a:xfrm>
            <a:off x="8258063" y="3538420"/>
            <a:ext cx="1906291" cy="246221"/>
          </a:xfrm>
          <a:prstGeom prst="rect">
            <a:avLst/>
          </a:prstGeom>
        </p:spPr>
        <p:txBody>
          <a:bodyPr wrap="none">
            <a:spAutoFit/>
          </a:bodyPr>
          <a:lstStyle/>
          <a:p>
            <a:r>
              <a:rPr lang="en-US" sz="1000" dirty="0"/>
              <a:t>probability of semantic relevant</a:t>
            </a:r>
            <a:endParaRPr lang="x-none" sz="1000" dirty="0"/>
          </a:p>
        </p:txBody>
      </p:sp>
      <p:cxnSp>
        <p:nvCxnSpPr>
          <p:cNvPr id="75" name="Straight Arrow Connector 74">
            <a:extLst>
              <a:ext uri="{FF2B5EF4-FFF2-40B4-BE49-F238E27FC236}">
                <a16:creationId xmlns:a16="http://schemas.microsoft.com/office/drawing/2014/main" id="{639163A2-665D-9949-B722-47EF46D229C8}"/>
              </a:ext>
            </a:extLst>
          </p:cNvPr>
          <p:cNvCxnSpPr>
            <a:cxnSpLocks/>
            <a:endCxn id="48" idx="1"/>
          </p:cNvCxnSpPr>
          <p:nvPr/>
        </p:nvCxnSpPr>
        <p:spPr>
          <a:xfrm>
            <a:off x="4601735" y="3190928"/>
            <a:ext cx="97724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60FFF721-F075-F247-A4BA-775330E33EE3}"/>
              </a:ext>
            </a:extLst>
          </p:cNvPr>
          <p:cNvSpPr/>
          <p:nvPr/>
        </p:nvSpPr>
        <p:spPr>
          <a:xfrm>
            <a:off x="7510786" y="3252066"/>
            <a:ext cx="2539461" cy="2410121"/>
          </a:xfrm>
          <a:prstGeom prst="rect">
            <a:avLst/>
          </a:prstGeom>
          <a:solidFill>
            <a:schemeClr val="accent1">
              <a:alpha val="0"/>
            </a:schemeClr>
          </a:solidFill>
          <a:ln>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77" name="TextBox 76">
            <a:extLst>
              <a:ext uri="{FF2B5EF4-FFF2-40B4-BE49-F238E27FC236}">
                <a16:creationId xmlns:a16="http://schemas.microsoft.com/office/drawing/2014/main" id="{4362BC81-F9AF-D340-98CB-008FB48E999F}"/>
              </a:ext>
            </a:extLst>
          </p:cNvPr>
          <p:cNvSpPr txBox="1"/>
          <p:nvPr/>
        </p:nvSpPr>
        <p:spPr>
          <a:xfrm>
            <a:off x="6303695" y="4662507"/>
            <a:ext cx="1022503" cy="461665"/>
          </a:xfrm>
          <a:prstGeom prst="rect">
            <a:avLst/>
          </a:prstGeom>
          <a:noFill/>
        </p:spPr>
        <p:txBody>
          <a:bodyPr vert="horz" wrap="square" rtlCol="0">
            <a:spAutoFit/>
          </a:bodyPr>
          <a:lstStyle/>
          <a:p>
            <a:pPr algn="ctr"/>
            <a:r>
              <a:rPr lang="x-none" sz="1200" dirty="0"/>
              <a:t>Naturalness</a:t>
            </a:r>
          </a:p>
          <a:p>
            <a:pPr algn="ctr"/>
            <a:r>
              <a:rPr lang="x-none" sz="1200" dirty="0"/>
              <a:t>Discriminator</a:t>
            </a:r>
          </a:p>
        </p:txBody>
      </p:sp>
      <p:cxnSp>
        <p:nvCxnSpPr>
          <p:cNvPr id="78" name="Straight Connector 77">
            <a:extLst>
              <a:ext uri="{FF2B5EF4-FFF2-40B4-BE49-F238E27FC236}">
                <a16:creationId xmlns:a16="http://schemas.microsoft.com/office/drawing/2014/main" id="{75D2FDFD-3775-C349-803E-D554B6D3E3D3}"/>
              </a:ext>
            </a:extLst>
          </p:cNvPr>
          <p:cNvCxnSpPr>
            <a:cxnSpLocks/>
          </p:cNvCxnSpPr>
          <p:nvPr/>
        </p:nvCxnSpPr>
        <p:spPr>
          <a:xfrm flipV="1">
            <a:off x="4607520" y="3186647"/>
            <a:ext cx="0" cy="6201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6114CFDE-B23A-42D6-8AE9-BFC27085F5AC}"/>
              </a:ext>
            </a:extLst>
          </p:cNvPr>
          <p:cNvSpPr txBox="1"/>
          <p:nvPr/>
        </p:nvSpPr>
        <p:spPr>
          <a:xfrm>
            <a:off x="1280266" y="5779028"/>
            <a:ext cx="9806783" cy="461665"/>
          </a:xfrm>
          <a:prstGeom prst="rect">
            <a:avLst/>
          </a:prstGeom>
          <a:noFill/>
        </p:spPr>
        <p:txBody>
          <a:bodyPr wrap="square">
            <a:spAutoFit/>
          </a:bodyPr>
          <a:lstStyle/>
          <a:p>
            <a:r>
              <a:rPr lang="en-GB" sz="1200" b="0" i="0" dirty="0">
                <a:solidFill>
                  <a:srgbClr val="413839"/>
                </a:solidFill>
                <a:effectLst/>
                <a:latin typeface="Times New Roman" panose="02020603050405020304" pitchFamily="18" charset="0"/>
              </a:rPr>
              <a:t>X. Mei, X. Liu, J. Sun, M. Plumbley, W. Wang, "Diverse audio captioning via adversarial training", in </a:t>
            </a:r>
            <a:r>
              <a:rPr lang="en-GB" sz="1200" b="0" i="1" dirty="0">
                <a:solidFill>
                  <a:srgbClr val="413839"/>
                </a:solidFill>
                <a:effectLst/>
                <a:latin typeface="Times New Roman" panose="02020603050405020304" pitchFamily="18" charset="0"/>
              </a:rPr>
              <a:t>Proc. IEEE International Conference on Acoustics, Speech and Signal Processing</a:t>
            </a:r>
            <a:r>
              <a:rPr lang="en-GB" sz="1200" b="0" i="0" dirty="0">
                <a:solidFill>
                  <a:srgbClr val="413839"/>
                </a:solidFill>
                <a:effectLst/>
                <a:latin typeface="Times New Roman" panose="02020603050405020304" pitchFamily="18" charset="0"/>
              </a:rPr>
              <a:t> (ICASSP 2022), Singapore, 22-27 May, 2022.</a:t>
            </a:r>
            <a:endParaRPr lang="en-GB" sz="1200" dirty="0"/>
          </a:p>
        </p:txBody>
      </p:sp>
      <p:sp>
        <p:nvSpPr>
          <p:cNvPr id="3" name="TextBox 2">
            <a:extLst>
              <a:ext uri="{FF2B5EF4-FFF2-40B4-BE49-F238E27FC236}">
                <a16:creationId xmlns:a16="http://schemas.microsoft.com/office/drawing/2014/main" id="{1A3956E7-4818-B668-252B-EDC449AEFB03}"/>
              </a:ext>
            </a:extLst>
          </p:cNvPr>
          <p:cNvSpPr txBox="1"/>
          <p:nvPr/>
        </p:nvSpPr>
        <p:spPr>
          <a:xfrm>
            <a:off x="1280266" y="6202823"/>
            <a:ext cx="9806783" cy="461665"/>
          </a:xfrm>
          <a:prstGeom prst="rect">
            <a:avLst/>
          </a:prstGeom>
          <a:noFill/>
        </p:spPr>
        <p:txBody>
          <a:bodyPr wrap="square">
            <a:spAutoFit/>
          </a:bodyPr>
          <a:lstStyle/>
          <a:p>
            <a:r>
              <a:rPr lang="en-GB" sz="1200" b="0" i="0" dirty="0">
                <a:solidFill>
                  <a:srgbClr val="413839"/>
                </a:solidFill>
                <a:effectLst/>
                <a:latin typeface="Times New Roman" panose="02020603050405020304" pitchFamily="18" charset="0"/>
              </a:rPr>
              <a:t>X. Mei, X. Liu, J. Sun, M. Plumbley, W. Wang, “Towards generating diverse audio captioning via adversarial training", </a:t>
            </a:r>
            <a:r>
              <a:rPr lang="en-GB" sz="1200" b="0" dirty="0">
                <a:effectLst/>
              </a:rPr>
              <a:t>arXiv:2212.02033, </a:t>
            </a:r>
            <a:r>
              <a:rPr lang="en-GB" sz="1200" b="0" i="1" dirty="0">
                <a:effectLst/>
              </a:rPr>
              <a:t>IEEE/ACM Transactions on Audio Speech and Language Processing</a:t>
            </a:r>
            <a:r>
              <a:rPr lang="en-GB" sz="1200" b="0" dirty="0">
                <a:effectLst/>
              </a:rPr>
              <a:t>, </a:t>
            </a:r>
            <a:r>
              <a:rPr lang="en-GB" sz="1200" b="0" i="0" dirty="0">
                <a:solidFill>
                  <a:srgbClr val="413839"/>
                </a:solidFill>
                <a:effectLst/>
                <a:latin typeface="Times New Roman" panose="02020603050405020304" pitchFamily="18" charset="0"/>
              </a:rPr>
              <a:t>vol. 32, pp. 3311-3323, </a:t>
            </a:r>
            <a:r>
              <a:rPr lang="en-GB" sz="1200" b="0" dirty="0">
                <a:effectLst/>
              </a:rPr>
              <a:t>2024</a:t>
            </a:r>
            <a:r>
              <a:rPr lang="en-GB" sz="1200" b="0" i="0" dirty="0">
                <a:solidFill>
                  <a:srgbClr val="413839"/>
                </a:solidFill>
                <a:effectLst/>
                <a:latin typeface="Times New Roman" panose="02020603050405020304" pitchFamily="18" charset="0"/>
              </a:rPr>
              <a:t>.</a:t>
            </a:r>
            <a:endParaRPr lang="en-GB" sz="1200" dirty="0"/>
          </a:p>
        </p:txBody>
      </p:sp>
    </p:spTree>
    <p:extLst>
      <p:ext uri="{BB962C8B-B14F-4D97-AF65-F5344CB8AC3E}">
        <p14:creationId xmlns:p14="http://schemas.microsoft.com/office/powerpoint/2010/main" val="1915542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1107440" y="231451"/>
            <a:ext cx="5080000" cy="513088"/>
          </a:xfrm>
        </p:spPr>
        <p:txBody>
          <a:bodyPr>
            <a:normAutofit/>
          </a:bodyPr>
          <a:lstStyle/>
          <a:p>
            <a:r>
              <a:rPr lang="x-none" dirty="0">
                <a:solidFill>
                  <a:srgbClr val="0070C0"/>
                </a:solidFill>
              </a:rPr>
              <a:t>Diverse Audio Captioning</a:t>
            </a: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21</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4539" y="79775"/>
            <a:ext cx="1341141" cy="470731"/>
          </a:xfrm>
          <a:prstGeom prst="rect">
            <a:avLst/>
          </a:prstGeom>
        </p:spPr>
      </p:pic>
      <p:sp>
        <p:nvSpPr>
          <p:cNvPr id="14" name="Content Placeholder 2">
            <a:extLst>
              <a:ext uri="{FF2B5EF4-FFF2-40B4-BE49-F238E27FC236}">
                <a16:creationId xmlns:a16="http://schemas.microsoft.com/office/drawing/2014/main" id="{4C6E2460-4D66-3144-88C3-CC6C0E732EF1}"/>
              </a:ext>
            </a:extLst>
          </p:cNvPr>
          <p:cNvSpPr>
            <a:spLocks noGrp="1"/>
          </p:cNvSpPr>
          <p:nvPr>
            <p:ph idx="1"/>
          </p:nvPr>
        </p:nvSpPr>
        <p:spPr>
          <a:xfrm>
            <a:off x="1282098" y="2370263"/>
            <a:ext cx="9806783" cy="1746296"/>
          </a:xfrm>
        </p:spPr>
        <p:txBody>
          <a:bodyPr>
            <a:normAutofit lnSpcReduction="10000"/>
          </a:bodyPr>
          <a:lstStyle/>
          <a:p>
            <a:pPr algn="just">
              <a:buFont typeface="Wingdings" pitchFamily="2" charset="2"/>
              <a:buChar char="§"/>
            </a:pPr>
            <a:r>
              <a:rPr lang="en-US" sz="1400" dirty="0">
                <a:solidFill>
                  <a:schemeClr val="tx1"/>
                </a:solidFill>
              </a:rPr>
              <a:t> When only using the naturalness discriminator, the model would generate random captions which are irrelevant to the given audio clip, thus these captions would be diverse but were not semantically faithful to the audio clip. </a:t>
            </a:r>
          </a:p>
          <a:p>
            <a:pPr algn="just">
              <a:buFont typeface="Wingdings" pitchFamily="2" charset="2"/>
              <a:buChar char="§"/>
            </a:pPr>
            <a:r>
              <a:rPr lang="en-US" sz="1400" dirty="0">
                <a:solidFill>
                  <a:schemeClr val="tx1"/>
                </a:solidFill>
              </a:rPr>
              <a:t> When only using the semantic evaluator, the system cannot even generate reasonable sentences, but instead some disordered and repetitive words. </a:t>
            </a:r>
          </a:p>
          <a:p>
            <a:pPr algn="just">
              <a:buFont typeface="Wingdings" pitchFamily="2" charset="2"/>
              <a:buChar char="§"/>
            </a:pPr>
            <a:r>
              <a:rPr lang="en-US" sz="1400" dirty="0">
                <a:solidFill>
                  <a:schemeClr val="tx1"/>
                </a:solidFill>
              </a:rPr>
              <a:t> When only optimizing </a:t>
            </a:r>
            <a:r>
              <a:rPr lang="en-US" sz="1400" dirty="0" err="1">
                <a:solidFill>
                  <a:schemeClr val="tx1"/>
                </a:solidFill>
              </a:rPr>
              <a:t>CIDEr</a:t>
            </a:r>
            <a:r>
              <a:rPr lang="en-US" altLang="zh-CN" sz="1400" dirty="0">
                <a:solidFill>
                  <a:schemeClr val="tx1"/>
                </a:solidFill>
              </a:rPr>
              <a:t>,</a:t>
            </a:r>
            <a:r>
              <a:rPr lang="en-US" sz="1400" dirty="0">
                <a:solidFill>
                  <a:schemeClr val="tx1"/>
                </a:solidFill>
              </a:rPr>
              <a:t> the n-gram based evaluation metrics drops slightly, compared to the MLE model, as a random vector is appended to encourage the diversity of generated captions. </a:t>
            </a:r>
          </a:p>
          <a:p>
            <a:pPr algn="just">
              <a:buFont typeface="Wingdings" pitchFamily="2" charset="2"/>
              <a:buChar char="§"/>
            </a:pPr>
            <a:endParaRPr lang="en-US" dirty="0">
              <a:solidFill>
                <a:schemeClr val="tx1"/>
              </a:solidFill>
            </a:endParaRPr>
          </a:p>
        </p:txBody>
      </p:sp>
      <p:sp>
        <p:nvSpPr>
          <p:cNvPr id="3" name="TextBox 2">
            <a:extLst>
              <a:ext uri="{FF2B5EF4-FFF2-40B4-BE49-F238E27FC236}">
                <a16:creationId xmlns:a16="http://schemas.microsoft.com/office/drawing/2014/main" id="{6A416DEC-68A5-184C-8464-7D3FC3087CE3}"/>
              </a:ext>
            </a:extLst>
          </p:cNvPr>
          <p:cNvSpPr txBox="1"/>
          <p:nvPr/>
        </p:nvSpPr>
        <p:spPr>
          <a:xfrm>
            <a:off x="1192608" y="727366"/>
            <a:ext cx="1711559" cy="400110"/>
          </a:xfrm>
          <a:prstGeom prst="rect">
            <a:avLst/>
          </a:prstGeom>
          <a:noFill/>
        </p:spPr>
        <p:txBody>
          <a:bodyPr wrap="none" rtlCol="0">
            <a:spAutoFit/>
          </a:bodyPr>
          <a:lstStyle/>
          <a:p>
            <a:r>
              <a:rPr lang="x-none" sz="2000" dirty="0"/>
              <a:t>Ablation Study</a:t>
            </a:r>
          </a:p>
        </p:txBody>
      </p:sp>
      <p:pic>
        <p:nvPicPr>
          <p:cNvPr id="8" name="Picture 7">
            <a:extLst>
              <a:ext uri="{FF2B5EF4-FFF2-40B4-BE49-F238E27FC236}">
                <a16:creationId xmlns:a16="http://schemas.microsoft.com/office/drawing/2014/main" id="{7D3B9AF0-0B57-AB45-9D66-AB4BA3BAD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608" y="1236463"/>
            <a:ext cx="10019875" cy="1093402"/>
          </a:xfrm>
          <a:prstGeom prst="rect">
            <a:avLst/>
          </a:prstGeom>
        </p:spPr>
      </p:pic>
      <p:graphicFrame>
        <p:nvGraphicFramePr>
          <p:cNvPr id="10" name="Table 15">
            <a:extLst>
              <a:ext uri="{FF2B5EF4-FFF2-40B4-BE49-F238E27FC236}">
                <a16:creationId xmlns:a16="http://schemas.microsoft.com/office/drawing/2014/main" id="{8A770DE7-2910-2E44-801A-8A2007A2F2DA}"/>
              </a:ext>
            </a:extLst>
          </p:cNvPr>
          <p:cNvGraphicFramePr>
            <a:graphicFrameLocks noGrp="1"/>
          </p:cNvGraphicFramePr>
          <p:nvPr>
            <p:extLst>
              <p:ext uri="{D42A27DB-BD31-4B8C-83A1-F6EECF244321}">
                <p14:modId xmlns:p14="http://schemas.microsoft.com/office/powerpoint/2010/main" val="1810749295"/>
              </p:ext>
            </p:extLst>
          </p:nvPr>
        </p:nvGraphicFramePr>
        <p:xfrm>
          <a:off x="1131916" y="4482925"/>
          <a:ext cx="10262124" cy="2143622"/>
        </p:xfrm>
        <a:graphic>
          <a:graphicData uri="http://schemas.openxmlformats.org/drawingml/2006/table">
            <a:tbl>
              <a:tblPr firstRow="1" bandRow="1">
                <a:tableStyleId>{5C22544A-7EE6-4342-B048-85BDC9FD1C3A}</a:tableStyleId>
              </a:tblPr>
              <a:tblGrid>
                <a:gridCol w="808143">
                  <a:extLst>
                    <a:ext uri="{9D8B030D-6E8A-4147-A177-3AD203B41FA5}">
                      <a16:colId xmlns:a16="http://schemas.microsoft.com/office/drawing/2014/main" val="3671653113"/>
                    </a:ext>
                  </a:extLst>
                </a:gridCol>
                <a:gridCol w="4576484">
                  <a:extLst>
                    <a:ext uri="{9D8B030D-6E8A-4147-A177-3AD203B41FA5}">
                      <a16:colId xmlns:a16="http://schemas.microsoft.com/office/drawing/2014/main" val="4188853521"/>
                    </a:ext>
                  </a:extLst>
                </a:gridCol>
                <a:gridCol w="4877497">
                  <a:extLst>
                    <a:ext uri="{9D8B030D-6E8A-4147-A177-3AD203B41FA5}">
                      <a16:colId xmlns:a16="http://schemas.microsoft.com/office/drawing/2014/main" val="2715630691"/>
                    </a:ext>
                  </a:extLst>
                </a:gridCol>
              </a:tblGrid>
              <a:tr h="359132">
                <a:tc>
                  <a:txBody>
                    <a:bodyPr/>
                    <a:lstStyle/>
                    <a:p>
                      <a:pPr algn="ctr"/>
                      <a:endParaRPr lang="x-none" sz="1200" dirty="0"/>
                    </a:p>
                  </a:txBody>
                  <a:tcPr/>
                </a:tc>
                <a:tc>
                  <a:txBody>
                    <a:bodyPr/>
                    <a:lstStyle/>
                    <a:p>
                      <a:pPr algn="ctr"/>
                      <a:r>
                        <a:rPr lang="en-US" sz="1200" dirty="0"/>
                        <a:t>C-GAN</a:t>
                      </a:r>
                      <a:endParaRPr lang="x-none" sz="1200" dirty="0"/>
                    </a:p>
                  </a:txBody>
                  <a:tcPr/>
                </a:tc>
                <a:tc>
                  <a:txBody>
                    <a:bodyPr/>
                    <a:lstStyle/>
                    <a:p>
                      <a:pPr algn="ctr"/>
                      <a:r>
                        <a:rPr lang="x-none" sz="1200" dirty="0"/>
                        <a:t>CNN-Transformer trained with MLE (Beam search with size 5)</a:t>
                      </a:r>
                    </a:p>
                  </a:txBody>
                  <a:tcPr/>
                </a:tc>
                <a:extLst>
                  <a:ext uri="{0D108BD9-81ED-4DB2-BD59-A6C34878D82A}">
                    <a16:rowId xmlns:a16="http://schemas.microsoft.com/office/drawing/2014/main" val="1761390028"/>
                  </a:ext>
                </a:extLst>
              </a:tr>
              <a:tr h="356898">
                <a:tc>
                  <a:txBody>
                    <a:bodyPr/>
                    <a:lstStyle/>
                    <a:p>
                      <a:pPr algn="ctr"/>
                      <a:r>
                        <a:rPr lang="en-US" sz="1200" dirty="0"/>
                        <a:t>C</a:t>
                      </a:r>
                      <a:r>
                        <a:rPr lang="x-none" sz="1200" dirty="0"/>
                        <a:t>ap_1</a:t>
                      </a:r>
                    </a:p>
                  </a:txBody>
                  <a:tcPr/>
                </a:tc>
                <a:tc>
                  <a:txBody>
                    <a:bodyPr/>
                    <a:lstStyle/>
                    <a:p>
                      <a:pPr algn="ctr"/>
                      <a:r>
                        <a:rPr lang="en-US" sz="1200" dirty="0"/>
                        <a:t>a loud buzzing occurs and then starts again</a:t>
                      </a:r>
                    </a:p>
                  </a:txBody>
                  <a:tcPr/>
                </a:tc>
                <a:tc>
                  <a:txBody>
                    <a:bodyPr/>
                    <a:lstStyle/>
                    <a:p>
                      <a:pPr algn="ctr"/>
                      <a:r>
                        <a:rPr lang="en-US" sz="1200" dirty="0"/>
                        <a:t>a jackhammer is being used to start a stop</a:t>
                      </a:r>
                    </a:p>
                  </a:txBody>
                  <a:tcPr/>
                </a:tc>
                <a:extLst>
                  <a:ext uri="{0D108BD9-81ED-4DB2-BD59-A6C34878D82A}">
                    <a16:rowId xmlns:a16="http://schemas.microsoft.com/office/drawing/2014/main" val="806960030"/>
                  </a:ext>
                </a:extLst>
              </a:tr>
              <a:tr h="356898">
                <a:tc>
                  <a:txBody>
                    <a:bodyPr/>
                    <a:lstStyle/>
                    <a:p>
                      <a:pPr algn="ctr"/>
                      <a:r>
                        <a:rPr lang="en-US" sz="1200" dirty="0"/>
                        <a:t>C</a:t>
                      </a:r>
                      <a:r>
                        <a:rPr lang="x-none" sz="1200" dirty="0"/>
                        <a:t>ap_2</a:t>
                      </a:r>
                    </a:p>
                  </a:txBody>
                  <a:tcPr/>
                </a:tc>
                <a:tc>
                  <a:txBody>
                    <a:bodyPr/>
                    <a:lstStyle/>
                    <a:p>
                      <a:pPr algn="ctr"/>
                      <a:r>
                        <a:rPr lang="en-US" sz="1200" dirty="0"/>
                        <a:t>a jackhammer is being started and then slows down</a:t>
                      </a:r>
                    </a:p>
                  </a:txBody>
                  <a:tcPr/>
                </a:tc>
                <a:tc>
                  <a:txBody>
                    <a:bodyPr/>
                    <a:lstStyle/>
                    <a:p>
                      <a:pPr algn="ctr"/>
                      <a:r>
                        <a:rPr lang="en-US" sz="1200" dirty="0"/>
                        <a:t>a jackhammer is being used to get a stop</a:t>
                      </a:r>
                    </a:p>
                  </a:txBody>
                  <a:tcPr/>
                </a:tc>
                <a:extLst>
                  <a:ext uri="{0D108BD9-81ED-4DB2-BD59-A6C34878D82A}">
                    <a16:rowId xmlns:a16="http://schemas.microsoft.com/office/drawing/2014/main" val="3597899176"/>
                  </a:ext>
                </a:extLst>
              </a:tr>
              <a:tr h="356898">
                <a:tc>
                  <a:txBody>
                    <a:bodyPr/>
                    <a:lstStyle/>
                    <a:p>
                      <a:pPr algn="ctr"/>
                      <a:r>
                        <a:rPr lang="en-US" sz="1200" dirty="0"/>
                        <a:t>C</a:t>
                      </a:r>
                      <a:r>
                        <a:rPr lang="x-none" sz="1200" dirty="0"/>
                        <a:t>ap_3</a:t>
                      </a:r>
                    </a:p>
                  </a:txBody>
                  <a:tcPr/>
                </a:tc>
                <a:tc>
                  <a:txBody>
                    <a:bodyPr/>
                    <a:lstStyle/>
                    <a:p>
                      <a:pPr algn="ctr"/>
                      <a:r>
                        <a:rPr lang="en-US" sz="1200" dirty="0"/>
                        <a:t>a loud drilling occurs and then slows down</a:t>
                      </a:r>
                    </a:p>
                  </a:txBody>
                  <a:tcPr/>
                </a:tc>
                <a:tc>
                  <a:txBody>
                    <a:bodyPr/>
                    <a:lstStyle/>
                    <a:p>
                      <a:pPr algn="ctr"/>
                      <a:r>
                        <a:rPr lang="en-US" sz="1200" dirty="0"/>
                        <a:t>a jackhammer is being used to start up and down </a:t>
                      </a:r>
                    </a:p>
                  </a:txBody>
                  <a:tcPr/>
                </a:tc>
                <a:extLst>
                  <a:ext uri="{0D108BD9-81ED-4DB2-BD59-A6C34878D82A}">
                    <a16:rowId xmlns:a16="http://schemas.microsoft.com/office/drawing/2014/main" val="1228637989"/>
                  </a:ext>
                </a:extLst>
              </a:tr>
              <a:tr h="356898">
                <a:tc>
                  <a:txBody>
                    <a:bodyPr/>
                    <a:lstStyle/>
                    <a:p>
                      <a:pPr algn="ctr"/>
                      <a:r>
                        <a:rPr lang="en-US" sz="1200" dirty="0"/>
                        <a:t>C</a:t>
                      </a:r>
                      <a:r>
                        <a:rPr lang="x-none" sz="1200" dirty="0"/>
                        <a:t>ap_4</a:t>
                      </a:r>
                    </a:p>
                  </a:txBody>
                  <a:tcPr/>
                </a:tc>
                <a:tc>
                  <a:txBody>
                    <a:bodyPr/>
                    <a:lstStyle/>
                    <a:p>
                      <a:pPr algn="ctr"/>
                      <a:r>
                        <a:rPr lang="en-US" sz="1200" dirty="0"/>
                        <a:t>an old engine is running and then loud squealing</a:t>
                      </a:r>
                    </a:p>
                  </a:txBody>
                  <a:tcPr/>
                </a:tc>
                <a:tc>
                  <a:txBody>
                    <a:bodyPr/>
                    <a:lstStyle/>
                    <a:p>
                      <a:pPr algn="ctr"/>
                      <a:r>
                        <a:rPr lang="en-US" sz="1200" dirty="0"/>
                        <a:t>a jackhammer is being used to start up</a:t>
                      </a:r>
                    </a:p>
                  </a:txBody>
                  <a:tcPr/>
                </a:tc>
                <a:extLst>
                  <a:ext uri="{0D108BD9-81ED-4DB2-BD59-A6C34878D82A}">
                    <a16:rowId xmlns:a16="http://schemas.microsoft.com/office/drawing/2014/main" val="4014993823"/>
                  </a:ext>
                </a:extLst>
              </a:tr>
              <a:tr h="356898">
                <a:tc>
                  <a:txBody>
                    <a:bodyPr/>
                    <a:lstStyle/>
                    <a:p>
                      <a:pPr algn="ctr"/>
                      <a:r>
                        <a:rPr lang="x-none" sz="1200" dirty="0"/>
                        <a:t>Cap_5</a:t>
                      </a:r>
                    </a:p>
                  </a:txBody>
                  <a:tcPr/>
                </a:tc>
                <a:tc>
                  <a:txBody>
                    <a:bodyPr/>
                    <a:lstStyle/>
                    <a:p>
                      <a:pPr algn="ctr"/>
                      <a:r>
                        <a:rPr lang="en-US" sz="1200" dirty="0"/>
                        <a:t>a loud drilling occurs and then starts again</a:t>
                      </a:r>
                    </a:p>
                  </a:txBody>
                  <a:tcPr/>
                </a:tc>
                <a:tc>
                  <a:txBody>
                    <a:bodyPr/>
                    <a:lstStyle/>
                    <a:p>
                      <a:pPr algn="ctr"/>
                      <a:r>
                        <a:rPr lang="en-US" sz="1200" dirty="0"/>
                        <a:t>a jackhammer is being used to start a halt</a:t>
                      </a:r>
                    </a:p>
                  </a:txBody>
                  <a:tcPr/>
                </a:tc>
                <a:extLst>
                  <a:ext uri="{0D108BD9-81ED-4DB2-BD59-A6C34878D82A}">
                    <a16:rowId xmlns:a16="http://schemas.microsoft.com/office/drawing/2014/main" val="3979484775"/>
                  </a:ext>
                </a:extLst>
              </a:tr>
            </a:tbl>
          </a:graphicData>
        </a:graphic>
      </p:graphicFrame>
      <p:sp>
        <p:nvSpPr>
          <p:cNvPr id="11" name="TextBox 10">
            <a:extLst>
              <a:ext uri="{FF2B5EF4-FFF2-40B4-BE49-F238E27FC236}">
                <a16:creationId xmlns:a16="http://schemas.microsoft.com/office/drawing/2014/main" id="{4200CC74-10FC-394E-A898-DC4184C21A51}"/>
              </a:ext>
            </a:extLst>
          </p:cNvPr>
          <p:cNvSpPr txBox="1"/>
          <p:nvPr/>
        </p:nvSpPr>
        <p:spPr>
          <a:xfrm>
            <a:off x="1107440" y="4042417"/>
            <a:ext cx="1066510" cy="400110"/>
          </a:xfrm>
          <a:prstGeom prst="rect">
            <a:avLst/>
          </a:prstGeom>
          <a:noFill/>
        </p:spPr>
        <p:txBody>
          <a:bodyPr wrap="none" rtlCol="0">
            <a:spAutoFit/>
          </a:bodyPr>
          <a:lstStyle/>
          <a:p>
            <a:r>
              <a:rPr lang="x-none" sz="2000" dirty="0"/>
              <a:t>Example</a:t>
            </a:r>
          </a:p>
        </p:txBody>
      </p:sp>
    </p:spTree>
    <p:extLst>
      <p:ext uri="{BB962C8B-B14F-4D97-AF65-F5344CB8AC3E}">
        <p14:creationId xmlns:p14="http://schemas.microsoft.com/office/powerpoint/2010/main" val="1841207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1036319" y="315140"/>
            <a:ext cx="9586624" cy="782140"/>
          </a:xfrm>
        </p:spPr>
        <p:txBody>
          <a:bodyPr>
            <a:normAutofit fontScale="90000"/>
          </a:bodyPr>
          <a:lstStyle/>
          <a:p>
            <a:r>
              <a:rPr lang="en-US" altLang="zh-CN" dirty="0">
                <a:solidFill>
                  <a:srgbClr val="0070C0"/>
                </a:solidFill>
              </a:rPr>
              <a:t>ACTUAL: AC with </a:t>
            </a:r>
            <a:r>
              <a:rPr lang="en-GB" dirty="0">
                <a:solidFill>
                  <a:srgbClr val="0070C0"/>
                </a:solidFill>
              </a:rPr>
              <a:t>Caption Feature Space Regularization</a:t>
            </a:r>
            <a:endParaRPr lang="x-none" dirty="0">
              <a:solidFill>
                <a:srgbClr val="0070C0"/>
              </a:solidFill>
            </a:endParaRP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22</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4539" y="79775"/>
            <a:ext cx="1341141" cy="470731"/>
          </a:xfrm>
          <a:prstGeom prst="rect">
            <a:avLst/>
          </a:prstGeom>
        </p:spPr>
      </p:pic>
      <p:sp>
        <p:nvSpPr>
          <p:cNvPr id="15" name="TextBox 14">
            <a:extLst>
              <a:ext uri="{FF2B5EF4-FFF2-40B4-BE49-F238E27FC236}">
                <a16:creationId xmlns:a16="http://schemas.microsoft.com/office/drawing/2014/main" id="{38586F70-D2B6-5DFB-CB3C-FA7967C79413}"/>
              </a:ext>
            </a:extLst>
          </p:cNvPr>
          <p:cNvSpPr txBox="1"/>
          <p:nvPr/>
        </p:nvSpPr>
        <p:spPr>
          <a:xfrm>
            <a:off x="1154927" y="1217850"/>
            <a:ext cx="10835640" cy="4401205"/>
          </a:xfrm>
          <a:prstGeom prst="rect">
            <a:avLst/>
          </a:prstGeom>
          <a:noFill/>
        </p:spPr>
        <p:txBody>
          <a:bodyPr wrap="square">
            <a:spAutoFit/>
          </a:bodyPr>
          <a:lstStyle/>
          <a:p>
            <a:pPr algn="l"/>
            <a:r>
              <a:rPr lang="en-GB" sz="2000" b="0" i="0" u="sng" strike="noStrike" baseline="0" dirty="0">
                <a:latin typeface="NimbusRomNo9L-Regu"/>
              </a:rPr>
              <a:t>Problems/Motivations</a:t>
            </a:r>
            <a:r>
              <a:rPr lang="en-GB" sz="2000" b="0" i="0" u="none" strike="noStrike" baseline="0" dirty="0">
                <a:latin typeface="NimbusRomNo9L-Regu"/>
              </a:rPr>
              <a:t>: </a:t>
            </a:r>
          </a:p>
          <a:p>
            <a:pPr marL="742950" lvl="1" indent="-285750">
              <a:buFont typeface="Arial" panose="020B0604020202020204" pitchFamily="34" charset="0"/>
              <a:buChar char="•"/>
            </a:pPr>
            <a:r>
              <a:rPr lang="en-GB" sz="2000" b="0" i="0" u="none" strike="noStrike" baseline="0" dirty="0">
                <a:latin typeface="NimbusRomNo9L-Regu"/>
              </a:rPr>
              <a:t>Existing audio captioning models are often trained by </a:t>
            </a:r>
            <a:r>
              <a:rPr lang="en-GB" sz="2000" b="1" i="0" u="none" strike="noStrike" baseline="0" dirty="0">
                <a:solidFill>
                  <a:srgbClr val="FF0000"/>
                </a:solidFill>
                <a:latin typeface="NimbusRomNo9L-ReguItal"/>
              </a:rPr>
              <a:t>one-to-many </a:t>
            </a:r>
            <a:r>
              <a:rPr lang="en-GB" sz="2000" b="0" i="0" u="none" strike="noStrike" baseline="0" dirty="0">
                <a:latin typeface="NimbusRomNo9L-Regu"/>
              </a:rPr>
              <a:t>audio caption pairs, in which each audio clip is randomly paired with one of the relevant captions in each training iteration. This may lead to significant variations during the process for model optimization.</a:t>
            </a:r>
          </a:p>
          <a:p>
            <a:pPr marL="742950" lvl="1" indent="-285750">
              <a:buFont typeface="Arial" panose="020B0604020202020204" pitchFamily="34" charset="0"/>
              <a:buChar char="•"/>
            </a:pPr>
            <a:r>
              <a:rPr lang="en-GB" sz="2000" b="0" i="0" u="none" strike="noStrike" baseline="0" dirty="0">
                <a:latin typeface="NimbusRomNo9L-Regu"/>
              </a:rPr>
              <a:t>Using all the captions of the same audio simultaneously could lead to compromise in input diversity and model performance (i.e. 7.5% degradation in </a:t>
            </a:r>
            <a:r>
              <a:rPr lang="en-GB" sz="2000" b="0" i="0" u="none" strike="noStrike" baseline="0" dirty="0" err="1">
                <a:latin typeface="NimbusRomNo9L-Regu"/>
              </a:rPr>
              <a:t>SPIDEr</a:t>
            </a:r>
            <a:r>
              <a:rPr lang="en-GB" sz="2000" b="0" i="0" u="none" strike="noStrike" baseline="0" dirty="0">
                <a:latin typeface="NimbusRomNo9L-Regu"/>
              </a:rPr>
              <a:t>).</a:t>
            </a:r>
          </a:p>
          <a:p>
            <a:pPr marL="742950" lvl="1" indent="-285750">
              <a:buFont typeface="Arial" panose="020B0604020202020204" pitchFamily="34" charset="0"/>
              <a:buChar char="•"/>
            </a:pPr>
            <a:endParaRPr lang="en-GB" sz="2000" b="0" i="0" u="none" strike="noStrike" baseline="0" dirty="0">
              <a:latin typeface="NimbusRomNo9L-Regu"/>
            </a:endParaRPr>
          </a:p>
          <a:p>
            <a:pPr algn="l"/>
            <a:r>
              <a:rPr lang="en-GB" sz="2000" b="0" i="0" u="none" strike="noStrike" baseline="0" dirty="0">
                <a:latin typeface="NimbusRomNo9L-Regu"/>
              </a:rPr>
              <a:t> </a:t>
            </a:r>
            <a:r>
              <a:rPr lang="en-GB" sz="2000" b="0" i="0" u="sng" strike="noStrike" baseline="0" dirty="0">
                <a:latin typeface="NimbusRomNo9L-Regu"/>
              </a:rPr>
              <a:t>Ideas</a:t>
            </a:r>
            <a:r>
              <a:rPr lang="en-GB" sz="2000" b="0" i="0" u="none" strike="noStrike" baseline="0" dirty="0">
                <a:latin typeface="NimbusRomNo9L-Regu"/>
              </a:rPr>
              <a:t>:  </a:t>
            </a:r>
            <a:r>
              <a:rPr lang="en-GB" sz="2000" b="1" i="0" u="none" strike="noStrike" baseline="0" dirty="0">
                <a:latin typeface="NimbusRomNo9L-Regu"/>
              </a:rPr>
              <a:t>ACTUAL</a:t>
            </a:r>
            <a:r>
              <a:rPr lang="en-GB" sz="2000" b="0" i="0" u="none" strike="noStrike" baseline="0" dirty="0">
                <a:latin typeface="NimbusRomNo9L-Regu"/>
              </a:rPr>
              <a:t>: caption </a:t>
            </a:r>
            <a:r>
              <a:rPr lang="en-GB" sz="2000" dirty="0">
                <a:latin typeface="NimbusRomNo9L-Regu"/>
              </a:rPr>
              <a:t>f</a:t>
            </a:r>
            <a:r>
              <a:rPr lang="en-GB" sz="2000" b="0" i="0" u="none" strike="noStrike" baseline="0" dirty="0">
                <a:latin typeface="NimbusRomNo9L-Regu"/>
              </a:rPr>
              <a:t>eature space regularization: </a:t>
            </a:r>
          </a:p>
          <a:p>
            <a:pPr marL="742950" lvl="1" indent="-285750">
              <a:buFont typeface="Arial" panose="020B0604020202020204" pitchFamily="34" charset="0"/>
              <a:buChar char="•"/>
            </a:pPr>
            <a:r>
              <a:rPr lang="en-GB" sz="2000" b="0" i="0" u="none" strike="noStrike" baseline="0" dirty="0">
                <a:latin typeface="NimbusRomNo9L-Regu"/>
              </a:rPr>
              <a:t>(</a:t>
            </a:r>
            <a:r>
              <a:rPr lang="en-GB" sz="2000" b="0" i="0" u="none" strike="noStrike" baseline="0" dirty="0" err="1">
                <a:latin typeface="NimbusRomNo9L-Regu"/>
              </a:rPr>
              <a:t>i</a:t>
            </a:r>
            <a:r>
              <a:rPr lang="en-GB" sz="2000" b="0" i="0" u="none" strike="noStrike" baseline="0" dirty="0">
                <a:latin typeface="NimbusRomNo9L-Regu"/>
              </a:rPr>
              <a:t>) In the first stage, a </a:t>
            </a:r>
            <a:r>
              <a:rPr lang="en-GB" sz="2000" b="1" i="0" u="none" strike="noStrike" baseline="0" dirty="0">
                <a:latin typeface="NimbusRomNo9L-Regu"/>
              </a:rPr>
              <a:t>proxy caption feature space</a:t>
            </a:r>
            <a:r>
              <a:rPr lang="en-GB" sz="2000" b="0" i="0" u="none" strike="noStrike" baseline="0" dirty="0">
                <a:latin typeface="NimbusRomNo9L-Regu"/>
              </a:rPr>
              <a:t> is learned by minimizing the distance between different captions belonging to the same audio clip and maximizing the distance between different captions of different audio clips. </a:t>
            </a:r>
          </a:p>
          <a:p>
            <a:pPr marL="742950" lvl="1" indent="-285750">
              <a:buFont typeface="Arial" panose="020B0604020202020204" pitchFamily="34" charset="0"/>
              <a:buChar char="•"/>
            </a:pPr>
            <a:r>
              <a:rPr lang="en-GB" sz="2000" b="0" i="0" u="none" strike="noStrike" baseline="0" dirty="0">
                <a:latin typeface="NimbusRomNo9L-Regu"/>
              </a:rPr>
              <a:t>(ii) In the second stage, an audio captioning model is trained with the previously built proxy feature space as a regularization term, </a:t>
            </a:r>
            <a:r>
              <a:rPr lang="en-GB" sz="2000" b="0" i="0" u="none" strike="noStrike" baseline="0" dirty="0">
                <a:latin typeface="NimbusRomNo9L-ReguItal"/>
              </a:rPr>
              <a:t>i.e.</a:t>
            </a:r>
            <a:r>
              <a:rPr lang="en-GB" sz="2000" b="0" i="0" u="none" strike="noStrike" baseline="0" dirty="0">
                <a:latin typeface="NimbusRomNo9L-Regu"/>
              </a:rPr>
              <a:t>, utilizing the proxy feature space as an additional objective to mitigate the training issue.</a:t>
            </a:r>
            <a:endParaRPr lang="en-GB" sz="2000" dirty="0"/>
          </a:p>
        </p:txBody>
      </p:sp>
      <p:sp>
        <p:nvSpPr>
          <p:cNvPr id="17" name="TextBox 16">
            <a:extLst>
              <a:ext uri="{FF2B5EF4-FFF2-40B4-BE49-F238E27FC236}">
                <a16:creationId xmlns:a16="http://schemas.microsoft.com/office/drawing/2014/main" id="{5D2C5189-727D-C293-FFCE-B7F44325A614}"/>
              </a:ext>
            </a:extLst>
          </p:cNvPr>
          <p:cNvSpPr txBox="1"/>
          <p:nvPr/>
        </p:nvSpPr>
        <p:spPr>
          <a:xfrm>
            <a:off x="1060175" y="5953909"/>
            <a:ext cx="10866782" cy="523220"/>
          </a:xfrm>
          <a:prstGeom prst="rect">
            <a:avLst/>
          </a:prstGeom>
          <a:noFill/>
        </p:spPr>
        <p:txBody>
          <a:bodyPr wrap="square">
            <a:spAutoFit/>
          </a:bodyPr>
          <a:lstStyle/>
          <a:p>
            <a:pPr algn="l"/>
            <a:r>
              <a:rPr lang="en-GB" sz="1400" b="0" i="0" dirty="0">
                <a:solidFill>
                  <a:srgbClr val="413839"/>
                </a:solidFill>
                <a:effectLst/>
                <a:latin typeface="Times New Roman" panose="02020603050405020304" pitchFamily="18" charset="0"/>
              </a:rPr>
              <a:t>Y. Zhang, H. Yu, R. Du, Z.-H. Tan, </a:t>
            </a:r>
            <a:r>
              <a:rPr lang="en-GB" sz="1400" i="0" dirty="0">
                <a:solidFill>
                  <a:srgbClr val="413839"/>
                </a:solidFill>
                <a:effectLst/>
                <a:latin typeface="Times New Roman" panose="02020603050405020304" pitchFamily="18" charset="0"/>
              </a:rPr>
              <a:t>W. Wang</a:t>
            </a:r>
            <a:r>
              <a:rPr lang="en-GB" sz="1400" b="0" i="0" dirty="0">
                <a:solidFill>
                  <a:srgbClr val="413839"/>
                </a:solidFill>
                <a:effectLst/>
                <a:latin typeface="Times New Roman" panose="02020603050405020304" pitchFamily="18" charset="0"/>
              </a:rPr>
              <a:t>, Z. Ma, Y. Dong, "ACTUAL: audio captioning with caption feature space regularization," </a:t>
            </a:r>
            <a:r>
              <a:rPr lang="en-GB" sz="1400" b="0" i="1" dirty="0">
                <a:solidFill>
                  <a:srgbClr val="413839"/>
                </a:solidFill>
                <a:effectLst/>
                <a:latin typeface="Times New Roman" panose="02020603050405020304" pitchFamily="18" charset="0"/>
              </a:rPr>
              <a:t>IEEE/ACM Transactions on Audio Speech and Language Processing</a:t>
            </a:r>
            <a:r>
              <a:rPr lang="en-GB" sz="1400" b="0" i="0" dirty="0">
                <a:solidFill>
                  <a:srgbClr val="413839"/>
                </a:solidFill>
                <a:effectLst/>
                <a:latin typeface="Times New Roman" panose="02020603050405020304" pitchFamily="18" charset="0"/>
              </a:rPr>
              <a:t>, </a:t>
            </a:r>
            <a:r>
              <a:rPr lang="nl-NL" sz="1400" b="0" i="0" dirty="0">
                <a:solidFill>
                  <a:srgbClr val="413839"/>
                </a:solidFill>
                <a:effectLst/>
                <a:latin typeface="Times New Roman" panose="02020603050405020304" pitchFamily="18" charset="0"/>
              </a:rPr>
              <a:t> vol. 31, pp. 2643 – 2657, </a:t>
            </a:r>
            <a:r>
              <a:rPr lang="en-GB" sz="1400" b="0" i="0" dirty="0">
                <a:solidFill>
                  <a:srgbClr val="413839"/>
                </a:solidFill>
                <a:effectLst/>
                <a:latin typeface="Times New Roman" panose="02020603050405020304" pitchFamily="18" charset="0"/>
              </a:rPr>
              <a:t>2023. [</a:t>
            </a:r>
            <a:r>
              <a:rPr lang="en-GB" sz="1400" b="0" i="0" dirty="0">
                <a:solidFill>
                  <a:srgbClr val="413839"/>
                </a:solidFill>
                <a:effectLst/>
                <a:latin typeface="Times New Roman" panose="02020603050405020304" pitchFamily="18" charset="0"/>
                <a:hlinkClick r:id="rId3"/>
              </a:rPr>
              <a:t>PDF</a:t>
            </a:r>
            <a:r>
              <a:rPr lang="en-GB" sz="1400" b="0" i="0" dirty="0">
                <a:solidFill>
                  <a:srgbClr val="413839"/>
                </a:solidFill>
                <a:effectLst/>
                <a:latin typeface="Times New Roman" panose="02020603050405020304" pitchFamily="18" charset="0"/>
              </a:rPr>
              <a:t>] [</a:t>
            </a:r>
            <a:r>
              <a:rPr lang="en-GB" sz="1400" b="0" i="0" dirty="0">
                <a:solidFill>
                  <a:srgbClr val="413839"/>
                </a:solidFill>
                <a:effectLst/>
                <a:latin typeface="Times New Roman" panose="02020603050405020304" pitchFamily="18" charset="0"/>
                <a:hlinkClick r:id="rId4"/>
              </a:rPr>
              <a:t>code</a:t>
            </a:r>
            <a:r>
              <a:rPr lang="en-GB" sz="1400" b="0" i="0" dirty="0">
                <a:solidFill>
                  <a:srgbClr val="413839"/>
                </a:solidFill>
                <a:effectLst/>
                <a:latin typeface="Times New Roman" panose="02020603050405020304" pitchFamily="18" charset="0"/>
              </a:rPr>
              <a:t>]</a:t>
            </a:r>
          </a:p>
        </p:txBody>
      </p:sp>
    </p:spTree>
    <p:extLst>
      <p:ext uri="{BB962C8B-B14F-4D97-AF65-F5344CB8AC3E}">
        <p14:creationId xmlns:p14="http://schemas.microsoft.com/office/powerpoint/2010/main" val="2669268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1036320" y="315140"/>
            <a:ext cx="7877534" cy="513088"/>
          </a:xfrm>
        </p:spPr>
        <p:txBody>
          <a:bodyPr>
            <a:normAutofit/>
          </a:bodyPr>
          <a:lstStyle/>
          <a:p>
            <a:r>
              <a:rPr lang="en-GB" dirty="0">
                <a:solidFill>
                  <a:srgbClr val="0070C0"/>
                </a:solidFill>
              </a:rPr>
              <a:t>ACTUAL: How Does it Work?</a:t>
            </a:r>
            <a:endParaRPr lang="x-none" dirty="0">
              <a:solidFill>
                <a:srgbClr val="0070C0"/>
              </a:solidFill>
            </a:endParaRP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23</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4539" y="79775"/>
            <a:ext cx="1341141" cy="470731"/>
          </a:xfrm>
          <a:prstGeom prst="rect">
            <a:avLst/>
          </a:prstGeom>
        </p:spPr>
      </p:pic>
      <p:pic>
        <p:nvPicPr>
          <p:cNvPr id="12" name="Picture 11">
            <a:extLst>
              <a:ext uri="{FF2B5EF4-FFF2-40B4-BE49-F238E27FC236}">
                <a16:creationId xmlns:a16="http://schemas.microsoft.com/office/drawing/2014/main" id="{A180BD5F-5EA0-2103-4215-6D4E648230F6}"/>
              </a:ext>
            </a:extLst>
          </p:cNvPr>
          <p:cNvPicPr>
            <a:picLocks noChangeAspect="1"/>
          </p:cNvPicPr>
          <p:nvPr/>
        </p:nvPicPr>
        <p:blipFill>
          <a:blip r:embed="rId3"/>
          <a:stretch>
            <a:fillRect/>
          </a:stretch>
        </p:blipFill>
        <p:spPr>
          <a:xfrm>
            <a:off x="1472352" y="1075549"/>
            <a:ext cx="8829675" cy="3257550"/>
          </a:xfrm>
          <a:prstGeom prst="rect">
            <a:avLst/>
          </a:prstGeom>
        </p:spPr>
      </p:pic>
      <p:pic>
        <p:nvPicPr>
          <p:cNvPr id="4" name="Picture 3">
            <a:extLst>
              <a:ext uri="{FF2B5EF4-FFF2-40B4-BE49-F238E27FC236}">
                <a16:creationId xmlns:a16="http://schemas.microsoft.com/office/drawing/2014/main" id="{D50F6E28-5F41-60C7-7882-74949F1B50FE}"/>
              </a:ext>
            </a:extLst>
          </p:cNvPr>
          <p:cNvPicPr>
            <a:picLocks noChangeAspect="1"/>
          </p:cNvPicPr>
          <p:nvPr/>
        </p:nvPicPr>
        <p:blipFill>
          <a:blip r:embed="rId4"/>
          <a:stretch>
            <a:fillRect/>
          </a:stretch>
        </p:blipFill>
        <p:spPr>
          <a:xfrm>
            <a:off x="1673992" y="4484437"/>
            <a:ext cx="8458200" cy="2257425"/>
          </a:xfrm>
          <a:prstGeom prst="rect">
            <a:avLst/>
          </a:prstGeom>
        </p:spPr>
      </p:pic>
    </p:spTree>
    <p:extLst>
      <p:ext uri="{BB962C8B-B14F-4D97-AF65-F5344CB8AC3E}">
        <p14:creationId xmlns:p14="http://schemas.microsoft.com/office/powerpoint/2010/main" val="2526304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803310" y="322055"/>
            <a:ext cx="7877534" cy="513088"/>
          </a:xfrm>
        </p:spPr>
        <p:txBody>
          <a:bodyPr>
            <a:normAutofit/>
          </a:bodyPr>
          <a:lstStyle/>
          <a:p>
            <a:r>
              <a:rPr lang="en-US" altLang="zh-CN" dirty="0">
                <a:solidFill>
                  <a:srgbClr val="0070C0"/>
                </a:solidFill>
              </a:rPr>
              <a:t>Results: Comparison with Baselines</a:t>
            </a:r>
            <a:endParaRPr lang="x-none" dirty="0">
              <a:solidFill>
                <a:srgbClr val="0070C0"/>
              </a:solidFill>
            </a:endParaRP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24</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4539" y="79775"/>
            <a:ext cx="1341141" cy="470731"/>
          </a:xfrm>
          <a:prstGeom prst="rect">
            <a:avLst/>
          </a:prstGeom>
        </p:spPr>
      </p:pic>
      <p:pic>
        <p:nvPicPr>
          <p:cNvPr id="9" name="Picture 8">
            <a:extLst>
              <a:ext uri="{FF2B5EF4-FFF2-40B4-BE49-F238E27FC236}">
                <a16:creationId xmlns:a16="http://schemas.microsoft.com/office/drawing/2014/main" id="{07B5B3D3-2E05-16CE-24DA-DB5860B1A978}"/>
              </a:ext>
            </a:extLst>
          </p:cNvPr>
          <p:cNvPicPr>
            <a:picLocks noChangeAspect="1"/>
          </p:cNvPicPr>
          <p:nvPr/>
        </p:nvPicPr>
        <p:blipFill>
          <a:blip r:embed="rId3"/>
          <a:stretch>
            <a:fillRect/>
          </a:stretch>
        </p:blipFill>
        <p:spPr>
          <a:xfrm>
            <a:off x="803310" y="1581793"/>
            <a:ext cx="10934700" cy="4495800"/>
          </a:xfrm>
          <a:prstGeom prst="rect">
            <a:avLst/>
          </a:prstGeom>
        </p:spPr>
      </p:pic>
    </p:spTree>
    <p:extLst>
      <p:ext uri="{BB962C8B-B14F-4D97-AF65-F5344CB8AC3E}">
        <p14:creationId xmlns:p14="http://schemas.microsoft.com/office/powerpoint/2010/main" val="741853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803310" y="322055"/>
            <a:ext cx="7877534" cy="513088"/>
          </a:xfrm>
        </p:spPr>
        <p:txBody>
          <a:bodyPr>
            <a:normAutofit/>
          </a:bodyPr>
          <a:lstStyle/>
          <a:p>
            <a:r>
              <a:rPr lang="en-US" altLang="zh-CN" dirty="0">
                <a:solidFill>
                  <a:srgbClr val="0070C0"/>
                </a:solidFill>
              </a:rPr>
              <a:t>Results – Visualization of Features</a:t>
            </a:r>
            <a:endParaRPr lang="x-none" dirty="0">
              <a:solidFill>
                <a:srgbClr val="0070C0"/>
              </a:solidFill>
            </a:endParaRP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25</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4539" y="79775"/>
            <a:ext cx="1341141" cy="470731"/>
          </a:xfrm>
          <a:prstGeom prst="rect">
            <a:avLst/>
          </a:prstGeom>
        </p:spPr>
      </p:pic>
      <p:pic>
        <p:nvPicPr>
          <p:cNvPr id="4" name="Picture 3">
            <a:extLst>
              <a:ext uri="{FF2B5EF4-FFF2-40B4-BE49-F238E27FC236}">
                <a16:creationId xmlns:a16="http://schemas.microsoft.com/office/drawing/2014/main" id="{E7E211AD-8476-6D6F-2EF3-4C9A4781D540}"/>
              </a:ext>
            </a:extLst>
          </p:cNvPr>
          <p:cNvPicPr>
            <a:picLocks noChangeAspect="1"/>
          </p:cNvPicPr>
          <p:nvPr/>
        </p:nvPicPr>
        <p:blipFill>
          <a:blip r:embed="rId3"/>
          <a:stretch>
            <a:fillRect/>
          </a:stretch>
        </p:blipFill>
        <p:spPr>
          <a:xfrm>
            <a:off x="2148262" y="1600200"/>
            <a:ext cx="6991350" cy="3657600"/>
          </a:xfrm>
          <a:prstGeom prst="rect">
            <a:avLst/>
          </a:prstGeom>
        </p:spPr>
      </p:pic>
    </p:spTree>
    <p:extLst>
      <p:ext uri="{BB962C8B-B14F-4D97-AF65-F5344CB8AC3E}">
        <p14:creationId xmlns:p14="http://schemas.microsoft.com/office/powerpoint/2010/main" val="2439383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E7B5BC-D257-A000-54BD-2B6103FA0DD5}"/>
              </a:ext>
            </a:extLst>
          </p:cNvPr>
          <p:cNvSpPr>
            <a:spLocks noGrp="1"/>
          </p:cNvSpPr>
          <p:nvPr>
            <p:ph type="title"/>
          </p:nvPr>
        </p:nvSpPr>
        <p:spPr>
          <a:xfrm>
            <a:off x="1056184" y="361480"/>
            <a:ext cx="10058400" cy="558755"/>
          </a:xfrm>
        </p:spPr>
        <p:txBody>
          <a:bodyPr>
            <a:normAutofit/>
          </a:bodyPr>
          <a:lstStyle/>
          <a:p>
            <a:r>
              <a:rPr lang="en-US" altLang="zh-CN" dirty="0">
                <a:solidFill>
                  <a:srgbClr val="0070C0"/>
                </a:solidFill>
              </a:rPr>
              <a:t>Audio Captioning Demos</a:t>
            </a:r>
            <a:endParaRPr lang="x-none" dirty="0">
              <a:solidFill>
                <a:srgbClr val="0070C0"/>
              </a:solidFill>
            </a:endParaRPr>
          </a:p>
        </p:txBody>
      </p:sp>
      <p:sp>
        <p:nvSpPr>
          <p:cNvPr id="4" name="Date Placeholder 3">
            <a:extLst>
              <a:ext uri="{FF2B5EF4-FFF2-40B4-BE49-F238E27FC236}">
                <a16:creationId xmlns:a16="http://schemas.microsoft.com/office/drawing/2014/main" id="{8CD75407-B719-6709-4B63-2DFABA7D1037}"/>
              </a:ext>
            </a:extLst>
          </p:cNvPr>
          <p:cNvSpPr>
            <a:spLocks noGrp="1"/>
          </p:cNvSpPr>
          <p:nvPr>
            <p:ph type="dt" sz="half" idx="10"/>
          </p:nvPr>
        </p:nvSpPr>
        <p:spPr/>
        <p:txBody>
          <a:bodyPr/>
          <a:lstStyle/>
          <a:p>
            <a:fld id="{A18DCE3C-4D92-0844-94C3-BBB9372B6AF3}" type="datetime1">
              <a:rPr lang="en-US" smtClean="0"/>
              <a:t>12/8/2024</a:t>
            </a:fld>
            <a:endParaRPr lang="en-US" dirty="0"/>
          </a:p>
        </p:txBody>
      </p:sp>
      <p:pic>
        <p:nvPicPr>
          <p:cNvPr id="2" name="Picture 1">
            <a:extLst>
              <a:ext uri="{FF2B5EF4-FFF2-40B4-BE49-F238E27FC236}">
                <a16:creationId xmlns:a16="http://schemas.microsoft.com/office/drawing/2014/main" id="{E9CF7046-EC9F-F2CB-4ACF-B5283A29724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9830" y="129600"/>
            <a:ext cx="1531972" cy="463759"/>
          </a:xfrm>
          <a:prstGeom prst="rect">
            <a:avLst/>
          </a:prstGeom>
        </p:spPr>
      </p:pic>
      <p:pic>
        <p:nvPicPr>
          <p:cNvPr id="9" name="AudioCaptioning Demos">
            <a:hlinkClick r:id="" action="ppaction://media"/>
            <a:extLst>
              <a:ext uri="{FF2B5EF4-FFF2-40B4-BE49-F238E27FC236}">
                <a16:creationId xmlns:a16="http://schemas.microsoft.com/office/drawing/2014/main" id="{7577FCFB-1ACF-5039-328D-F17AC1FDED3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71722" y="1262544"/>
            <a:ext cx="9564094" cy="5379803"/>
          </a:xfrm>
          <a:prstGeom prst="rect">
            <a:avLst/>
          </a:prstGeom>
        </p:spPr>
      </p:pic>
    </p:spTree>
    <p:extLst>
      <p:ext uri="{BB962C8B-B14F-4D97-AF65-F5344CB8AC3E}">
        <p14:creationId xmlns:p14="http://schemas.microsoft.com/office/powerpoint/2010/main" val="110176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7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6E876FA-1B67-FE60-10EE-3A1F71FFE6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B9346A-DA97-6829-12A2-F186D3197F3F}"/>
              </a:ext>
            </a:extLst>
          </p:cNvPr>
          <p:cNvSpPr>
            <a:spLocks noGrp="1"/>
          </p:cNvSpPr>
          <p:nvPr>
            <p:ph type="title"/>
          </p:nvPr>
        </p:nvSpPr>
        <p:spPr>
          <a:xfrm>
            <a:off x="573184" y="527539"/>
            <a:ext cx="9097590" cy="513088"/>
          </a:xfrm>
        </p:spPr>
        <p:txBody>
          <a:bodyPr>
            <a:normAutofit fontScale="90000"/>
          </a:bodyPr>
          <a:lstStyle/>
          <a:p>
            <a:r>
              <a:rPr lang="en-US" sz="3300" dirty="0">
                <a:solidFill>
                  <a:srgbClr val="0070C0"/>
                </a:solidFill>
              </a:rPr>
              <a:t>Task 2: Audio Question Answering &amp; Reasoning</a:t>
            </a:r>
            <a:endParaRPr lang="x-none" sz="3300" b="1" dirty="0">
              <a:solidFill>
                <a:srgbClr val="0070C0"/>
              </a:solidFill>
            </a:endParaRPr>
          </a:p>
        </p:txBody>
      </p:sp>
      <p:pic>
        <p:nvPicPr>
          <p:cNvPr id="6" name="Picture 5">
            <a:extLst>
              <a:ext uri="{FF2B5EF4-FFF2-40B4-BE49-F238E27FC236}">
                <a16:creationId xmlns:a16="http://schemas.microsoft.com/office/drawing/2014/main" id="{3937AE75-506C-B3B4-E6F8-903673D75C14}"/>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sp>
        <p:nvSpPr>
          <p:cNvPr id="3" name="TextBox 2">
            <a:extLst>
              <a:ext uri="{FF2B5EF4-FFF2-40B4-BE49-F238E27FC236}">
                <a16:creationId xmlns:a16="http://schemas.microsoft.com/office/drawing/2014/main" id="{8D29904E-9E5C-0F39-04FE-13BA0F167C17}"/>
              </a:ext>
            </a:extLst>
          </p:cNvPr>
          <p:cNvSpPr txBox="1"/>
          <p:nvPr/>
        </p:nvSpPr>
        <p:spPr>
          <a:xfrm>
            <a:off x="740216" y="5974384"/>
            <a:ext cx="10043961"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000000"/>
                </a:solidFill>
                <a:effectLst/>
                <a:uLnTx/>
                <a:uFillTx/>
                <a:latin typeface="Times New Roman" panose="02020603050405020304" pitchFamily="18" charset="0"/>
                <a:ea typeface="Arial"/>
                <a:cs typeface="Times New Roman" panose="02020603050405020304" pitchFamily="18" charset="0"/>
                <a:sym typeface="Arial"/>
              </a:rPr>
              <a:t>J. Liang, X. Liu, W. Wang, M. D. </a:t>
            </a:r>
            <a:r>
              <a:rPr kumimoji="0" lang="en-US" sz="1400" i="0" u="none" strike="noStrike" kern="1200" cap="none" spc="0" normalizeH="0" baseline="0" noProof="0" dirty="0" err="1">
                <a:ln>
                  <a:noFill/>
                </a:ln>
                <a:solidFill>
                  <a:srgbClr val="000000"/>
                </a:solidFill>
                <a:effectLst/>
                <a:uLnTx/>
                <a:uFillTx/>
                <a:latin typeface="Times New Roman" panose="02020603050405020304" pitchFamily="18" charset="0"/>
                <a:ea typeface="Arial"/>
                <a:cs typeface="Times New Roman" panose="02020603050405020304" pitchFamily="18" charset="0"/>
                <a:sym typeface="Arial"/>
              </a:rPr>
              <a:t>Plumbley</a:t>
            </a:r>
            <a:r>
              <a:rPr kumimoji="0" lang="en-US" sz="1400" i="0" u="none" strike="noStrike" kern="1200" cap="none" spc="0" normalizeH="0" baseline="0" noProof="0" dirty="0">
                <a:ln>
                  <a:noFill/>
                </a:ln>
                <a:solidFill>
                  <a:srgbClr val="000000"/>
                </a:solidFill>
                <a:effectLst/>
                <a:uLnTx/>
                <a:uFillTx/>
                <a:latin typeface="Times New Roman" panose="02020603050405020304" pitchFamily="18" charset="0"/>
                <a:ea typeface="Arial"/>
                <a:cs typeface="Times New Roman" panose="02020603050405020304" pitchFamily="18" charset="0"/>
                <a:sym typeface="Arial"/>
              </a:rPr>
              <a:t>, H. Phan, E. </a:t>
            </a:r>
            <a:r>
              <a:rPr kumimoji="0" lang="en-US" sz="1400" i="0" u="none" strike="noStrike" kern="1200" cap="none" spc="0" normalizeH="0" baseline="0" noProof="0" dirty="0" err="1">
                <a:ln>
                  <a:noFill/>
                </a:ln>
                <a:solidFill>
                  <a:srgbClr val="000000"/>
                </a:solidFill>
                <a:effectLst/>
                <a:uLnTx/>
                <a:uFillTx/>
                <a:latin typeface="Times New Roman" panose="02020603050405020304" pitchFamily="18" charset="0"/>
                <a:ea typeface="Arial"/>
                <a:cs typeface="Times New Roman" panose="02020603050405020304" pitchFamily="18" charset="0"/>
                <a:sym typeface="Arial"/>
              </a:rPr>
              <a:t>Benetos</a:t>
            </a:r>
            <a:r>
              <a:rPr kumimoji="0" lang="en-US" sz="1400" i="0" u="none" strike="noStrike" kern="1200" cap="none" spc="0" normalizeH="0" baseline="0" noProof="0" dirty="0">
                <a:ln>
                  <a:noFill/>
                </a:ln>
                <a:solidFill>
                  <a:srgbClr val="000000"/>
                </a:solidFill>
                <a:effectLst/>
                <a:uLnTx/>
                <a:uFillTx/>
                <a:latin typeface="Times New Roman" panose="02020603050405020304" pitchFamily="18" charset="0"/>
                <a:ea typeface="Arial"/>
                <a:cs typeface="Times New Roman" panose="02020603050405020304" pitchFamily="18" charset="0"/>
                <a:sym typeface="Arial"/>
              </a:rPr>
              <a:t>, “</a:t>
            </a:r>
            <a:r>
              <a:rPr kumimoji="0" lang="en-US" sz="1400" u="none" strike="noStrike" kern="1200" cap="none" spc="0" normalizeH="0" baseline="0" noProof="0" dirty="0">
                <a:ln>
                  <a:noFill/>
                </a:ln>
                <a:solidFill>
                  <a:srgbClr val="000000"/>
                </a:solidFill>
                <a:effectLst/>
                <a:uLnTx/>
                <a:uFillTx/>
                <a:latin typeface="Times New Roman" panose="02020603050405020304" pitchFamily="18" charset="0"/>
                <a:ea typeface="Arial"/>
                <a:cs typeface="Times New Roman" panose="02020603050405020304" pitchFamily="18" charset="0"/>
                <a:sym typeface="Arial"/>
              </a:rPr>
              <a:t>Acoustic </a:t>
            </a:r>
            <a:r>
              <a:rPr kumimoji="0" lang="en-US" sz="140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Prompt</a:t>
            </a:r>
            <a:r>
              <a:rPr kumimoji="0" lang="en-US" sz="1400" u="none" strike="noStrike" kern="1200" cap="none" spc="0" normalizeH="0" baseline="0" noProof="0" dirty="0">
                <a:ln>
                  <a:noFill/>
                </a:ln>
                <a:solidFill>
                  <a:srgbClr val="000000"/>
                </a:solidFill>
                <a:effectLst/>
                <a:uLnTx/>
                <a:uFillTx/>
                <a:latin typeface="Times New Roman" panose="02020603050405020304" pitchFamily="18" charset="0"/>
                <a:ea typeface="Arial"/>
                <a:cs typeface="Times New Roman" panose="02020603050405020304" pitchFamily="18" charset="0"/>
                <a:sym typeface="Arial"/>
              </a:rPr>
              <a:t> Tuning: Empowering Large Language Models with Audition Capabilities</a:t>
            </a:r>
            <a:r>
              <a:rPr kumimoji="0" lang="en-US" sz="1400" i="0" u="none" strike="noStrike" kern="1200" cap="none" spc="0" normalizeH="0" baseline="0" noProof="0" dirty="0">
                <a:ln>
                  <a:noFill/>
                </a:ln>
                <a:solidFill>
                  <a:srgbClr val="000000"/>
                </a:solidFill>
                <a:effectLst/>
                <a:uLnTx/>
                <a:uFillTx/>
                <a:latin typeface="Times New Roman" panose="02020603050405020304" pitchFamily="18" charset="0"/>
                <a:ea typeface="Arial"/>
                <a:cs typeface="Times New Roman" panose="02020603050405020304" pitchFamily="18" charset="0"/>
                <a:sym typeface="Arial"/>
              </a:rPr>
              <a:t>”, </a:t>
            </a:r>
            <a:r>
              <a:rPr kumimoji="0" lang="en-US" sz="1400" i="1" u="none" strike="noStrike" kern="1200" cap="none" spc="0" normalizeH="0" baseline="0" noProof="0" dirty="0">
                <a:ln>
                  <a:noFill/>
                </a:ln>
                <a:solidFill>
                  <a:srgbClr val="000000"/>
                </a:solidFill>
                <a:effectLst/>
                <a:uLnTx/>
                <a:uFillTx/>
                <a:latin typeface="Times New Roman" panose="02020603050405020304" pitchFamily="18" charset="0"/>
                <a:ea typeface="Arial"/>
                <a:cs typeface="Times New Roman" panose="02020603050405020304" pitchFamily="18" charset="0"/>
                <a:sym typeface="Arial"/>
              </a:rPr>
              <a:t>IEEE/ACM Transactions on Audio Speech and Language Processing</a:t>
            </a:r>
            <a:r>
              <a:rPr kumimoji="0" lang="en-US" sz="1400" i="0" u="none" strike="noStrike" kern="1200" cap="none" spc="0" normalizeH="0" baseline="0" noProof="0" dirty="0">
                <a:ln>
                  <a:noFill/>
                </a:ln>
                <a:solidFill>
                  <a:srgbClr val="000000"/>
                </a:solidFill>
                <a:effectLst/>
                <a:uLnTx/>
                <a:uFillTx/>
                <a:latin typeface="Times New Roman" panose="02020603050405020304" pitchFamily="18" charset="0"/>
                <a:ea typeface="Arial"/>
                <a:cs typeface="Times New Roman" panose="02020603050405020304" pitchFamily="18" charset="0"/>
                <a:sym typeface="Arial"/>
              </a:rPr>
              <a:t> (in peer review), 2024. </a:t>
            </a:r>
            <a:r>
              <a:rPr lang="en-GB" sz="1400" dirty="0">
                <a:solidFill>
                  <a:srgbClr val="000000"/>
                </a:solidFill>
                <a:latin typeface="Times New Roman" panose="02020603050405020304" pitchFamily="18" charset="0"/>
                <a:cs typeface="Times New Roman" panose="02020603050405020304" pitchFamily="18" charset="0"/>
              </a:rPr>
              <a:t>arXiv:2312.00249</a:t>
            </a:r>
          </a:p>
        </p:txBody>
      </p:sp>
      <p:sp>
        <p:nvSpPr>
          <p:cNvPr id="8" name="TextBox 7">
            <a:extLst>
              <a:ext uri="{FF2B5EF4-FFF2-40B4-BE49-F238E27FC236}">
                <a16:creationId xmlns:a16="http://schemas.microsoft.com/office/drawing/2014/main" id="{245CC4C6-D5AD-814D-085F-EBEE0B102789}"/>
              </a:ext>
            </a:extLst>
          </p:cNvPr>
          <p:cNvSpPr txBox="1"/>
          <p:nvPr/>
        </p:nvSpPr>
        <p:spPr>
          <a:xfrm>
            <a:off x="630888" y="1243845"/>
            <a:ext cx="6170604"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Arial"/>
                <a:ea typeface="Arial"/>
                <a:cs typeface="Arial"/>
                <a:sym typeface="Arial"/>
              </a:rPr>
              <a:t>A</a:t>
            </a:r>
            <a:r>
              <a:rPr kumimoji="0" lang="en-US" sz="1800" b="1" i="0" u="none" strike="noStrike" kern="1200" cap="none" spc="0" normalizeH="0" baseline="0" noProof="0" dirty="0">
                <a:ln>
                  <a:noFill/>
                </a:ln>
                <a:solidFill>
                  <a:srgbClr val="000000"/>
                </a:solidFill>
                <a:effectLst/>
                <a:uLnTx/>
                <a:uFillTx/>
                <a:latin typeface="Arial"/>
                <a:ea typeface="Arial"/>
                <a:cs typeface="Arial"/>
                <a:sym typeface="Arial"/>
              </a:rPr>
              <a:t>coustic </a:t>
            </a:r>
            <a:r>
              <a:rPr kumimoji="0" lang="en-US" sz="1800" b="1" i="0" u="sng" strike="noStrike" kern="1200" cap="none" spc="0" normalizeH="0" baseline="0" noProof="0" dirty="0">
                <a:ln>
                  <a:noFill/>
                </a:ln>
                <a:solidFill>
                  <a:srgbClr val="000000"/>
                </a:solidFill>
                <a:effectLst/>
                <a:uLnTx/>
                <a:uFillTx/>
                <a:latin typeface="Arial"/>
                <a:ea typeface="Arial"/>
                <a:cs typeface="Arial"/>
                <a:sym typeface="Arial"/>
              </a:rPr>
              <a:t>P</a:t>
            </a:r>
            <a:r>
              <a:rPr kumimoji="0" lang="en-US" sz="1800" b="1" i="0" u="none" strike="noStrike" kern="1200" cap="none" spc="0" normalizeH="0" baseline="0" noProof="0" dirty="0">
                <a:ln>
                  <a:noFill/>
                </a:ln>
                <a:solidFill>
                  <a:srgbClr val="000000"/>
                </a:solidFill>
                <a:effectLst/>
                <a:uLnTx/>
                <a:uFillTx/>
                <a:latin typeface="Arial"/>
                <a:ea typeface="Arial"/>
                <a:cs typeface="Arial"/>
                <a:sym typeface="Arial"/>
              </a:rPr>
              <a:t>rompt </a:t>
            </a:r>
            <a:r>
              <a:rPr kumimoji="0" lang="en-US" sz="1800" b="1" i="0" u="sng" strike="noStrike" kern="1200" cap="none" spc="0" normalizeH="0" baseline="0" noProof="0" dirty="0">
                <a:ln>
                  <a:noFill/>
                </a:ln>
                <a:solidFill>
                  <a:srgbClr val="000000"/>
                </a:solidFill>
                <a:effectLst/>
                <a:uLnTx/>
                <a:uFillTx/>
                <a:latin typeface="Arial"/>
                <a:ea typeface="Arial"/>
                <a:cs typeface="Arial"/>
                <a:sym typeface="Arial"/>
              </a:rPr>
              <a:t>T</a:t>
            </a:r>
            <a:r>
              <a:rPr kumimoji="0" lang="en-US" sz="1800" b="1" i="0" u="none" strike="noStrike" kern="1200" cap="none" spc="0" normalizeH="0" baseline="0" noProof="0" dirty="0">
                <a:ln>
                  <a:noFill/>
                </a:ln>
                <a:solidFill>
                  <a:srgbClr val="000000"/>
                </a:solidFill>
                <a:effectLst/>
                <a:uLnTx/>
                <a:uFillTx/>
                <a:latin typeface="Arial"/>
                <a:ea typeface="Arial"/>
                <a:cs typeface="Arial"/>
                <a:sym typeface="Arial"/>
              </a:rPr>
              <a:t>uning (APT): </a:t>
            </a:r>
            <a:r>
              <a:rPr kumimoji="0" lang="en-US" sz="1800" b="0" i="0" u="none" strike="noStrike" kern="1200" cap="none" spc="0" normalizeH="0" baseline="0" noProof="0" dirty="0">
                <a:ln>
                  <a:noFill/>
                </a:ln>
                <a:solidFill>
                  <a:srgbClr val="000000"/>
                </a:solidFill>
                <a:effectLst/>
                <a:uLnTx/>
                <a:uFillTx/>
                <a:latin typeface="Arial"/>
                <a:ea typeface="Arial"/>
                <a:cs typeface="Arial"/>
                <a:sym typeface="Arial"/>
              </a:rPr>
              <a:t>an adapter extending LLMs/VLMs to the audio domain using an improved soft-prompting approach</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7" name="Google Shape;205;p21">
            <a:extLst>
              <a:ext uri="{FF2B5EF4-FFF2-40B4-BE49-F238E27FC236}">
                <a16:creationId xmlns:a16="http://schemas.microsoft.com/office/drawing/2014/main" id="{08DBB000-9947-7046-7AB4-957525BF945E}"/>
              </a:ext>
            </a:extLst>
          </p:cNvPr>
          <p:cNvSpPr txBox="1"/>
          <p:nvPr/>
        </p:nvSpPr>
        <p:spPr>
          <a:xfrm>
            <a:off x="630887" y="2190261"/>
            <a:ext cx="5919742" cy="3614191"/>
          </a:xfrm>
          <a:prstGeom prst="rect">
            <a:avLst/>
          </a:prstGeom>
          <a:noFill/>
          <a:ln>
            <a:noFill/>
          </a:ln>
        </p:spPr>
        <p:txBody>
          <a:bodyPr spcFirstLastPara="1" wrap="square" lIns="109725" tIns="109725" rIns="109725" bIns="91425" anchor="t" anchorCtr="0">
            <a:normAutofit lnSpcReduction="10000"/>
          </a:bodyPr>
          <a:lstStyle/>
          <a:p>
            <a:pPr marL="0" marR="0" lvl="0" indent="0" algn="l" defTabSz="457200" rtl="0" eaLnBrk="1" fontAlgn="auto" latinLnBrk="0" hangingPunct="1">
              <a:lnSpc>
                <a:spcPct val="105000"/>
              </a:lnSpc>
              <a:spcBef>
                <a:spcPts val="0"/>
              </a:spcBef>
              <a:spcAft>
                <a:spcPts val="0"/>
              </a:spcAft>
              <a:buClr>
                <a:srgbClr val="000000"/>
              </a:buClr>
              <a:buSzPts val="2000"/>
              <a:buFont typeface="Arial"/>
              <a:buNone/>
              <a:tabLst/>
              <a:defRPr/>
            </a:pPr>
            <a:r>
              <a:rPr kumimoji="0" lang="en-US" sz="1800" b="1" i="0" u="none" strike="noStrike" kern="1200" cap="none" spc="0" normalizeH="0" baseline="0" noProof="0" dirty="0">
                <a:ln>
                  <a:noFill/>
                </a:ln>
                <a:solidFill>
                  <a:srgbClr val="000000"/>
                </a:solidFill>
                <a:effectLst/>
                <a:uLnTx/>
                <a:uFillTx/>
                <a:latin typeface="Arial"/>
                <a:ea typeface="Arial"/>
                <a:cs typeface="Arial"/>
                <a:sym typeface="Arial"/>
              </a:rPr>
              <a:t>Motivation:</a:t>
            </a:r>
          </a:p>
          <a:p>
            <a:pPr marL="0" marR="0" lvl="0" indent="0" algn="l" defTabSz="457200" rtl="0" eaLnBrk="1" fontAlgn="auto" latinLnBrk="0" hangingPunct="1">
              <a:lnSpc>
                <a:spcPct val="105000"/>
              </a:lnSpc>
              <a:spcBef>
                <a:spcPts val="0"/>
              </a:spcBef>
              <a:spcAft>
                <a:spcPts val="0"/>
              </a:spcAft>
              <a:buClr>
                <a:srgbClr val="000000"/>
              </a:buClr>
              <a:buSzPts val="2000"/>
              <a:buFont typeface="Arial"/>
              <a:buNone/>
              <a:tabLst/>
              <a:defRPr/>
            </a:pPr>
            <a:endParaRPr kumimoji="0" lang="en-US" sz="1800" b="1" i="0" u="none" strike="noStrike" kern="1200" cap="none" spc="0" normalizeH="0" baseline="0" noProof="0" dirty="0">
              <a:ln>
                <a:noFill/>
              </a:ln>
              <a:solidFill>
                <a:srgbClr val="000000"/>
              </a:solidFill>
              <a:effectLst/>
              <a:uLnTx/>
              <a:uFillTx/>
              <a:latin typeface="Arial"/>
              <a:ea typeface="Arial"/>
              <a:cs typeface="Arial"/>
              <a:sym typeface="Arial"/>
            </a:endParaRPr>
          </a:p>
          <a:p>
            <a:pPr marL="285750" marR="0" lvl="0" indent="-285750" algn="l" defTabSz="457200" rtl="0" eaLnBrk="1" fontAlgn="auto" latinLnBrk="0" hangingPunct="1">
              <a:lnSpc>
                <a:spcPct val="105000"/>
              </a:lnSpc>
              <a:spcBef>
                <a:spcPts val="0"/>
              </a:spcBef>
              <a:spcAft>
                <a:spcPts val="0"/>
              </a:spcAft>
              <a:buClr>
                <a:srgbClr val="000000"/>
              </a:buClr>
              <a:buSzPts val="2000"/>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a:ea typeface="Arial"/>
                <a:cs typeface="Arial"/>
                <a:sym typeface="Arial"/>
              </a:rPr>
              <a:t>Existing works </a:t>
            </a:r>
            <a:r>
              <a:rPr kumimoji="0" lang="en-US" sz="1800" b="0" i="0" u="none" strike="noStrike" kern="1200" cap="none" spc="0" normalizeH="0" baseline="0" noProof="0" dirty="0">
                <a:ln>
                  <a:noFill/>
                </a:ln>
                <a:solidFill>
                  <a:srgbClr val="000000"/>
                </a:solidFill>
                <a:effectLst/>
                <a:uLnTx/>
                <a:uFillTx/>
                <a:latin typeface="Arial"/>
                <a:ea typeface="Arial"/>
                <a:cs typeface="Arial"/>
                <a:sym typeface="Arial"/>
              </a:rPr>
              <a:t>on LLAMs used pretrained audio embeddings as soft prompt and adjust the LLM with </a:t>
            </a:r>
            <a:r>
              <a:rPr kumimoji="0" lang="en-US" sz="1800" b="0" i="0" u="sng" strike="noStrike" kern="1200" cap="none" spc="0" normalizeH="0" baseline="0" noProof="0" dirty="0">
                <a:ln>
                  <a:noFill/>
                </a:ln>
                <a:solidFill>
                  <a:srgbClr val="000000"/>
                </a:solidFill>
                <a:effectLst/>
                <a:uLnTx/>
                <a:uFillTx/>
                <a:latin typeface="Calibri" panose="020F0502020204030204"/>
                <a:ea typeface="+mn-ea"/>
                <a:cs typeface="+mn-cs"/>
              </a:rPr>
              <a:t>P</a:t>
            </a:r>
            <a:r>
              <a:rPr kumimoji="0" lang="en-US" sz="1800" b="0" i="0" u="none" strike="noStrike" kern="1200" cap="none" spc="0" normalizeH="0" baseline="0" noProof="0" dirty="0">
                <a:ln>
                  <a:noFill/>
                </a:ln>
                <a:solidFill>
                  <a:srgbClr val="000000"/>
                </a:solidFill>
                <a:effectLst/>
                <a:uLnTx/>
                <a:uFillTx/>
                <a:latin typeface="Arial"/>
                <a:ea typeface="Arial"/>
                <a:cs typeface="Arial"/>
                <a:sym typeface="Arial"/>
              </a:rPr>
              <a:t>arameter-</a:t>
            </a:r>
            <a:r>
              <a:rPr kumimoji="0" lang="en-US" sz="1800" b="0" i="0" u="sng" strike="noStrike" kern="1200" cap="none" spc="0" normalizeH="0" baseline="0" noProof="0" dirty="0">
                <a:ln>
                  <a:noFill/>
                </a:ln>
                <a:solidFill>
                  <a:srgbClr val="000000"/>
                </a:solidFill>
                <a:effectLst/>
                <a:uLnTx/>
                <a:uFillTx/>
                <a:latin typeface="Calibri" panose="020F0502020204030204"/>
                <a:ea typeface="+mn-ea"/>
                <a:cs typeface="+mn-cs"/>
              </a:rPr>
              <a:t>E</a:t>
            </a:r>
            <a:r>
              <a:rPr kumimoji="0" lang="en-US" sz="1800" b="0" i="0" u="none" strike="noStrike" kern="1200" cap="none" spc="0" normalizeH="0" baseline="0" noProof="0" dirty="0">
                <a:ln>
                  <a:noFill/>
                </a:ln>
                <a:solidFill>
                  <a:srgbClr val="000000"/>
                </a:solidFill>
                <a:effectLst/>
                <a:uLnTx/>
                <a:uFillTx/>
                <a:latin typeface="Arial"/>
                <a:ea typeface="Arial"/>
                <a:cs typeface="Arial"/>
                <a:sym typeface="Arial"/>
              </a:rPr>
              <a:t>fficient </a:t>
            </a:r>
            <a:r>
              <a:rPr kumimoji="0" lang="en-US" sz="1800" b="0" i="0" u="sng" strike="noStrike" kern="1200" cap="none" spc="0" normalizeH="0" baseline="0" noProof="0" dirty="0">
                <a:ln>
                  <a:noFill/>
                </a:ln>
                <a:solidFill>
                  <a:srgbClr val="000000"/>
                </a:solidFill>
                <a:effectLst/>
                <a:uLnTx/>
                <a:uFillTx/>
                <a:latin typeface="Calibri" panose="020F0502020204030204"/>
                <a:ea typeface="+mn-ea"/>
                <a:cs typeface="+mn-cs"/>
              </a:rPr>
              <a:t>F</a:t>
            </a:r>
            <a:r>
              <a:rPr kumimoji="0" lang="en-US" sz="1800" b="0" i="0" u="none" strike="noStrike" kern="1200" cap="none" spc="0" normalizeH="0" baseline="0" noProof="0" dirty="0">
                <a:ln>
                  <a:noFill/>
                </a:ln>
                <a:solidFill>
                  <a:srgbClr val="000000"/>
                </a:solidFill>
                <a:effectLst/>
                <a:uLnTx/>
                <a:uFillTx/>
                <a:latin typeface="Arial"/>
                <a:ea typeface="Arial"/>
                <a:cs typeface="Arial"/>
                <a:sym typeface="Arial"/>
              </a:rPr>
              <a:t>ine-</a:t>
            </a:r>
            <a:r>
              <a:rPr kumimoji="0" lang="en-US" sz="1800" b="0" i="0" u="sng" strike="noStrike" kern="1200" cap="none" spc="0" normalizeH="0" baseline="0" noProof="0" dirty="0">
                <a:ln>
                  <a:noFill/>
                </a:ln>
                <a:solidFill>
                  <a:srgbClr val="000000"/>
                </a:solidFill>
                <a:effectLst/>
                <a:uLnTx/>
                <a:uFillTx/>
                <a:latin typeface="Calibri" panose="020F0502020204030204"/>
                <a:ea typeface="+mn-ea"/>
                <a:cs typeface="+mn-cs"/>
              </a:rPr>
              <a:t>T</a:t>
            </a:r>
            <a:r>
              <a:rPr kumimoji="0" lang="en-US" sz="1800" b="0" i="0" u="none" strike="noStrike" kern="1200" cap="none" spc="0" normalizeH="0" baseline="0" noProof="0" dirty="0">
                <a:ln>
                  <a:noFill/>
                </a:ln>
                <a:solidFill>
                  <a:srgbClr val="000000"/>
                </a:solidFill>
                <a:effectLst/>
                <a:uLnTx/>
                <a:uFillTx/>
                <a:latin typeface="Arial"/>
                <a:ea typeface="Arial"/>
                <a:cs typeface="Arial"/>
                <a:sym typeface="Arial"/>
              </a:rPr>
              <a:t>uning (PEFT).</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sym typeface="Arial"/>
            </a:endParaRPr>
          </a:p>
          <a:p>
            <a:pPr marL="0" marR="0" lvl="0" indent="0" algn="l" defTabSz="457200" rtl="0" eaLnBrk="1" fontAlgn="auto" latinLnBrk="0" hangingPunct="1">
              <a:lnSpc>
                <a:spcPct val="105000"/>
              </a:lnSpc>
              <a:spcBef>
                <a:spcPts val="0"/>
              </a:spcBef>
              <a:spcAft>
                <a:spcPts val="0"/>
              </a:spcAft>
              <a:buClr>
                <a:srgbClr val="000000"/>
              </a:buClr>
              <a:buSzPts val="2000"/>
              <a:buFontTx/>
              <a:buNone/>
              <a:tabLst/>
              <a:defRPr/>
            </a:pPr>
            <a:endParaRPr kumimoji="0" sz="1800" b="0" i="0" u="none" strike="noStrike" kern="1200" cap="none" spc="0" normalizeH="0" baseline="0" noProof="0" dirty="0">
              <a:ln>
                <a:noFill/>
              </a:ln>
              <a:solidFill>
                <a:srgbClr val="000000"/>
              </a:solidFill>
              <a:effectLst/>
              <a:uLnTx/>
              <a:uFillTx/>
              <a:latin typeface="Arial"/>
              <a:ea typeface="Arial"/>
              <a:cs typeface="Arial"/>
              <a:sym typeface="Arial"/>
            </a:endParaRPr>
          </a:p>
          <a:p>
            <a:pPr marL="285750" marR="0" lvl="0" indent="-285750" algn="l" defTabSz="457200" rtl="0" eaLnBrk="1" fontAlgn="auto" latinLnBrk="0" hangingPunct="1">
              <a:lnSpc>
                <a:spcPct val="105000"/>
              </a:lnSpc>
              <a:spcBef>
                <a:spcPts val="0"/>
              </a:spcBef>
              <a:spcAft>
                <a:spcPts val="0"/>
              </a:spcAft>
              <a:buClr>
                <a:srgbClr val="000000"/>
              </a:buClr>
              <a:buSzPts val="2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Arial"/>
                <a:cs typeface="Arial"/>
                <a:sym typeface="Arial"/>
              </a:rPr>
              <a:t>However, they </a:t>
            </a:r>
            <a:r>
              <a:rPr kumimoji="0" lang="en-US" sz="1800" b="1" i="0" u="none" strike="noStrike" kern="1200" cap="none" spc="0" normalizeH="0" baseline="0" noProof="0" dirty="0">
                <a:ln>
                  <a:noFill/>
                </a:ln>
                <a:solidFill>
                  <a:srgbClr val="000000"/>
                </a:solidFill>
                <a:effectLst/>
                <a:uLnTx/>
                <a:uFillTx/>
                <a:latin typeface="Arial"/>
                <a:ea typeface="Arial"/>
                <a:cs typeface="Arial"/>
                <a:sym typeface="Arial"/>
              </a:rPr>
              <a:t>cannot generalize to multi-modal setting</a:t>
            </a:r>
            <a:r>
              <a:rPr kumimoji="0" lang="en-US" sz="1800" b="0" i="0" u="none" strike="noStrike" kern="1200" cap="none" spc="0" normalizeH="0" baseline="0" noProof="0" dirty="0">
                <a:ln>
                  <a:noFill/>
                </a:ln>
                <a:solidFill>
                  <a:srgbClr val="000000"/>
                </a:solidFill>
                <a:effectLst/>
                <a:uLnTx/>
                <a:uFillTx/>
                <a:latin typeface="Arial"/>
                <a:ea typeface="Arial"/>
                <a:cs typeface="Arial"/>
                <a:sym typeface="Arial"/>
              </a:rPr>
              <a:t>, e.g., audio-visual language models.</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457200" rtl="0" eaLnBrk="1" fontAlgn="auto" latinLnBrk="0" hangingPunct="1">
              <a:lnSpc>
                <a:spcPct val="105000"/>
              </a:lnSpc>
              <a:spcBef>
                <a:spcPts val="0"/>
              </a:spcBef>
              <a:spcAft>
                <a:spcPts val="0"/>
              </a:spcAft>
              <a:buClr>
                <a:srgbClr val="46464A"/>
              </a:buClr>
              <a:buSzPts val="2000"/>
              <a:buFont typeface="Arial" panose="020B0604020202020204" pitchFamily="34" charset="0"/>
              <a:buChar char="•"/>
              <a:tabLst/>
              <a:defRPr/>
            </a:pPr>
            <a:endParaRPr kumimoji="0" sz="1800" b="0" i="0" u="none" strike="noStrike" kern="1200" cap="none" spc="0" normalizeH="0" baseline="0" noProof="0" dirty="0">
              <a:ln>
                <a:noFill/>
              </a:ln>
              <a:solidFill>
                <a:srgbClr val="000000"/>
              </a:solidFill>
              <a:effectLst/>
              <a:uLnTx/>
              <a:uFillTx/>
              <a:latin typeface="Arial"/>
              <a:ea typeface="Arial"/>
              <a:cs typeface="Arial"/>
              <a:sym typeface="Arial"/>
            </a:endParaRPr>
          </a:p>
          <a:p>
            <a:pPr marL="285750" marR="0" lvl="0" indent="-285750" algn="l" defTabSz="457200" rtl="0" eaLnBrk="1" fontAlgn="auto" latinLnBrk="0" hangingPunct="1">
              <a:lnSpc>
                <a:spcPct val="105000"/>
              </a:lnSpc>
              <a:spcBef>
                <a:spcPts val="0"/>
              </a:spcBef>
              <a:spcAft>
                <a:spcPts val="0"/>
              </a:spcAft>
              <a:buClr>
                <a:srgbClr val="C00000"/>
              </a:buClr>
              <a:buSzPts val="2000"/>
              <a:buFont typeface="Arial" panose="020B0604020202020204" pitchFamily="34" charset="0"/>
              <a:buChar char="•"/>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Can we extend the off-the-shelf language models to the audio domain rather than</a:t>
            </a:r>
            <a:r>
              <a:rPr kumimoji="0" lang="en-US" sz="1800" b="1" i="0" u="none" strike="noStrike" kern="1200" cap="none" spc="0" normalizeH="0" baseline="0" noProof="0" dirty="0">
                <a:ln>
                  <a:noFill/>
                </a:ln>
                <a:solidFill>
                  <a:srgbClr val="C00000"/>
                </a:solidFill>
                <a:effectLst/>
                <a:uLnTx/>
                <a:uFillTx/>
                <a:latin typeface="Arial"/>
                <a:ea typeface="Arial"/>
                <a:cs typeface="Arial"/>
                <a:sym typeface="Arial"/>
              </a:rPr>
              <a:t> training a dedicated LLM (~7B to 70B)?</a:t>
            </a:r>
            <a:endParaRPr kumimoji="0" sz="1800" b="1" i="0" u="none" strike="noStrike" kern="1200" cap="none" spc="0" normalizeH="0" baseline="0" noProof="0" dirty="0">
              <a:ln>
                <a:noFill/>
              </a:ln>
              <a:solidFill>
                <a:srgbClr val="C00000"/>
              </a:solidFill>
              <a:effectLst/>
              <a:uLnTx/>
              <a:uFillTx/>
              <a:latin typeface="Arial"/>
              <a:ea typeface="Arial"/>
              <a:cs typeface="Arial"/>
              <a:sym typeface="Arial"/>
            </a:endParaRPr>
          </a:p>
        </p:txBody>
      </p:sp>
      <p:pic>
        <p:nvPicPr>
          <p:cNvPr id="18" name="Google Shape;207;p21">
            <a:extLst>
              <a:ext uri="{FF2B5EF4-FFF2-40B4-BE49-F238E27FC236}">
                <a16:creationId xmlns:a16="http://schemas.microsoft.com/office/drawing/2014/main" id="{DF1CF811-F82D-FA4D-479D-BDF603B7E115}"/>
              </a:ext>
            </a:extLst>
          </p:cNvPr>
          <p:cNvPicPr preferRelativeResize="0"/>
          <p:nvPr/>
        </p:nvPicPr>
        <p:blipFill rotWithShape="1">
          <a:blip r:embed="rId3">
            <a:alphaModFix/>
          </a:blip>
          <a:srcRect/>
          <a:stretch/>
        </p:blipFill>
        <p:spPr>
          <a:xfrm>
            <a:off x="7421152" y="1137990"/>
            <a:ext cx="3981450" cy="4381500"/>
          </a:xfrm>
          <a:prstGeom prst="rect">
            <a:avLst/>
          </a:prstGeom>
          <a:noFill/>
          <a:ln>
            <a:noFill/>
          </a:ln>
        </p:spPr>
      </p:pic>
      <p:sp>
        <p:nvSpPr>
          <p:cNvPr id="19" name="Google Shape;208;p21">
            <a:extLst>
              <a:ext uri="{FF2B5EF4-FFF2-40B4-BE49-F238E27FC236}">
                <a16:creationId xmlns:a16="http://schemas.microsoft.com/office/drawing/2014/main" id="{472D113C-4682-27C1-FC43-CB9C23B844E6}"/>
              </a:ext>
            </a:extLst>
          </p:cNvPr>
          <p:cNvSpPr txBox="1"/>
          <p:nvPr/>
        </p:nvSpPr>
        <p:spPr>
          <a:xfrm>
            <a:off x="6471116" y="5589003"/>
            <a:ext cx="5559696" cy="430897"/>
          </a:xfrm>
          <a:prstGeom prst="rect">
            <a:avLst/>
          </a:prstGeom>
          <a:noFill/>
          <a:ln>
            <a:noFill/>
          </a:ln>
        </p:spPr>
        <p:txBody>
          <a:bodyPr spcFirstLastPara="1" wrap="square" lIns="109725" tIns="109725" rIns="109725" bIns="91425" anchor="t" anchorCtr="0">
            <a:normAutofit fontScale="85000" lnSpcReduction="10000"/>
          </a:bodyPr>
          <a:lstStyle/>
          <a:p>
            <a:pPr marL="0" marR="0" lvl="0" indent="0" algn="ctr" defTabSz="457200" rtl="0" eaLnBrk="1" fontAlgn="auto" latinLnBrk="0" hangingPunct="1">
              <a:lnSpc>
                <a:spcPct val="105000"/>
              </a:lnSpc>
              <a:spcBef>
                <a:spcPts val="0"/>
              </a:spcBef>
              <a:spcAft>
                <a:spcPts val="0"/>
              </a:spcAft>
              <a:buClr>
                <a:srgbClr val="000000"/>
              </a:buClr>
              <a:buSzPts val="1600"/>
              <a:buFont typeface="Arial"/>
              <a:buNone/>
              <a:tabLst/>
              <a:defRPr/>
            </a:pPr>
            <a:r>
              <a:rPr kumimoji="0" lang="en-US" sz="1600" b="0" i="0" u="none" strike="noStrike" kern="1200" cap="none" spc="0" normalizeH="0" baseline="0" noProof="0" dirty="0">
                <a:ln>
                  <a:noFill/>
                </a:ln>
                <a:solidFill>
                  <a:srgbClr val="000000"/>
                </a:solidFill>
                <a:effectLst/>
                <a:uLnTx/>
                <a:uFillTx/>
                <a:latin typeface="Arial"/>
                <a:ea typeface="Arial"/>
                <a:cs typeface="Arial"/>
                <a:sym typeface="Arial"/>
              </a:rPr>
              <a:t>Fig.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An example of</a:t>
            </a:r>
            <a:r>
              <a:rPr kumimoji="0" lang="en-US" sz="1600" b="0" i="0" u="none" strike="noStrike" kern="1200" cap="none" spc="0" normalizeH="0" baseline="0" noProof="0" dirty="0">
                <a:ln>
                  <a:noFill/>
                </a:ln>
                <a:solidFill>
                  <a:srgbClr val="000000"/>
                </a:solidFill>
                <a:effectLst/>
                <a:uLnTx/>
                <a:uFillTx/>
                <a:latin typeface="Arial"/>
                <a:ea typeface="Arial"/>
                <a:cs typeface="Arial"/>
                <a:sym typeface="Arial"/>
              </a:rPr>
              <a:t> an audio LLM</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structure (</a:t>
            </a:r>
            <a:r>
              <a:rPr kumimoji="0" lang="en-US" sz="1600" b="0" i="0" u="none" strike="noStrike" kern="1200" cap="none" spc="0" normalizeH="0" baseline="0" noProof="0" dirty="0">
                <a:ln>
                  <a:noFill/>
                </a:ln>
                <a:solidFill>
                  <a:srgbClr val="000000"/>
                </a:solidFill>
                <a:effectLst/>
                <a:uLnTx/>
                <a:uFillTx/>
                <a:latin typeface="Arial"/>
                <a:ea typeface="Arial"/>
                <a:cs typeface="Arial"/>
                <a:sym typeface="Arial"/>
              </a:rPr>
              <a:t>LTU (Gong et al, 2023)).</a:t>
            </a:r>
            <a:endParaRPr kumimoji="0" sz="16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510062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39BD549-DA54-A24F-2450-DA2E38DD11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D9919C-10E8-5823-B228-64A6A351F673}"/>
              </a:ext>
            </a:extLst>
          </p:cNvPr>
          <p:cNvSpPr>
            <a:spLocks noGrp="1"/>
          </p:cNvSpPr>
          <p:nvPr>
            <p:ph type="title"/>
          </p:nvPr>
        </p:nvSpPr>
        <p:spPr>
          <a:xfrm>
            <a:off x="573184" y="527539"/>
            <a:ext cx="9097590" cy="513088"/>
          </a:xfrm>
        </p:spPr>
        <p:txBody>
          <a:bodyPr>
            <a:normAutofit/>
          </a:bodyPr>
          <a:lstStyle/>
          <a:p>
            <a:r>
              <a:rPr lang="en-US" dirty="0">
                <a:solidFill>
                  <a:srgbClr val="0070C0"/>
                </a:solidFill>
              </a:rPr>
              <a:t>Task: Audio Reasoning – </a:t>
            </a:r>
            <a:r>
              <a:rPr lang="en-US" b="1" dirty="0">
                <a:solidFill>
                  <a:srgbClr val="0070C0"/>
                </a:solidFill>
              </a:rPr>
              <a:t>APT</a:t>
            </a:r>
            <a:endParaRPr lang="x-none" b="1" dirty="0">
              <a:solidFill>
                <a:srgbClr val="0070C0"/>
              </a:solidFill>
            </a:endParaRPr>
          </a:p>
        </p:txBody>
      </p:sp>
      <p:sp>
        <p:nvSpPr>
          <p:cNvPr id="5" name="Slide Number Placeholder 4">
            <a:extLst>
              <a:ext uri="{FF2B5EF4-FFF2-40B4-BE49-F238E27FC236}">
                <a16:creationId xmlns:a16="http://schemas.microsoft.com/office/drawing/2014/main" id="{55A0101A-1E11-789A-8887-53B11E03C81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2ABAA4-5EBE-4E82-8762-4025E75A148F}" type="slidenum">
              <a:rPr kumimoji="0" lang="en-GB" sz="9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9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FA93486B-77AB-892A-7FEF-E8220B0252A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pic>
        <p:nvPicPr>
          <p:cNvPr id="3" name="Google Shape;216;p22">
            <a:extLst>
              <a:ext uri="{FF2B5EF4-FFF2-40B4-BE49-F238E27FC236}">
                <a16:creationId xmlns:a16="http://schemas.microsoft.com/office/drawing/2014/main" id="{B6B415D7-CD50-5077-5C76-3536835B59E4}"/>
              </a:ext>
            </a:extLst>
          </p:cNvPr>
          <p:cNvPicPr preferRelativeResize="0"/>
          <p:nvPr/>
        </p:nvPicPr>
        <p:blipFill rotWithShape="1">
          <a:blip r:embed="rId3">
            <a:alphaModFix/>
          </a:blip>
          <a:srcRect/>
          <a:stretch/>
        </p:blipFill>
        <p:spPr>
          <a:xfrm>
            <a:off x="0" y="1954862"/>
            <a:ext cx="12192000" cy="4863004"/>
          </a:xfrm>
          <a:prstGeom prst="rect">
            <a:avLst/>
          </a:prstGeom>
          <a:noFill/>
          <a:ln>
            <a:noFill/>
          </a:ln>
        </p:spPr>
      </p:pic>
      <p:sp>
        <p:nvSpPr>
          <p:cNvPr id="8" name="Google Shape;221;p22">
            <a:extLst>
              <a:ext uri="{FF2B5EF4-FFF2-40B4-BE49-F238E27FC236}">
                <a16:creationId xmlns:a16="http://schemas.microsoft.com/office/drawing/2014/main" id="{2CF2C890-B4E1-01AD-A93F-F79E1FB77D6C}"/>
              </a:ext>
            </a:extLst>
          </p:cNvPr>
          <p:cNvSpPr txBox="1"/>
          <p:nvPr/>
        </p:nvSpPr>
        <p:spPr>
          <a:xfrm>
            <a:off x="651355" y="1128431"/>
            <a:ext cx="10301631" cy="1280152"/>
          </a:xfrm>
          <a:prstGeom prst="rect">
            <a:avLst/>
          </a:prstGeom>
          <a:noFill/>
          <a:ln>
            <a:noFill/>
          </a:ln>
        </p:spPr>
        <p:txBody>
          <a:bodyPr spcFirstLastPara="1" wrap="square" lIns="109725" tIns="109725" rIns="109725" bIns="91425" anchor="t" anchorCtr="0">
            <a:normAutofit/>
          </a:bodyPr>
          <a:lstStyle/>
          <a:p>
            <a:pPr marL="0" marR="0" lvl="0" indent="0" algn="l" defTabSz="457200" rtl="0" eaLnBrk="1" fontAlgn="auto" latinLnBrk="0" hangingPunct="1">
              <a:lnSpc>
                <a:spcPct val="105000"/>
              </a:lnSpc>
              <a:spcBef>
                <a:spcPts val="0"/>
              </a:spcBef>
              <a:spcAft>
                <a:spcPts val="0"/>
              </a:spcAft>
              <a:buClr>
                <a:srgbClr val="000000"/>
              </a:buClr>
              <a:buSzPts val="2000"/>
              <a:buFont typeface="Arial"/>
              <a:buNone/>
              <a:tabLst/>
              <a:defRPr/>
            </a:pPr>
            <a:r>
              <a:rPr kumimoji="0" lang="en-US" sz="2000" b="1" i="0" u="sng" strike="noStrike" kern="1200" cap="none" spc="0" normalizeH="0" baseline="0" noProof="0" dirty="0">
                <a:ln>
                  <a:noFill/>
                </a:ln>
                <a:solidFill>
                  <a:srgbClr val="000000"/>
                </a:solidFill>
                <a:effectLst/>
                <a:uLnTx/>
                <a:uFillTx/>
                <a:latin typeface="Arial"/>
                <a:ea typeface="Arial"/>
                <a:cs typeface="Arial"/>
                <a:sym typeface="Arial"/>
              </a:rPr>
              <a:t>A</a:t>
            </a:r>
            <a:r>
              <a:rPr kumimoji="0" lang="en-US" sz="2000" b="1" i="0" u="none" strike="noStrike" kern="1200" cap="none" spc="0" normalizeH="0" baseline="0" noProof="0" dirty="0">
                <a:ln>
                  <a:noFill/>
                </a:ln>
                <a:solidFill>
                  <a:srgbClr val="000000"/>
                </a:solidFill>
                <a:effectLst/>
                <a:uLnTx/>
                <a:uFillTx/>
                <a:latin typeface="Arial"/>
                <a:ea typeface="Arial"/>
                <a:cs typeface="Arial"/>
                <a:sym typeface="Arial"/>
              </a:rPr>
              <a:t>coustic </a:t>
            </a:r>
            <a:r>
              <a:rPr kumimoji="0" lang="en-US" sz="2000" b="1" i="0" u="sng" strike="noStrike" kern="1200" cap="none" spc="0" normalizeH="0" baseline="0" noProof="0" dirty="0">
                <a:ln>
                  <a:noFill/>
                </a:ln>
                <a:solidFill>
                  <a:srgbClr val="000000"/>
                </a:solidFill>
                <a:effectLst/>
                <a:uLnTx/>
                <a:uFillTx/>
                <a:latin typeface="Arial"/>
                <a:ea typeface="Arial"/>
                <a:cs typeface="Arial"/>
                <a:sym typeface="Arial"/>
              </a:rPr>
              <a:t>P</a:t>
            </a:r>
            <a:r>
              <a:rPr kumimoji="0" lang="en-US" sz="2000" b="1" i="0" u="none" strike="noStrike" kern="1200" cap="none" spc="0" normalizeH="0" baseline="0" noProof="0" dirty="0">
                <a:ln>
                  <a:noFill/>
                </a:ln>
                <a:solidFill>
                  <a:srgbClr val="000000"/>
                </a:solidFill>
                <a:effectLst/>
                <a:uLnTx/>
                <a:uFillTx/>
                <a:latin typeface="Arial"/>
                <a:ea typeface="Arial"/>
                <a:cs typeface="Arial"/>
                <a:sym typeface="Arial"/>
              </a:rPr>
              <a:t>rompt </a:t>
            </a:r>
            <a:r>
              <a:rPr kumimoji="0" lang="en-US" sz="2000" b="1" i="0" u="sng" strike="noStrike" kern="1200" cap="none" spc="0" normalizeH="0" baseline="0" noProof="0" dirty="0">
                <a:ln>
                  <a:noFill/>
                </a:ln>
                <a:solidFill>
                  <a:srgbClr val="000000"/>
                </a:solidFill>
                <a:effectLst/>
                <a:uLnTx/>
                <a:uFillTx/>
                <a:latin typeface="Arial"/>
                <a:ea typeface="Arial"/>
                <a:cs typeface="Arial"/>
                <a:sym typeface="Arial"/>
              </a:rPr>
              <a:t>T</a:t>
            </a:r>
            <a:r>
              <a:rPr kumimoji="0" lang="en-US" sz="2000" b="1" i="0" u="none" strike="noStrike" kern="1200" cap="none" spc="0" normalizeH="0" baseline="0" noProof="0" dirty="0">
                <a:ln>
                  <a:noFill/>
                </a:ln>
                <a:solidFill>
                  <a:srgbClr val="000000"/>
                </a:solidFill>
                <a:effectLst/>
                <a:uLnTx/>
                <a:uFillTx/>
                <a:latin typeface="Arial"/>
                <a:ea typeface="Arial"/>
                <a:cs typeface="Arial"/>
                <a:sym typeface="Arial"/>
              </a:rPr>
              <a:t>uning (APT): </a:t>
            </a: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an adapter extending LLMs/VLMs to the audio domain using an improved soft-prompting approach  </a:t>
            </a:r>
            <a:endParaRPr kumimoji="0" sz="2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8" name="Google Shape;223;p22">
            <a:extLst>
              <a:ext uri="{FF2B5EF4-FFF2-40B4-BE49-F238E27FC236}">
                <a16:creationId xmlns:a16="http://schemas.microsoft.com/office/drawing/2014/main" id="{C435B796-0BCA-6291-D675-0D6DC14B02F4}"/>
              </a:ext>
            </a:extLst>
          </p:cNvPr>
          <p:cNvSpPr/>
          <p:nvPr/>
        </p:nvSpPr>
        <p:spPr>
          <a:xfrm>
            <a:off x="2965527" y="4942438"/>
            <a:ext cx="3509163" cy="725346"/>
          </a:xfrm>
          <a:prstGeom prst="roundRect">
            <a:avLst>
              <a:gd name="adj" fmla="val 16667"/>
            </a:avLst>
          </a:prstGeom>
          <a:noFill/>
          <a:ln w="28575" cap="flat" cmpd="sng">
            <a:solidFill>
              <a:srgbClr val="FF0000"/>
            </a:solidFill>
            <a:prstDash val="dashDot"/>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8D8D8"/>
              </a:solidFill>
              <a:effectLst/>
              <a:uLnTx/>
              <a:uFillTx/>
              <a:latin typeface="Arial"/>
              <a:ea typeface="Arial"/>
              <a:cs typeface="Arial"/>
              <a:sym typeface="Arial"/>
            </a:endParaRPr>
          </a:p>
        </p:txBody>
      </p:sp>
      <p:sp>
        <p:nvSpPr>
          <p:cNvPr id="19" name="Google Shape;224;p22">
            <a:extLst>
              <a:ext uri="{FF2B5EF4-FFF2-40B4-BE49-F238E27FC236}">
                <a16:creationId xmlns:a16="http://schemas.microsoft.com/office/drawing/2014/main" id="{ED3B4419-16C2-8031-593A-86925AC3ABD4}"/>
              </a:ext>
            </a:extLst>
          </p:cNvPr>
          <p:cNvSpPr/>
          <p:nvPr/>
        </p:nvSpPr>
        <p:spPr>
          <a:xfrm>
            <a:off x="662817" y="1981296"/>
            <a:ext cx="10984237" cy="1543782"/>
          </a:xfrm>
          <a:prstGeom prst="roundRect">
            <a:avLst>
              <a:gd name="adj" fmla="val 16667"/>
            </a:avLst>
          </a:prstGeom>
          <a:noFill/>
          <a:ln w="28575" cap="flat" cmpd="sng">
            <a:solidFill>
              <a:srgbClr val="FF0000"/>
            </a:solidFill>
            <a:prstDash val="dashDot"/>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0000"/>
              </a:solidFill>
              <a:effectLst/>
              <a:uLnTx/>
              <a:uFillTx/>
              <a:latin typeface="Arial"/>
              <a:ea typeface="Arial"/>
              <a:cs typeface="Arial"/>
              <a:sym typeface="Arial"/>
            </a:endParaRPr>
          </a:p>
        </p:txBody>
      </p:sp>
      <p:sp>
        <p:nvSpPr>
          <p:cNvPr id="20" name="Google Shape;225;p22">
            <a:extLst>
              <a:ext uri="{FF2B5EF4-FFF2-40B4-BE49-F238E27FC236}">
                <a16:creationId xmlns:a16="http://schemas.microsoft.com/office/drawing/2014/main" id="{872C770A-8709-4AB5-37B4-7F8ACDC1B10F}"/>
              </a:ext>
            </a:extLst>
          </p:cNvPr>
          <p:cNvSpPr txBox="1"/>
          <p:nvPr/>
        </p:nvSpPr>
        <p:spPr>
          <a:xfrm>
            <a:off x="5736376" y="1552746"/>
            <a:ext cx="5559696" cy="458118"/>
          </a:xfrm>
          <a:prstGeom prst="rect">
            <a:avLst/>
          </a:prstGeom>
          <a:noFill/>
          <a:ln>
            <a:noFill/>
          </a:ln>
        </p:spPr>
        <p:txBody>
          <a:bodyPr spcFirstLastPara="1" wrap="square" lIns="109725" tIns="109725" rIns="109725" bIns="91425" anchor="t" anchorCtr="0">
            <a:normAutofit fontScale="92500" lnSpcReduction="20000"/>
          </a:bodyPr>
          <a:lstStyle/>
          <a:p>
            <a:pPr marL="0" marR="0" lvl="0" indent="0" algn="l" defTabSz="457200" rtl="0" eaLnBrk="1" fontAlgn="auto" latinLnBrk="0" hangingPunct="1">
              <a:lnSpc>
                <a:spcPct val="105000"/>
              </a:lnSpc>
              <a:spcBef>
                <a:spcPts val="0"/>
              </a:spcBef>
              <a:spcAft>
                <a:spcPts val="0"/>
              </a:spcAft>
              <a:buClr>
                <a:srgbClr val="D8D8D8"/>
              </a:buClr>
              <a:buSzPct val="100000"/>
              <a:buFont typeface="Arial"/>
              <a:buNone/>
              <a:tabLst/>
              <a:defRPr/>
            </a:pPr>
            <a:r>
              <a:rPr kumimoji="0" lang="en-US" sz="2000" b="1" i="0" u="none" strike="noStrike" kern="1200" cap="none" spc="0" normalizeH="0" baseline="0" noProof="0" dirty="0">
                <a:ln>
                  <a:noFill/>
                </a:ln>
                <a:solidFill>
                  <a:srgbClr val="FF0000"/>
                </a:solidFill>
                <a:effectLst/>
                <a:uLnTx/>
                <a:uFillTx/>
                <a:latin typeface="Arial"/>
                <a:ea typeface="Arial"/>
                <a:cs typeface="Arial"/>
                <a:sym typeface="Arial"/>
              </a:rPr>
              <a:t>1. Interleaved acoustic and text embeddings</a:t>
            </a:r>
            <a:endParaRPr kumimoji="0" sz="2000" b="0" i="0"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21" name="Google Shape;226;p22">
            <a:extLst>
              <a:ext uri="{FF2B5EF4-FFF2-40B4-BE49-F238E27FC236}">
                <a16:creationId xmlns:a16="http://schemas.microsoft.com/office/drawing/2014/main" id="{BF3DC6C3-7918-6C1F-311A-4A5056E78575}"/>
              </a:ext>
            </a:extLst>
          </p:cNvPr>
          <p:cNvSpPr txBox="1"/>
          <p:nvPr/>
        </p:nvSpPr>
        <p:spPr>
          <a:xfrm>
            <a:off x="5064382" y="4467501"/>
            <a:ext cx="3959545" cy="458118"/>
          </a:xfrm>
          <a:prstGeom prst="rect">
            <a:avLst/>
          </a:prstGeom>
          <a:noFill/>
          <a:ln>
            <a:noFill/>
          </a:ln>
        </p:spPr>
        <p:txBody>
          <a:bodyPr spcFirstLastPara="1" wrap="square" lIns="109725" tIns="109725" rIns="109725" bIns="91425" anchor="t" anchorCtr="0">
            <a:normAutofit fontScale="92500" lnSpcReduction="20000"/>
          </a:bodyPr>
          <a:lstStyle/>
          <a:p>
            <a:pPr marL="0" marR="0" lvl="0" indent="0" algn="l" defTabSz="457200" rtl="0" eaLnBrk="1" fontAlgn="auto" latinLnBrk="0" hangingPunct="1">
              <a:lnSpc>
                <a:spcPct val="105000"/>
              </a:lnSpc>
              <a:spcBef>
                <a:spcPts val="0"/>
              </a:spcBef>
              <a:spcAft>
                <a:spcPts val="0"/>
              </a:spcAft>
              <a:buClr>
                <a:srgbClr val="D8D8D8"/>
              </a:buClr>
              <a:buSzPct val="100000"/>
              <a:buFont typeface="Arial"/>
              <a:buNone/>
              <a:tabLst/>
              <a:defRPr/>
            </a:pPr>
            <a:r>
              <a:rPr kumimoji="0" lang="en-US" sz="2000" b="1" i="0" u="none" strike="noStrike" kern="1200" cap="none" spc="0" normalizeH="0" baseline="0" noProof="0" dirty="0">
                <a:ln>
                  <a:noFill/>
                </a:ln>
                <a:solidFill>
                  <a:srgbClr val="FF0000"/>
                </a:solidFill>
                <a:effectLst/>
                <a:uLnTx/>
                <a:uFillTx/>
                <a:latin typeface="Arial"/>
                <a:ea typeface="Arial"/>
                <a:cs typeface="Arial"/>
                <a:sym typeface="Arial"/>
              </a:rPr>
              <a:t>2. Instruction-aware architecture</a:t>
            </a:r>
            <a:endParaRPr kumimoji="0" sz="2000" b="0" i="0"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22" name="Google Shape;227;p22">
            <a:extLst>
              <a:ext uri="{FF2B5EF4-FFF2-40B4-BE49-F238E27FC236}">
                <a16:creationId xmlns:a16="http://schemas.microsoft.com/office/drawing/2014/main" id="{286478B8-1DF9-51A1-BF84-F1D02DDE2E93}"/>
              </a:ext>
            </a:extLst>
          </p:cNvPr>
          <p:cNvSpPr txBox="1"/>
          <p:nvPr/>
        </p:nvSpPr>
        <p:spPr>
          <a:xfrm>
            <a:off x="8973213" y="5667784"/>
            <a:ext cx="3959545" cy="458118"/>
          </a:xfrm>
          <a:prstGeom prst="rect">
            <a:avLst/>
          </a:prstGeom>
          <a:noFill/>
          <a:ln>
            <a:noFill/>
          </a:ln>
        </p:spPr>
        <p:txBody>
          <a:bodyPr spcFirstLastPara="1" wrap="square" lIns="109725" tIns="109725" rIns="109725" bIns="91425" anchor="t" anchorCtr="0">
            <a:normAutofit fontScale="92500" lnSpcReduction="20000"/>
          </a:bodyPr>
          <a:lstStyle/>
          <a:p>
            <a:pPr marL="0" marR="0" lvl="0" indent="0" algn="l" defTabSz="457200" rtl="0" eaLnBrk="1" fontAlgn="auto" latinLnBrk="0" hangingPunct="1">
              <a:lnSpc>
                <a:spcPct val="105000"/>
              </a:lnSpc>
              <a:spcBef>
                <a:spcPts val="0"/>
              </a:spcBef>
              <a:spcAft>
                <a:spcPts val="0"/>
              </a:spcAft>
              <a:buClr>
                <a:srgbClr val="D8D8D8"/>
              </a:buClr>
              <a:buSzPct val="100000"/>
              <a:buFont typeface="Arial"/>
              <a:buNone/>
              <a:tabLst/>
              <a:defRPr/>
            </a:pPr>
            <a:r>
              <a:rPr kumimoji="0" lang="en-US" sz="2000" b="1" i="0" u="none" strike="noStrike" kern="1200" cap="none" spc="0" normalizeH="0" baseline="0" noProof="0" dirty="0">
                <a:ln>
                  <a:noFill/>
                </a:ln>
                <a:solidFill>
                  <a:srgbClr val="FF0000"/>
                </a:solidFill>
                <a:effectLst/>
                <a:uLnTx/>
                <a:uFillTx/>
                <a:latin typeface="Arial"/>
                <a:ea typeface="Arial"/>
                <a:cs typeface="Arial"/>
                <a:sym typeface="Arial"/>
              </a:rPr>
              <a:t>3. Multi-task training</a:t>
            </a:r>
            <a:endParaRPr kumimoji="0" sz="2000" b="0" i="0" u="none" strike="noStrike" kern="1200" cap="none" spc="0" normalizeH="0" baseline="0" noProof="0" dirty="0">
              <a:ln>
                <a:noFill/>
              </a:ln>
              <a:solidFill>
                <a:srgbClr val="FF0000"/>
              </a:solidFill>
              <a:effectLst/>
              <a:uLnTx/>
              <a:uFillTx/>
              <a:latin typeface="Arial"/>
              <a:ea typeface="Arial"/>
              <a:cs typeface="Arial"/>
              <a:sym typeface="Arial"/>
            </a:endParaRPr>
          </a:p>
        </p:txBody>
      </p:sp>
    </p:spTree>
    <p:extLst>
      <p:ext uri="{BB962C8B-B14F-4D97-AF65-F5344CB8AC3E}">
        <p14:creationId xmlns:p14="http://schemas.microsoft.com/office/powerpoint/2010/main" val="2204820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FF813A58-7EFE-9B36-8C48-8ADD567DA7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708A7D-53D8-6814-252C-3D8C5C3EFE43}"/>
              </a:ext>
            </a:extLst>
          </p:cNvPr>
          <p:cNvSpPr>
            <a:spLocks noGrp="1"/>
          </p:cNvSpPr>
          <p:nvPr>
            <p:ph type="title"/>
          </p:nvPr>
        </p:nvSpPr>
        <p:spPr>
          <a:xfrm>
            <a:off x="573184" y="527539"/>
            <a:ext cx="9097590" cy="513088"/>
          </a:xfrm>
        </p:spPr>
        <p:txBody>
          <a:bodyPr>
            <a:normAutofit fontScale="90000"/>
          </a:bodyPr>
          <a:lstStyle/>
          <a:p>
            <a:r>
              <a:rPr lang="en-US" b="1" dirty="0">
                <a:solidFill>
                  <a:srgbClr val="0070C0"/>
                </a:solidFill>
              </a:rPr>
              <a:t>APT - </a:t>
            </a:r>
            <a:r>
              <a:rPr lang="en-US" sz="3300" dirty="0">
                <a:solidFill>
                  <a:srgbClr val="0070C0"/>
                </a:solidFill>
              </a:rPr>
              <a:t>Interleaved Acoustic and Text Embeddings</a:t>
            </a:r>
            <a:endParaRPr lang="x-none" sz="3300" dirty="0">
              <a:solidFill>
                <a:srgbClr val="0070C0"/>
              </a:solidFill>
            </a:endParaRPr>
          </a:p>
        </p:txBody>
      </p:sp>
      <p:pic>
        <p:nvPicPr>
          <p:cNvPr id="6" name="Picture 5">
            <a:extLst>
              <a:ext uri="{FF2B5EF4-FFF2-40B4-BE49-F238E27FC236}">
                <a16:creationId xmlns:a16="http://schemas.microsoft.com/office/drawing/2014/main" id="{D28EC7C2-7DC3-C901-258A-5BE1F44F088B}"/>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sp>
        <p:nvSpPr>
          <p:cNvPr id="4" name="Google Shape;293;p26">
            <a:extLst>
              <a:ext uri="{FF2B5EF4-FFF2-40B4-BE49-F238E27FC236}">
                <a16:creationId xmlns:a16="http://schemas.microsoft.com/office/drawing/2014/main" id="{5D085C67-947D-6C02-286C-BCAA0B7F402C}"/>
              </a:ext>
            </a:extLst>
          </p:cNvPr>
          <p:cNvSpPr txBox="1"/>
          <p:nvPr/>
        </p:nvSpPr>
        <p:spPr>
          <a:xfrm>
            <a:off x="586720" y="2228218"/>
            <a:ext cx="4435655" cy="458117"/>
          </a:xfrm>
          <a:prstGeom prst="rect">
            <a:avLst/>
          </a:prstGeom>
          <a:noFill/>
          <a:ln>
            <a:noFill/>
          </a:ln>
        </p:spPr>
        <p:txBody>
          <a:bodyPr spcFirstLastPara="1" wrap="square" lIns="109725" tIns="109725" rIns="109725" bIns="91425" anchor="t" anchorCtr="0">
            <a:normAutofit fontScale="92500" lnSpcReduction="20000"/>
          </a:bodyPr>
          <a:lstStyle/>
          <a:p>
            <a:pPr marL="0" marR="0" lvl="0" indent="0" algn="l"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2000" b="0" i="0" u="none" strike="noStrike" kern="1200" cap="none" spc="0" normalizeH="0" baseline="0" noProof="0">
                <a:ln>
                  <a:noFill/>
                </a:ln>
                <a:solidFill>
                  <a:srgbClr val="000000"/>
                </a:solidFill>
                <a:effectLst/>
                <a:uLnTx/>
                <a:uFillTx/>
                <a:latin typeface="Arial"/>
                <a:ea typeface="Arial"/>
                <a:cs typeface="Arial"/>
                <a:sym typeface="Arial"/>
              </a:rPr>
              <a:t>Use acoustic tokens as prefix</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Google Shape;294;p26">
            <a:extLst>
              <a:ext uri="{FF2B5EF4-FFF2-40B4-BE49-F238E27FC236}">
                <a16:creationId xmlns:a16="http://schemas.microsoft.com/office/drawing/2014/main" id="{4526C70C-965E-F751-50FD-21A13A975102}"/>
              </a:ext>
            </a:extLst>
          </p:cNvPr>
          <p:cNvSpPr txBox="1"/>
          <p:nvPr/>
        </p:nvSpPr>
        <p:spPr>
          <a:xfrm>
            <a:off x="561667" y="3070073"/>
            <a:ext cx="4435655" cy="458117"/>
          </a:xfrm>
          <a:prstGeom prst="rect">
            <a:avLst/>
          </a:prstGeom>
          <a:noFill/>
          <a:ln>
            <a:noFill/>
          </a:ln>
        </p:spPr>
        <p:txBody>
          <a:bodyPr spcFirstLastPara="1" wrap="square" lIns="109725" tIns="109725" rIns="109725" bIns="91425" anchor="t" anchorCtr="0">
            <a:normAutofit fontScale="92500" lnSpcReduction="10000"/>
          </a:bodyPr>
          <a:lstStyle/>
          <a:p>
            <a:pPr marL="0" marR="0" lvl="0" indent="0" algn="l" defTabSz="457200" rtl="0" eaLnBrk="1" fontAlgn="auto" latinLnBrk="0" hangingPunct="1">
              <a:lnSpc>
                <a:spcPct val="105000"/>
              </a:lnSpc>
              <a:spcBef>
                <a:spcPts val="0"/>
              </a:spcBef>
              <a:spcAft>
                <a:spcPts val="0"/>
              </a:spcAft>
              <a:buClr>
                <a:srgbClr val="C00000"/>
              </a:buClr>
              <a:buSzPct val="100000"/>
              <a:buFont typeface="Arial"/>
              <a:buNone/>
              <a:tabLst/>
              <a:defRPr/>
            </a:pPr>
            <a:r>
              <a:rPr kumimoji="0" lang="en-US" sz="1800" b="0" i="0" u="none" strike="noStrike" kern="1200" cap="none" spc="0" normalizeH="0" baseline="0" noProof="0">
                <a:ln>
                  <a:noFill/>
                </a:ln>
                <a:solidFill>
                  <a:srgbClr val="C00000"/>
                </a:solidFill>
                <a:effectLst/>
                <a:uLnTx/>
                <a:uFillTx/>
                <a:latin typeface="Arial"/>
                <a:ea typeface="Arial"/>
                <a:cs typeface="Arial"/>
                <a:sym typeface="Arial"/>
              </a:rPr>
              <a:t>&lt;WAV&gt; </a:t>
            </a: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What sound events are heard?</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Google Shape;295;p26">
            <a:extLst>
              <a:ext uri="{FF2B5EF4-FFF2-40B4-BE49-F238E27FC236}">
                <a16:creationId xmlns:a16="http://schemas.microsoft.com/office/drawing/2014/main" id="{719B65A0-1A57-E4B3-0A49-60EDB4CB8976}"/>
              </a:ext>
            </a:extLst>
          </p:cNvPr>
          <p:cNvSpPr txBox="1"/>
          <p:nvPr/>
        </p:nvSpPr>
        <p:spPr>
          <a:xfrm>
            <a:off x="6807469" y="2228217"/>
            <a:ext cx="4998451" cy="458117"/>
          </a:xfrm>
          <a:prstGeom prst="rect">
            <a:avLst/>
          </a:prstGeom>
          <a:noFill/>
          <a:ln>
            <a:noFill/>
          </a:ln>
        </p:spPr>
        <p:txBody>
          <a:bodyPr spcFirstLastPara="1" wrap="square" lIns="109725" tIns="109725" rIns="109725" bIns="91425" anchor="t" anchorCtr="0">
            <a:normAutofit fontScale="92500" lnSpcReduction="20000"/>
          </a:bodyPr>
          <a:lstStyle/>
          <a:p>
            <a:pPr marL="0" marR="0" lvl="0" indent="0" algn="l"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Juxtapose acoustic with text embedding</a:t>
            </a:r>
            <a:endParaRPr kumimoji="0" sz="2000" b="0"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457200" rtl="0" eaLnBrk="1" fontAlgn="auto" latinLnBrk="0" hangingPunct="1">
              <a:lnSpc>
                <a:spcPct val="105000"/>
              </a:lnSpc>
              <a:spcBef>
                <a:spcPts val="0"/>
              </a:spcBef>
              <a:spcAft>
                <a:spcPts val="0"/>
              </a:spcAft>
              <a:buClr>
                <a:srgbClr val="46464A"/>
              </a:buClr>
              <a:buSzPct val="100000"/>
              <a:buFont typeface="Roboto"/>
              <a:buNone/>
              <a:tabLst/>
              <a:defRPr/>
            </a:pPr>
            <a:endParaRPr kumimoji="0" sz="2000" b="1"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0" name="Google Shape;296;p26">
            <a:extLst>
              <a:ext uri="{FF2B5EF4-FFF2-40B4-BE49-F238E27FC236}">
                <a16:creationId xmlns:a16="http://schemas.microsoft.com/office/drawing/2014/main" id="{515B9B95-7385-CB79-ED4E-796CE1104F22}"/>
              </a:ext>
            </a:extLst>
          </p:cNvPr>
          <p:cNvSpPr txBox="1"/>
          <p:nvPr/>
        </p:nvSpPr>
        <p:spPr>
          <a:xfrm>
            <a:off x="6777561" y="2962389"/>
            <a:ext cx="4632381" cy="817566"/>
          </a:xfrm>
          <a:prstGeom prst="rect">
            <a:avLst/>
          </a:prstGeom>
          <a:noFill/>
          <a:ln>
            <a:noFill/>
          </a:ln>
        </p:spPr>
        <p:txBody>
          <a:bodyPr spcFirstLastPara="1" wrap="square" lIns="109725" tIns="109725" rIns="109725" bIns="91425" anchor="t" anchorCtr="0">
            <a:normAutofit/>
          </a:bodyPr>
          <a:lstStyle/>
          <a:p>
            <a:pPr marL="0" marR="0" lvl="0" indent="0" algn="l" defTabSz="457200" rtl="0" eaLnBrk="1" fontAlgn="auto" latinLnBrk="0" hangingPunct="1">
              <a:lnSpc>
                <a:spcPct val="105000"/>
              </a:lnSpc>
              <a:spcBef>
                <a:spcPts val="0"/>
              </a:spcBef>
              <a:spcAft>
                <a:spcPts val="0"/>
              </a:spcAft>
              <a:buClr>
                <a:srgbClr val="C00000"/>
              </a:buClr>
              <a:buSzPts val="1700"/>
              <a:buFont typeface="Arial"/>
              <a:buNone/>
              <a:tabLst/>
              <a:defRPr/>
            </a:pPr>
            <a:r>
              <a:rPr kumimoji="0" lang="en-US" sz="1700" b="0" i="0" u="none" strike="noStrike" kern="1200" cap="none" spc="0" normalizeH="0" baseline="0" noProof="0">
                <a:ln>
                  <a:noFill/>
                </a:ln>
                <a:solidFill>
                  <a:srgbClr val="C00000"/>
                </a:solidFill>
                <a:effectLst/>
                <a:uLnTx/>
                <a:uFillTx/>
                <a:latin typeface="Arial"/>
                <a:ea typeface="Arial"/>
                <a:cs typeface="Arial"/>
                <a:sym typeface="Arial"/>
              </a:rPr>
              <a:t>&lt;WAV&gt; </a:t>
            </a:r>
            <a:r>
              <a:rPr kumimoji="0" lang="en-US" sz="1700" b="0" i="0" u="none" strike="noStrike" kern="1200" cap="none" spc="0" normalizeH="0" baseline="0" noProof="0">
                <a:ln>
                  <a:noFill/>
                </a:ln>
                <a:solidFill>
                  <a:srgbClr val="000000"/>
                </a:solidFill>
                <a:effectLst/>
                <a:uLnTx/>
                <a:uFillTx/>
                <a:latin typeface="Arial"/>
                <a:ea typeface="Arial"/>
                <a:cs typeface="Arial"/>
                <a:sym typeface="Arial"/>
              </a:rPr>
              <a:t>This is a dog. </a:t>
            </a:r>
            <a:r>
              <a:rPr kumimoji="0" lang="en-US" sz="1700" b="0" i="0" u="none" strike="noStrike" kern="1200" cap="none" spc="0" normalizeH="0" baseline="0" noProof="0">
                <a:ln>
                  <a:noFill/>
                </a:ln>
                <a:solidFill>
                  <a:srgbClr val="00B050"/>
                </a:solidFill>
                <a:effectLst/>
                <a:uLnTx/>
                <a:uFillTx/>
                <a:latin typeface="Arial"/>
                <a:ea typeface="Arial"/>
                <a:cs typeface="Arial"/>
                <a:sym typeface="Arial"/>
              </a:rPr>
              <a:t>&lt;WAV&gt; </a:t>
            </a:r>
            <a:r>
              <a:rPr kumimoji="0" lang="en-US" sz="1700" b="0" i="0" u="none" strike="noStrike" kern="1200" cap="none" spc="0" normalizeH="0" baseline="0" noProof="0">
                <a:ln>
                  <a:noFill/>
                </a:ln>
                <a:solidFill>
                  <a:srgbClr val="000000"/>
                </a:solidFill>
                <a:effectLst/>
                <a:uLnTx/>
                <a:uFillTx/>
                <a:latin typeface="Arial"/>
                <a:ea typeface="Arial"/>
                <a:cs typeface="Arial"/>
                <a:sym typeface="Arial"/>
              </a:rPr>
              <a:t>This is a pig. </a:t>
            </a:r>
            <a:r>
              <a:rPr kumimoji="0" lang="en-US" sz="1700" b="0" i="0" u="none" strike="noStrike" kern="1200" cap="none" spc="0" normalizeH="0" baseline="0" noProof="0">
                <a:ln>
                  <a:noFill/>
                </a:ln>
                <a:solidFill>
                  <a:srgbClr val="0070C0"/>
                </a:solidFill>
                <a:effectLst/>
                <a:uLnTx/>
                <a:uFillTx/>
                <a:latin typeface="Arial"/>
                <a:ea typeface="Arial"/>
                <a:cs typeface="Arial"/>
                <a:sym typeface="Arial"/>
              </a:rPr>
              <a:t>&lt;WAV&gt; </a:t>
            </a:r>
            <a:r>
              <a:rPr kumimoji="0" lang="en-US" sz="1700" b="0" i="0" u="none" strike="noStrike" kern="1200" cap="none" spc="0" normalizeH="0" baseline="0" noProof="0">
                <a:ln>
                  <a:noFill/>
                </a:ln>
                <a:solidFill>
                  <a:srgbClr val="000000"/>
                </a:solidFill>
                <a:effectLst/>
                <a:uLnTx/>
                <a:uFillTx/>
                <a:latin typeface="Arial"/>
                <a:ea typeface="Arial"/>
                <a:cs typeface="Arial"/>
                <a:sym typeface="Arial"/>
              </a:rPr>
              <a:t>This is?</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Google Shape;297;p26">
            <a:extLst>
              <a:ext uri="{FF2B5EF4-FFF2-40B4-BE49-F238E27FC236}">
                <a16:creationId xmlns:a16="http://schemas.microsoft.com/office/drawing/2014/main" id="{4E629B68-CE05-7CBD-32E0-9FB0613ACADE}"/>
              </a:ext>
            </a:extLst>
          </p:cNvPr>
          <p:cNvSpPr txBox="1"/>
          <p:nvPr/>
        </p:nvSpPr>
        <p:spPr>
          <a:xfrm>
            <a:off x="614884" y="4167225"/>
            <a:ext cx="4435655" cy="458117"/>
          </a:xfrm>
          <a:prstGeom prst="rect">
            <a:avLst/>
          </a:prstGeom>
          <a:noFill/>
          <a:ln>
            <a:noFill/>
          </a:ln>
        </p:spPr>
        <p:txBody>
          <a:bodyPr spcFirstLastPara="1" wrap="square" lIns="109725" tIns="109725" rIns="109725" bIns="91425" anchor="t" anchorCtr="0">
            <a:normAutofit fontScale="92500" lnSpcReduction="10000"/>
          </a:bodyPr>
          <a:lstStyle/>
          <a:p>
            <a:pPr marL="0" marR="0" lvl="0" indent="0" algn="l"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Suit: tagging, captioning, Q&amp;A</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Google Shape;298;p26">
            <a:extLst>
              <a:ext uri="{FF2B5EF4-FFF2-40B4-BE49-F238E27FC236}">
                <a16:creationId xmlns:a16="http://schemas.microsoft.com/office/drawing/2014/main" id="{20D2EDE2-5EF1-AD07-C04F-370BED572FD8}"/>
              </a:ext>
            </a:extLst>
          </p:cNvPr>
          <p:cNvSpPr txBox="1"/>
          <p:nvPr/>
        </p:nvSpPr>
        <p:spPr>
          <a:xfrm>
            <a:off x="6808047" y="4096493"/>
            <a:ext cx="4632381" cy="817566"/>
          </a:xfrm>
          <a:prstGeom prst="rect">
            <a:avLst/>
          </a:prstGeom>
          <a:noFill/>
          <a:ln>
            <a:noFill/>
          </a:ln>
        </p:spPr>
        <p:txBody>
          <a:bodyPr spcFirstLastPara="1" wrap="square" lIns="109725" tIns="109725" rIns="109725" bIns="91425" anchor="t" anchorCtr="0">
            <a:normAutofit fontScale="92500"/>
          </a:bodyPr>
          <a:lstStyle/>
          <a:p>
            <a:pPr marL="0" marR="0" lvl="0" indent="0" algn="l" defTabSz="457200" rtl="0" eaLnBrk="1" fontAlgn="auto" latinLnBrk="0" hangingPunct="1">
              <a:lnSpc>
                <a:spcPct val="105000"/>
              </a:lnSpc>
              <a:spcBef>
                <a:spcPts val="0"/>
              </a:spcBef>
              <a:spcAft>
                <a:spcPts val="0"/>
              </a:spcAft>
              <a:buClr>
                <a:srgbClr val="000000"/>
              </a:buClr>
              <a:buSzPts val="1700"/>
              <a:buFont typeface="Arial"/>
              <a:buNone/>
              <a:tabLst/>
              <a:defRPr/>
            </a:pPr>
            <a:r>
              <a:rPr kumimoji="0" lang="en-US" sz="1700" b="0" i="0" u="none" strike="noStrike" kern="1200" cap="none" spc="0" normalizeH="0" baseline="0" noProof="0" dirty="0">
                <a:ln>
                  <a:noFill/>
                </a:ln>
                <a:solidFill>
                  <a:srgbClr val="000000"/>
                </a:solidFill>
                <a:effectLst/>
                <a:uLnTx/>
                <a:uFillTx/>
                <a:latin typeface="Arial"/>
                <a:ea typeface="Arial"/>
                <a:cs typeface="Arial"/>
                <a:sym typeface="Arial"/>
              </a:rPr>
              <a:t>Suit: tagging, captioning, Q&amp;A, few-shot learning, audio comparison and summarization</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Google Shape;299;p26">
            <a:extLst>
              <a:ext uri="{FF2B5EF4-FFF2-40B4-BE49-F238E27FC236}">
                <a16:creationId xmlns:a16="http://schemas.microsoft.com/office/drawing/2014/main" id="{79E91E76-34EB-7202-7EC2-3E286F80DA75}"/>
              </a:ext>
            </a:extLst>
          </p:cNvPr>
          <p:cNvSpPr txBox="1"/>
          <p:nvPr/>
        </p:nvSpPr>
        <p:spPr>
          <a:xfrm>
            <a:off x="561667" y="5368717"/>
            <a:ext cx="4435655" cy="458117"/>
          </a:xfrm>
          <a:prstGeom prst="rect">
            <a:avLst/>
          </a:prstGeom>
          <a:noFill/>
          <a:ln>
            <a:noFill/>
          </a:ln>
        </p:spPr>
        <p:txBody>
          <a:bodyPr spcFirstLastPara="1" wrap="square" lIns="109725" tIns="109725" rIns="109725" bIns="91425" anchor="t" anchorCtr="0">
            <a:normAutofit fontScale="92500" lnSpcReduction="10000"/>
          </a:bodyPr>
          <a:lstStyle/>
          <a:p>
            <a:pPr marL="0" marR="0" lvl="0" indent="0" algn="l"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No need extra information</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Google Shape;300;p26">
            <a:extLst>
              <a:ext uri="{FF2B5EF4-FFF2-40B4-BE49-F238E27FC236}">
                <a16:creationId xmlns:a16="http://schemas.microsoft.com/office/drawing/2014/main" id="{681CE614-B633-1230-9FB3-396FBE7A6038}"/>
              </a:ext>
            </a:extLst>
          </p:cNvPr>
          <p:cNvSpPr txBox="1"/>
          <p:nvPr/>
        </p:nvSpPr>
        <p:spPr>
          <a:xfrm>
            <a:off x="6808047" y="5311722"/>
            <a:ext cx="4632381" cy="817566"/>
          </a:xfrm>
          <a:prstGeom prst="rect">
            <a:avLst/>
          </a:prstGeom>
          <a:noFill/>
          <a:ln>
            <a:noFill/>
          </a:ln>
        </p:spPr>
        <p:txBody>
          <a:bodyPr spcFirstLastPara="1" wrap="square" lIns="109725" tIns="109725" rIns="109725" bIns="91425" anchor="t" anchorCtr="0">
            <a:normAutofit/>
          </a:bodyPr>
          <a:lstStyle/>
          <a:p>
            <a:pPr marL="0" marR="0" lvl="0" indent="0" algn="l" defTabSz="457200" rtl="0" eaLnBrk="1" fontAlgn="auto" latinLnBrk="0" hangingPunct="1">
              <a:lnSpc>
                <a:spcPct val="105000"/>
              </a:lnSpc>
              <a:spcBef>
                <a:spcPts val="0"/>
              </a:spcBef>
              <a:spcAft>
                <a:spcPts val="0"/>
              </a:spcAft>
              <a:buClr>
                <a:srgbClr val="000000"/>
              </a:buClr>
              <a:buSzPts val="1700"/>
              <a:buFont typeface="Arial"/>
              <a:buNone/>
              <a:tabLst/>
              <a:defRPr/>
            </a:pPr>
            <a:r>
              <a:rPr kumimoji="0" lang="en-US" sz="1700" b="0" i="0" u="none" strike="noStrike" kern="1200" cap="none" spc="0" normalizeH="0" baseline="0" noProof="0">
                <a:ln>
                  <a:noFill/>
                </a:ln>
                <a:solidFill>
                  <a:srgbClr val="000000"/>
                </a:solidFill>
                <a:effectLst/>
                <a:uLnTx/>
                <a:uFillTx/>
                <a:latin typeface="Arial"/>
                <a:ea typeface="Arial"/>
                <a:cs typeface="Arial"/>
                <a:sym typeface="Arial"/>
              </a:rPr>
              <a:t>Require audio identifier to differentiate audio from texts </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Google Shape;301;p26">
            <a:extLst>
              <a:ext uri="{FF2B5EF4-FFF2-40B4-BE49-F238E27FC236}">
                <a16:creationId xmlns:a16="http://schemas.microsoft.com/office/drawing/2014/main" id="{01418331-CA25-186E-2AB1-D75C3F7CC21B}"/>
              </a:ext>
            </a:extLst>
          </p:cNvPr>
          <p:cNvSpPr txBox="1"/>
          <p:nvPr/>
        </p:nvSpPr>
        <p:spPr>
          <a:xfrm>
            <a:off x="0" y="1502773"/>
            <a:ext cx="4435655" cy="458117"/>
          </a:xfrm>
          <a:prstGeom prst="rect">
            <a:avLst/>
          </a:prstGeom>
          <a:noFill/>
          <a:ln>
            <a:noFill/>
          </a:ln>
        </p:spPr>
        <p:txBody>
          <a:bodyPr spcFirstLastPara="1" wrap="square" lIns="109725" tIns="109725" rIns="109725" bIns="91425" anchor="t" anchorCtr="0">
            <a:normAutofit fontScale="92500" lnSpcReduction="20000"/>
          </a:bodyPr>
          <a:lstStyle/>
          <a:p>
            <a:pPr marL="0" marR="0" lvl="0" indent="0" algn="ctr"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2000" b="1" i="0" u="none" strike="noStrike" kern="1200" cap="none" spc="0" normalizeH="0" baseline="0" noProof="0" dirty="0">
                <a:ln>
                  <a:noFill/>
                </a:ln>
                <a:solidFill>
                  <a:srgbClr val="000000"/>
                </a:solidFill>
                <a:effectLst/>
                <a:uLnTx/>
                <a:uFillTx/>
                <a:latin typeface="Arial"/>
                <a:ea typeface="Arial"/>
                <a:cs typeface="Arial"/>
                <a:sym typeface="Arial"/>
              </a:rPr>
              <a:t>Existing approach</a:t>
            </a:r>
            <a:endParaRPr kumimoji="0" sz="2000" b="1"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6" name="Google Shape;302;p26">
            <a:extLst>
              <a:ext uri="{FF2B5EF4-FFF2-40B4-BE49-F238E27FC236}">
                <a16:creationId xmlns:a16="http://schemas.microsoft.com/office/drawing/2014/main" id="{6BA8FA41-A609-5745-2DF9-F274BC56B9E4}"/>
              </a:ext>
            </a:extLst>
          </p:cNvPr>
          <p:cNvSpPr txBox="1"/>
          <p:nvPr/>
        </p:nvSpPr>
        <p:spPr>
          <a:xfrm>
            <a:off x="6345585" y="1586407"/>
            <a:ext cx="4998451" cy="458117"/>
          </a:xfrm>
          <a:prstGeom prst="rect">
            <a:avLst/>
          </a:prstGeom>
          <a:noFill/>
          <a:ln>
            <a:noFill/>
          </a:ln>
        </p:spPr>
        <p:txBody>
          <a:bodyPr spcFirstLastPara="1" wrap="square" lIns="109725" tIns="109725" rIns="109725" bIns="91425" anchor="t" anchorCtr="0">
            <a:normAutofit fontScale="92500" lnSpcReduction="20000"/>
          </a:bodyPr>
          <a:lstStyle/>
          <a:p>
            <a:pPr marL="0" marR="0" lvl="0" indent="0" algn="ctr"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2000" b="1" i="0" u="none" strike="noStrike" kern="1200" cap="none" spc="0" normalizeH="0" baseline="0" noProof="0" dirty="0">
                <a:ln>
                  <a:noFill/>
                </a:ln>
                <a:solidFill>
                  <a:srgbClr val="000000"/>
                </a:solidFill>
                <a:effectLst/>
                <a:uLnTx/>
                <a:uFillTx/>
                <a:latin typeface="Arial"/>
                <a:ea typeface="Arial"/>
                <a:cs typeface="Arial"/>
                <a:sym typeface="Arial"/>
              </a:rPr>
              <a:t>Proposed approach</a:t>
            </a:r>
            <a:endParaRPr kumimoji="0" sz="2000" b="1" i="0"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ctr" defTabSz="457200" rtl="0" eaLnBrk="1" fontAlgn="auto" latinLnBrk="0" hangingPunct="1">
              <a:lnSpc>
                <a:spcPct val="105000"/>
              </a:lnSpc>
              <a:spcBef>
                <a:spcPts val="0"/>
              </a:spcBef>
              <a:spcAft>
                <a:spcPts val="0"/>
              </a:spcAft>
              <a:buClr>
                <a:srgbClr val="46464A"/>
              </a:buClr>
              <a:buSzPct val="100000"/>
              <a:buFont typeface="Roboto"/>
              <a:buNone/>
              <a:tabLst/>
              <a:defRPr/>
            </a:pPr>
            <a:endParaRPr kumimoji="0" sz="2000" b="1"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9133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FF162BF-B5F7-4177-B62E-35DC91B8C57B}"/>
              </a:ext>
            </a:extLst>
          </p:cNvPr>
          <p:cNvSpPr>
            <a:spLocks noGrp="1"/>
          </p:cNvSpPr>
          <p:nvPr>
            <p:ph type="sldNum" sz="quarter" idx="12"/>
          </p:nvPr>
        </p:nvSpPr>
        <p:spPr/>
        <p:txBody>
          <a:bodyPr/>
          <a:lstStyle/>
          <a:p>
            <a:fld id="{B82ABAA4-5EBE-4E82-8762-4025E75A148F}" type="slidenum">
              <a:rPr lang="en-GB" smtClean="0"/>
              <a:t>3</a:t>
            </a:fld>
            <a:endParaRPr lang="en-GB" dirty="0"/>
          </a:p>
        </p:txBody>
      </p:sp>
      <p:sp>
        <p:nvSpPr>
          <p:cNvPr id="10" name="Title 1">
            <a:extLst>
              <a:ext uri="{FF2B5EF4-FFF2-40B4-BE49-F238E27FC236}">
                <a16:creationId xmlns:a16="http://schemas.microsoft.com/office/drawing/2014/main" id="{E8B25C88-9ECF-D946-8C09-7BC8C0E4F8F6}"/>
              </a:ext>
            </a:extLst>
          </p:cNvPr>
          <p:cNvSpPr>
            <a:spLocks noGrp="1"/>
          </p:cNvSpPr>
          <p:nvPr>
            <p:ph type="title"/>
          </p:nvPr>
        </p:nvSpPr>
        <p:spPr>
          <a:xfrm>
            <a:off x="1154083" y="350577"/>
            <a:ext cx="2865120" cy="748454"/>
          </a:xfrm>
        </p:spPr>
        <p:txBody>
          <a:bodyPr/>
          <a:lstStyle/>
          <a:p>
            <a:r>
              <a:rPr lang="x-none" dirty="0">
                <a:solidFill>
                  <a:srgbClr val="0070C0"/>
                </a:solidFill>
              </a:rPr>
              <a:t>Outline</a:t>
            </a:r>
          </a:p>
        </p:txBody>
      </p:sp>
      <p:pic>
        <p:nvPicPr>
          <p:cNvPr id="4" name="Picture 3">
            <a:extLst>
              <a:ext uri="{FF2B5EF4-FFF2-40B4-BE49-F238E27FC236}">
                <a16:creationId xmlns:a16="http://schemas.microsoft.com/office/drawing/2014/main" id="{7B4C0052-2F68-5DEA-A707-D242732BA11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4156" y="73262"/>
            <a:ext cx="1531971" cy="451931"/>
          </a:xfrm>
          <a:prstGeom prst="rect">
            <a:avLst/>
          </a:prstGeom>
        </p:spPr>
      </p:pic>
      <p:sp>
        <p:nvSpPr>
          <p:cNvPr id="2" name="TextBox 1">
            <a:extLst>
              <a:ext uri="{FF2B5EF4-FFF2-40B4-BE49-F238E27FC236}">
                <a16:creationId xmlns:a16="http://schemas.microsoft.com/office/drawing/2014/main" id="{7BF871AB-63D9-5E76-3542-7B6E101019FD}"/>
              </a:ext>
            </a:extLst>
          </p:cNvPr>
          <p:cNvSpPr txBox="1"/>
          <p:nvPr/>
        </p:nvSpPr>
        <p:spPr>
          <a:xfrm>
            <a:off x="1321904" y="1244444"/>
            <a:ext cx="10127973" cy="4893647"/>
          </a:xfrm>
          <a:prstGeom prst="rect">
            <a:avLst/>
          </a:prstGeom>
          <a:noFill/>
        </p:spPr>
        <p:txBody>
          <a:bodyPr wrap="square" rtlCol="0">
            <a:spAutoFit/>
          </a:bodyPr>
          <a:lstStyle/>
          <a:p>
            <a:pPr marL="285750" indent="-285750">
              <a:buFont typeface="Arial" panose="020B0604020202020204" pitchFamily="34" charset="0"/>
              <a:buChar char="•"/>
            </a:pPr>
            <a:r>
              <a:rPr lang="en-GB" sz="2400" b="1" dirty="0"/>
              <a:t>Introduction</a:t>
            </a:r>
            <a:endParaRPr lang="en-GB" sz="2400" dirty="0"/>
          </a:p>
          <a:p>
            <a:pPr marL="285750" indent="-285750">
              <a:buFont typeface="Arial" panose="020B0604020202020204" pitchFamily="34" charset="0"/>
              <a:buChar char="•"/>
            </a:pPr>
            <a:r>
              <a:rPr lang="en-GB" sz="2400" b="1" dirty="0"/>
              <a:t>Large audio models &amp; large language models</a:t>
            </a:r>
          </a:p>
          <a:p>
            <a:pPr marL="285750" indent="-285750">
              <a:buFont typeface="Arial" panose="020B0604020202020204" pitchFamily="34" charset="0"/>
              <a:buChar char="•"/>
            </a:pPr>
            <a:r>
              <a:rPr lang="en-GB" sz="2400" b="1" dirty="0"/>
              <a:t>Large language-audio models</a:t>
            </a:r>
          </a:p>
          <a:p>
            <a:pPr marL="742950" lvl="1" indent="-285750">
              <a:buFont typeface="Arial" panose="020B0604020202020204" pitchFamily="34" charset="0"/>
              <a:buChar char="•"/>
            </a:pPr>
            <a:r>
              <a:rPr lang="en-GB" sz="2400" dirty="0"/>
              <a:t>Example models &amp; datasets</a:t>
            </a:r>
          </a:p>
          <a:p>
            <a:pPr marL="742950" lvl="1" indent="-285750">
              <a:buFont typeface="Arial" panose="020B0604020202020204" pitchFamily="34" charset="0"/>
              <a:buChar char="•"/>
            </a:pPr>
            <a:r>
              <a:rPr lang="en-GB" sz="2400" dirty="0"/>
              <a:t>Typical methods for fusing/aligning audio and language</a:t>
            </a:r>
          </a:p>
          <a:p>
            <a:pPr marL="742950" lvl="1" indent="-285750">
              <a:buFont typeface="Arial" panose="020B0604020202020204" pitchFamily="34" charset="0"/>
              <a:buChar char="•"/>
            </a:pPr>
            <a:r>
              <a:rPr lang="en-GB" sz="2400" dirty="0"/>
              <a:t>Open challenges</a:t>
            </a:r>
          </a:p>
          <a:p>
            <a:pPr marL="742950" lvl="1" indent="-285750">
              <a:buFont typeface="Arial" panose="020B0604020202020204" pitchFamily="34" charset="0"/>
              <a:buChar char="•"/>
            </a:pPr>
            <a:r>
              <a:rPr lang="en-GB" sz="2400" dirty="0"/>
              <a:t>Integration of audio and language models </a:t>
            </a:r>
          </a:p>
          <a:p>
            <a:pPr marL="285750" indent="-285750">
              <a:buFont typeface="Arial" panose="020B0604020202020204" pitchFamily="34" charset="0"/>
              <a:buChar char="•"/>
            </a:pPr>
            <a:r>
              <a:rPr lang="en-GB" sz="2400" b="1" dirty="0"/>
              <a:t>Applications of LLAMs to audio related tasks</a:t>
            </a:r>
          </a:p>
          <a:p>
            <a:pPr marL="742950" lvl="1" indent="-285750">
              <a:buFont typeface="Arial" panose="020B0604020202020204" pitchFamily="34" charset="0"/>
              <a:buChar char="•"/>
            </a:pPr>
            <a:r>
              <a:rPr lang="en-GB" sz="2400" dirty="0"/>
              <a:t>Audio captioning (e.g. audio to text generation)</a:t>
            </a:r>
          </a:p>
          <a:p>
            <a:pPr marL="742950" lvl="1" indent="-285750">
              <a:buFont typeface="Arial" panose="020B0604020202020204" pitchFamily="34" charset="0"/>
              <a:buChar char="•"/>
            </a:pPr>
            <a:r>
              <a:rPr lang="en-GB" sz="2400" dirty="0"/>
              <a:t>Audio question answering and reasoning</a:t>
            </a:r>
          </a:p>
          <a:p>
            <a:pPr marL="742950" lvl="1" indent="-285750">
              <a:buFont typeface="Arial" panose="020B0604020202020204" pitchFamily="34" charset="0"/>
              <a:buChar char="•"/>
            </a:pPr>
            <a:r>
              <a:rPr lang="en-GB" sz="2400" dirty="0"/>
              <a:t>Text to audio generation &amp; composition &amp; storytelling</a:t>
            </a:r>
          </a:p>
          <a:p>
            <a:pPr marL="742950" lvl="1" indent="-285750">
              <a:buFont typeface="Arial" panose="020B0604020202020204" pitchFamily="34" charset="0"/>
              <a:buChar char="•"/>
            </a:pPr>
            <a:r>
              <a:rPr lang="en-GB" sz="2400" dirty="0"/>
              <a:t>LLMs for controllable audio editing</a:t>
            </a:r>
          </a:p>
          <a:p>
            <a:pPr marL="285750" indent="-285750">
              <a:buFont typeface="Arial" panose="020B0604020202020204" pitchFamily="34" charset="0"/>
              <a:buChar char="•"/>
            </a:pPr>
            <a:r>
              <a:rPr lang="en-GB" sz="2400" b="1" dirty="0"/>
              <a:t>Conclusions and future works </a:t>
            </a:r>
          </a:p>
        </p:txBody>
      </p:sp>
    </p:spTree>
    <p:extLst>
      <p:ext uri="{BB962C8B-B14F-4D97-AF65-F5344CB8AC3E}">
        <p14:creationId xmlns:p14="http://schemas.microsoft.com/office/powerpoint/2010/main" val="1167556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0B3CD7B7-76AE-736E-6F84-B062B98647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38CB03-7C19-023B-3232-0C7B84B4BF29}"/>
              </a:ext>
            </a:extLst>
          </p:cNvPr>
          <p:cNvSpPr>
            <a:spLocks noGrp="1"/>
          </p:cNvSpPr>
          <p:nvPr>
            <p:ph type="title"/>
          </p:nvPr>
        </p:nvSpPr>
        <p:spPr>
          <a:xfrm>
            <a:off x="573184" y="527539"/>
            <a:ext cx="9097590" cy="513088"/>
          </a:xfrm>
        </p:spPr>
        <p:txBody>
          <a:bodyPr>
            <a:normAutofit/>
          </a:bodyPr>
          <a:lstStyle/>
          <a:p>
            <a:r>
              <a:rPr lang="en-US" b="1" dirty="0">
                <a:solidFill>
                  <a:srgbClr val="0070C0"/>
                </a:solidFill>
              </a:rPr>
              <a:t>APT – </a:t>
            </a:r>
            <a:r>
              <a:rPr lang="en-US" dirty="0">
                <a:solidFill>
                  <a:srgbClr val="0070C0"/>
                </a:solidFill>
              </a:rPr>
              <a:t>Instruction Aware-Architecture</a:t>
            </a:r>
            <a:endParaRPr lang="x-none" dirty="0">
              <a:solidFill>
                <a:srgbClr val="0070C0"/>
              </a:solidFill>
            </a:endParaRPr>
          </a:p>
        </p:txBody>
      </p:sp>
      <p:pic>
        <p:nvPicPr>
          <p:cNvPr id="6" name="Picture 5">
            <a:extLst>
              <a:ext uri="{FF2B5EF4-FFF2-40B4-BE49-F238E27FC236}">
                <a16:creationId xmlns:a16="http://schemas.microsoft.com/office/drawing/2014/main" id="{BA465BA3-ED47-5BA4-3DD0-5087E9DD5706}"/>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pic>
        <p:nvPicPr>
          <p:cNvPr id="3" name="Google Shape;314;p27">
            <a:extLst>
              <a:ext uri="{FF2B5EF4-FFF2-40B4-BE49-F238E27FC236}">
                <a16:creationId xmlns:a16="http://schemas.microsoft.com/office/drawing/2014/main" id="{DCF94EBD-D969-942F-A301-B4EA9FD3A5B3}"/>
              </a:ext>
            </a:extLst>
          </p:cNvPr>
          <p:cNvPicPr preferRelativeResize="0"/>
          <p:nvPr/>
        </p:nvPicPr>
        <p:blipFill rotWithShape="1">
          <a:blip r:embed="rId3">
            <a:alphaModFix/>
          </a:blip>
          <a:srcRect/>
          <a:stretch/>
        </p:blipFill>
        <p:spPr>
          <a:xfrm>
            <a:off x="1376362" y="1212925"/>
            <a:ext cx="9439275" cy="3895725"/>
          </a:xfrm>
          <a:prstGeom prst="rect">
            <a:avLst/>
          </a:prstGeom>
          <a:noFill/>
          <a:ln>
            <a:noFill/>
          </a:ln>
        </p:spPr>
      </p:pic>
      <p:sp>
        <p:nvSpPr>
          <p:cNvPr id="5" name="Google Shape;315;p27">
            <a:extLst>
              <a:ext uri="{FF2B5EF4-FFF2-40B4-BE49-F238E27FC236}">
                <a16:creationId xmlns:a16="http://schemas.microsoft.com/office/drawing/2014/main" id="{3325F632-F7E7-9C71-2C24-28860FE2A9BC}"/>
              </a:ext>
            </a:extLst>
          </p:cNvPr>
          <p:cNvSpPr txBox="1"/>
          <p:nvPr/>
        </p:nvSpPr>
        <p:spPr>
          <a:xfrm>
            <a:off x="793860" y="5263732"/>
            <a:ext cx="10866364" cy="1430634"/>
          </a:xfrm>
          <a:prstGeom prst="rect">
            <a:avLst/>
          </a:prstGeom>
          <a:noFill/>
          <a:ln>
            <a:noFill/>
          </a:ln>
        </p:spPr>
        <p:txBody>
          <a:bodyPr spcFirstLastPara="1" wrap="square" lIns="109725" tIns="109725" rIns="109725" bIns="91425" anchor="t" anchorCtr="0">
            <a:normAutofit fontScale="92500"/>
          </a:bodyPr>
          <a:lstStyle/>
          <a:p>
            <a:pPr marL="0" marR="0" lvl="0" indent="0" algn="l"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2000" b="0" i="0" u="none" strike="noStrike" kern="1200" cap="none" spc="0" normalizeH="0" baseline="0" noProof="0">
                <a:ln>
                  <a:noFill/>
                </a:ln>
                <a:solidFill>
                  <a:srgbClr val="000000"/>
                </a:solidFill>
                <a:effectLst/>
                <a:uLnTx/>
                <a:uFillTx/>
                <a:latin typeface="Arial"/>
                <a:ea typeface="Arial"/>
                <a:cs typeface="Arial"/>
                <a:sym typeface="Arial"/>
              </a:rPr>
              <a:t>We adapt a 4-layer transformer and pretrain it with three loss, following BLIP-2.</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2000" b="1" i="0" u="none" strike="noStrike" kern="1200" cap="none" spc="0" normalizeH="0" baseline="0" noProof="0">
                <a:ln>
                  <a:noFill/>
                </a:ln>
                <a:solidFill>
                  <a:srgbClr val="000000"/>
                </a:solidFill>
                <a:effectLst/>
                <a:uLnTx/>
                <a:uFillTx/>
                <a:latin typeface="Arial"/>
                <a:ea typeface="Arial"/>
                <a:cs typeface="Arial"/>
                <a:sym typeface="Arial"/>
              </a:rPr>
              <a:t>ATM</a:t>
            </a:r>
            <a:r>
              <a:rPr kumimoji="0" lang="en-US" sz="2000" b="0" i="0" u="none" strike="noStrike" kern="1200" cap="none" spc="0" normalizeH="0" baseline="0" noProof="0">
                <a:ln>
                  <a:noFill/>
                </a:ln>
                <a:solidFill>
                  <a:srgbClr val="000000"/>
                </a:solidFill>
                <a:effectLst/>
                <a:uLnTx/>
                <a:uFillTx/>
                <a:latin typeface="Arial"/>
                <a:ea typeface="Arial"/>
                <a:cs typeface="Arial"/>
                <a:sym typeface="Arial"/>
              </a:rPr>
              <a:t> - learn to predict if the audio-text pair is from the same recording.</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2000" b="1" i="0" u="none" strike="noStrike" kern="1200" cap="none" spc="0" normalizeH="0" baseline="0" noProof="0">
                <a:ln>
                  <a:noFill/>
                </a:ln>
                <a:solidFill>
                  <a:srgbClr val="000000"/>
                </a:solidFill>
                <a:effectLst/>
                <a:uLnTx/>
                <a:uFillTx/>
                <a:latin typeface="Arial"/>
                <a:ea typeface="Arial"/>
                <a:cs typeface="Arial"/>
                <a:sym typeface="Arial"/>
              </a:rPr>
              <a:t>ATC </a:t>
            </a:r>
            <a:r>
              <a:rPr kumimoji="0" lang="en-US" sz="2000" b="0" i="0" u="none" strike="noStrike" kern="1200" cap="none" spc="0" normalizeH="0" baseline="0" noProof="0">
                <a:ln>
                  <a:noFill/>
                </a:ln>
                <a:solidFill>
                  <a:srgbClr val="000000"/>
                </a:solidFill>
                <a:effectLst/>
                <a:uLnTx/>
                <a:uFillTx/>
                <a:latin typeface="Arial"/>
                <a:ea typeface="Arial"/>
                <a:cs typeface="Arial"/>
                <a:sym typeface="Arial"/>
              </a:rPr>
              <a:t>- learn to match the matched audio-text pair out of a batch of negative (mismatched) pairs</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2000" b="1" i="0" u="none" strike="noStrike" kern="1200" cap="none" spc="0" normalizeH="0" baseline="0" noProof="0">
                <a:ln>
                  <a:noFill/>
                </a:ln>
                <a:solidFill>
                  <a:srgbClr val="000000"/>
                </a:solidFill>
                <a:effectLst/>
                <a:uLnTx/>
                <a:uFillTx/>
                <a:latin typeface="Arial"/>
                <a:ea typeface="Arial"/>
                <a:cs typeface="Arial"/>
                <a:sym typeface="Arial"/>
              </a:rPr>
              <a:t>AGTG </a:t>
            </a:r>
            <a:r>
              <a:rPr kumimoji="0" lang="en-US" sz="2000" b="0" i="0" u="none" strike="noStrike" kern="1200" cap="none" spc="0" normalizeH="0" baseline="0" noProof="0">
                <a:ln>
                  <a:noFill/>
                </a:ln>
                <a:solidFill>
                  <a:srgbClr val="000000"/>
                </a:solidFill>
                <a:effectLst/>
                <a:uLnTx/>
                <a:uFillTx/>
                <a:latin typeface="Arial"/>
                <a:ea typeface="Arial"/>
                <a:cs typeface="Arial"/>
                <a:sym typeface="Arial"/>
              </a:rPr>
              <a:t>– learn to predict the next textual token provided the acoustic and previous textual tokens </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38489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05A5AF9D-B445-E887-9531-6A7DC52821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E89D4C-6AEA-0283-83EE-FA95A83CA396}"/>
              </a:ext>
            </a:extLst>
          </p:cNvPr>
          <p:cNvSpPr>
            <a:spLocks noGrp="1"/>
          </p:cNvSpPr>
          <p:nvPr>
            <p:ph type="title"/>
          </p:nvPr>
        </p:nvSpPr>
        <p:spPr>
          <a:xfrm>
            <a:off x="573184" y="352881"/>
            <a:ext cx="9097590" cy="513088"/>
          </a:xfrm>
        </p:spPr>
        <p:txBody>
          <a:bodyPr>
            <a:normAutofit/>
          </a:bodyPr>
          <a:lstStyle/>
          <a:p>
            <a:r>
              <a:rPr lang="en-US" b="1" dirty="0">
                <a:solidFill>
                  <a:srgbClr val="0070C0"/>
                </a:solidFill>
              </a:rPr>
              <a:t>APT </a:t>
            </a:r>
            <a:r>
              <a:rPr lang="en-US" dirty="0">
                <a:solidFill>
                  <a:srgbClr val="0070C0"/>
                </a:solidFill>
              </a:rPr>
              <a:t>– Curriculum Learning</a:t>
            </a:r>
            <a:endParaRPr lang="x-none" dirty="0">
              <a:solidFill>
                <a:srgbClr val="0070C0"/>
              </a:solidFill>
            </a:endParaRPr>
          </a:p>
        </p:txBody>
      </p:sp>
      <p:pic>
        <p:nvPicPr>
          <p:cNvPr id="6" name="Picture 5">
            <a:extLst>
              <a:ext uri="{FF2B5EF4-FFF2-40B4-BE49-F238E27FC236}">
                <a16:creationId xmlns:a16="http://schemas.microsoft.com/office/drawing/2014/main" id="{9029ED56-E028-89B9-4D69-0B938EE4DCA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sp>
        <p:nvSpPr>
          <p:cNvPr id="4" name="Google Shape;327;p28">
            <a:extLst>
              <a:ext uri="{FF2B5EF4-FFF2-40B4-BE49-F238E27FC236}">
                <a16:creationId xmlns:a16="http://schemas.microsoft.com/office/drawing/2014/main" id="{5C1932C5-9F7C-073B-4DA5-56BF53ED191D}"/>
              </a:ext>
            </a:extLst>
          </p:cNvPr>
          <p:cNvSpPr/>
          <p:nvPr/>
        </p:nvSpPr>
        <p:spPr>
          <a:xfrm>
            <a:off x="1918517" y="1532626"/>
            <a:ext cx="1847272" cy="969819"/>
          </a:xfrm>
          <a:prstGeom prst="roundRect">
            <a:avLst>
              <a:gd name="adj" fmla="val 16667"/>
            </a:avLst>
          </a:prstGeom>
          <a:solidFill>
            <a:schemeClr val="accent1"/>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7" name="Google Shape;328;p28">
            <a:extLst>
              <a:ext uri="{FF2B5EF4-FFF2-40B4-BE49-F238E27FC236}">
                <a16:creationId xmlns:a16="http://schemas.microsoft.com/office/drawing/2014/main" id="{25C92388-1876-BF9A-5683-6A8947A84AFB}"/>
              </a:ext>
            </a:extLst>
          </p:cNvPr>
          <p:cNvSpPr txBox="1"/>
          <p:nvPr/>
        </p:nvSpPr>
        <p:spPr>
          <a:xfrm>
            <a:off x="1982070" y="1556633"/>
            <a:ext cx="1720166" cy="458117"/>
          </a:xfrm>
          <a:prstGeom prst="rect">
            <a:avLst/>
          </a:prstGeom>
          <a:noFill/>
          <a:ln>
            <a:noFill/>
          </a:ln>
        </p:spPr>
        <p:txBody>
          <a:bodyPr spcFirstLastPara="1" wrap="square" lIns="109725" tIns="109725" rIns="109725" bIns="91425" anchor="t" anchorCtr="0">
            <a:normAutofit fontScale="92500" lnSpcReduction="10000"/>
          </a:bodyPr>
          <a:lstStyle/>
          <a:p>
            <a:pPr marL="0" marR="0" lvl="0" indent="0" algn="ctr"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1800" b="0" i="1" u="none" strike="noStrike" kern="1200" cap="none" spc="0" normalizeH="0" baseline="0" noProof="0">
                <a:ln>
                  <a:noFill/>
                </a:ln>
                <a:solidFill>
                  <a:srgbClr val="000000"/>
                </a:solidFill>
                <a:effectLst/>
                <a:uLnTx/>
                <a:uFillTx/>
                <a:latin typeface="Arial"/>
                <a:ea typeface="Arial"/>
                <a:cs typeface="Arial"/>
                <a:sym typeface="Arial"/>
              </a:rPr>
              <a:t>Audio tagging</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Google Shape;329;p28">
            <a:extLst>
              <a:ext uri="{FF2B5EF4-FFF2-40B4-BE49-F238E27FC236}">
                <a16:creationId xmlns:a16="http://schemas.microsoft.com/office/drawing/2014/main" id="{4D111A48-B63A-AE49-62DA-C3F666CB80C2}"/>
              </a:ext>
            </a:extLst>
          </p:cNvPr>
          <p:cNvSpPr/>
          <p:nvPr/>
        </p:nvSpPr>
        <p:spPr>
          <a:xfrm>
            <a:off x="2197936" y="2014750"/>
            <a:ext cx="1312218" cy="352399"/>
          </a:xfrm>
          <a:prstGeom prst="rect">
            <a:avLst/>
          </a:prstGeom>
          <a:solidFill>
            <a:srgbClr val="FFC00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AudioSet</a:t>
            </a: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 name="Google Shape;330;p28">
            <a:extLst>
              <a:ext uri="{FF2B5EF4-FFF2-40B4-BE49-F238E27FC236}">
                <a16:creationId xmlns:a16="http://schemas.microsoft.com/office/drawing/2014/main" id="{EFFA1333-23AF-E66B-F27C-231AD9A18D12}"/>
              </a:ext>
            </a:extLst>
          </p:cNvPr>
          <p:cNvSpPr/>
          <p:nvPr/>
        </p:nvSpPr>
        <p:spPr>
          <a:xfrm>
            <a:off x="1783282" y="3064514"/>
            <a:ext cx="2159999" cy="1844004"/>
          </a:xfrm>
          <a:prstGeom prst="roundRect">
            <a:avLst>
              <a:gd name="adj" fmla="val 16667"/>
            </a:avLst>
          </a:prstGeom>
          <a:solidFill>
            <a:srgbClr val="00B0F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0" name="Google Shape;331;p28">
            <a:extLst>
              <a:ext uri="{FF2B5EF4-FFF2-40B4-BE49-F238E27FC236}">
                <a16:creationId xmlns:a16="http://schemas.microsoft.com/office/drawing/2014/main" id="{E8E2B453-21FF-4C6A-1912-58A419BDCAC6}"/>
              </a:ext>
            </a:extLst>
          </p:cNvPr>
          <p:cNvSpPr txBox="1"/>
          <p:nvPr/>
        </p:nvSpPr>
        <p:spPr>
          <a:xfrm>
            <a:off x="1846835" y="3088521"/>
            <a:ext cx="2096445" cy="458117"/>
          </a:xfrm>
          <a:prstGeom prst="rect">
            <a:avLst/>
          </a:prstGeom>
          <a:noFill/>
          <a:ln>
            <a:noFill/>
          </a:ln>
        </p:spPr>
        <p:txBody>
          <a:bodyPr spcFirstLastPara="1" wrap="square" lIns="109725" tIns="109725" rIns="109725" bIns="91425" anchor="t" anchorCtr="0">
            <a:normAutofit fontScale="92500" lnSpcReduction="10000"/>
          </a:bodyPr>
          <a:lstStyle/>
          <a:p>
            <a:pPr marL="0" marR="0" lvl="0" indent="0" algn="ctr"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1800" b="0" i="1" u="none" strike="noStrike" kern="1200" cap="none" spc="0" normalizeH="0" baseline="0" noProof="0">
                <a:ln>
                  <a:noFill/>
                </a:ln>
                <a:solidFill>
                  <a:srgbClr val="000000"/>
                </a:solidFill>
                <a:effectLst/>
                <a:uLnTx/>
                <a:uFillTx/>
                <a:latin typeface="Arial"/>
                <a:ea typeface="Arial"/>
                <a:cs typeface="Arial"/>
                <a:sym typeface="Arial"/>
              </a:rPr>
              <a:t>Audio captioning</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Google Shape;332;p28">
            <a:extLst>
              <a:ext uri="{FF2B5EF4-FFF2-40B4-BE49-F238E27FC236}">
                <a16:creationId xmlns:a16="http://schemas.microsoft.com/office/drawing/2014/main" id="{219BCE7A-CF14-D4DD-687C-92AEE148BEFE}"/>
              </a:ext>
            </a:extLst>
          </p:cNvPr>
          <p:cNvSpPr/>
          <p:nvPr/>
        </p:nvSpPr>
        <p:spPr>
          <a:xfrm>
            <a:off x="2207172" y="3546638"/>
            <a:ext cx="1312218" cy="352399"/>
          </a:xfrm>
          <a:prstGeom prst="rect">
            <a:avLst/>
          </a:prstGeom>
          <a:solidFill>
            <a:srgbClr val="FFC00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WavCaps</a:t>
            </a: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333;p28">
            <a:extLst>
              <a:ext uri="{FF2B5EF4-FFF2-40B4-BE49-F238E27FC236}">
                <a16:creationId xmlns:a16="http://schemas.microsoft.com/office/drawing/2014/main" id="{57B4D416-8338-447F-2173-E600619A6164}"/>
              </a:ext>
            </a:extLst>
          </p:cNvPr>
          <p:cNvSpPr/>
          <p:nvPr/>
        </p:nvSpPr>
        <p:spPr>
          <a:xfrm>
            <a:off x="2222011" y="4014465"/>
            <a:ext cx="1312218" cy="352399"/>
          </a:xfrm>
          <a:prstGeom prst="rect">
            <a:avLst/>
          </a:prstGeom>
          <a:solidFill>
            <a:srgbClr val="FFC00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AudioCaps</a:t>
            </a: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334;p28">
            <a:extLst>
              <a:ext uri="{FF2B5EF4-FFF2-40B4-BE49-F238E27FC236}">
                <a16:creationId xmlns:a16="http://schemas.microsoft.com/office/drawing/2014/main" id="{481CB3D4-E5E6-BB5B-7EE9-E78E6887FEE1}"/>
              </a:ext>
            </a:extLst>
          </p:cNvPr>
          <p:cNvSpPr/>
          <p:nvPr/>
        </p:nvSpPr>
        <p:spPr>
          <a:xfrm>
            <a:off x="2222011" y="4502881"/>
            <a:ext cx="1312218" cy="352399"/>
          </a:xfrm>
          <a:prstGeom prst="rect">
            <a:avLst/>
          </a:prstGeom>
          <a:solidFill>
            <a:srgbClr val="FFC00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Clotho</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Google Shape;335;p28">
            <a:extLst>
              <a:ext uri="{FF2B5EF4-FFF2-40B4-BE49-F238E27FC236}">
                <a16:creationId xmlns:a16="http://schemas.microsoft.com/office/drawing/2014/main" id="{FB899727-EB58-B4A0-2742-55ACE14CD904}"/>
              </a:ext>
            </a:extLst>
          </p:cNvPr>
          <p:cNvSpPr/>
          <p:nvPr/>
        </p:nvSpPr>
        <p:spPr>
          <a:xfrm>
            <a:off x="4418039" y="1101708"/>
            <a:ext cx="3131574" cy="969819"/>
          </a:xfrm>
          <a:prstGeom prst="roundRect">
            <a:avLst>
              <a:gd name="adj" fmla="val 16667"/>
            </a:avLst>
          </a:prstGeom>
          <a:solidFill>
            <a:srgbClr val="00B05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5" name="Google Shape;336;p28">
            <a:extLst>
              <a:ext uri="{FF2B5EF4-FFF2-40B4-BE49-F238E27FC236}">
                <a16:creationId xmlns:a16="http://schemas.microsoft.com/office/drawing/2014/main" id="{89D7E257-8B37-183F-EBB0-ADACF09243C5}"/>
              </a:ext>
            </a:extLst>
          </p:cNvPr>
          <p:cNvSpPr txBox="1"/>
          <p:nvPr/>
        </p:nvSpPr>
        <p:spPr>
          <a:xfrm>
            <a:off x="4481593" y="1125715"/>
            <a:ext cx="3131574" cy="458117"/>
          </a:xfrm>
          <a:prstGeom prst="rect">
            <a:avLst/>
          </a:prstGeom>
          <a:noFill/>
          <a:ln>
            <a:noFill/>
          </a:ln>
        </p:spPr>
        <p:txBody>
          <a:bodyPr spcFirstLastPara="1" wrap="square" lIns="109725" tIns="109725" rIns="109725" bIns="91425" anchor="t" anchorCtr="0">
            <a:normAutofit fontScale="85000" lnSpcReduction="10000"/>
          </a:bodyPr>
          <a:lstStyle/>
          <a:p>
            <a:pPr marL="0" marR="0" lvl="0" indent="0" algn="ctr"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2000" b="0" i="1" u="none" strike="noStrike" kern="1200" cap="none" spc="0" normalizeH="0" baseline="0" noProof="0">
                <a:ln>
                  <a:noFill/>
                </a:ln>
                <a:solidFill>
                  <a:srgbClr val="000000"/>
                </a:solidFill>
                <a:effectLst/>
                <a:uLnTx/>
                <a:uFillTx/>
                <a:latin typeface="Arial"/>
                <a:ea typeface="Arial"/>
                <a:cs typeface="Arial"/>
                <a:sym typeface="Arial"/>
              </a:rPr>
              <a:t>target sound event detection</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Google Shape;337;p28">
            <a:extLst>
              <a:ext uri="{FF2B5EF4-FFF2-40B4-BE49-F238E27FC236}">
                <a16:creationId xmlns:a16="http://schemas.microsoft.com/office/drawing/2014/main" id="{D427EB7D-9AED-AC10-3F0E-6BEE1EDE057F}"/>
              </a:ext>
            </a:extLst>
          </p:cNvPr>
          <p:cNvSpPr/>
          <p:nvPr/>
        </p:nvSpPr>
        <p:spPr>
          <a:xfrm>
            <a:off x="5298959" y="1575031"/>
            <a:ext cx="1496841" cy="352399"/>
          </a:xfrm>
          <a:prstGeom prst="rect">
            <a:avLst/>
          </a:prstGeom>
          <a:solidFill>
            <a:srgbClr val="FFC00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AudioSet-SL</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Google Shape;338;p28">
            <a:extLst>
              <a:ext uri="{FF2B5EF4-FFF2-40B4-BE49-F238E27FC236}">
                <a16:creationId xmlns:a16="http://schemas.microsoft.com/office/drawing/2014/main" id="{05A4CA8E-0220-7FAB-9048-FC9F821E28AF}"/>
              </a:ext>
            </a:extLst>
          </p:cNvPr>
          <p:cNvSpPr/>
          <p:nvPr/>
        </p:nvSpPr>
        <p:spPr>
          <a:xfrm>
            <a:off x="4566181" y="2389357"/>
            <a:ext cx="2824654" cy="969819"/>
          </a:xfrm>
          <a:prstGeom prst="roundRect">
            <a:avLst>
              <a:gd name="adj" fmla="val 16667"/>
            </a:avLst>
          </a:prstGeom>
          <a:solidFill>
            <a:srgbClr val="FFFFCC"/>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8" name="Google Shape;339;p28">
            <a:extLst>
              <a:ext uri="{FF2B5EF4-FFF2-40B4-BE49-F238E27FC236}">
                <a16:creationId xmlns:a16="http://schemas.microsoft.com/office/drawing/2014/main" id="{4D9A99F2-89AD-BBA4-E45D-FE9533118901}"/>
              </a:ext>
            </a:extLst>
          </p:cNvPr>
          <p:cNvSpPr txBox="1"/>
          <p:nvPr/>
        </p:nvSpPr>
        <p:spPr>
          <a:xfrm>
            <a:off x="4629734" y="2413364"/>
            <a:ext cx="2650263" cy="458117"/>
          </a:xfrm>
          <a:prstGeom prst="rect">
            <a:avLst/>
          </a:prstGeom>
          <a:noFill/>
          <a:ln>
            <a:noFill/>
          </a:ln>
        </p:spPr>
        <p:txBody>
          <a:bodyPr spcFirstLastPara="1" wrap="square" lIns="109725" tIns="109725" rIns="109725" bIns="91425" anchor="t" anchorCtr="0">
            <a:normAutofit fontScale="85000" lnSpcReduction="10000"/>
          </a:bodyPr>
          <a:lstStyle/>
          <a:p>
            <a:pPr marL="0" marR="0" lvl="0" indent="0" algn="ctr"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2000" b="0" i="1" u="none" strike="noStrike" kern="1200" cap="none" spc="0" normalizeH="0" baseline="0" noProof="0">
                <a:ln>
                  <a:noFill/>
                </a:ln>
                <a:solidFill>
                  <a:srgbClr val="000000"/>
                </a:solidFill>
                <a:effectLst/>
                <a:uLnTx/>
                <a:uFillTx/>
                <a:latin typeface="Arial"/>
                <a:ea typeface="Arial"/>
                <a:cs typeface="Arial"/>
                <a:sym typeface="Arial"/>
              </a:rPr>
              <a:t>Temporal event retrieval</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Google Shape;340;p28">
            <a:extLst>
              <a:ext uri="{FF2B5EF4-FFF2-40B4-BE49-F238E27FC236}">
                <a16:creationId xmlns:a16="http://schemas.microsoft.com/office/drawing/2014/main" id="{D3C70EED-C700-21CA-5919-3AC815946774}"/>
              </a:ext>
            </a:extLst>
          </p:cNvPr>
          <p:cNvSpPr/>
          <p:nvPr/>
        </p:nvSpPr>
        <p:spPr>
          <a:xfrm>
            <a:off x="5200993" y="2862828"/>
            <a:ext cx="1496841" cy="352399"/>
          </a:xfrm>
          <a:prstGeom prst="rect">
            <a:avLst/>
          </a:prstGeom>
          <a:solidFill>
            <a:srgbClr val="FFC00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AudioSet-SL</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 name="Google Shape;341;p28">
            <a:extLst>
              <a:ext uri="{FF2B5EF4-FFF2-40B4-BE49-F238E27FC236}">
                <a16:creationId xmlns:a16="http://schemas.microsoft.com/office/drawing/2014/main" id="{DE9036E6-B4C5-06F5-D4BE-714197E85ADA}"/>
              </a:ext>
            </a:extLst>
          </p:cNvPr>
          <p:cNvSpPr/>
          <p:nvPr/>
        </p:nvSpPr>
        <p:spPr>
          <a:xfrm>
            <a:off x="4738756" y="3657439"/>
            <a:ext cx="2539345" cy="969819"/>
          </a:xfrm>
          <a:prstGeom prst="roundRect">
            <a:avLst>
              <a:gd name="adj" fmla="val 16667"/>
            </a:avLst>
          </a:prstGeom>
          <a:solidFill>
            <a:srgbClr val="FC7608"/>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1" name="Google Shape;342;p28">
            <a:extLst>
              <a:ext uri="{FF2B5EF4-FFF2-40B4-BE49-F238E27FC236}">
                <a16:creationId xmlns:a16="http://schemas.microsoft.com/office/drawing/2014/main" id="{1ACED27D-7737-9062-5F80-37C5B13D1DE5}"/>
              </a:ext>
            </a:extLst>
          </p:cNvPr>
          <p:cNvSpPr txBox="1"/>
          <p:nvPr/>
        </p:nvSpPr>
        <p:spPr>
          <a:xfrm>
            <a:off x="4802310" y="3681446"/>
            <a:ext cx="2475792" cy="458117"/>
          </a:xfrm>
          <a:prstGeom prst="rect">
            <a:avLst/>
          </a:prstGeom>
          <a:noFill/>
          <a:ln>
            <a:noFill/>
          </a:ln>
        </p:spPr>
        <p:txBody>
          <a:bodyPr spcFirstLastPara="1" wrap="square" lIns="109725" tIns="109725" rIns="109725" bIns="91425" anchor="t" anchorCtr="0">
            <a:normAutofit fontScale="85000" lnSpcReduction="10000"/>
          </a:bodyPr>
          <a:lstStyle/>
          <a:p>
            <a:pPr marL="0" marR="0" lvl="0" indent="0" algn="ctr"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2000" b="0" i="1" u="none" strike="noStrike" kern="1200" cap="none" spc="0" normalizeH="0" baseline="0" noProof="0">
                <a:ln>
                  <a:noFill/>
                </a:ln>
                <a:solidFill>
                  <a:srgbClr val="000000"/>
                </a:solidFill>
                <a:effectLst/>
                <a:uLnTx/>
                <a:uFillTx/>
                <a:latin typeface="Arial"/>
                <a:ea typeface="Arial"/>
                <a:cs typeface="Arial"/>
                <a:sym typeface="Arial"/>
              </a:rPr>
              <a:t>Sound event counting</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Google Shape;343;p28">
            <a:extLst>
              <a:ext uri="{FF2B5EF4-FFF2-40B4-BE49-F238E27FC236}">
                <a16:creationId xmlns:a16="http://schemas.microsoft.com/office/drawing/2014/main" id="{352AC776-7DA1-F96B-C44A-8C5E9A8834A6}"/>
              </a:ext>
            </a:extLst>
          </p:cNvPr>
          <p:cNvSpPr/>
          <p:nvPr/>
        </p:nvSpPr>
        <p:spPr>
          <a:xfrm>
            <a:off x="5291785" y="4132589"/>
            <a:ext cx="1496841" cy="352399"/>
          </a:xfrm>
          <a:prstGeom prst="rect">
            <a:avLst/>
          </a:prstGeom>
          <a:solidFill>
            <a:srgbClr val="FFC00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AudioSet-SL</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Google Shape;344;p28">
            <a:extLst>
              <a:ext uri="{FF2B5EF4-FFF2-40B4-BE49-F238E27FC236}">
                <a16:creationId xmlns:a16="http://schemas.microsoft.com/office/drawing/2014/main" id="{063996EC-24C3-8634-32F5-1CB3F8B983CE}"/>
              </a:ext>
            </a:extLst>
          </p:cNvPr>
          <p:cNvSpPr/>
          <p:nvPr/>
        </p:nvSpPr>
        <p:spPr>
          <a:xfrm>
            <a:off x="4751282" y="4851447"/>
            <a:ext cx="2539345" cy="969819"/>
          </a:xfrm>
          <a:prstGeom prst="roundRect">
            <a:avLst>
              <a:gd name="adj" fmla="val 16667"/>
            </a:avLst>
          </a:prstGeom>
          <a:solidFill>
            <a:srgbClr val="00B05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4" name="Google Shape;345;p28">
            <a:extLst>
              <a:ext uri="{FF2B5EF4-FFF2-40B4-BE49-F238E27FC236}">
                <a16:creationId xmlns:a16="http://schemas.microsoft.com/office/drawing/2014/main" id="{D7B6A340-EFAB-50A6-5E9E-6DC73DCB2024}"/>
              </a:ext>
            </a:extLst>
          </p:cNvPr>
          <p:cNvSpPr txBox="1"/>
          <p:nvPr/>
        </p:nvSpPr>
        <p:spPr>
          <a:xfrm>
            <a:off x="4814836" y="4875454"/>
            <a:ext cx="2475792" cy="458117"/>
          </a:xfrm>
          <a:prstGeom prst="rect">
            <a:avLst/>
          </a:prstGeom>
          <a:noFill/>
          <a:ln>
            <a:noFill/>
          </a:ln>
        </p:spPr>
        <p:txBody>
          <a:bodyPr spcFirstLastPara="1" wrap="square" lIns="109725" tIns="109725" rIns="109725" bIns="91425" anchor="t" anchorCtr="0">
            <a:normAutofit fontScale="92500" lnSpcReduction="10000"/>
          </a:bodyPr>
          <a:lstStyle/>
          <a:p>
            <a:pPr marL="0" marR="0" lvl="0" indent="0" algn="ctr"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1800" b="0" i="1" u="none" strike="noStrike" kern="1200" cap="none" spc="0" normalizeH="0" baseline="0" noProof="0">
                <a:ln>
                  <a:noFill/>
                </a:ln>
                <a:solidFill>
                  <a:srgbClr val="000000"/>
                </a:solidFill>
                <a:effectLst/>
                <a:uLnTx/>
                <a:uFillTx/>
                <a:latin typeface="Arial"/>
                <a:ea typeface="Arial"/>
                <a:cs typeface="Arial"/>
                <a:sym typeface="Arial"/>
              </a:rPr>
              <a:t>Audio Q&amp;A</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Google Shape;346;p28">
            <a:extLst>
              <a:ext uri="{FF2B5EF4-FFF2-40B4-BE49-F238E27FC236}">
                <a16:creationId xmlns:a16="http://schemas.microsoft.com/office/drawing/2014/main" id="{A93866E7-1A19-2E4F-88CC-16F18BFB1735}"/>
              </a:ext>
            </a:extLst>
          </p:cNvPr>
          <p:cNvSpPr/>
          <p:nvPr/>
        </p:nvSpPr>
        <p:spPr>
          <a:xfrm>
            <a:off x="5272533" y="5326350"/>
            <a:ext cx="1496841" cy="352399"/>
          </a:xfrm>
          <a:prstGeom prst="rect">
            <a:avLst/>
          </a:prstGeom>
          <a:solidFill>
            <a:srgbClr val="FFC00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ClothoAQA</a:t>
            </a: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347;p28">
            <a:extLst>
              <a:ext uri="{FF2B5EF4-FFF2-40B4-BE49-F238E27FC236}">
                <a16:creationId xmlns:a16="http://schemas.microsoft.com/office/drawing/2014/main" id="{B89B32C1-F5D6-8235-A87C-0DE4DB02AF5C}"/>
              </a:ext>
            </a:extLst>
          </p:cNvPr>
          <p:cNvSpPr/>
          <p:nvPr/>
        </p:nvSpPr>
        <p:spPr>
          <a:xfrm>
            <a:off x="7929703" y="1818461"/>
            <a:ext cx="2539345" cy="969819"/>
          </a:xfrm>
          <a:prstGeom prst="roundRect">
            <a:avLst>
              <a:gd name="adj" fmla="val 16667"/>
            </a:avLst>
          </a:prstGeom>
          <a:solidFill>
            <a:srgbClr val="00EEE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highlight>
                <a:srgbClr val="F5F5DC"/>
              </a:highlight>
              <a:uLnTx/>
              <a:uFillTx/>
              <a:latin typeface="Arial"/>
              <a:ea typeface="Arial"/>
              <a:cs typeface="Arial"/>
              <a:sym typeface="Arial"/>
            </a:endParaRPr>
          </a:p>
        </p:txBody>
      </p:sp>
      <p:sp>
        <p:nvSpPr>
          <p:cNvPr id="27" name="Google Shape;348;p28">
            <a:extLst>
              <a:ext uri="{FF2B5EF4-FFF2-40B4-BE49-F238E27FC236}">
                <a16:creationId xmlns:a16="http://schemas.microsoft.com/office/drawing/2014/main" id="{DF0AB4DD-08AD-684F-5280-18E00E1AB8C3}"/>
              </a:ext>
            </a:extLst>
          </p:cNvPr>
          <p:cNvSpPr txBox="1"/>
          <p:nvPr/>
        </p:nvSpPr>
        <p:spPr>
          <a:xfrm>
            <a:off x="7993257" y="1842468"/>
            <a:ext cx="2475792" cy="458117"/>
          </a:xfrm>
          <a:prstGeom prst="rect">
            <a:avLst/>
          </a:prstGeom>
          <a:noFill/>
          <a:ln>
            <a:noFill/>
          </a:ln>
        </p:spPr>
        <p:txBody>
          <a:bodyPr spcFirstLastPara="1" wrap="square" lIns="109725" tIns="109725" rIns="109725" bIns="91425" anchor="t" anchorCtr="0">
            <a:normAutofit fontScale="92500" lnSpcReduction="10000"/>
          </a:bodyPr>
          <a:lstStyle/>
          <a:p>
            <a:pPr marL="0" marR="0" lvl="0" indent="0" algn="ctr"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1800" b="0" i="1" u="none" strike="noStrike" kern="1200" cap="none" spc="0" normalizeH="0" baseline="0" noProof="0">
                <a:ln>
                  <a:noFill/>
                </a:ln>
                <a:solidFill>
                  <a:srgbClr val="000000"/>
                </a:solidFill>
                <a:effectLst/>
                <a:uLnTx/>
                <a:uFillTx/>
                <a:latin typeface="Arial"/>
                <a:ea typeface="Arial"/>
                <a:cs typeface="Arial"/>
                <a:sym typeface="Arial"/>
              </a:rPr>
              <a:t>Few-shot learning</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 name="Google Shape;349;p28">
            <a:extLst>
              <a:ext uri="{FF2B5EF4-FFF2-40B4-BE49-F238E27FC236}">
                <a16:creationId xmlns:a16="http://schemas.microsoft.com/office/drawing/2014/main" id="{4D3A0255-2263-8782-DA12-2DB50629FAB7}"/>
              </a:ext>
            </a:extLst>
          </p:cNvPr>
          <p:cNvSpPr/>
          <p:nvPr/>
        </p:nvSpPr>
        <p:spPr>
          <a:xfrm>
            <a:off x="8482732" y="2293611"/>
            <a:ext cx="1496841" cy="352399"/>
          </a:xfrm>
          <a:prstGeom prst="rect">
            <a:avLst/>
          </a:prstGeom>
          <a:solidFill>
            <a:srgbClr val="FFC00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AudioSet</a:t>
            </a: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350;p28">
            <a:extLst>
              <a:ext uri="{FF2B5EF4-FFF2-40B4-BE49-F238E27FC236}">
                <a16:creationId xmlns:a16="http://schemas.microsoft.com/office/drawing/2014/main" id="{1439669C-480A-43EB-9445-C61C46353A60}"/>
              </a:ext>
            </a:extLst>
          </p:cNvPr>
          <p:cNvSpPr/>
          <p:nvPr/>
        </p:nvSpPr>
        <p:spPr>
          <a:xfrm>
            <a:off x="7982106" y="3633432"/>
            <a:ext cx="2539345" cy="969819"/>
          </a:xfrm>
          <a:prstGeom prst="roundRect">
            <a:avLst>
              <a:gd name="adj" fmla="val 16667"/>
            </a:avLst>
          </a:prstGeom>
          <a:solidFill>
            <a:srgbClr val="F4C176"/>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30" name="Google Shape;351;p28">
            <a:extLst>
              <a:ext uri="{FF2B5EF4-FFF2-40B4-BE49-F238E27FC236}">
                <a16:creationId xmlns:a16="http://schemas.microsoft.com/office/drawing/2014/main" id="{E6C4C9A4-AF22-2606-1015-A2BD4B57D79D}"/>
              </a:ext>
            </a:extLst>
          </p:cNvPr>
          <p:cNvSpPr txBox="1"/>
          <p:nvPr/>
        </p:nvSpPr>
        <p:spPr>
          <a:xfrm>
            <a:off x="8045660" y="3657439"/>
            <a:ext cx="2475792" cy="458117"/>
          </a:xfrm>
          <a:prstGeom prst="rect">
            <a:avLst/>
          </a:prstGeom>
          <a:noFill/>
          <a:ln>
            <a:noFill/>
          </a:ln>
        </p:spPr>
        <p:txBody>
          <a:bodyPr spcFirstLastPara="1" wrap="square" lIns="109725" tIns="109725" rIns="109725" bIns="91425" anchor="t" anchorCtr="0">
            <a:normAutofit fontScale="92500" lnSpcReduction="10000"/>
          </a:bodyPr>
          <a:lstStyle/>
          <a:p>
            <a:pPr marL="0" marR="0" lvl="0" indent="0" algn="ctr"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1800" b="0" i="1" u="none" strike="noStrike" kern="1200" cap="none" spc="0" normalizeH="0" baseline="0" noProof="0">
                <a:ln>
                  <a:noFill/>
                </a:ln>
                <a:solidFill>
                  <a:srgbClr val="000000"/>
                </a:solidFill>
                <a:effectLst/>
                <a:uLnTx/>
                <a:uFillTx/>
                <a:latin typeface="Arial"/>
                <a:ea typeface="Arial"/>
                <a:cs typeface="Arial"/>
                <a:sym typeface="Arial"/>
              </a:rPr>
              <a:t>Complex reasoning</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Google Shape;352;p28">
            <a:extLst>
              <a:ext uri="{FF2B5EF4-FFF2-40B4-BE49-F238E27FC236}">
                <a16:creationId xmlns:a16="http://schemas.microsoft.com/office/drawing/2014/main" id="{6450F064-45F9-F90A-23E8-9D8D6B5E1319}"/>
              </a:ext>
            </a:extLst>
          </p:cNvPr>
          <p:cNvSpPr/>
          <p:nvPr/>
        </p:nvSpPr>
        <p:spPr>
          <a:xfrm>
            <a:off x="8535135" y="4108582"/>
            <a:ext cx="1496841" cy="352399"/>
          </a:xfrm>
          <a:prstGeom prst="rect">
            <a:avLst/>
          </a:prstGeom>
          <a:solidFill>
            <a:srgbClr val="FFC00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NLAR</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32" name="Google Shape;353;p28">
            <a:extLst>
              <a:ext uri="{FF2B5EF4-FFF2-40B4-BE49-F238E27FC236}">
                <a16:creationId xmlns:a16="http://schemas.microsoft.com/office/drawing/2014/main" id="{B95F6148-BBAA-FAED-8C9C-001DDEE16D48}"/>
              </a:ext>
            </a:extLst>
          </p:cNvPr>
          <p:cNvGrpSpPr/>
          <p:nvPr/>
        </p:nvGrpSpPr>
        <p:grpSpPr>
          <a:xfrm>
            <a:off x="1369923" y="5883141"/>
            <a:ext cx="9449381" cy="255191"/>
            <a:chOff x="0" y="0"/>
            <a:chExt cx="9449381" cy="255191"/>
          </a:xfrm>
        </p:grpSpPr>
        <p:sp>
          <p:nvSpPr>
            <p:cNvPr id="33" name="Google Shape;354;p28">
              <a:extLst>
                <a:ext uri="{FF2B5EF4-FFF2-40B4-BE49-F238E27FC236}">
                  <a16:creationId xmlns:a16="http://schemas.microsoft.com/office/drawing/2014/main" id="{D301B291-FA20-EAF3-FB28-4C8492D39962}"/>
                </a:ext>
              </a:extLst>
            </p:cNvPr>
            <p:cNvSpPr/>
            <p:nvPr/>
          </p:nvSpPr>
          <p:spPr>
            <a:xfrm>
              <a:off x="0" y="0"/>
              <a:ext cx="3373790" cy="255191"/>
            </a:xfrm>
            <a:prstGeom prst="chevron">
              <a:avLst>
                <a:gd name="adj" fmla="val 50000"/>
              </a:avLst>
            </a:prstGeom>
            <a:solidFill>
              <a:srgbClr val="72909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Google Shape;355;p28">
              <a:extLst>
                <a:ext uri="{FF2B5EF4-FFF2-40B4-BE49-F238E27FC236}">
                  <a16:creationId xmlns:a16="http://schemas.microsoft.com/office/drawing/2014/main" id="{BFA6D7CF-2854-4B71-7FF4-591E5C366442}"/>
                </a:ext>
              </a:extLst>
            </p:cNvPr>
            <p:cNvSpPr txBox="1"/>
            <p:nvPr/>
          </p:nvSpPr>
          <p:spPr>
            <a:xfrm>
              <a:off x="127596" y="0"/>
              <a:ext cx="3118599" cy="255191"/>
            </a:xfrm>
            <a:prstGeom prst="rect">
              <a:avLst/>
            </a:prstGeom>
            <a:noFill/>
            <a:ln>
              <a:noFill/>
            </a:ln>
          </p:spPr>
          <p:txBody>
            <a:bodyPr spcFirstLastPara="1" wrap="square" lIns="44000" tIns="14650" rIns="14650" bIns="14650" anchor="ctr" anchorCtr="0">
              <a:noAutofit/>
            </a:bodyPr>
            <a:lstStyle/>
            <a:p>
              <a:pPr marL="0" marR="0" lvl="0" indent="0" algn="ctr" defTabSz="457200" rtl="0" eaLnBrk="1" fontAlgn="auto" latinLnBrk="0" hangingPunct="1">
                <a:lnSpc>
                  <a:spcPct val="90000"/>
                </a:lnSpc>
                <a:spcBef>
                  <a:spcPts val="0"/>
                </a:spcBef>
                <a:spcAft>
                  <a:spcPts val="0"/>
                </a:spcAft>
                <a:buClr>
                  <a:srgbClr val="FFFFFF"/>
                </a:buClr>
                <a:buSzPts val="1100"/>
                <a:buFont typeface="Arial"/>
                <a:buNone/>
                <a:tabLst/>
                <a:defRPr/>
              </a:pPr>
              <a:r>
                <a:rPr kumimoji="0" lang="en-US" sz="1100" b="0" i="0" u="none" strike="noStrike" kern="1200" cap="none" spc="0" normalizeH="0" baseline="0" noProof="0">
                  <a:ln>
                    <a:noFill/>
                  </a:ln>
                  <a:solidFill>
                    <a:srgbClr val="FFFFFF"/>
                  </a:solidFill>
                  <a:effectLst/>
                  <a:uLnTx/>
                  <a:uFillTx/>
                  <a:latin typeface="Arial"/>
                  <a:ea typeface="Arial"/>
                  <a:cs typeface="Arial"/>
                  <a:sym typeface="Arial"/>
                </a:rPr>
                <a:t>Stage 1</a:t>
              </a:r>
              <a:endParaRPr kumimoji="0" sz="11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35" name="Google Shape;356;p28">
              <a:extLst>
                <a:ext uri="{FF2B5EF4-FFF2-40B4-BE49-F238E27FC236}">
                  <a16:creationId xmlns:a16="http://schemas.microsoft.com/office/drawing/2014/main" id="{28B68841-84E0-5E23-696F-7AEC77956617}"/>
                </a:ext>
              </a:extLst>
            </p:cNvPr>
            <p:cNvSpPr/>
            <p:nvPr/>
          </p:nvSpPr>
          <p:spPr>
            <a:xfrm>
              <a:off x="3039180" y="0"/>
              <a:ext cx="3373790" cy="255191"/>
            </a:xfrm>
            <a:prstGeom prst="chevron">
              <a:avLst>
                <a:gd name="adj" fmla="val 50000"/>
              </a:avLst>
            </a:prstGeom>
            <a:solidFill>
              <a:srgbClr val="72909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 name="Google Shape;357;p28">
              <a:extLst>
                <a:ext uri="{FF2B5EF4-FFF2-40B4-BE49-F238E27FC236}">
                  <a16:creationId xmlns:a16="http://schemas.microsoft.com/office/drawing/2014/main" id="{72D01153-54F1-6DBF-53C5-4A7178EC0B89}"/>
                </a:ext>
              </a:extLst>
            </p:cNvPr>
            <p:cNvSpPr txBox="1"/>
            <p:nvPr/>
          </p:nvSpPr>
          <p:spPr>
            <a:xfrm>
              <a:off x="3166776" y="0"/>
              <a:ext cx="3118599" cy="255191"/>
            </a:xfrm>
            <a:prstGeom prst="rect">
              <a:avLst/>
            </a:prstGeom>
            <a:noFill/>
            <a:ln>
              <a:noFill/>
            </a:ln>
          </p:spPr>
          <p:txBody>
            <a:bodyPr spcFirstLastPara="1" wrap="square" lIns="44000" tIns="14650" rIns="14650" bIns="14650" anchor="ctr" anchorCtr="0">
              <a:noAutofit/>
            </a:bodyPr>
            <a:lstStyle/>
            <a:p>
              <a:pPr marL="0" marR="0" lvl="0" indent="0" algn="ctr" defTabSz="457200" rtl="0" eaLnBrk="1" fontAlgn="auto" latinLnBrk="0" hangingPunct="1">
                <a:lnSpc>
                  <a:spcPct val="90000"/>
                </a:lnSpc>
                <a:spcBef>
                  <a:spcPts val="0"/>
                </a:spcBef>
                <a:spcAft>
                  <a:spcPts val="0"/>
                </a:spcAft>
                <a:buClr>
                  <a:srgbClr val="FFFFFF"/>
                </a:buClr>
                <a:buSzPts val="1100"/>
                <a:buFont typeface="Arial"/>
                <a:buNone/>
                <a:tabLst/>
                <a:defRPr/>
              </a:pPr>
              <a:r>
                <a:rPr kumimoji="0" lang="en-US" sz="1100" b="0" i="0" u="none" strike="noStrike" kern="1200" cap="none" spc="0" normalizeH="0" baseline="0" noProof="0">
                  <a:ln>
                    <a:noFill/>
                  </a:ln>
                  <a:solidFill>
                    <a:srgbClr val="FFFFFF"/>
                  </a:solidFill>
                  <a:effectLst/>
                  <a:uLnTx/>
                  <a:uFillTx/>
                  <a:latin typeface="Arial"/>
                  <a:ea typeface="Arial"/>
                  <a:cs typeface="Arial"/>
                  <a:sym typeface="Arial"/>
                </a:rPr>
                <a:t>Stage 2</a:t>
              </a:r>
              <a:endParaRPr kumimoji="0" sz="11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37" name="Google Shape;358;p28">
              <a:extLst>
                <a:ext uri="{FF2B5EF4-FFF2-40B4-BE49-F238E27FC236}">
                  <a16:creationId xmlns:a16="http://schemas.microsoft.com/office/drawing/2014/main" id="{1B752330-B11F-1A98-F785-2C28FDD731CB}"/>
                </a:ext>
              </a:extLst>
            </p:cNvPr>
            <p:cNvSpPr/>
            <p:nvPr/>
          </p:nvSpPr>
          <p:spPr>
            <a:xfrm>
              <a:off x="6075591" y="0"/>
              <a:ext cx="3373790" cy="255191"/>
            </a:xfrm>
            <a:prstGeom prst="chevron">
              <a:avLst>
                <a:gd name="adj" fmla="val 50000"/>
              </a:avLst>
            </a:prstGeom>
            <a:solidFill>
              <a:srgbClr val="72909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 name="Google Shape;359;p28">
              <a:extLst>
                <a:ext uri="{FF2B5EF4-FFF2-40B4-BE49-F238E27FC236}">
                  <a16:creationId xmlns:a16="http://schemas.microsoft.com/office/drawing/2014/main" id="{33927F22-F75B-05C7-8F52-CE559C6D4225}"/>
                </a:ext>
              </a:extLst>
            </p:cNvPr>
            <p:cNvSpPr txBox="1"/>
            <p:nvPr/>
          </p:nvSpPr>
          <p:spPr>
            <a:xfrm>
              <a:off x="6203187" y="0"/>
              <a:ext cx="3118599" cy="255191"/>
            </a:xfrm>
            <a:prstGeom prst="rect">
              <a:avLst/>
            </a:prstGeom>
            <a:noFill/>
            <a:ln>
              <a:noFill/>
            </a:ln>
          </p:spPr>
          <p:txBody>
            <a:bodyPr spcFirstLastPara="1" wrap="square" lIns="44000" tIns="14650" rIns="14650" bIns="14650" anchor="ctr" anchorCtr="0">
              <a:noAutofit/>
            </a:bodyPr>
            <a:lstStyle/>
            <a:p>
              <a:pPr marL="0" marR="0" lvl="0" indent="0" algn="ctr" defTabSz="457200" rtl="0" eaLnBrk="1" fontAlgn="auto" latinLnBrk="0" hangingPunct="1">
                <a:lnSpc>
                  <a:spcPct val="90000"/>
                </a:lnSpc>
                <a:spcBef>
                  <a:spcPts val="0"/>
                </a:spcBef>
                <a:spcAft>
                  <a:spcPts val="0"/>
                </a:spcAft>
                <a:buClr>
                  <a:srgbClr val="FFFFFF"/>
                </a:buClr>
                <a:buSzPts val="1100"/>
                <a:buFont typeface="Arial"/>
                <a:buNone/>
                <a:tabLst/>
                <a:defRPr/>
              </a:pPr>
              <a:r>
                <a:rPr kumimoji="0" lang="en-US" sz="1100" b="0" i="0" u="none" strike="noStrike" kern="1200" cap="none" spc="0" normalizeH="0" baseline="0" noProof="0">
                  <a:ln>
                    <a:noFill/>
                  </a:ln>
                  <a:solidFill>
                    <a:srgbClr val="FFFFFF"/>
                  </a:solidFill>
                  <a:effectLst/>
                  <a:uLnTx/>
                  <a:uFillTx/>
                  <a:latin typeface="Arial"/>
                  <a:ea typeface="Arial"/>
                  <a:cs typeface="Arial"/>
                  <a:sym typeface="Arial"/>
                </a:rPr>
                <a:t>Stage 3</a:t>
              </a:r>
              <a:endParaRPr kumimoji="0" sz="1100" b="0" i="0" u="none" strike="noStrike" kern="1200" cap="none" spc="0" normalizeH="0" baseline="0" noProof="0">
                <a:ln>
                  <a:noFill/>
                </a:ln>
                <a:solidFill>
                  <a:srgbClr val="FFFFFF"/>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036442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C632C0E-8AD3-C9C3-FCC3-3456C49412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6A6E24-D434-C615-8997-B82BA80A38A2}"/>
              </a:ext>
            </a:extLst>
          </p:cNvPr>
          <p:cNvSpPr>
            <a:spLocks noGrp="1"/>
          </p:cNvSpPr>
          <p:nvPr>
            <p:ph type="title"/>
          </p:nvPr>
        </p:nvSpPr>
        <p:spPr>
          <a:xfrm>
            <a:off x="573184" y="352881"/>
            <a:ext cx="9097590" cy="513088"/>
          </a:xfrm>
        </p:spPr>
        <p:txBody>
          <a:bodyPr>
            <a:normAutofit/>
          </a:bodyPr>
          <a:lstStyle/>
          <a:p>
            <a:r>
              <a:rPr lang="en-US" b="1" dirty="0">
                <a:solidFill>
                  <a:srgbClr val="0070C0"/>
                </a:solidFill>
              </a:rPr>
              <a:t>APT </a:t>
            </a:r>
            <a:r>
              <a:rPr lang="en-US" dirty="0">
                <a:solidFill>
                  <a:srgbClr val="0070C0"/>
                </a:solidFill>
              </a:rPr>
              <a:t>– Reasoning Example</a:t>
            </a:r>
            <a:endParaRPr lang="x-none" dirty="0">
              <a:solidFill>
                <a:srgbClr val="0070C0"/>
              </a:solidFill>
            </a:endParaRPr>
          </a:p>
        </p:txBody>
      </p:sp>
      <p:pic>
        <p:nvPicPr>
          <p:cNvPr id="6" name="Picture 5">
            <a:extLst>
              <a:ext uri="{FF2B5EF4-FFF2-40B4-BE49-F238E27FC236}">
                <a16:creationId xmlns:a16="http://schemas.microsoft.com/office/drawing/2014/main" id="{2F5E229E-FD46-BD68-6E45-E76490E2EC9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sp>
        <p:nvSpPr>
          <p:cNvPr id="3" name="Google Shape;370;p29">
            <a:extLst>
              <a:ext uri="{FF2B5EF4-FFF2-40B4-BE49-F238E27FC236}">
                <a16:creationId xmlns:a16="http://schemas.microsoft.com/office/drawing/2014/main" id="{8FB5B7B4-D311-D370-6984-271CD4A92ED7}"/>
              </a:ext>
            </a:extLst>
          </p:cNvPr>
          <p:cNvSpPr txBox="1"/>
          <p:nvPr/>
        </p:nvSpPr>
        <p:spPr>
          <a:xfrm>
            <a:off x="632619" y="1074755"/>
            <a:ext cx="7278255" cy="1837144"/>
          </a:xfrm>
          <a:prstGeom prst="rect">
            <a:avLst/>
          </a:prstGeom>
          <a:noFill/>
          <a:ln>
            <a:noFill/>
          </a:ln>
        </p:spPr>
        <p:txBody>
          <a:bodyPr spcFirstLastPara="1" wrap="square" lIns="109725" tIns="109725" rIns="109725" bIns="91425" anchor="t" anchorCtr="0">
            <a:normAutofit/>
          </a:bodyPr>
          <a:lstStyle/>
          <a:p>
            <a:pPr marL="0" marR="0" lvl="0" indent="0" algn="l" defTabSz="457200" rtl="0" eaLnBrk="1" fontAlgn="auto" latinLnBrk="0" hangingPunct="1">
              <a:lnSpc>
                <a:spcPct val="105000"/>
              </a:lnSpc>
              <a:spcBef>
                <a:spcPts val="0"/>
              </a:spcBef>
              <a:spcAft>
                <a:spcPts val="0"/>
              </a:spcAft>
              <a:buClr>
                <a:srgbClr val="000000"/>
              </a:buClr>
              <a:buSzPts val="2000"/>
              <a:buFont typeface="Arial"/>
              <a:buNone/>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The model developed is used to </a:t>
            </a:r>
            <a:r>
              <a:rPr kumimoji="0" lang="en-US" sz="2000" b="0" i="0" u="none" strike="noStrike" kern="1200" cap="none" spc="0" normalizeH="0" baseline="0" noProof="0" dirty="0" err="1">
                <a:ln>
                  <a:noFill/>
                </a:ln>
                <a:solidFill>
                  <a:srgbClr val="000000"/>
                </a:solidFill>
                <a:effectLst/>
                <a:uLnTx/>
                <a:uFillTx/>
                <a:latin typeface="Arial"/>
                <a:ea typeface="Arial"/>
                <a:cs typeface="Arial"/>
                <a:sym typeface="Arial"/>
              </a:rPr>
              <a:t>analy</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s</a:t>
            </a:r>
            <a:r>
              <a:rPr kumimoji="0" lang="en-US" sz="2000" b="0" i="0" u="none" strike="noStrike" kern="1200" cap="none" spc="0" normalizeH="0" baseline="0" noProof="0" dirty="0" err="1">
                <a:ln>
                  <a:noFill/>
                </a:ln>
                <a:solidFill>
                  <a:srgbClr val="000000"/>
                </a:solidFill>
                <a:effectLst/>
                <a:uLnTx/>
                <a:uFillTx/>
                <a:latin typeface="Arial"/>
                <a:ea typeface="Arial"/>
                <a:cs typeface="Arial"/>
                <a:sym typeface="Arial"/>
              </a:rPr>
              <a:t>e</a:t>
            </a: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 audio clips by comparison and </a:t>
            </a:r>
            <a:r>
              <a:rPr kumimoji="0" lang="en-US" sz="2000" b="0" i="0" u="none" strike="noStrike" kern="1200" cap="none" spc="0" normalizeH="0" baseline="0" noProof="0" dirty="0" err="1">
                <a:ln>
                  <a:noFill/>
                </a:ln>
                <a:solidFill>
                  <a:srgbClr val="000000"/>
                </a:solidFill>
                <a:effectLst/>
                <a:uLnTx/>
                <a:uFillTx/>
                <a:latin typeface="Arial"/>
                <a:ea typeface="Arial"/>
                <a:cs typeface="Arial"/>
                <a:sym typeface="Arial"/>
              </a:rPr>
              <a:t>summari</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s</a:t>
            </a:r>
            <a:r>
              <a:rPr kumimoji="0" lang="en-US" sz="2000" b="0" i="0" u="none" strike="noStrike" kern="1200" cap="none" spc="0" normalizeH="0" baseline="0" noProof="0" dirty="0" err="1">
                <a:ln>
                  <a:noFill/>
                </a:ln>
                <a:solidFill>
                  <a:srgbClr val="000000"/>
                </a:solidFill>
                <a:effectLst/>
                <a:uLnTx/>
                <a:uFillTx/>
                <a:latin typeface="Arial"/>
                <a:ea typeface="Arial"/>
                <a:cs typeface="Arial"/>
                <a:sym typeface="Arial"/>
              </a:rPr>
              <a:t>ation</a:t>
            </a: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5" name="Google Shape;371;p29">
            <a:extLst>
              <a:ext uri="{FF2B5EF4-FFF2-40B4-BE49-F238E27FC236}">
                <a16:creationId xmlns:a16="http://schemas.microsoft.com/office/drawing/2014/main" id="{FFE00496-581C-AF20-5137-A98CC4508B59}"/>
              </a:ext>
            </a:extLst>
          </p:cNvPr>
          <p:cNvPicPr preferRelativeResize="0"/>
          <p:nvPr/>
        </p:nvPicPr>
        <p:blipFill rotWithShape="1">
          <a:blip r:embed="rId3">
            <a:alphaModFix/>
          </a:blip>
          <a:srcRect/>
          <a:stretch/>
        </p:blipFill>
        <p:spPr>
          <a:xfrm>
            <a:off x="697271" y="2139213"/>
            <a:ext cx="7278255" cy="3608821"/>
          </a:xfrm>
          <a:prstGeom prst="rect">
            <a:avLst/>
          </a:prstGeom>
          <a:noFill/>
          <a:ln>
            <a:noFill/>
          </a:ln>
        </p:spPr>
      </p:pic>
      <p:sp>
        <p:nvSpPr>
          <p:cNvPr id="39" name="Google Shape;372;p29">
            <a:extLst>
              <a:ext uri="{FF2B5EF4-FFF2-40B4-BE49-F238E27FC236}">
                <a16:creationId xmlns:a16="http://schemas.microsoft.com/office/drawing/2014/main" id="{7B5EB789-5E62-1623-F9B4-728B624CADA2}"/>
              </a:ext>
            </a:extLst>
          </p:cNvPr>
          <p:cNvSpPr/>
          <p:nvPr/>
        </p:nvSpPr>
        <p:spPr>
          <a:xfrm>
            <a:off x="9069435" y="1338425"/>
            <a:ext cx="1745673" cy="458118"/>
          </a:xfrm>
          <a:prstGeom prst="roundRect">
            <a:avLst>
              <a:gd name="adj" fmla="val 16667"/>
            </a:avLst>
          </a:prstGeom>
          <a:solidFill>
            <a:srgbClr val="00B05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40" name="Google Shape;373;p29">
            <a:extLst>
              <a:ext uri="{FF2B5EF4-FFF2-40B4-BE49-F238E27FC236}">
                <a16:creationId xmlns:a16="http://schemas.microsoft.com/office/drawing/2014/main" id="{758BF1F4-7DB3-4AC7-C3B2-DB257B87ADEC}"/>
              </a:ext>
            </a:extLst>
          </p:cNvPr>
          <p:cNvSpPr txBox="1"/>
          <p:nvPr/>
        </p:nvSpPr>
        <p:spPr>
          <a:xfrm>
            <a:off x="8381255" y="1362431"/>
            <a:ext cx="3131574" cy="458117"/>
          </a:xfrm>
          <a:prstGeom prst="rect">
            <a:avLst/>
          </a:prstGeom>
          <a:noFill/>
          <a:ln>
            <a:noFill/>
          </a:ln>
        </p:spPr>
        <p:txBody>
          <a:bodyPr spcFirstLastPara="1" wrap="square" lIns="109725" tIns="109725" rIns="109725" bIns="91425" anchor="t" anchorCtr="0">
            <a:normAutofit fontScale="92500" lnSpcReduction="20000"/>
          </a:bodyPr>
          <a:lstStyle/>
          <a:p>
            <a:pPr marL="0" marR="0" lvl="0" indent="0" algn="ctr"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2000" b="0" i="0" u="none" strike="noStrike" kern="1200" cap="none" spc="0" normalizeH="0" baseline="0" noProof="0">
                <a:ln>
                  <a:noFill/>
                </a:ln>
                <a:solidFill>
                  <a:srgbClr val="000000"/>
                </a:solidFill>
                <a:effectLst/>
                <a:uLnTx/>
                <a:uFillTx/>
                <a:latin typeface="Arial"/>
                <a:ea typeface="Arial"/>
                <a:cs typeface="Arial"/>
                <a:sym typeface="Arial"/>
              </a:rPr>
              <a:t>Data collection</a:t>
            </a:r>
            <a:endParaRPr kumimoji="0" sz="20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1" name="Google Shape;374;p29">
            <a:extLst>
              <a:ext uri="{FF2B5EF4-FFF2-40B4-BE49-F238E27FC236}">
                <a16:creationId xmlns:a16="http://schemas.microsoft.com/office/drawing/2014/main" id="{7BF36C08-BE8C-B993-915A-D3D6C414959B}"/>
              </a:ext>
            </a:extLst>
          </p:cNvPr>
          <p:cNvSpPr/>
          <p:nvPr/>
        </p:nvSpPr>
        <p:spPr>
          <a:xfrm>
            <a:off x="9069435" y="2220947"/>
            <a:ext cx="1745673" cy="458118"/>
          </a:xfrm>
          <a:prstGeom prst="roundRect">
            <a:avLst>
              <a:gd name="adj" fmla="val 16667"/>
            </a:avLst>
          </a:prstGeom>
          <a:solidFill>
            <a:srgbClr val="00B05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42" name="Google Shape;375;p29">
            <a:extLst>
              <a:ext uri="{FF2B5EF4-FFF2-40B4-BE49-F238E27FC236}">
                <a16:creationId xmlns:a16="http://schemas.microsoft.com/office/drawing/2014/main" id="{581DFD29-30D3-255F-F1FE-C2E47EFB5AF3}"/>
              </a:ext>
            </a:extLst>
          </p:cNvPr>
          <p:cNvSpPr txBox="1"/>
          <p:nvPr/>
        </p:nvSpPr>
        <p:spPr>
          <a:xfrm>
            <a:off x="8381255" y="2244953"/>
            <a:ext cx="3131574" cy="458117"/>
          </a:xfrm>
          <a:prstGeom prst="rect">
            <a:avLst/>
          </a:prstGeom>
          <a:noFill/>
          <a:ln>
            <a:noFill/>
          </a:ln>
        </p:spPr>
        <p:txBody>
          <a:bodyPr spcFirstLastPara="1" wrap="square" lIns="109725" tIns="109725" rIns="109725" bIns="91425" anchor="t" anchorCtr="0">
            <a:normAutofit fontScale="92500" lnSpcReduction="20000"/>
          </a:bodyPr>
          <a:lstStyle/>
          <a:p>
            <a:pPr marL="0" marR="0" lvl="0" indent="0" algn="ctr"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2000" b="0" i="0" u="none" strike="noStrike" kern="1200" cap="none" spc="0" normalizeH="0" baseline="0" noProof="0">
                <a:ln>
                  <a:noFill/>
                </a:ln>
                <a:solidFill>
                  <a:srgbClr val="000000"/>
                </a:solidFill>
                <a:effectLst/>
                <a:uLnTx/>
                <a:uFillTx/>
                <a:latin typeface="Arial"/>
                <a:ea typeface="Arial"/>
                <a:cs typeface="Arial"/>
                <a:sym typeface="Arial"/>
              </a:rPr>
              <a:t>Data cleaning</a:t>
            </a:r>
            <a:endParaRPr kumimoji="0" sz="20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 name="Google Shape;376;p29">
            <a:extLst>
              <a:ext uri="{FF2B5EF4-FFF2-40B4-BE49-F238E27FC236}">
                <a16:creationId xmlns:a16="http://schemas.microsoft.com/office/drawing/2014/main" id="{4706ED37-CB26-F397-973E-81D564A679AF}"/>
              </a:ext>
            </a:extLst>
          </p:cNvPr>
          <p:cNvSpPr/>
          <p:nvPr/>
        </p:nvSpPr>
        <p:spPr>
          <a:xfrm>
            <a:off x="8893946" y="3127437"/>
            <a:ext cx="2087419" cy="458118"/>
          </a:xfrm>
          <a:prstGeom prst="roundRect">
            <a:avLst>
              <a:gd name="adj" fmla="val 16667"/>
            </a:avLst>
          </a:prstGeom>
          <a:solidFill>
            <a:srgbClr val="00B05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44" name="Google Shape;377;p29">
            <a:extLst>
              <a:ext uri="{FF2B5EF4-FFF2-40B4-BE49-F238E27FC236}">
                <a16:creationId xmlns:a16="http://schemas.microsoft.com/office/drawing/2014/main" id="{8CE9DCDD-6785-0623-0BCC-35A9E850D1B0}"/>
              </a:ext>
            </a:extLst>
          </p:cNvPr>
          <p:cNvSpPr txBox="1"/>
          <p:nvPr/>
        </p:nvSpPr>
        <p:spPr>
          <a:xfrm>
            <a:off x="8372021" y="3151443"/>
            <a:ext cx="3131574" cy="458117"/>
          </a:xfrm>
          <a:prstGeom prst="rect">
            <a:avLst/>
          </a:prstGeom>
          <a:noFill/>
          <a:ln>
            <a:noFill/>
          </a:ln>
        </p:spPr>
        <p:txBody>
          <a:bodyPr spcFirstLastPara="1" wrap="square" lIns="109725" tIns="109725" rIns="109725" bIns="91425" anchor="t" anchorCtr="0">
            <a:normAutofit fontScale="92500" lnSpcReduction="20000"/>
          </a:bodyPr>
          <a:lstStyle/>
          <a:p>
            <a:pPr marL="0" marR="0" lvl="0" indent="0" algn="ctr"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2000" b="0" i="0" u="none" strike="noStrike" kern="1200" cap="none" spc="0" normalizeH="0" baseline="0" noProof="0">
                <a:ln>
                  <a:noFill/>
                </a:ln>
                <a:solidFill>
                  <a:srgbClr val="000000"/>
                </a:solidFill>
                <a:effectLst/>
                <a:uLnTx/>
                <a:uFillTx/>
                <a:latin typeface="Arial"/>
                <a:ea typeface="Arial"/>
                <a:cs typeface="Arial"/>
                <a:sym typeface="Arial"/>
              </a:rPr>
              <a:t>Event description</a:t>
            </a:r>
            <a:endParaRPr kumimoji="0" sz="20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 name="Google Shape;378;p29">
            <a:extLst>
              <a:ext uri="{FF2B5EF4-FFF2-40B4-BE49-F238E27FC236}">
                <a16:creationId xmlns:a16="http://schemas.microsoft.com/office/drawing/2014/main" id="{8322C740-780B-4AC4-267C-9B7D51E304C8}"/>
              </a:ext>
            </a:extLst>
          </p:cNvPr>
          <p:cNvSpPr/>
          <p:nvPr/>
        </p:nvSpPr>
        <p:spPr>
          <a:xfrm>
            <a:off x="8958604" y="4030207"/>
            <a:ext cx="1958110" cy="458118"/>
          </a:xfrm>
          <a:prstGeom prst="roundRect">
            <a:avLst>
              <a:gd name="adj" fmla="val 16667"/>
            </a:avLst>
          </a:prstGeom>
          <a:solidFill>
            <a:srgbClr val="00B05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46" name="Google Shape;379;p29">
            <a:extLst>
              <a:ext uri="{FF2B5EF4-FFF2-40B4-BE49-F238E27FC236}">
                <a16:creationId xmlns:a16="http://schemas.microsoft.com/office/drawing/2014/main" id="{E87EA83B-16A9-9BF9-0011-4647E6156D39}"/>
              </a:ext>
            </a:extLst>
          </p:cNvPr>
          <p:cNvSpPr txBox="1"/>
          <p:nvPr/>
        </p:nvSpPr>
        <p:spPr>
          <a:xfrm>
            <a:off x="8381260" y="4054213"/>
            <a:ext cx="3131574" cy="458117"/>
          </a:xfrm>
          <a:prstGeom prst="rect">
            <a:avLst/>
          </a:prstGeom>
          <a:noFill/>
          <a:ln>
            <a:noFill/>
          </a:ln>
        </p:spPr>
        <p:txBody>
          <a:bodyPr spcFirstLastPara="1" wrap="square" lIns="109725" tIns="109725" rIns="109725" bIns="91425" anchor="t" anchorCtr="0">
            <a:normAutofit fontScale="92500" lnSpcReduction="20000"/>
          </a:bodyPr>
          <a:lstStyle/>
          <a:p>
            <a:pPr marL="0" marR="0" lvl="0" indent="0" algn="ctr"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2000" b="0" i="0" u="none" strike="noStrike" kern="1200" cap="none" spc="0" normalizeH="0" baseline="0" noProof="0">
                <a:ln>
                  <a:noFill/>
                </a:ln>
                <a:solidFill>
                  <a:srgbClr val="000000"/>
                </a:solidFill>
                <a:effectLst/>
                <a:uLnTx/>
                <a:uFillTx/>
                <a:latin typeface="Arial"/>
                <a:ea typeface="Arial"/>
                <a:cs typeface="Arial"/>
                <a:sym typeface="Arial"/>
              </a:rPr>
              <a:t>Q&amp;A Generation</a:t>
            </a:r>
            <a:endParaRPr kumimoji="0" sz="20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7" name="Google Shape;380;p29">
            <a:extLst>
              <a:ext uri="{FF2B5EF4-FFF2-40B4-BE49-F238E27FC236}">
                <a16:creationId xmlns:a16="http://schemas.microsoft.com/office/drawing/2014/main" id="{EE107F0F-D413-B052-0467-A8E4F3DC1342}"/>
              </a:ext>
            </a:extLst>
          </p:cNvPr>
          <p:cNvSpPr/>
          <p:nvPr/>
        </p:nvSpPr>
        <p:spPr>
          <a:xfrm>
            <a:off x="9069440" y="4952290"/>
            <a:ext cx="1745673" cy="458118"/>
          </a:xfrm>
          <a:prstGeom prst="roundRect">
            <a:avLst>
              <a:gd name="adj" fmla="val 16667"/>
            </a:avLst>
          </a:prstGeom>
          <a:solidFill>
            <a:srgbClr val="00B05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48" name="Google Shape;381;p29">
            <a:extLst>
              <a:ext uri="{FF2B5EF4-FFF2-40B4-BE49-F238E27FC236}">
                <a16:creationId xmlns:a16="http://schemas.microsoft.com/office/drawing/2014/main" id="{2C82FAA7-362A-CB6E-2E01-EADF1A446D58}"/>
              </a:ext>
            </a:extLst>
          </p:cNvPr>
          <p:cNvSpPr txBox="1"/>
          <p:nvPr/>
        </p:nvSpPr>
        <p:spPr>
          <a:xfrm>
            <a:off x="8381260" y="4976296"/>
            <a:ext cx="3131574" cy="458117"/>
          </a:xfrm>
          <a:prstGeom prst="rect">
            <a:avLst/>
          </a:prstGeom>
          <a:noFill/>
          <a:ln>
            <a:noFill/>
          </a:ln>
        </p:spPr>
        <p:txBody>
          <a:bodyPr spcFirstLastPara="1" wrap="square" lIns="109725" tIns="109725" rIns="109725" bIns="91425" anchor="t" anchorCtr="0">
            <a:normAutofit fontScale="92500" lnSpcReduction="20000"/>
          </a:bodyPr>
          <a:lstStyle/>
          <a:p>
            <a:pPr marL="0" marR="0" lvl="0" indent="0" algn="ctr"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2000" b="0" i="0" u="none" strike="noStrike" kern="1200" cap="none" spc="0" normalizeH="0" baseline="0" noProof="0">
                <a:ln>
                  <a:noFill/>
                </a:ln>
                <a:solidFill>
                  <a:srgbClr val="000000"/>
                </a:solidFill>
                <a:effectLst/>
                <a:uLnTx/>
                <a:uFillTx/>
                <a:latin typeface="Arial"/>
                <a:ea typeface="Arial"/>
                <a:cs typeface="Arial"/>
                <a:sym typeface="Arial"/>
              </a:rPr>
              <a:t>Human Inspect</a:t>
            </a:r>
            <a:endParaRPr kumimoji="0" sz="2000" b="0" i="0" u="none" strike="noStrike" kern="1200" cap="none" spc="0" normalizeH="0" baseline="0" noProof="0">
              <a:ln>
                <a:noFill/>
              </a:ln>
              <a:solidFill>
                <a:srgbClr val="000000"/>
              </a:solidFill>
              <a:effectLst/>
              <a:uLnTx/>
              <a:uFillTx/>
              <a:latin typeface="Arial"/>
              <a:ea typeface="Arial"/>
              <a:cs typeface="Arial"/>
              <a:sym typeface="Arial"/>
            </a:endParaRPr>
          </a:p>
        </p:txBody>
      </p:sp>
      <p:cxnSp>
        <p:nvCxnSpPr>
          <p:cNvPr id="49" name="Google Shape;382;p29">
            <a:extLst>
              <a:ext uri="{FF2B5EF4-FFF2-40B4-BE49-F238E27FC236}">
                <a16:creationId xmlns:a16="http://schemas.microsoft.com/office/drawing/2014/main" id="{393F9315-4B7B-5C22-D2C4-1BBE2CCFDEA8}"/>
              </a:ext>
            </a:extLst>
          </p:cNvPr>
          <p:cNvCxnSpPr>
            <a:stCxn id="40" idx="2"/>
            <a:endCxn id="41" idx="0"/>
          </p:cNvCxnSpPr>
          <p:nvPr/>
        </p:nvCxnSpPr>
        <p:spPr>
          <a:xfrm flipH="1">
            <a:off x="9942242" y="1820548"/>
            <a:ext cx="4800" cy="400500"/>
          </a:xfrm>
          <a:prstGeom prst="straightConnector1">
            <a:avLst/>
          </a:prstGeom>
          <a:noFill/>
          <a:ln w="19050" cap="flat" cmpd="sng">
            <a:solidFill>
              <a:schemeClr val="dk1"/>
            </a:solidFill>
            <a:prstDash val="solid"/>
            <a:miter lim="800000"/>
            <a:headEnd type="none" w="sm" len="sm"/>
            <a:tailEnd type="triangle" w="med" len="med"/>
          </a:ln>
        </p:spPr>
      </p:cxnSp>
      <p:cxnSp>
        <p:nvCxnSpPr>
          <p:cNvPr id="50" name="Google Shape;383;p29">
            <a:extLst>
              <a:ext uri="{FF2B5EF4-FFF2-40B4-BE49-F238E27FC236}">
                <a16:creationId xmlns:a16="http://schemas.microsoft.com/office/drawing/2014/main" id="{AC72EE69-F256-E79D-68F9-9961A0B32E0D}"/>
              </a:ext>
            </a:extLst>
          </p:cNvPr>
          <p:cNvCxnSpPr>
            <a:stCxn id="41" idx="2"/>
            <a:endCxn id="43" idx="0"/>
          </p:cNvCxnSpPr>
          <p:nvPr/>
        </p:nvCxnSpPr>
        <p:spPr>
          <a:xfrm flipH="1">
            <a:off x="9937772" y="2679065"/>
            <a:ext cx="4500" cy="448500"/>
          </a:xfrm>
          <a:prstGeom prst="straightConnector1">
            <a:avLst/>
          </a:prstGeom>
          <a:noFill/>
          <a:ln w="19050" cap="flat" cmpd="sng">
            <a:solidFill>
              <a:schemeClr val="dk1"/>
            </a:solidFill>
            <a:prstDash val="solid"/>
            <a:miter lim="800000"/>
            <a:headEnd type="none" w="sm" len="sm"/>
            <a:tailEnd type="triangle" w="med" len="med"/>
          </a:ln>
        </p:spPr>
      </p:cxnSp>
      <p:cxnSp>
        <p:nvCxnSpPr>
          <p:cNvPr id="51" name="Google Shape;384;p29">
            <a:extLst>
              <a:ext uri="{FF2B5EF4-FFF2-40B4-BE49-F238E27FC236}">
                <a16:creationId xmlns:a16="http://schemas.microsoft.com/office/drawing/2014/main" id="{8D4B6141-E49B-32A3-9725-650067706974}"/>
              </a:ext>
            </a:extLst>
          </p:cNvPr>
          <p:cNvCxnSpPr>
            <a:stCxn id="44" idx="2"/>
            <a:endCxn id="45" idx="0"/>
          </p:cNvCxnSpPr>
          <p:nvPr/>
        </p:nvCxnSpPr>
        <p:spPr>
          <a:xfrm>
            <a:off x="9937808" y="3609560"/>
            <a:ext cx="0" cy="420600"/>
          </a:xfrm>
          <a:prstGeom prst="straightConnector1">
            <a:avLst/>
          </a:prstGeom>
          <a:noFill/>
          <a:ln w="19050" cap="flat" cmpd="sng">
            <a:solidFill>
              <a:schemeClr val="dk1"/>
            </a:solidFill>
            <a:prstDash val="solid"/>
            <a:miter lim="800000"/>
            <a:headEnd type="none" w="sm" len="sm"/>
            <a:tailEnd type="triangle" w="med" len="med"/>
          </a:ln>
        </p:spPr>
      </p:cxnSp>
      <p:cxnSp>
        <p:nvCxnSpPr>
          <p:cNvPr id="52" name="Google Shape;385;p29">
            <a:extLst>
              <a:ext uri="{FF2B5EF4-FFF2-40B4-BE49-F238E27FC236}">
                <a16:creationId xmlns:a16="http://schemas.microsoft.com/office/drawing/2014/main" id="{D7F7044D-5BB9-E467-98F6-F1AE240C02C3}"/>
              </a:ext>
            </a:extLst>
          </p:cNvPr>
          <p:cNvCxnSpPr>
            <a:stCxn id="46" idx="2"/>
            <a:endCxn id="47" idx="0"/>
          </p:cNvCxnSpPr>
          <p:nvPr/>
        </p:nvCxnSpPr>
        <p:spPr>
          <a:xfrm flipH="1">
            <a:off x="9942247" y="4512330"/>
            <a:ext cx="4800" cy="440100"/>
          </a:xfrm>
          <a:prstGeom prst="straightConnector1">
            <a:avLst/>
          </a:prstGeom>
          <a:noFill/>
          <a:ln w="19050" cap="flat" cmpd="sng">
            <a:solidFill>
              <a:schemeClr val="dk1"/>
            </a:solidFill>
            <a:prstDash val="solid"/>
            <a:miter lim="800000"/>
            <a:headEnd type="none" w="sm" len="sm"/>
            <a:tailEnd type="triangle" w="med" len="med"/>
          </a:ln>
        </p:spPr>
      </p:cxnSp>
      <p:cxnSp>
        <p:nvCxnSpPr>
          <p:cNvPr id="53" name="Google Shape;386;p29">
            <a:extLst>
              <a:ext uri="{FF2B5EF4-FFF2-40B4-BE49-F238E27FC236}">
                <a16:creationId xmlns:a16="http://schemas.microsoft.com/office/drawing/2014/main" id="{0E48A549-B083-8DAD-5965-90ACA50C486B}"/>
              </a:ext>
            </a:extLst>
          </p:cNvPr>
          <p:cNvCxnSpPr>
            <a:stCxn id="48" idx="2"/>
          </p:cNvCxnSpPr>
          <p:nvPr/>
        </p:nvCxnSpPr>
        <p:spPr>
          <a:xfrm>
            <a:off x="9947047" y="5434413"/>
            <a:ext cx="0" cy="516300"/>
          </a:xfrm>
          <a:prstGeom prst="straightConnector1">
            <a:avLst/>
          </a:prstGeom>
          <a:noFill/>
          <a:ln w="19050" cap="flat" cmpd="sng">
            <a:solidFill>
              <a:schemeClr val="dk1"/>
            </a:solidFill>
            <a:prstDash val="solid"/>
            <a:miter lim="800000"/>
            <a:headEnd type="none" w="sm" len="sm"/>
            <a:tailEnd type="triangle" w="med" len="med"/>
          </a:ln>
        </p:spPr>
      </p:cxnSp>
      <p:cxnSp>
        <p:nvCxnSpPr>
          <p:cNvPr id="54" name="Google Shape;387;p29">
            <a:extLst>
              <a:ext uri="{FF2B5EF4-FFF2-40B4-BE49-F238E27FC236}">
                <a16:creationId xmlns:a16="http://schemas.microsoft.com/office/drawing/2014/main" id="{1999EC6F-D4D0-2A2E-01FE-1FBC6C44A5FF}"/>
              </a:ext>
            </a:extLst>
          </p:cNvPr>
          <p:cNvCxnSpPr>
            <a:stCxn id="47" idx="3"/>
            <a:endCxn id="45" idx="3"/>
          </p:cNvCxnSpPr>
          <p:nvPr/>
        </p:nvCxnSpPr>
        <p:spPr>
          <a:xfrm rot="10800000" flipH="1">
            <a:off x="10815113" y="4259149"/>
            <a:ext cx="101700" cy="922200"/>
          </a:xfrm>
          <a:prstGeom prst="bentConnector3">
            <a:avLst>
              <a:gd name="adj1" fmla="val 406420"/>
            </a:avLst>
          </a:prstGeom>
          <a:noFill/>
          <a:ln w="19050" cap="flat" cmpd="sng">
            <a:solidFill>
              <a:schemeClr val="dk1"/>
            </a:solidFill>
            <a:prstDash val="solid"/>
            <a:miter lim="800000"/>
            <a:headEnd type="none" w="sm" len="sm"/>
            <a:tailEnd type="triangle" w="med" len="med"/>
          </a:ln>
        </p:spPr>
      </p:cxnSp>
      <p:sp>
        <p:nvSpPr>
          <p:cNvPr id="55" name="Google Shape;388;p29">
            <a:extLst>
              <a:ext uri="{FF2B5EF4-FFF2-40B4-BE49-F238E27FC236}">
                <a16:creationId xmlns:a16="http://schemas.microsoft.com/office/drawing/2014/main" id="{A32891C4-797C-0F3B-CA45-F5DC3C49B89C}"/>
              </a:ext>
            </a:extLst>
          </p:cNvPr>
          <p:cNvSpPr txBox="1"/>
          <p:nvPr/>
        </p:nvSpPr>
        <p:spPr>
          <a:xfrm>
            <a:off x="9812735" y="5513535"/>
            <a:ext cx="946952" cy="336833"/>
          </a:xfrm>
          <a:prstGeom prst="rect">
            <a:avLst/>
          </a:prstGeom>
          <a:noFill/>
          <a:ln>
            <a:noFill/>
          </a:ln>
        </p:spPr>
        <p:txBody>
          <a:bodyPr spcFirstLastPara="1" wrap="square" lIns="109725" tIns="109725" rIns="109725" bIns="91425" anchor="t" anchorCtr="0">
            <a:normAutofit fontScale="47500" lnSpcReduction="20000"/>
          </a:bodyPr>
          <a:lstStyle/>
          <a:p>
            <a:pPr marL="0" marR="0" lvl="0" indent="0" algn="ctr"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2000" b="0" i="0" u="none" strike="noStrike" kern="1200" cap="none" spc="0" normalizeH="0" baseline="0" noProof="0">
                <a:ln>
                  <a:noFill/>
                </a:ln>
                <a:solidFill>
                  <a:srgbClr val="000000"/>
                </a:solidFill>
                <a:effectLst/>
                <a:uLnTx/>
                <a:uFillTx/>
                <a:latin typeface="Arial"/>
                <a:ea typeface="Arial"/>
                <a:cs typeface="Arial"/>
                <a:sym typeface="Arial"/>
              </a:rPr>
              <a:t>Accepted</a:t>
            </a:r>
            <a:endParaRPr kumimoji="0" sz="20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6" name="Google Shape;389;p29">
            <a:extLst>
              <a:ext uri="{FF2B5EF4-FFF2-40B4-BE49-F238E27FC236}">
                <a16:creationId xmlns:a16="http://schemas.microsoft.com/office/drawing/2014/main" id="{7DD42CB3-4875-0755-BCB8-325E35BAEAA9}"/>
              </a:ext>
            </a:extLst>
          </p:cNvPr>
          <p:cNvSpPr txBox="1"/>
          <p:nvPr/>
        </p:nvSpPr>
        <p:spPr>
          <a:xfrm>
            <a:off x="11101212" y="4582414"/>
            <a:ext cx="946952" cy="336833"/>
          </a:xfrm>
          <a:prstGeom prst="rect">
            <a:avLst/>
          </a:prstGeom>
          <a:noFill/>
          <a:ln>
            <a:noFill/>
          </a:ln>
        </p:spPr>
        <p:txBody>
          <a:bodyPr spcFirstLastPara="1" wrap="square" lIns="109725" tIns="109725" rIns="109725" bIns="91425" anchor="t" anchorCtr="0">
            <a:normAutofit fontScale="47500" lnSpcReduction="20000"/>
          </a:bodyPr>
          <a:lstStyle/>
          <a:p>
            <a:pPr marL="0" marR="0" lvl="0" indent="0" algn="ctr"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2000" b="0" i="0" u="none" strike="noStrike" kern="1200" cap="none" spc="0" normalizeH="0" baseline="0" noProof="0">
                <a:ln>
                  <a:noFill/>
                </a:ln>
                <a:solidFill>
                  <a:srgbClr val="000000"/>
                </a:solidFill>
                <a:effectLst/>
                <a:uLnTx/>
                <a:uFillTx/>
                <a:latin typeface="Arial"/>
                <a:ea typeface="Arial"/>
                <a:cs typeface="Arial"/>
                <a:sym typeface="Arial"/>
              </a:rPr>
              <a:t>Rejected</a:t>
            </a:r>
            <a:endParaRPr kumimoji="0" sz="20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439061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71075AC-3261-07F7-994F-0DD767902A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56FE47-24E1-9D9C-31F7-767BB57716ED}"/>
              </a:ext>
            </a:extLst>
          </p:cNvPr>
          <p:cNvSpPr>
            <a:spLocks noGrp="1"/>
          </p:cNvSpPr>
          <p:nvPr>
            <p:ph type="title"/>
          </p:nvPr>
        </p:nvSpPr>
        <p:spPr>
          <a:xfrm>
            <a:off x="573184" y="527539"/>
            <a:ext cx="9097590" cy="513088"/>
          </a:xfrm>
        </p:spPr>
        <p:txBody>
          <a:bodyPr>
            <a:normAutofit fontScale="90000"/>
          </a:bodyPr>
          <a:lstStyle/>
          <a:p>
            <a:r>
              <a:rPr lang="en-US" b="1" dirty="0">
                <a:solidFill>
                  <a:srgbClr val="0070C0"/>
                </a:solidFill>
              </a:rPr>
              <a:t>APT – </a:t>
            </a:r>
            <a:r>
              <a:rPr lang="en-US" sz="3300" dirty="0">
                <a:solidFill>
                  <a:srgbClr val="0070C0"/>
                </a:solidFill>
              </a:rPr>
              <a:t>Experimental Results</a:t>
            </a:r>
            <a:endParaRPr lang="x-none" sz="3300" dirty="0">
              <a:solidFill>
                <a:srgbClr val="0070C0"/>
              </a:solidFill>
            </a:endParaRPr>
          </a:p>
        </p:txBody>
      </p:sp>
      <p:pic>
        <p:nvPicPr>
          <p:cNvPr id="6" name="Picture 5">
            <a:extLst>
              <a:ext uri="{FF2B5EF4-FFF2-40B4-BE49-F238E27FC236}">
                <a16:creationId xmlns:a16="http://schemas.microsoft.com/office/drawing/2014/main" id="{08C3D077-A88C-69C1-A911-7B71098BF0E7}"/>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sp>
        <p:nvSpPr>
          <p:cNvPr id="3" name="Google Shape;402;p30">
            <a:extLst>
              <a:ext uri="{FF2B5EF4-FFF2-40B4-BE49-F238E27FC236}">
                <a16:creationId xmlns:a16="http://schemas.microsoft.com/office/drawing/2014/main" id="{1FD445E1-39C8-2F0E-6071-8F3390B0DD03}"/>
              </a:ext>
            </a:extLst>
          </p:cNvPr>
          <p:cNvSpPr txBox="1"/>
          <p:nvPr/>
        </p:nvSpPr>
        <p:spPr>
          <a:xfrm>
            <a:off x="573184" y="5781080"/>
            <a:ext cx="11171882" cy="1076920"/>
          </a:xfrm>
          <a:prstGeom prst="rect">
            <a:avLst/>
          </a:prstGeom>
          <a:noFill/>
          <a:ln>
            <a:noFill/>
          </a:ln>
        </p:spPr>
        <p:txBody>
          <a:bodyPr spcFirstLastPara="1" wrap="square" lIns="109725" tIns="109725" rIns="109725" bIns="91425" anchor="t" anchorCtr="0">
            <a:normAutofit/>
          </a:bodyPr>
          <a:lstStyle/>
          <a:p>
            <a:pPr marL="0" marR="0" lvl="0" indent="0" algn="l" defTabSz="457200" rtl="0" eaLnBrk="1" fontAlgn="auto" latinLnBrk="0" hangingPunct="1">
              <a:lnSpc>
                <a:spcPct val="105000"/>
              </a:lnSpc>
              <a:spcBef>
                <a:spcPts val="0"/>
              </a:spcBef>
              <a:spcAft>
                <a:spcPts val="0"/>
              </a:spcAft>
              <a:buClr>
                <a:srgbClr val="000000"/>
              </a:buClr>
              <a:buSzPts val="2000"/>
              <a:buFont typeface="Arial"/>
              <a:buNone/>
              <a:tabLst/>
              <a:defRPr/>
            </a:pPr>
            <a:r>
              <a:rPr kumimoji="0" lang="en-US" sz="1600" b="0" i="0" u="none" strike="noStrike" kern="1200" cap="none" spc="0" normalizeH="0" baseline="0" noProof="0" dirty="0">
                <a:ln>
                  <a:noFill/>
                </a:ln>
                <a:solidFill>
                  <a:srgbClr val="000000"/>
                </a:solidFill>
                <a:effectLst/>
                <a:uLnTx/>
                <a:uFillTx/>
                <a:latin typeface="Arial"/>
                <a:ea typeface="Arial"/>
                <a:cs typeface="Arial"/>
                <a:sym typeface="Arial"/>
              </a:rPr>
              <a:t>APT-LLM has a promising result on common audio tasks without fine</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-tuning on task-specific data</a:t>
            </a:r>
            <a:r>
              <a:rPr kumimoji="0" lang="en-US" sz="1600" b="0" i="0" u="none" strike="noStrike" kern="1200" cap="none" spc="0" normalizeH="0" baseline="0" noProof="0" dirty="0">
                <a:ln>
                  <a:noFill/>
                </a:ln>
                <a:solidFill>
                  <a:srgbClr val="000000"/>
                </a:solidFill>
                <a:effectLst/>
                <a:uLnTx/>
                <a:uFillTx/>
                <a:latin typeface="Arial"/>
                <a:ea typeface="Arial"/>
                <a:cs typeface="Arial"/>
                <a:sym typeface="Arial"/>
              </a:rPr>
              <a:t>. After fine-tuning for two epochs, APT-LLM achieves the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best performance</a:t>
            </a:r>
            <a:r>
              <a:rPr kumimoji="0" lang="en-US" sz="1600" b="0" i="0" u="none" strike="noStrike" kern="1200" cap="none" spc="0" normalizeH="0" baseline="0" noProof="0" dirty="0">
                <a:ln>
                  <a:noFill/>
                </a:ln>
                <a:solidFill>
                  <a:srgbClr val="000000"/>
                </a:solidFill>
                <a:effectLst/>
                <a:uLnTx/>
                <a:uFillTx/>
                <a:latin typeface="Arial"/>
                <a:ea typeface="Arial"/>
                <a:cs typeface="Arial"/>
                <a:sym typeface="Arial"/>
              </a:rPr>
              <a:t> on downstream tasks.</a:t>
            </a:r>
            <a:endParaRPr kumimoji="0" sz="1600" b="0"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5" name="Google Shape;403;p30">
            <a:extLst>
              <a:ext uri="{FF2B5EF4-FFF2-40B4-BE49-F238E27FC236}">
                <a16:creationId xmlns:a16="http://schemas.microsoft.com/office/drawing/2014/main" id="{6B42E829-690E-A718-A683-8EAC4F2AB272}"/>
              </a:ext>
            </a:extLst>
          </p:cNvPr>
          <p:cNvPicPr preferRelativeResize="0"/>
          <p:nvPr/>
        </p:nvPicPr>
        <p:blipFill rotWithShape="1">
          <a:blip r:embed="rId3">
            <a:alphaModFix/>
          </a:blip>
          <a:srcRect/>
          <a:stretch/>
        </p:blipFill>
        <p:spPr>
          <a:xfrm>
            <a:off x="402491" y="1247897"/>
            <a:ext cx="6481190" cy="1895995"/>
          </a:xfrm>
          <a:prstGeom prst="rect">
            <a:avLst/>
          </a:prstGeom>
          <a:noFill/>
          <a:ln>
            <a:noFill/>
          </a:ln>
        </p:spPr>
      </p:pic>
      <p:pic>
        <p:nvPicPr>
          <p:cNvPr id="8" name="Google Shape;404;p30">
            <a:extLst>
              <a:ext uri="{FF2B5EF4-FFF2-40B4-BE49-F238E27FC236}">
                <a16:creationId xmlns:a16="http://schemas.microsoft.com/office/drawing/2014/main" id="{ED8DCB4E-E232-3DAD-CA93-E73E5D7ECED7}"/>
              </a:ext>
            </a:extLst>
          </p:cNvPr>
          <p:cNvPicPr preferRelativeResize="0"/>
          <p:nvPr/>
        </p:nvPicPr>
        <p:blipFill rotWithShape="1">
          <a:blip r:embed="rId4">
            <a:alphaModFix/>
          </a:blip>
          <a:srcRect/>
          <a:stretch/>
        </p:blipFill>
        <p:spPr>
          <a:xfrm>
            <a:off x="402491" y="3314870"/>
            <a:ext cx="6481190" cy="2295233"/>
          </a:xfrm>
          <a:prstGeom prst="rect">
            <a:avLst/>
          </a:prstGeom>
          <a:noFill/>
          <a:ln>
            <a:noFill/>
          </a:ln>
        </p:spPr>
      </p:pic>
      <p:pic>
        <p:nvPicPr>
          <p:cNvPr id="17" name="Google Shape;405;p30">
            <a:extLst>
              <a:ext uri="{FF2B5EF4-FFF2-40B4-BE49-F238E27FC236}">
                <a16:creationId xmlns:a16="http://schemas.microsoft.com/office/drawing/2014/main" id="{71ACA493-B605-9A0B-D1F8-6177EA1117E8}"/>
              </a:ext>
            </a:extLst>
          </p:cNvPr>
          <p:cNvPicPr preferRelativeResize="0"/>
          <p:nvPr/>
        </p:nvPicPr>
        <p:blipFill rotWithShape="1">
          <a:blip r:embed="rId5">
            <a:alphaModFix/>
          </a:blip>
          <a:srcRect/>
          <a:stretch/>
        </p:blipFill>
        <p:spPr>
          <a:xfrm>
            <a:off x="6991365" y="1228086"/>
            <a:ext cx="5021226" cy="2415710"/>
          </a:xfrm>
          <a:prstGeom prst="rect">
            <a:avLst/>
          </a:prstGeom>
          <a:noFill/>
          <a:ln>
            <a:noFill/>
          </a:ln>
        </p:spPr>
      </p:pic>
      <p:pic>
        <p:nvPicPr>
          <p:cNvPr id="18" name="Google Shape;417;p31">
            <a:extLst>
              <a:ext uri="{FF2B5EF4-FFF2-40B4-BE49-F238E27FC236}">
                <a16:creationId xmlns:a16="http://schemas.microsoft.com/office/drawing/2014/main" id="{3B5EAA45-11E4-83C8-1272-235765B5A032}"/>
              </a:ext>
            </a:extLst>
          </p:cNvPr>
          <p:cNvPicPr preferRelativeResize="0"/>
          <p:nvPr/>
        </p:nvPicPr>
        <p:blipFill rotWithShape="1">
          <a:blip r:embed="rId6">
            <a:alphaModFix/>
          </a:blip>
          <a:srcRect/>
          <a:stretch/>
        </p:blipFill>
        <p:spPr>
          <a:xfrm>
            <a:off x="7600016" y="3975093"/>
            <a:ext cx="3557719" cy="1543563"/>
          </a:xfrm>
          <a:prstGeom prst="rect">
            <a:avLst/>
          </a:prstGeom>
          <a:noFill/>
          <a:ln>
            <a:noFill/>
          </a:ln>
        </p:spPr>
      </p:pic>
    </p:spTree>
    <p:extLst>
      <p:ext uri="{BB962C8B-B14F-4D97-AF65-F5344CB8AC3E}">
        <p14:creationId xmlns:p14="http://schemas.microsoft.com/office/powerpoint/2010/main" val="25824269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E341F822-24A7-6723-CD4B-BDD870455C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890091-31BC-C0B6-9A60-31890B6FB0B3}"/>
              </a:ext>
            </a:extLst>
          </p:cNvPr>
          <p:cNvSpPr>
            <a:spLocks noGrp="1"/>
          </p:cNvSpPr>
          <p:nvPr>
            <p:ph type="title"/>
          </p:nvPr>
        </p:nvSpPr>
        <p:spPr>
          <a:xfrm>
            <a:off x="573184" y="527539"/>
            <a:ext cx="9097590" cy="513088"/>
          </a:xfrm>
        </p:spPr>
        <p:txBody>
          <a:bodyPr>
            <a:normAutofit fontScale="90000"/>
          </a:bodyPr>
          <a:lstStyle/>
          <a:p>
            <a:r>
              <a:rPr lang="en-US" b="1" dirty="0">
                <a:solidFill>
                  <a:srgbClr val="0070C0"/>
                </a:solidFill>
              </a:rPr>
              <a:t>APT – </a:t>
            </a:r>
            <a:r>
              <a:rPr lang="en-US" sz="3300" dirty="0">
                <a:solidFill>
                  <a:srgbClr val="0070C0"/>
                </a:solidFill>
              </a:rPr>
              <a:t>Demos</a:t>
            </a:r>
            <a:endParaRPr lang="x-none" sz="3300" dirty="0">
              <a:solidFill>
                <a:srgbClr val="0070C0"/>
              </a:solidFill>
            </a:endParaRPr>
          </a:p>
        </p:txBody>
      </p:sp>
      <p:pic>
        <p:nvPicPr>
          <p:cNvPr id="6" name="Picture 5">
            <a:extLst>
              <a:ext uri="{FF2B5EF4-FFF2-40B4-BE49-F238E27FC236}">
                <a16:creationId xmlns:a16="http://schemas.microsoft.com/office/drawing/2014/main" id="{06FA5E56-809D-499E-9C55-073280E1F9FB}"/>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sp>
        <p:nvSpPr>
          <p:cNvPr id="7" name="TextBox 6">
            <a:extLst>
              <a:ext uri="{FF2B5EF4-FFF2-40B4-BE49-F238E27FC236}">
                <a16:creationId xmlns:a16="http://schemas.microsoft.com/office/drawing/2014/main" id="{C516AC9C-69B6-19CC-651C-0CA249F8078A}"/>
              </a:ext>
            </a:extLst>
          </p:cNvPr>
          <p:cNvSpPr txBox="1"/>
          <p:nvPr/>
        </p:nvSpPr>
        <p:spPr>
          <a:xfrm>
            <a:off x="6096000" y="1019845"/>
            <a:ext cx="5840895" cy="449353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2200" b="0" i="0" u="none" strike="noStrike" kern="1200" cap="none" spc="0" normalizeH="0" baseline="0" noProof="0" dirty="0" err="1">
                <a:ln>
                  <a:noFill/>
                </a:ln>
                <a:solidFill>
                  <a:srgbClr val="000000"/>
                </a:solidFill>
                <a:effectLst/>
                <a:uLnTx/>
                <a:uFillTx/>
                <a:latin typeface="Calibri" panose="020F0502020204030204"/>
                <a:ea typeface="+mn-ea"/>
                <a:cs typeface="+mn-cs"/>
              </a:rPr>
              <a:t>first_recording</a:t>
            </a: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 "Creaking pier.wav",</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2200" b="0" i="0" u="none" strike="noStrike" kern="1200" cap="none" spc="0" normalizeH="0" baseline="0" noProof="0" dirty="0" err="1">
                <a:ln>
                  <a:noFill/>
                </a:ln>
                <a:solidFill>
                  <a:srgbClr val="000000"/>
                </a:solidFill>
                <a:effectLst/>
                <a:uLnTx/>
                <a:uFillTx/>
                <a:latin typeface="Calibri" panose="020F0502020204030204"/>
                <a:ea typeface="+mn-ea"/>
                <a:cs typeface="+mn-cs"/>
              </a:rPr>
              <a:t>second_recording</a:t>
            </a: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 "Machetes sliding 2.wav",</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2200" b="1" i="0" u="none" strike="noStrike" kern="1200" cap="none" spc="0" normalizeH="0" baseline="0" noProof="0" dirty="0">
                <a:ln>
                  <a:noFill/>
                </a:ln>
                <a:solidFill>
                  <a:srgbClr val="000000"/>
                </a:solidFill>
                <a:effectLst/>
                <a:uLnTx/>
                <a:uFillTx/>
                <a:latin typeface="Calibri" panose="020F0502020204030204"/>
                <a:ea typeface="+mn-ea"/>
                <a:cs typeface="+mn-cs"/>
              </a:rPr>
              <a:t>question</a:t>
            </a: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 "In which recording are the sound events more evenly distributed?",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2200" b="1" i="0" u="none" strike="noStrike" kern="1200" cap="none" spc="0" normalizeH="0" baseline="0" noProof="0" dirty="0">
                <a:ln>
                  <a:noFill/>
                </a:ln>
                <a:solidFill>
                  <a:srgbClr val="000000"/>
                </a:solidFill>
                <a:effectLst/>
                <a:uLnTx/>
                <a:uFillTx/>
                <a:latin typeface="Calibri" panose="020F0502020204030204"/>
                <a:ea typeface="+mn-ea"/>
                <a:cs typeface="+mn-cs"/>
              </a:rPr>
              <a:t>answer</a:t>
            </a: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 "second“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2200" b="0" i="0" u="none" strike="noStrike" kern="1200" cap="none" spc="0" normalizeH="0" baseline="0" noProof="0" dirty="0" err="1">
                <a:ln>
                  <a:noFill/>
                </a:ln>
                <a:solidFill>
                  <a:srgbClr val="000000"/>
                </a:solidFill>
                <a:effectLst/>
                <a:uLnTx/>
                <a:uFillTx/>
                <a:latin typeface="Calibri" panose="020F0502020204030204"/>
                <a:ea typeface="+mn-ea"/>
                <a:cs typeface="+mn-cs"/>
              </a:rPr>
              <a:t>first_recording</a:t>
            </a: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 "Rain and Storm.wav",</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2200" b="0" i="0" u="none" strike="noStrike" kern="1200" cap="none" spc="0" normalizeH="0" baseline="0" noProof="0" dirty="0" err="1">
                <a:ln>
                  <a:noFill/>
                </a:ln>
                <a:solidFill>
                  <a:srgbClr val="000000"/>
                </a:solidFill>
                <a:effectLst/>
                <a:uLnTx/>
                <a:uFillTx/>
                <a:latin typeface="Calibri" panose="020F0502020204030204"/>
                <a:ea typeface="+mn-ea"/>
                <a:cs typeface="+mn-cs"/>
              </a:rPr>
              <a:t>second_recording</a:t>
            </a: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 "Car vs. Freight Train.wav",</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2200" b="1" i="0" u="none" strike="noStrike" kern="1200" cap="none" spc="0" normalizeH="0" baseline="0" noProof="0" dirty="0">
                <a:ln>
                  <a:noFill/>
                </a:ln>
                <a:solidFill>
                  <a:srgbClr val="000000"/>
                </a:solidFill>
                <a:effectLst/>
                <a:uLnTx/>
                <a:uFillTx/>
                <a:latin typeface="Calibri" panose="020F0502020204030204"/>
                <a:ea typeface="+mn-ea"/>
                <a:cs typeface="+mn-cs"/>
              </a:rPr>
              <a:t>question</a:t>
            </a: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 "Does the second recording have a calming effect like the first recording?",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2200" b="1" i="0" u="none" strike="noStrike" kern="1200" cap="none" spc="0" normalizeH="0" baseline="0" noProof="0" dirty="0">
                <a:ln>
                  <a:noFill/>
                </a:ln>
                <a:solidFill>
                  <a:srgbClr val="000000"/>
                </a:solidFill>
                <a:effectLst/>
                <a:uLnTx/>
                <a:uFillTx/>
                <a:latin typeface="Calibri" panose="020F0502020204030204"/>
                <a:ea typeface="+mn-ea"/>
                <a:cs typeface="+mn-cs"/>
              </a:rPr>
              <a:t>answer</a:t>
            </a:r>
            <a:r>
              <a:rPr kumimoji="0" lang="en-GB" sz="2200" b="0" i="0" u="none" strike="noStrike" kern="1200" cap="none" spc="0" normalizeH="0" baseline="0" noProof="0" dirty="0">
                <a:ln>
                  <a:noFill/>
                </a:ln>
                <a:solidFill>
                  <a:srgbClr val="000000"/>
                </a:solidFill>
                <a:effectLst/>
                <a:uLnTx/>
                <a:uFillTx/>
                <a:latin typeface="Calibri" panose="020F0502020204030204"/>
                <a:ea typeface="+mn-ea"/>
                <a:cs typeface="+mn-cs"/>
              </a:rPr>
              <a:t>": "yes"</a:t>
            </a:r>
          </a:p>
        </p:txBody>
      </p:sp>
      <p:pic>
        <p:nvPicPr>
          <p:cNvPr id="3" name="Creaking pier">
            <a:hlinkClick r:id="" action="ppaction://media"/>
            <a:extLst>
              <a:ext uri="{FF2B5EF4-FFF2-40B4-BE49-F238E27FC236}">
                <a16:creationId xmlns:a16="http://schemas.microsoft.com/office/drawing/2014/main" id="{38D41C0D-D43E-D430-F3CB-F4504FB9197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240722" y="1663595"/>
            <a:ext cx="406400" cy="406400"/>
          </a:xfrm>
          <a:prstGeom prst="rect">
            <a:avLst/>
          </a:prstGeom>
        </p:spPr>
      </p:pic>
      <p:pic>
        <p:nvPicPr>
          <p:cNvPr id="4" name="Machetes sliding 2">
            <a:hlinkClick r:id="" action="ppaction://media"/>
            <a:extLst>
              <a:ext uri="{FF2B5EF4-FFF2-40B4-BE49-F238E27FC236}">
                <a16:creationId xmlns:a16="http://schemas.microsoft.com/office/drawing/2014/main" id="{EA5982DA-D152-2738-4F6C-5B1BC2E9308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40722" y="2797692"/>
            <a:ext cx="406400" cy="406400"/>
          </a:xfrm>
          <a:prstGeom prst="rect">
            <a:avLst/>
          </a:prstGeom>
        </p:spPr>
      </p:pic>
      <p:pic>
        <p:nvPicPr>
          <p:cNvPr id="5" name="Car vs. Freight Train">
            <a:hlinkClick r:id="" action="ppaction://media"/>
            <a:extLst>
              <a:ext uri="{FF2B5EF4-FFF2-40B4-BE49-F238E27FC236}">
                <a16:creationId xmlns:a16="http://schemas.microsoft.com/office/drawing/2014/main" id="{4D7F9599-F4EB-8AB8-3D32-0F17A0C93318}"/>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2240722" y="5310183"/>
            <a:ext cx="406400" cy="406400"/>
          </a:xfrm>
          <a:prstGeom prst="rect">
            <a:avLst/>
          </a:prstGeom>
        </p:spPr>
      </p:pic>
      <p:pic>
        <p:nvPicPr>
          <p:cNvPr id="8" name="Rain and Storm">
            <a:hlinkClick r:id="" action="ppaction://media"/>
            <a:extLst>
              <a:ext uri="{FF2B5EF4-FFF2-40B4-BE49-F238E27FC236}">
                <a16:creationId xmlns:a16="http://schemas.microsoft.com/office/drawing/2014/main" id="{0BB92B8F-8B6A-24D8-C1B3-69E2B35D74D3}"/>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2240722" y="4047372"/>
            <a:ext cx="406400" cy="406400"/>
          </a:xfrm>
          <a:prstGeom prst="rect">
            <a:avLst/>
          </a:prstGeom>
        </p:spPr>
      </p:pic>
      <p:sp>
        <p:nvSpPr>
          <p:cNvPr id="10" name="TextBox 9">
            <a:extLst>
              <a:ext uri="{FF2B5EF4-FFF2-40B4-BE49-F238E27FC236}">
                <a16:creationId xmlns:a16="http://schemas.microsoft.com/office/drawing/2014/main" id="{9D02B1D4-E842-5B4C-3CA8-EC96A83B78F5}"/>
              </a:ext>
            </a:extLst>
          </p:cNvPr>
          <p:cNvSpPr txBox="1"/>
          <p:nvPr/>
        </p:nvSpPr>
        <p:spPr>
          <a:xfrm>
            <a:off x="573184" y="3574846"/>
            <a:ext cx="609765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1800" b="0" i="0" u="none" strike="noStrike" kern="1200" cap="none" spc="0" normalizeH="0" baseline="0" noProof="0" dirty="0" err="1">
                <a:ln>
                  <a:noFill/>
                </a:ln>
                <a:solidFill>
                  <a:srgbClr val="000000"/>
                </a:solidFill>
                <a:effectLst/>
                <a:uLnTx/>
                <a:uFillTx/>
                <a:latin typeface="Calibri" panose="020F0502020204030204"/>
                <a:ea typeface="+mn-ea"/>
                <a:cs typeface="+mn-cs"/>
              </a:rPr>
              <a:t>first_recording</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 "Rain and Storm.wav"</a:t>
            </a:r>
          </a:p>
        </p:txBody>
      </p:sp>
      <p:sp>
        <p:nvSpPr>
          <p:cNvPr id="12" name="TextBox 11">
            <a:extLst>
              <a:ext uri="{FF2B5EF4-FFF2-40B4-BE49-F238E27FC236}">
                <a16:creationId xmlns:a16="http://schemas.microsoft.com/office/drawing/2014/main" id="{C0BDE677-ECCF-00D7-42E6-686A18C7E06A}"/>
              </a:ext>
            </a:extLst>
          </p:cNvPr>
          <p:cNvSpPr txBox="1"/>
          <p:nvPr/>
        </p:nvSpPr>
        <p:spPr>
          <a:xfrm>
            <a:off x="573184" y="4788880"/>
            <a:ext cx="609765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1800" b="0" i="0" u="none" strike="noStrike" kern="1200" cap="none" spc="0" normalizeH="0" baseline="0" noProof="0" dirty="0" err="1">
                <a:ln>
                  <a:noFill/>
                </a:ln>
                <a:solidFill>
                  <a:srgbClr val="000000"/>
                </a:solidFill>
                <a:effectLst/>
                <a:uLnTx/>
                <a:uFillTx/>
                <a:latin typeface="Calibri" panose="020F0502020204030204"/>
                <a:ea typeface="+mn-ea"/>
                <a:cs typeface="+mn-cs"/>
              </a:rPr>
              <a:t>second_recording</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 "Car vs. Freight Train.wav"</a:t>
            </a:r>
          </a:p>
        </p:txBody>
      </p:sp>
      <p:sp>
        <p:nvSpPr>
          <p:cNvPr id="14" name="TextBox 13">
            <a:extLst>
              <a:ext uri="{FF2B5EF4-FFF2-40B4-BE49-F238E27FC236}">
                <a16:creationId xmlns:a16="http://schemas.microsoft.com/office/drawing/2014/main" id="{35CF831E-6066-9C8A-9A31-C525575E2E65}"/>
              </a:ext>
            </a:extLst>
          </p:cNvPr>
          <p:cNvSpPr txBox="1"/>
          <p:nvPr/>
        </p:nvSpPr>
        <p:spPr>
          <a:xfrm>
            <a:off x="723071" y="1286189"/>
            <a:ext cx="609765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1800" b="0" i="0" u="none" strike="noStrike" kern="1200" cap="none" spc="0" normalizeH="0" baseline="0" noProof="0" dirty="0" err="1">
                <a:ln>
                  <a:noFill/>
                </a:ln>
                <a:solidFill>
                  <a:srgbClr val="000000"/>
                </a:solidFill>
                <a:effectLst/>
                <a:uLnTx/>
                <a:uFillTx/>
                <a:latin typeface="Calibri" panose="020F0502020204030204"/>
                <a:ea typeface="+mn-ea"/>
                <a:cs typeface="+mn-cs"/>
              </a:rPr>
              <a:t>first_recording</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 "Creaking pier.wav"</a:t>
            </a:r>
          </a:p>
        </p:txBody>
      </p:sp>
      <p:sp>
        <p:nvSpPr>
          <p:cNvPr id="16" name="TextBox 15">
            <a:extLst>
              <a:ext uri="{FF2B5EF4-FFF2-40B4-BE49-F238E27FC236}">
                <a16:creationId xmlns:a16="http://schemas.microsoft.com/office/drawing/2014/main" id="{AA88DC0D-9274-6C12-2465-F850A3F92131}"/>
              </a:ext>
            </a:extLst>
          </p:cNvPr>
          <p:cNvSpPr txBox="1"/>
          <p:nvPr/>
        </p:nvSpPr>
        <p:spPr>
          <a:xfrm>
            <a:off x="723071" y="2352375"/>
            <a:ext cx="609765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GB" sz="1800" b="0" i="0" u="none" strike="noStrike" kern="1200" cap="none" spc="0" normalizeH="0" baseline="0" noProof="0" dirty="0" err="1">
                <a:ln>
                  <a:noFill/>
                </a:ln>
                <a:solidFill>
                  <a:srgbClr val="000000"/>
                </a:solidFill>
                <a:effectLst/>
                <a:uLnTx/>
                <a:uFillTx/>
                <a:latin typeface="Calibri" panose="020F0502020204030204"/>
                <a:ea typeface="+mn-ea"/>
                <a:cs typeface="+mn-cs"/>
              </a:rPr>
              <a:t>second_recording</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 "Machetes sliding 2.wav"</a:t>
            </a:r>
          </a:p>
        </p:txBody>
      </p:sp>
      <p:sp>
        <p:nvSpPr>
          <p:cNvPr id="11" name="TextBox 10">
            <a:extLst>
              <a:ext uri="{FF2B5EF4-FFF2-40B4-BE49-F238E27FC236}">
                <a16:creationId xmlns:a16="http://schemas.microsoft.com/office/drawing/2014/main" id="{5DD9195A-829E-B4A9-8317-9D6245B47A31}"/>
              </a:ext>
            </a:extLst>
          </p:cNvPr>
          <p:cNvSpPr txBox="1"/>
          <p:nvPr/>
        </p:nvSpPr>
        <p:spPr>
          <a:xfrm>
            <a:off x="3901107" y="5958177"/>
            <a:ext cx="6097656" cy="923330"/>
          </a:xfrm>
          <a:prstGeom prst="rect">
            <a:avLst/>
          </a:prstGeom>
          <a:noFill/>
        </p:spPr>
        <p:txBody>
          <a:bodyPr wrap="square">
            <a:spAutoFit/>
          </a:bodyPr>
          <a:lstStyle/>
          <a:p>
            <a:r>
              <a:rPr lang="en-GB" dirty="0"/>
              <a:t>Code: </a:t>
            </a:r>
            <a:r>
              <a:rPr lang="en-GB" dirty="0">
                <a:hlinkClick r:id="rId12"/>
              </a:rPr>
              <a:t>https://github.com/JinhuaLiang/APT</a:t>
            </a:r>
            <a:endParaRPr lang="en-GB" dirty="0"/>
          </a:p>
          <a:p>
            <a:r>
              <a:rPr lang="en-GB" dirty="0"/>
              <a:t>Paper: </a:t>
            </a:r>
            <a:r>
              <a:rPr lang="en-GB" dirty="0">
                <a:hlinkClick r:id="rId13"/>
              </a:rPr>
              <a:t>https://arxiv.org/abs/2312.00249</a:t>
            </a:r>
            <a:endParaRPr lang="en-GB" dirty="0"/>
          </a:p>
          <a:p>
            <a:endParaRPr lang="en-GB" dirty="0"/>
          </a:p>
        </p:txBody>
      </p:sp>
    </p:spTree>
    <p:extLst>
      <p:ext uri="{BB962C8B-B14F-4D97-AF65-F5344CB8AC3E}">
        <p14:creationId xmlns:p14="http://schemas.microsoft.com/office/powerpoint/2010/main" val="87578283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audio>
              <p:cMediaNode vol="80000">
                <p:cTn id="3" fill="hold" display="0">
                  <p:stCondLst>
                    <p:cond delay="indefinite"/>
                  </p:stCondLst>
                  <p:endCondLst>
                    <p:cond evt="onStopAudio" delay="0">
                      <p:tgtEl>
                        <p:sldTgt/>
                      </p:tgtEl>
                    </p:cond>
                  </p:endCondLst>
                </p:cTn>
                <p:tgtEl>
                  <p:spTgt spid="4"/>
                </p:tgtEl>
              </p:cMediaNode>
            </p:audio>
            <p:audio>
              <p:cMediaNode vol="80000">
                <p:cTn id="4" fill="hold" display="0">
                  <p:stCondLst>
                    <p:cond delay="indefinite"/>
                  </p:stCondLst>
                  <p:endCondLst>
                    <p:cond evt="onStopAudio" delay="0">
                      <p:tgtEl>
                        <p:sldTgt/>
                      </p:tgtEl>
                    </p:cond>
                  </p:endCondLst>
                </p:cTn>
                <p:tgtEl>
                  <p:spTgt spid="5"/>
                </p:tgtEl>
              </p:cMediaNode>
            </p:audio>
            <p:audio>
              <p:cMediaNode vol="80000">
                <p:cTn id="5"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E7B5BC-D257-A000-54BD-2B6103FA0DD5}"/>
              </a:ext>
            </a:extLst>
          </p:cNvPr>
          <p:cNvSpPr>
            <a:spLocks noGrp="1"/>
          </p:cNvSpPr>
          <p:nvPr>
            <p:ph type="title"/>
          </p:nvPr>
        </p:nvSpPr>
        <p:spPr>
          <a:xfrm>
            <a:off x="1056184" y="361480"/>
            <a:ext cx="10058400" cy="558755"/>
          </a:xfrm>
        </p:spPr>
        <p:txBody>
          <a:bodyPr>
            <a:normAutofit/>
          </a:bodyPr>
          <a:lstStyle/>
          <a:p>
            <a:r>
              <a:rPr lang="en-US" altLang="zh-CN" dirty="0">
                <a:solidFill>
                  <a:srgbClr val="0070C0"/>
                </a:solidFill>
              </a:rPr>
              <a:t>Task 3: Text to Audio Generation</a:t>
            </a:r>
            <a:endParaRPr lang="x-none" dirty="0">
              <a:solidFill>
                <a:srgbClr val="0070C0"/>
              </a:solidFill>
            </a:endParaRPr>
          </a:p>
        </p:txBody>
      </p:sp>
      <p:sp>
        <p:nvSpPr>
          <p:cNvPr id="7" name="Content Placeholder 6">
            <a:extLst>
              <a:ext uri="{FF2B5EF4-FFF2-40B4-BE49-F238E27FC236}">
                <a16:creationId xmlns:a16="http://schemas.microsoft.com/office/drawing/2014/main" id="{A0ED7A9E-74E2-C0D1-A608-AC3530F78CAC}"/>
              </a:ext>
            </a:extLst>
          </p:cNvPr>
          <p:cNvSpPr>
            <a:spLocks noGrp="1"/>
          </p:cNvSpPr>
          <p:nvPr>
            <p:ph idx="1"/>
          </p:nvPr>
        </p:nvSpPr>
        <p:spPr>
          <a:xfrm>
            <a:off x="1203069" y="2030479"/>
            <a:ext cx="4231583" cy="3906650"/>
          </a:xfrm>
        </p:spPr>
        <p:txBody>
          <a:bodyPr>
            <a:normAutofit fontScale="77500" lnSpcReduction="20000"/>
          </a:bodyPr>
          <a:lstStyle/>
          <a:p>
            <a:r>
              <a:rPr lang="en-US" sz="2400" dirty="0"/>
              <a:t>Computational “foley artist”:</a:t>
            </a:r>
          </a:p>
          <a:p>
            <a:pPr lvl="1">
              <a:lnSpc>
                <a:spcPct val="120000"/>
              </a:lnSpc>
              <a:spcBef>
                <a:spcPts val="0"/>
              </a:spcBef>
              <a:spcAft>
                <a:spcPts val="0"/>
              </a:spcAft>
            </a:pPr>
            <a:r>
              <a:rPr lang="en-US" sz="2000" dirty="0"/>
              <a:t>Game developer: e.g., A ghost is haunting a house.</a:t>
            </a:r>
          </a:p>
          <a:p>
            <a:pPr lvl="1">
              <a:lnSpc>
                <a:spcPct val="120000"/>
              </a:lnSpc>
              <a:spcBef>
                <a:spcPts val="0"/>
              </a:spcBef>
              <a:spcAft>
                <a:spcPts val="0"/>
              </a:spcAft>
            </a:pPr>
            <a:r>
              <a:rPr lang="en-US" sz="2000" dirty="0"/>
              <a:t>Audio producer: e.g., high heels hitting metal ground.</a:t>
            </a:r>
          </a:p>
          <a:p>
            <a:pPr lvl="1">
              <a:lnSpc>
                <a:spcPct val="120000"/>
              </a:lnSpc>
              <a:spcBef>
                <a:spcPts val="0"/>
              </a:spcBef>
              <a:spcAft>
                <a:spcPts val="0"/>
              </a:spcAft>
            </a:pPr>
            <a:r>
              <a:rPr lang="en-US" sz="2000" dirty="0"/>
              <a:t>Movie producer: e.g., the laser sound from a laser gun.</a:t>
            </a:r>
          </a:p>
          <a:p>
            <a:pPr lvl="1">
              <a:spcBef>
                <a:spcPts val="0"/>
              </a:spcBef>
              <a:spcAft>
                <a:spcPts val="200"/>
              </a:spcAft>
            </a:pPr>
            <a:r>
              <a:rPr lang="en-US" sz="2000" i="1" dirty="0"/>
              <a:t>…</a:t>
            </a:r>
          </a:p>
          <a:p>
            <a:r>
              <a:rPr lang="en-US" sz="2400" dirty="0"/>
              <a:t>Automatic content creation</a:t>
            </a:r>
          </a:p>
          <a:p>
            <a:pPr lvl="1">
              <a:lnSpc>
                <a:spcPct val="120000"/>
              </a:lnSpc>
              <a:spcBef>
                <a:spcPts val="0"/>
              </a:spcBef>
              <a:spcAft>
                <a:spcPts val="0"/>
              </a:spcAft>
            </a:pPr>
            <a:r>
              <a:rPr lang="en-US" sz="2100" dirty="0"/>
              <a:t>Endless music </a:t>
            </a:r>
          </a:p>
          <a:p>
            <a:pPr lvl="1">
              <a:lnSpc>
                <a:spcPct val="120000"/>
              </a:lnSpc>
              <a:spcBef>
                <a:spcPts val="0"/>
              </a:spcBef>
              <a:spcAft>
                <a:spcPts val="0"/>
              </a:spcAft>
            </a:pPr>
            <a:r>
              <a:rPr lang="en-US" sz="2100" dirty="0"/>
              <a:t>Audiobook with ambient noises</a:t>
            </a:r>
          </a:p>
          <a:p>
            <a:pPr lvl="1">
              <a:lnSpc>
                <a:spcPct val="120000"/>
              </a:lnSpc>
              <a:spcBef>
                <a:spcPts val="0"/>
              </a:spcBef>
              <a:spcAft>
                <a:spcPts val="0"/>
              </a:spcAft>
            </a:pPr>
            <a:r>
              <a:rPr lang="en-US" sz="2100" dirty="0"/>
              <a:t>White noise for meditation</a:t>
            </a:r>
          </a:p>
          <a:p>
            <a:pPr lvl="1">
              <a:lnSpc>
                <a:spcPct val="120000"/>
              </a:lnSpc>
              <a:spcBef>
                <a:spcPts val="0"/>
              </a:spcBef>
              <a:spcAft>
                <a:spcPts val="0"/>
              </a:spcAft>
            </a:pPr>
            <a:r>
              <a:rPr lang="en-US" sz="2000" dirty="0"/>
              <a:t>…</a:t>
            </a:r>
          </a:p>
          <a:p>
            <a:r>
              <a:rPr lang="en-US" sz="2400" dirty="0"/>
              <a:t>Data Augmentations</a:t>
            </a:r>
          </a:p>
          <a:p>
            <a:endParaRPr lang="en-US" sz="2400" dirty="0"/>
          </a:p>
        </p:txBody>
      </p:sp>
      <p:sp>
        <p:nvSpPr>
          <p:cNvPr id="4" name="Date Placeholder 3">
            <a:extLst>
              <a:ext uri="{FF2B5EF4-FFF2-40B4-BE49-F238E27FC236}">
                <a16:creationId xmlns:a16="http://schemas.microsoft.com/office/drawing/2014/main" id="{8CD75407-B719-6709-4B63-2DFABA7D1037}"/>
              </a:ext>
            </a:extLst>
          </p:cNvPr>
          <p:cNvSpPr>
            <a:spLocks noGrp="1"/>
          </p:cNvSpPr>
          <p:nvPr>
            <p:ph type="dt" sz="half" idx="10"/>
          </p:nvPr>
        </p:nvSpPr>
        <p:spPr/>
        <p:txBody>
          <a:bodyPr/>
          <a:lstStyle/>
          <a:p>
            <a:fld id="{A18DCE3C-4D92-0844-94C3-BBB9372B6AF3}" type="datetime1">
              <a:rPr lang="en-US" smtClean="0"/>
              <a:t>12/8/2024</a:t>
            </a:fld>
            <a:endParaRPr lang="en-US" dirty="0"/>
          </a:p>
        </p:txBody>
      </p:sp>
      <p:pic>
        <p:nvPicPr>
          <p:cNvPr id="2" name="Picture 1">
            <a:extLst>
              <a:ext uri="{FF2B5EF4-FFF2-40B4-BE49-F238E27FC236}">
                <a16:creationId xmlns:a16="http://schemas.microsoft.com/office/drawing/2014/main" id="{E9CF7046-EC9F-F2CB-4ACF-B5283A29724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9830" y="129600"/>
            <a:ext cx="1531972" cy="463759"/>
          </a:xfrm>
          <a:prstGeom prst="rect">
            <a:avLst/>
          </a:prstGeom>
        </p:spPr>
      </p:pic>
      <p:sp>
        <p:nvSpPr>
          <p:cNvPr id="6" name="Content Placeholder 11">
            <a:extLst>
              <a:ext uri="{FF2B5EF4-FFF2-40B4-BE49-F238E27FC236}">
                <a16:creationId xmlns:a16="http://schemas.microsoft.com/office/drawing/2014/main" id="{A231361C-203B-1883-03A9-11C65D147730}"/>
              </a:ext>
            </a:extLst>
          </p:cNvPr>
          <p:cNvSpPr txBox="1">
            <a:spLocks/>
          </p:cNvSpPr>
          <p:nvPr/>
        </p:nvSpPr>
        <p:spPr>
          <a:xfrm>
            <a:off x="6543267" y="2015444"/>
            <a:ext cx="4592549" cy="4626903"/>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800"/>
              </a:spcBef>
              <a:spcAft>
                <a:spcPts val="200"/>
              </a:spcAft>
              <a:buClr>
                <a:schemeClr val="accent1"/>
              </a:buClr>
              <a:buSzPct val="100000"/>
              <a:buFont typeface="Calibri" panose="020F0502020204030204" pitchFamily="34" charset="0"/>
              <a:buChar char=" "/>
              <a:defRPr sz="1800" kern="1200">
                <a:solidFill>
                  <a:srgbClr val="303030"/>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90000"/>
              </a:lnSpc>
              <a:spcBef>
                <a:spcPts val="600"/>
              </a:spcBef>
              <a:spcAft>
                <a:spcPts val="400"/>
              </a:spcAft>
              <a:buClr>
                <a:schemeClr val="accent1"/>
              </a:buClr>
              <a:buFont typeface="Calibri" pitchFamily="34" charset="0"/>
              <a:buChar char="◦"/>
              <a:defRPr sz="1600" kern="1200">
                <a:solidFill>
                  <a:srgbClr val="303030"/>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x-none" b="1" dirty="0"/>
              <a:t>Label-to-Audio Generation</a:t>
            </a:r>
          </a:p>
          <a:p>
            <a:pPr lvl="1"/>
            <a:r>
              <a:rPr lang="x-none" sz="1700" dirty="0">
                <a:latin typeface="+mn-lt"/>
              </a:rPr>
              <a:t>Acoustic Scene </a:t>
            </a:r>
            <a:r>
              <a:rPr lang="en-US" sz="1700" dirty="0">
                <a:solidFill>
                  <a:schemeClr val="bg1">
                    <a:lumMod val="50000"/>
                  </a:schemeClr>
                </a:solidFill>
                <a:latin typeface="+mn-lt"/>
              </a:rPr>
              <a:t>(Kong et al., 2019)</a:t>
            </a:r>
            <a:r>
              <a:rPr lang="en-US" sz="1700" dirty="0">
                <a:latin typeface="+mn-lt"/>
              </a:rPr>
              <a:t>, </a:t>
            </a:r>
            <a:r>
              <a:rPr lang="x-none" sz="1700" dirty="0">
                <a:latin typeface="+mn-lt"/>
              </a:rPr>
              <a:t>Sound event </a:t>
            </a:r>
            <a:r>
              <a:rPr lang="x-none" sz="1700" dirty="0">
                <a:solidFill>
                  <a:schemeClr val="bg1">
                    <a:lumMod val="50000"/>
                  </a:schemeClr>
                </a:solidFill>
                <a:latin typeface="+mn-lt"/>
              </a:rPr>
              <a:t>(Liu et al., 2019)</a:t>
            </a:r>
            <a:r>
              <a:rPr lang="x-none" sz="1700" dirty="0">
                <a:latin typeface="+mn-lt"/>
              </a:rPr>
              <a:t>, FootStep </a:t>
            </a:r>
            <a:r>
              <a:rPr lang="x-none" sz="1700" dirty="0">
                <a:solidFill>
                  <a:schemeClr val="bg1">
                    <a:lumMod val="50000"/>
                  </a:schemeClr>
                </a:solidFill>
                <a:latin typeface="+mn-lt"/>
              </a:rPr>
              <a:t>(</a:t>
            </a:r>
            <a:r>
              <a:rPr lang="en-US" sz="1700" dirty="0" err="1">
                <a:solidFill>
                  <a:schemeClr val="bg1">
                    <a:lumMod val="50000"/>
                  </a:schemeClr>
                </a:solidFill>
                <a:latin typeface="+mn-lt"/>
              </a:rPr>
              <a:t>Comunit</a:t>
            </a:r>
            <a:r>
              <a:rPr lang="en-US" sz="1700" dirty="0">
                <a:solidFill>
                  <a:schemeClr val="bg1">
                    <a:lumMod val="50000"/>
                  </a:schemeClr>
                </a:solidFill>
                <a:latin typeface="+mn-lt"/>
              </a:rPr>
              <a:t> et al. 2019</a:t>
            </a:r>
            <a:r>
              <a:rPr lang="x-none" sz="1700" dirty="0">
                <a:solidFill>
                  <a:schemeClr val="bg1">
                    <a:lumMod val="50000"/>
                  </a:schemeClr>
                </a:solidFill>
                <a:latin typeface="+mn-lt"/>
              </a:rPr>
              <a:t>)</a:t>
            </a:r>
            <a:r>
              <a:rPr lang="x-none" sz="1700" dirty="0">
                <a:latin typeface="+mn-lt"/>
              </a:rPr>
              <a:t>, …</a:t>
            </a:r>
          </a:p>
          <a:p>
            <a:r>
              <a:rPr lang="x-none" b="1" dirty="0"/>
              <a:t>Text-to-Audio Generation</a:t>
            </a:r>
          </a:p>
          <a:p>
            <a:pPr lvl="1"/>
            <a:r>
              <a:rPr lang="x-none" sz="1700" dirty="0">
                <a:latin typeface="+mn-lt"/>
              </a:rPr>
              <a:t>DiffSound </a:t>
            </a:r>
            <a:r>
              <a:rPr lang="x-none" sz="1700" dirty="0">
                <a:solidFill>
                  <a:schemeClr val="bg1">
                    <a:lumMod val="50000"/>
                  </a:schemeClr>
                </a:solidFill>
                <a:latin typeface="+mn-lt"/>
              </a:rPr>
              <a:t>(Yang et al., 2022)</a:t>
            </a:r>
            <a:r>
              <a:rPr lang="x-none" sz="1700" dirty="0">
                <a:latin typeface="+mn-lt"/>
              </a:rPr>
              <a:t>, AudioGen </a:t>
            </a:r>
            <a:r>
              <a:rPr lang="x-none" sz="1700" dirty="0">
                <a:solidFill>
                  <a:schemeClr val="bg1">
                    <a:lumMod val="50000"/>
                  </a:schemeClr>
                </a:solidFill>
                <a:latin typeface="+mn-lt"/>
              </a:rPr>
              <a:t>(</a:t>
            </a:r>
            <a:r>
              <a:rPr lang="en-US" sz="1700" dirty="0" err="1">
                <a:solidFill>
                  <a:schemeClr val="bg1">
                    <a:lumMod val="50000"/>
                  </a:schemeClr>
                </a:solidFill>
                <a:latin typeface="+mn-lt"/>
              </a:rPr>
              <a:t>Kreuk</a:t>
            </a:r>
            <a:r>
              <a:rPr lang="en-US" sz="1700" dirty="0">
                <a:solidFill>
                  <a:schemeClr val="bg1">
                    <a:lumMod val="50000"/>
                  </a:schemeClr>
                </a:solidFill>
                <a:latin typeface="+mn-lt"/>
              </a:rPr>
              <a:t> et al., 2022</a:t>
            </a:r>
            <a:r>
              <a:rPr lang="x-none" sz="1700" dirty="0">
                <a:solidFill>
                  <a:schemeClr val="bg1">
                    <a:lumMod val="50000"/>
                  </a:schemeClr>
                </a:solidFill>
                <a:latin typeface="+mn-lt"/>
              </a:rPr>
              <a:t>)</a:t>
            </a:r>
            <a:r>
              <a:rPr lang="x-none" sz="1700" dirty="0">
                <a:latin typeface="+mn-lt"/>
              </a:rPr>
              <a:t>,</a:t>
            </a:r>
            <a:r>
              <a:rPr lang="x-none" sz="1700" dirty="0">
                <a:solidFill>
                  <a:schemeClr val="bg1">
                    <a:lumMod val="50000"/>
                  </a:schemeClr>
                </a:solidFill>
                <a:latin typeface="+mn-lt"/>
              </a:rPr>
              <a:t> </a:t>
            </a:r>
            <a:r>
              <a:rPr lang="x-none" sz="1700" dirty="0">
                <a:latin typeface="+mn-lt"/>
              </a:rPr>
              <a:t>Make-an-Audio </a:t>
            </a:r>
            <a:r>
              <a:rPr lang="x-none" sz="1700" dirty="0">
                <a:solidFill>
                  <a:schemeClr val="bg1">
                    <a:lumMod val="50000"/>
                  </a:schemeClr>
                </a:solidFill>
                <a:latin typeface="+mn-lt"/>
              </a:rPr>
              <a:t>(Huang et al., 2023)</a:t>
            </a:r>
          </a:p>
          <a:p>
            <a:r>
              <a:rPr lang="x-none" b="1" dirty="0"/>
              <a:t>Text-to-Music Generation</a:t>
            </a:r>
          </a:p>
          <a:p>
            <a:pPr lvl="1"/>
            <a:r>
              <a:rPr lang="x-none" sz="1700" dirty="0">
                <a:latin typeface="+mn-lt"/>
              </a:rPr>
              <a:t>MusicLM </a:t>
            </a:r>
            <a:r>
              <a:rPr lang="x-none" sz="1700" dirty="0">
                <a:solidFill>
                  <a:schemeClr val="bg1">
                    <a:lumMod val="50000"/>
                  </a:schemeClr>
                </a:solidFill>
                <a:latin typeface="+mn-lt"/>
              </a:rPr>
              <a:t>(Andrea et al., 2023)</a:t>
            </a:r>
          </a:p>
          <a:p>
            <a:pPr lvl="1"/>
            <a:r>
              <a:rPr lang="en-US" sz="1700" dirty="0" err="1">
                <a:latin typeface="+mn-lt"/>
              </a:rPr>
              <a:t>Moûsai</a:t>
            </a:r>
            <a:r>
              <a:rPr lang="en-US" sz="1700" dirty="0">
                <a:latin typeface="+mn-lt"/>
              </a:rPr>
              <a:t> </a:t>
            </a:r>
            <a:r>
              <a:rPr lang="en-US" sz="1700" dirty="0">
                <a:solidFill>
                  <a:schemeClr val="bg1">
                    <a:lumMod val="50000"/>
                  </a:schemeClr>
                </a:solidFill>
                <a:latin typeface="+mn-lt"/>
              </a:rPr>
              <a:t>(Flavio et al., 2023)</a:t>
            </a:r>
          </a:p>
          <a:p>
            <a:pPr lvl="1"/>
            <a:r>
              <a:rPr lang="en-US" sz="1700" dirty="0">
                <a:solidFill>
                  <a:srgbClr val="212529"/>
                </a:solidFill>
                <a:latin typeface="+mn-lt"/>
              </a:rPr>
              <a:t>Noise2Music </a:t>
            </a:r>
            <a:r>
              <a:rPr lang="en-US" sz="1700" dirty="0">
                <a:solidFill>
                  <a:schemeClr val="bg1">
                    <a:lumMod val="50000"/>
                  </a:schemeClr>
                </a:solidFill>
                <a:latin typeface="+mn-lt"/>
              </a:rPr>
              <a:t>(Huang et al., 2023)</a:t>
            </a:r>
          </a:p>
          <a:p>
            <a:r>
              <a:rPr lang="en-US" b="1" dirty="0"/>
              <a:t>Others</a:t>
            </a:r>
          </a:p>
          <a:p>
            <a:pPr lvl="1"/>
            <a:r>
              <a:rPr lang="en-US" sz="1700" dirty="0" err="1">
                <a:latin typeface="+mn-lt"/>
              </a:rPr>
              <a:t>JukeBox</a:t>
            </a:r>
            <a:r>
              <a:rPr lang="en-US" sz="1700" dirty="0">
                <a:latin typeface="+mn-lt"/>
              </a:rPr>
              <a:t> </a:t>
            </a:r>
            <a:r>
              <a:rPr lang="en-US" sz="1700" dirty="0">
                <a:solidFill>
                  <a:schemeClr val="bg1">
                    <a:lumMod val="50000"/>
                  </a:schemeClr>
                </a:solidFill>
                <a:latin typeface="+mn-lt"/>
              </a:rPr>
              <a:t>(</a:t>
            </a:r>
            <a:r>
              <a:rPr lang="en-US" sz="1700" dirty="0" err="1">
                <a:solidFill>
                  <a:schemeClr val="bg1">
                    <a:lumMod val="50000"/>
                  </a:schemeClr>
                </a:solidFill>
                <a:latin typeface="+mn-lt"/>
              </a:rPr>
              <a:t>Dhariwal</a:t>
            </a:r>
            <a:r>
              <a:rPr lang="en-US" sz="1700" dirty="0">
                <a:solidFill>
                  <a:schemeClr val="bg1">
                    <a:lumMod val="50000"/>
                  </a:schemeClr>
                </a:solidFill>
                <a:latin typeface="+mn-lt"/>
              </a:rPr>
              <a:t> et al., 2020)</a:t>
            </a:r>
            <a:r>
              <a:rPr lang="en-US" sz="1700" dirty="0">
                <a:latin typeface="+mn-lt"/>
              </a:rPr>
              <a:t>, </a:t>
            </a:r>
            <a:r>
              <a:rPr lang="en-US" sz="1700" dirty="0" err="1">
                <a:latin typeface="+mn-lt"/>
              </a:rPr>
              <a:t>AudioLM</a:t>
            </a:r>
            <a:r>
              <a:rPr lang="en-US" sz="1700" dirty="0">
                <a:latin typeface="+mn-lt"/>
              </a:rPr>
              <a:t> </a:t>
            </a:r>
            <a:r>
              <a:rPr lang="en-US" sz="1700" dirty="0">
                <a:solidFill>
                  <a:schemeClr val="bg1">
                    <a:lumMod val="50000"/>
                  </a:schemeClr>
                </a:solidFill>
                <a:latin typeface="+mn-lt"/>
              </a:rPr>
              <a:t>(</a:t>
            </a:r>
            <a:r>
              <a:rPr lang="en-US" sz="1700" dirty="0" err="1">
                <a:solidFill>
                  <a:schemeClr val="bg1">
                    <a:lumMod val="50000"/>
                  </a:schemeClr>
                </a:solidFill>
                <a:latin typeface="+mn-lt"/>
              </a:rPr>
              <a:t>Borsos</a:t>
            </a:r>
            <a:r>
              <a:rPr lang="en-US" sz="1700" dirty="0">
                <a:solidFill>
                  <a:schemeClr val="bg1">
                    <a:lumMod val="50000"/>
                  </a:schemeClr>
                </a:solidFill>
                <a:latin typeface="+mn-lt"/>
              </a:rPr>
              <a:t> et al., 2022)</a:t>
            </a:r>
            <a:r>
              <a:rPr lang="en-US" sz="1700" dirty="0">
                <a:latin typeface="+mn-lt"/>
              </a:rPr>
              <a:t>, </a:t>
            </a:r>
            <a:r>
              <a:rPr lang="en-US" sz="1700" dirty="0" err="1">
                <a:latin typeface="+mn-lt"/>
              </a:rPr>
              <a:t>SingSong</a:t>
            </a:r>
            <a:r>
              <a:rPr lang="en-US" sz="1700" dirty="0">
                <a:latin typeface="+mn-lt"/>
              </a:rPr>
              <a:t> </a:t>
            </a:r>
            <a:r>
              <a:rPr lang="en-US" sz="1700" dirty="0">
                <a:solidFill>
                  <a:schemeClr val="bg1">
                    <a:lumMod val="50000"/>
                  </a:schemeClr>
                </a:solidFill>
                <a:latin typeface="+mn-lt"/>
              </a:rPr>
              <a:t>(Donahue et al., 2023)</a:t>
            </a:r>
            <a:r>
              <a:rPr lang="en-US" sz="1700" dirty="0">
                <a:latin typeface="+mn-lt"/>
              </a:rPr>
              <a:t>,…</a:t>
            </a:r>
            <a:endParaRPr lang="x-none" sz="1700" dirty="0">
              <a:latin typeface="+mn-lt"/>
            </a:endParaRPr>
          </a:p>
        </p:txBody>
      </p:sp>
      <p:sp>
        <p:nvSpPr>
          <p:cNvPr id="8" name="TextBox 7">
            <a:extLst>
              <a:ext uri="{FF2B5EF4-FFF2-40B4-BE49-F238E27FC236}">
                <a16:creationId xmlns:a16="http://schemas.microsoft.com/office/drawing/2014/main" id="{64884D95-2CC5-367F-C2DF-44BEBFC9C2D7}"/>
              </a:ext>
            </a:extLst>
          </p:cNvPr>
          <p:cNvSpPr txBox="1"/>
          <p:nvPr/>
        </p:nvSpPr>
        <p:spPr>
          <a:xfrm>
            <a:off x="1191058" y="1304818"/>
            <a:ext cx="3445268" cy="430887"/>
          </a:xfrm>
          <a:prstGeom prst="rect">
            <a:avLst/>
          </a:prstGeom>
          <a:noFill/>
        </p:spPr>
        <p:txBody>
          <a:bodyPr wrap="square" rtlCol="0">
            <a:spAutoFit/>
          </a:bodyPr>
          <a:lstStyle/>
          <a:p>
            <a:r>
              <a:rPr lang="en-GB" sz="2200" b="1" dirty="0">
                <a:solidFill>
                  <a:srgbClr val="7030A0"/>
                </a:solidFill>
              </a:rPr>
              <a:t>Potential Applications:</a:t>
            </a:r>
          </a:p>
        </p:txBody>
      </p:sp>
      <p:sp>
        <p:nvSpPr>
          <p:cNvPr id="9" name="TextBox 8">
            <a:extLst>
              <a:ext uri="{FF2B5EF4-FFF2-40B4-BE49-F238E27FC236}">
                <a16:creationId xmlns:a16="http://schemas.microsoft.com/office/drawing/2014/main" id="{AEC11198-6580-85AF-FD8F-79C95BCB2EF0}"/>
              </a:ext>
            </a:extLst>
          </p:cNvPr>
          <p:cNvSpPr txBox="1"/>
          <p:nvPr/>
        </p:nvSpPr>
        <p:spPr>
          <a:xfrm>
            <a:off x="6543267" y="1259913"/>
            <a:ext cx="3445268" cy="430887"/>
          </a:xfrm>
          <a:prstGeom prst="rect">
            <a:avLst/>
          </a:prstGeom>
          <a:noFill/>
        </p:spPr>
        <p:txBody>
          <a:bodyPr wrap="square" rtlCol="0">
            <a:spAutoFit/>
          </a:bodyPr>
          <a:lstStyle/>
          <a:p>
            <a:r>
              <a:rPr lang="en-GB" sz="2200" b="1" dirty="0">
                <a:solidFill>
                  <a:srgbClr val="7030A0"/>
                </a:solidFill>
              </a:rPr>
              <a:t>Related Works:</a:t>
            </a:r>
          </a:p>
        </p:txBody>
      </p:sp>
    </p:spTree>
    <p:extLst>
      <p:ext uri="{BB962C8B-B14F-4D97-AF65-F5344CB8AC3E}">
        <p14:creationId xmlns:p14="http://schemas.microsoft.com/office/powerpoint/2010/main" val="10345759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699E47-E474-7C26-4915-61B544C3E233}"/>
              </a:ext>
            </a:extLst>
          </p:cNvPr>
          <p:cNvSpPr>
            <a:spLocks noGrp="1"/>
          </p:cNvSpPr>
          <p:nvPr>
            <p:ph type="title"/>
          </p:nvPr>
        </p:nvSpPr>
        <p:spPr>
          <a:xfrm>
            <a:off x="704249" y="273842"/>
            <a:ext cx="10058400" cy="548171"/>
          </a:xfrm>
        </p:spPr>
        <p:txBody>
          <a:bodyPr>
            <a:normAutofit/>
          </a:bodyPr>
          <a:lstStyle/>
          <a:p>
            <a:r>
              <a:rPr lang="x-none" b="1" dirty="0">
                <a:solidFill>
                  <a:srgbClr val="0070C0"/>
                </a:solidFill>
              </a:rPr>
              <a:t>AudioLDM</a:t>
            </a:r>
          </a:p>
        </p:txBody>
      </p:sp>
      <p:sp>
        <p:nvSpPr>
          <p:cNvPr id="6" name="Content Placeholder 5">
            <a:extLst>
              <a:ext uri="{FF2B5EF4-FFF2-40B4-BE49-F238E27FC236}">
                <a16:creationId xmlns:a16="http://schemas.microsoft.com/office/drawing/2014/main" id="{999E1352-18A7-1DFF-4F92-63469D61A85A}"/>
              </a:ext>
            </a:extLst>
          </p:cNvPr>
          <p:cNvSpPr>
            <a:spLocks noGrp="1"/>
          </p:cNvSpPr>
          <p:nvPr>
            <p:ph idx="1"/>
          </p:nvPr>
        </p:nvSpPr>
        <p:spPr>
          <a:xfrm>
            <a:off x="838200" y="1825625"/>
            <a:ext cx="5620352" cy="4351338"/>
          </a:xfrm>
        </p:spPr>
        <p:txBody>
          <a:bodyPr>
            <a:normAutofit/>
          </a:bodyPr>
          <a:lstStyle/>
          <a:p>
            <a:pPr marL="514350" indent="-514350">
              <a:buAutoNum type="arabicPeriod"/>
            </a:pPr>
            <a:r>
              <a:rPr lang="x-none" b="1" dirty="0"/>
              <a:t>Contrastive Language-Audio Learning (CLAP) Encoders</a:t>
            </a:r>
          </a:p>
          <a:p>
            <a:pPr lvl="1"/>
            <a:r>
              <a:rPr lang="x-none" dirty="0"/>
              <a:t>Align audio and text in one space.</a:t>
            </a:r>
          </a:p>
          <a:p>
            <a:pPr marL="514350" indent="-514350">
              <a:buAutoNum type="arabicPeriod"/>
            </a:pPr>
            <a:r>
              <a:rPr lang="x-none" b="1" dirty="0"/>
              <a:t>Latent Diffusion Models</a:t>
            </a:r>
          </a:p>
          <a:p>
            <a:pPr lvl="1"/>
            <a:r>
              <a:rPr lang="x-none" dirty="0"/>
              <a:t>Learn to generate VAE latent conditioned on CLAP embedding</a:t>
            </a:r>
          </a:p>
          <a:p>
            <a:pPr marL="514350" indent="-514350">
              <a:buAutoNum type="arabicPeriod"/>
            </a:pPr>
            <a:r>
              <a:rPr lang="x-none" b="1" dirty="0"/>
              <a:t>Mel-spectrogram Autoencoder</a:t>
            </a:r>
          </a:p>
          <a:p>
            <a:pPr lvl="1"/>
            <a:r>
              <a:rPr lang="x-none" dirty="0"/>
              <a:t>Learn latent representations.</a:t>
            </a:r>
          </a:p>
          <a:p>
            <a:pPr marL="514350" indent="-514350">
              <a:buFont typeface="Arial" panose="020B0604020202020204" pitchFamily="34" charset="0"/>
              <a:buAutoNum type="arabicPeriod"/>
            </a:pPr>
            <a:r>
              <a:rPr lang="x-none" b="1" dirty="0"/>
              <a:t>Mel-to-Waveform Vocoder</a:t>
            </a:r>
          </a:p>
          <a:p>
            <a:pPr lvl="1"/>
            <a:r>
              <a:rPr lang="x-none" dirty="0"/>
              <a:t>Reverse Mel back to waveform</a:t>
            </a:r>
          </a:p>
          <a:p>
            <a:pPr marL="514350" indent="-514350">
              <a:buAutoNum type="arabicPeriod"/>
            </a:pPr>
            <a:endParaRPr lang="x-none" dirty="0"/>
          </a:p>
          <a:p>
            <a:endParaRPr lang="x-none" dirty="0"/>
          </a:p>
        </p:txBody>
      </p:sp>
      <p:sp>
        <p:nvSpPr>
          <p:cNvPr id="4" name="Date Placeholder 3">
            <a:extLst>
              <a:ext uri="{FF2B5EF4-FFF2-40B4-BE49-F238E27FC236}">
                <a16:creationId xmlns:a16="http://schemas.microsoft.com/office/drawing/2014/main" id="{44D11B0D-015B-5FB8-84F9-3A1A84488C4E}"/>
              </a:ext>
            </a:extLst>
          </p:cNvPr>
          <p:cNvSpPr>
            <a:spLocks noGrp="1"/>
          </p:cNvSpPr>
          <p:nvPr>
            <p:ph type="dt" sz="half" idx="10"/>
          </p:nvPr>
        </p:nvSpPr>
        <p:spPr/>
        <p:txBody>
          <a:bodyPr/>
          <a:lstStyle/>
          <a:p>
            <a:fld id="{A18DCE3C-4D92-0844-94C3-BBB9372B6AF3}" type="datetime1">
              <a:rPr lang="en-US" smtClean="0"/>
              <a:t>12/8/2024</a:t>
            </a:fld>
            <a:endParaRPr lang="en-US" dirty="0"/>
          </a:p>
        </p:txBody>
      </p:sp>
      <p:grpSp>
        <p:nvGrpSpPr>
          <p:cNvPr id="30" name="Group 29">
            <a:extLst>
              <a:ext uri="{FF2B5EF4-FFF2-40B4-BE49-F238E27FC236}">
                <a16:creationId xmlns:a16="http://schemas.microsoft.com/office/drawing/2014/main" id="{EE743AAB-7E21-A896-85C8-16CE4BCE4ACF}"/>
              </a:ext>
            </a:extLst>
          </p:cNvPr>
          <p:cNvGrpSpPr/>
          <p:nvPr/>
        </p:nvGrpSpPr>
        <p:grpSpPr>
          <a:xfrm>
            <a:off x="6184769" y="812038"/>
            <a:ext cx="5489048" cy="5307052"/>
            <a:chOff x="6184769" y="812038"/>
            <a:chExt cx="5489048" cy="5307052"/>
          </a:xfrm>
        </p:grpSpPr>
        <p:sp>
          <p:nvSpPr>
            <p:cNvPr id="17" name="Rectangle 16">
              <a:extLst>
                <a:ext uri="{FF2B5EF4-FFF2-40B4-BE49-F238E27FC236}">
                  <a16:creationId xmlns:a16="http://schemas.microsoft.com/office/drawing/2014/main" id="{AC83713E-F8B0-D59C-4E6D-EC812555F448}"/>
                </a:ext>
              </a:extLst>
            </p:cNvPr>
            <p:cNvSpPr/>
            <p:nvPr/>
          </p:nvSpPr>
          <p:spPr>
            <a:xfrm>
              <a:off x="6184769" y="1694672"/>
              <a:ext cx="5057250" cy="1922481"/>
            </a:xfrm>
            <a:prstGeom prst="rect">
              <a:avLst/>
            </a:prstGeom>
            <a:solidFill>
              <a:schemeClr val="accent6">
                <a:lumMod val="60000"/>
                <a:lumOff val="4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nvGrpSpPr>
            <p:cNvPr id="18" name="Group 17">
              <a:extLst>
                <a:ext uri="{FF2B5EF4-FFF2-40B4-BE49-F238E27FC236}">
                  <a16:creationId xmlns:a16="http://schemas.microsoft.com/office/drawing/2014/main" id="{E4D396A7-E62B-1081-77AB-B9CCA24E7131}"/>
                </a:ext>
              </a:extLst>
            </p:cNvPr>
            <p:cNvGrpSpPr/>
            <p:nvPr/>
          </p:nvGrpSpPr>
          <p:grpSpPr>
            <a:xfrm>
              <a:off x="6359288" y="812038"/>
              <a:ext cx="5314529" cy="5307052"/>
              <a:chOff x="6521334" y="808054"/>
              <a:chExt cx="5314529" cy="5307052"/>
            </a:xfrm>
          </p:grpSpPr>
          <p:pic>
            <p:nvPicPr>
              <p:cNvPr id="19" name="Picture 18">
                <a:extLst>
                  <a:ext uri="{FF2B5EF4-FFF2-40B4-BE49-F238E27FC236}">
                    <a16:creationId xmlns:a16="http://schemas.microsoft.com/office/drawing/2014/main" id="{2D9873F0-DA68-A58B-ABFF-47138F0D131A}"/>
                  </a:ext>
                </a:extLst>
              </p:cNvPr>
              <p:cNvPicPr>
                <a:picLocks noChangeAspect="1"/>
              </p:cNvPicPr>
              <p:nvPr/>
            </p:nvPicPr>
            <p:blipFill rotWithShape="1">
              <a:blip r:embed="rId3">
                <a:clrChange>
                  <a:clrFrom>
                    <a:srgbClr val="FFFFFF"/>
                  </a:clrFrom>
                  <a:clrTo>
                    <a:srgbClr val="FFFFFF">
                      <a:alpha val="0"/>
                    </a:srgbClr>
                  </a:clrTo>
                </a:clrChange>
              </a:blip>
              <a:srcRect b="13915"/>
              <a:stretch/>
            </p:blipFill>
            <p:spPr>
              <a:xfrm>
                <a:off x="6521334" y="1690688"/>
                <a:ext cx="5215265" cy="4424418"/>
              </a:xfrm>
              <a:prstGeom prst="rect">
                <a:avLst/>
              </a:prstGeom>
            </p:spPr>
          </p:pic>
          <p:pic>
            <p:nvPicPr>
              <p:cNvPr id="20" name="Picture 19">
                <a:extLst>
                  <a:ext uri="{FF2B5EF4-FFF2-40B4-BE49-F238E27FC236}">
                    <a16:creationId xmlns:a16="http://schemas.microsoft.com/office/drawing/2014/main" id="{8D68299F-4C59-86B3-F294-15D6D7CC14DF}"/>
                  </a:ext>
                </a:extLst>
              </p:cNvPr>
              <p:cNvPicPr>
                <a:picLocks noChangeAspect="1"/>
              </p:cNvPicPr>
              <p:nvPr/>
            </p:nvPicPr>
            <p:blipFill rotWithShape="1">
              <a:blip r:embed="rId3">
                <a:clrChange>
                  <a:clrFrom>
                    <a:srgbClr val="FFFFFF"/>
                  </a:clrFrom>
                  <a:clrTo>
                    <a:srgbClr val="FFFFFF">
                      <a:alpha val="0"/>
                    </a:srgbClr>
                  </a:clrTo>
                </a:clrChange>
              </a:blip>
              <a:srcRect t="91283"/>
              <a:stretch/>
            </p:blipFill>
            <p:spPr>
              <a:xfrm>
                <a:off x="6620598" y="808054"/>
                <a:ext cx="5215265" cy="447991"/>
              </a:xfrm>
              <a:prstGeom prst="rect">
                <a:avLst/>
              </a:prstGeom>
            </p:spPr>
          </p:pic>
        </p:grpSp>
        <p:pic>
          <p:nvPicPr>
            <p:cNvPr id="3" name="Graphic 2" descr="Snowflake with solid fill">
              <a:extLst>
                <a:ext uri="{FF2B5EF4-FFF2-40B4-BE49-F238E27FC236}">
                  <a16:creationId xmlns:a16="http://schemas.microsoft.com/office/drawing/2014/main" id="{9459F6FC-ECD4-5667-91FC-45C7AEE905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32799" y="2222808"/>
              <a:ext cx="275771" cy="275771"/>
            </a:xfrm>
            <a:prstGeom prst="rect">
              <a:avLst/>
            </a:prstGeom>
          </p:spPr>
        </p:pic>
        <p:pic>
          <p:nvPicPr>
            <p:cNvPr id="7" name="Graphic 6" descr="Snowflake with solid fill">
              <a:extLst>
                <a:ext uri="{FF2B5EF4-FFF2-40B4-BE49-F238E27FC236}">
                  <a16:creationId xmlns:a16="http://schemas.microsoft.com/office/drawing/2014/main" id="{60943929-6AE6-E1E2-6A34-825A0E1618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05885" y="2253736"/>
              <a:ext cx="275771" cy="275771"/>
            </a:xfrm>
            <a:prstGeom prst="rect">
              <a:avLst/>
            </a:prstGeom>
          </p:spPr>
        </p:pic>
        <p:grpSp>
          <p:nvGrpSpPr>
            <p:cNvPr id="28" name="Group 27">
              <a:extLst>
                <a:ext uri="{FF2B5EF4-FFF2-40B4-BE49-F238E27FC236}">
                  <a16:creationId xmlns:a16="http://schemas.microsoft.com/office/drawing/2014/main" id="{D72EE05B-99CA-7838-A4E7-DEC194CFAD12}"/>
                </a:ext>
              </a:extLst>
            </p:cNvPr>
            <p:cNvGrpSpPr/>
            <p:nvPr/>
          </p:nvGrpSpPr>
          <p:grpSpPr>
            <a:xfrm>
              <a:off x="6184769" y="1295623"/>
              <a:ext cx="2439044" cy="401895"/>
              <a:chOff x="6131579" y="523544"/>
              <a:chExt cx="2439044" cy="401895"/>
            </a:xfrm>
          </p:grpSpPr>
          <p:sp>
            <p:nvSpPr>
              <p:cNvPr id="25" name="Rectangle 24">
                <a:extLst>
                  <a:ext uri="{FF2B5EF4-FFF2-40B4-BE49-F238E27FC236}">
                    <a16:creationId xmlns:a16="http://schemas.microsoft.com/office/drawing/2014/main" id="{5EE9A69A-37C2-2D34-2482-4E33CF370CAC}"/>
                  </a:ext>
                </a:extLst>
              </p:cNvPr>
              <p:cNvSpPr/>
              <p:nvPr/>
            </p:nvSpPr>
            <p:spPr>
              <a:xfrm>
                <a:off x="6131579" y="523544"/>
                <a:ext cx="2383153" cy="400032"/>
              </a:xfrm>
              <a:prstGeom prst="rect">
                <a:avLst/>
              </a:prstGeom>
              <a:solidFill>
                <a:schemeClr val="accent6">
                  <a:lumMod val="60000"/>
                  <a:lumOff val="4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b="1"/>
              </a:p>
            </p:txBody>
          </p:sp>
          <p:sp>
            <p:nvSpPr>
              <p:cNvPr id="21" name="TextBox 20">
                <a:extLst>
                  <a:ext uri="{FF2B5EF4-FFF2-40B4-BE49-F238E27FC236}">
                    <a16:creationId xmlns:a16="http://schemas.microsoft.com/office/drawing/2014/main" id="{BAEB6364-888A-AA0C-DC1D-712E0B1A9CD9}"/>
                  </a:ext>
                </a:extLst>
              </p:cNvPr>
              <p:cNvSpPr txBox="1"/>
              <p:nvPr/>
            </p:nvSpPr>
            <p:spPr>
              <a:xfrm>
                <a:off x="6141817" y="556107"/>
                <a:ext cx="2428806" cy="369332"/>
              </a:xfrm>
              <a:prstGeom prst="rect">
                <a:avLst/>
              </a:prstGeom>
              <a:noFill/>
            </p:spPr>
            <p:txBody>
              <a:bodyPr wrap="none" rtlCol="0">
                <a:spAutoFit/>
              </a:bodyPr>
              <a:lstStyle/>
              <a:p>
                <a:r>
                  <a:rPr lang="x-none" b="1" dirty="0"/>
                  <a:t>Self-supervised training</a:t>
                </a:r>
              </a:p>
            </p:txBody>
          </p:sp>
        </p:grpSp>
      </p:grpSp>
      <p:sp>
        <p:nvSpPr>
          <p:cNvPr id="31" name="Oval 30">
            <a:extLst>
              <a:ext uri="{FF2B5EF4-FFF2-40B4-BE49-F238E27FC236}">
                <a16:creationId xmlns:a16="http://schemas.microsoft.com/office/drawing/2014/main" id="{3B84C880-112A-D7FC-EB45-10BBB43696FC}"/>
              </a:ext>
            </a:extLst>
          </p:cNvPr>
          <p:cNvSpPr/>
          <p:nvPr/>
        </p:nvSpPr>
        <p:spPr>
          <a:xfrm>
            <a:off x="8759913" y="2928883"/>
            <a:ext cx="100343" cy="1003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2" name="Oval 31">
            <a:extLst>
              <a:ext uri="{FF2B5EF4-FFF2-40B4-BE49-F238E27FC236}">
                <a16:creationId xmlns:a16="http://schemas.microsoft.com/office/drawing/2014/main" id="{93CB15B6-A94B-0AAC-4E34-586C827FF654}"/>
              </a:ext>
            </a:extLst>
          </p:cNvPr>
          <p:cNvSpPr/>
          <p:nvPr/>
        </p:nvSpPr>
        <p:spPr>
          <a:xfrm>
            <a:off x="8788134" y="4142443"/>
            <a:ext cx="100343" cy="10034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33" name="Picture 32">
            <a:extLst>
              <a:ext uri="{FF2B5EF4-FFF2-40B4-BE49-F238E27FC236}">
                <a16:creationId xmlns:a16="http://schemas.microsoft.com/office/drawing/2014/main" id="{1C3E09D7-244B-1988-724B-0B60B3F3F969}"/>
              </a:ext>
            </a:extLst>
          </p:cNvPr>
          <p:cNvPicPr>
            <a:picLocks noChangeAspect="1"/>
          </p:cNvPicPr>
          <p:nvPr/>
        </p:nvPicPr>
        <p:blipFill>
          <a:blip r:embed="rId6"/>
          <a:stretch>
            <a:fillRect/>
          </a:stretch>
        </p:blipFill>
        <p:spPr>
          <a:xfrm>
            <a:off x="4088694" y="457377"/>
            <a:ext cx="1485900" cy="1219200"/>
          </a:xfrm>
          <a:prstGeom prst="rect">
            <a:avLst/>
          </a:prstGeom>
        </p:spPr>
      </p:pic>
      <p:pic>
        <p:nvPicPr>
          <p:cNvPr id="2" name="Picture 1">
            <a:extLst>
              <a:ext uri="{FF2B5EF4-FFF2-40B4-BE49-F238E27FC236}">
                <a16:creationId xmlns:a16="http://schemas.microsoft.com/office/drawing/2014/main" id="{90D012D2-0362-D7F4-E6E1-188C9B706DF8}"/>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77733" y="137119"/>
            <a:ext cx="1607845" cy="469907"/>
          </a:xfrm>
          <a:prstGeom prst="rect">
            <a:avLst/>
          </a:prstGeom>
        </p:spPr>
      </p:pic>
      <p:sp>
        <p:nvSpPr>
          <p:cNvPr id="9" name="TextBox 8">
            <a:extLst>
              <a:ext uri="{FF2B5EF4-FFF2-40B4-BE49-F238E27FC236}">
                <a16:creationId xmlns:a16="http://schemas.microsoft.com/office/drawing/2014/main" id="{F0C1A4DE-008B-59F1-0B62-AA35C3518C1B}"/>
              </a:ext>
            </a:extLst>
          </p:cNvPr>
          <p:cNvSpPr txBox="1"/>
          <p:nvPr/>
        </p:nvSpPr>
        <p:spPr>
          <a:xfrm>
            <a:off x="617447" y="6139367"/>
            <a:ext cx="10624572" cy="523220"/>
          </a:xfrm>
          <a:prstGeom prst="rect">
            <a:avLst/>
          </a:prstGeom>
          <a:noFill/>
        </p:spPr>
        <p:txBody>
          <a:bodyPr wrap="square">
            <a:spAutoFit/>
          </a:bodyPr>
          <a:lstStyle/>
          <a:p>
            <a:r>
              <a:rPr lang="en-GB" sz="1400" b="0" i="0" dirty="0">
                <a:solidFill>
                  <a:srgbClr val="413839"/>
                </a:solidFill>
                <a:effectLst/>
                <a:latin typeface="Times New Roman" panose="02020603050405020304" pitchFamily="18" charset="0"/>
              </a:rPr>
              <a:t>H. Liu, Z. Chen, Y. Yuan, X. Mei, X. Liu, D. </a:t>
            </a:r>
            <a:r>
              <a:rPr lang="en-GB" sz="1400" i="0" dirty="0">
                <a:solidFill>
                  <a:srgbClr val="413839"/>
                </a:solidFill>
                <a:effectLst/>
                <a:latin typeface="Times New Roman" panose="02020603050405020304" pitchFamily="18" charset="0"/>
              </a:rPr>
              <a:t>Mandic, W. Wang, </a:t>
            </a:r>
            <a:r>
              <a:rPr lang="en-GB" sz="1400" b="0" i="0" dirty="0">
                <a:solidFill>
                  <a:srgbClr val="413839"/>
                </a:solidFill>
                <a:effectLst/>
                <a:latin typeface="Times New Roman" panose="02020603050405020304" pitchFamily="18" charset="0"/>
              </a:rPr>
              <a:t>M. D. Plumbley, "</a:t>
            </a:r>
            <a:r>
              <a:rPr lang="en-GB" sz="1400" b="0" i="0" dirty="0" err="1">
                <a:solidFill>
                  <a:srgbClr val="413839"/>
                </a:solidFill>
                <a:effectLst/>
                <a:latin typeface="Times New Roman" panose="02020603050405020304" pitchFamily="18" charset="0"/>
              </a:rPr>
              <a:t>AudioLDM</a:t>
            </a:r>
            <a:r>
              <a:rPr lang="en-GB" sz="1400" b="0" i="0" dirty="0">
                <a:solidFill>
                  <a:srgbClr val="413839"/>
                </a:solidFill>
                <a:effectLst/>
                <a:latin typeface="Times New Roman" panose="02020603050405020304" pitchFamily="18" charset="0"/>
              </a:rPr>
              <a:t>: text-to-audio generation with latent diffusion models," in </a:t>
            </a:r>
            <a:r>
              <a:rPr lang="en-GB" sz="1400" b="0" i="1" dirty="0">
                <a:solidFill>
                  <a:srgbClr val="413839"/>
                </a:solidFill>
                <a:effectLst/>
                <a:latin typeface="Times New Roman" panose="02020603050405020304" pitchFamily="18" charset="0"/>
              </a:rPr>
              <a:t>Proc. IEEE International Conference on Machine Learning</a:t>
            </a:r>
            <a:r>
              <a:rPr lang="en-GB" sz="1400" b="0" i="0" dirty="0">
                <a:solidFill>
                  <a:srgbClr val="413839"/>
                </a:solidFill>
                <a:effectLst/>
                <a:latin typeface="Times New Roman" panose="02020603050405020304" pitchFamily="18" charset="0"/>
              </a:rPr>
              <a:t> (ICML 2023), Hawaii, USA, 23-29 July, 2023.</a:t>
            </a:r>
            <a:endParaRPr lang="en-GB" sz="1400" dirty="0"/>
          </a:p>
        </p:txBody>
      </p:sp>
    </p:spTree>
    <p:extLst>
      <p:ext uri="{BB962C8B-B14F-4D97-AF65-F5344CB8AC3E}">
        <p14:creationId xmlns:p14="http://schemas.microsoft.com/office/powerpoint/2010/main" val="519194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C4042-55C8-EE2F-F3E3-9261919ED977}"/>
              </a:ext>
            </a:extLst>
          </p:cNvPr>
          <p:cNvSpPr>
            <a:spLocks noGrp="1"/>
          </p:cNvSpPr>
          <p:nvPr>
            <p:ph type="title"/>
          </p:nvPr>
        </p:nvSpPr>
        <p:spPr>
          <a:xfrm>
            <a:off x="687865" y="300794"/>
            <a:ext cx="10058400" cy="660952"/>
          </a:xfrm>
        </p:spPr>
        <p:txBody>
          <a:bodyPr>
            <a:normAutofit/>
          </a:bodyPr>
          <a:lstStyle/>
          <a:p>
            <a:r>
              <a:rPr lang="en-GB" b="1" dirty="0" err="1">
                <a:solidFill>
                  <a:srgbClr val="0070C0"/>
                </a:solidFill>
              </a:rPr>
              <a:t>AudioLDM</a:t>
            </a:r>
            <a:r>
              <a:rPr lang="en-GB" dirty="0">
                <a:solidFill>
                  <a:srgbClr val="0070C0"/>
                </a:solidFill>
              </a:rPr>
              <a:t> – Experimental Results</a:t>
            </a:r>
            <a:endParaRPr lang="x-none" dirty="0">
              <a:solidFill>
                <a:srgbClr val="0070C0"/>
              </a:solidFill>
            </a:endParaRPr>
          </a:p>
        </p:txBody>
      </p:sp>
      <p:sp>
        <p:nvSpPr>
          <p:cNvPr id="5" name="Date Placeholder 4">
            <a:extLst>
              <a:ext uri="{FF2B5EF4-FFF2-40B4-BE49-F238E27FC236}">
                <a16:creationId xmlns:a16="http://schemas.microsoft.com/office/drawing/2014/main" id="{E6A002CE-7195-7236-986D-D53AD8CA123C}"/>
              </a:ext>
            </a:extLst>
          </p:cNvPr>
          <p:cNvSpPr>
            <a:spLocks noGrp="1"/>
          </p:cNvSpPr>
          <p:nvPr>
            <p:ph type="dt" sz="half" idx="10"/>
          </p:nvPr>
        </p:nvSpPr>
        <p:spPr/>
        <p:txBody>
          <a:bodyPr/>
          <a:lstStyle/>
          <a:p>
            <a:fld id="{BD25478A-A993-1D45-95C9-56541D28DB28}" type="datetime1">
              <a:rPr lang="en-US" smtClean="0"/>
              <a:t>12/8/2024</a:t>
            </a:fld>
            <a:endParaRPr lang="en-US" dirty="0"/>
          </a:p>
        </p:txBody>
      </p:sp>
      <p:pic>
        <p:nvPicPr>
          <p:cNvPr id="7" name="Picture 6">
            <a:extLst>
              <a:ext uri="{FF2B5EF4-FFF2-40B4-BE49-F238E27FC236}">
                <a16:creationId xmlns:a16="http://schemas.microsoft.com/office/drawing/2014/main" id="{2CAEDA4E-6C7E-9707-DE00-1137EA856B0E}"/>
              </a:ext>
            </a:extLst>
          </p:cNvPr>
          <p:cNvPicPr>
            <a:picLocks noChangeAspect="1"/>
          </p:cNvPicPr>
          <p:nvPr/>
        </p:nvPicPr>
        <p:blipFill>
          <a:blip r:embed="rId3"/>
          <a:stretch>
            <a:fillRect/>
          </a:stretch>
        </p:blipFill>
        <p:spPr>
          <a:xfrm>
            <a:off x="757855" y="1415403"/>
            <a:ext cx="10655580" cy="1975099"/>
          </a:xfrm>
          <a:prstGeom prst="rect">
            <a:avLst/>
          </a:prstGeom>
        </p:spPr>
      </p:pic>
      <p:pic>
        <p:nvPicPr>
          <p:cNvPr id="8" name="Picture 7">
            <a:extLst>
              <a:ext uri="{FF2B5EF4-FFF2-40B4-BE49-F238E27FC236}">
                <a16:creationId xmlns:a16="http://schemas.microsoft.com/office/drawing/2014/main" id="{DE1EA2A3-CFB0-8B3F-2676-1F3D40EF444A}"/>
              </a:ext>
            </a:extLst>
          </p:cNvPr>
          <p:cNvPicPr>
            <a:picLocks noChangeAspect="1"/>
          </p:cNvPicPr>
          <p:nvPr/>
        </p:nvPicPr>
        <p:blipFill>
          <a:blip r:embed="rId4"/>
          <a:stretch>
            <a:fillRect/>
          </a:stretch>
        </p:blipFill>
        <p:spPr>
          <a:xfrm>
            <a:off x="511356" y="4029810"/>
            <a:ext cx="11148577" cy="1866427"/>
          </a:xfrm>
          <a:prstGeom prst="rect">
            <a:avLst/>
          </a:prstGeom>
        </p:spPr>
      </p:pic>
      <p:sp>
        <p:nvSpPr>
          <p:cNvPr id="10" name="Rectangle 9">
            <a:extLst>
              <a:ext uri="{FF2B5EF4-FFF2-40B4-BE49-F238E27FC236}">
                <a16:creationId xmlns:a16="http://schemas.microsoft.com/office/drawing/2014/main" id="{0E327BFE-FD2B-9310-A4CE-4BD2E1FE8ECE}"/>
              </a:ext>
            </a:extLst>
          </p:cNvPr>
          <p:cNvSpPr/>
          <p:nvPr/>
        </p:nvSpPr>
        <p:spPr>
          <a:xfrm>
            <a:off x="687865" y="4064596"/>
            <a:ext cx="6566180" cy="1781960"/>
          </a:xfrm>
          <a:prstGeom prst="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TextBox 10">
            <a:extLst>
              <a:ext uri="{FF2B5EF4-FFF2-40B4-BE49-F238E27FC236}">
                <a16:creationId xmlns:a16="http://schemas.microsoft.com/office/drawing/2014/main" id="{1B8AD257-A74E-EAF5-7F80-70DC65CB1B3F}"/>
              </a:ext>
            </a:extLst>
          </p:cNvPr>
          <p:cNvSpPr txBox="1"/>
          <p:nvPr/>
        </p:nvSpPr>
        <p:spPr>
          <a:xfrm>
            <a:off x="1076957" y="5826674"/>
            <a:ext cx="5787996" cy="523220"/>
          </a:xfrm>
          <a:prstGeom prst="rect">
            <a:avLst/>
          </a:prstGeom>
          <a:noFill/>
        </p:spPr>
        <p:txBody>
          <a:bodyPr wrap="none" rtlCol="0">
            <a:spAutoFit/>
          </a:bodyPr>
          <a:lstStyle/>
          <a:p>
            <a:pPr algn="ctr"/>
            <a:r>
              <a:rPr lang="x-none" sz="2800" dirty="0">
                <a:highlight>
                  <a:srgbClr val="FFFF00"/>
                </a:highlight>
              </a:rPr>
              <a:t>Trained on a single 3090 or A100 GPU!</a:t>
            </a:r>
            <a:endParaRPr lang="x-none" sz="2800" b="1" dirty="0">
              <a:highlight>
                <a:srgbClr val="FFFF00"/>
              </a:highlight>
            </a:endParaRPr>
          </a:p>
        </p:txBody>
      </p:sp>
      <p:pic>
        <p:nvPicPr>
          <p:cNvPr id="3" name="Picture 2">
            <a:extLst>
              <a:ext uri="{FF2B5EF4-FFF2-40B4-BE49-F238E27FC236}">
                <a16:creationId xmlns:a16="http://schemas.microsoft.com/office/drawing/2014/main" id="{554CA44E-A7FE-4025-FC0A-40FC603D388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3420" y="203066"/>
            <a:ext cx="1755596" cy="513088"/>
          </a:xfrm>
          <a:prstGeom prst="rect">
            <a:avLst/>
          </a:prstGeom>
        </p:spPr>
      </p:pic>
    </p:spTree>
    <p:extLst>
      <p:ext uri="{BB962C8B-B14F-4D97-AF65-F5344CB8AC3E}">
        <p14:creationId xmlns:p14="http://schemas.microsoft.com/office/powerpoint/2010/main" val="2675986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C1D1A-AE72-9091-CD7E-AE64E197E9E1}"/>
              </a:ext>
            </a:extLst>
          </p:cNvPr>
          <p:cNvSpPr>
            <a:spLocks noGrp="1"/>
          </p:cNvSpPr>
          <p:nvPr>
            <p:ph type="title"/>
          </p:nvPr>
        </p:nvSpPr>
        <p:spPr>
          <a:xfrm>
            <a:off x="1024839" y="163522"/>
            <a:ext cx="10058400" cy="743521"/>
          </a:xfrm>
        </p:spPr>
        <p:txBody>
          <a:bodyPr/>
          <a:lstStyle/>
          <a:p>
            <a:r>
              <a:rPr lang="en-GB" sz="3000" b="1" dirty="0" err="1">
                <a:solidFill>
                  <a:srgbClr val="0070C0"/>
                </a:solidFill>
              </a:rPr>
              <a:t>AudioLDM</a:t>
            </a:r>
            <a:r>
              <a:rPr lang="en-GB" sz="3000" b="1" dirty="0">
                <a:solidFill>
                  <a:srgbClr val="0070C0"/>
                </a:solidFill>
              </a:rPr>
              <a:t> </a:t>
            </a:r>
            <a:r>
              <a:rPr lang="en-GB" sz="3000" dirty="0">
                <a:solidFill>
                  <a:srgbClr val="0070C0"/>
                </a:solidFill>
              </a:rPr>
              <a:t>- Sound Demos</a:t>
            </a:r>
          </a:p>
        </p:txBody>
      </p:sp>
      <p:pic>
        <p:nvPicPr>
          <p:cNvPr id="5" name="AudioLDM-Video">
            <a:hlinkClick r:id="" action="ppaction://media"/>
            <a:extLst>
              <a:ext uri="{FF2B5EF4-FFF2-40B4-BE49-F238E27FC236}">
                <a16:creationId xmlns:a16="http://schemas.microsoft.com/office/drawing/2014/main" id="{6043C430-7B96-EFE9-7DBC-8BDF4F7CAA50}"/>
              </a:ext>
            </a:extLst>
          </p:cNvPr>
          <p:cNvPicPr>
            <a:picLocks noChangeAspect="1"/>
          </p:cNvPicPr>
          <p:nvPr>
            <a:videoFile r:link="rId1"/>
            <p:extLst>
              <p:ext uri="{DAA4B4D4-6D71-4841-9C94-3DE7FCFB9230}">
                <p14:media xmlns:p14="http://schemas.microsoft.com/office/powerpoint/2010/main" r:embed="rId2">
                  <p14:trim st="1460"/>
                </p14:media>
              </p:ext>
            </p:extLst>
          </p:nvPr>
        </p:nvPicPr>
        <p:blipFill rotWithShape="1">
          <a:blip r:embed="rId4"/>
          <a:srcRect b="6489"/>
          <a:stretch>
            <a:fillRect/>
          </a:stretch>
        </p:blipFill>
        <p:spPr>
          <a:xfrm>
            <a:off x="1024839" y="1104201"/>
            <a:ext cx="9895697" cy="5205119"/>
          </a:xfrm>
          <a:prstGeom prst="rect">
            <a:avLst/>
          </a:prstGeom>
        </p:spPr>
      </p:pic>
      <p:pic>
        <p:nvPicPr>
          <p:cNvPr id="3" name="Picture 2">
            <a:extLst>
              <a:ext uri="{FF2B5EF4-FFF2-40B4-BE49-F238E27FC236}">
                <a16:creationId xmlns:a16="http://schemas.microsoft.com/office/drawing/2014/main" id="{B9CD2E79-7466-A507-EFA2-72FE0E379F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0415" y="163522"/>
            <a:ext cx="1588609" cy="464285"/>
          </a:xfrm>
          <a:prstGeom prst="rect">
            <a:avLst/>
          </a:prstGeom>
        </p:spPr>
      </p:pic>
    </p:spTree>
    <p:extLst>
      <p:ext uri="{BB962C8B-B14F-4D97-AF65-F5344CB8AC3E}">
        <p14:creationId xmlns:p14="http://schemas.microsoft.com/office/powerpoint/2010/main" val="2041633858"/>
      </p:ext>
    </p:extLst>
  </p:cSld>
  <p:clrMapOvr>
    <a:masterClrMapping/>
  </p:clrMapOvr>
  <p:transition spd="med"/>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573184" y="246277"/>
            <a:ext cx="5080000" cy="513088"/>
          </a:xfrm>
        </p:spPr>
        <p:txBody>
          <a:bodyPr>
            <a:normAutofit/>
          </a:bodyPr>
          <a:lstStyle/>
          <a:p>
            <a:r>
              <a:rPr lang="en-GB" b="1" dirty="0" err="1">
                <a:solidFill>
                  <a:srgbClr val="0070C0"/>
                </a:solidFill>
              </a:rPr>
              <a:t>AudioLDM</a:t>
            </a:r>
            <a:r>
              <a:rPr lang="en-GB" b="1" dirty="0">
                <a:solidFill>
                  <a:srgbClr val="0070C0"/>
                </a:solidFill>
              </a:rPr>
              <a:t> 2</a:t>
            </a:r>
            <a:r>
              <a:rPr lang="en-GB" dirty="0">
                <a:solidFill>
                  <a:srgbClr val="0070C0"/>
                </a:solidFill>
              </a:rPr>
              <a:t> – LLM+LDM</a:t>
            </a:r>
            <a:endParaRPr lang="x-none" dirty="0">
              <a:solidFill>
                <a:srgbClr val="0070C0"/>
              </a:solidFill>
            </a:endParaRP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39</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sp>
        <p:nvSpPr>
          <p:cNvPr id="13" name="TextBox 12">
            <a:extLst>
              <a:ext uri="{FF2B5EF4-FFF2-40B4-BE49-F238E27FC236}">
                <a16:creationId xmlns:a16="http://schemas.microsoft.com/office/drawing/2014/main" id="{5BD3CEB2-27A2-028F-1540-1748CD557B50}"/>
              </a:ext>
            </a:extLst>
          </p:cNvPr>
          <p:cNvSpPr txBox="1"/>
          <p:nvPr/>
        </p:nvSpPr>
        <p:spPr>
          <a:xfrm>
            <a:off x="1720476" y="6268129"/>
            <a:ext cx="6097712" cy="369332"/>
          </a:xfrm>
          <a:prstGeom prst="rect">
            <a:avLst/>
          </a:prstGeom>
          <a:noFill/>
        </p:spPr>
        <p:txBody>
          <a:bodyPr wrap="square">
            <a:spAutoFit/>
          </a:bodyPr>
          <a:lstStyle/>
          <a:p>
            <a:r>
              <a:rPr lang="en-GB" dirty="0"/>
              <a:t>https://github.com/haoheliu/audioldm2</a:t>
            </a:r>
          </a:p>
        </p:txBody>
      </p:sp>
      <p:sp>
        <p:nvSpPr>
          <p:cNvPr id="14" name="TextBox 13">
            <a:extLst>
              <a:ext uri="{FF2B5EF4-FFF2-40B4-BE49-F238E27FC236}">
                <a16:creationId xmlns:a16="http://schemas.microsoft.com/office/drawing/2014/main" id="{9BBEAAAA-1083-2C33-B2D5-FB4091D6C3F7}"/>
              </a:ext>
            </a:extLst>
          </p:cNvPr>
          <p:cNvSpPr txBox="1"/>
          <p:nvPr/>
        </p:nvSpPr>
        <p:spPr>
          <a:xfrm>
            <a:off x="888847" y="6264690"/>
            <a:ext cx="1659834" cy="369332"/>
          </a:xfrm>
          <a:prstGeom prst="rect">
            <a:avLst/>
          </a:prstGeom>
          <a:noFill/>
        </p:spPr>
        <p:txBody>
          <a:bodyPr wrap="square" rtlCol="0">
            <a:spAutoFit/>
          </a:bodyPr>
          <a:lstStyle/>
          <a:p>
            <a:r>
              <a:rPr lang="en-GB" b="1" dirty="0"/>
              <a:t>Code: </a:t>
            </a:r>
          </a:p>
        </p:txBody>
      </p:sp>
      <p:sp>
        <p:nvSpPr>
          <p:cNvPr id="3" name="Content Placeholder 2">
            <a:extLst>
              <a:ext uri="{FF2B5EF4-FFF2-40B4-BE49-F238E27FC236}">
                <a16:creationId xmlns:a16="http://schemas.microsoft.com/office/drawing/2014/main" id="{CF24444E-4879-23D6-AFC9-31B23EEC263F}"/>
              </a:ext>
            </a:extLst>
          </p:cNvPr>
          <p:cNvSpPr>
            <a:spLocks noGrp="1"/>
          </p:cNvSpPr>
          <p:nvPr>
            <p:ph idx="1"/>
          </p:nvPr>
        </p:nvSpPr>
        <p:spPr>
          <a:xfrm>
            <a:off x="573184" y="1056125"/>
            <a:ext cx="5847494" cy="4967775"/>
          </a:xfrm>
        </p:spPr>
        <p:txBody>
          <a:bodyPr>
            <a:normAutofit fontScale="92500"/>
          </a:bodyPr>
          <a:lstStyle/>
          <a:p>
            <a:r>
              <a:rPr lang="en-US" dirty="0"/>
              <a:t>Auto-regressive modeling:</a:t>
            </a:r>
          </a:p>
          <a:p>
            <a:pPr lvl="1"/>
            <a:r>
              <a:rPr lang="en-GB" b="0" i="0" dirty="0">
                <a:effectLst/>
                <a:latin typeface="Söhne"/>
              </a:rPr>
              <a:t>✅ </a:t>
            </a:r>
            <a:r>
              <a:rPr lang="en-US" dirty="0"/>
              <a:t>Explicit modeling of temporal dependencies.</a:t>
            </a:r>
          </a:p>
          <a:p>
            <a:pPr lvl="1"/>
            <a:r>
              <a:rPr lang="en-GB" b="0" i="0" dirty="0">
                <a:effectLst/>
                <a:latin typeface="Söhne"/>
              </a:rPr>
              <a:t>✅ </a:t>
            </a:r>
            <a:r>
              <a:rPr lang="en-GB" dirty="0"/>
              <a:t>Enjoy the advance of recent LLM development. </a:t>
            </a:r>
          </a:p>
          <a:p>
            <a:pPr lvl="1"/>
            <a:r>
              <a:rPr lang="en-GB" dirty="0"/>
              <a:t>✅ Good in-context learning performance.</a:t>
            </a:r>
            <a:endParaRPr lang="en-US" dirty="0"/>
          </a:p>
          <a:p>
            <a:pPr lvl="1"/>
            <a:r>
              <a:rPr lang="en-GB" dirty="0"/>
              <a:t>❌</a:t>
            </a:r>
            <a:r>
              <a:rPr lang="en-US" dirty="0"/>
              <a:t> Long generation sequence/ lack of parallelism</a:t>
            </a:r>
          </a:p>
          <a:p>
            <a:pPr lvl="1"/>
            <a:r>
              <a:rPr lang="en-GB" dirty="0"/>
              <a:t>❌</a:t>
            </a:r>
            <a:r>
              <a:rPr lang="en-US" dirty="0"/>
              <a:t> Long range dependencies</a:t>
            </a:r>
          </a:p>
          <a:p>
            <a:pPr lvl="1"/>
            <a:r>
              <a:rPr lang="en-GB" dirty="0"/>
              <a:t>❌ Error propagation</a:t>
            </a:r>
            <a:endParaRPr lang="en-US" dirty="0"/>
          </a:p>
          <a:p>
            <a:r>
              <a:rPr lang="en-US" dirty="0"/>
              <a:t>Diffusion-based approach:</a:t>
            </a:r>
          </a:p>
          <a:p>
            <a:pPr lvl="1"/>
            <a:r>
              <a:rPr lang="en-GB" b="0" i="0" dirty="0">
                <a:solidFill>
                  <a:srgbClr val="D1D5DB"/>
                </a:solidFill>
                <a:effectLst/>
                <a:latin typeface="Söhne"/>
              </a:rPr>
              <a:t>✅ </a:t>
            </a:r>
            <a:r>
              <a:rPr lang="en-US" dirty="0"/>
              <a:t>Stable</a:t>
            </a:r>
            <a:endParaRPr lang="en-GB" b="0" i="0" dirty="0">
              <a:solidFill>
                <a:srgbClr val="D1D5DB"/>
              </a:solidFill>
              <a:effectLst/>
              <a:latin typeface="Söhne"/>
            </a:endParaRPr>
          </a:p>
          <a:p>
            <a:pPr lvl="1"/>
            <a:r>
              <a:rPr lang="en-GB" b="0" i="0" dirty="0">
                <a:solidFill>
                  <a:srgbClr val="D1D5DB"/>
                </a:solidFill>
                <a:effectLst/>
                <a:latin typeface="Söhne"/>
              </a:rPr>
              <a:t>✅ </a:t>
            </a:r>
            <a:r>
              <a:rPr lang="en-US" dirty="0"/>
              <a:t>State-of-the-art generation quality</a:t>
            </a:r>
          </a:p>
          <a:p>
            <a:pPr lvl="1"/>
            <a:r>
              <a:rPr lang="en-GB" b="0" i="0" dirty="0">
                <a:solidFill>
                  <a:srgbClr val="D1D5DB"/>
                </a:solidFill>
                <a:effectLst/>
                <a:latin typeface="Söhne"/>
              </a:rPr>
              <a:t>✅ </a:t>
            </a:r>
            <a:r>
              <a:rPr lang="en-US" dirty="0"/>
              <a:t>Flexible formulation for manipulation, interpolation, etc.</a:t>
            </a:r>
          </a:p>
          <a:p>
            <a:pPr lvl="1"/>
            <a:r>
              <a:rPr lang="en-GB" dirty="0"/>
              <a:t>❌ Do not explicitly model temporal dependencies</a:t>
            </a:r>
          </a:p>
          <a:p>
            <a:pPr lvl="1"/>
            <a:r>
              <a:rPr lang="en-GB" dirty="0"/>
              <a:t>❌ Less flexible on duration</a:t>
            </a:r>
            <a:endParaRPr lang="en-US" dirty="0"/>
          </a:p>
          <a:p>
            <a:r>
              <a:rPr lang="en-US" dirty="0"/>
              <a:t>Can we utilize both advantages from LLM and Diffusion?</a:t>
            </a:r>
          </a:p>
        </p:txBody>
      </p:sp>
      <p:sp>
        <p:nvSpPr>
          <p:cNvPr id="4" name="TextBox 3">
            <a:extLst>
              <a:ext uri="{FF2B5EF4-FFF2-40B4-BE49-F238E27FC236}">
                <a16:creationId xmlns:a16="http://schemas.microsoft.com/office/drawing/2014/main" id="{F23A7739-366F-B755-EC61-7FE99584AA25}"/>
              </a:ext>
            </a:extLst>
          </p:cNvPr>
          <p:cNvSpPr txBox="1"/>
          <p:nvPr/>
        </p:nvSpPr>
        <p:spPr>
          <a:xfrm>
            <a:off x="6747350" y="427627"/>
            <a:ext cx="1155894" cy="369332"/>
          </a:xfrm>
          <a:prstGeom prst="rect">
            <a:avLst/>
          </a:prstGeom>
          <a:noFill/>
          <a:ln w="19050">
            <a:solidFill>
              <a:schemeClr val="tx1"/>
            </a:solidFill>
          </a:ln>
        </p:spPr>
        <p:txBody>
          <a:bodyPr wrap="none" rtlCol="0">
            <a:spAutoFit/>
          </a:bodyPr>
          <a:lstStyle/>
          <a:p>
            <a:r>
              <a:rPr lang="en-US" dirty="0"/>
              <a:t>Waveform</a:t>
            </a:r>
          </a:p>
        </p:txBody>
      </p:sp>
      <p:sp>
        <p:nvSpPr>
          <p:cNvPr id="7" name="TextBox 6">
            <a:extLst>
              <a:ext uri="{FF2B5EF4-FFF2-40B4-BE49-F238E27FC236}">
                <a16:creationId xmlns:a16="http://schemas.microsoft.com/office/drawing/2014/main" id="{59826F9C-CA4C-F997-5BB0-54763C34FF34}"/>
              </a:ext>
            </a:extLst>
          </p:cNvPr>
          <p:cNvSpPr txBox="1"/>
          <p:nvPr/>
        </p:nvSpPr>
        <p:spPr>
          <a:xfrm>
            <a:off x="6368974" y="1690780"/>
            <a:ext cx="1928413" cy="369332"/>
          </a:xfrm>
          <a:prstGeom prst="rect">
            <a:avLst/>
          </a:prstGeom>
          <a:noFill/>
          <a:ln w="19050">
            <a:solidFill>
              <a:schemeClr val="tx1"/>
            </a:solidFill>
          </a:ln>
        </p:spPr>
        <p:txBody>
          <a:bodyPr wrap="none" rtlCol="0">
            <a:spAutoFit/>
          </a:bodyPr>
          <a:lstStyle/>
          <a:p>
            <a:r>
              <a:rPr lang="en-US" dirty="0"/>
              <a:t>Language of Audio</a:t>
            </a:r>
          </a:p>
        </p:txBody>
      </p:sp>
      <p:sp>
        <p:nvSpPr>
          <p:cNvPr id="9" name="TextBox 8">
            <a:extLst>
              <a:ext uri="{FF2B5EF4-FFF2-40B4-BE49-F238E27FC236}">
                <a16:creationId xmlns:a16="http://schemas.microsoft.com/office/drawing/2014/main" id="{BD22432B-C20B-5615-4056-0B2024088C8E}"/>
              </a:ext>
            </a:extLst>
          </p:cNvPr>
          <p:cNvSpPr txBox="1"/>
          <p:nvPr/>
        </p:nvSpPr>
        <p:spPr>
          <a:xfrm>
            <a:off x="6375880" y="1077219"/>
            <a:ext cx="1905843" cy="369332"/>
          </a:xfrm>
          <a:prstGeom prst="rect">
            <a:avLst/>
          </a:prstGeom>
          <a:noFill/>
          <a:ln w="19050">
            <a:solidFill>
              <a:schemeClr val="tx1"/>
            </a:solidFill>
          </a:ln>
        </p:spPr>
        <p:txBody>
          <a:bodyPr wrap="none" rtlCol="0">
            <a:spAutoFit/>
          </a:bodyPr>
          <a:lstStyle/>
          <a:p>
            <a:r>
              <a:rPr lang="en-US" dirty="0"/>
              <a:t>“Audio Translator”</a:t>
            </a:r>
          </a:p>
        </p:txBody>
      </p:sp>
      <p:sp>
        <p:nvSpPr>
          <p:cNvPr id="12" name="TextBox 11">
            <a:extLst>
              <a:ext uri="{FF2B5EF4-FFF2-40B4-BE49-F238E27FC236}">
                <a16:creationId xmlns:a16="http://schemas.microsoft.com/office/drawing/2014/main" id="{6F28B216-09D3-27DA-DF43-A9870ACA28AE}"/>
              </a:ext>
            </a:extLst>
          </p:cNvPr>
          <p:cNvSpPr txBox="1"/>
          <p:nvPr/>
        </p:nvSpPr>
        <p:spPr>
          <a:xfrm>
            <a:off x="9359089" y="1991739"/>
            <a:ext cx="577402" cy="369332"/>
          </a:xfrm>
          <a:prstGeom prst="rect">
            <a:avLst/>
          </a:prstGeom>
          <a:noFill/>
          <a:ln w="19050">
            <a:solidFill>
              <a:schemeClr val="tx1"/>
            </a:solidFill>
          </a:ln>
        </p:spPr>
        <p:txBody>
          <a:bodyPr wrap="none" rtlCol="0">
            <a:spAutoFit/>
          </a:bodyPr>
          <a:lstStyle/>
          <a:p>
            <a:r>
              <a:rPr lang="en-US" dirty="0"/>
              <a:t>LLM</a:t>
            </a:r>
          </a:p>
        </p:txBody>
      </p:sp>
      <p:sp>
        <p:nvSpPr>
          <p:cNvPr id="16" name="TextBox 15">
            <a:extLst>
              <a:ext uri="{FF2B5EF4-FFF2-40B4-BE49-F238E27FC236}">
                <a16:creationId xmlns:a16="http://schemas.microsoft.com/office/drawing/2014/main" id="{2F098802-88C4-6F98-4D85-1C6F97E57EC9}"/>
              </a:ext>
            </a:extLst>
          </p:cNvPr>
          <p:cNvSpPr txBox="1"/>
          <p:nvPr/>
        </p:nvSpPr>
        <p:spPr>
          <a:xfrm>
            <a:off x="8803168" y="1293633"/>
            <a:ext cx="1689245" cy="369332"/>
          </a:xfrm>
          <a:prstGeom prst="rect">
            <a:avLst/>
          </a:prstGeom>
          <a:noFill/>
          <a:ln w="19050">
            <a:solidFill>
              <a:schemeClr val="tx1"/>
            </a:solidFill>
          </a:ln>
        </p:spPr>
        <p:txBody>
          <a:bodyPr wrap="none" rtlCol="0">
            <a:spAutoFit/>
          </a:bodyPr>
          <a:lstStyle/>
          <a:p>
            <a:r>
              <a:rPr lang="en-US" dirty="0"/>
              <a:t>Diffusion Model</a:t>
            </a:r>
          </a:p>
        </p:txBody>
      </p:sp>
      <p:sp>
        <p:nvSpPr>
          <p:cNvPr id="18" name="TextBox 17">
            <a:extLst>
              <a:ext uri="{FF2B5EF4-FFF2-40B4-BE49-F238E27FC236}">
                <a16:creationId xmlns:a16="http://schemas.microsoft.com/office/drawing/2014/main" id="{561146E2-FAB1-AA27-1863-1CC15C728E09}"/>
              </a:ext>
            </a:extLst>
          </p:cNvPr>
          <p:cNvSpPr txBox="1"/>
          <p:nvPr/>
        </p:nvSpPr>
        <p:spPr>
          <a:xfrm>
            <a:off x="8547747" y="2629141"/>
            <a:ext cx="2200089" cy="369332"/>
          </a:xfrm>
          <a:prstGeom prst="rect">
            <a:avLst/>
          </a:prstGeom>
          <a:noFill/>
          <a:ln w="19050">
            <a:solidFill>
              <a:schemeClr val="tx1"/>
            </a:solidFill>
          </a:ln>
        </p:spPr>
        <p:txBody>
          <a:bodyPr wrap="none" rtlCol="0">
            <a:spAutoFit/>
          </a:bodyPr>
          <a:lstStyle/>
          <a:p>
            <a:r>
              <a:rPr lang="en-US" dirty="0"/>
              <a:t>Conditions (e.g., text)</a:t>
            </a:r>
          </a:p>
        </p:txBody>
      </p:sp>
      <p:sp>
        <p:nvSpPr>
          <p:cNvPr id="19" name="TextBox 18">
            <a:extLst>
              <a:ext uri="{FF2B5EF4-FFF2-40B4-BE49-F238E27FC236}">
                <a16:creationId xmlns:a16="http://schemas.microsoft.com/office/drawing/2014/main" id="{C83D2EB8-19FC-B0C2-B02C-04C3B8F9E23B}"/>
              </a:ext>
            </a:extLst>
          </p:cNvPr>
          <p:cNvSpPr txBox="1"/>
          <p:nvPr/>
        </p:nvSpPr>
        <p:spPr>
          <a:xfrm>
            <a:off x="8515428" y="639033"/>
            <a:ext cx="2264723" cy="369332"/>
          </a:xfrm>
          <a:prstGeom prst="rect">
            <a:avLst/>
          </a:prstGeom>
          <a:noFill/>
          <a:ln w="19050">
            <a:solidFill>
              <a:schemeClr val="tx1"/>
            </a:solidFill>
          </a:ln>
        </p:spPr>
        <p:txBody>
          <a:bodyPr wrap="none" rtlCol="0">
            <a:spAutoFit/>
          </a:bodyPr>
          <a:lstStyle/>
          <a:p>
            <a:r>
              <a:rPr lang="en-US" dirty="0"/>
              <a:t>Waveform Generation</a:t>
            </a:r>
          </a:p>
        </p:txBody>
      </p:sp>
      <p:cxnSp>
        <p:nvCxnSpPr>
          <p:cNvPr id="20" name="Elbow Connector 17">
            <a:extLst>
              <a:ext uri="{FF2B5EF4-FFF2-40B4-BE49-F238E27FC236}">
                <a16:creationId xmlns:a16="http://schemas.microsoft.com/office/drawing/2014/main" id="{862A1F53-DD17-1D20-47F8-861844C4680B}"/>
              </a:ext>
            </a:extLst>
          </p:cNvPr>
          <p:cNvCxnSpPr>
            <a:cxnSpLocks/>
            <a:stCxn id="7" idx="3"/>
            <a:endCxn id="16" idx="1"/>
          </p:cNvCxnSpPr>
          <p:nvPr/>
        </p:nvCxnSpPr>
        <p:spPr>
          <a:xfrm flipV="1">
            <a:off x="8297387" y="1478299"/>
            <a:ext cx="505781" cy="397147"/>
          </a:xfrm>
          <a:prstGeom prst="bentConnector3">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18">
            <a:extLst>
              <a:ext uri="{FF2B5EF4-FFF2-40B4-BE49-F238E27FC236}">
                <a16:creationId xmlns:a16="http://schemas.microsoft.com/office/drawing/2014/main" id="{5D94D893-E163-F928-230F-F2F6A280A4BE}"/>
              </a:ext>
            </a:extLst>
          </p:cNvPr>
          <p:cNvCxnSpPr>
            <a:cxnSpLocks/>
            <a:stCxn id="7" idx="3"/>
            <a:endCxn id="12" idx="1"/>
          </p:cNvCxnSpPr>
          <p:nvPr/>
        </p:nvCxnSpPr>
        <p:spPr>
          <a:xfrm>
            <a:off x="8297387" y="1875446"/>
            <a:ext cx="1061702" cy="300959"/>
          </a:xfrm>
          <a:prstGeom prst="bentConnector3">
            <a:avLst>
              <a:gd name="adj1" fmla="val 24014"/>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2">
            <a:extLst>
              <a:ext uri="{FF2B5EF4-FFF2-40B4-BE49-F238E27FC236}">
                <a16:creationId xmlns:a16="http://schemas.microsoft.com/office/drawing/2014/main" id="{392FECF7-04B4-D539-EC4E-C4AFAFDA1991}"/>
              </a:ext>
            </a:extLst>
          </p:cNvPr>
          <p:cNvCxnSpPr>
            <a:cxnSpLocks/>
          </p:cNvCxnSpPr>
          <p:nvPr/>
        </p:nvCxnSpPr>
        <p:spPr>
          <a:xfrm rot="16200000" flipH="1">
            <a:off x="7191262" y="930993"/>
            <a:ext cx="268070" cy="1"/>
          </a:xfrm>
          <a:prstGeom prst="bentConnector3">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3">
            <a:extLst>
              <a:ext uri="{FF2B5EF4-FFF2-40B4-BE49-F238E27FC236}">
                <a16:creationId xmlns:a16="http://schemas.microsoft.com/office/drawing/2014/main" id="{CE941266-C7A9-5659-7285-AB0862C18FEF}"/>
              </a:ext>
            </a:extLst>
          </p:cNvPr>
          <p:cNvCxnSpPr>
            <a:cxnSpLocks/>
            <a:stCxn id="9" idx="2"/>
            <a:endCxn id="7" idx="0"/>
          </p:cNvCxnSpPr>
          <p:nvPr/>
        </p:nvCxnSpPr>
        <p:spPr>
          <a:xfrm rot="16200000" flipH="1">
            <a:off x="7208877" y="1566475"/>
            <a:ext cx="244229" cy="4379"/>
          </a:xfrm>
          <a:prstGeom prst="bentConnector3">
            <a:avLst>
              <a:gd name="adj1" fmla="val 50000"/>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6">
            <a:extLst>
              <a:ext uri="{FF2B5EF4-FFF2-40B4-BE49-F238E27FC236}">
                <a16:creationId xmlns:a16="http://schemas.microsoft.com/office/drawing/2014/main" id="{2BC08329-4E2A-93A9-0ABD-417F79FF2C75}"/>
              </a:ext>
            </a:extLst>
          </p:cNvPr>
          <p:cNvCxnSpPr>
            <a:cxnSpLocks/>
            <a:stCxn id="18" idx="0"/>
            <a:endCxn id="12" idx="2"/>
          </p:cNvCxnSpPr>
          <p:nvPr/>
        </p:nvCxnSpPr>
        <p:spPr>
          <a:xfrm rot="16200000" flipV="1">
            <a:off x="9513756" y="2495105"/>
            <a:ext cx="268070" cy="2"/>
          </a:xfrm>
          <a:prstGeom prst="bentConnector3">
            <a:avLst>
              <a:gd name="adj1" fmla="val 50000"/>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9">
            <a:extLst>
              <a:ext uri="{FF2B5EF4-FFF2-40B4-BE49-F238E27FC236}">
                <a16:creationId xmlns:a16="http://schemas.microsoft.com/office/drawing/2014/main" id="{E40A8E4E-6FD8-FFB3-7FDE-B585EB95898A}"/>
              </a:ext>
            </a:extLst>
          </p:cNvPr>
          <p:cNvCxnSpPr>
            <a:cxnSpLocks/>
            <a:stCxn id="16" idx="0"/>
            <a:endCxn id="19" idx="2"/>
          </p:cNvCxnSpPr>
          <p:nvPr/>
        </p:nvCxnSpPr>
        <p:spPr>
          <a:xfrm rot="16200000" flipV="1">
            <a:off x="9505157" y="1150998"/>
            <a:ext cx="285268" cy="1"/>
          </a:xfrm>
          <a:prstGeom prst="bentConnector3">
            <a:avLst>
              <a:gd name="adj1" fmla="val 50000"/>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2E296D3-1D44-ADD3-66BB-EFBB5E56C467}"/>
              </a:ext>
            </a:extLst>
          </p:cNvPr>
          <p:cNvSpPr txBox="1"/>
          <p:nvPr/>
        </p:nvSpPr>
        <p:spPr>
          <a:xfrm>
            <a:off x="6420678" y="2694767"/>
            <a:ext cx="1033103" cy="400110"/>
          </a:xfrm>
          <a:prstGeom prst="rect">
            <a:avLst/>
          </a:prstGeom>
          <a:noFill/>
        </p:spPr>
        <p:txBody>
          <a:bodyPr wrap="none" rtlCol="0">
            <a:spAutoFit/>
          </a:bodyPr>
          <a:lstStyle/>
          <a:p>
            <a:r>
              <a:rPr lang="en-US" sz="2000" b="1" dirty="0"/>
              <a:t>Training</a:t>
            </a:r>
          </a:p>
        </p:txBody>
      </p:sp>
      <p:sp>
        <p:nvSpPr>
          <p:cNvPr id="27" name="TextBox 26">
            <a:extLst>
              <a:ext uri="{FF2B5EF4-FFF2-40B4-BE49-F238E27FC236}">
                <a16:creationId xmlns:a16="http://schemas.microsoft.com/office/drawing/2014/main" id="{2D178C4C-1C81-4864-1190-EA428DD1A38F}"/>
              </a:ext>
            </a:extLst>
          </p:cNvPr>
          <p:cNvSpPr txBox="1"/>
          <p:nvPr/>
        </p:nvSpPr>
        <p:spPr>
          <a:xfrm>
            <a:off x="6554315" y="2082922"/>
            <a:ext cx="1952779" cy="261610"/>
          </a:xfrm>
          <a:prstGeom prst="rect">
            <a:avLst/>
          </a:prstGeom>
          <a:noFill/>
        </p:spPr>
        <p:txBody>
          <a:bodyPr wrap="none" rtlCol="0">
            <a:spAutoFit/>
          </a:bodyPr>
          <a:lstStyle/>
          <a:p>
            <a:r>
              <a:rPr lang="en-US" sz="1100" dirty="0"/>
              <a:t>e.g., 16 vectors for 10 seconds</a:t>
            </a:r>
          </a:p>
        </p:txBody>
      </p:sp>
      <p:sp>
        <p:nvSpPr>
          <p:cNvPr id="28" name="TextBox 27">
            <a:extLst>
              <a:ext uri="{FF2B5EF4-FFF2-40B4-BE49-F238E27FC236}">
                <a16:creationId xmlns:a16="http://schemas.microsoft.com/office/drawing/2014/main" id="{C8BD3EF2-A9E9-48A3-055E-01C3172887D9}"/>
              </a:ext>
            </a:extLst>
          </p:cNvPr>
          <p:cNvSpPr txBox="1"/>
          <p:nvPr/>
        </p:nvSpPr>
        <p:spPr>
          <a:xfrm>
            <a:off x="8533795" y="1910503"/>
            <a:ext cx="909223" cy="261610"/>
          </a:xfrm>
          <a:prstGeom prst="rect">
            <a:avLst/>
          </a:prstGeom>
          <a:noFill/>
        </p:spPr>
        <p:txBody>
          <a:bodyPr wrap="none" rtlCol="0">
            <a:spAutoFit/>
          </a:bodyPr>
          <a:lstStyle/>
          <a:p>
            <a:r>
              <a:rPr lang="en-US" sz="1100" dirty="0"/>
              <a:t>AR modeling</a:t>
            </a:r>
          </a:p>
        </p:txBody>
      </p:sp>
      <p:grpSp>
        <p:nvGrpSpPr>
          <p:cNvPr id="29" name="Group 28">
            <a:extLst>
              <a:ext uri="{FF2B5EF4-FFF2-40B4-BE49-F238E27FC236}">
                <a16:creationId xmlns:a16="http://schemas.microsoft.com/office/drawing/2014/main" id="{A65BEC5B-D6C3-F295-E6B0-18CB91A18A15}"/>
              </a:ext>
            </a:extLst>
          </p:cNvPr>
          <p:cNvGrpSpPr/>
          <p:nvPr/>
        </p:nvGrpSpPr>
        <p:grpSpPr>
          <a:xfrm>
            <a:off x="8533795" y="3632011"/>
            <a:ext cx="2264723" cy="2827774"/>
            <a:chOff x="8739571" y="3092076"/>
            <a:chExt cx="2264723" cy="2827774"/>
          </a:xfrm>
        </p:grpSpPr>
        <p:sp>
          <p:nvSpPr>
            <p:cNvPr id="30" name="TextBox 29">
              <a:extLst>
                <a:ext uri="{FF2B5EF4-FFF2-40B4-BE49-F238E27FC236}">
                  <a16:creationId xmlns:a16="http://schemas.microsoft.com/office/drawing/2014/main" id="{7C71F25D-82D1-564A-1907-6B87282E7185}"/>
                </a:ext>
              </a:extLst>
            </p:cNvPr>
            <p:cNvSpPr txBox="1"/>
            <p:nvPr/>
          </p:nvSpPr>
          <p:spPr>
            <a:xfrm>
              <a:off x="8910305" y="4375157"/>
              <a:ext cx="1928413" cy="369332"/>
            </a:xfrm>
            <a:prstGeom prst="rect">
              <a:avLst/>
            </a:prstGeom>
            <a:noFill/>
            <a:ln w="19050">
              <a:solidFill>
                <a:schemeClr val="tx1"/>
              </a:solidFill>
            </a:ln>
          </p:spPr>
          <p:txBody>
            <a:bodyPr wrap="none" rtlCol="0">
              <a:spAutoFit/>
            </a:bodyPr>
            <a:lstStyle/>
            <a:p>
              <a:r>
                <a:rPr lang="en-US" dirty="0"/>
                <a:t>Language of Audio</a:t>
              </a:r>
            </a:p>
          </p:txBody>
        </p:sp>
        <p:sp>
          <p:nvSpPr>
            <p:cNvPr id="31" name="TextBox 30">
              <a:extLst>
                <a:ext uri="{FF2B5EF4-FFF2-40B4-BE49-F238E27FC236}">
                  <a16:creationId xmlns:a16="http://schemas.microsoft.com/office/drawing/2014/main" id="{7FED55F9-555D-64B6-FBB6-51FB47872914}"/>
                </a:ext>
              </a:extLst>
            </p:cNvPr>
            <p:cNvSpPr txBox="1"/>
            <p:nvPr/>
          </p:nvSpPr>
          <p:spPr>
            <a:xfrm>
              <a:off x="9593245" y="4987258"/>
              <a:ext cx="577402" cy="369332"/>
            </a:xfrm>
            <a:prstGeom prst="rect">
              <a:avLst/>
            </a:prstGeom>
            <a:noFill/>
            <a:ln w="19050">
              <a:solidFill>
                <a:schemeClr val="tx1"/>
              </a:solidFill>
            </a:ln>
          </p:spPr>
          <p:txBody>
            <a:bodyPr wrap="none" rtlCol="0">
              <a:spAutoFit/>
            </a:bodyPr>
            <a:lstStyle/>
            <a:p>
              <a:r>
                <a:rPr lang="en-US" dirty="0"/>
                <a:t>LLM</a:t>
              </a:r>
            </a:p>
          </p:txBody>
        </p:sp>
        <p:sp>
          <p:nvSpPr>
            <p:cNvPr id="32" name="TextBox 31">
              <a:extLst>
                <a:ext uri="{FF2B5EF4-FFF2-40B4-BE49-F238E27FC236}">
                  <a16:creationId xmlns:a16="http://schemas.microsoft.com/office/drawing/2014/main" id="{4FAD3EE2-7022-1F40-7076-9825C06133E1}"/>
                </a:ext>
              </a:extLst>
            </p:cNvPr>
            <p:cNvSpPr txBox="1"/>
            <p:nvPr/>
          </p:nvSpPr>
          <p:spPr>
            <a:xfrm>
              <a:off x="9027311" y="3746676"/>
              <a:ext cx="1689245" cy="369332"/>
            </a:xfrm>
            <a:prstGeom prst="rect">
              <a:avLst/>
            </a:prstGeom>
            <a:noFill/>
            <a:ln w="19050">
              <a:solidFill>
                <a:schemeClr val="tx1"/>
              </a:solidFill>
            </a:ln>
          </p:spPr>
          <p:txBody>
            <a:bodyPr wrap="none" rtlCol="0">
              <a:spAutoFit/>
            </a:bodyPr>
            <a:lstStyle/>
            <a:p>
              <a:r>
                <a:rPr lang="en-US" dirty="0"/>
                <a:t>Diffusion Model</a:t>
              </a:r>
            </a:p>
          </p:txBody>
        </p:sp>
        <p:sp>
          <p:nvSpPr>
            <p:cNvPr id="33" name="TextBox 32">
              <a:extLst>
                <a:ext uri="{FF2B5EF4-FFF2-40B4-BE49-F238E27FC236}">
                  <a16:creationId xmlns:a16="http://schemas.microsoft.com/office/drawing/2014/main" id="{276C3D93-C793-D0E3-F872-025B966130A1}"/>
                </a:ext>
              </a:extLst>
            </p:cNvPr>
            <p:cNvSpPr txBox="1"/>
            <p:nvPr/>
          </p:nvSpPr>
          <p:spPr>
            <a:xfrm>
              <a:off x="8781903" y="5550518"/>
              <a:ext cx="2200089" cy="369332"/>
            </a:xfrm>
            <a:prstGeom prst="rect">
              <a:avLst/>
            </a:prstGeom>
            <a:noFill/>
            <a:ln w="19050">
              <a:solidFill>
                <a:schemeClr val="tx1"/>
              </a:solidFill>
            </a:ln>
          </p:spPr>
          <p:txBody>
            <a:bodyPr wrap="none" rtlCol="0">
              <a:spAutoFit/>
            </a:bodyPr>
            <a:lstStyle/>
            <a:p>
              <a:r>
                <a:rPr lang="en-US" dirty="0"/>
                <a:t>Conditions (e.g., text)</a:t>
              </a:r>
            </a:p>
          </p:txBody>
        </p:sp>
        <p:sp>
          <p:nvSpPr>
            <p:cNvPr id="34" name="TextBox 33">
              <a:extLst>
                <a:ext uri="{FF2B5EF4-FFF2-40B4-BE49-F238E27FC236}">
                  <a16:creationId xmlns:a16="http://schemas.microsoft.com/office/drawing/2014/main" id="{74F245F2-4EF6-E619-2915-A7D15F0AAF67}"/>
                </a:ext>
              </a:extLst>
            </p:cNvPr>
            <p:cNvSpPr txBox="1"/>
            <p:nvPr/>
          </p:nvSpPr>
          <p:spPr>
            <a:xfrm>
              <a:off x="8739571" y="3092076"/>
              <a:ext cx="2264723" cy="369332"/>
            </a:xfrm>
            <a:prstGeom prst="rect">
              <a:avLst/>
            </a:prstGeom>
            <a:noFill/>
            <a:ln w="19050">
              <a:solidFill>
                <a:schemeClr val="tx1"/>
              </a:solidFill>
            </a:ln>
          </p:spPr>
          <p:txBody>
            <a:bodyPr wrap="none" rtlCol="0">
              <a:spAutoFit/>
            </a:bodyPr>
            <a:lstStyle/>
            <a:p>
              <a:r>
                <a:rPr lang="en-US" dirty="0"/>
                <a:t>Waveform Generation</a:t>
              </a:r>
            </a:p>
          </p:txBody>
        </p:sp>
        <p:cxnSp>
          <p:nvCxnSpPr>
            <p:cNvPr id="35" name="Elbow Connector 49">
              <a:extLst>
                <a:ext uri="{FF2B5EF4-FFF2-40B4-BE49-F238E27FC236}">
                  <a16:creationId xmlns:a16="http://schemas.microsoft.com/office/drawing/2014/main" id="{E12A6E13-DE28-295E-861B-645543552651}"/>
                </a:ext>
              </a:extLst>
            </p:cNvPr>
            <p:cNvCxnSpPr>
              <a:cxnSpLocks/>
              <a:stCxn id="33" idx="0"/>
              <a:endCxn id="31" idx="2"/>
            </p:cNvCxnSpPr>
            <p:nvPr/>
          </p:nvCxnSpPr>
          <p:spPr>
            <a:xfrm rot="16200000" flipV="1">
              <a:off x="9784983" y="5453553"/>
              <a:ext cx="193928" cy="2"/>
            </a:xfrm>
            <a:prstGeom prst="bentConnector3">
              <a:avLst>
                <a:gd name="adj1" fmla="val 50000"/>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51">
              <a:extLst>
                <a:ext uri="{FF2B5EF4-FFF2-40B4-BE49-F238E27FC236}">
                  <a16:creationId xmlns:a16="http://schemas.microsoft.com/office/drawing/2014/main" id="{35B9B88D-FE76-5F86-0FDF-6B370E2FB2DC}"/>
                </a:ext>
              </a:extLst>
            </p:cNvPr>
            <p:cNvCxnSpPr>
              <a:cxnSpLocks/>
              <a:stCxn id="31" idx="0"/>
              <a:endCxn id="30" idx="2"/>
            </p:cNvCxnSpPr>
            <p:nvPr/>
          </p:nvCxnSpPr>
          <p:spPr>
            <a:xfrm rot="16200000" flipV="1">
              <a:off x="9756845" y="4862157"/>
              <a:ext cx="242769" cy="7434"/>
            </a:xfrm>
            <a:prstGeom prst="bentConnector3">
              <a:avLst>
                <a:gd name="adj1" fmla="val 50000"/>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54">
              <a:extLst>
                <a:ext uri="{FF2B5EF4-FFF2-40B4-BE49-F238E27FC236}">
                  <a16:creationId xmlns:a16="http://schemas.microsoft.com/office/drawing/2014/main" id="{7DEAD417-39D0-166A-C23D-3799BFAF9821}"/>
                </a:ext>
              </a:extLst>
            </p:cNvPr>
            <p:cNvCxnSpPr>
              <a:cxnSpLocks/>
              <a:stCxn id="30" idx="0"/>
              <a:endCxn id="32" idx="2"/>
            </p:cNvCxnSpPr>
            <p:nvPr/>
          </p:nvCxnSpPr>
          <p:spPr>
            <a:xfrm rot="16200000" flipV="1">
              <a:off x="9743649" y="4244294"/>
              <a:ext cx="259149" cy="2578"/>
            </a:xfrm>
            <a:prstGeom prst="bentConnector3">
              <a:avLst>
                <a:gd name="adj1" fmla="val 50000"/>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57">
              <a:extLst>
                <a:ext uri="{FF2B5EF4-FFF2-40B4-BE49-F238E27FC236}">
                  <a16:creationId xmlns:a16="http://schemas.microsoft.com/office/drawing/2014/main" id="{0C9212A9-EC26-D5F6-BB87-CC93DFD72671}"/>
                </a:ext>
              </a:extLst>
            </p:cNvPr>
            <p:cNvCxnSpPr>
              <a:cxnSpLocks/>
              <a:stCxn id="32" idx="0"/>
              <a:endCxn id="34" idx="2"/>
            </p:cNvCxnSpPr>
            <p:nvPr/>
          </p:nvCxnSpPr>
          <p:spPr>
            <a:xfrm rot="16200000" flipV="1">
              <a:off x="9729300" y="3604041"/>
              <a:ext cx="285268" cy="1"/>
            </a:xfrm>
            <a:prstGeom prst="bentConnector3">
              <a:avLst>
                <a:gd name="adj1" fmla="val 50000"/>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0" name="Straight Connector 39">
            <a:extLst>
              <a:ext uri="{FF2B5EF4-FFF2-40B4-BE49-F238E27FC236}">
                <a16:creationId xmlns:a16="http://schemas.microsoft.com/office/drawing/2014/main" id="{595657CE-096F-F583-D780-317D66CE11F7}"/>
              </a:ext>
            </a:extLst>
          </p:cNvPr>
          <p:cNvCxnSpPr/>
          <p:nvPr/>
        </p:nvCxnSpPr>
        <p:spPr>
          <a:xfrm>
            <a:off x="5297557" y="3339548"/>
            <a:ext cx="6698973" cy="0"/>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E896B2C-CD13-AFCF-45A3-218A96833559}"/>
              </a:ext>
            </a:extLst>
          </p:cNvPr>
          <p:cNvSpPr txBox="1"/>
          <p:nvPr/>
        </p:nvSpPr>
        <p:spPr>
          <a:xfrm>
            <a:off x="6430459" y="3518452"/>
            <a:ext cx="1190647" cy="400110"/>
          </a:xfrm>
          <a:prstGeom prst="rect">
            <a:avLst/>
          </a:prstGeom>
          <a:noFill/>
        </p:spPr>
        <p:txBody>
          <a:bodyPr wrap="none" rtlCol="0">
            <a:spAutoFit/>
          </a:bodyPr>
          <a:lstStyle/>
          <a:p>
            <a:r>
              <a:rPr lang="en-US" sz="2000" b="1" dirty="0"/>
              <a:t>Inference</a:t>
            </a:r>
          </a:p>
        </p:txBody>
      </p:sp>
    </p:spTree>
    <p:extLst>
      <p:ext uri="{BB962C8B-B14F-4D97-AF65-F5344CB8AC3E}">
        <p14:creationId xmlns:p14="http://schemas.microsoft.com/office/powerpoint/2010/main" val="2478714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F1CF9-A1E8-B402-38BB-60AA78898D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A2657D-40E9-C134-CE86-725EBBF7743D}"/>
              </a:ext>
            </a:extLst>
          </p:cNvPr>
          <p:cNvSpPr>
            <a:spLocks noGrp="1"/>
          </p:cNvSpPr>
          <p:nvPr>
            <p:ph type="title"/>
          </p:nvPr>
        </p:nvSpPr>
        <p:spPr>
          <a:xfrm>
            <a:off x="595863" y="477095"/>
            <a:ext cx="10068376" cy="413268"/>
          </a:xfrm>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Audio Signal Processing</a:t>
            </a:r>
          </a:p>
        </p:txBody>
      </p:sp>
      <p:sp>
        <p:nvSpPr>
          <p:cNvPr id="5" name="Text Placeholder 2">
            <a:extLst>
              <a:ext uri="{FF2B5EF4-FFF2-40B4-BE49-F238E27FC236}">
                <a16:creationId xmlns:a16="http://schemas.microsoft.com/office/drawing/2014/main" id="{03900E29-0B31-5DFC-81CE-D1B926CE7C66}"/>
              </a:ext>
            </a:extLst>
          </p:cNvPr>
          <p:cNvSpPr>
            <a:spLocks noGrp="1"/>
          </p:cNvSpPr>
          <p:nvPr>
            <p:ph type="body" idx="1"/>
          </p:nvPr>
        </p:nvSpPr>
        <p:spPr>
          <a:xfrm>
            <a:off x="768626" y="1370988"/>
            <a:ext cx="5697796" cy="4304658"/>
          </a:xfrm>
        </p:spPr>
        <p:txBody>
          <a:bodyPr>
            <a:normAutofit lnSpcReduction="10000"/>
          </a:bodyPr>
          <a:lstStyle/>
          <a:p>
            <a:r>
              <a:rPr lang="en-GB" b="1" dirty="0"/>
              <a:t>Tasks: </a:t>
            </a:r>
          </a:p>
          <a:p>
            <a:pPr marL="457200" indent="-457200">
              <a:buFont typeface="Arial" panose="020B0604020202020204" pitchFamily="34" charset="0"/>
              <a:buChar char="•"/>
            </a:pPr>
            <a:r>
              <a:rPr lang="en-GB" sz="2400" dirty="0">
                <a:solidFill>
                  <a:srgbClr val="002868"/>
                </a:solidFill>
              </a:rPr>
              <a:t>Audio source separation</a:t>
            </a:r>
          </a:p>
          <a:p>
            <a:pPr marL="457200" indent="-457200">
              <a:buFont typeface="Arial" panose="020B0604020202020204" pitchFamily="34" charset="0"/>
              <a:buChar char="•"/>
            </a:pPr>
            <a:r>
              <a:rPr lang="en-GB" sz="2400" dirty="0">
                <a:solidFill>
                  <a:srgbClr val="002868"/>
                </a:solidFill>
              </a:rPr>
              <a:t>Audio source localisation/tracking</a:t>
            </a:r>
          </a:p>
          <a:p>
            <a:pPr marL="457200" indent="-457200">
              <a:buFont typeface="Arial" panose="020B0604020202020204" pitchFamily="34" charset="0"/>
              <a:buChar char="•"/>
            </a:pPr>
            <a:r>
              <a:rPr lang="en-GB" sz="2400" dirty="0">
                <a:solidFill>
                  <a:srgbClr val="002868"/>
                </a:solidFill>
              </a:rPr>
              <a:t>Audio event detection/localisation</a:t>
            </a:r>
          </a:p>
          <a:p>
            <a:pPr marL="457200" indent="-457200">
              <a:buFont typeface="Arial" panose="020B0604020202020204" pitchFamily="34" charset="0"/>
              <a:buChar char="•"/>
            </a:pPr>
            <a:r>
              <a:rPr lang="en-GB" sz="2400" dirty="0">
                <a:solidFill>
                  <a:srgbClr val="002868"/>
                </a:solidFill>
              </a:rPr>
              <a:t>Audio scene classification</a:t>
            </a:r>
          </a:p>
          <a:p>
            <a:pPr marL="457200" indent="-457200">
              <a:buFont typeface="Arial" panose="020B0604020202020204" pitchFamily="34" charset="0"/>
              <a:buChar char="•"/>
            </a:pPr>
            <a:r>
              <a:rPr lang="en-GB" sz="2400" dirty="0">
                <a:solidFill>
                  <a:srgbClr val="002868"/>
                </a:solidFill>
              </a:rPr>
              <a:t>Audio tagging</a:t>
            </a:r>
          </a:p>
          <a:p>
            <a:pPr marL="457200" indent="-457200">
              <a:buFont typeface="Arial" panose="020B0604020202020204" pitchFamily="34" charset="0"/>
              <a:buChar char="•"/>
            </a:pPr>
            <a:r>
              <a:rPr lang="en-GB" sz="2400" dirty="0">
                <a:solidFill>
                  <a:srgbClr val="002868"/>
                </a:solidFill>
              </a:rPr>
              <a:t>Audio search and retrieval</a:t>
            </a:r>
          </a:p>
          <a:p>
            <a:pPr marL="457200" indent="-457200">
              <a:buFont typeface="Arial" panose="020B0604020202020204" pitchFamily="34" charset="0"/>
              <a:buChar char="•"/>
            </a:pPr>
            <a:r>
              <a:rPr lang="en-GB" sz="2400" dirty="0">
                <a:solidFill>
                  <a:srgbClr val="002868"/>
                </a:solidFill>
              </a:rPr>
              <a:t>Audio rendering</a:t>
            </a:r>
          </a:p>
          <a:p>
            <a:pPr marL="457200" indent="-457200">
              <a:buFont typeface="Arial" panose="020B0604020202020204" pitchFamily="34" charset="0"/>
              <a:buChar char="•"/>
            </a:pPr>
            <a:r>
              <a:rPr lang="en-GB" sz="2400" dirty="0">
                <a:solidFill>
                  <a:srgbClr val="002868"/>
                </a:solidFill>
              </a:rPr>
              <a:t>Audio recognition</a:t>
            </a:r>
          </a:p>
          <a:p>
            <a:pPr marL="457200" indent="-457200">
              <a:buFont typeface="Arial" panose="020B0604020202020204" pitchFamily="34" charset="0"/>
              <a:buChar char="•"/>
            </a:pPr>
            <a:r>
              <a:rPr lang="en-GB" sz="2400" dirty="0">
                <a:solidFill>
                  <a:srgbClr val="002868"/>
                </a:solidFill>
              </a:rPr>
              <a:t>…</a:t>
            </a:r>
          </a:p>
          <a:p>
            <a:endParaRPr lang="en-GB" b="1" dirty="0"/>
          </a:p>
          <a:p>
            <a:endParaRPr lang="en-GB" b="1" dirty="0"/>
          </a:p>
        </p:txBody>
      </p:sp>
      <p:sp>
        <p:nvSpPr>
          <p:cNvPr id="3" name="Text Placeholder 2">
            <a:extLst>
              <a:ext uri="{FF2B5EF4-FFF2-40B4-BE49-F238E27FC236}">
                <a16:creationId xmlns:a16="http://schemas.microsoft.com/office/drawing/2014/main" id="{3A6C3ED4-E344-67A8-04F7-02DEED982829}"/>
              </a:ext>
            </a:extLst>
          </p:cNvPr>
          <p:cNvSpPr txBox="1">
            <a:spLocks/>
          </p:cNvSpPr>
          <p:nvPr/>
        </p:nvSpPr>
        <p:spPr>
          <a:xfrm>
            <a:off x="6665205" y="1276671"/>
            <a:ext cx="5697796" cy="4304658"/>
          </a:xfrm>
          <a:prstGeom prst="rect">
            <a:avLst/>
          </a:prstGeom>
        </p:spPr>
        <p:txBody>
          <a:bodyPr vert="horz" lIns="91440" tIns="45720" rIns="91440" bIns="45720" rtlCol="0">
            <a:normAutofit fontScale="92500"/>
          </a:bodyPr>
          <a:lstStyle>
            <a:lvl1pPr marL="0" indent="0" algn="l" defTabSz="457200" rtl="0" eaLnBrk="1" latinLnBrk="0" hangingPunct="1">
              <a:spcBef>
                <a:spcPct val="20000"/>
              </a:spcBef>
              <a:buFont typeface="Arial"/>
              <a:buNone/>
              <a:defRPr sz="2800" b="0" kern="1200" baseline="0">
                <a:solidFill>
                  <a:schemeClr val="tx1"/>
                </a:solidFill>
                <a:latin typeface="+mj-lt"/>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b="1" dirty="0"/>
              <a:t>Models: </a:t>
            </a:r>
          </a:p>
          <a:p>
            <a:pPr marL="457200" indent="-457200">
              <a:buFont typeface="Arial" panose="020B0604020202020204" pitchFamily="34" charset="0"/>
              <a:buChar char="•"/>
            </a:pPr>
            <a:r>
              <a:rPr lang="en-GB" sz="2400" dirty="0"/>
              <a:t>Physics-based models </a:t>
            </a:r>
          </a:p>
          <a:p>
            <a:pPr marL="457200" indent="-457200">
              <a:buFont typeface="Arial" panose="020B0604020202020204" pitchFamily="34" charset="0"/>
              <a:buChar char="•"/>
            </a:pPr>
            <a:r>
              <a:rPr lang="en-GB" sz="2400" dirty="0"/>
              <a:t>Perceptually motivated models</a:t>
            </a:r>
          </a:p>
          <a:p>
            <a:pPr marL="457200" indent="-457200">
              <a:buFont typeface="Arial" panose="020B0604020202020204" pitchFamily="34" charset="0"/>
              <a:buChar char="•"/>
            </a:pPr>
            <a:r>
              <a:rPr lang="en-GB" sz="2400" dirty="0"/>
              <a:t>Data-driven models</a:t>
            </a:r>
          </a:p>
          <a:p>
            <a:pPr marL="457200" indent="-457200">
              <a:buFont typeface="Arial" panose="020B0604020202020204" pitchFamily="34" charset="0"/>
              <a:buChar char="•"/>
            </a:pPr>
            <a:r>
              <a:rPr lang="en-GB" sz="2400" dirty="0"/>
              <a:t>Hybrid models</a:t>
            </a:r>
          </a:p>
          <a:p>
            <a:pPr marL="457200" indent="-457200">
              <a:buFont typeface="Arial" panose="020B0604020202020204" pitchFamily="34" charset="0"/>
              <a:buChar char="•"/>
            </a:pPr>
            <a:r>
              <a:rPr lang="en-GB" sz="2400" dirty="0"/>
              <a:t>….</a:t>
            </a:r>
          </a:p>
          <a:p>
            <a:endParaRPr lang="en-GB" b="1" dirty="0"/>
          </a:p>
          <a:p>
            <a:r>
              <a:rPr lang="en-GB" b="1" dirty="0"/>
              <a:t>Data: </a:t>
            </a:r>
          </a:p>
          <a:p>
            <a:pPr marL="457200" indent="-457200">
              <a:buFont typeface="Arial" panose="020B0604020202020204" pitchFamily="34" charset="0"/>
              <a:buChar char="•"/>
            </a:pPr>
            <a:r>
              <a:rPr lang="en-GB" sz="2400" dirty="0"/>
              <a:t>Audio-only</a:t>
            </a:r>
          </a:p>
          <a:p>
            <a:pPr marL="457200" indent="-457200">
              <a:buFont typeface="Arial" panose="020B0604020202020204" pitchFamily="34" charset="0"/>
              <a:buChar char="•"/>
            </a:pPr>
            <a:r>
              <a:rPr lang="en-GB" sz="2400" dirty="0"/>
              <a:t>Multimodal (audio, visual, texts, EEG, etc)</a:t>
            </a:r>
          </a:p>
          <a:p>
            <a:endParaRPr lang="en-GB" b="1" dirty="0"/>
          </a:p>
          <a:p>
            <a:endParaRPr lang="en-GB" b="1" dirty="0"/>
          </a:p>
        </p:txBody>
      </p:sp>
    </p:spTree>
    <p:extLst>
      <p:ext uri="{BB962C8B-B14F-4D97-AF65-F5344CB8AC3E}">
        <p14:creationId xmlns:p14="http://schemas.microsoft.com/office/powerpoint/2010/main" val="7445909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532088" y="324408"/>
            <a:ext cx="5080000" cy="513088"/>
          </a:xfrm>
        </p:spPr>
        <p:txBody>
          <a:bodyPr>
            <a:normAutofit/>
          </a:bodyPr>
          <a:lstStyle/>
          <a:p>
            <a:r>
              <a:rPr lang="en-GB" b="1" dirty="0" err="1">
                <a:solidFill>
                  <a:srgbClr val="0070C0"/>
                </a:solidFill>
              </a:rPr>
              <a:t>AudioLDM</a:t>
            </a:r>
            <a:r>
              <a:rPr lang="en-GB" b="1" dirty="0">
                <a:solidFill>
                  <a:srgbClr val="0070C0"/>
                </a:solidFill>
              </a:rPr>
              <a:t> 2</a:t>
            </a:r>
            <a:r>
              <a:rPr lang="en-GB" dirty="0">
                <a:solidFill>
                  <a:srgbClr val="0070C0"/>
                </a:solidFill>
              </a:rPr>
              <a:t> - Architecture</a:t>
            </a:r>
            <a:endParaRPr lang="x-none" dirty="0">
              <a:solidFill>
                <a:srgbClr val="0070C0"/>
              </a:solidFill>
            </a:endParaRPr>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pic>
        <p:nvPicPr>
          <p:cNvPr id="3" name="Picture 2">
            <a:extLst>
              <a:ext uri="{FF2B5EF4-FFF2-40B4-BE49-F238E27FC236}">
                <a16:creationId xmlns:a16="http://schemas.microsoft.com/office/drawing/2014/main" id="{8AC99625-0613-D82C-4337-2F47AED70D7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77037" y="1017548"/>
            <a:ext cx="10237926" cy="4822903"/>
          </a:xfrm>
          <a:prstGeom prst="rect">
            <a:avLst/>
          </a:prstGeom>
        </p:spPr>
      </p:pic>
      <p:sp>
        <p:nvSpPr>
          <p:cNvPr id="5" name="TextBox 4">
            <a:extLst>
              <a:ext uri="{FF2B5EF4-FFF2-40B4-BE49-F238E27FC236}">
                <a16:creationId xmlns:a16="http://schemas.microsoft.com/office/drawing/2014/main" id="{B6255B7D-A390-338C-6B09-64501DF55389}"/>
              </a:ext>
            </a:extLst>
          </p:cNvPr>
          <p:cNvSpPr txBox="1"/>
          <p:nvPr/>
        </p:nvSpPr>
        <p:spPr>
          <a:xfrm>
            <a:off x="977037" y="6108902"/>
            <a:ext cx="10624930" cy="523220"/>
          </a:xfrm>
          <a:prstGeom prst="rect">
            <a:avLst/>
          </a:prstGeom>
          <a:noFill/>
        </p:spPr>
        <p:txBody>
          <a:bodyPr wrap="square" rtlCol="0">
            <a:spAutoFit/>
          </a:bodyPr>
          <a:lstStyle/>
          <a:p>
            <a:r>
              <a:rPr lang="en-GB" sz="1400" b="0" i="0" dirty="0">
                <a:effectLst/>
                <a:latin typeface="Times New Roman" panose="02020603050405020304" pitchFamily="18" charset="0"/>
                <a:cs typeface="Times New Roman" panose="02020603050405020304" pitchFamily="18" charset="0"/>
              </a:rPr>
              <a:t>H. Liu, et al. “</a:t>
            </a:r>
            <a:r>
              <a:rPr lang="en-GB" sz="1400" b="0" i="0" dirty="0" err="1">
                <a:effectLst/>
                <a:latin typeface="Times New Roman" panose="02020603050405020304" pitchFamily="18" charset="0"/>
                <a:cs typeface="Times New Roman" panose="02020603050405020304" pitchFamily="18" charset="0"/>
              </a:rPr>
              <a:t>AudioLDM</a:t>
            </a:r>
            <a:r>
              <a:rPr lang="en-GB" sz="1400" b="0" i="0" dirty="0">
                <a:effectLst/>
                <a:latin typeface="Times New Roman" panose="02020603050405020304" pitchFamily="18" charset="0"/>
                <a:cs typeface="Times New Roman" panose="02020603050405020304" pitchFamily="18" charset="0"/>
              </a:rPr>
              <a:t> 2: Learning holistic audio generation with self-supervised pretraining.” </a:t>
            </a:r>
            <a:r>
              <a:rPr lang="en-GB" sz="1400" b="0" i="1" dirty="0">
                <a:effectLst/>
                <a:latin typeface="Times New Roman" panose="02020603050405020304" pitchFamily="18" charset="0"/>
                <a:cs typeface="Times New Roman" panose="02020603050405020304" pitchFamily="18" charset="0"/>
              </a:rPr>
              <a:t>IEEE/ACM Transactions on Audio, Speech, and Language Processing</a:t>
            </a:r>
            <a:r>
              <a:rPr lang="en-GB" altLang="zh-CN" sz="1400" dirty="0">
                <a:latin typeface="Times New Roman" panose="02020603050405020304" pitchFamily="18" charset="0"/>
                <a:cs typeface="Times New Roman" panose="02020603050405020304" pitchFamily="18" charset="0"/>
              </a:rPr>
              <a:t>,</a:t>
            </a:r>
            <a:r>
              <a:rPr lang="en-GB" sz="1400" b="0" i="0" dirty="0">
                <a:effectLst/>
                <a:latin typeface="Times New Roman" panose="02020603050405020304" pitchFamily="18" charset="0"/>
                <a:cs typeface="Times New Roman" panose="02020603050405020304" pitchFamily="18" charset="0"/>
              </a:rPr>
              <a:t> 2024.</a:t>
            </a:r>
          </a:p>
        </p:txBody>
      </p:sp>
    </p:spTree>
    <p:extLst>
      <p:ext uri="{BB962C8B-B14F-4D97-AF65-F5344CB8AC3E}">
        <p14:creationId xmlns:p14="http://schemas.microsoft.com/office/powerpoint/2010/main" val="1681847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7777D11B-0A3D-3577-0BD4-E7635BDF1C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EF0EA1-D8F8-C46C-99C3-6EBEAC3DEF9F}"/>
              </a:ext>
            </a:extLst>
          </p:cNvPr>
          <p:cNvSpPr>
            <a:spLocks noGrp="1"/>
          </p:cNvSpPr>
          <p:nvPr>
            <p:ph type="title"/>
          </p:nvPr>
        </p:nvSpPr>
        <p:spPr>
          <a:xfrm>
            <a:off x="532088" y="324408"/>
            <a:ext cx="5749442" cy="749018"/>
          </a:xfrm>
        </p:spPr>
        <p:txBody>
          <a:bodyPr>
            <a:normAutofit/>
          </a:bodyPr>
          <a:lstStyle/>
          <a:p>
            <a:r>
              <a:rPr lang="en-GB" b="1" dirty="0" err="1">
                <a:solidFill>
                  <a:srgbClr val="0070C0"/>
                </a:solidFill>
              </a:rPr>
              <a:t>AudioLDM</a:t>
            </a:r>
            <a:r>
              <a:rPr lang="en-GB" b="1" dirty="0">
                <a:solidFill>
                  <a:srgbClr val="0070C0"/>
                </a:solidFill>
              </a:rPr>
              <a:t> 2</a:t>
            </a:r>
            <a:r>
              <a:rPr lang="en-GB" dirty="0">
                <a:solidFill>
                  <a:srgbClr val="0070C0"/>
                </a:solidFill>
              </a:rPr>
              <a:t> - Performance</a:t>
            </a:r>
            <a:endParaRPr lang="x-none" dirty="0">
              <a:solidFill>
                <a:srgbClr val="0070C0"/>
              </a:solidFill>
            </a:endParaRPr>
          </a:p>
        </p:txBody>
      </p:sp>
      <p:pic>
        <p:nvPicPr>
          <p:cNvPr id="6" name="Picture 5">
            <a:extLst>
              <a:ext uri="{FF2B5EF4-FFF2-40B4-BE49-F238E27FC236}">
                <a16:creationId xmlns:a16="http://schemas.microsoft.com/office/drawing/2014/main" id="{4B559A8B-AF49-964C-8BEF-1382329A9A3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pic>
        <p:nvPicPr>
          <p:cNvPr id="4" name="Picture 3">
            <a:extLst>
              <a:ext uri="{FF2B5EF4-FFF2-40B4-BE49-F238E27FC236}">
                <a16:creationId xmlns:a16="http://schemas.microsoft.com/office/drawing/2014/main" id="{3F379FFC-DA3F-A29D-2EBD-9A4779474E8C}"/>
              </a:ext>
            </a:extLst>
          </p:cNvPr>
          <p:cNvPicPr>
            <a:picLocks noChangeAspect="1"/>
          </p:cNvPicPr>
          <p:nvPr/>
        </p:nvPicPr>
        <p:blipFill rotWithShape="1">
          <a:blip r:embed="rId3"/>
          <a:srcRect l="11601" t="23890" r="12419"/>
          <a:stretch/>
        </p:blipFill>
        <p:spPr>
          <a:xfrm>
            <a:off x="427942" y="3745543"/>
            <a:ext cx="6417359" cy="2017073"/>
          </a:xfrm>
          <a:prstGeom prst="rect">
            <a:avLst/>
          </a:prstGeom>
        </p:spPr>
      </p:pic>
      <p:pic>
        <p:nvPicPr>
          <p:cNvPr id="5" name="Picture 4">
            <a:extLst>
              <a:ext uri="{FF2B5EF4-FFF2-40B4-BE49-F238E27FC236}">
                <a16:creationId xmlns:a16="http://schemas.microsoft.com/office/drawing/2014/main" id="{7E1A9D97-9BDC-743B-4B79-91B6851E592E}"/>
              </a:ext>
            </a:extLst>
          </p:cNvPr>
          <p:cNvPicPr>
            <a:picLocks noChangeAspect="1"/>
          </p:cNvPicPr>
          <p:nvPr/>
        </p:nvPicPr>
        <p:blipFill rotWithShape="1">
          <a:blip r:embed="rId4"/>
          <a:srcRect l="8662" t="26428"/>
          <a:stretch/>
        </p:blipFill>
        <p:spPr>
          <a:xfrm>
            <a:off x="7283451" y="4110579"/>
            <a:ext cx="4777112" cy="1823081"/>
          </a:xfrm>
          <a:prstGeom prst="rect">
            <a:avLst/>
          </a:prstGeom>
        </p:spPr>
      </p:pic>
      <p:pic>
        <p:nvPicPr>
          <p:cNvPr id="7" name="Picture 6">
            <a:extLst>
              <a:ext uri="{FF2B5EF4-FFF2-40B4-BE49-F238E27FC236}">
                <a16:creationId xmlns:a16="http://schemas.microsoft.com/office/drawing/2014/main" id="{9843B573-C5DD-5772-BAEF-81F67AE62495}"/>
              </a:ext>
            </a:extLst>
          </p:cNvPr>
          <p:cNvPicPr>
            <a:picLocks noChangeAspect="1"/>
          </p:cNvPicPr>
          <p:nvPr/>
        </p:nvPicPr>
        <p:blipFill>
          <a:blip r:embed="rId5"/>
          <a:stretch>
            <a:fillRect/>
          </a:stretch>
        </p:blipFill>
        <p:spPr>
          <a:xfrm>
            <a:off x="6489480" y="1276217"/>
            <a:ext cx="5229500" cy="2479325"/>
          </a:xfrm>
          <a:prstGeom prst="rect">
            <a:avLst/>
          </a:prstGeom>
        </p:spPr>
      </p:pic>
      <p:sp>
        <p:nvSpPr>
          <p:cNvPr id="8" name="Content Placeholder 2">
            <a:extLst>
              <a:ext uri="{FF2B5EF4-FFF2-40B4-BE49-F238E27FC236}">
                <a16:creationId xmlns:a16="http://schemas.microsoft.com/office/drawing/2014/main" id="{C24200D7-D5A3-9558-C691-AA241AEB6F85}"/>
              </a:ext>
            </a:extLst>
          </p:cNvPr>
          <p:cNvSpPr>
            <a:spLocks noGrp="1"/>
          </p:cNvSpPr>
          <p:nvPr>
            <p:ph idx="1"/>
          </p:nvPr>
        </p:nvSpPr>
        <p:spPr>
          <a:xfrm>
            <a:off x="532088" y="1686564"/>
            <a:ext cx="6007101" cy="1856188"/>
          </a:xfrm>
        </p:spPr>
        <p:txBody>
          <a:bodyPr>
            <a:normAutofit/>
          </a:bodyPr>
          <a:lstStyle/>
          <a:p>
            <a:r>
              <a:rPr lang="en-US" sz="2400" dirty="0" err="1"/>
              <a:t>SoTA</a:t>
            </a:r>
            <a:r>
              <a:rPr lang="en-US" sz="2400" dirty="0"/>
              <a:t> performance on Text-to-Audio/Music/Speech Generation Tasks </a:t>
            </a:r>
          </a:p>
        </p:txBody>
      </p:sp>
      <p:sp>
        <p:nvSpPr>
          <p:cNvPr id="9" name="TextBox 8">
            <a:extLst>
              <a:ext uri="{FF2B5EF4-FFF2-40B4-BE49-F238E27FC236}">
                <a16:creationId xmlns:a16="http://schemas.microsoft.com/office/drawing/2014/main" id="{B62530D3-821E-7033-64F4-40F71265ADA4}"/>
              </a:ext>
            </a:extLst>
          </p:cNvPr>
          <p:cNvSpPr txBox="1"/>
          <p:nvPr/>
        </p:nvSpPr>
        <p:spPr>
          <a:xfrm>
            <a:off x="1941824" y="3312481"/>
            <a:ext cx="3901453" cy="369332"/>
          </a:xfrm>
          <a:prstGeom prst="rect">
            <a:avLst/>
          </a:prstGeom>
          <a:noFill/>
        </p:spPr>
        <p:txBody>
          <a:bodyPr wrap="none" rtlCol="0">
            <a:spAutoFit/>
          </a:bodyPr>
          <a:lstStyle/>
          <a:p>
            <a:pPr algn="ctr"/>
            <a:r>
              <a:rPr lang="en-US" dirty="0"/>
              <a:t>Text-to-Audio Generation on </a:t>
            </a:r>
            <a:r>
              <a:rPr lang="en-US" dirty="0" err="1"/>
              <a:t>AudioCaps</a:t>
            </a:r>
            <a:endParaRPr lang="en-US" dirty="0"/>
          </a:p>
        </p:txBody>
      </p:sp>
      <p:sp>
        <p:nvSpPr>
          <p:cNvPr id="10" name="TextBox 9">
            <a:extLst>
              <a:ext uri="{FF2B5EF4-FFF2-40B4-BE49-F238E27FC236}">
                <a16:creationId xmlns:a16="http://schemas.microsoft.com/office/drawing/2014/main" id="{54C746E6-C0B6-837F-C32B-1F205B7A136D}"/>
              </a:ext>
            </a:extLst>
          </p:cNvPr>
          <p:cNvSpPr txBox="1"/>
          <p:nvPr/>
        </p:nvSpPr>
        <p:spPr>
          <a:xfrm>
            <a:off x="6839979" y="843155"/>
            <a:ext cx="3917483" cy="369332"/>
          </a:xfrm>
          <a:prstGeom prst="rect">
            <a:avLst/>
          </a:prstGeom>
          <a:noFill/>
        </p:spPr>
        <p:txBody>
          <a:bodyPr wrap="none" rtlCol="0">
            <a:spAutoFit/>
          </a:bodyPr>
          <a:lstStyle/>
          <a:p>
            <a:pPr algn="ctr"/>
            <a:r>
              <a:rPr lang="en-US" dirty="0"/>
              <a:t>Text-to-Music Generation on </a:t>
            </a:r>
            <a:r>
              <a:rPr lang="en-US" dirty="0" err="1"/>
              <a:t>MusicCaps</a:t>
            </a:r>
            <a:endParaRPr lang="en-US" dirty="0"/>
          </a:p>
        </p:txBody>
      </p:sp>
      <p:sp>
        <p:nvSpPr>
          <p:cNvPr id="11" name="TextBox 10">
            <a:extLst>
              <a:ext uri="{FF2B5EF4-FFF2-40B4-BE49-F238E27FC236}">
                <a16:creationId xmlns:a16="http://schemas.microsoft.com/office/drawing/2014/main" id="{8601F427-E674-FFEC-E74A-7B4DF1E2EE21}"/>
              </a:ext>
            </a:extLst>
          </p:cNvPr>
          <p:cNvSpPr txBox="1"/>
          <p:nvPr/>
        </p:nvSpPr>
        <p:spPr>
          <a:xfrm>
            <a:off x="7198766" y="3873888"/>
            <a:ext cx="3884590" cy="369332"/>
          </a:xfrm>
          <a:prstGeom prst="rect">
            <a:avLst/>
          </a:prstGeom>
          <a:noFill/>
        </p:spPr>
        <p:txBody>
          <a:bodyPr wrap="none" rtlCol="0">
            <a:spAutoFit/>
          </a:bodyPr>
          <a:lstStyle/>
          <a:p>
            <a:pPr algn="ctr"/>
            <a:r>
              <a:rPr lang="en-US" dirty="0"/>
              <a:t>Text-to-Speech Generation on </a:t>
            </a:r>
            <a:r>
              <a:rPr lang="en-US" dirty="0" err="1"/>
              <a:t>LJSpeech</a:t>
            </a:r>
            <a:endParaRPr lang="en-US" dirty="0"/>
          </a:p>
        </p:txBody>
      </p:sp>
    </p:spTree>
    <p:extLst>
      <p:ext uri="{BB962C8B-B14F-4D97-AF65-F5344CB8AC3E}">
        <p14:creationId xmlns:p14="http://schemas.microsoft.com/office/powerpoint/2010/main" val="29753478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532088" y="324408"/>
            <a:ext cx="5080000" cy="513088"/>
          </a:xfrm>
        </p:spPr>
        <p:txBody>
          <a:bodyPr>
            <a:normAutofit/>
          </a:bodyPr>
          <a:lstStyle/>
          <a:p>
            <a:r>
              <a:rPr lang="en-GB" b="1" dirty="0" err="1">
                <a:solidFill>
                  <a:srgbClr val="0070C0"/>
                </a:solidFill>
              </a:rPr>
              <a:t>AudioLDM</a:t>
            </a:r>
            <a:r>
              <a:rPr lang="en-GB" b="1" dirty="0">
                <a:solidFill>
                  <a:srgbClr val="0070C0"/>
                </a:solidFill>
              </a:rPr>
              <a:t> 2</a:t>
            </a:r>
            <a:r>
              <a:rPr lang="en-GB" dirty="0">
                <a:solidFill>
                  <a:srgbClr val="0070C0"/>
                </a:solidFill>
              </a:rPr>
              <a:t> - Demo</a:t>
            </a:r>
            <a:endParaRPr lang="x-none" dirty="0">
              <a:solidFill>
                <a:srgbClr val="0070C0"/>
              </a:solidFill>
            </a:endParaRPr>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pic>
        <p:nvPicPr>
          <p:cNvPr id="3" name="Overview">
            <a:hlinkClick r:id="" action="ppaction://media"/>
            <a:extLst>
              <a:ext uri="{FF2B5EF4-FFF2-40B4-BE49-F238E27FC236}">
                <a16:creationId xmlns:a16="http://schemas.microsoft.com/office/drawing/2014/main" id="{4EF962AE-258A-9841-2A39-20E5455649E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12396" y="986321"/>
            <a:ext cx="7967207" cy="4481554"/>
          </a:xfrm>
          <a:prstGeom prst="rect">
            <a:avLst/>
          </a:prstGeom>
        </p:spPr>
      </p:pic>
      <p:sp>
        <p:nvSpPr>
          <p:cNvPr id="7" name="TextBox 6">
            <a:extLst>
              <a:ext uri="{FF2B5EF4-FFF2-40B4-BE49-F238E27FC236}">
                <a16:creationId xmlns:a16="http://schemas.microsoft.com/office/drawing/2014/main" id="{7958E88D-C760-304A-4643-215CF1A36518}"/>
              </a:ext>
            </a:extLst>
          </p:cNvPr>
          <p:cNvSpPr txBox="1"/>
          <p:nvPr/>
        </p:nvSpPr>
        <p:spPr>
          <a:xfrm>
            <a:off x="1200648" y="5955702"/>
            <a:ext cx="1042415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12529"/>
                </a:solidFill>
                <a:effectLst/>
                <a:uLnTx/>
                <a:uFillTx/>
                <a:latin typeface="-apple-system"/>
                <a:ea typeface="+mn-ea"/>
                <a:cs typeface="+mn-cs"/>
              </a:rPr>
              <a:t>We generated a total of 350 audio files with prompts (generated by ChatGPT) without cherry-picking. </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55B0DD4-66C7-422E-CAF1-B819468862B3}"/>
              </a:ext>
            </a:extLst>
          </p:cNvPr>
          <p:cNvSpPr txBox="1"/>
          <p:nvPr/>
        </p:nvSpPr>
        <p:spPr>
          <a:xfrm>
            <a:off x="3423492" y="6325034"/>
            <a:ext cx="703094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Codes and more demos:  https://audioldm.github.io/audioldm2/</a:t>
            </a:r>
          </a:p>
        </p:txBody>
      </p:sp>
    </p:spTree>
    <p:extLst>
      <p:ext uri="{BB962C8B-B14F-4D97-AF65-F5344CB8AC3E}">
        <p14:creationId xmlns:p14="http://schemas.microsoft.com/office/powerpoint/2010/main" val="1680157729"/>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EF317101-C8C0-3790-90E9-C9CB9C3CA1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50560B-5D47-9AD3-55D5-8603CDDA8C13}"/>
              </a:ext>
            </a:extLst>
          </p:cNvPr>
          <p:cNvSpPr>
            <a:spLocks noGrp="1"/>
          </p:cNvSpPr>
          <p:nvPr>
            <p:ph type="title"/>
          </p:nvPr>
        </p:nvSpPr>
        <p:spPr>
          <a:xfrm>
            <a:off x="386080" y="342111"/>
            <a:ext cx="10186427" cy="513088"/>
          </a:xfrm>
        </p:spPr>
        <p:txBody>
          <a:bodyPr>
            <a:normAutofit/>
          </a:bodyPr>
          <a:lstStyle/>
          <a:p>
            <a:r>
              <a:rPr lang="en-GB" dirty="0">
                <a:solidFill>
                  <a:srgbClr val="0070C0"/>
                </a:solidFill>
              </a:rPr>
              <a:t>Audio Storytelling - </a:t>
            </a:r>
            <a:r>
              <a:rPr lang="en-GB" b="1" dirty="0" err="1">
                <a:solidFill>
                  <a:srgbClr val="0070C0"/>
                </a:solidFill>
              </a:rPr>
              <a:t>WavJourney</a:t>
            </a:r>
            <a:endParaRPr lang="x-none" b="1" dirty="0">
              <a:solidFill>
                <a:srgbClr val="0070C0"/>
              </a:solidFill>
            </a:endParaRPr>
          </a:p>
        </p:txBody>
      </p:sp>
      <p:pic>
        <p:nvPicPr>
          <p:cNvPr id="6" name="Picture 5">
            <a:extLst>
              <a:ext uri="{FF2B5EF4-FFF2-40B4-BE49-F238E27FC236}">
                <a16:creationId xmlns:a16="http://schemas.microsoft.com/office/drawing/2014/main" id="{B124D41D-A729-CBEB-42E9-214C9582E037}"/>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sp>
        <p:nvSpPr>
          <p:cNvPr id="9" name="TextBox 8">
            <a:extLst>
              <a:ext uri="{FF2B5EF4-FFF2-40B4-BE49-F238E27FC236}">
                <a16:creationId xmlns:a16="http://schemas.microsoft.com/office/drawing/2014/main" id="{822B4BE0-DB60-C7D2-DCA8-51CC65396021}"/>
              </a:ext>
            </a:extLst>
          </p:cNvPr>
          <p:cNvSpPr txBox="1"/>
          <p:nvPr/>
        </p:nvSpPr>
        <p:spPr>
          <a:xfrm>
            <a:off x="3495617" y="5640463"/>
            <a:ext cx="1659834" cy="369332"/>
          </a:xfrm>
          <a:prstGeom prst="rect">
            <a:avLst/>
          </a:prstGeom>
          <a:noFill/>
        </p:spPr>
        <p:txBody>
          <a:bodyPr wrap="square" rtlCol="0">
            <a:spAutoFit/>
          </a:bodyPr>
          <a:lstStyle/>
          <a:p>
            <a:r>
              <a:rPr lang="en-GB" b="1" dirty="0"/>
              <a:t>Paper: </a:t>
            </a:r>
          </a:p>
        </p:txBody>
      </p:sp>
      <p:sp>
        <p:nvSpPr>
          <p:cNvPr id="10" name="TextBox 9">
            <a:extLst>
              <a:ext uri="{FF2B5EF4-FFF2-40B4-BE49-F238E27FC236}">
                <a16:creationId xmlns:a16="http://schemas.microsoft.com/office/drawing/2014/main" id="{DF836F5D-7DED-7509-3DDB-89C7BCC81449}"/>
              </a:ext>
            </a:extLst>
          </p:cNvPr>
          <p:cNvSpPr txBox="1"/>
          <p:nvPr/>
        </p:nvSpPr>
        <p:spPr>
          <a:xfrm>
            <a:off x="3493905" y="5950250"/>
            <a:ext cx="1659834" cy="369332"/>
          </a:xfrm>
          <a:prstGeom prst="rect">
            <a:avLst/>
          </a:prstGeom>
          <a:noFill/>
        </p:spPr>
        <p:txBody>
          <a:bodyPr wrap="square" rtlCol="0">
            <a:spAutoFit/>
          </a:bodyPr>
          <a:lstStyle/>
          <a:p>
            <a:r>
              <a:rPr lang="en-GB" b="1" dirty="0"/>
              <a:t>Code: </a:t>
            </a:r>
          </a:p>
        </p:txBody>
      </p:sp>
      <p:sp>
        <p:nvSpPr>
          <p:cNvPr id="11" name="TextBox 10">
            <a:extLst>
              <a:ext uri="{FF2B5EF4-FFF2-40B4-BE49-F238E27FC236}">
                <a16:creationId xmlns:a16="http://schemas.microsoft.com/office/drawing/2014/main" id="{552F272E-A6D0-55A6-5866-196F1F79E798}"/>
              </a:ext>
            </a:extLst>
          </p:cNvPr>
          <p:cNvSpPr txBox="1"/>
          <p:nvPr/>
        </p:nvSpPr>
        <p:spPr>
          <a:xfrm>
            <a:off x="3493905" y="6273996"/>
            <a:ext cx="1659834" cy="369332"/>
          </a:xfrm>
          <a:prstGeom prst="rect">
            <a:avLst/>
          </a:prstGeom>
          <a:noFill/>
        </p:spPr>
        <p:txBody>
          <a:bodyPr wrap="square" rtlCol="0">
            <a:spAutoFit/>
          </a:bodyPr>
          <a:lstStyle/>
          <a:p>
            <a:r>
              <a:rPr lang="en-US" altLang="zh-CN" b="1" dirty="0"/>
              <a:t>Demo</a:t>
            </a:r>
            <a:r>
              <a:rPr lang="en-GB" b="1" dirty="0"/>
              <a:t>: </a:t>
            </a:r>
          </a:p>
        </p:txBody>
      </p:sp>
      <p:sp>
        <p:nvSpPr>
          <p:cNvPr id="13" name="TextBox 12">
            <a:extLst>
              <a:ext uri="{FF2B5EF4-FFF2-40B4-BE49-F238E27FC236}">
                <a16:creationId xmlns:a16="http://schemas.microsoft.com/office/drawing/2014/main" id="{A9552996-E4F9-C5F4-A4C7-A863BB23F5B9}"/>
              </a:ext>
            </a:extLst>
          </p:cNvPr>
          <p:cNvSpPr txBox="1"/>
          <p:nvPr/>
        </p:nvSpPr>
        <p:spPr>
          <a:xfrm>
            <a:off x="4620802" y="5950250"/>
            <a:ext cx="6097712" cy="369332"/>
          </a:xfrm>
          <a:prstGeom prst="rect">
            <a:avLst/>
          </a:prstGeom>
          <a:noFill/>
        </p:spPr>
        <p:txBody>
          <a:bodyPr wrap="square">
            <a:spAutoFit/>
          </a:bodyPr>
          <a:lstStyle/>
          <a:p>
            <a:r>
              <a:rPr lang="en-GB" dirty="0"/>
              <a:t>https://github.com/Audio-AGI/WavJourney</a:t>
            </a:r>
          </a:p>
        </p:txBody>
      </p:sp>
      <p:sp>
        <p:nvSpPr>
          <p:cNvPr id="15" name="TextBox 14">
            <a:extLst>
              <a:ext uri="{FF2B5EF4-FFF2-40B4-BE49-F238E27FC236}">
                <a16:creationId xmlns:a16="http://schemas.microsoft.com/office/drawing/2014/main" id="{CB74B519-1FDE-D7DA-8310-7EC7018C5A38}"/>
              </a:ext>
            </a:extLst>
          </p:cNvPr>
          <p:cNvSpPr txBox="1"/>
          <p:nvPr/>
        </p:nvSpPr>
        <p:spPr>
          <a:xfrm>
            <a:off x="4620802" y="5651172"/>
            <a:ext cx="6097712" cy="369332"/>
          </a:xfrm>
          <a:prstGeom prst="rect">
            <a:avLst/>
          </a:prstGeom>
          <a:noFill/>
        </p:spPr>
        <p:txBody>
          <a:bodyPr wrap="square">
            <a:spAutoFit/>
          </a:bodyPr>
          <a:lstStyle/>
          <a:p>
            <a:r>
              <a:rPr lang="en-GB" dirty="0"/>
              <a:t>https://arxiv.org/abs/2307.14335</a:t>
            </a:r>
          </a:p>
        </p:txBody>
      </p:sp>
      <p:sp>
        <p:nvSpPr>
          <p:cNvPr id="17" name="TextBox 16">
            <a:extLst>
              <a:ext uri="{FF2B5EF4-FFF2-40B4-BE49-F238E27FC236}">
                <a16:creationId xmlns:a16="http://schemas.microsoft.com/office/drawing/2014/main" id="{2F822088-4E1F-9435-B79E-FD7919626E60}"/>
              </a:ext>
            </a:extLst>
          </p:cNvPr>
          <p:cNvSpPr txBox="1"/>
          <p:nvPr/>
        </p:nvSpPr>
        <p:spPr>
          <a:xfrm>
            <a:off x="4620802" y="6273996"/>
            <a:ext cx="6097712" cy="369332"/>
          </a:xfrm>
          <a:prstGeom prst="rect">
            <a:avLst/>
          </a:prstGeom>
          <a:noFill/>
        </p:spPr>
        <p:txBody>
          <a:bodyPr wrap="square">
            <a:spAutoFit/>
          </a:bodyPr>
          <a:lstStyle/>
          <a:p>
            <a:r>
              <a:rPr lang="en-GB" dirty="0"/>
              <a:t>https://huggingface.co/spaces/Audio-AGI/WavJourney</a:t>
            </a:r>
          </a:p>
        </p:txBody>
      </p:sp>
      <p:sp>
        <p:nvSpPr>
          <p:cNvPr id="3" name="TextBox 2">
            <a:extLst>
              <a:ext uri="{FF2B5EF4-FFF2-40B4-BE49-F238E27FC236}">
                <a16:creationId xmlns:a16="http://schemas.microsoft.com/office/drawing/2014/main" id="{E2D0BBE9-E63C-92F8-5772-4F06EAA8F65F}"/>
              </a:ext>
            </a:extLst>
          </p:cNvPr>
          <p:cNvSpPr txBox="1"/>
          <p:nvPr/>
        </p:nvSpPr>
        <p:spPr>
          <a:xfrm>
            <a:off x="7371042" y="2345448"/>
            <a:ext cx="4622800" cy="2985433"/>
          </a:xfrm>
          <a:prstGeom prst="rect">
            <a:avLst/>
          </a:prstGeom>
          <a:noFill/>
        </p:spPr>
        <p:txBody>
          <a:bodyPr wrap="square">
            <a:spAutoFit/>
          </a:bodyPr>
          <a:lstStyle/>
          <a:p>
            <a:pPr indent="-228600" algn="l">
              <a:spcAft>
                <a:spcPts val="600"/>
              </a:spcAft>
              <a:buFont typeface="Arial" panose="020B0604020202020204" pitchFamily="34" charset="0"/>
              <a:buChar char="•"/>
            </a:pPr>
            <a:endParaRPr lang="en-US" sz="1800" dirty="0">
              <a:latin typeface="+mn-lt"/>
              <a:ea typeface="+mn-ea"/>
              <a:cs typeface="+mn-cs"/>
            </a:endParaRPr>
          </a:p>
          <a:p>
            <a:pPr marL="285750" indent="-285750" algn="l">
              <a:spcAft>
                <a:spcPts val="600"/>
              </a:spcAft>
              <a:buFont typeface="Arial" panose="020B0604020202020204" pitchFamily="34" charset="0"/>
              <a:buChar char="•"/>
            </a:pPr>
            <a:r>
              <a:rPr lang="en-US" sz="1800" dirty="0">
                <a:latin typeface="Georgia" panose="02040502050405020303" pitchFamily="18" charset="0"/>
              </a:rPr>
              <a:t>Create audio storytelling with: 	</a:t>
            </a:r>
          </a:p>
          <a:p>
            <a:pPr marL="742950" lvl="1" indent="-285750">
              <a:spcAft>
                <a:spcPts val="600"/>
              </a:spcAft>
              <a:buFont typeface="Arial" panose="020B0604020202020204" pitchFamily="34" charset="0"/>
              <a:buChar char="•"/>
            </a:pPr>
            <a:r>
              <a:rPr lang="en-US" dirty="0">
                <a:latin typeface="Georgia" panose="02040502050405020303" pitchFamily="18" charset="0"/>
              </a:rPr>
              <a:t>Personalized </a:t>
            </a:r>
            <a:r>
              <a:rPr lang="en-US" b="1" dirty="0">
                <a:solidFill>
                  <a:srgbClr val="FF0000"/>
                </a:solidFill>
                <a:latin typeface="Georgia" panose="02040502050405020303" pitchFamily="18" charset="0"/>
              </a:rPr>
              <a:t>speakers</a:t>
            </a:r>
          </a:p>
          <a:p>
            <a:pPr marL="742950" lvl="1" indent="-285750">
              <a:spcAft>
                <a:spcPts val="600"/>
              </a:spcAft>
              <a:buFont typeface="Arial" panose="020B0604020202020204" pitchFamily="34" charset="0"/>
              <a:buChar char="•"/>
            </a:pPr>
            <a:r>
              <a:rPr lang="en-US" dirty="0">
                <a:latin typeface="Georgia" panose="02040502050405020303" pitchFamily="18" charset="0"/>
              </a:rPr>
              <a:t>Lifelike </a:t>
            </a:r>
            <a:r>
              <a:rPr lang="en-US" b="1" dirty="0">
                <a:solidFill>
                  <a:schemeClr val="accent1">
                    <a:lumMod val="40000"/>
                    <a:lumOff val="60000"/>
                  </a:schemeClr>
                </a:solidFill>
                <a:latin typeface="Georgia" panose="02040502050405020303" pitchFamily="18" charset="0"/>
              </a:rPr>
              <a:t>speech </a:t>
            </a:r>
          </a:p>
          <a:p>
            <a:pPr marL="742950" lvl="1" indent="-285750">
              <a:spcAft>
                <a:spcPts val="600"/>
              </a:spcAft>
              <a:buFont typeface="Arial" panose="020B0604020202020204" pitchFamily="34" charset="0"/>
              <a:buChar char="•"/>
            </a:pPr>
            <a:r>
              <a:rPr lang="en-US" dirty="0">
                <a:latin typeface="Georgia" panose="02040502050405020303" pitchFamily="18" charset="0"/>
              </a:rPr>
              <a:t>Immersive </a:t>
            </a:r>
            <a:r>
              <a:rPr lang="en-US" b="1" dirty="0">
                <a:solidFill>
                  <a:schemeClr val="accent4">
                    <a:lumMod val="60000"/>
                    <a:lumOff val="40000"/>
                  </a:schemeClr>
                </a:solidFill>
                <a:latin typeface="Georgia" panose="02040502050405020303" pitchFamily="18" charset="0"/>
              </a:rPr>
              <a:t>music</a:t>
            </a:r>
          </a:p>
          <a:p>
            <a:pPr marL="742950" lvl="1" indent="-285750">
              <a:spcAft>
                <a:spcPts val="600"/>
              </a:spcAft>
              <a:buFont typeface="Arial" panose="020B0604020202020204" pitchFamily="34" charset="0"/>
              <a:buChar char="•"/>
            </a:pPr>
            <a:r>
              <a:rPr lang="en-US" dirty="0">
                <a:latin typeface="Georgia" panose="02040502050405020303" pitchFamily="18" charset="0"/>
              </a:rPr>
              <a:t>Impactful </a:t>
            </a:r>
            <a:r>
              <a:rPr lang="en-US" b="1" dirty="0">
                <a:solidFill>
                  <a:srgbClr val="00B050"/>
                </a:solidFill>
                <a:latin typeface="Georgia" panose="02040502050405020303" pitchFamily="18" charset="0"/>
              </a:rPr>
              <a:t>sound effects</a:t>
            </a:r>
          </a:p>
          <a:p>
            <a:pPr lvl="1">
              <a:lnSpc>
                <a:spcPct val="150000"/>
              </a:lnSpc>
              <a:spcAft>
                <a:spcPts val="600"/>
              </a:spcAft>
            </a:pPr>
            <a:r>
              <a:rPr lang="en-US" b="1" u="sng" dirty="0">
                <a:latin typeface="Georgia" panose="02040502050405020303" pitchFamily="18" charset="0"/>
              </a:rPr>
              <a:t>All simply from texts!</a:t>
            </a:r>
          </a:p>
          <a:p>
            <a:pPr indent="-228600" algn="l">
              <a:spcAft>
                <a:spcPts val="600"/>
              </a:spcAft>
              <a:buFont typeface="Arial" panose="020B0604020202020204" pitchFamily="34" charset="0"/>
              <a:buChar char="•"/>
            </a:pPr>
            <a:endParaRPr lang="en-US" sz="1800" dirty="0">
              <a:latin typeface="+mn-lt"/>
              <a:ea typeface="+mn-ea"/>
              <a:cs typeface="+mn-cs"/>
            </a:endParaRPr>
          </a:p>
        </p:txBody>
      </p:sp>
      <p:sp>
        <p:nvSpPr>
          <p:cNvPr id="4" name="TextBox 3">
            <a:extLst>
              <a:ext uri="{FF2B5EF4-FFF2-40B4-BE49-F238E27FC236}">
                <a16:creationId xmlns:a16="http://schemas.microsoft.com/office/drawing/2014/main" id="{0F87CECB-81D6-ABAD-D335-01E552B76D96}"/>
              </a:ext>
            </a:extLst>
          </p:cNvPr>
          <p:cNvSpPr txBox="1"/>
          <p:nvPr/>
        </p:nvSpPr>
        <p:spPr>
          <a:xfrm>
            <a:off x="567702" y="2761452"/>
            <a:ext cx="8106200" cy="2031325"/>
          </a:xfrm>
          <a:prstGeom prst="rect">
            <a:avLst/>
          </a:prstGeom>
          <a:noFill/>
        </p:spPr>
        <p:txBody>
          <a:bodyPr wrap="square">
            <a:spAutoFit/>
          </a:bodyPr>
          <a:lstStyle/>
          <a:p>
            <a:pPr marL="285744" indent="-285744">
              <a:buFont typeface="Arial" panose="020B0604020202020204" pitchFamily="34" charset="0"/>
              <a:buChar char="•"/>
            </a:pPr>
            <a:r>
              <a:rPr lang="en-US" b="1" dirty="0">
                <a:latin typeface="Georgia" panose="02040502050405020303" pitchFamily="18" charset="0"/>
              </a:rPr>
              <a:t>Contextual comprehension and design</a:t>
            </a:r>
          </a:p>
          <a:p>
            <a:pPr marL="742944" lvl="1" indent="-285744">
              <a:buFont typeface="Arial" panose="020B0604020202020204" pitchFamily="34" charset="0"/>
              <a:buChar char="•"/>
            </a:pPr>
            <a:r>
              <a:rPr lang="en-US" dirty="0">
                <a:latin typeface="Georgia" panose="02040502050405020303" pitchFamily="18" charset="0"/>
              </a:rPr>
              <a:t>Understand text instructions  </a:t>
            </a:r>
          </a:p>
          <a:p>
            <a:pPr marL="742944" lvl="1" indent="-285744">
              <a:buFont typeface="Arial" panose="020B0604020202020204" pitchFamily="34" charset="0"/>
              <a:buChar char="•"/>
            </a:pPr>
            <a:r>
              <a:rPr lang="en-US" dirty="0">
                <a:latin typeface="Georgia" panose="02040502050405020303" pitchFamily="18" charset="0"/>
              </a:rPr>
              <a:t>Design storytelling with speech/music/SFX</a:t>
            </a:r>
          </a:p>
          <a:p>
            <a:pPr marL="285744" indent="-285744">
              <a:buFont typeface="Arial" panose="020B0604020202020204" pitchFamily="34" charset="0"/>
              <a:buChar char="•"/>
            </a:pPr>
            <a:r>
              <a:rPr lang="en-US" b="1" dirty="0">
                <a:latin typeface="Georgia" panose="02040502050405020303" pitchFamily="18" charset="0"/>
              </a:rPr>
              <a:t>Audio production and composition</a:t>
            </a:r>
          </a:p>
          <a:p>
            <a:pPr marL="742944" lvl="1" indent="-285744">
              <a:buFont typeface="Arial" panose="020B0604020202020204" pitchFamily="34" charset="0"/>
              <a:buChar char="•"/>
            </a:pPr>
            <a:r>
              <a:rPr lang="en-US" dirty="0">
                <a:latin typeface="Georgia" panose="02040502050405020303" pitchFamily="18" charset="0"/>
              </a:rPr>
              <a:t>Dynamic spatial-temporal relationship</a:t>
            </a:r>
          </a:p>
          <a:p>
            <a:pPr marL="285744" indent="-285744">
              <a:buFont typeface="Arial" panose="020B0604020202020204" pitchFamily="34" charset="0"/>
              <a:buChar char="•"/>
            </a:pPr>
            <a:r>
              <a:rPr lang="en-US" b="1" dirty="0">
                <a:latin typeface="Georgia" panose="02040502050405020303" pitchFamily="18" charset="0"/>
              </a:rPr>
              <a:t>Interpretable and interactive creation</a:t>
            </a:r>
            <a:endParaRPr lang="en-US" dirty="0"/>
          </a:p>
          <a:p>
            <a:endParaRPr lang="en-US" dirty="0"/>
          </a:p>
        </p:txBody>
      </p:sp>
      <p:sp>
        <p:nvSpPr>
          <p:cNvPr id="7" name="TextBox 6">
            <a:extLst>
              <a:ext uri="{FF2B5EF4-FFF2-40B4-BE49-F238E27FC236}">
                <a16:creationId xmlns:a16="http://schemas.microsoft.com/office/drawing/2014/main" id="{6C360A1B-F774-567A-807E-18617B2DC836}"/>
              </a:ext>
            </a:extLst>
          </p:cNvPr>
          <p:cNvSpPr txBox="1"/>
          <p:nvPr/>
        </p:nvSpPr>
        <p:spPr>
          <a:xfrm>
            <a:off x="2619308" y="1422274"/>
            <a:ext cx="7260187" cy="430887"/>
          </a:xfrm>
          <a:prstGeom prst="rect">
            <a:avLst/>
          </a:prstGeom>
          <a:noFill/>
        </p:spPr>
        <p:txBody>
          <a:bodyPr wrap="square">
            <a:spAutoFit/>
          </a:bodyPr>
          <a:lstStyle/>
          <a:p>
            <a:r>
              <a:rPr lang="en-US" sz="2200" b="1" dirty="0" err="1"/>
              <a:t>WavJourney</a:t>
            </a:r>
            <a:r>
              <a:rPr lang="en-US" sz="2200" b="1" dirty="0"/>
              <a:t> - Compositional Audio Creation with LLMs</a:t>
            </a:r>
            <a:endParaRPr lang="en-GB" sz="2200" dirty="0"/>
          </a:p>
        </p:txBody>
      </p:sp>
      <p:sp>
        <p:nvSpPr>
          <p:cNvPr id="12" name="TextBox 11">
            <a:extLst>
              <a:ext uri="{FF2B5EF4-FFF2-40B4-BE49-F238E27FC236}">
                <a16:creationId xmlns:a16="http://schemas.microsoft.com/office/drawing/2014/main" id="{E7DBAD87-0420-A949-25C5-BF0E7AAAF155}"/>
              </a:ext>
            </a:extLst>
          </p:cNvPr>
          <p:cNvSpPr txBox="1"/>
          <p:nvPr/>
        </p:nvSpPr>
        <p:spPr>
          <a:xfrm>
            <a:off x="567701" y="2213377"/>
            <a:ext cx="2801663" cy="400110"/>
          </a:xfrm>
          <a:prstGeom prst="rect">
            <a:avLst/>
          </a:prstGeom>
          <a:noFill/>
        </p:spPr>
        <p:txBody>
          <a:bodyPr wrap="square" rtlCol="0">
            <a:spAutoFit/>
          </a:bodyPr>
          <a:lstStyle/>
          <a:p>
            <a:r>
              <a:rPr lang="en-GB" sz="2000" b="1" dirty="0">
                <a:solidFill>
                  <a:srgbClr val="7030A0"/>
                </a:solidFill>
              </a:rPr>
              <a:t>Open Challenges</a:t>
            </a:r>
            <a:r>
              <a:rPr lang="en-GB" sz="2000" b="1" dirty="0"/>
              <a:t>:</a:t>
            </a:r>
          </a:p>
        </p:txBody>
      </p:sp>
      <p:sp>
        <p:nvSpPr>
          <p:cNvPr id="14" name="TextBox 13">
            <a:extLst>
              <a:ext uri="{FF2B5EF4-FFF2-40B4-BE49-F238E27FC236}">
                <a16:creationId xmlns:a16="http://schemas.microsoft.com/office/drawing/2014/main" id="{22C8D2AB-EDDC-05F2-94C4-E993CD4BA0F1}"/>
              </a:ext>
            </a:extLst>
          </p:cNvPr>
          <p:cNvSpPr txBox="1"/>
          <p:nvPr/>
        </p:nvSpPr>
        <p:spPr>
          <a:xfrm>
            <a:off x="7077832" y="2175210"/>
            <a:ext cx="4381985" cy="400110"/>
          </a:xfrm>
          <a:prstGeom prst="rect">
            <a:avLst/>
          </a:prstGeom>
          <a:noFill/>
        </p:spPr>
        <p:txBody>
          <a:bodyPr wrap="square" rtlCol="0">
            <a:spAutoFit/>
          </a:bodyPr>
          <a:lstStyle/>
          <a:p>
            <a:r>
              <a:rPr lang="en-GB" sz="2000" b="1" dirty="0">
                <a:solidFill>
                  <a:srgbClr val="7030A0"/>
                </a:solidFill>
              </a:rPr>
              <a:t>Advantages offered by </a:t>
            </a:r>
            <a:r>
              <a:rPr lang="en-GB" sz="2000" b="1" dirty="0" err="1">
                <a:solidFill>
                  <a:srgbClr val="7030A0"/>
                </a:solidFill>
              </a:rPr>
              <a:t>WavJourney</a:t>
            </a:r>
            <a:r>
              <a:rPr lang="en-GB" sz="2000" b="1" dirty="0"/>
              <a:t>:</a:t>
            </a:r>
          </a:p>
        </p:txBody>
      </p:sp>
    </p:spTree>
    <p:extLst>
      <p:ext uri="{BB962C8B-B14F-4D97-AF65-F5344CB8AC3E}">
        <p14:creationId xmlns:p14="http://schemas.microsoft.com/office/powerpoint/2010/main" val="31026944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532087" y="324408"/>
            <a:ext cx="6385547" cy="513088"/>
          </a:xfrm>
        </p:spPr>
        <p:txBody>
          <a:bodyPr>
            <a:normAutofit fontScale="90000"/>
          </a:bodyPr>
          <a:lstStyle/>
          <a:p>
            <a:r>
              <a:rPr lang="en-GB" b="1" dirty="0" err="1">
                <a:solidFill>
                  <a:srgbClr val="0070C0"/>
                </a:solidFill>
              </a:rPr>
              <a:t>WavJourney</a:t>
            </a:r>
            <a:r>
              <a:rPr lang="en-GB" dirty="0">
                <a:solidFill>
                  <a:srgbClr val="0070C0"/>
                </a:solidFill>
              </a:rPr>
              <a:t> – Overall Architecture </a:t>
            </a:r>
            <a:endParaRPr lang="x-none" dirty="0">
              <a:solidFill>
                <a:srgbClr val="0070C0"/>
              </a:solidFill>
            </a:endParaRPr>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pic>
        <p:nvPicPr>
          <p:cNvPr id="4" name="Picture 3">
            <a:extLst>
              <a:ext uri="{FF2B5EF4-FFF2-40B4-BE49-F238E27FC236}">
                <a16:creationId xmlns:a16="http://schemas.microsoft.com/office/drawing/2014/main" id="{58A4D4D2-95FE-89B5-CF57-C7F4B6110C74}"/>
              </a:ext>
            </a:extLst>
          </p:cNvPr>
          <p:cNvPicPr>
            <a:picLocks noChangeAspect="1"/>
          </p:cNvPicPr>
          <p:nvPr/>
        </p:nvPicPr>
        <p:blipFill>
          <a:blip r:embed="rId3"/>
          <a:stretch>
            <a:fillRect/>
          </a:stretch>
        </p:blipFill>
        <p:spPr>
          <a:xfrm>
            <a:off x="2159829" y="837496"/>
            <a:ext cx="7341980" cy="5801396"/>
          </a:xfrm>
          <a:prstGeom prst="rect">
            <a:avLst/>
          </a:prstGeom>
        </p:spPr>
      </p:pic>
    </p:spTree>
    <p:extLst>
      <p:ext uri="{BB962C8B-B14F-4D97-AF65-F5344CB8AC3E}">
        <p14:creationId xmlns:p14="http://schemas.microsoft.com/office/powerpoint/2010/main" val="19921839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9EF91D3-DCAF-A323-FACA-F398DFF0F3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1FE04A-0E7F-2E24-E41B-A5A7E942717C}"/>
              </a:ext>
            </a:extLst>
          </p:cNvPr>
          <p:cNvSpPr>
            <a:spLocks noGrp="1"/>
          </p:cNvSpPr>
          <p:nvPr>
            <p:ph type="title"/>
          </p:nvPr>
        </p:nvSpPr>
        <p:spPr>
          <a:xfrm>
            <a:off x="532087" y="324408"/>
            <a:ext cx="9426922" cy="513088"/>
          </a:xfrm>
        </p:spPr>
        <p:txBody>
          <a:bodyPr>
            <a:normAutofit/>
          </a:bodyPr>
          <a:lstStyle/>
          <a:p>
            <a:r>
              <a:rPr lang="en-GB" b="1" dirty="0" err="1">
                <a:solidFill>
                  <a:srgbClr val="0070C0"/>
                </a:solidFill>
              </a:rPr>
              <a:t>WavJourney</a:t>
            </a:r>
            <a:r>
              <a:rPr lang="en-GB" dirty="0">
                <a:solidFill>
                  <a:srgbClr val="0070C0"/>
                </a:solidFill>
              </a:rPr>
              <a:t> – Audio Script Writing &amp; Compilation</a:t>
            </a:r>
            <a:endParaRPr lang="x-none" dirty="0">
              <a:solidFill>
                <a:srgbClr val="0070C0"/>
              </a:solidFill>
            </a:endParaRPr>
          </a:p>
        </p:txBody>
      </p:sp>
      <p:pic>
        <p:nvPicPr>
          <p:cNvPr id="6" name="Picture 5">
            <a:extLst>
              <a:ext uri="{FF2B5EF4-FFF2-40B4-BE49-F238E27FC236}">
                <a16:creationId xmlns:a16="http://schemas.microsoft.com/office/drawing/2014/main" id="{06BA4993-1B06-7766-ACE2-D442CCE453F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pic>
        <p:nvPicPr>
          <p:cNvPr id="3" name="Picture 2" descr="A close-up of a paper&#10;&#10;Description automatically generated">
            <a:extLst>
              <a:ext uri="{FF2B5EF4-FFF2-40B4-BE49-F238E27FC236}">
                <a16:creationId xmlns:a16="http://schemas.microsoft.com/office/drawing/2014/main" id="{62529866-06B9-8AF6-DB52-0B835F1FB772}"/>
              </a:ext>
            </a:extLst>
          </p:cNvPr>
          <p:cNvPicPr>
            <a:picLocks noChangeAspect="1"/>
          </p:cNvPicPr>
          <p:nvPr/>
        </p:nvPicPr>
        <p:blipFill>
          <a:blip r:embed="rId3"/>
          <a:stretch>
            <a:fillRect/>
          </a:stretch>
        </p:blipFill>
        <p:spPr>
          <a:xfrm>
            <a:off x="467986" y="965855"/>
            <a:ext cx="5934815" cy="6247175"/>
          </a:xfrm>
          <a:prstGeom prst="rect">
            <a:avLst/>
          </a:prstGeom>
        </p:spPr>
      </p:pic>
      <p:pic>
        <p:nvPicPr>
          <p:cNvPr id="5" name="Picture 4" descr="A screenshot of a text&#10;&#10;Description automatically generated">
            <a:extLst>
              <a:ext uri="{FF2B5EF4-FFF2-40B4-BE49-F238E27FC236}">
                <a16:creationId xmlns:a16="http://schemas.microsoft.com/office/drawing/2014/main" id="{F2C382E7-EF61-A3E9-7358-18062579F53E}"/>
              </a:ext>
            </a:extLst>
          </p:cNvPr>
          <p:cNvPicPr>
            <a:picLocks noChangeAspect="1"/>
          </p:cNvPicPr>
          <p:nvPr/>
        </p:nvPicPr>
        <p:blipFill>
          <a:blip r:embed="rId4"/>
          <a:stretch>
            <a:fillRect/>
          </a:stretch>
        </p:blipFill>
        <p:spPr>
          <a:xfrm>
            <a:off x="3294573" y="1484301"/>
            <a:ext cx="6415958" cy="4323032"/>
          </a:xfrm>
          <a:prstGeom prst="rect">
            <a:avLst/>
          </a:prstGeom>
        </p:spPr>
      </p:pic>
      <p:pic>
        <p:nvPicPr>
          <p:cNvPr id="7" name="Picture 6">
            <a:extLst>
              <a:ext uri="{FF2B5EF4-FFF2-40B4-BE49-F238E27FC236}">
                <a16:creationId xmlns:a16="http://schemas.microsoft.com/office/drawing/2014/main" id="{549A8A3F-9E26-E402-3FFD-11D3136FB842}"/>
              </a:ext>
            </a:extLst>
          </p:cNvPr>
          <p:cNvPicPr>
            <a:picLocks noChangeAspect="1"/>
          </p:cNvPicPr>
          <p:nvPr/>
        </p:nvPicPr>
        <p:blipFill>
          <a:blip r:embed="rId5"/>
          <a:stretch>
            <a:fillRect/>
          </a:stretch>
        </p:blipFill>
        <p:spPr>
          <a:xfrm>
            <a:off x="7175181" y="2512168"/>
            <a:ext cx="5361937" cy="5305888"/>
          </a:xfrm>
          <a:prstGeom prst="rect">
            <a:avLst/>
          </a:prstGeom>
        </p:spPr>
      </p:pic>
    </p:spTree>
    <p:extLst>
      <p:ext uri="{BB962C8B-B14F-4D97-AF65-F5344CB8AC3E}">
        <p14:creationId xmlns:p14="http://schemas.microsoft.com/office/powerpoint/2010/main" val="3357530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4602490-3FC9-6A32-C93A-0CEAA2A732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8F8B4D-0E35-FACE-B0EB-DCCF9620EDAA}"/>
              </a:ext>
            </a:extLst>
          </p:cNvPr>
          <p:cNvSpPr>
            <a:spLocks noGrp="1"/>
          </p:cNvSpPr>
          <p:nvPr>
            <p:ph type="title"/>
          </p:nvPr>
        </p:nvSpPr>
        <p:spPr>
          <a:xfrm>
            <a:off x="532087" y="324408"/>
            <a:ext cx="9426922" cy="513088"/>
          </a:xfrm>
        </p:spPr>
        <p:txBody>
          <a:bodyPr>
            <a:normAutofit/>
          </a:bodyPr>
          <a:lstStyle/>
          <a:p>
            <a:r>
              <a:rPr lang="en-GB" b="1" dirty="0" err="1">
                <a:solidFill>
                  <a:srgbClr val="0070C0"/>
                </a:solidFill>
              </a:rPr>
              <a:t>WavJourney</a:t>
            </a:r>
            <a:r>
              <a:rPr lang="en-GB" dirty="0">
                <a:solidFill>
                  <a:srgbClr val="0070C0"/>
                </a:solidFill>
              </a:rPr>
              <a:t> – Experimental Results</a:t>
            </a:r>
            <a:endParaRPr lang="x-none" dirty="0">
              <a:solidFill>
                <a:srgbClr val="0070C0"/>
              </a:solidFill>
            </a:endParaRPr>
          </a:p>
        </p:txBody>
      </p:sp>
      <p:pic>
        <p:nvPicPr>
          <p:cNvPr id="6" name="Picture 5">
            <a:extLst>
              <a:ext uri="{FF2B5EF4-FFF2-40B4-BE49-F238E27FC236}">
                <a16:creationId xmlns:a16="http://schemas.microsoft.com/office/drawing/2014/main" id="{76CA7D12-3675-8661-5B83-FC84F704A9F4}"/>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sp>
        <p:nvSpPr>
          <p:cNvPr id="4" name="Title 1">
            <a:extLst>
              <a:ext uri="{FF2B5EF4-FFF2-40B4-BE49-F238E27FC236}">
                <a16:creationId xmlns:a16="http://schemas.microsoft.com/office/drawing/2014/main" id="{1637C47D-2DC3-2657-2E6C-B668286DB884}"/>
              </a:ext>
            </a:extLst>
          </p:cNvPr>
          <p:cNvSpPr txBox="1">
            <a:spLocks/>
          </p:cNvSpPr>
          <p:nvPr/>
        </p:nvSpPr>
        <p:spPr>
          <a:xfrm>
            <a:off x="2843899" y="1402355"/>
            <a:ext cx="5775157" cy="1098697"/>
          </a:xfrm>
          <a:prstGeom prst="rect">
            <a:avLst/>
          </a:prstGeom>
          <a:effectLst>
            <a:glow rad="63500">
              <a:schemeClr val="accent1">
                <a:satMod val="175000"/>
                <a:alpha val="40000"/>
              </a:schemeClr>
            </a:glow>
          </a:effectLst>
        </p:spPr>
        <p:txBody>
          <a:bodyPr vert="horz" lIns="91440" tIns="45720" rIns="91440" bIns="45720" rtlCol="0" anchor="b">
            <a:noAutofit/>
          </a:bodyPr>
          <a:lstStyle>
            <a:lvl1pPr algn="ctr" defTabSz="457200" rtl="0" eaLnBrk="1" latinLnBrk="0" hangingPunct="1">
              <a:spcBef>
                <a:spcPct val="0"/>
              </a:spcBef>
              <a:buNone/>
              <a:defRPr sz="2400" b="0" kern="1200" cap="none" spc="0" baseline="0">
                <a:ln>
                  <a:noFill/>
                </a:ln>
                <a:solidFill>
                  <a:schemeClr val="tx1"/>
                </a:solidFill>
                <a:effectLst/>
                <a:latin typeface="Georgia"/>
                <a:ea typeface="+mj-ea"/>
                <a:cs typeface="Georgia"/>
              </a:defRPr>
            </a:lvl1pPr>
          </a:lstStyle>
          <a:p>
            <a:endParaRPr lang="en-GB" sz="1800" dirty="0"/>
          </a:p>
        </p:txBody>
      </p:sp>
      <p:sp>
        <p:nvSpPr>
          <p:cNvPr id="8" name="TextBox 7">
            <a:extLst>
              <a:ext uri="{FF2B5EF4-FFF2-40B4-BE49-F238E27FC236}">
                <a16:creationId xmlns:a16="http://schemas.microsoft.com/office/drawing/2014/main" id="{1481A0F8-F719-8FC4-7C9C-AC1754F763D7}"/>
              </a:ext>
            </a:extLst>
          </p:cNvPr>
          <p:cNvSpPr txBox="1"/>
          <p:nvPr/>
        </p:nvSpPr>
        <p:spPr>
          <a:xfrm>
            <a:off x="3460387" y="2080851"/>
            <a:ext cx="184731" cy="523220"/>
          </a:xfrm>
          <a:prstGeom prst="rect">
            <a:avLst/>
          </a:prstGeom>
          <a:noFill/>
        </p:spPr>
        <p:txBody>
          <a:bodyPr wrap="none" rtlCol="0">
            <a:spAutoFit/>
          </a:bodyPr>
          <a:lstStyle/>
          <a:p>
            <a:endParaRPr lang="en-CN" sz="1400" dirty="0"/>
          </a:p>
          <a:p>
            <a:endParaRPr lang="en-CN" sz="1400" dirty="0">
              <a:solidFill>
                <a:srgbClr val="556169"/>
              </a:solidFill>
              <a:latin typeface="Georgia"/>
              <a:cs typeface="Georgia"/>
            </a:endParaRPr>
          </a:p>
        </p:txBody>
      </p:sp>
      <p:pic>
        <p:nvPicPr>
          <p:cNvPr id="9" name="Picture 8">
            <a:extLst>
              <a:ext uri="{FF2B5EF4-FFF2-40B4-BE49-F238E27FC236}">
                <a16:creationId xmlns:a16="http://schemas.microsoft.com/office/drawing/2014/main" id="{9932EC09-4A0E-6066-E8B0-54A1A4CE57DA}"/>
              </a:ext>
            </a:extLst>
          </p:cNvPr>
          <p:cNvPicPr>
            <a:picLocks noChangeAspect="1"/>
          </p:cNvPicPr>
          <p:nvPr/>
        </p:nvPicPr>
        <p:blipFill>
          <a:blip r:embed="rId3"/>
          <a:stretch>
            <a:fillRect/>
          </a:stretch>
        </p:blipFill>
        <p:spPr>
          <a:xfrm>
            <a:off x="1706263" y="1652204"/>
            <a:ext cx="7355279" cy="5075142"/>
          </a:xfrm>
          <a:prstGeom prst="rect">
            <a:avLst/>
          </a:prstGeom>
        </p:spPr>
      </p:pic>
      <p:sp>
        <p:nvSpPr>
          <p:cNvPr id="10" name="TextBox 9">
            <a:extLst>
              <a:ext uri="{FF2B5EF4-FFF2-40B4-BE49-F238E27FC236}">
                <a16:creationId xmlns:a16="http://schemas.microsoft.com/office/drawing/2014/main" id="{0387F8C5-8A23-B941-FA17-69630C6BCA97}"/>
              </a:ext>
            </a:extLst>
          </p:cNvPr>
          <p:cNvSpPr txBox="1"/>
          <p:nvPr/>
        </p:nvSpPr>
        <p:spPr>
          <a:xfrm>
            <a:off x="1488338" y="1233177"/>
            <a:ext cx="7573204" cy="369332"/>
          </a:xfrm>
          <a:prstGeom prst="rect">
            <a:avLst/>
          </a:prstGeom>
          <a:noFill/>
        </p:spPr>
        <p:txBody>
          <a:bodyPr wrap="square">
            <a:spAutoFit/>
          </a:bodyPr>
          <a:lstStyle/>
          <a:p>
            <a:pPr marL="285750" indent="-285750">
              <a:buFont typeface="Arial" panose="020B0604020202020204" pitchFamily="34" charset="0"/>
              <a:buChar char="•"/>
            </a:pPr>
            <a:r>
              <a:rPr lang="en-US" sz="1800" dirty="0" err="1">
                <a:latin typeface="Georgia" panose="02040502050405020303" pitchFamily="18" charset="0"/>
                <a:ea typeface="+mn-ea"/>
                <a:cs typeface="+mn-cs"/>
              </a:rPr>
              <a:t>SoTA</a:t>
            </a:r>
            <a:r>
              <a:rPr lang="en-US" sz="1800" dirty="0">
                <a:latin typeface="Georgia" panose="02040502050405020303" pitchFamily="18" charset="0"/>
                <a:ea typeface="+mn-ea"/>
                <a:cs typeface="+mn-cs"/>
              </a:rPr>
              <a:t> subjective results are achieved on TTA benchmarks!</a:t>
            </a:r>
            <a:endParaRPr lang="en-US" dirty="0"/>
          </a:p>
        </p:txBody>
      </p:sp>
    </p:spTree>
    <p:extLst>
      <p:ext uri="{BB962C8B-B14F-4D97-AF65-F5344CB8AC3E}">
        <p14:creationId xmlns:p14="http://schemas.microsoft.com/office/powerpoint/2010/main" val="11477744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21F8D78-7F89-1290-E328-E8C84388CB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1D7A73-C774-CEB4-EC3A-B0D33E19E81F}"/>
              </a:ext>
            </a:extLst>
          </p:cNvPr>
          <p:cNvSpPr>
            <a:spLocks noGrp="1"/>
          </p:cNvSpPr>
          <p:nvPr>
            <p:ph type="title"/>
          </p:nvPr>
        </p:nvSpPr>
        <p:spPr>
          <a:xfrm>
            <a:off x="532087" y="324408"/>
            <a:ext cx="10059205" cy="513088"/>
          </a:xfrm>
        </p:spPr>
        <p:txBody>
          <a:bodyPr>
            <a:normAutofit fontScale="90000"/>
          </a:bodyPr>
          <a:lstStyle/>
          <a:p>
            <a:r>
              <a:rPr lang="en-GB" b="1" dirty="0" err="1">
                <a:solidFill>
                  <a:srgbClr val="0070C0"/>
                </a:solidFill>
              </a:rPr>
              <a:t>WavJourney</a:t>
            </a:r>
            <a:r>
              <a:rPr lang="en-GB" dirty="0">
                <a:solidFill>
                  <a:srgbClr val="0070C0"/>
                </a:solidFill>
              </a:rPr>
              <a:t> – Sound Demo for Science Fiction Storytelling</a:t>
            </a:r>
            <a:endParaRPr lang="x-none" dirty="0">
              <a:solidFill>
                <a:srgbClr val="0070C0"/>
              </a:solidFill>
            </a:endParaRPr>
          </a:p>
        </p:txBody>
      </p:sp>
      <p:pic>
        <p:nvPicPr>
          <p:cNvPr id="6" name="Picture 5">
            <a:extLst>
              <a:ext uri="{FF2B5EF4-FFF2-40B4-BE49-F238E27FC236}">
                <a16:creationId xmlns:a16="http://schemas.microsoft.com/office/drawing/2014/main" id="{DEB1B8EF-D113-03D1-BC6C-F90F0F1375D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sp>
        <p:nvSpPr>
          <p:cNvPr id="9" name="TextBox 8">
            <a:extLst>
              <a:ext uri="{FF2B5EF4-FFF2-40B4-BE49-F238E27FC236}">
                <a16:creationId xmlns:a16="http://schemas.microsoft.com/office/drawing/2014/main" id="{F0BBF688-3EB4-73DC-406D-2C788573FEF8}"/>
              </a:ext>
            </a:extLst>
          </p:cNvPr>
          <p:cNvSpPr txBox="1"/>
          <p:nvPr/>
        </p:nvSpPr>
        <p:spPr>
          <a:xfrm>
            <a:off x="3368396" y="5780136"/>
            <a:ext cx="165983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alibri" panose="020F0502020204030204"/>
                <a:ea typeface="+mn-ea"/>
                <a:cs typeface="+mn-cs"/>
              </a:rPr>
              <a:t>Paper</a:t>
            </a:r>
            <a:r>
              <a:rPr kumimoji="0" lang="en-GB" sz="1800" b="1"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
        <p:nvSpPr>
          <p:cNvPr id="10" name="TextBox 9">
            <a:extLst>
              <a:ext uri="{FF2B5EF4-FFF2-40B4-BE49-F238E27FC236}">
                <a16:creationId xmlns:a16="http://schemas.microsoft.com/office/drawing/2014/main" id="{71F8068D-FE79-61FE-16AD-67BEF9B44DE1}"/>
              </a:ext>
            </a:extLst>
          </p:cNvPr>
          <p:cNvSpPr txBox="1"/>
          <p:nvPr/>
        </p:nvSpPr>
        <p:spPr>
          <a:xfrm>
            <a:off x="3366684" y="6089923"/>
            <a:ext cx="165983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alibri" panose="020F0502020204030204"/>
                <a:ea typeface="+mn-ea"/>
                <a:cs typeface="+mn-cs"/>
              </a:rPr>
              <a:t>Code</a:t>
            </a:r>
            <a:r>
              <a:rPr kumimoji="0" lang="en-GB" sz="1800" b="1"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
        <p:nvSpPr>
          <p:cNvPr id="11" name="TextBox 10">
            <a:extLst>
              <a:ext uri="{FF2B5EF4-FFF2-40B4-BE49-F238E27FC236}">
                <a16:creationId xmlns:a16="http://schemas.microsoft.com/office/drawing/2014/main" id="{F3979AA3-CB8F-BBED-86A8-D6E8A8C369E4}"/>
              </a:ext>
            </a:extLst>
          </p:cNvPr>
          <p:cNvSpPr txBox="1"/>
          <p:nvPr/>
        </p:nvSpPr>
        <p:spPr>
          <a:xfrm>
            <a:off x="3366684" y="6413669"/>
            <a:ext cx="165983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70C0"/>
                </a:solidFill>
                <a:effectLst/>
                <a:uLnTx/>
                <a:uFillTx/>
                <a:latin typeface="Calibri" panose="020F0502020204030204"/>
                <a:ea typeface="宋体" panose="02010600030101010101" pitchFamily="2" charset="-122"/>
                <a:cs typeface="+mn-cs"/>
              </a:rPr>
              <a:t>Demo</a:t>
            </a:r>
            <a:r>
              <a:rPr kumimoji="0" lang="en-GB" sz="1800" b="1"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
        <p:nvSpPr>
          <p:cNvPr id="13" name="TextBox 12">
            <a:extLst>
              <a:ext uri="{FF2B5EF4-FFF2-40B4-BE49-F238E27FC236}">
                <a16:creationId xmlns:a16="http://schemas.microsoft.com/office/drawing/2014/main" id="{C4C24AC4-529D-0A19-E8D3-2827E07864AD}"/>
              </a:ext>
            </a:extLst>
          </p:cNvPr>
          <p:cNvSpPr txBox="1"/>
          <p:nvPr/>
        </p:nvSpPr>
        <p:spPr>
          <a:xfrm>
            <a:off x="4493581" y="6089923"/>
            <a:ext cx="609771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https://github.com/Audio-AGI/WavJourney</a:t>
            </a:r>
          </a:p>
        </p:txBody>
      </p:sp>
      <p:sp>
        <p:nvSpPr>
          <p:cNvPr id="15" name="TextBox 14">
            <a:extLst>
              <a:ext uri="{FF2B5EF4-FFF2-40B4-BE49-F238E27FC236}">
                <a16:creationId xmlns:a16="http://schemas.microsoft.com/office/drawing/2014/main" id="{14787257-9A37-0A73-1C7E-5ADC30C67DE7}"/>
              </a:ext>
            </a:extLst>
          </p:cNvPr>
          <p:cNvSpPr txBox="1"/>
          <p:nvPr/>
        </p:nvSpPr>
        <p:spPr>
          <a:xfrm>
            <a:off x="4493581" y="5790845"/>
            <a:ext cx="609771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https://arxiv.org/abs/2307.14335</a:t>
            </a:r>
          </a:p>
        </p:txBody>
      </p:sp>
      <p:sp>
        <p:nvSpPr>
          <p:cNvPr id="17" name="TextBox 16">
            <a:extLst>
              <a:ext uri="{FF2B5EF4-FFF2-40B4-BE49-F238E27FC236}">
                <a16:creationId xmlns:a16="http://schemas.microsoft.com/office/drawing/2014/main" id="{5E0ED878-09A4-29E3-FEDD-048349D3C879}"/>
              </a:ext>
            </a:extLst>
          </p:cNvPr>
          <p:cNvSpPr txBox="1"/>
          <p:nvPr/>
        </p:nvSpPr>
        <p:spPr>
          <a:xfrm>
            <a:off x="4493581" y="6413669"/>
            <a:ext cx="609771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https://huggingface.co/spaces/Audio-AGI/WavJourney</a:t>
            </a:r>
          </a:p>
        </p:txBody>
      </p:sp>
      <p:sp>
        <p:nvSpPr>
          <p:cNvPr id="5" name="Title 1">
            <a:extLst>
              <a:ext uri="{FF2B5EF4-FFF2-40B4-BE49-F238E27FC236}">
                <a16:creationId xmlns:a16="http://schemas.microsoft.com/office/drawing/2014/main" id="{ADB19616-A044-17A6-2968-4F2F4AE62BE2}"/>
              </a:ext>
            </a:extLst>
          </p:cNvPr>
          <p:cNvSpPr txBox="1">
            <a:spLocks/>
          </p:cNvSpPr>
          <p:nvPr/>
        </p:nvSpPr>
        <p:spPr>
          <a:xfrm>
            <a:off x="1800290" y="1849616"/>
            <a:ext cx="5775157" cy="1098697"/>
          </a:xfrm>
          <a:prstGeom prst="rect">
            <a:avLst/>
          </a:prstGeom>
          <a:effectLst>
            <a:glow rad="63500">
              <a:schemeClr val="accent1">
                <a:satMod val="175000"/>
                <a:alpha val="40000"/>
              </a:schemeClr>
            </a:glow>
          </a:effectLst>
        </p:spPr>
        <p:txBody>
          <a:bodyPr vert="horz" lIns="91440" tIns="45720" rIns="91440" bIns="45720" rtlCol="0" anchor="b">
            <a:noAutofit/>
          </a:bodyPr>
          <a:lstStyle>
            <a:lvl1pPr algn="ctr" defTabSz="457200" rtl="0" eaLnBrk="1" latinLnBrk="0" hangingPunct="1">
              <a:spcBef>
                <a:spcPct val="0"/>
              </a:spcBef>
              <a:buNone/>
              <a:defRPr sz="2400" b="0" kern="1200" cap="none" spc="0" baseline="0">
                <a:ln>
                  <a:noFill/>
                </a:ln>
                <a:solidFill>
                  <a:schemeClr val="tx1"/>
                </a:solidFill>
                <a:effectLst/>
                <a:latin typeface="Georgia"/>
                <a:ea typeface="+mj-ea"/>
                <a:cs typeface="Georgia"/>
              </a:defRPr>
            </a:lvl1pPr>
          </a:lstStyle>
          <a:p>
            <a:endParaRPr lang="en-GB" sz="1800" dirty="0"/>
          </a:p>
        </p:txBody>
      </p:sp>
      <p:sp>
        <p:nvSpPr>
          <p:cNvPr id="7" name="TextBox 6">
            <a:extLst>
              <a:ext uri="{FF2B5EF4-FFF2-40B4-BE49-F238E27FC236}">
                <a16:creationId xmlns:a16="http://schemas.microsoft.com/office/drawing/2014/main" id="{ACC12802-ECDA-73CA-BCBA-4CD666B20F51}"/>
              </a:ext>
            </a:extLst>
          </p:cNvPr>
          <p:cNvSpPr txBox="1"/>
          <p:nvPr/>
        </p:nvSpPr>
        <p:spPr>
          <a:xfrm>
            <a:off x="2416778" y="2528112"/>
            <a:ext cx="184731" cy="523220"/>
          </a:xfrm>
          <a:prstGeom prst="rect">
            <a:avLst/>
          </a:prstGeom>
          <a:noFill/>
        </p:spPr>
        <p:txBody>
          <a:bodyPr wrap="none" rtlCol="0">
            <a:spAutoFit/>
          </a:bodyPr>
          <a:lstStyle/>
          <a:p>
            <a:endParaRPr lang="en-CN" sz="1400" dirty="0"/>
          </a:p>
          <a:p>
            <a:endParaRPr lang="en-CN" sz="1400" dirty="0">
              <a:solidFill>
                <a:srgbClr val="556169"/>
              </a:solidFill>
              <a:latin typeface="Georgia"/>
              <a:cs typeface="Georgia"/>
            </a:endParaRPr>
          </a:p>
        </p:txBody>
      </p:sp>
      <p:pic>
        <p:nvPicPr>
          <p:cNvPr id="12" name="sci-fi news.mp4">
            <a:hlinkClick r:id="" action="ppaction://media"/>
            <a:extLst>
              <a:ext uri="{FF2B5EF4-FFF2-40B4-BE49-F238E27FC236}">
                <a16:creationId xmlns:a16="http://schemas.microsoft.com/office/drawing/2014/main" id="{3C0F919B-12D6-076F-8EB6-01432F0ED69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01509" y="1125148"/>
            <a:ext cx="7539019" cy="4240696"/>
          </a:xfrm>
          <a:prstGeom prst="rect">
            <a:avLst/>
          </a:prstGeom>
        </p:spPr>
      </p:pic>
    </p:spTree>
    <p:extLst>
      <p:ext uri="{BB962C8B-B14F-4D97-AF65-F5344CB8AC3E}">
        <p14:creationId xmlns:p14="http://schemas.microsoft.com/office/powerpoint/2010/main" val="374300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6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6A36BA5-91DE-7DFA-16CE-46B764CF74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D5B40C-2747-423B-0DA7-C39352C14DF5}"/>
              </a:ext>
            </a:extLst>
          </p:cNvPr>
          <p:cNvSpPr>
            <a:spLocks noGrp="1"/>
          </p:cNvSpPr>
          <p:nvPr>
            <p:ph type="title"/>
          </p:nvPr>
        </p:nvSpPr>
        <p:spPr>
          <a:xfrm>
            <a:off x="573184" y="527539"/>
            <a:ext cx="9097590" cy="513088"/>
          </a:xfrm>
        </p:spPr>
        <p:txBody>
          <a:bodyPr>
            <a:normAutofit/>
          </a:bodyPr>
          <a:lstStyle/>
          <a:p>
            <a:r>
              <a:rPr lang="en-US" dirty="0">
                <a:solidFill>
                  <a:srgbClr val="0070C0"/>
                </a:solidFill>
              </a:rPr>
              <a:t>Task 4: LLMs for Controllable Audio Editing</a:t>
            </a:r>
            <a:endParaRPr lang="x-none" b="1" dirty="0">
              <a:solidFill>
                <a:srgbClr val="0070C0"/>
              </a:solidFill>
            </a:endParaRPr>
          </a:p>
        </p:txBody>
      </p:sp>
      <p:sp>
        <p:nvSpPr>
          <p:cNvPr id="5" name="Slide Number Placeholder 4">
            <a:extLst>
              <a:ext uri="{FF2B5EF4-FFF2-40B4-BE49-F238E27FC236}">
                <a16:creationId xmlns:a16="http://schemas.microsoft.com/office/drawing/2014/main" id="{52F0F301-34E4-1F92-93AF-50F3641D6E3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2ABAA4-5EBE-4E82-8762-4025E75A148F}" type="slidenum">
              <a:rPr kumimoji="0" lang="en-GB" sz="9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9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36A6FCAA-7FD8-FC2F-0AC6-50D41568874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sp>
        <p:nvSpPr>
          <p:cNvPr id="4" name="Google Shape;430;p32">
            <a:extLst>
              <a:ext uri="{FF2B5EF4-FFF2-40B4-BE49-F238E27FC236}">
                <a16:creationId xmlns:a16="http://schemas.microsoft.com/office/drawing/2014/main" id="{E70BDFB7-5479-886C-EAA4-EB35FC62FB65}"/>
              </a:ext>
            </a:extLst>
          </p:cNvPr>
          <p:cNvSpPr txBox="1"/>
          <p:nvPr/>
        </p:nvSpPr>
        <p:spPr>
          <a:xfrm>
            <a:off x="355897" y="1087951"/>
            <a:ext cx="11480205" cy="1138172"/>
          </a:xfrm>
          <a:prstGeom prst="rect">
            <a:avLst/>
          </a:prstGeom>
          <a:noFill/>
          <a:ln>
            <a:noFill/>
          </a:ln>
        </p:spPr>
        <p:txBody>
          <a:bodyPr spcFirstLastPara="1" wrap="square" lIns="109725" tIns="109725" rIns="109725" bIns="91425" anchor="t" anchorCtr="0">
            <a:normAutofit lnSpcReduction="10000"/>
          </a:bodyPr>
          <a:lstStyle/>
          <a:p>
            <a:pPr marL="0" marR="0" lvl="0" indent="0" algn="l" defTabSz="457200" rtl="0" eaLnBrk="1" fontAlgn="auto" latinLnBrk="0" hangingPunct="1">
              <a:lnSpc>
                <a:spcPct val="105000"/>
              </a:lnSpc>
              <a:spcBef>
                <a:spcPts val="0"/>
              </a:spcBef>
              <a:spcAft>
                <a:spcPts val="0"/>
              </a:spcAft>
              <a:buClr>
                <a:srgbClr val="000000"/>
              </a:buClr>
              <a:buSzPts val="2000"/>
              <a:buFont typeface="Arial"/>
              <a:buNone/>
              <a:tabLst/>
              <a:defRPr/>
            </a:pPr>
            <a:r>
              <a:rPr kumimoji="0" lang="en-US" sz="2000" b="1" i="0" u="none" strike="noStrike" kern="1200" cap="none" spc="0" normalizeH="0" baseline="0" noProof="0" dirty="0">
                <a:ln>
                  <a:noFill/>
                </a:ln>
                <a:solidFill>
                  <a:srgbClr val="000000"/>
                </a:solidFill>
                <a:effectLst/>
                <a:uLnTx/>
                <a:uFillTx/>
                <a:latin typeface="Arial"/>
                <a:ea typeface="Arial"/>
                <a:cs typeface="Arial"/>
                <a:sym typeface="Arial"/>
              </a:rPr>
              <a:t>Audio editing </a:t>
            </a: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is to change the content of audio by following the instruction precisely.</a:t>
            </a:r>
            <a:endParaRPr kumimoji="0" sz="2000" b="1" i="1" u="none" strike="noStrike" kern="1200" cap="none" spc="0" normalizeH="0" baseline="0" noProof="0" dirty="0">
              <a:ln>
                <a:noFill/>
              </a:ln>
              <a:solidFill>
                <a:srgbClr val="000000"/>
              </a:solidFill>
              <a:effectLst/>
              <a:uLnTx/>
              <a:uFillTx/>
              <a:latin typeface="Arial"/>
              <a:ea typeface="Arial"/>
              <a:cs typeface="Arial"/>
              <a:sym typeface="Arial"/>
            </a:endParaRPr>
          </a:p>
          <a:p>
            <a:pPr marL="0" marR="0" lvl="0" indent="0" algn="l" defTabSz="457200" rtl="0" eaLnBrk="1" fontAlgn="auto" latinLnBrk="0" hangingPunct="1">
              <a:lnSpc>
                <a:spcPct val="105000"/>
              </a:lnSpc>
              <a:spcBef>
                <a:spcPts val="0"/>
              </a:spcBef>
              <a:spcAft>
                <a:spcPts val="0"/>
              </a:spcAft>
              <a:buClr>
                <a:srgbClr val="000000"/>
              </a:buClr>
              <a:buSzPts val="2000"/>
              <a:buFont typeface="Arial"/>
              <a:buNone/>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This work introduces an audio agent that understands the user instruction, decomposes the instruction into several tasks, and allocates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different</a:t>
            </a: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 tasks to the proper models.</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7" name="Google Shape;432;p32">
            <a:extLst>
              <a:ext uri="{FF2B5EF4-FFF2-40B4-BE49-F238E27FC236}">
                <a16:creationId xmlns:a16="http://schemas.microsoft.com/office/drawing/2014/main" id="{59FEBC6B-6B29-3459-1F1E-D37A12D8A283}"/>
              </a:ext>
            </a:extLst>
          </p:cNvPr>
          <p:cNvPicPr preferRelativeResize="0"/>
          <p:nvPr/>
        </p:nvPicPr>
        <p:blipFill rotWithShape="1">
          <a:blip r:embed="rId3">
            <a:alphaModFix/>
          </a:blip>
          <a:srcRect/>
          <a:stretch/>
        </p:blipFill>
        <p:spPr>
          <a:xfrm>
            <a:off x="531831" y="2432043"/>
            <a:ext cx="6468250" cy="3046728"/>
          </a:xfrm>
          <a:prstGeom prst="rect">
            <a:avLst/>
          </a:prstGeom>
          <a:noFill/>
          <a:ln>
            <a:noFill/>
          </a:ln>
        </p:spPr>
      </p:pic>
      <p:sp>
        <p:nvSpPr>
          <p:cNvPr id="9" name="Google Shape;433;p32">
            <a:extLst>
              <a:ext uri="{FF2B5EF4-FFF2-40B4-BE49-F238E27FC236}">
                <a16:creationId xmlns:a16="http://schemas.microsoft.com/office/drawing/2014/main" id="{7F171ABC-24CC-E16E-76DD-FF3D8D2DA9BA}"/>
              </a:ext>
            </a:extLst>
          </p:cNvPr>
          <p:cNvSpPr txBox="1"/>
          <p:nvPr/>
        </p:nvSpPr>
        <p:spPr>
          <a:xfrm>
            <a:off x="1254304" y="5652725"/>
            <a:ext cx="5559600" cy="430800"/>
          </a:xfrm>
          <a:prstGeom prst="rect">
            <a:avLst/>
          </a:prstGeom>
          <a:noFill/>
          <a:ln>
            <a:noFill/>
          </a:ln>
        </p:spPr>
        <p:txBody>
          <a:bodyPr spcFirstLastPara="1" wrap="square" lIns="109725" tIns="109725" rIns="109725" bIns="91425" anchor="t" anchorCtr="0">
            <a:normAutofit fontScale="92500" lnSpcReduction="10000"/>
          </a:bodyPr>
          <a:lstStyle/>
          <a:p>
            <a:pPr marL="0" marR="0" lvl="0" indent="0" algn="ctr"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1600" b="0" i="0" u="none" strike="noStrike" kern="1200" cap="none" spc="0" normalizeH="0" baseline="0" noProof="0" dirty="0">
                <a:ln>
                  <a:noFill/>
                </a:ln>
                <a:solidFill>
                  <a:srgbClr val="000000"/>
                </a:solidFill>
                <a:effectLst/>
                <a:uLnTx/>
                <a:uFillTx/>
                <a:latin typeface="Arial"/>
                <a:ea typeface="Arial"/>
                <a:cs typeface="Arial"/>
                <a:sym typeface="Arial"/>
              </a:rPr>
              <a:t>An example of end-to-end audio editing system</a:t>
            </a:r>
            <a:endParaRPr kumimoji="0" sz="16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0" name="Google Shape;434;p32">
            <a:extLst>
              <a:ext uri="{FF2B5EF4-FFF2-40B4-BE49-F238E27FC236}">
                <a16:creationId xmlns:a16="http://schemas.microsoft.com/office/drawing/2014/main" id="{1A7191BF-C977-890A-DC72-62BD2608B36E}"/>
              </a:ext>
            </a:extLst>
          </p:cNvPr>
          <p:cNvSpPr/>
          <p:nvPr/>
        </p:nvSpPr>
        <p:spPr>
          <a:xfrm>
            <a:off x="7569300" y="3416764"/>
            <a:ext cx="2844900" cy="352500"/>
          </a:xfrm>
          <a:prstGeom prst="rect">
            <a:avLst/>
          </a:prstGeom>
          <a:solidFill>
            <a:srgbClr val="FFC00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Instruction</a:t>
            </a: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 interpreter</a:t>
            </a: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11" name="Google Shape;435;p32">
            <a:extLst>
              <a:ext uri="{FF2B5EF4-FFF2-40B4-BE49-F238E27FC236}">
                <a16:creationId xmlns:a16="http://schemas.microsoft.com/office/drawing/2014/main" id="{0E8AF907-9D66-80D7-C65A-C18749641E3E}"/>
              </a:ext>
            </a:extLst>
          </p:cNvPr>
          <p:cNvPicPr preferRelativeResize="0"/>
          <p:nvPr/>
        </p:nvPicPr>
        <p:blipFill rotWithShape="1">
          <a:blip r:embed="rId4">
            <a:alphaModFix/>
          </a:blip>
          <a:srcRect/>
          <a:stretch/>
        </p:blipFill>
        <p:spPr>
          <a:xfrm>
            <a:off x="7567112" y="2172277"/>
            <a:ext cx="2844800" cy="863600"/>
          </a:xfrm>
          <a:prstGeom prst="rect">
            <a:avLst/>
          </a:prstGeom>
          <a:noFill/>
          <a:ln>
            <a:noFill/>
          </a:ln>
        </p:spPr>
      </p:pic>
      <p:sp>
        <p:nvSpPr>
          <p:cNvPr id="12" name="Google Shape;436;p32">
            <a:extLst>
              <a:ext uri="{FF2B5EF4-FFF2-40B4-BE49-F238E27FC236}">
                <a16:creationId xmlns:a16="http://schemas.microsoft.com/office/drawing/2014/main" id="{3C9EFF01-6E6B-286B-A998-1FF8549695C8}"/>
              </a:ext>
            </a:extLst>
          </p:cNvPr>
          <p:cNvSpPr/>
          <p:nvPr/>
        </p:nvSpPr>
        <p:spPr>
          <a:xfrm>
            <a:off x="8459344" y="4296547"/>
            <a:ext cx="1064712" cy="463464"/>
          </a:xfrm>
          <a:prstGeom prst="can">
            <a:avLst>
              <a:gd name="adj" fmla="val 25000"/>
            </a:avLst>
          </a:prstGeom>
          <a:solidFill>
            <a:schemeClr val="accent1"/>
          </a:solidFill>
          <a:ln w="12700" cap="flat" cmpd="sng">
            <a:solidFill>
              <a:srgbClr val="54696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pic>
        <p:nvPicPr>
          <p:cNvPr id="13" name="Google Shape;437;p32">
            <a:extLst>
              <a:ext uri="{FF2B5EF4-FFF2-40B4-BE49-F238E27FC236}">
                <a16:creationId xmlns:a16="http://schemas.microsoft.com/office/drawing/2014/main" id="{9FA19519-14F0-7008-DAB8-2181C562B37C}"/>
              </a:ext>
            </a:extLst>
          </p:cNvPr>
          <p:cNvPicPr preferRelativeResize="0"/>
          <p:nvPr/>
        </p:nvPicPr>
        <p:blipFill rotWithShape="1">
          <a:blip r:embed="rId5">
            <a:alphaModFix/>
          </a:blip>
          <a:srcRect/>
          <a:stretch/>
        </p:blipFill>
        <p:spPr>
          <a:xfrm>
            <a:off x="7569300" y="5135935"/>
            <a:ext cx="2844800" cy="698500"/>
          </a:xfrm>
          <a:prstGeom prst="rect">
            <a:avLst/>
          </a:prstGeom>
          <a:noFill/>
          <a:ln>
            <a:noFill/>
          </a:ln>
        </p:spPr>
      </p:pic>
      <p:sp>
        <p:nvSpPr>
          <p:cNvPr id="14" name="Google Shape;438;p32">
            <a:extLst>
              <a:ext uri="{FF2B5EF4-FFF2-40B4-BE49-F238E27FC236}">
                <a16:creationId xmlns:a16="http://schemas.microsoft.com/office/drawing/2014/main" id="{3395024E-44C7-5217-44B3-B38C2808235B}"/>
              </a:ext>
            </a:extLst>
          </p:cNvPr>
          <p:cNvSpPr txBox="1"/>
          <p:nvPr/>
        </p:nvSpPr>
        <p:spPr>
          <a:xfrm>
            <a:off x="9619989" y="4296547"/>
            <a:ext cx="1496351" cy="430897"/>
          </a:xfrm>
          <a:prstGeom prst="rect">
            <a:avLst/>
          </a:prstGeom>
          <a:noFill/>
          <a:ln>
            <a:noFill/>
          </a:ln>
        </p:spPr>
        <p:txBody>
          <a:bodyPr spcFirstLastPara="1" wrap="square" lIns="109725" tIns="109725" rIns="109725" bIns="91425" anchor="t" anchorCtr="0">
            <a:normAutofit fontScale="92500" lnSpcReduction="10000"/>
          </a:bodyPr>
          <a:lstStyle/>
          <a:p>
            <a:pPr marL="0" marR="0" lvl="0" indent="0" algn="ctr"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1600" b="0" i="0" u="none" strike="noStrike" kern="1200" cap="none" spc="0" normalizeH="0" baseline="0" noProof="0" dirty="0">
                <a:ln>
                  <a:noFill/>
                </a:ln>
                <a:solidFill>
                  <a:srgbClr val="000000"/>
                </a:solidFill>
                <a:effectLst/>
                <a:uLnTx/>
                <a:uFillTx/>
                <a:latin typeface="Arial"/>
                <a:ea typeface="Arial"/>
                <a:cs typeface="Arial"/>
                <a:sym typeface="Arial"/>
              </a:rPr>
              <a:t>Expert models</a:t>
            </a:r>
            <a:endParaRPr kumimoji="0" sz="1600" b="0" i="0" u="none" strike="noStrike" kern="1200" cap="none" spc="0" normalizeH="0" baseline="0" noProof="0" dirty="0">
              <a:ln>
                <a:noFill/>
              </a:ln>
              <a:solidFill>
                <a:srgbClr val="000000"/>
              </a:solidFill>
              <a:effectLst/>
              <a:uLnTx/>
              <a:uFillTx/>
              <a:latin typeface="Arial"/>
              <a:ea typeface="Arial"/>
              <a:cs typeface="Arial"/>
              <a:sym typeface="Arial"/>
            </a:endParaRPr>
          </a:p>
        </p:txBody>
      </p:sp>
      <p:cxnSp>
        <p:nvCxnSpPr>
          <p:cNvPr id="15" name="Google Shape;439;p32">
            <a:extLst>
              <a:ext uri="{FF2B5EF4-FFF2-40B4-BE49-F238E27FC236}">
                <a16:creationId xmlns:a16="http://schemas.microsoft.com/office/drawing/2014/main" id="{1BEA7D79-C589-6463-A794-6ADC45899830}"/>
              </a:ext>
            </a:extLst>
          </p:cNvPr>
          <p:cNvCxnSpPr>
            <a:stCxn id="11" idx="2"/>
            <a:endCxn id="10" idx="0"/>
          </p:cNvCxnSpPr>
          <p:nvPr/>
        </p:nvCxnSpPr>
        <p:spPr>
          <a:xfrm>
            <a:off x="8989512" y="3035877"/>
            <a:ext cx="2100" cy="3810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6" name="Google Shape;440;p32">
            <a:extLst>
              <a:ext uri="{FF2B5EF4-FFF2-40B4-BE49-F238E27FC236}">
                <a16:creationId xmlns:a16="http://schemas.microsoft.com/office/drawing/2014/main" id="{E3AE2A07-2E61-2496-2853-1290E018D56D}"/>
              </a:ext>
            </a:extLst>
          </p:cNvPr>
          <p:cNvCxnSpPr>
            <a:stCxn id="10" idx="2"/>
            <a:endCxn id="12" idx="1"/>
          </p:cNvCxnSpPr>
          <p:nvPr/>
        </p:nvCxnSpPr>
        <p:spPr>
          <a:xfrm>
            <a:off x="8991750" y="3769264"/>
            <a:ext cx="0" cy="5274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7" name="Google Shape;441;p32">
            <a:extLst>
              <a:ext uri="{FF2B5EF4-FFF2-40B4-BE49-F238E27FC236}">
                <a16:creationId xmlns:a16="http://schemas.microsoft.com/office/drawing/2014/main" id="{E6AF1A78-3123-5CBD-34B3-6E1C8AEC2C15}"/>
              </a:ext>
            </a:extLst>
          </p:cNvPr>
          <p:cNvCxnSpPr>
            <a:stCxn id="12" idx="3"/>
            <a:endCxn id="13" idx="0"/>
          </p:cNvCxnSpPr>
          <p:nvPr/>
        </p:nvCxnSpPr>
        <p:spPr>
          <a:xfrm>
            <a:off x="8991700" y="4760011"/>
            <a:ext cx="0" cy="375900"/>
          </a:xfrm>
          <a:prstGeom prst="straightConnector1">
            <a:avLst/>
          </a:prstGeom>
          <a:noFill/>
          <a:ln w="9525" cap="flat" cmpd="sng">
            <a:solidFill>
              <a:schemeClr val="accent1"/>
            </a:solidFill>
            <a:prstDash val="solid"/>
            <a:miter lim="800000"/>
            <a:headEnd type="none" w="sm" len="sm"/>
            <a:tailEnd type="triangle" w="med" len="med"/>
          </a:ln>
        </p:spPr>
      </p:cxnSp>
      <p:sp>
        <p:nvSpPr>
          <p:cNvPr id="18" name="TextBox 17">
            <a:extLst>
              <a:ext uri="{FF2B5EF4-FFF2-40B4-BE49-F238E27FC236}">
                <a16:creationId xmlns:a16="http://schemas.microsoft.com/office/drawing/2014/main" id="{A12FA35E-666C-28C9-58B2-6ACBF4D2507E}"/>
              </a:ext>
            </a:extLst>
          </p:cNvPr>
          <p:cNvSpPr txBox="1"/>
          <p:nvPr/>
        </p:nvSpPr>
        <p:spPr>
          <a:xfrm>
            <a:off x="531831" y="6192692"/>
            <a:ext cx="11074557" cy="534185"/>
          </a:xfrm>
          <a:prstGeom prst="rect">
            <a:avLst/>
          </a:prstGeom>
          <a:noFill/>
        </p:spPr>
        <p:txBody>
          <a:bodyPr wrap="square">
            <a:spAutoFit/>
          </a:bodyPr>
          <a:lstStyle/>
          <a:p>
            <a:pPr marL="0" marR="0" lvl="0" indent="0" algn="just" defTabSz="457200" rtl="0" eaLnBrk="1" fontAlgn="auto" latinLnBrk="0" hangingPunct="1">
              <a:lnSpc>
                <a:spcPct val="105000"/>
              </a:lnSpc>
              <a:spcBef>
                <a:spcPts val="0"/>
              </a:spcBef>
              <a:spcAft>
                <a:spcPts val="0"/>
              </a:spcAft>
              <a:buClr>
                <a:srgbClr val="000000"/>
              </a:buClr>
              <a:buSzPts val="2000"/>
              <a:buFontTx/>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J. Liang, H. Zhang, H. Liu, Y. Cao, Q. Kong, X. Liu, W. Wang, M. </a:t>
            </a:r>
            <a:r>
              <a:rPr kumimoji="0" lang="en-US" sz="1400" b="0" i="0" u="none" strike="noStrike" kern="1200" cap="none" spc="0" normalizeH="0" baseline="0" noProof="0" dirty="0" err="1">
                <a:ln>
                  <a:noFill/>
                </a:ln>
                <a:solidFill>
                  <a:srgbClr val="000000"/>
                </a:solidFill>
                <a:effectLst/>
                <a:uLnTx/>
                <a:uFillTx/>
                <a:latin typeface="Arial"/>
                <a:ea typeface="Arial"/>
                <a:cs typeface="Arial"/>
                <a:sym typeface="Arial"/>
              </a:rPr>
              <a:t>Plumbley</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 and E. </a:t>
            </a:r>
            <a:r>
              <a:rPr kumimoji="0" lang="en-US" sz="1400" b="0" i="0" u="none" strike="noStrike" kern="1200" cap="none" spc="0" normalizeH="0" baseline="0" noProof="0" dirty="0" err="1">
                <a:ln>
                  <a:noFill/>
                </a:ln>
                <a:solidFill>
                  <a:srgbClr val="000000"/>
                </a:solidFill>
                <a:effectLst/>
                <a:uLnTx/>
                <a:uFillTx/>
                <a:latin typeface="Arial"/>
                <a:ea typeface="Arial"/>
                <a:cs typeface="Arial"/>
                <a:sym typeface="Arial"/>
              </a:rPr>
              <a:t>Benetos</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 “</a:t>
            </a:r>
            <a:r>
              <a:rPr kumimoji="0" lang="en-US" sz="1400" b="0" i="0" u="none" strike="noStrike" kern="1200" cap="none" spc="0" normalizeH="0" baseline="0" noProof="0" dirty="0" err="1">
                <a:ln>
                  <a:noFill/>
                </a:ln>
                <a:solidFill>
                  <a:srgbClr val="000000"/>
                </a:solidFill>
                <a:effectLst/>
                <a:uLnTx/>
                <a:uFillTx/>
                <a:latin typeface="Arial"/>
                <a:ea typeface="Arial"/>
                <a:cs typeface="Arial"/>
                <a:sym typeface="Arial"/>
              </a:rPr>
              <a:t>WavCraft</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 Audio Editing and Generation with Large Language Models”, in </a:t>
            </a:r>
            <a:r>
              <a:rPr kumimoji="0" lang="en-US" sz="1400" b="0" i="1" u="none" strike="noStrike" kern="1200" cap="none" spc="0" normalizeH="0" baseline="0" noProof="0" dirty="0">
                <a:ln>
                  <a:noFill/>
                </a:ln>
                <a:solidFill>
                  <a:srgbClr val="000000"/>
                </a:solidFill>
                <a:effectLst/>
                <a:uLnTx/>
                <a:uFillTx/>
                <a:latin typeface="Arial"/>
                <a:ea typeface="Arial"/>
                <a:cs typeface="Arial"/>
                <a:sym typeface="Arial"/>
              </a:rPr>
              <a:t>ICLR 2024 Workshop on Large Language Model (LLM) Agents</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 2024.</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9749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189096C-E499-8ADE-F592-6FBCF17295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C3C002-EEFC-85DE-7767-61FCFB8B5C78}"/>
              </a:ext>
            </a:extLst>
          </p:cNvPr>
          <p:cNvSpPr>
            <a:spLocks noGrp="1"/>
          </p:cNvSpPr>
          <p:nvPr>
            <p:ph type="title"/>
          </p:nvPr>
        </p:nvSpPr>
        <p:spPr>
          <a:xfrm>
            <a:off x="473792" y="272258"/>
            <a:ext cx="9097590" cy="513088"/>
          </a:xfrm>
        </p:spPr>
        <p:txBody>
          <a:bodyPr>
            <a:normAutofit/>
          </a:bodyPr>
          <a:lstStyle/>
          <a:p>
            <a:r>
              <a:rPr lang="en-US" b="1" dirty="0" err="1">
                <a:solidFill>
                  <a:srgbClr val="0070C0"/>
                </a:solidFill>
              </a:rPr>
              <a:t>WavCraft</a:t>
            </a:r>
            <a:r>
              <a:rPr lang="en-US" b="1" dirty="0">
                <a:solidFill>
                  <a:srgbClr val="0070C0"/>
                </a:solidFill>
              </a:rPr>
              <a:t> </a:t>
            </a:r>
            <a:r>
              <a:rPr lang="en-US" dirty="0">
                <a:solidFill>
                  <a:srgbClr val="0070C0"/>
                </a:solidFill>
              </a:rPr>
              <a:t>– Overall Architecture</a:t>
            </a:r>
            <a:endParaRPr lang="x-none" dirty="0">
              <a:solidFill>
                <a:srgbClr val="0070C0"/>
              </a:solidFill>
            </a:endParaRPr>
          </a:p>
        </p:txBody>
      </p:sp>
      <p:sp>
        <p:nvSpPr>
          <p:cNvPr id="5" name="Slide Number Placeholder 4">
            <a:extLst>
              <a:ext uri="{FF2B5EF4-FFF2-40B4-BE49-F238E27FC236}">
                <a16:creationId xmlns:a16="http://schemas.microsoft.com/office/drawing/2014/main" id="{43D9292B-63BA-D53F-0111-27056A0F402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2ABAA4-5EBE-4E82-8762-4025E75A148F}" type="slidenum">
              <a:rPr kumimoji="0" lang="en-GB" sz="9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9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75D44B58-A264-4127-8326-82F7DC69913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pic>
        <p:nvPicPr>
          <p:cNvPr id="3" name="Google Shape;454;p33">
            <a:extLst>
              <a:ext uri="{FF2B5EF4-FFF2-40B4-BE49-F238E27FC236}">
                <a16:creationId xmlns:a16="http://schemas.microsoft.com/office/drawing/2014/main" id="{444A885E-03E7-5B01-EBC0-F6860158B2AA}"/>
              </a:ext>
            </a:extLst>
          </p:cNvPr>
          <p:cNvPicPr preferRelativeResize="0"/>
          <p:nvPr/>
        </p:nvPicPr>
        <p:blipFill rotWithShape="1">
          <a:blip r:embed="rId3">
            <a:alphaModFix/>
          </a:blip>
          <a:srcRect/>
          <a:stretch/>
        </p:blipFill>
        <p:spPr>
          <a:xfrm>
            <a:off x="1547205" y="936327"/>
            <a:ext cx="9097590" cy="5801180"/>
          </a:xfrm>
          <a:prstGeom prst="rect">
            <a:avLst/>
          </a:prstGeom>
          <a:noFill/>
          <a:ln>
            <a:noFill/>
          </a:ln>
        </p:spPr>
      </p:pic>
    </p:spTree>
    <p:extLst>
      <p:ext uri="{BB962C8B-B14F-4D97-AF65-F5344CB8AC3E}">
        <p14:creationId xmlns:p14="http://schemas.microsoft.com/office/powerpoint/2010/main" val="2863952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F120B-48D1-2C87-4594-D340917250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64A4C0-3460-545E-992C-EECAD1FF9B98}"/>
              </a:ext>
            </a:extLst>
          </p:cNvPr>
          <p:cNvSpPr>
            <a:spLocks noGrp="1"/>
          </p:cNvSpPr>
          <p:nvPr>
            <p:ph type="title"/>
          </p:nvPr>
        </p:nvSpPr>
        <p:spPr>
          <a:xfrm>
            <a:off x="595863" y="477095"/>
            <a:ext cx="10068376" cy="413268"/>
          </a:xfrm>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(Large) Audio Models</a:t>
            </a:r>
          </a:p>
        </p:txBody>
      </p:sp>
      <p:sp>
        <p:nvSpPr>
          <p:cNvPr id="5" name="Text Placeholder 2">
            <a:extLst>
              <a:ext uri="{FF2B5EF4-FFF2-40B4-BE49-F238E27FC236}">
                <a16:creationId xmlns:a16="http://schemas.microsoft.com/office/drawing/2014/main" id="{1C4BDC32-291C-EE6A-2BB3-A4C9FB50D9F8}"/>
              </a:ext>
            </a:extLst>
          </p:cNvPr>
          <p:cNvSpPr>
            <a:spLocks noGrp="1"/>
          </p:cNvSpPr>
          <p:nvPr>
            <p:ph type="body" idx="1"/>
          </p:nvPr>
        </p:nvSpPr>
        <p:spPr>
          <a:xfrm>
            <a:off x="977347" y="2006673"/>
            <a:ext cx="9818105" cy="4304658"/>
          </a:xfrm>
        </p:spPr>
        <p:txBody>
          <a:bodyPr>
            <a:normAutofit fontScale="77500" lnSpcReduction="20000"/>
          </a:bodyPr>
          <a:lstStyle/>
          <a:p>
            <a:pPr marL="457200" indent="-457200">
              <a:buFont typeface="Arial" panose="020B0604020202020204" pitchFamily="34" charset="0"/>
              <a:buChar char="•"/>
            </a:pPr>
            <a:r>
              <a:rPr lang="en-GB" b="1" dirty="0">
                <a:solidFill>
                  <a:schemeClr val="accent6">
                    <a:lumMod val="75000"/>
                  </a:schemeClr>
                </a:solidFill>
              </a:rPr>
              <a:t>PANNs</a:t>
            </a:r>
            <a:r>
              <a:rPr lang="en-GB" dirty="0"/>
              <a:t> (Kong, et al, 2020): large scale CNN-based audio model</a:t>
            </a:r>
          </a:p>
          <a:p>
            <a:pPr marL="457200" indent="-457200">
              <a:buFont typeface="Arial" panose="020B0604020202020204" pitchFamily="34" charset="0"/>
              <a:buChar char="•"/>
            </a:pPr>
            <a:r>
              <a:rPr lang="en-GB" dirty="0"/>
              <a:t>Audio2Vec (</a:t>
            </a:r>
            <a:r>
              <a:rPr lang="en-GB" dirty="0" err="1"/>
              <a:t>Tagliasacchi</a:t>
            </a:r>
            <a:r>
              <a:rPr lang="en-GB" dirty="0"/>
              <a:t> et al, 2020): sequence to sequence unsupervised model</a:t>
            </a:r>
          </a:p>
          <a:p>
            <a:pPr marL="457200" indent="-457200">
              <a:buFont typeface="Arial" panose="020B0604020202020204" pitchFamily="34" charset="0"/>
              <a:buChar char="•"/>
            </a:pPr>
            <a:r>
              <a:rPr lang="en-GB" dirty="0"/>
              <a:t>CLAR (Al-Tahan and </a:t>
            </a:r>
            <a:r>
              <a:rPr lang="en-GB" dirty="0" err="1"/>
              <a:t>Mohsenzadeh</a:t>
            </a:r>
            <a:r>
              <a:rPr lang="en-GB" dirty="0"/>
              <a:t>, 2021): self-supervised model</a:t>
            </a:r>
          </a:p>
          <a:p>
            <a:pPr marL="457200" indent="-457200">
              <a:buFont typeface="Arial" panose="020B0604020202020204" pitchFamily="34" charset="0"/>
              <a:buChar char="•"/>
            </a:pPr>
            <a:r>
              <a:rPr lang="en-GB" dirty="0"/>
              <a:t>COLA (Saeed et al, 2021): self supervised model</a:t>
            </a:r>
          </a:p>
          <a:p>
            <a:pPr marL="457200" indent="-457200">
              <a:buFont typeface="Arial" panose="020B0604020202020204" pitchFamily="34" charset="0"/>
              <a:buChar char="•"/>
            </a:pPr>
            <a:r>
              <a:rPr lang="en-GB" dirty="0"/>
              <a:t>BOYL-A (</a:t>
            </a:r>
            <a:r>
              <a:rPr lang="en-GB" dirty="0" err="1"/>
              <a:t>Niizumi</a:t>
            </a:r>
            <a:r>
              <a:rPr lang="en-GB" dirty="0"/>
              <a:t> et al, 2021): self supervised model</a:t>
            </a:r>
          </a:p>
          <a:p>
            <a:pPr marL="457200" indent="-457200">
              <a:buFont typeface="Arial" panose="020B0604020202020204" pitchFamily="34" charset="0"/>
              <a:buChar char="•"/>
            </a:pPr>
            <a:r>
              <a:rPr lang="en-GB" dirty="0"/>
              <a:t>AST (Gong et al, 2021): large scale transformer-based audio model</a:t>
            </a:r>
          </a:p>
          <a:p>
            <a:pPr marL="457200" indent="-457200">
              <a:buFont typeface="Arial" panose="020B0604020202020204" pitchFamily="34" charset="0"/>
              <a:buChar char="•"/>
            </a:pPr>
            <a:r>
              <a:rPr lang="en-GB" dirty="0"/>
              <a:t>ATST (Li and Li, 2022): transformer-based model</a:t>
            </a:r>
          </a:p>
          <a:p>
            <a:pPr marL="457200" indent="-457200">
              <a:buFont typeface="Arial" panose="020B0604020202020204" pitchFamily="34" charset="0"/>
              <a:buChar char="•"/>
            </a:pPr>
            <a:r>
              <a:rPr lang="en-GB" dirty="0"/>
              <a:t>MAE-AST (Baade et al, 2022): self-supervised model</a:t>
            </a:r>
          </a:p>
          <a:p>
            <a:pPr marL="457200" indent="-457200">
              <a:buFont typeface="Arial" panose="020B0604020202020204" pitchFamily="34" charset="0"/>
              <a:buChar char="•"/>
            </a:pPr>
            <a:r>
              <a:rPr lang="en-GB" dirty="0"/>
              <a:t>SSAST (Gong et al, 2022): self-supervised AST model</a:t>
            </a:r>
          </a:p>
          <a:p>
            <a:pPr marL="457200" indent="-457200">
              <a:buFont typeface="Arial" panose="020B0604020202020204" pitchFamily="34" charset="0"/>
              <a:buChar char="•"/>
            </a:pPr>
            <a:r>
              <a:rPr lang="en-GB" dirty="0"/>
              <a:t>Audio-MAE (Huang et al, 2022): self-supervised model</a:t>
            </a:r>
          </a:p>
          <a:p>
            <a:pPr marL="457200" indent="-457200">
              <a:buFont typeface="Arial" panose="020B0604020202020204" pitchFamily="34" charset="0"/>
              <a:buChar char="•"/>
            </a:pPr>
            <a:r>
              <a:rPr lang="en-GB" dirty="0"/>
              <a:t>BEATs (Chen et al, 2023): Audio pre-training with acoustic tokenizers</a:t>
            </a:r>
          </a:p>
          <a:p>
            <a:pPr marL="457200" indent="-457200">
              <a:buFont typeface="Arial" panose="020B0604020202020204" pitchFamily="34" charset="0"/>
              <a:buChar char="•"/>
            </a:pPr>
            <a:r>
              <a:rPr lang="en-GB" b="1" dirty="0" err="1">
                <a:solidFill>
                  <a:schemeClr val="accent6">
                    <a:lumMod val="75000"/>
                  </a:schemeClr>
                </a:solidFill>
              </a:rPr>
              <a:t>ASiT</a:t>
            </a:r>
            <a:r>
              <a:rPr lang="en-GB" dirty="0"/>
              <a:t> (</a:t>
            </a:r>
            <a:r>
              <a:rPr lang="en-GB" dirty="0" err="1"/>
              <a:t>Atito</a:t>
            </a:r>
            <a:r>
              <a:rPr lang="en-GB" dirty="0"/>
              <a:t> et al, 2024): self-supervised models for general audio representation</a:t>
            </a:r>
          </a:p>
        </p:txBody>
      </p:sp>
      <p:sp>
        <p:nvSpPr>
          <p:cNvPr id="6" name="TextBox 5">
            <a:extLst>
              <a:ext uri="{FF2B5EF4-FFF2-40B4-BE49-F238E27FC236}">
                <a16:creationId xmlns:a16="http://schemas.microsoft.com/office/drawing/2014/main" id="{0C66F462-4B57-6127-1218-F9A1B96411D4}"/>
              </a:ext>
            </a:extLst>
          </p:cNvPr>
          <p:cNvSpPr txBox="1"/>
          <p:nvPr/>
        </p:nvSpPr>
        <p:spPr>
          <a:xfrm>
            <a:off x="595863" y="1098584"/>
            <a:ext cx="11201885" cy="830997"/>
          </a:xfrm>
          <a:prstGeom prst="rect">
            <a:avLst/>
          </a:prstGeom>
          <a:noFill/>
        </p:spPr>
        <p:txBody>
          <a:bodyPr wrap="square" rtlCol="0">
            <a:spAutoFit/>
          </a:bodyPr>
          <a:lstStyle/>
          <a:p>
            <a:r>
              <a:rPr lang="en-GB" sz="2400" dirty="0">
                <a:latin typeface="+mj-lt"/>
              </a:rPr>
              <a:t>Learning </a:t>
            </a:r>
            <a:r>
              <a:rPr lang="en-GB" sz="2400" b="1" dirty="0">
                <a:latin typeface="+mj-lt"/>
              </a:rPr>
              <a:t>general/universal audio representations </a:t>
            </a:r>
            <a:r>
              <a:rPr lang="en-GB" sz="2400" dirty="0">
                <a:latin typeface="+mj-lt"/>
              </a:rPr>
              <a:t>from large scale audio data shows promising performance in downstream tasks (classification, separation, retrieval, etc):</a:t>
            </a:r>
          </a:p>
        </p:txBody>
      </p:sp>
      <p:sp>
        <p:nvSpPr>
          <p:cNvPr id="7" name="TextBox 6">
            <a:extLst>
              <a:ext uri="{FF2B5EF4-FFF2-40B4-BE49-F238E27FC236}">
                <a16:creationId xmlns:a16="http://schemas.microsoft.com/office/drawing/2014/main" id="{4EC1AA7B-1B37-99C7-9FC2-F303C42CCD92}"/>
              </a:ext>
            </a:extLst>
          </p:cNvPr>
          <p:cNvSpPr txBox="1"/>
          <p:nvPr/>
        </p:nvSpPr>
        <p:spPr>
          <a:xfrm>
            <a:off x="1156349" y="6180850"/>
            <a:ext cx="10776856" cy="400110"/>
          </a:xfrm>
          <a:prstGeom prst="rect">
            <a:avLst/>
          </a:prstGeom>
          <a:noFill/>
        </p:spPr>
        <p:txBody>
          <a:bodyPr wrap="square" rtlCol="0">
            <a:spAutoFit/>
          </a:bodyPr>
          <a:lstStyle/>
          <a:p>
            <a:r>
              <a:rPr lang="en-GB" sz="2000" dirty="0">
                <a:solidFill>
                  <a:srgbClr val="556169"/>
                </a:solidFill>
                <a:latin typeface="Georgia"/>
                <a:cs typeface="Georgia"/>
              </a:rPr>
              <a:t>mean Average Precision (</a:t>
            </a:r>
            <a:r>
              <a:rPr lang="en-GB" sz="2000" dirty="0" err="1">
                <a:solidFill>
                  <a:srgbClr val="556169"/>
                </a:solidFill>
                <a:latin typeface="Georgia"/>
                <a:cs typeface="Georgia"/>
              </a:rPr>
              <a:t>mAP</a:t>
            </a:r>
            <a:r>
              <a:rPr lang="en-GB" sz="2000" dirty="0">
                <a:solidFill>
                  <a:srgbClr val="556169"/>
                </a:solidFill>
                <a:latin typeface="Georgia"/>
                <a:cs typeface="Georgia"/>
              </a:rPr>
              <a:t>) on </a:t>
            </a:r>
            <a:r>
              <a:rPr lang="en-GB" sz="2000" dirty="0" err="1">
                <a:solidFill>
                  <a:srgbClr val="556169"/>
                </a:solidFill>
                <a:latin typeface="Georgia"/>
                <a:cs typeface="Georgia"/>
              </a:rPr>
              <a:t>AudioSet</a:t>
            </a:r>
            <a:r>
              <a:rPr lang="en-GB" sz="2000" dirty="0">
                <a:solidFill>
                  <a:srgbClr val="556169"/>
                </a:solidFill>
                <a:latin typeface="Georgia"/>
                <a:cs typeface="Georgia"/>
              </a:rPr>
              <a:t>:  </a:t>
            </a:r>
            <a:r>
              <a:rPr lang="en-GB" sz="2000" b="1" dirty="0">
                <a:solidFill>
                  <a:srgbClr val="556169"/>
                </a:solidFill>
                <a:latin typeface="Georgia"/>
                <a:cs typeface="Georgia"/>
              </a:rPr>
              <a:t>31.4</a:t>
            </a:r>
            <a:r>
              <a:rPr lang="en-GB" sz="2000" dirty="0">
                <a:solidFill>
                  <a:srgbClr val="556169"/>
                </a:solidFill>
                <a:latin typeface="Georgia"/>
                <a:cs typeface="Georgia"/>
              </a:rPr>
              <a:t> (2017)  -&gt;  </a:t>
            </a:r>
            <a:r>
              <a:rPr lang="en-GB" sz="2000" b="1" dirty="0">
                <a:solidFill>
                  <a:srgbClr val="556169"/>
                </a:solidFill>
                <a:latin typeface="Georgia"/>
                <a:cs typeface="Georgia"/>
              </a:rPr>
              <a:t>50.6</a:t>
            </a:r>
            <a:r>
              <a:rPr lang="en-GB" sz="2000" dirty="0">
                <a:solidFill>
                  <a:srgbClr val="556169"/>
                </a:solidFill>
                <a:latin typeface="Georgia"/>
                <a:cs typeface="Georgia"/>
              </a:rPr>
              <a:t> (2023)</a:t>
            </a:r>
          </a:p>
        </p:txBody>
      </p:sp>
    </p:spTree>
    <p:extLst>
      <p:ext uri="{BB962C8B-B14F-4D97-AF65-F5344CB8AC3E}">
        <p14:creationId xmlns:p14="http://schemas.microsoft.com/office/powerpoint/2010/main" val="4129263045"/>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0FBB786-DE92-DBC9-6FE2-B0C773574C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0DB751-A136-5A2F-B0B2-F1028DFB8FF3}"/>
              </a:ext>
            </a:extLst>
          </p:cNvPr>
          <p:cNvSpPr>
            <a:spLocks noGrp="1"/>
          </p:cNvSpPr>
          <p:nvPr>
            <p:ph type="title"/>
          </p:nvPr>
        </p:nvSpPr>
        <p:spPr>
          <a:xfrm>
            <a:off x="523488" y="398999"/>
            <a:ext cx="9097590" cy="513088"/>
          </a:xfrm>
        </p:spPr>
        <p:txBody>
          <a:bodyPr>
            <a:normAutofit/>
          </a:bodyPr>
          <a:lstStyle/>
          <a:p>
            <a:r>
              <a:rPr lang="en-US" b="1" dirty="0" err="1">
                <a:solidFill>
                  <a:srgbClr val="0070C0"/>
                </a:solidFill>
              </a:rPr>
              <a:t>WavCraft</a:t>
            </a:r>
            <a:r>
              <a:rPr lang="en-US" b="1" dirty="0">
                <a:solidFill>
                  <a:srgbClr val="0070C0"/>
                </a:solidFill>
              </a:rPr>
              <a:t> </a:t>
            </a:r>
            <a:r>
              <a:rPr lang="en-US" dirty="0">
                <a:solidFill>
                  <a:srgbClr val="0070C0"/>
                </a:solidFill>
              </a:rPr>
              <a:t>– Expert Models</a:t>
            </a:r>
            <a:endParaRPr lang="x-none" dirty="0">
              <a:solidFill>
                <a:srgbClr val="0070C0"/>
              </a:solidFill>
            </a:endParaRPr>
          </a:p>
        </p:txBody>
      </p:sp>
      <p:sp>
        <p:nvSpPr>
          <p:cNvPr id="5" name="Slide Number Placeholder 4">
            <a:extLst>
              <a:ext uri="{FF2B5EF4-FFF2-40B4-BE49-F238E27FC236}">
                <a16:creationId xmlns:a16="http://schemas.microsoft.com/office/drawing/2014/main" id="{2B4C33E2-3276-E4F9-0C00-37A78563FEA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2ABAA4-5EBE-4E82-8762-4025E75A148F}" type="slidenum">
              <a:rPr kumimoji="0" lang="en-GB" sz="9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9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59839925-91EC-4595-F44C-147D35006853}"/>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sp>
        <p:nvSpPr>
          <p:cNvPr id="7" name="Google Shape;466;p34">
            <a:extLst>
              <a:ext uri="{FF2B5EF4-FFF2-40B4-BE49-F238E27FC236}">
                <a16:creationId xmlns:a16="http://schemas.microsoft.com/office/drawing/2014/main" id="{F294A46F-7E22-3CAC-1DCE-1E91E55A7E40}"/>
              </a:ext>
            </a:extLst>
          </p:cNvPr>
          <p:cNvSpPr/>
          <p:nvPr/>
        </p:nvSpPr>
        <p:spPr>
          <a:xfrm>
            <a:off x="3881408" y="3004830"/>
            <a:ext cx="1312218" cy="352399"/>
          </a:xfrm>
          <a:prstGeom prst="rect">
            <a:avLst/>
          </a:prstGeom>
          <a:solidFill>
            <a:srgbClr val="FFC00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AudioGen</a:t>
            </a: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 name="Google Shape;467;p34">
            <a:extLst>
              <a:ext uri="{FF2B5EF4-FFF2-40B4-BE49-F238E27FC236}">
                <a16:creationId xmlns:a16="http://schemas.microsoft.com/office/drawing/2014/main" id="{A4D34B93-7D05-DD9F-3134-3D2C3121087C}"/>
              </a:ext>
            </a:extLst>
          </p:cNvPr>
          <p:cNvSpPr/>
          <p:nvPr/>
        </p:nvSpPr>
        <p:spPr>
          <a:xfrm>
            <a:off x="3881408" y="2583183"/>
            <a:ext cx="1312219" cy="458118"/>
          </a:xfrm>
          <a:prstGeom prst="roundRect">
            <a:avLst>
              <a:gd name="adj" fmla="val 16667"/>
            </a:avLst>
          </a:prstGeom>
          <a:solidFill>
            <a:srgbClr val="00B0F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TTA</a:t>
            </a: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9" name="Google Shape;468;p34">
            <a:extLst>
              <a:ext uri="{FF2B5EF4-FFF2-40B4-BE49-F238E27FC236}">
                <a16:creationId xmlns:a16="http://schemas.microsoft.com/office/drawing/2014/main" id="{4B3068B6-AAA3-2ED4-0271-83FCB46A047E}"/>
              </a:ext>
            </a:extLst>
          </p:cNvPr>
          <p:cNvSpPr/>
          <p:nvPr/>
        </p:nvSpPr>
        <p:spPr>
          <a:xfrm>
            <a:off x="3881407" y="5853991"/>
            <a:ext cx="1312218" cy="352399"/>
          </a:xfrm>
          <a:prstGeom prst="rect">
            <a:avLst/>
          </a:prstGeom>
          <a:solidFill>
            <a:srgbClr val="FFC00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np.add()</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Google Shape;469;p34">
            <a:extLst>
              <a:ext uri="{FF2B5EF4-FFF2-40B4-BE49-F238E27FC236}">
                <a16:creationId xmlns:a16="http://schemas.microsoft.com/office/drawing/2014/main" id="{CDB7D7BD-15A6-CC8F-90B3-1B06A579EBBC}"/>
              </a:ext>
            </a:extLst>
          </p:cNvPr>
          <p:cNvSpPr/>
          <p:nvPr/>
        </p:nvSpPr>
        <p:spPr>
          <a:xfrm>
            <a:off x="3881407" y="5432344"/>
            <a:ext cx="1312219" cy="458118"/>
          </a:xfrm>
          <a:prstGeom prst="roundRect">
            <a:avLst>
              <a:gd name="adj" fmla="val 16667"/>
            </a:avLst>
          </a:prstGeom>
          <a:solidFill>
            <a:srgbClr val="00B0F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MIX</a:t>
            </a: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1" name="Google Shape;470;p34">
            <a:extLst>
              <a:ext uri="{FF2B5EF4-FFF2-40B4-BE49-F238E27FC236}">
                <a16:creationId xmlns:a16="http://schemas.microsoft.com/office/drawing/2014/main" id="{66282B0B-ED5F-903B-F415-7AD37FD235A7}"/>
              </a:ext>
            </a:extLst>
          </p:cNvPr>
          <p:cNvSpPr/>
          <p:nvPr/>
        </p:nvSpPr>
        <p:spPr>
          <a:xfrm>
            <a:off x="5632354" y="5853991"/>
            <a:ext cx="1312218" cy="352399"/>
          </a:xfrm>
          <a:prstGeom prst="rect">
            <a:avLst/>
          </a:prstGeom>
          <a:solidFill>
            <a:srgbClr val="FFC00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len()</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Google Shape;471;p34">
            <a:extLst>
              <a:ext uri="{FF2B5EF4-FFF2-40B4-BE49-F238E27FC236}">
                <a16:creationId xmlns:a16="http://schemas.microsoft.com/office/drawing/2014/main" id="{D9875E56-0AF4-DB1A-12B5-95CE2597271A}"/>
              </a:ext>
            </a:extLst>
          </p:cNvPr>
          <p:cNvSpPr/>
          <p:nvPr/>
        </p:nvSpPr>
        <p:spPr>
          <a:xfrm>
            <a:off x="5632354" y="5432344"/>
            <a:ext cx="1312219" cy="458118"/>
          </a:xfrm>
          <a:prstGeom prst="roundRect">
            <a:avLst>
              <a:gd name="adj" fmla="val 16667"/>
            </a:avLst>
          </a:prstGeom>
          <a:solidFill>
            <a:srgbClr val="00B0F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LEN</a:t>
            </a: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3" name="Google Shape;472;p34">
            <a:extLst>
              <a:ext uri="{FF2B5EF4-FFF2-40B4-BE49-F238E27FC236}">
                <a16:creationId xmlns:a16="http://schemas.microsoft.com/office/drawing/2014/main" id="{7A43A578-E85A-F1A8-C63A-0E418CABD3CC}"/>
              </a:ext>
            </a:extLst>
          </p:cNvPr>
          <p:cNvSpPr/>
          <p:nvPr/>
        </p:nvSpPr>
        <p:spPr>
          <a:xfrm>
            <a:off x="7383299" y="5853991"/>
            <a:ext cx="1912939" cy="352399"/>
          </a:xfrm>
          <a:prstGeom prst="rect">
            <a:avLst/>
          </a:prstGeom>
          <a:solidFill>
            <a:srgbClr val="FFC00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np. concatenate</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Google Shape;473;p34">
            <a:extLst>
              <a:ext uri="{FF2B5EF4-FFF2-40B4-BE49-F238E27FC236}">
                <a16:creationId xmlns:a16="http://schemas.microsoft.com/office/drawing/2014/main" id="{F3B6CC6E-105C-91FA-E4FB-3D9238DD7E65}"/>
              </a:ext>
            </a:extLst>
          </p:cNvPr>
          <p:cNvSpPr/>
          <p:nvPr/>
        </p:nvSpPr>
        <p:spPr>
          <a:xfrm>
            <a:off x="7383300" y="5432344"/>
            <a:ext cx="1912940" cy="458118"/>
          </a:xfrm>
          <a:prstGeom prst="roundRect">
            <a:avLst>
              <a:gd name="adj" fmla="val 16667"/>
            </a:avLst>
          </a:prstGeom>
          <a:solidFill>
            <a:srgbClr val="00B0F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Cat</a:t>
            </a: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5" name="Google Shape;474;p34">
            <a:extLst>
              <a:ext uri="{FF2B5EF4-FFF2-40B4-BE49-F238E27FC236}">
                <a16:creationId xmlns:a16="http://schemas.microsoft.com/office/drawing/2014/main" id="{D68E84B6-6581-DD9A-0B29-EB36EDEFAAA4}"/>
              </a:ext>
            </a:extLst>
          </p:cNvPr>
          <p:cNvSpPr/>
          <p:nvPr/>
        </p:nvSpPr>
        <p:spPr>
          <a:xfrm>
            <a:off x="9521518" y="5853991"/>
            <a:ext cx="1502682" cy="352399"/>
          </a:xfrm>
          <a:prstGeom prst="rect">
            <a:avLst/>
          </a:prstGeom>
          <a:solidFill>
            <a:srgbClr val="FFC00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np.ndarray()</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Google Shape;475;p34">
            <a:extLst>
              <a:ext uri="{FF2B5EF4-FFF2-40B4-BE49-F238E27FC236}">
                <a16:creationId xmlns:a16="http://schemas.microsoft.com/office/drawing/2014/main" id="{CBEFF07A-11C7-22B1-A343-581A0FF3D8E6}"/>
              </a:ext>
            </a:extLst>
          </p:cNvPr>
          <p:cNvSpPr/>
          <p:nvPr/>
        </p:nvSpPr>
        <p:spPr>
          <a:xfrm>
            <a:off x="9521518" y="5432344"/>
            <a:ext cx="1502683" cy="458118"/>
          </a:xfrm>
          <a:prstGeom prst="roundRect">
            <a:avLst>
              <a:gd name="adj" fmla="val 16667"/>
            </a:avLst>
          </a:prstGeom>
          <a:solidFill>
            <a:srgbClr val="00B0F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CLIP</a:t>
            </a: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7" name="Google Shape;476;p34">
            <a:extLst>
              <a:ext uri="{FF2B5EF4-FFF2-40B4-BE49-F238E27FC236}">
                <a16:creationId xmlns:a16="http://schemas.microsoft.com/office/drawing/2014/main" id="{F0C9B57E-0E96-BD11-2F42-8CE1732A33EA}"/>
              </a:ext>
            </a:extLst>
          </p:cNvPr>
          <p:cNvSpPr/>
          <p:nvPr/>
        </p:nvSpPr>
        <p:spPr>
          <a:xfrm>
            <a:off x="3881408" y="4171528"/>
            <a:ext cx="1312218" cy="352399"/>
          </a:xfrm>
          <a:prstGeom prst="rect">
            <a:avLst/>
          </a:prstGeom>
          <a:solidFill>
            <a:srgbClr val="FFC00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MusicGen</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Google Shape;477;p34">
            <a:extLst>
              <a:ext uri="{FF2B5EF4-FFF2-40B4-BE49-F238E27FC236}">
                <a16:creationId xmlns:a16="http://schemas.microsoft.com/office/drawing/2014/main" id="{CF148A23-877E-7F48-DC27-6198FED3E5F7}"/>
              </a:ext>
            </a:extLst>
          </p:cNvPr>
          <p:cNvSpPr/>
          <p:nvPr/>
        </p:nvSpPr>
        <p:spPr>
          <a:xfrm>
            <a:off x="3881408" y="3749881"/>
            <a:ext cx="1312219" cy="458118"/>
          </a:xfrm>
          <a:prstGeom prst="roundRect">
            <a:avLst>
              <a:gd name="adj" fmla="val 16667"/>
            </a:avLst>
          </a:prstGeom>
          <a:solidFill>
            <a:srgbClr val="00B0F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TTM</a:t>
            </a: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9" name="Google Shape;478;p34">
            <a:extLst>
              <a:ext uri="{FF2B5EF4-FFF2-40B4-BE49-F238E27FC236}">
                <a16:creationId xmlns:a16="http://schemas.microsoft.com/office/drawing/2014/main" id="{781EEA27-BA45-A1D3-51DC-6171FE0BF225}"/>
              </a:ext>
            </a:extLst>
          </p:cNvPr>
          <p:cNvSpPr/>
          <p:nvPr/>
        </p:nvSpPr>
        <p:spPr>
          <a:xfrm>
            <a:off x="5873338" y="3007666"/>
            <a:ext cx="1312218" cy="352399"/>
          </a:xfrm>
          <a:prstGeom prst="rect">
            <a:avLst/>
          </a:prstGeom>
          <a:solidFill>
            <a:srgbClr val="FFC00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Bark</a:t>
            </a: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479;p34">
            <a:extLst>
              <a:ext uri="{FF2B5EF4-FFF2-40B4-BE49-F238E27FC236}">
                <a16:creationId xmlns:a16="http://schemas.microsoft.com/office/drawing/2014/main" id="{B6686C86-F279-AA47-AE1D-3F87168EB4EA}"/>
              </a:ext>
            </a:extLst>
          </p:cNvPr>
          <p:cNvSpPr/>
          <p:nvPr/>
        </p:nvSpPr>
        <p:spPr>
          <a:xfrm>
            <a:off x="5873338" y="2586019"/>
            <a:ext cx="1312219" cy="458118"/>
          </a:xfrm>
          <a:prstGeom prst="roundRect">
            <a:avLst>
              <a:gd name="adj" fmla="val 16667"/>
            </a:avLst>
          </a:prstGeom>
          <a:solidFill>
            <a:srgbClr val="00B0F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TTS</a:t>
            </a: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1" name="Google Shape;480;p34">
            <a:extLst>
              <a:ext uri="{FF2B5EF4-FFF2-40B4-BE49-F238E27FC236}">
                <a16:creationId xmlns:a16="http://schemas.microsoft.com/office/drawing/2014/main" id="{0237128F-F10A-574F-812C-6BD1F525E7B8}"/>
              </a:ext>
            </a:extLst>
          </p:cNvPr>
          <p:cNvSpPr/>
          <p:nvPr/>
        </p:nvSpPr>
        <p:spPr>
          <a:xfrm>
            <a:off x="5873338" y="4177885"/>
            <a:ext cx="1312218" cy="352399"/>
          </a:xfrm>
          <a:prstGeom prst="rect">
            <a:avLst/>
          </a:prstGeom>
          <a:solidFill>
            <a:srgbClr val="FFC00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AudioSR</a:t>
            </a: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481;p34">
            <a:extLst>
              <a:ext uri="{FF2B5EF4-FFF2-40B4-BE49-F238E27FC236}">
                <a16:creationId xmlns:a16="http://schemas.microsoft.com/office/drawing/2014/main" id="{080123C3-AD78-66F4-1F05-7A13FDFE966E}"/>
              </a:ext>
            </a:extLst>
          </p:cNvPr>
          <p:cNvSpPr/>
          <p:nvPr/>
        </p:nvSpPr>
        <p:spPr>
          <a:xfrm>
            <a:off x="5873338" y="3756238"/>
            <a:ext cx="1312219" cy="458118"/>
          </a:xfrm>
          <a:prstGeom prst="roundRect">
            <a:avLst>
              <a:gd name="adj" fmla="val 16667"/>
            </a:avLst>
          </a:prstGeom>
          <a:solidFill>
            <a:srgbClr val="00B0F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SR</a:t>
            </a: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3" name="Google Shape;482;p34">
            <a:extLst>
              <a:ext uri="{FF2B5EF4-FFF2-40B4-BE49-F238E27FC236}">
                <a16:creationId xmlns:a16="http://schemas.microsoft.com/office/drawing/2014/main" id="{1E6DCCB6-9A2C-13D9-012D-4D78D2DBBDD3}"/>
              </a:ext>
            </a:extLst>
          </p:cNvPr>
          <p:cNvSpPr/>
          <p:nvPr/>
        </p:nvSpPr>
        <p:spPr>
          <a:xfrm>
            <a:off x="7726061" y="3008619"/>
            <a:ext cx="1312218" cy="352399"/>
          </a:xfrm>
          <a:prstGeom prst="rect">
            <a:avLst/>
          </a:prstGeom>
          <a:solidFill>
            <a:srgbClr val="FFC00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AudioSep</a:t>
            </a: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483;p34">
            <a:extLst>
              <a:ext uri="{FF2B5EF4-FFF2-40B4-BE49-F238E27FC236}">
                <a16:creationId xmlns:a16="http://schemas.microsoft.com/office/drawing/2014/main" id="{06FA0A05-3165-204E-7A3C-8393230CBE4B}"/>
              </a:ext>
            </a:extLst>
          </p:cNvPr>
          <p:cNvSpPr/>
          <p:nvPr/>
        </p:nvSpPr>
        <p:spPr>
          <a:xfrm>
            <a:off x="7726061" y="2586972"/>
            <a:ext cx="1312219" cy="458118"/>
          </a:xfrm>
          <a:prstGeom prst="roundRect">
            <a:avLst>
              <a:gd name="adj" fmla="val 16667"/>
            </a:avLst>
          </a:prstGeom>
          <a:solidFill>
            <a:srgbClr val="00B0F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TSS</a:t>
            </a: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5" name="Google Shape;484;p34">
            <a:extLst>
              <a:ext uri="{FF2B5EF4-FFF2-40B4-BE49-F238E27FC236}">
                <a16:creationId xmlns:a16="http://schemas.microsoft.com/office/drawing/2014/main" id="{5E28E89B-2D80-E85C-B61E-B0992DE41750}"/>
              </a:ext>
            </a:extLst>
          </p:cNvPr>
          <p:cNvSpPr/>
          <p:nvPr/>
        </p:nvSpPr>
        <p:spPr>
          <a:xfrm>
            <a:off x="7755972" y="4177885"/>
            <a:ext cx="1312218" cy="352399"/>
          </a:xfrm>
          <a:prstGeom prst="rect">
            <a:avLst/>
          </a:prstGeom>
          <a:solidFill>
            <a:srgbClr val="FFC00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AudioSep</a:t>
            </a: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485;p34">
            <a:extLst>
              <a:ext uri="{FF2B5EF4-FFF2-40B4-BE49-F238E27FC236}">
                <a16:creationId xmlns:a16="http://schemas.microsoft.com/office/drawing/2014/main" id="{1C7955FE-000D-08EB-1FF6-2B76456E485E}"/>
              </a:ext>
            </a:extLst>
          </p:cNvPr>
          <p:cNvSpPr/>
          <p:nvPr/>
        </p:nvSpPr>
        <p:spPr>
          <a:xfrm>
            <a:off x="7755972" y="3756238"/>
            <a:ext cx="1312219" cy="458118"/>
          </a:xfrm>
          <a:prstGeom prst="roundRect">
            <a:avLst>
              <a:gd name="adj" fmla="val 16667"/>
            </a:avLst>
          </a:prstGeom>
          <a:solidFill>
            <a:srgbClr val="00B0F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DROP</a:t>
            </a: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7" name="Google Shape;486;p34">
            <a:extLst>
              <a:ext uri="{FF2B5EF4-FFF2-40B4-BE49-F238E27FC236}">
                <a16:creationId xmlns:a16="http://schemas.microsoft.com/office/drawing/2014/main" id="{88BB8375-B213-A2F8-8ED1-3A72F00072E9}"/>
              </a:ext>
            </a:extLst>
          </p:cNvPr>
          <p:cNvSpPr/>
          <p:nvPr/>
        </p:nvSpPr>
        <p:spPr>
          <a:xfrm>
            <a:off x="9521520" y="3004830"/>
            <a:ext cx="1312218" cy="352399"/>
          </a:xfrm>
          <a:prstGeom prst="rect">
            <a:avLst/>
          </a:prstGeom>
          <a:solidFill>
            <a:srgbClr val="FFC00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AudioSep</a:t>
            </a: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487;p34">
            <a:extLst>
              <a:ext uri="{FF2B5EF4-FFF2-40B4-BE49-F238E27FC236}">
                <a16:creationId xmlns:a16="http://schemas.microsoft.com/office/drawing/2014/main" id="{2913DF59-F101-BB20-E4A9-041D2576FB85}"/>
              </a:ext>
            </a:extLst>
          </p:cNvPr>
          <p:cNvSpPr/>
          <p:nvPr/>
        </p:nvSpPr>
        <p:spPr>
          <a:xfrm>
            <a:off x="9521520" y="2583183"/>
            <a:ext cx="1312219" cy="458118"/>
          </a:xfrm>
          <a:prstGeom prst="roundRect">
            <a:avLst>
              <a:gd name="adj" fmla="val 16667"/>
            </a:avLst>
          </a:prstGeom>
          <a:solidFill>
            <a:srgbClr val="00B0F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EXTRACT</a:t>
            </a: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9" name="Google Shape;488;p34">
            <a:extLst>
              <a:ext uri="{FF2B5EF4-FFF2-40B4-BE49-F238E27FC236}">
                <a16:creationId xmlns:a16="http://schemas.microsoft.com/office/drawing/2014/main" id="{743B75A2-8BB9-A7B6-2057-66E458407D25}"/>
              </a:ext>
            </a:extLst>
          </p:cNvPr>
          <p:cNvSpPr/>
          <p:nvPr/>
        </p:nvSpPr>
        <p:spPr>
          <a:xfrm>
            <a:off x="9521519" y="4171528"/>
            <a:ext cx="1312218" cy="352399"/>
          </a:xfrm>
          <a:prstGeom prst="rect">
            <a:avLst/>
          </a:prstGeom>
          <a:solidFill>
            <a:srgbClr val="FFC00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AudioLDM</a:t>
            </a: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489;p34">
            <a:extLst>
              <a:ext uri="{FF2B5EF4-FFF2-40B4-BE49-F238E27FC236}">
                <a16:creationId xmlns:a16="http://schemas.microsoft.com/office/drawing/2014/main" id="{B7DAD9E9-C55A-6EBB-F3CA-842073084DF2}"/>
              </a:ext>
            </a:extLst>
          </p:cNvPr>
          <p:cNvSpPr/>
          <p:nvPr/>
        </p:nvSpPr>
        <p:spPr>
          <a:xfrm>
            <a:off x="9521519" y="3749881"/>
            <a:ext cx="1312219" cy="458118"/>
          </a:xfrm>
          <a:prstGeom prst="roundRect">
            <a:avLst>
              <a:gd name="adj" fmla="val 16667"/>
            </a:avLst>
          </a:prstGeom>
          <a:solidFill>
            <a:srgbClr val="00B0F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INPAINT</a:t>
            </a: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cxnSp>
        <p:nvCxnSpPr>
          <p:cNvPr id="31" name="Google Shape;490;p34">
            <a:extLst>
              <a:ext uri="{FF2B5EF4-FFF2-40B4-BE49-F238E27FC236}">
                <a16:creationId xmlns:a16="http://schemas.microsoft.com/office/drawing/2014/main" id="{5EDBC4E5-C7BB-17B3-0AE4-74631234A651}"/>
              </a:ext>
            </a:extLst>
          </p:cNvPr>
          <p:cNvCxnSpPr/>
          <p:nvPr/>
        </p:nvCxnSpPr>
        <p:spPr>
          <a:xfrm>
            <a:off x="3649663" y="4985925"/>
            <a:ext cx="7467272" cy="0"/>
          </a:xfrm>
          <a:prstGeom prst="straightConnector1">
            <a:avLst/>
          </a:prstGeom>
          <a:noFill/>
          <a:ln w="12700" cap="flat" cmpd="sng">
            <a:solidFill>
              <a:schemeClr val="dk1"/>
            </a:solidFill>
            <a:prstDash val="solid"/>
            <a:miter lim="800000"/>
            <a:headEnd type="none" w="sm" len="sm"/>
            <a:tailEnd type="none" w="sm" len="sm"/>
          </a:ln>
        </p:spPr>
      </p:cxnSp>
      <p:sp>
        <p:nvSpPr>
          <p:cNvPr id="32" name="Google Shape;491;p34">
            <a:extLst>
              <a:ext uri="{FF2B5EF4-FFF2-40B4-BE49-F238E27FC236}">
                <a16:creationId xmlns:a16="http://schemas.microsoft.com/office/drawing/2014/main" id="{A80E6829-3A5D-A4AB-0A26-C68CBC66FE89}"/>
              </a:ext>
            </a:extLst>
          </p:cNvPr>
          <p:cNvSpPr txBox="1"/>
          <p:nvPr/>
        </p:nvSpPr>
        <p:spPr>
          <a:xfrm>
            <a:off x="728823" y="3314966"/>
            <a:ext cx="2570191" cy="547060"/>
          </a:xfrm>
          <a:prstGeom prst="rect">
            <a:avLst/>
          </a:prstGeom>
          <a:noFill/>
          <a:ln>
            <a:noFill/>
          </a:ln>
        </p:spPr>
        <p:txBody>
          <a:bodyPr spcFirstLastPara="1" wrap="square" lIns="109725" tIns="109725" rIns="109725" bIns="91425" anchor="t" anchorCtr="0">
            <a:normAutofit/>
          </a:bodyPr>
          <a:lstStyle/>
          <a:p>
            <a:pPr marL="0" marR="0" lvl="0" indent="0" algn="ctr" defTabSz="457200" rtl="0" eaLnBrk="1" fontAlgn="auto" latinLnBrk="0" hangingPunct="1">
              <a:lnSpc>
                <a:spcPct val="105000"/>
              </a:lnSpc>
              <a:spcBef>
                <a:spcPts val="0"/>
              </a:spcBef>
              <a:spcAft>
                <a:spcPts val="0"/>
              </a:spcAft>
              <a:buClr>
                <a:srgbClr val="000000"/>
              </a:buClr>
              <a:buSzPts val="2000"/>
              <a:buFont typeface="Arial"/>
              <a:buNone/>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Audio manipulation</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3" name="Google Shape;492;p34">
            <a:extLst>
              <a:ext uri="{FF2B5EF4-FFF2-40B4-BE49-F238E27FC236}">
                <a16:creationId xmlns:a16="http://schemas.microsoft.com/office/drawing/2014/main" id="{DC0039E0-896A-FDDD-29AB-77B71D4229C7}"/>
              </a:ext>
            </a:extLst>
          </p:cNvPr>
          <p:cNvSpPr txBox="1"/>
          <p:nvPr/>
        </p:nvSpPr>
        <p:spPr>
          <a:xfrm>
            <a:off x="408567" y="5483130"/>
            <a:ext cx="2570191" cy="547060"/>
          </a:xfrm>
          <a:prstGeom prst="rect">
            <a:avLst/>
          </a:prstGeom>
          <a:noFill/>
          <a:ln>
            <a:noFill/>
          </a:ln>
        </p:spPr>
        <p:txBody>
          <a:bodyPr spcFirstLastPara="1" wrap="square" lIns="109725" tIns="109725" rIns="109725" bIns="91425" anchor="t" anchorCtr="0">
            <a:normAutofit/>
          </a:bodyPr>
          <a:lstStyle/>
          <a:p>
            <a:pPr marL="0" marR="0" lvl="0" indent="0" algn="ctr" defTabSz="457200" rtl="0" eaLnBrk="1" fontAlgn="auto" latinLnBrk="0" hangingPunct="1">
              <a:lnSpc>
                <a:spcPct val="105000"/>
              </a:lnSpc>
              <a:spcBef>
                <a:spcPts val="0"/>
              </a:spcBef>
              <a:spcAft>
                <a:spcPts val="0"/>
              </a:spcAft>
              <a:buClr>
                <a:srgbClr val="000000"/>
              </a:buClr>
              <a:buSzPts val="2000"/>
              <a:buFont typeface="Arial"/>
              <a:buNone/>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Logic function</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4" name="Google Shape;493;p34">
            <a:extLst>
              <a:ext uri="{FF2B5EF4-FFF2-40B4-BE49-F238E27FC236}">
                <a16:creationId xmlns:a16="http://schemas.microsoft.com/office/drawing/2014/main" id="{BE8D752D-2ED1-C332-3CC2-14B0971BCEF7}"/>
              </a:ext>
            </a:extLst>
          </p:cNvPr>
          <p:cNvSpPr txBox="1"/>
          <p:nvPr/>
        </p:nvSpPr>
        <p:spPr>
          <a:xfrm>
            <a:off x="728823" y="1529506"/>
            <a:ext cx="2570191" cy="547060"/>
          </a:xfrm>
          <a:prstGeom prst="rect">
            <a:avLst/>
          </a:prstGeom>
          <a:noFill/>
          <a:ln>
            <a:noFill/>
          </a:ln>
        </p:spPr>
        <p:txBody>
          <a:bodyPr spcFirstLastPara="1" wrap="square" lIns="109725" tIns="109725" rIns="109725" bIns="91425" anchor="t" anchorCtr="0">
            <a:normAutofit/>
          </a:bodyPr>
          <a:lstStyle/>
          <a:p>
            <a:pPr marL="0" marR="0" lvl="0" indent="0" algn="ctr" defTabSz="457200" rtl="0" eaLnBrk="1" fontAlgn="auto" latinLnBrk="0" hangingPunct="1">
              <a:lnSpc>
                <a:spcPct val="105000"/>
              </a:lnSpc>
              <a:spcBef>
                <a:spcPts val="0"/>
              </a:spcBef>
              <a:spcAft>
                <a:spcPts val="0"/>
              </a:spcAft>
              <a:buClr>
                <a:srgbClr val="000000"/>
              </a:buClr>
              <a:buSzPts val="2000"/>
              <a:buFont typeface="Arial"/>
              <a:buNone/>
              <a:tabLst/>
              <a:defRPr/>
            </a:pPr>
            <a:r>
              <a:rPr kumimoji="0" lang="en-US" sz="2000" b="0" i="0" u="none" strike="noStrike" kern="1200" cap="none" spc="0" normalizeH="0" baseline="0" noProof="0">
                <a:ln>
                  <a:noFill/>
                </a:ln>
                <a:solidFill>
                  <a:srgbClr val="000000"/>
                </a:solidFill>
                <a:effectLst/>
                <a:uLnTx/>
                <a:uFillTx/>
                <a:latin typeface="Arial"/>
                <a:ea typeface="Arial"/>
                <a:cs typeface="Arial"/>
                <a:sym typeface="Arial"/>
              </a:rPr>
              <a:t>Audio understanding</a:t>
            </a:r>
            <a:endParaRPr kumimoji="0" sz="20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 name="Google Shape;494;p34">
            <a:extLst>
              <a:ext uri="{FF2B5EF4-FFF2-40B4-BE49-F238E27FC236}">
                <a16:creationId xmlns:a16="http://schemas.microsoft.com/office/drawing/2014/main" id="{483D003D-EFF7-8150-FEA5-15B47C6527A9}"/>
              </a:ext>
            </a:extLst>
          </p:cNvPr>
          <p:cNvSpPr/>
          <p:nvPr/>
        </p:nvSpPr>
        <p:spPr>
          <a:xfrm>
            <a:off x="3881406" y="1918110"/>
            <a:ext cx="1312218" cy="352399"/>
          </a:xfrm>
          <a:prstGeom prst="rect">
            <a:avLst/>
          </a:prstGeom>
          <a:solidFill>
            <a:srgbClr val="FFC00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LTU</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 name="Google Shape;495;p34">
            <a:extLst>
              <a:ext uri="{FF2B5EF4-FFF2-40B4-BE49-F238E27FC236}">
                <a16:creationId xmlns:a16="http://schemas.microsoft.com/office/drawing/2014/main" id="{99588880-09AB-D072-6BB7-2999B8E1B019}"/>
              </a:ext>
            </a:extLst>
          </p:cNvPr>
          <p:cNvSpPr/>
          <p:nvPr/>
        </p:nvSpPr>
        <p:spPr>
          <a:xfrm>
            <a:off x="3881406" y="1496463"/>
            <a:ext cx="1312219" cy="458118"/>
          </a:xfrm>
          <a:prstGeom prst="roundRect">
            <a:avLst>
              <a:gd name="adj" fmla="val 16667"/>
            </a:avLst>
          </a:prstGeom>
          <a:solidFill>
            <a:srgbClr val="00B0F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Arial"/>
                <a:cs typeface="Arial"/>
                <a:sym typeface="Arial"/>
              </a:rPr>
              <a:t>LU</a:t>
            </a: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37" name="Google Shape;497;p34">
            <a:extLst>
              <a:ext uri="{FF2B5EF4-FFF2-40B4-BE49-F238E27FC236}">
                <a16:creationId xmlns:a16="http://schemas.microsoft.com/office/drawing/2014/main" id="{B0E29EB6-2C5B-8F0B-F4E8-6A6DA8727C2A}"/>
              </a:ext>
            </a:extLst>
          </p:cNvPr>
          <p:cNvSpPr txBox="1"/>
          <p:nvPr/>
        </p:nvSpPr>
        <p:spPr>
          <a:xfrm>
            <a:off x="6368948" y="1562531"/>
            <a:ext cx="2570100" cy="547200"/>
          </a:xfrm>
          <a:prstGeom prst="rect">
            <a:avLst/>
          </a:prstGeom>
          <a:noFill/>
          <a:ln>
            <a:noFill/>
          </a:ln>
        </p:spPr>
        <p:txBody>
          <a:bodyPr spcFirstLastPara="1" wrap="square" lIns="109725" tIns="109725" rIns="109725" bIns="91425" anchor="t" anchorCtr="0">
            <a:normAutofit/>
          </a:bodyPr>
          <a:lstStyle/>
          <a:p>
            <a:pPr marL="0" marR="0" lvl="0" indent="0" algn="ctr" defTabSz="457200" rtl="0" eaLnBrk="1" fontAlgn="auto" latinLnBrk="0" hangingPunct="1">
              <a:lnSpc>
                <a:spcPct val="105000"/>
              </a:lnSpc>
              <a:spcBef>
                <a:spcPts val="0"/>
              </a:spcBef>
              <a:spcAft>
                <a:spcPts val="0"/>
              </a:spcAft>
              <a:buClr>
                <a:srgbClr val="000000"/>
              </a:buClr>
              <a:buSzPts val="2000"/>
              <a:buFont typeface="Arial"/>
              <a:buNone/>
              <a:tabLst/>
              <a:defRPr/>
            </a:pPr>
            <a:r>
              <a:rPr kumimoji="0" lang="en-US" sz="2000" b="0" i="0" u="none" strike="noStrike" kern="1200" cap="none" spc="0" normalizeH="0" baseline="0" noProof="0">
                <a:ln>
                  <a:noFill/>
                </a:ln>
                <a:solidFill>
                  <a:srgbClr val="000000"/>
                </a:solidFill>
                <a:effectLst/>
                <a:uLnTx/>
                <a:uFillTx/>
                <a:latin typeface="Arial"/>
                <a:ea typeface="Arial"/>
                <a:cs typeface="Arial"/>
                <a:sym typeface="Arial"/>
              </a:rPr>
              <a:t>Audio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watermarking</a:t>
            </a:r>
            <a:endParaRPr kumimoji="0" sz="20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8" name="Google Shape;498;p34">
            <a:extLst>
              <a:ext uri="{FF2B5EF4-FFF2-40B4-BE49-F238E27FC236}">
                <a16:creationId xmlns:a16="http://schemas.microsoft.com/office/drawing/2014/main" id="{A1D4DFA9-BD57-144A-E7BF-18D7D4113F84}"/>
              </a:ext>
            </a:extLst>
          </p:cNvPr>
          <p:cNvSpPr/>
          <p:nvPr/>
        </p:nvSpPr>
        <p:spPr>
          <a:xfrm>
            <a:off x="9521531" y="1951135"/>
            <a:ext cx="1312200" cy="352500"/>
          </a:xfrm>
          <a:prstGeom prst="rect">
            <a:avLst/>
          </a:prstGeom>
          <a:solidFill>
            <a:srgbClr val="FFC00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WavMark</a:t>
            </a: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 name="Google Shape;499;p34">
            <a:extLst>
              <a:ext uri="{FF2B5EF4-FFF2-40B4-BE49-F238E27FC236}">
                <a16:creationId xmlns:a16="http://schemas.microsoft.com/office/drawing/2014/main" id="{514134A7-C3EA-99F2-3F69-B6603EA807FE}"/>
              </a:ext>
            </a:extLst>
          </p:cNvPr>
          <p:cNvSpPr/>
          <p:nvPr/>
        </p:nvSpPr>
        <p:spPr>
          <a:xfrm>
            <a:off x="9521531" y="1529488"/>
            <a:ext cx="1312200" cy="458100"/>
          </a:xfrm>
          <a:prstGeom prst="roundRect">
            <a:avLst>
              <a:gd name="adj" fmla="val 16667"/>
            </a:avLst>
          </a:prstGeom>
          <a:solidFill>
            <a:srgbClr val="00B0F0"/>
          </a:solidFill>
          <a:ln w="12700" cap="flat" cmpd="sng">
            <a:solidFill>
              <a:srgbClr val="303C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AW</a:t>
            </a: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8353561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8C9F41AC-48E0-ABD6-DB96-505A2C8039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195FB5-05D9-E087-08F2-F1236090143F}"/>
              </a:ext>
            </a:extLst>
          </p:cNvPr>
          <p:cNvSpPr>
            <a:spLocks noGrp="1"/>
          </p:cNvSpPr>
          <p:nvPr>
            <p:ph type="title"/>
          </p:nvPr>
        </p:nvSpPr>
        <p:spPr>
          <a:xfrm>
            <a:off x="523488" y="398999"/>
            <a:ext cx="9097590" cy="513088"/>
          </a:xfrm>
        </p:spPr>
        <p:txBody>
          <a:bodyPr>
            <a:normAutofit/>
          </a:bodyPr>
          <a:lstStyle/>
          <a:p>
            <a:r>
              <a:rPr lang="en-US" b="1" dirty="0" err="1">
                <a:solidFill>
                  <a:srgbClr val="0070C0"/>
                </a:solidFill>
              </a:rPr>
              <a:t>WavCraft</a:t>
            </a:r>
            <a:r>
              <a:rPr lang="en-US" b="1" dirty="0">
                <a:solidFill>
                  <a:srgbClr val="0070C0"/>
                </a:solidFill>
              </a:rPr>
              <a:t> </a:t>
            </a:r>
            <a:r>
              <a:rPr lang="en-US" dirty="0">
                <a:solidFill>
                  <a:srgbClr val="0070C0"/>
                </a:solidFill>
              </a:rPr>
              <a:t>– Experimental Results</a:t>
            </a:r>
            <a:endParaRPr lang="x-none" dirty="0">
              <a:solidFill>
                <a:srgbClr val="0070C0"/>
              </a:solidFill>
            </a:endParaRPr>
          </a:p>
        </p:txBody>
      </p:sp>
      <p:sp>
        <p:nvSpPr>
          <p:cNvPr id="5" name="Slide Number Placeholder 4">
            <a:extLst>
              <a:ext uri="{FF2B5EF4-FFF2-40B4-BE49-F238E27FC236}">
                <a16:creationId xmlns:a16="http://schemas.microsoft.com/office/drawing/2014/main" id="{213D8307-457F-FF80-211E-4D48B5BF98B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2ABAA4-5EBE-4E82-8762-4025E75A148F}" type="slidenum">
              <a:rPr kumimoji="0" lang="en-GB" sz="9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9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70268EC6-C0D9-6BFE-C423-7F3940057CB0}"/>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pic>
        <p:nvPicPr>
          <p:cNvPr id="3" name="Google Shape;511;p35">
            <a:extLst>
              <a:ext uri="{FF2B5EF4-FFF2-40B4-BE49-F238E27FC236}">
                <a16:creationId xmlns:a16="http://schemas.microsoft.com/office/drawing/2014/main" id="{87EB70B2-47B4-6484-3FFB-181E52360945}"/>
              </a:ext>
            </a:extLst>
          </p:cNvPr>
          <p:cNvPicPr preferRelativeResize="0"/>
          <p:nvPr/>
        </p:nvPicPr>
        <p:blipFill rotWithShape="1">
          <a:blip r:embed="rId3">
            <a:alphaModFix/>
          </a:blip>
          <a:srcRect/>
          <a:stretch/>
        </p:blipFill>
        <p:spPr>
          <a:xfrm>
            <a:off x="469392" y="1788501"/>
            <a:ext cx="5981103" cy="1604541"/>
          </a:xfrm>
          <a:prstGeom prst="rect">
            <a:avLst/>
          </a:prstGeom>
          <a:noFill/>
          <a:ln>
            <a:noFill/>
          </a:ln>
        </p:spPr>
      </p:pic>
      <p:pic>
        <p:nvPicPr>
          <p:cNvPr id="4" name="Google Shape;512;p35">
            <a:extLst>
              <a:ext uri="{FF2B5EF4-FFF2-40B4-BE49-F238E27FC236}">
                <a16:creationId xmlns:a16="http://schemas.microsoft.com/office/drawing/2014/main" id="{AC4F9836-59C0-C290-FD62-F75DF4889966}"/>
              </a:ext>
            </a:extLst>
          </p:cNvPr>
          <p:cNvPicPr preferRelativeResize="0"/>
          <p:nvPr/>
        </p:nvPicPr>
        <p:blipFill rotWithShape="1">
          <a:blip r:embed="rId4">
            <a:alphaModFix/>
          </a:blip>
          <a:srcRect/>
          <a:stretch/>
        </p:blipFill>
        <p:spPr>
          <a:xfrm>
            <a:off x="556556" y="4762039"/>
            <a:ext cx="4616121" cy="1148621"/>
          </a:xfrm>
          <a:prstGeom prst="rect">
            <a:avLst/>
          </a:prstGeom>
          <a:noFill/>
          <a:ln>
            <a:noFill/>
          </a:ln>
        </p:spPr>
      </p:pic>
      <p:pic>
        <p:nvPicPr>
          <p:cNvPr id="40" name="Google Shape;513;p35">
            <a:extLst>
              <a:ext uri="{FF2B5EF4-FFF2-40B4-BE49-F238E27FC236}">
                <a16:creationId xmlns:a16="http://schemas.microsoft.com/office/drawing/2014/main" id="{3821765A-4552-5662-245B-C669A9D2F13F}"/>
              </a:ext>
            </a:extLst>
          </p:cNvPr>
          <p:cNvPicPr preferRelativeResize="0"/>
          <p:nvPr/>
        </p:nvPicPr>
        <p:blipFill rotWithShape="1">
          <a:blip r:embed="rId5">
            <a:alphaModFix/>
          </a:blip>
          <a:srcRect/>
          <a:stretch/>
        </p:blipFill>
        <p:spPr>
          <a:xfrm>
            <a:off x="7101156" y="598202"/>
            <a:ext cx="3483496" cy="2360993"/>
          </a:xfrm>
          <a:prstGeom prst="rect">
            <a:avLst/>
          </a:prstGeom>
          <a:noFill/>
          <a:ln>
            <a:noFill/>
          </a:ln>
        </p:spPr>
      </p:pic>
      <p:pic>
        <p:nvPicPr>
          <p:cNvPr id="41" name="Google Shape;514;p35">
            <a:extLst>
              <a:ext uri="{FF2B5EF4-FFF2-40B4-BE49-F238E27FC236}">
                <a16:creationId xmlns:a16="http://schemas.microsoft.com/office/drawing/2014/main" id="{8F6DC4D7-04D0-771B-5A88-94421BF31DF0}"/>
              </a:ext>
            </a:extLst>
          </p:cNvPr>
          <p:cNvPicPr preferRelativeResize="0"/>
          <p:nvPr/>
        </p:nvPicPr>
        <p:blipFill rotWithShape="1">
          <a:blip r:embed="rId6">
            <a:alphaModFix/>
          </a:blip>
          <a:srcRect/>
          <a:stretch/>
        </p:blipFill>
        <p:spPr>
          <a:xfrm>
            <a:off x="5442582" y="3697819"/>
            <a:ext cx="3231180" cy="2253124"/>
          </a:xfrm>
          <a:prstGeom prst="rect">
            <a:avLst/>
          </a:prstGeom>
          <a:noFill/>
          <a:ln>
            <a:noFill/>
          </a:ln>
        </p:spPr>
      </p:pic>
      <p:pic>
        <p:nvPicPr>
          <p:cNvPr id="42" name="Google Shape;515;p35">
            <a:extLst>
              <a:ext uri="{FF2B5EF4-FFF2-40B4-BE49-F238E27FC236}">
                <a16:creationId xmlns:a16="http://schemas.microsoft.com/office/drawing/2014/main" id="{228791E7-B963-B77B-355E-41C51D178AA7}"/>
              </a:ext>
            </a:extLst>
          </p:cNvPr>
          <p:cNvPicPr preferRelativeResize="0"/>
          <p:nvPr/>
        </p:nvPicPr>
        <p:blipFill rotWithShape="1">
          <a:blip r:embed="rId7">
            <a:alphaModFix/>
          </a:blip>
          <a:srcRect/>
          <a:stretch/>
        </p:blipFill>
        <p:spPr>
          <a:xfrm>
            <a:off x="8821663" y="3726892"/>
            <a:ext cx="3231180" cy="2241132"/>
          </a:xfrm>
          <a:prstGeom prst="rect">
            <a:avLst/>
          </a:prstGeom>
          <a:noFill/>
          <a:ln>
            <a:noFill/>
          </a:ln>
        </p:spPr>
      </p:pic>
      <p:sp>
        <p:nvSpPr>
          <p:cNvPr id="43" name="Google Shape;516;p35">
            <a:extLst>
              <a:ext uri="{FF2B5EF4-FFF2-40B4-BE49-F238E27FC236}">
                <a16:creationId xmlns:a16="http://schemas.microsoft.com/office/drawing/2014/main" id="{51EEA488-FDE4-C685-82FE-3B77D258F4B0}"/>
              </a:ext>
            </a:extLst>
          </p:cNvPr>
          <p:cNvSpPr txBox="1"/>
          <p:nvPr/>
        </p:nvSpPr>
        <p:spPr>
          <a:xfrm>
            <a:off x="469393" y="1122175"/>
            <a:ext cx="5708192" cy="720325"/>
          </a:xfrm>
          <a:prstGeom prst="rect">
            <a:avLst/>
          </a:prstGeom>
          <a:noFill/>
          <a:ln>
            <a:noFill/>
          </a:ln>
        </p:spPr>
        <p:txBody>
          <a:bodyPr spcFirstLastPara="1" wrap="square" lIns="109725" tIns="109725" rIns="109725" bIns="91425" anchor="t" anchorCtr="0">
            <a:normAutofit fontScale="70000" lnSpcReduction="20000"/>
          </a:bodyPr>
          <a:lstStyle/>
          <a:p>
            <a:pPr marL="0" marR="0" lvl="0" indent="0" algn="ctr"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2000" b="0" i="0" u="none" strike="noStrike" kern="1200" cap="none" spc="0" normalizeH="0" baseline="0" noProof="0" dirty="0">
                <a:ln>
                  <a:noFill/>
                </a:ln>
                <a:solidFill>
                  <a:srgbClr val="000000"/>
                </a:solidFill>
                <a:effectLst/>
                <a:uLnTx/>
                <a:uFillTx/>
                <a:latin typeface="Arial"/>
                <a:ea typeface="Arial"/>
                <a:cs typeface="Arial"/>
                <a:sym typeface="Arial"/>
              </a:rPr>
              <a:t>Table 1. Compared to the audio editing model on five editing tasks.</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5000"/>
              </a:lnSpc>
              <a:spcBef>
                <a:spcPts val="0"/>
              </a:spcBef>
              <a:spcAft>
                <a:spcPts val="0"/>
              </a:spcAft>
              <a:buClr>
                <a:srgbClr val="000000"/>
              </a:buClr>
              <a:buSzPct val="100000"/>
              <a:buFont typeface="Arial"/>
              <a:buNone/>
              <a:tabLst/>
              <a:defRPr/>
            </a:pPr>
            <a:r>
              <a:rPr kumimoji="0" lang="en-US" sz="1900" b="0" i="0" u="none" strike="noStrike" kern="1200" cap="none" spc="0" normalizeH="0" baseline="0" noProof="0" dirty="0">
                <a:ln>
                  <a:noFill/>
                </a:ln>
                <a:solidFill>
                  <a:srgbClr val="000000"/>
                </a:solidFill>
                <a:effectLst/>
                <a:uLnTx/>
                <a:uFillTx/>
                <a:latin typeface="Arial"/>
                <a:ea typeface="Arial"/>
                <a:cs typeface="Arial"/>
                <a:sym typeface="Arial"/>
              </a:rPr>
              <a:t>FAD: Fréchet Audio Distance, IS: Inception score, KL: </a:t>
            </a:r>
            <a:r>
              <a:rPr kumimoji="0" lang="en-US" sz="1900" b="0" i="0" u="none" strike="noStrike" kern="1200" cap="none" spc="0" normalizeH="0" baseline="0" noProof="0" dirty="0" err="1">
                <a:ln>
                  <a:noFill/>
                </a:ln>
                <a:solidFill>
                  <a:srgbClr val="000000"/>
                </a:solidFill>
                <a:effectLst/>
                <a:uLnTx/>
                <a:uFillTx/>
                <a:latin typeface="Arial"/>
                <a:ea typeface="Arial"/>
                <a:cs typeface="Arial"/>
                <a:sym typeface="Arial"/>
              </a:rPr>
              <a:t>kullback</a:t>
            </a:r>
            <a:r>
              <a:rPr kumimoji="0" lang="en-US" sz="1900" b="0" i="0" u="none" strike="noStrike" kern="1200" cap="none" spc="0" normalizeH="0" baseline="0" noProof="0" dirty="0">
                <a:ln>
                  <a:noFill/>
                </a:ln>
                <a:solidFill>
                  <a:srgbClr val="000000"/>
                </a:solidFill>
                <a:effectLst/>
                <a:uLnTx/>
                <a:uFillTx/>
                <a:latin typeface="Arial"/>
                <a:ea typeface="Arial"/>
                <a:cs typeface="Arial"/>
                <a:sym typeface="Arial"/>
              </a:rPr>
              <a:t>–</a:t>
            </a:r>
            <a:r>
              <a:rPr kumimoji="0" lang="en-US" sz="1900" b="0" i="0" u="none" strike="noStrike" kern="1200" cap="none" spc="0" normalizeH="0" baseline="0" noProof="0" dirty="0" err="1">
                <a:ln>
                  <a:noFill/>
                </a:ln>
                <a:solidFill>
                  <a:srgbClr val="000000"/>
                </a:solidFill>
                <a:effectLst/>
                <a:uLnTx/>
                <a:uFillTx/>
                <a:latin typeface="Arial"/>
                <a:ea typeface="Arial"/>
                <a:cs typeface="Arial"/>
                <a:sym typeface="Arial"/>
              </a:rPr>
              <a:t>leibler</a:t>
            </a:r>
            <a:r>
              <a:rPr kumimoji="0" lang="en-US" sz="1900" b="0" i="0" u="none" strike="noStrike" kern="1200" cap="none" spc="0" normalizeH="0" baseline="0" noProof="0" dirty="0">
                <a:ln>
                  <a:noFill/>
                </a:ln>
                <a:solidFill>
                  <a:srgbClr val="000000"/>
                </a:solidFill>
                <a:effectLst/>
                <a:uLnTx/>
                <a:uFillTx/>
                <a:latin typeface="Arial"/>
                <a:ea typeface="Arial"/>
                <a:cs typeface="Arial"/>
                <a:sym typeface="Arial"/>
              </a:rPr>
              <a:t> divergence, LSD: log spectral distance</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4" name="Google Shape;517;p35">
            <a:extLst>
              <a:ext uri="{FF2B5EF4-FFF2-40B4-BE49-F238E27FC236}">
                <a16:creationId xmlns:a16="http://schemas.microsoft.com/office/drawing/2014/main" id="{7ED24B00-5119-3E50-DDAF-CB7E8362D358}"/>
              </a:ext>
            </a:extLst>
          </p:cNvPr>
          <p:cNvSpPr txBox="1"/>
          <p:nvPr/>
        </p:nvSpPr>
        <p:spPr>
          <a:xfrm>
            <a:off x="470203" y="4245208"/>
            <a:ext cx="4322919" cy="451512"/>
          </a:xfrm>
          <a:prstGeom prst="rect">
            <a:avLst/>
          </a:prstGeom>
          <a:noFill/>
          <a:ln>
            <a:noFill/>
          </a:ln>
        </p:spPr>
        <p:txBody>
          <a:bodyPr spcFirstLastPara="1" wrap="square" lIns="109725" tIns="109725" rIns="109725" bIns="91425" anchor="t" anchorCtr="0">
            <a:normAutofit/>
          </a:bodyPr>
          <a:lstStyle/>
          <a:p>
            <a:pPr marL="0" marR="0" lvl="0" indent="0" algn="ctr" defTabSz="457200" rtl="0" eaLnBrk="1" fontAlgn="auto" latinLnBrk="0" hangingPunct="1">
              <a:lnSpc>
                <a:spcPct val="105000"/>
              </a:lnSpc>
              <a:spcBef>
                <a:spcPts val="0"/>
              </a:spcBef>
              <a:spcAft>
                <a:spcPts val="0"/>
              </a:spcAft>
              <a:buClr>
                <a:srgbClr val="000000"/>
              </a:buClr>
              <a:buSzPts val="1400"/>
              <a:buFont typeface="Arial"/>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Table 2. Compared to the audio generative models</a:t>
            </a: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5" name="Google Shape;518;p35">
            <a:extLst>
              <a:ext uri="{FF2B5EF4-FFF2-40B4-BE49-F238E27FC236}">
                <a16:creationId xmlns:a16="http://schemas.microsoft.com/office/drawing/2014/main" id="{4637110A-F1CD-5E3C-D013-C07B3B2A2BC8}"/>
              </a:ext>
            </a:extLst>
          </p:cNvPr>
          <p:cNvSpPr txBox="1"/>
          <p:nvPr/>
        </p:nvSpPr>
        <p:spPr>
          <a:xfrm>
            <a:off x="5969594" y="2994904"/>
            <a:ext cx="6132000" cy="595500"/>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5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Arial"/>
                <a:cs typeface="Arial"/>
                <a:sym typeface="Arial"/>
              </a:rPr>
              <a:t>Figure 1. Comparing the ability of audio storytelling</a:t>
            </a:r>
            <a:br>
              <a:rPr kumimoji="0" lang="en-US" sz="1800" b="0" i="0" u="none" strike="noStrike" kern="1200" cap="none" spc="0" normalizeH="0" baseline="0" noProof="0">
                <a:ln>
                  <a:noFill/>
                </a:ln>
                <a:solidFill>
                  <a:srgbClr val="000000"/>
                </a:solidFill>
                <a:effectLst/>
                <a:uLnTx/>
                <a:uFillTx/>
                <a:latin typeface="Arial"/>
                <a:ea typeface="Arial"/>
                <a:cs typeface="Arial"/>
                <a:sym typeface="Arial"/>
              </a:rPr>
            </a:b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6" name="Google Shape;519;p35">
            <a:extLst>
              <a:ext uri="{FF2B5EF4-FFF2-40B4-BE49-F238E27FC236}">
                <a16:creationId xmlns:a16="http://schemas.microsoft.com/office/drawing/2014/main" id="{BE039BCC-B781-7E73-BE02-AA6468499BAB}"/>
              </a:ext>
            </a:extLst>
          </p:cNvPr>
          <p:cNvSpPr txBox="1"/>
          <p:nvPr/>
        </p:nvSpPr>
        <p:spPr>
          <a:xfrm>
            <a:off x="5644076" y="6087430"/>
            <a:ext cx="3231180" cy="544724"/>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Figure 2. Overall subjective evaluation on audio editing quality</a:t>
            </a:r>
            <a:endParaRPr kumimoji="0" sz="18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47" name="Google Shape;520;p35">
            <a:extLst>
              <a:ext uri="{FF2B5EF4-FFF2-40B4-BE49-F238E27FC236}">
                <a16:creationId xmlns:a16="http://schemas.microsoft.com/office/drawing/2014/main" id="{6137E183-9AD1-3151-8F71-740D7516F94B}"/>
              </a:ext>
            </a:extLst>
          </p:cNvPr>
          <p:cNvSpPr txBox="1"/>
          <p:nvPr/>
        </p:nvSpPr>
        <p:spPr>
          <a:xfrm>
            <a:off x="8875256" y="6097623"/>
            <a:ext cx="3231180" cy="544724"/>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Figure 3. Subjective evaluation on the quality of edited audio </a:t>
            </a:r>
            <a:endParaRPr kumimoji="0" sz="18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276976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588616" y="303079"/>
            <a:ext cx="8316845" cy="513088"/>
          </a:xfrm>
        </p:spPr>
        <p:txBody>
          <a:bodyPr>
            <a:normAutofit/>
          </a:bodyPr>
          <a:lstStyle/>
          <a:p>
            <a:r>
              <a:rPr lang="en-GB" dirty="0">
                <a:solidFill>
                  <a:srgbClr val="0070C0"/>
                </a:solidFill>
              </a:rPr>
              <a:t>Dataset: </a:t>
            </a:r>
            <a:r>
              <a:rPr lang="en-GB" b="1" dirty="0" err="1">
                <a:solidFill>
                  <a:srgbClr val="0070C0"/>
                </a:solidFill>
              </a:rPr>
              <a:t>WavCaps</a:t>
            </a:r>
            <a:endParaRPr lang="x-none" b="1" dirty="0">
              <a:solidFill>
                <a:srgbClr val="0070C0"/>
              </a:solidFill>
            </a:endParaRP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2ABAA4-5EBE-4E82-8762-4025E75A148F}" type="slidenum">
              <a:rPr kumimoji="0" lang="en-GB" sz="9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9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9659" y="67714"/>
            <a:ext cx="1544341" cy="470731"/>
          </a:xfrm>
          <a:prstGeom prst="rect">
            <a:avLst/>
          </a:prstGeom>
        </p:spPr>
      </p:pic>
      <p:pic>
        <p:nvPicPr>
          <p:cNvPr id="3" name="Picture 2"/>
          <p:cNvPicPr>
            <a:picLocks noChangeAspect="1"/>
          </p:cNvPicPr>
          <p:nvPr/>
        </p:nvPicPr>
        <p:blipFill>
          <a:blip r:embed="rId3"/>
          <a:stretch>
            <a:fillRect/>
          </a:stretch>
        </p:blipFill>
        <p:spPr>
          <a:xfrm>
            <a:off x="1808889" y="985293"/>
            <a:ext cx="8527807" cy="4439875"/>
          </a:xfrm>
          <a:prstGeom prst="rect">
            <a:avLst/>
          </a:prstGeom>
        </p:spPr>
      </p:pic>
      <p:sp>
        <p:nvSpPr>
          <p:cNvPr id="7" name="TextBox 6">
            <a:extLst>
              <a:ext uri="{FF2B5EF4-FFF2-40B4-BE49-F238E27FC236}">
                <a16:creationId xmlns:a16="http://schemas.microsoft.com/office/drawing/2014/main" id="{55B2D3F5-4D40-B5F3-B75E-106EEAEA1C61}"/>
              </a:ext>
            </a:extLst>
          </p:cNvPr>
          <p:cNvSpPr txBox="1"/>
          <p:nvPr/>
        </p:nvSpPr>
        <p:spPr>
          <a:xfrm>
            <a:off x="1245848" y="5872016"/>
            <a:ext cx="10438151" cy="8925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13839"/>
                </a:solidFill>
                <a:effectLst/>
                <a:uLnTx/>
                <a:uFillTx/>
                <a:latin typeface="Times New Roman" panose="02020603050405020304" pitchFamily="18" charset="0"/>
                <a:ea typeface="+mn-ea"/>
                <a:cs typeface="+mn-cs"/>
              </a:rPr>
              <a:t>X. Mei, C. Meng, H. Liu, Q. Kong, T. Ko, C. Zhao, M. D. </a:t>
            </a:r>
            <a:r>
              <a:rPr kumimoji="0" lang="en-GB" sz="1200" b="0" i="0" u="none" strike="noStrike" kern="1200" cap="none" spc="0" normalizeH="0" baseline="0" noProof="0" dirty="0" err="1">
                <a:ln>
                  <a:noFill/>
                </a:ln>
                <a:solidFill>
                  <a:srgbClr val="413839"/>
                </a:solidFill>
                <a:effectLst/>
                <a:uLnTx/>
                <a:uFillTx/>
                <a:latin typeface="Times New Roman" panose="02020603050405020304" pitchFamily="18" charset="0"/>
                <a:ea typeface="+mn-ea"/>
                <a:cs typeface="+mn-cs"/>
              </a:rPr>
              <a:t>Plumbley</a:t>
            </a:r>
            <a:r>
              <a:rPr kumimoji="0" lang="en-GB" sz="1200" b="0" i="0" u="none" strike="noStrike" kern="1200" cap="none" spc="0" normalizeH="0" baseline="0" noProof="0" dirty="0">
                <a:ln>
                  <a:noFill/>
                </a:ln>
                <a:solidFill>
                  <a:srgbClr val="413839"/>
                </a:solidFill>
                <a:effectLst/>
                <a:uLnTx/>
                <a:uFillTx/>
                <a:latin typeface="Times New Roman" panose="02020603050405020304" pitchFamily="18" charset="0"/>
                <a:ea typeface="+mn-ea"/>
                <a:cs typeface="+mn-cs"/>
              </a:rPr>
              <a:t>, Y. Zou, and W. Wang, "</a:t>
            </a:r>
            <a:r>
              <a:rPr kumimoji="0" lang="en-GB" sz="1200" b="0" i="0" u="none" strike="noStrike" kern="1200" cap="none" spc="0" normalizeH="0" baseline="0" noProof="0" dirty="0" err="1">
                <a:ln>
                  <a:noFill/>
                </a:ln>
                <a:solidFill>
                  <a:srgbClr val="413839"/>
                </a:solidFill>
                <a:effectLst/>
                <a:uLnTx/>
                <a:uFillTx/>
                <a:latin typeface="Times New Roman" panose="02020603050405020304" pitchFamily="18" charset="0"/>
                <a:ea typeface="+mn-ea"/>
                <a:cs typeface="+mn-cs"/>
              </a:rPr>
              <a:t>WavCaps</a:t>
            </a:r>
            <a:r>
              <a:rPr kumimoji="0" lang="en-GB" sz="1200" b="0" i="0" u="none" strike="noStrike" kern="1200" cap="none" spc="0" normalizeH="0" baseline="0" noProof="0" dirty="0">
                <a:ln>
                  <a:noFill/>
                </a:ln>
                <a:solidFill>
                  <a:srgbClr val="413839"/>
                </a:solidFill>
                <a:effectLst/>
                <a:uLnTx/>
                <a:uFillTx/>
                <a:latin typeface="Times New Roman" panose="02020603050405020304" pitchFamily="18" charset="0"/>
                <a:ea typeface="+mn-ea"/>
                <a:cs typeface="+mn-cs"/>
              </a:rPr>
              <a:t>: A ChatGPT-Assisted Weakly-Labelled Audio Captioning Dataset for Audio-Language Multimodal Research," </a:t>
            </a:r>
            <a:r>
              <a:rPr kumimoji="0" lang="en-GB" sz="1200" b="0" i="1" u="none" strike="noStrike" kern="1200" cap="none" spc="0" normalizeH="0" baseline="0" noProof="0" dirty="0">
                <a:ln>
                  <a:noFill/>
                </a:ln>
                <a:solidFill>
                  <a:srgbClr val="413839"/>
                </a:solidFill>
                <a:effectLst/>
                <a:uLnTx/>
                <a:uFillTx/>
                <a:latin typeface="Times New Roman" panose="02020603050405020304" pitchFamily="18" charset="0"/>
                <a:ea typeface="+mn-ea"/>
                <a:cs typeface="+mn-cs"/>
              </a:rPr>
              <a:t>IEEE/ACM Transactions on Audio Speech and Language Processing</a:t>
            </a:r>
            <a:r>
              <a:rPr kumimoji="0" lang="en-GB" sz="1200" b="0" i="0" u="none" strike="noStrike" kern="1200" cap="none" spc="0" normalizeH="0" baseline="0" noProof="0" dirty="0">
                <a:ln>
                  <a:noFill/>
                </a:ln>
                <a:solidFill>
                  <a:srgbClr val="413839"/>
                </a:solidFill>
                <a:effectLst/>
                <a:uLnTx/>
                <a:uFillTx/>
                <a:latin typeface="Times New Roman" panose="02020603050405020304" pitchFamily="18" charset="0"/>
                <a:ea typeface="+mn-ea"/>
                <a:cs typeface="+mn-cs"/>
              </a:rPr>
              <a:t>, June 2024.</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13839"/>
              </a:solidFill>
              <a:effectLst/>
              <a:uLnTx/>
              <a:uFillTx/>
              <a:latin typeface="Times New Roman" panose="020206030504050203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rPr>
              <a:t>Code:  https://github.com/XinhaoMei/WavCaps</a:t>
            </a:r>
          </a:p>
        </p:txBody>
      </p:sp>
    </p:spTree>
    <p:extLst>
      <p:ext uri="{BB962C8B-B14F-4D97-AF65-F5344CB8AC3E}">
        <p14:creationId xmlns:p14="http://schemas.microsoft.com/office/powerpoint/2010/main" val="10522802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533426" y="288370"/>
            <a:ext cx="9515035" cy="513088"/>
          </a:xfrm>
        </p:spPr>
        <p:txBody>
          <a:bodyPr>
            <a:normAutofit/>
          </a:bodyPr>
          <a:lstStyle/>
          <a:p>
            <a:r>
              <a:rPr lang="en-GB" b="1" dirty="0" err="1">
                <a:solidFill>
                  <a:srgbClr val="0070C0"/>
                </a:solidFill>
              </a:rPr>
              <a:t>WavCaps</a:t>
            </a:r>
            <a:r>
              <a:rPr lang="en-GB" dirty="0">
                <a:solidFill>
                  <a:srgbClr val="0070C0"/>
                </a:solidFill>
              </a:rPr>
              <a:t> – Statistics</a:t>
            </a:r>
            <a:endParaRPr lang="x-none" dirty="0">
              <a:solidFill>
                <a:srgbClr val="0070C0"/>
              </a:solidFill>
            </a:endParaRP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53</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pic>
        <p:nvPicPr>
          <p:cNvPr id="4" name="Picture 3"/>
          <p:cNvPicPr>
            <a:picLocks noChangeAspect="1"/>
          </p:cNvPicPr>
          <p:nvPr/>
        </p:nvPicPr>
        <p:blipFill>
          <a:blip r:embed="rId3"/>
          <a:stretch>
            <a:fillRect/>
          </a:stretch>
        </p:blipFill>
        <p:spPr>
          <a:xfrm>
            <a:off x="3948421" y="4663013"/>
            <a:ext cx="4833285" cy="2161897"/>
          </a:xfrm>
          <a:prstGeom prst="rect">
            <a:avLst/>
          </a:prstGeom>
        </p:spPr>
      </p:pic>
      <p:pic>
        <p:nvPicPr>
          <p:cNvPr id="7" name="Picture 6"/>
          <p:cNvPicPr>
            <a:picLocks noChangeAspect="1"/>
          </p:cNvPicPr>
          <p:nvPr/>
        </p:nvPicPr>
        <p:blipFill>
          <a:blip r:embed="rId4"/>
          <a:stretch>
            <a:fillRect/>
          </a:stretch>
        </p:blipFill>
        <p:spPr>
          <a:xfrm>
            <a:off x="3029536" y="801458"/>
            <a:ext cx="6671056" cy="4008260"/>
          </a:xfrm>
          <a:prstGeom prst="rect">
            <a:avLst/>
          </a:prstGeom>
        </p:spPr>
      </p:pic>
    </p:spTree>
    <p:extLst>
      <p:ext uri="{BB962C8B-B14F-4D97-AF65-F5344CB8AC3E}">
        <p14:creationId xmlns:p14="http://schemas.microsoft.com/office/powerpoint/2010/main" val="20876161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222067C-27C2-5FDE-F563-241FD96B7A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3AF060-B632-1DCF-C487-3C108C1DCB83}"/>
              </a:ext>
            </a:extLst>
          </p:cNvPr>
          <p:cNvSpPr>
            <a:spLocks noGrp="1"/>
          </p:cNvSpPr>
          <p:nvPr>
            <p:ph type="title"/>
          </p:nvPr>
        </p:nvSpPr>
        <p:spPr>
          <a:xfrm>
            <a:off x="573184" y="418210"/>
            <a:ext cx="7656416" cy="513088"/>
          </a:xfrm>
        </p:spPr>
        <p:txBody>
          <a:bodyPr>
            <a:normAutofit/>
          </a:bodyPr>
          <a:lstStyle/>
          <a:p>
            <a:r>
              <a:rPr lang="en-GB" b="1" dirty="0">
                <a:solidFill>
                  <a:srgbClr val="0070C0"/>
                </a:solidFill>
              </a:rPr>
              <a:t>Sound-</a:t>
            </a:r>
            <a:r>
              <a:rPr lang="en-GB" b="1" dirty="0" err="1">
                <a:solidFill>
                  <a:srgbClr val="0070C0"/>
                </a:solidFill>
              </a:rPr>
              <a:t>VECaps</a:t>
            </a:r>
            <a:endParaRPr lang="x-none" dirty="0">
              <a:solidFill>
                <a:srgbClr val="0070C0"/>
              </a:solidFill>
            </a:endParaRPr>
          </a:p>
        </p:txBody>
      </p:sp>
      <p:pic>
        <p:nvPicPr>
          <p:cNvPr id="6" name="Picture 5">
            <a:extLst>
              <a:ext uri="{FF2B5EF4-FFF2-40B4-BE49-F238E27FC236}">
                <a16:creationId xmlns:a16="http://schemas.microsoft.com/office/drawing/2014/main" id="{D10DFFA4-ECEB-74E9-4BB0-35C4941A490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sp>
        <p:nvSpPr>
          <p:cNvPr id="3" name="Content Placeholder 2">
            <a:extLst>
              <a:ext uri="{FF2B5EF4-FFF2-40B4-BE49-F238E27FC236}">
                <a16:creationId xmlns:a16="http://schemas.microsoft.com/office/drawing/2014/main" id="{89C39F89-ABA3-3119-9BC1-7DBA8B6B3A5A}"/>
              </a:ext>
            </a:extLst>
          </p:cNvPr>
          <p:cNvSpPr txBox="1">
            <a:spLocks/>
          </p:cNvSpPr>
          <p:nvPr/>
        </p:nvSpPr>
        <p:spPr>
          <a:xfrm>
            <a:off x="663174" y="1751643"/>
            <a:ext cx="4938973" cy="2619158"/>
          </a:xfrm>
          <a:prstGeom prst="rect">
            <a:avLst/>
          </a:prstGeom>
        </p:spPr>
        <p:txBody>
          <a:bodyPr vert="horz" lIns="91440" tIns="45720" rIns="91440" bIns="45720" rtlCol="0">
            <a:noAutofit/>
          </a:bodyPr>
          <a:lstStyle>
            <a:lvl1pPr marL="91440" indent="-91440" algn="l" defTabSz="914400" rtl="0" eaLnBrk="1" latinLnBrk="0" hangingPunct="1">
              <a:lnSpc>
                <a:spcPct val="90000"/>
              </a:lnSpc>
              <a:spcBef>
                <a:spcPts val="1800"/>
              </a:spcBef>
              <a:spcAft>
                <a:spcPts val="200"/>
              </a:spcAft>
              <a:buClr>
                <a:schemeClr val="accent1"/>
              </a:buClr>
              <a:buSzPct val="100000"/>
              <a:buFont typeface="Calibri" panose="020F0502020204030204" pitchFamily="34" charset="0"/>
              <a:buChar char=" "/>
              <a:defRPr sz="1800" kern="1200">
                <a:solidFill>
                  <a:srgbClr val="303030"/>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90000"/>
              </a:lnSpc>
              <a:spcBef>
                <a:spcPts val="400"/>
              </a:spcBef>
              <a:spcAft>
                <a:spcPts val="400"/>
              </a:spcAft>
              <a:buClr>
                <a:schemeClr val="accent1"/>
              </a:buClr>
              <a:buFont typeface="Calibri" pitchFamily="34" charset="0"/>
              <a:buChar char="◦"/>
              <a:defRPr sz="1600" kern="1200">
                <a:solidFill>
                  <a:srgbClr val="303030"/>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lvl="1">
              <a:lnSpc>
                <a:spcPct val="100000"/>
              </a:lnSpc>
              <a:spcBef>
                <a:spcPts val="0"/>
              </a:spcBef>
            </a:pP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Existing audio</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generation</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models struggle with complex and detailed prompts, leading to potential performance degradation. </a:t>
            </a:r>
          </a:p>
          <a:p>
            <a:pPr marL="457200" lvl="1">
              <a:lnSpc>
                <a:spcPct val="100000"/>
              </a:lnSpc>
              <a:spcBef>
                <a:spcPts val="0"/>
              </a:spcBef>
            </a:pP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Captions</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of</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current</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audio</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datasets</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are</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too</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simple</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to</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provide</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detail</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information.</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1E7BB47-A00B-4EC9-E4D5-02A1C0E341B6}"/>
              </a:ext>
            </a:extLst>
          </p:cNvPr>
          <p:cNvSpPr txBox="1"/>
          <p:nvPr/>
        </p:nvSpPr>
        <p:spPr>
          <a:xfrm>
            <a:off x="663174" y="1228423"/>
            <a:ext cx="2186176" cy="523220"/>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zh-CN" sz="2800" b="1" dirty="0">
                <a:solidFill>
                  <a:srgbClr val="002060"/>
                </a:solidFill>
                <a:latin typeface="Calibri" panose="020F0502020204030204" pitchFamily="34" charset="0"/>
                <a:ea typeface="等线" panose="02010600030101010101" pitchFamily="2" charset="-122"/>
                <a:cs typeface="Calibri" panose="020F0502020204030204" pitchFamily="34" charset="0"/>
              </a:rPr>
              <a:t>Challenge</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9" name="图片 8" descr="手机屏幕截图&#10;&#10;描述已自动生成">
            <a:extLst>
              <a:ext uri="{FF2B5EF4-FFF2-40B4-BE49-F238E27FC236}">
                <a16:creationId xmlns:a16="http://schemas.microsoft.com/office/drawing/2014/main" id="{85BB7F9B-C082-CA7F-0DE5-8235F58BA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2137" y="1951110"/>
            <a:ext cx="6277200" cy="2497702"/>
          </a:xfrm>
          <a:prstGeom prst="rect">
            <a:avLst/>
          </a:prstGeom>
        </p:spPr>
      </p:pic>
      <p:sp>
        <p:nvSpPr>
          <p:cNvPr id="10" name="文本框 9">
            <a:extLst>
              <a:ext uri="{FF2B5EF4-FFF2-40B4-BE49-F238E27FC236}">
                <a16:creationId xmlns:a16="http://schemas.microsoft.com/office/drawing/2014/main" id="{528BF9E3-EE55-BDE5-4F7C-1BFF6E9C13AC}"/>
              </a:ext>
            </a:extLst>
          </p:cNvPr>
          <p:cNvSpPr txBox="1"/>
          <p:nvPr/>
        </p:nvSpPr>
        <p:spPr>
          <a:xfrm>
            <a:off x="6096000" y="4835962"/>
            <a:ext cx="5618691" cy="830997"/>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The</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analysis</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of</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audio-caption</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datasets,</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Loc</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and</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Env</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are</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the</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number</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of</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captions</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that</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include</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the</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location</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and</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environment</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information.</a:t>
            </a:r>
            <a:endParaRPr lang="zh-CN" altLang="en-US" sz="1600" dirty="0">
              <a:latin typeface="Times New Roman" panose="02020603050405020304" pitchFamily="18" charset="0"/>
              <a:cs typeface="Times New Roman" panose="02020603050405020304" pitchFamily="18" charset="0"/>
            </a:endParaRPr>
          </a:p>
        </p:txBody>
      </p:sp>
      <p:sp>
        <p:nvSpPr>
          <p:cNvPr id="11" name="TextBox 6">
            <a:extLst>
              <a:ext uri="{FF2B5EF4-FFF2-40B4-BE49-F238E27FC236}">
                <a16:creationId xmlns:a16="http://schemas.microsoft.com/office/drawing/2014/main" id="{7829AC0E-1DB2-0345-386C-AE9876EE4628}"/>
              </a:ext>
            </a:extLst>
          </p:cNvPr>
          <p:cNvSpPr txBox="1"/>
          <p:nvPr/>
        </p:nvSpPr>
        <p:spPr>
          <a:xfrm>
            <a:off x="573184" y="3925592"/>
            <a:ext cx="2779351" cy="523220"/>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zh-CN" sz="2800" b="1" dirty="0">
                <a:solidFill>
                  <a:srgbClr val="002060"/>
                </a:solidFill>
                <a:latin typeface="Calibri" panose="020F0502020204030204" pitchFamily="34" charset="0"/>
                <a:ea typeface="等线" panose="02010600030101010101" pitchFamily="2" charset="-122"/>
                <a:cs typeface="Calibri" panose="020F0502020204030204" pitchFamily="34" charset="0"/>
              </a:rPr>
              <a:t>Sound-</a:t>
            </a:r>
            <a:r>
              <a:rPr lang="en-US" altLang="zh-CN" sz="2800" b="1" dirty="0" err="1">
                <a:solidFill>
                  <a:srgbClr val="002060"/>
                </a:solidFill>
                <a:latin typeface="Calibri" panose="020F0502020204030204" pitchFamily="34" charset="0"/>
                <a:ea typeface="等线" panose="02010600030101010101" pitchFamily="2" charset="-122"/>
                <a:cs typeface="Calibri" panose="020F0502020204030204" pitchFamily="34" charset="0"/>
              </a:rPr>
              <a:t>VECaps</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9" name="Content Placeholder 2">
            <a:extLst>
              <a:ext uri="{FF2B5EF4-FFF2-40B4-BE49-F238E27FC236}">
                <a16:creationId xmlns:a16="http://schemas.microsoft.com/office/drawing/2014/main" id="{D82551DF-7790-01F8-8B0C-16BE97CFDE22}"/>
              </a:ext>
            </a:extLst>
          </p:cNvPr>
          <p:cNvSpPr txBox="1">
            <a:spLocks/>
          </p:cNvSpPr>
          <p:nvPr/>
        </p:nvSpPr>
        <p:spPr>
          <a:xfrm>
            <a:off x="663173" y="4503391"/>
            <a:ext cx="4557009" cy="1515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a:lnSpc>
                <a:spcPct val="100000"/>
              </a:lnSpc>
              <a:spcBef>
                <a:spcPts val="600"/>
              </a:spcBef>
            </a:pP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1.66M</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high-quality</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audio-caption</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pairs</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with</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enriched</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details</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including</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audio</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event</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orders,</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occurred</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places</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and</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environment</a:t>
            </a:r>
            <a:r>
              <a:rPr lang="zh-CN" alt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altLang="zh-CN" sz="2000" dirty="0">
                <a:solidFill>
                  <a:srgbClr val="002060"/>
                </a:solidFill>
                <a:latin typeface="Calibri" panose="020F0502020204030204" pitchFamily="34" charset="0"/>
                <a:ea typeface="Calibri" panose="020F0502020204030204" pitchFamily="34" charset="0"/>
                <a:cs typeface="Calibri" panose="020F0502020204030204" pitchFamily="34" charset="0"/>
              </a:rPr>
              <a:t>information.</a:t>
            </a:r>
          </a:p>
        </p:txBody>
      </p:sp>
    </p:spTree>
    <p:extLst>
      <p:ext uri="{BB962C8B-B14F-4D97-AF65-F5344CB8AC3E}">
        <p14:creationId xmlns:p14="http://schemas.microsoft.com/office/powerpoint/2010/main" val="4531926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71A33BD-0384-D61E-901B-D79AE038AE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90F8CC-ECF1-BCA0-9A86-405CE30B08BF}"/>
              </a:ext>
            </a:extLst>
          </p:cNvPr>
          <p:cNvSpPr>
            <a:spLocks noGrp="1"/>
          </p:cNvSpPr>
          <p:nvPr>
            <p:ph type="title"/>
          </p:nvPr>
        </p:nvSpPr>
        <p:spPr>
          <a:xfrm>
            <a:off x="386080" y="360351"/>
            <a:ext cx="7656416" cy="513088"/>
          </a:xfrm>
        </p:spPr>
        <p:txBody>
          <a:bodyPr>
            <a:normAutofit/>
          </a:bodyPr>
          <a:lstStyle/>
          <a:p>
            <a:r>
              <a:rPr lang="en-GB" b="1" dirty="0">
                <a:solidFill>
                  <a:srgbClr val="0070C0"/>
                </a:solidFill>
              </a:rPr>
              <a:t>Sound-</a:t>
            </a:r>
            <a:r>
              <a:rPr lang="en-GB" b="1" dirty="0" err="1">
                <a:solidFill>
                  <a:srgbClr val="0070C0"/>
                </a:solidFill>
              </a:rPr>
              <a:t>VECaps</a:t>
            </a:r>
            <a:r>
              <a:rPr lang="en-GB" b="1" dirty="0">
                <a:solidFill>
                  <a:srgbClr val="0070C0"/>
                </a:solidFill>
              </a:rPr>
              <a:t> </a:t>
            </a:r>
            <a:r>
              <a:rPr lang="en-GB" dirty="0">
                <a:solidFill>
                  <a:srgbClr val="0070C0"/>
                </a:solidFill>
              </a:rPr>
              <a:t>– Processing Pipeline</a:t>
            </a:r>
            <a:endParaRPr lang="x-none" dirty="0">
              <a:solidFill>
                <a:srgbClr val="0070C0"/>
              </a:solidFill>
            </a:endParaRPr>
          </a:p>
        </p:txBody>
      </p:sp>
      <p:pic>
        <p:nvPicPr>
          <p:cNvPr id="6" name="Picture 5">
            <a:extLst>
              <a:ext uri="{FF2B5EF4-FFF2-40B4-BE49-F238E27FC236}">
                <a16:creationId xmlns:a16="http://schemas.microsoft.com/office/drawing/2014/main" id="{978B9512-3FE0-81A3-A212-64552C50CFF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pic>
        <p:nvPicPr>
          <p:cNvPr id="1026" name="Picture 2">
            <a:extLst>
              <a:ext uri="{FF2B5EF4-FFF2-40B4-BE49-F238E27FC236}">
                <a16:creationId xmlns:a16="http://schemas.microsoft.com/office/drawing/2014/main" id="{F60AAA29-DCE2-EE1D-C0C7-2104252D7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5600"/>
            <a:ext cx="12192000" cy="360521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4008A1E6-960E-358C-8B49-0AF92770AB4B}"/>
              </a:ext>
            </a:extLst>
          </p:cNvPr>
          <p:cNvSpPr txBox="1"/>
          <p:nvPr/>
        </p:nvSpPr>
        <p:spPr>
          <a:xfrm>
            <a:off x="554805" y="5798308"/>
            <a:ext cx="7736440" cy="369332"/>
          </a:xfrm>
          <a:prstGeom prst="rect">
            <a:avLst/>
          </a:prstGeom>
          <a:noFill/>
        </p:spPr>
        <p:txBody>
          <a:bodyPr wrap="square" rtlCol="0">
            <a:spAutoFit/>
          </a:bodyPr>
          <a:lstStyle/>
          <a:p>
            <a:r>
              <a:rPr lang="en-GB" dirty="0"/>
              <a:t>Paper, data &amp; code: </a:t>
            </a:r>
            <a:r>
              <a:rPr lang="en" altLang="zh-CN" sz="1800" dirty="0">
                <a:hlinkClick r:id="rId4"/>
              </a:rPr>
              <a:t>https://yyua8222.github.io/Sound-VECaps-demo</a:t>
            </a:r>
            <a:endParaRPr lang="en-GB" dirty="0"/>
          </a:p>
        </p:txBody>
      </p:sp>
    </p:spTree>
    <p:extLst>
      <p:ext uri="{BB962C8B-B14F-4D97-AF65-F5344CB8AC3E}">
        <p14:creationId xmlns:p14="http://schemas.microsoft.com/office/powerpoint/2010/main" val="35474920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910EC72A-02D7-899B-CD3B-3C7D27B4F4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6834BE-1C07-9A21-4432-BB6EC16603FD}"/>
              </a:ext>
            </a:extLst>
          </p:cNvPr>
          <p:cNvSpPr>
            <a:spLocks noGrp="1"/>
          </p:cNvSpPr>
          <p:nvPr>
            <p:ph type="title"/>
          </p:nvPr>
        </p:nvSpPr>
        <p:spPr>
          <a:xfrm>
            <a:off x="573184" y="448027"/>
            <a:ext cx="5080000" cy="513088"/>
          </a:xfrm>
        </p:spPr>
        <p:txBody>
          <a:bodyPr>
            <a:normAutofit/>
          </a:bodyPr>
          <a:lstStyle/>
          <a:p>
            <a:r>
              <a:rPr lang="en-GB" dirty="0">
                <a:solidFill>
                  <a:srgbClr val="0070C0"/>
                </a:solidFill>
              </a:rPr>
              <a:t>Dataset: </a:t>
            </a:r>
            <a:r>
              <a:rPr lang="en-GB" b="1" dirty="0" err="1">
                <a:solidFill>
                  <a:srgbClr val="0070C0"/>
                </a:solidFill>
              </a:rPr>
              <a:t>AudioSetCaps</a:t>
            </a:r>
            <a:endParaRPr lang="x-none" b="1" dirty="0">
              <a:solidFill>
                <a:srgbClr val="0070C0"/>
              </a:solidFill>
            </a:endParaRPr>
          </a:p>
        </p:txBody>
      </p:sp>
      <p:sp>
        <p:nvSpPr>
          <p:cNvPr id="5" name="Slide Number Placeholder 4">
            <a:extLst>
              <a:ext uri="{FF2B5EF4-FFF2-40B4-BE49-F238E27FC236}">
                <a16:creationId xmlns:a16="http://schemas.microsoft.com/office/drawing/2014/main" id="{8899474C-6D05-0895-D146-F684F85BD6E3}"/>
              </a:ext>
            </a:extLst>
          </p:cNvPr>
          <p:cNvSpPr>
            <a:spLocks noGrp="1"/>
          </p:cNvSpPr>
          <p:nvPr>
            <p:ph type="sldNum" sz="quarter" idx="12"/>
          </p:nvPr>
        </p:nvSpPr>
        <p:spPr/>
        <p:txBody>
          <a:bodyPr/>
          <a:lstStyle/>
          <a:p>
            <a:fld id="{B82ABAA4-5EBE-4E82-8762-4025E75A148F}" type="slidenum">
              <a:rPr lang="en-GB" smtClean="0"/>
              <a:t>56</a:t>
            </a:fld>
            <a:endParaRPr lang="en-GB" dirty="0"/>
          </a:p>
        </p:txBody>
      </p:sp>
      <p:pic>
        <p:nvPicPr>
          <p:cNvPr id="6" name="Picture 5">
            <a:extLst>
              <a:ext uri="{FF2B5EF4-FFF2-40B4-BE49-F238E27FC236}">
                <a16:creationId xmlns:a16="http://schemas.microsoft.com/office/drawing/2014/main" id="{CD93F6A4-6E04-4E30-7857-994D263FB4F0}"/>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sp>
        <p:nvSpPr>
          <p:cNvPr id="12" name="文本框 1">
            <a:extLst>
              <a:ext uri="{FF2B5EF4-FFF2-40B4-BE49-F238E27FC236}">
                <a16:creationId xmlns:a16="http://schemas.microsoft.com/office/drawing/2014/main" id="{80E90C62-4940-7EC4-905A-DFD28EE6BCDD}"/>
              </a:ext>
            </a:extLst>
          </p:cNvPr>
          <p:cNvSpPr txBox="1"/>
          <p:nvPr/>
        </p:nvSpPr>
        <p:spPr>
          <a:xfrm>
            <a:off x="573184" y="5591482"/>
            <a:ext cx="11386820" cy="460375"/>
          </a:xfrm>
          <a:prstGeom prst="rect">
            <a:avLst/>
          </a:prstGeom>
        </p:spPr>
        <p:txBody>
          <a:bodyPr wrap="square">
            <a:spAutoFit/>
          </a:bodyPr>
          <a:lstStyle/>
          <a:p>
            <a:pPr marL="0" indent="0" algn="l">
              <a:spcAft>
                <a:spcPct val="60000"/>
              </a:spcAft>
            </a:pPr>
            <a:r>
              <a:rPr lang="en-US" altLang="zh-CN" sz="1200" dirty="0">
                <a:solidFill>
                  <a:srgbClr val="413839"/>
                </a:solidFill>
                <a:latin typeface="Times New Roman" panose="02020603050405020304" pitchFamily="18" charset="0"/>
              </a:rPr>
              <a:t>J. Bai, H. Liu, M. Wang, D</a:t>
            </a:r>
            <a:r>
              <a:rPr lang="en-GB" altLang="zh-CN" sz="1200" dirty="0">
                <a:solidFill>
                  <a:srgbClr val="413839"/>
                </a:solidFill>
                <a:latin typeface="Times New Roman" panose="02020603050405020304" pitchFamily="18" charset="0"/>
              </a:rPr>
              <a:t>.</a:t>
            </a:r>
            <a:r>
              <a:rPr lang="en-US" altLang="zh-CN" sz="1200" dirty="0">
                <a:solidFill>
                  <a:srgbClr val="413839"/>
                </a:solidFill>
                <a:latin typeface="Times New Roman" panose="02020603050405020304" pitchFamily="18" charset="0"/>
              </a:rPr>
              <a:t> Shi, W. Wang, M. D </a:t>
            </a:r>
            <a:r>
              <a:rPr lang="en-US" altLang="zh-CN" sz="1200" dirty="0" err="1">
                <a:solidFill>
                  <a:srgbClr val="413839"/>
                </a:solidFill>
                <a:latin typeface="Times New Roman" panose="02020603050405020304" pitchFamily="18" charset="0"/>
              </a:rPr>
              <a:t>Plumbley</a:t>
            </a:r>
            <a:r>
              <a:rPr lang="en-US" altLang="zh-CN" sz="1200" dirty="0">
                <a:solidFill>
                  <a:srgbClr val="413839"/>
                </a:solidFill>
                <a:latin typeface="Times New Roman" panose="02020603050405020304" pitchFamily="18" charset="0"/>
              </a:rPr>
              <a:t>, W.-S. Gan, &amp; J. Chen (2024). </a:t>
            </a:r>
            <a:r>
              <a:rPr lang="en-US" altLang="zh-CN" sz="1200" dirty="0" err="1">
                <a:solidFill>
                  <a:srgbClr val="413839"/>
                </a:solidFill>
                <a:latin typeface="Times New Roman" panose="02020603050405020304" pitchFamily="18" charset="0"/>
              </a:rPr>
              <a:t>AudioSetCaps</a:t>
            </a:r>
            <a:r>
              <a:rPr lang="en-US" altLang="zh-CN" sz="1200" dirty="0">
                <a:solidFill>
                  <a:srgbClr val="413839"/>
                </a:solidFill>
                <a:latin typeface="Times New Roman" panose="02020603050405020304" pitchFamily="18" charset="0"/>
              </a:rPr>
              <a:t>: Enriched Audio Captioning Dataset Generation Using Large Audio Language Models. In </a:t>
            </a:r>
            <a:r>
              <a:rPr lang="en-US" altLang="zh-CN" sz="1200" i="1" dirty="0">
                <a:solidFill>
                  <a:srgbClr val="413839"/>
                </a:solidFill>
                <a:latin typeface="Times New Roman" panose="02020603050405020304" pitchFamily="18" charset="0"/>
              </a:rPr>
              <a:t>Audio Imagination: </a:t>
            </a:r>
            <a:r>
              <a:rPr lang="en-US" altLang="zh-CN" sz="1200" i="1" dirty="0" err="1">
                <a:solidFill>
                  <a:srgbClr val="413839"/>
                </a:solidFill>
                <a:latin typeface="Times New Roman" panose="02020603050405020304" pitchFamily="18" charset="0"/>
              </a:rPr>
              <a:t>NeurIPS</a:t>
            </a:r>
            <a:r>
              <a:rPr lang="en-US" altLang="zh-CN" sz="1200" i="1" dirty="0">
                <a:solidFill>
                  <a:srgbClr val="413839"/>
                </a:solidFill>
                <a:latin typeface="Times New Roman" panose="02020603050405020304" pitchFamily="18" charset="0"/>
              </a:rPr>
              <a:t> 2024 Workshop AI-Driven Speech, Music, and Sound Generation</a:t>
            </a:r>
            <a:r>
              <a:rPr lang="en-US" altLang="zh-CN" sz="1200" dirty="0">
                <a:solidFill>
                  <a:srgbClr val="413839"/>
                </a:solidFill>
                <a:latin typeface="Times New Roman" panose="02020603050405020304" pitchFamily="18" charset="0"/>
              </a:rPr>
              <a:t>, 2024.</a:t>
            </a:r>
          </a:p>
        </p:txBody>
      </p:sp>
      <p:pic>
        <p:nvPicPr>
          <p:cNvPr id="13" name="图片 18">
            <a:extLst>
              <a:ext uri="{FF2B5EF4-FFF2-40B4-BE49-F238E27FC236}">
                <a16:creationId xmlns:a16="http://schemas.microsoft.com/office/drawing/2014/main" id="{71EAE45E-42A3-3456-01D8-D89729D9C119}"/>
              </a:ext>
            </a:extLst>
          </p:cNvPr>
          <p:cNvPicPr>
            <a:picLocks noChangeAspect="1"/>
          </p:cNvPicPr>
          <p:nvPr/>
        </p:nvPicPr>
        <p:blipFill>
          <a:blip r:embed="rId3"/>
          <a:stretch>
            <a:fillRect/>
          </a:stretch>
        </p:blipFill>
        <p:spPr>
          <a:xfrm>
            <a:off x="1892548" y="1412334"/>
            <a:ext cx="2880000" cy="3932589"/>
          </a:xfrm>
          <a:prstGeom prst="rect">
            <a:avLst/>
          </a:prstGeom>
        </p:spPr>
      </p:pic>
      <p:pic>
        <p:nvPicPr>
          <p:cNvPr id="14" name="图片 19">
            <a:extLst>
              <a:ext uri="{FF2B5EF4-FFF2-40B4-BE49-F238E27FC236}">
                <a16:creationId xmlns:a16="http://schemas.microsoft.com/office/drawing/2014/main" id="{B0D53B0C-EA92-3F17-A936-AD213844A8DD}"/>
              </a:ext>
            </a:extLst>
          </p:cNvPr>
          <p:cNvPicPr>
            <a:picLocks noChangeAspect="1"/>
          </p:cNvPicPr>
          <p:nvPr/>
        </p:nvPicPr>
        <p:blipFill>
          <a:blip r:embed="rId4"/>
          <a:stretch>
            <a:fillRect/>
          </a:stretch>
        </p:blipFill>
        <p:spPr>
          <a:xfrm>
            <a:off x="4880858" y="1458054"/>
            <a:ext cx="2880000" cy="3886555"/>
          </a:xfrm>
          <a:prstGeom prst="rect">
            <a:avLst/>
          </a:prstGeom>
        </p:spPr>
      </p:pic>
      <p:pic>
        <p:nvPicPr>
          <p:cNvPr id="15" name="图片 23">
            <a:extLst>
              <a:ext uri="{FF2B5EF4-FFF2-40B4-BE49-F238E27FC236}">
                <a16:creationId xmlns:a16="http://schemas.microsoft.com/office/drawing/2014/main" id="{7CA7FE0D-CEEC-A554-F83F-0EF0E13E834C}"/>
              </a:ext>
            </a:extLst>
          </p:cNvPr>
          <p:cNvPicPr>
            <a:picLocks noChangeAspect="1"/>
          </p:cNvPicPr>
          <p:nvPr/>
        </p:nvPicPr>
        <p:blipFill>
          <a:blip r:embed="rId5"/>
          <a:stretch>
            <a:fillRect/>
          </a:stretch>
        </p:blipFill>
        <p:spPr>
          <a:xfrm>
            <a:off x="8001248" y="1412334"/>
            <a:ext cx="2160000" cy="2940287"/>
          </a:xfrm>
          <a:prstGeom prst="rect">
            <a:avLst/>
          </a:prstGeom>
        </p:spPr>
      </p:pic>
    </p:spTree>
    <p:extLst>
      <p:ext uri="{BB962C8B-B14F-4D97-AF65-F5344CB8AC3E}">
        <p14:creationId xmlns:p14="http://schemas.microsoft.com/office/powerpoint/2010/main" val="278964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F6294639-7FF1-14F1-AD25-6962F268F8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94C8BD-57FE-C623-8C4F-F0427963E7D6}"/>
              </a:ext>
            </a:extLst>
          </p:cNvPr>
          <p:cNvSpPr>
            <a:spLocks noGrp="1"/>
          </p:cNvSpPr>
          <p:nvPr>
            <p:ph type="title"/>
          </p:nvPr>
        </p:nvSpPr>
        <p:spPr>
          <a:xfrm>
            <a:off x="573183" y="418210"/>
            <a:ext cx="6553173" cy="513088"/>
          </a:xfrm>
        </p:spPr>
        <p:txBody>
          <a:bodyPr>
            <a:normAutofit/>
          </a:bodyPr>
          <a:lstStyle/>
          <a:p>
            <a:r>
              <a:rPr lang="en-GB" b="1" dirty="0" err="1">
                <a:solidFill>
                  <a:srgbClr val="0070C0"/>
                </a:solidFill>
              </a:rPr>
              <a:t>AudioSetCaps</a:t>
            </a:r>
            <a:r>
              <a:rPr lang="en-GB" dirty="0">
                <a:solidFill>
                  <a:srgbClr val="0070C0"/>
                </a:solidFill>
              </a:rPr>
              <a:t> – Statistics </a:t>
            </a:r>
            <a:endParaRPr lang="x-none" dirty="0">
              <a:solidFill>
                <a:srgbClr val="0070C0"/>
              </a:solidFill>
            </a:endParaRPr>
          </a:p>
        </p:txBody>
      </p:sp>
      <p:sp>
        <p:nvSpPr>
          <p:cNvPr id="5" name="Slide Number Placeholder 4">
            <a:extLst>
              <a:ext uri="{FF2B5EF4-FFF2-40B4-BE49-F238E27FC236}">
                <a16:creationId xmlns:a16="http://schemas.microsoft.com/office/drawing/2014/main" id="{723C1112-FAAC-6207-855E-3DE87F90AD4B}"/>
              </a:ext>
            </a:extLst>
          </p:cNvPr>
          <p:cNvSpPr>
            <a:spLocks noGrp="1"/>
          </p:cNvSpPr>
          <p:nvPr>
            <p:ph type="sldNum" sz="quarter" idx="12"/>
          </p:nvPr>
        </p:nvSpPr>
        <p:spPr/>
        <p:txBody>
          <a:bodyPr/>
          <a:lstStyle/>
          <a:p>
            <a:fld id="{B82ABAA4-5EBE-4E82-8762-4025E75A148F}" type="slidenum">
              <a:rPr lang="en-GB" smtClean="0"/>
              <a:t>57</a:t>
            </a:fld>
            <a:endParaRPr lang="en-GB" dirty="0"/>
          </a:p>
        </p:txBody>
      </p:sp>
      <p:pic>
        <p:nvPicPr>
          <p:cNvPr id="6" name="Picture 5">
            <a:extLst>
              <a:ext uri="{FF2B5EF4-FFF2-40B4-BE49-F238E27FC236}">
                <a16:creationId xmlns:a16="http://schemas.microsoft.com/office/drawing/2014/main" id="{AC64F031-9C4E-CCD2-AFC6-94F43CF5688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graphicFrame>
        <p:nvGraphicFramePr>
          <p:cNvPr id="3" name="表格 1">
            <a:extLst>
              <a:ext uri="{FF2B5EF4-FFF2-40B4-BE49-F238E27FC236}">
                <a16:creationId xmlns:a16="http://schemas.microsoft.com/office/drawing/2014/main" id="{E44C3786-A468-38EE-D906-14E0A9FF3803}"/>
              </a:ext>
            </a:extLst>
          </p:cNvPr>
          <p:cNvGraphicFramePr/>
          <p:nvPr>
            <p:extLst>
              <p:ext uri="{D42A27DB-BD31-4B8C-83A1-F6EECF244321}">
                <p14:modId xmlns:p14="http://schemas.microsoft.com/office/powerpoint/2010/main" val="446388777"/>
              </p:ext>
            </p:extLst>
          </p:nvPr>
        </p:nvGraphicFramePr>
        <p:xfrm>
          <a:off x="2199640" y="1739788"/>
          <a:ext cx="7793990" cy="1785616"/>
        </p:xfrm>
        <a:graphic>
          <a:graphicData uri="http://schemas.openxmlformats.org/drawingml/2006/table">
            <a:tbl>
              <a:tblPr/>
              <a:tblGrid>
                <a:gridCol w="1976755">
                  <a:extLst>
                    <a:ext uri="{9D8B030D-6E8A-4147-A177-3AD203B41FA5}">
                      <a16:colId xmlns:a16="http://schemas.microsoft.com/office/drawing/2014/main" val="20000"/>
                    </a:ext>
                  </a:extLst>
                </a:gridCol>
                <a:gridCol w="1327150">
                  <a:extLst>
                    <a:ext uri="{9D8B030D-6E8A-4147-A177-3AD203B41FA5}">
                      <a16:colId xmlns:a16="http://schemas.microsoft.com/office/drawing/2014/main" val="20001"/>
                    </a:ext>
                  </a:extLst>
                </a:gridCol>
                <a:gridCol w="1461770">
                  <a:extLst>
                    <a:ext uri="{9D8B030D-6E8A-4147-A177-3AD203B41FA5}">
                      <a16:colId xmlns:a16="http://schemas.microsoft.com/office/drawing/2014/main" val="20002"/>
                    </a:ext>
                  </a:extLst>
                </a:gridCol>
                <a:gridCol w="1337945">
                  <a:extLst>
                    <a:ext uri="{9D8B030D-6E8A-4147-A177-3AD203B41FA5}">
                      <a16:colId xmlns:a16="http://schemas.microsoft.com/office/drawing/2014/main" val="20003"/>
                    </a:ext>
                  </a:extLst>
                </a:gridCol>
                <a:gridCol w="1690370">
                  <a:extLst>
                    <a:ext uri="{9D8B030D-6E8A-4147-A177-3AD203B41FA5}">
                      <a16:colId xmlns:a16="http://schemas.microsoft.com/office/drawing/2014/main" val="20004"/>
                    </a:ext>
                  </a:extLst>
                </a:gridCol>
              </a:tblGrid>
              <a:tr h="180975">
                <a:tc>
                  <a:txBody>
                    <a:bodyPr/>
                    <a:lstStyle/>
                    <a:p>
                      <a:pPr algn="ctr" fontAlgn="ctr"/>
                      <a:r>
                        <a:rPr lang="en-US" altLang="zh-CN" sz="1400" b="1" i="0">
                          <a:solidFill>
                            <a:srgbClr val="000000"/>
                          </a:solidFill>
                          <a:latin typeface="Times New Roman" panose="02020603050405020304" charset="0"/>
                          <a:ea typeface="宋体" panose="02010600030101010101" pitchFamily="2" charset="-122"/>
                          <a:cs typeface="Times New Roman" panose="02020603050405020304" charset="0"/>
                        </a:rPr>
                        <a:t>Dataset</a:t>
                      </a:r>
                    </a:p>
                  </a:txBody>
                  <a:tcPr marL="9842" marR="9842" marT="9842" marB="0" anchor="ctr">
                    <a:lnL>
                      <a:noFill/>
                    </a:lnL>
                    <a:lnR>
                      <a:noFill/>
                    </a:lnR>
                    <a:lnT w="19050">
                      <a:solidFill>
                        <a:schemeClr val="tx1"/>
                      </a:solidFill>
                      <a:prstDash val="solid"/>
                    </a:lnT>
                    <a:lnB w="12700">
                      <a:solidFill>
                        <a:schemeClr val="tx1"/>
                      </a:solidFill>
                      <a:prstDash val="solid"/>
                    </a:lnB>
                    <a:noFill/>
                  </a:tcPr>
                </a:tc>
                <a:tc>
                  <a:txBody>
                    <a:bodyPr/>
                    <a:lstStyle/>
                    <a:p>
                      <a:pPr algn="ctr" fontAlgn="ctr"/>
                      <a:r>
                        <a:rPr lang="en-US" altLang="zh-CN" sz="1400" b="1" i="0">
                          <a:solidFill>
                            <a:srgbClr val="000000"/>
                          </a:solidFill>
                          <a:latin typeface="Times New Roman" panose="02020603050405020304" charset="0"/>
                          <a:ea typeface="宋体" panose="02010600030101010101" pitchFamily="2" charset="-122"/>
                          <a:cs typeface="Times New Roman" panose="02020603050405020304" charset="0"/>
                        </a:rPr>
                        <a:t>Quantity</a:t>
                      </a:r>
                    </a:p>
                  </a:txBody>
                  <a:tcPr marL="9842" marR="9842" marT="9842" marB="0" anchor="ctr">
                    <a:lnL>
                      <a:noFill/>
                    </a:lnL>
                    <a:lnR>
                      <a:noFill/>
                    </a:lnR>
                    <a:lnT w="19050">
                      <a:solidFill>
                        <a:schemeClr val="tx1"/>
                      </a:solidFill>
                      <a:prstDash val="solid"/>
                    </a:lnT>
                    <a:lnB w="12700">
                      <a:solidFill>
                        <a:schemeClr val="tx1"/>
                      </a:solidFill>
                      <a:prstDash val="solid"/>
                    </a:lnB>
                    <a:noFill/>
                  </a:tcPr>
                </a:tc>
                <a:tc>
                  <a:txBody>
                    <a:bodyPr/>
                    <a:lstStyle/>
                    <a:p>
                      <a:pPr algn="ctr" fontAlgn="ctr"/>
                      <a:r>
                        <a:rPr lang="en-US" altLang="zh-CN" sz="1400" b="1" i="0">
                          <a:solidFill>
                            <a:srgbClr val="000000"/>
                          </a:solidFill>
                          <a:latin typeface="Times New Roman" panose="02020603050405020304" charset="0"/>
                          <a:ea typeface="宋体" panose="02010600030101010101" pitchFamily="2" charset="-122"/>
                          <a:cs typeface="Times New Roman" panose="02020603050405020304" charset="0"/>
                        </a:rPr>
                        <a:t>Ave-Length</a:t>
                      </a:r>
                    </a:p>
                  </a:txBody>
                  <a:tcPr marL="9842" marR="9842" marT="9842" marB="0" anchor="ctr">
                    <a:lnL>
                      <a:noFill/>
                    </a:lnL>
                    <a:lnR>
                      <a:noFill/>
                    </a:lnR>
                    <a:lnT w="19050">
                      <a:solidFill>
                        <a:schemeClr val="tx1"/>
                      </a:solidFill>
                      <a:prstDash val="solid"/>
                    </a:lnT>
                    <a:lnB w="12700">
                      <a:solidFill>
                        <a:schemeClr val="tx1"/>
                      </a:solidFill>
                      <a:prstDash val="solid"/>
                    </a:lnB>
                    <a:noFill/>
                  </a:tcPr>
                </a:tc>
                <a:tc>
                  <a:txBody>
                    <a:bodyPr/>
                    <a:lstStyle/>
                    <a:p>
                      <a:pPr algn="ctr" fontAlgn="ctr"/>
                      <a:r>
                        <a:rPr lang="en-US" altLang="zh-CN" sz="1400" b="1" i="0">
                          <a:solidFill>
                            <a:srgbClr val="000000"/>
                          </a:solidFill>
                          <a:latin typeface="Times New Roman" panose="02020603050405020304" charset="0"/>
                          <a:ea typeface="宋体" panose="02010600030101010101" pitchFamily="2" charset="-122"/>
                          <a:cs typeface="Times New Roman" panose="02020603050405020304" charset="0"/>
                        </a:rPr>
                        <a:t>Vocabulary</a:t>
                      </a:r>
                    </a:p>
                  </a:txBody>
                  <a:tcPr marL="9842" marR="9842" marT="9842" marB="0" anchor="ctr">
                    <a:lnL>
                      <a:noFill/>
                    </a:lnL>
                    <a:lnR>
                      <a:noFill/>
                    </a:lnR>
                    <a:lnT w="19050">
                      <a:solidFill>
                        <a:schemeClr val="tx1"/>
                      </a:solidFill>
                      <a:prstDash val="solid"/>
                    </a:lnT>
                    <a:lnB w="12700">
                      <a:solidFill>
                        <a:schemeClr val="tx1"/>
                      </a:solidFill>
                      <a:prstDash val="solid"/>
                    </a:lnB>
                    <a:noFill/>
                  </a:tcPr>
                </a:tc>
                <a:tc>
                  <a:txBody>
                    <a:bodyPr/>
                    <a:lstStyle/>
                    <a:p>
                      <a:pPr algn="ctr" fontAlgn="ctr"/>
                      <a:r>
                        <a:rPr lang="en-US" altLang="zh-CN" sz="1400" b="1" i="0">
                          <a:solidFill>
                            <a:srgbClr val="000000"/>
                          </a:solidFill>
                          <a:latin typeface="Times New Roman" panose="02020603050405020304" charset="0"/>
                          <a:ea typeface="宋体" panose="02010600030101010101" pitchFamily="2" charset="-122"/>
                          <a:cs typeface="Times New Roman" panose="02020603050405020304" charset="0"/>
                        </a:rPr>
                        <a:t>Caption Source</a:t>
                      </a:r>
                    </a:p>
                  </a:txBody>
                  <a:tcPr marL="9842" marR="9842" marT="9842" marB="0" anchor="ctr">
                    <a:lnL>
                      <a:noFill/>
                    </a:lnL>
                    <a:lnR>
                      <a:noFill/>
                    </a:lnR>
                    <a:lnT w="19050">
                      <a:solidFill>
                        <a:schemeClr val="tx1"/>
                      </a:solidFill>
                      <a:prstDash val="solid"/>
                    </a:lnT>
                    <a:lnB w="12700">
                      <a:solidFill>
                        <a:schemeClr val="tx1"/>
                      </a:solidFill>
                      <a:prstDash val="solid"/>
                    </a:lnB>
                    <a:noFill/>
                  </a:tcPr>
                </a:tc>
                <a:extLst>
                  <a:ext uri="{0D108BD9-81ED-4DB2-BD59-A6C34878D82A}">
                    <a16:rowId xmlns:a16="http://schemas.microsoft.com/office/drawing/2014/main" val="10000"/>
                  </a:ext>
                </a:extLst>
              </a:tr>
              <a:tr h="222885">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Clotho</a:t>
                      </a:r>
                    </a:p>
                  </a:txBody>
                  <a:tcPr marL="9842" marR="9842" marT="9842" marB="0" anchor="ctr">
                    <a:lnL>
                      <a:noFill/>
                    </a:lnL>
                    <a:lnR>
                      <a:noFill/>
                    </a:lnR>
                    <a:lnT w="12700">
                      <a:solidFill>
                        <a:schemeClr val="tx1"/>
                      </a:solidFill>
                      <a:prstDash val="solid"/>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30K</a:t>
                      </a:r>
                    </a:p>
                  </a:txBody>
                  <a:tcPr marL="9842" marR="9842" marT="9842" marB="0" anchor="ctr">
                    <a:lnL>
                      <a:noFill/>
                    </a:lnL>
                    <a:lnR>
                      <a:noFill/>
                    </a:lnR>
                    <a:lnT w="12700">
                      <a:solidFill>
                        <a:schemeClr val="tx1"/>
                      </a:solidFill>
                      <a:prstDash val="solid"/>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11</a:t>
                      </a:r>
                    </a:p>
                  </a:txBody>
                  <a:tcPr marL="9842" marR="9842" marT="9842" marB="0" anchor="ctr">
                    <a:lnL>
                      <a:noFill/>
                    </a:lnL>
                    <a:lnR>
                      <a:noFill/>
                    </a:lnR>
                    <a:lnT w="12700">
                      <a:solidFill>
                        <a:schemeClr val="tx1"/>
                      </a:solidFill>
                      <a:prstDash val="solid"/>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4K</a:t>
                      </a:r>
                    </a:p>
                  </a:txBody>
                  <a:tcPr marL="9842" marR="9842" marT="9842" marB="0" anchor="ctr">
                    <a:lnL>
                      <a:noFill/>
                    </a:lnL>
                    <a:lnR>
                      <a:noFill/>
                    </a:lnR>
                    <a:lnT w="12700">
                      <a:solidFill>
                        <a:schemeClr val="tx1"/>
                      </a:solidFill>
                      <a:prstDash val="solid"/>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H</a:t>
                      </a:r>
                    </a:p>
                  </a:txBody>
                  <a:tcPr marL="9842" marR="9842" marT="9842" marB="0" anchor="ctr">
                    <a:lnL>
                      <a:noFill/>
                    </a:lnL>
                    <a:lnR>
                      <a:noFill/>
                    </a:lnR>
                    <a:lnT w="12700">
                      <a:solidFill>
                        <a:schemeClr val="tx1"/>
                      </a:solidFill>
                      <a:prstDash val="solid"/>
                    </a:lnT>
                    <a:lnB>
                      <a:noFill/>
                    </a:lnB>
                    <a:noFill/>
                  </a:tcPr>
                </a:tc>
                <a:extLst>
                  <a:ext uri="{0D108BD9-81ED-4DB2-BD59-A6C34878D82A}">
                    <a16:rowId xmlns:a16="http://schemas.microsoft.com/office/drawing/2014/main" val="10001"/>
                  </a:ext>
                </a:extLst>
              </a:tr>
              <a:tr h="180975">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AutoCaps</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57K</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9</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5K</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H</a:t>
                      </a:r>
                    </a:p>
                  </a:txBody>
                  <a:tcPr marL="9842" marR="9842" marT="9842" marB="0" anchor="ctr">
                    <a:lnL>
                      <a:noFill/>
                    </a:lnL>
                    <a:lnR>
                      <a:noFill/>
                    </a:lnR>
                    <a:lnT>
                      <a:noFill/>
                    </a:lnT>
                    <a:lnB>
                      <a:noFill/>
                    </a:lnB>
                    <a:noFill/>
                  </a:tcPr>
                </a:tc>
                <a:extLst>
                  <a:ext uri="{0D108BD9-81ED-4DB2-BD59-A6C34878D82A}">
                    <a16:rowId xmlns:a16="http://schemas.microsoft.com/office/drawing/2014/main" val="10002"/>
                  </a:ext>
                </a:extLst>
              </a:tr>
              <a:tr h="180975">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LAION-Audio-630K</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630K</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7</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311K</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L</a:t>
                      </a:r>
                    </a:p>
                  </a:txBody>
                  <a:tcPr marL="9842" marR="9842" marT="9842" marB="0" anchor="ctr">
                    <a:lnL>
                      <a:noFill/>
                    </a:lnL>
                    <a:lnR>
                      <a:noFill/>
                    </a:lnR>
                    <a:lnT>
                      <a:noFill/>
                    </a:lnT>
                    <a:lnB>
                      <a:noFill/>
                    </a:lnB>
                    <a:noFill/>
                  </a:tcPr>
                </a:tc>
                <a:extLst>
                  <a:ext uri="{0D108BD9-81ED-4DB2-BD59-A6C34878D82A}">
                    <a16:rowId xmlns:a16="http://schemas.microsoft.com/office/drawing/2014/main" val="10003"/>
                  </a:ext>
                </a:extLst>
              </a:tr>
              <a:tr h="180975">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WavCaps</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400K</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8</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24K</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L</a:t>
                      </a:r>
                    </a:p>
                  </a:txBody>
                  <a:tcPr marL="9842" marR="9842" marT="9842" marB="0" anchor="ctr">
                    <a:lnL>
                      <a:noFill/>
                    </a:lnL>
                    <a:lnR>
                      <a:noFill/>
                    </a:lnR>
                    <a:lnT>
                      <a:noFill/>
                    </a:lnT>
                    <a:lnB>
                      <a:noFill/>
                    </a:lnB>
                    <a:noFill/>
                  </a:tcPr>
                </a:tc>
                <a:extLst>
                  <a:ext uri="{0D108BD9-81ED-4DB2-BD59-A6C34878D82A}">
                    <a16:rowId xmlns:a16="http://schemas.microsoft.com/office/drawing/2014/main" val="10004"/>
                  </a:ext>
                </a:extLst>
              </a:tr>
              <a:tr h="180975">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Auto-ACD</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1.5M</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18</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20K</a:t>
                      </a:r>
                    </a:p>
                  </a:txBody>
                  <a:tcPr marL="9842" marR="9842" marT="9842" marB="0" anchor="ctr">
                    <a:lnL>
                      <a:noFill/>
                    </a:lnL>
                    <a:lnR>
                      <a:noFill/>
                    </a:lnR>
                    <a:lnT>
                      <a:noFill/>
                    </a:lnT>
                    <a:lnB>
                      <a:noFill/>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L+A+V</a:t>
                      </a:r>
                    </a:p>
                  </a:txBody>
                  <a:tcPr marL="9842" marR="9842" marT="9842" marB="0" anchor="ctr">
                    <a:lnL>
                      <a:noFill/>
                    </a:lnL>
                    <a:lnR>
                      <a:noFill/>
                    </a:lnR>
                    <a:lnT>
                      <a:noFill/>
                    </a:lnT>
                    <a:lnB>
                      <a:noFill/>
                    </a:lnB>
                    <a:noFill/>
                  </a:tcPr>
                </a:tc>
                <a:extLst>
                  <a:ext uri="{0D108BD9-81ED-4DB2-BD59-A6C34878D82A}">
                    <a16:rowId xmlns:a16="http://schemas.microsoft.com/office/drawing/2014/main" val="10005"/>
                  </a:ext>
                </a:extLst>
              </a:tr>
              <a:tr h="180975">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Sound-VECaps</a:t>
                      </a:r>
                    </a:p>
                  </a:txBody>
                  <a:tcPr marL="9842" marR="9842" marT="9842" marB="0" anchor="ctr">
                    <a:lnL>
                      <a:noFill/>
                    </a:lnL>
                    <a:lnR>
                      <a:noFill/>
                    </a:lnR>
                    <a:lnT>
                      <a:noFill/>
                    </a:lnT>
                    <a:lnB w="12700">
                      <a:solidFill>
                        <a:schemeClr val="tx1"/>
                      </a:solidFill>
                      <a:prstDash val="solid"/>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1.6M</a:t>
                      </a:r>
                    </a:p>
                  </a:txBody>
                  <a:tcPr marL="9842" marR="9842" marT="9842" marB="0" anchor="ctr">
                    <a:lnL>
                      <a:noFill/>
                    </a:lnL>
                    <a:lnR>
                      <a:noFill/>
                    </a:lnR>
                    <a:lnT>
                      <a:noFill/>
                    </a:lnT>
                    <a:lnB w="12700">
                      <a:solidFill>
                        <a:schemeClr val="tx1"/>
                      </a:solidFill>
                      <a:prstDash val="solid"/>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40</a:t>
                      </a:r>
                    </a:p>
                  </a:txBody>
                  <a:tcPr marL="9842" marR="9842" marT="9842" marB="0" anchor="ctr">
                    <a:lnL>
                      <a:noFill/>
                    </a:lnL>
                    <a:lnR>
                      <a:noFill/>
                    </a:lnR>
                    <a:lnT>
                      <a:noFill/>
                    </a:lnT>
                    <a:lnB w="12700">
                      <a:solidFill>
                        <a:schemeClr val="tx1"/>
                      </a:solidFill>
                      <a:prstDash val="solid"/>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50K</a:t>
                      </a:r>
                    </a:p>
                  </a:txBody>
                  <a:tcPr marL="9842" marR="9842" marT="9842" marB="0" anchor="ctr">
                    <a:lnL>
                      <a:noFill/>
                    </a:lnL>
                    <a:lnR>
                      <a:noFill/>
                    </a:lnR>
                    <a:lnT>
                      <a:noFill/>
                    </a:lnT>
                    <a:lnB w="12700">
                      <a:solidFill>
                        <a:schemeClr val="tx1"/>
                      </a:solidFill>
                      <a:prstDash val="solid"/>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L+A+V</a:t>
                      </a:r>
                    </a:p>
                  </a:txBody>
                  <a:tcPr marL="9842" marR="9842" marT="9842" marB="0" anchor="ctr">
                    <a:lnL>
                      <a:noFill/>
                    </a:lnL>
                    <a:lnR>
                      <a:noFill/>
                    </a:lnR>
                    <a:lnT>
                      <a:noFill/>
                    </a:lnT>
                    <a:lnB w="12700">
                      <a:solidFill>
                        <a:schemeClr val="tx1"/>
                      </a:solidFill>
                      <a:prstDash val="solid"/>
                    </a:lnB>
                    <a:noFill/>
                  </a:tcPr>
                </a:tc>
                <a:extLst>
                  <a:ext uri="{0D108BD9-81ED-4DB2-BD59-A6C34878D82A}">
                    <a16:rowId xmlns:a16="http://schemas.microsoft.com/office/drawing/2014/main" val="10006"/>
                  </a:ext>
                </a:extLst>
              </a:tr>
              <a:tr h="180975">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AudioSetCaps</a:t>
                      </a:r>
                    </a:p>
                  </a:txBody>
                  <a:tcPr marL="9842" marR="9842" marT="9842" marB="0" anchor="ctr">
                    <a:lnL>
                      <a:noFill/>
                    </a:lnL>
                    <a:lnR>
                      <a:noFill/>
                    </a:lnR>
                    <a:lnT w="12700">
                      <a:solidFill>
                        <a:schemeClr val="tx1"/>
                      </a:solidFill>
                      <a:prstDash val="solid"/>
                    </a:lnT>
                    <a:lnB w="19050">
                      <a:solidFill>
                        <a:schemeClr val="tx1"/>
                      </a:solidFill>
                      <a:prstDash val="solid"/>
                    </a:lnB>
                    <a:noFill/>
                  </a:tcPr>
                </a:tc>
                <a:tc>
                  <a:txBody>
                    <a:bodyPr/>
                    <a:lstStyle/>
                    <a:p>
                      <a:pPr algn="ctr" fontAlgn="ctr"/>
                      <a:r>
                        <a:rPr lang="en-US" altLang="zh-CN" sz="1400" b="0" i="0" dirty="0">
                          <a:solidFill>
                            <a:srgbClr val="000000"/>
                          </a:solidFill>
                          <a:latin typeface="Times New Roman" panose="02020603050405020304" charset="0"/>
                          <a:ea typeface="宋体" panose="02010600030101010101" pitchFamily="2" charset="-122"/>
                          <a:cs typeface="Times New Roman" panose="02020603050405020304" charset="0"/>
                        </a:rPr>
                        <a:t>1.9M</a:t>
                      </a:r>
                    </a:p>
                  </a:txBody>
                  <a:tcPr marL="9842" marR="9842" marT="9842" marB="0" anchor="ctr">
                    <a:lnL>
                      <a:noFill/>
                    </a:lnL>
                    <a:lnR>
                      <a:noFill/>
                    </a:lnR>
                    <a:lnT w="12700">
                      <a:solidFill>
                        <a:schemeClr val="tx1"/>
                      </a:solidFill>
                      <a:prstDash val="solid"/>
                    </a:lnT>
                    <a:lnB w="19050">
                      <a:solidFill>
                        <a:schemeClr val="tx1"/>
                      </a:solidFill>
                      <a:prstDash val="solid"/>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28</a:t>
                      </a:r>
                    </a:p>
                  </a:txBody>
                  <a:tcPr marL="9842" marR="9842" marT="9842" marB="0" anchor="ctr">
                    <a:lnL>
                      <a:noFill/>
                    </a:lnL>
                    <a:lnR>
                      <a:noFill/>
                    </a:lnR>
                    <a:lnT w="12700">
                      <a:solidFill>
                        <a:schemeClr val="tx1"/>
                      </a:solidFill>
                      <a:prstDash val="solid"/>
                    </a:lnT>
                    <a:lnB w="19050">
                      <a:solidFill>
                        <a:schemeClr val="tx1"/>
                      </a:solidFill>
                      <a:prstDash val="solid"/>
                    </a:lnB>
                    <a:noFill/>
                  </a:tcPr>
                </a:tc>
                <a:tc>
                  <a:txBody>
                    <a:bodyPr/>
                    <a:lstStyle/>
                    <a:p>
                      <a:pPr algn="ctr" fontAlgn="ctr"/>
                      <a:r>
                        <a:rPr lang="en-US" altLang="zh-CN" sz="1400" b="0" i="0">
                          <a:solidFill>
                            <a:srgbClr val="000000"/>
                          </a:solidFill>
                          <a:latin typeface="Times New Roman" panose="02020603050405020304" charset="0"/>
                          <a:ea typeface="宋体" panose="02010600030101010101" pitchFamily="2" charset="-122"/>
                          <a:cs typeface="Times New Roman" panose="02020603050405020304" charset="0"/>
                        </a:rPr>
                        <a:t>21K</a:t>
                      </a:r>
                    </a:p>
                  </a:txBody>
                  <a:tcPr marL="9842" marR="9842" marT="9842" marB="0" anchor="ctr">
                    <a:lnL>
                      <a:noFill/>
                    </a:lnL>
                    <a:lnR>
                      <a:noFill/>
                    </a:lnR>
                    <a:lnT w="12700">
                      <a:solidFill>
                        <a:schemeClr val="tx1"/>
                      </a:solidFill>
                      <a:prstDash val="solid"/>
                    </a:lnT>
                    <a:lnB w="19050">
                      <a:solidFill>
                        <a:schemeClr val="tx1"/>
                      </a:solidFill>
                      <a:prstDash val="solid"/>
                    </a:lnB>
                    <a:noFill/>
                  </a:tcPr>
                </a:tc>
                <a:tc>
                  <a:txBody>
                    <a:bodyPr/>
                    <a:lstStyle/>
                    <a:p>
                      <a:pPr algn="ctr" fontAlgn="ctr"/>
                      <a:r>
                        <a:rPr lang="en-US" altLang="zh-CN" sz="1400" b="0" i="0" dirty="0">
                          <a:solidFill>
                            <a:srgbClr val="000000"/>
                          </a:solidFill>
                          <a:latin typeface="Times New Roman" panose="02020603050405020304" charset="0"/>
                          <a:ea typeface="宋体" panose="02010600030101010101" pitchFamily="2" charset="-122"/>
                          <a:cs typeface="Times New Roman" panose="02020603050405020304" charset="0"/>
                        </a:rPr>
                        <a:t>L+A</a:t>
                      </a:r>
                    </a:p>
                  </a:txBody>
                  <a:tcPr marL="9842" marR="9842" marT="9842" marB="0" anchor="ctr">
                    <a:lnL>
                      <a:noFill/>
                    </a:lnL>
                    <a:lnR>
                      <a:noFill/>
                    </a:lnR>
                    <a:lnT w="12700">
                      <a:solidFill>
                        <a:schemeClr val="tx1"/>
                      </a:solidFill>
                      <a:prstDash val="solid"/>
                    </a:lnT>
                    <a:lnB w="19050">
                      <a:solidFill>
                        <a:schemeClr val="tx1"/>
                      </a:solidFill>
                      <a:prstDash val="solid"/>
                    </a:lnB>
                    <a:noFill/>
                  </a:tcPr>
                </a:tc>
                <a:extLst>
                  <a:ext uri="{0D108BD9-81ED-4DB2-BD59-A6C34878D82A}">
                    <a16:rowId xmlns:a16="http://schemas.microsoft.com/office/drawing/2014/main" val="10007"/>
                  </a:ext>
                </a:extLst>
              </a:tr>
            </a:tbl>
          </a:graphicData>
        </a:graphic>
      </p:graphicFrame>
      <p:sp>
        <p:nvSpPr>
          <p:cNvPr id="8" name="文本框 3">
            <a:extLst>
              <a:ext uri="{FF2B5EF4-FFF2-40B4-BE49-F238E27FC236}">
                <a16:creationId xmlns:a16="http://schemas.microsoft.com/office/drawing/2014/main" id="{BA650139-143E-331C-96C1-145481705852}"/>
              </a:ext>
            </a:extLst>
          </p:cNvPr>
          <p:cNvSpPr txBox="1"/>
          <p:nvPr/>
        </p:nvSpPr>
        <p:spPr>
          <a:xfrm>
            <a:off x="2199005" y="1145428"/>
            <a:ext cx="7793990" cy="521970"/>
          </a:xfrm>
          <a:prstGeom prst="rect">
            <a:avLst/>
          </a:prstGeom>
          <a:noFill/>
          <a:ln w="9525">
            <a:noFill/>
          </a:ln>
        </p:spPr>
        <p:txBody>
          <a:bodyPr wrap="square" anchor="t">
            <a:spAutoFit/>
          </a:bodyPr>
          <a:lstStyle/>
          <a:p>
            <a:pPr indent="0" algn="l"/>
            <a:r>
              <a:rPr lang="en-US" altLang="zh-CN" sz="1400" b="0" dirty="0">
                <a:solidFill>
                  <a:schemeClr val="tx1"/>
                </a:solidFill>
                <a:effectLst/>
                <a:latin typeface="Times New Roman" panose="02020603050405020304" charset="0"/>
                <a:ea typeface="宋体" panose="02010600030101010101" pitchFamily="2" charset="-122"/>
              </a:rPr>
              <a:t>Table 1: The statistics comparison with popular audio-language datasets. Caption source: H (human), A (audio models), V (visual models), L (language models).</a:t>
            </a:r>
          </a:p>
        </p:txBody>
      </p:sp>
      <p:pic>
        <p:nvPicPr>
          <p:cNvPr id="9" name="图片 5">
            <a:extLst>
              <a:ext uri="{FF2B5EF4-FFF2-40B4-BE49-F238E27FC236}">
                <a16:creationId xmlns:a16="http://schemas.microsoft.com/office/drawing/2014/main" id="{010496B3-517D-A0C0-34B9-0729C81827ED}"/>
              </a:ext>
            </a:extLst>
          </p:cNvPr>
          <p:cNvPicPr>
            <a:picLocks noChangeAspect="1"/>
          </p:cNvPicPr>
          <p:nvPr/>
        </p:nvPicPr>
        <p:blipFill>
          <a:blip r:embed="rId3"/>
          <a:stretch>
            <a:fillRect/>
          </a:stretch>
        </p:blipFill>
        <p:spPr>
          <a:xfrm>
            <a:off x="2199640" y="3829573"/>
            <a:ext cx="3600000" cy="1736757"/>
          </a:xfrm>
          <a:prstGeom prst="rect">
            <a:avLst/>
          </a:prstGeom>
        </p:spPr>
      </p:pic>
      <p:pic>
        <p:nvPicPr>
          <p:cNvPr id="10" name="图片 8">
            <a:extLst>
              <a:ext uri="{FF2B5EF4-FFF2-40B4-BE49-F238E27FC236}">
                <a16:creationId xmlns:a16="http://schemas.microsoft.com/office/drawing/2014/main" id="{014CD879-168C-5F83-D122-6F3B378D9B0F}"/>
              </a:ext>
            </a:extLst>
          </p:cNvPr>
          <p:cNvPicPr>
            <a:picLocks noChangeAspect="1"/>
          </p:cNvPicPr>
          <p:nvPr/>
        </p:nvPicPr>
        <p:blipFill>
          <a:blip r:embed="rId4"/>
          <a:stretch>
            <a:fillRect/>
          </a:stretch>
        </p:blipFill>
        <p:spPr>
          <a:xfrm>
            <a:off x="6210935" y="3837193"/>
            <a:ext cx="3600000" cy="1729364"/>
          </a:xfrm>
          <a:prstGeom prst="rect">
            <a:avLst/>
          </a:prstGeom>
        </p:spPr>
      </p:pic>
      <p:sp>
        <p:nvSpPr>
          <p:cNvPr id="11" name="文本框 9">
            <a:extLst>
              <a:ext uri="{FF2B5EF4-FFF2-40B4-BE49-F238E27FC236}">
                <a16:creationId xmlns:a16="http://schemas.microsoft.com/office/drawing/2014/main" id="{65B1652B-AB0A-2D69-D4A9-5029CFBB9990}"/>
              </a:ext>
            </a:extLst>
          </p:cNvPr>
          <p:cNvSpPr txBox="1"/>
          <p:nvPr/>
        </p:nvSpPr>
        <p:spPr>
          <a:xfrm>
            <a:off x="2199005" y="5667263"/>
            <a:ext cx="7793990" cy="737235"/>
          </a:xfrm>
          <a:prstGeom prst="rect">
            <a:avLst/>
          </a:prstGeom>
          <a:noFill/>
          <a:ln w="9525">
            <a:noFill/>
          </a:ln>
        </p:spPr>
        <p:txBody>
          <a:bodyPr wrap="square" anchor="t">
            <a:spAutoFit/>
          </a:bodyPr>
          <a:lstStyle/>
          <a:p>
            <a:pPr indent="0" algn="l"/>
            <a:r>
              <a:rPr lang="en-US" altLang="zh-CN" sz="1400" b="0" dirty="0">
                <a:solidFill>
                  <a:schemeClr val="tx1"/>
                </a:solidFill>
                <a:effectLst/>
                <a:latin typeface="Times New Roman" panose="02020603050405020304" charset="0"/>
                <a:ea typeface="宋体" panose="02010600030101010101" pitchFamily="2" charset="-122"/>
              </a:rPr>
              <a:t>Figure 2: Distribution of caption lengths across several popular audio caption datasets. (Left) Caption length distributions of human-labeled datasets. (Right) Caption length distributions of LLMs-assisted datasets.</a:t>
            </a:r>
          </a:p>
        </p:txBody>
      </p:sp>
    </p:spTree>
    <p:extLst>
      <p:ext uri="{BB962C8B-B14F-4D97-AF65-F5344CB8AC3E}">
        <p14:creationId xmlns:p14="http://schemas.microsoft.com/office/powerpoint/2010/main" val="14753821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71A33BD-0384-D61E-901B-D79AE038AE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90F8CC-ECF1-BCA0-9A86-405CE30B08BF}"/>
              </a:ext>
            </a:extLst>
          </p:cNvPr>
          <p:cNvSpPr>
            <a:spLocks noGrp="1"/>
          </p:cNvSpPr>
          <p:nvPr>
            <p:ph type="title"/>
          </p:nvPr>
        </p:nvSpPr>
        <p:spPr>
          <a:xfrm>
            <a:off x="573184" y="418210"/>
            <a:ext cx="7656416" cy="513088"/>
          </a:xfrm>
        </p:spPr>
        <p:txBody>
          <a:bodyPr>
            <a:normAutofit/>
          </a:bodyPr>
          <a:lstStyle/>
          <a:p>
            <a:r>
              <a:rPr lang="en-GB" b="1" dirty="0" err="1">
                <a:solidFill>
                  <a:srgbClr val="0070C0"/>
                </a:solidFill>
              </a:rPr>
              <a:t>AudioSetCaps</a:t>
            </a:r>
            <a:r>
              <a:rPr lang="en-GB" dirty="0">
                <a:solidFill>
                  <a:srgbClr val="0070C0"/>
                </a:solidFill>
              </a:rPr>
              <a:t> – An Example</a:t>
            </a:r>
            <a:endParaRPr lang="x-none" dirty="0">
              <a:solidFill>
                <a:srgbClr val="0070C0"/>
              </a:solidFill>
            </a:endParaRPr>
          </a:p>
        </p:txBody>
      </p:sp>
      <p:sp>
        <p:nvSpPr>
          <p:cNvPr id="5" name="Slide Number Placeholder 4">
            <a:extLst>
              <a:ext uri="{FF2B5EF4-FFF2-40B4-BE49-F238E27FC236}">
                <a16:creationId xmlns:a16="http://schemas.microsoft.com/office/drawing/2014/main" id="{0C1DD0EE-A32B-4831-A9A1-F14843815345}"/>
              </a:ext>
            </a:extLst>
          </p:cNvPr>
          <p:cNvSpPr>
            <a:spLocks noGrp="1"/>
          </p:cNvSpPr>
          <p:nvPr>
            <p:ph type="sldNum" sz="quarter" idx="12"/>
          </p:nvPr>
        </p:nvSpPr>
        <p:spPr>
          <a:xfrm>
            <a:off x="9633328" y="6038547"/>
            <a:ext cx="1312025" cy="365125"/>
          </a:xfrm>
        </p:spPr>
        <p:txBody>
          <a:bodyPr/>
          <a:lstStyle/>
          <a:p>
            <a:fld id="{B82ABAA4-5EBE-4E82-8762-4025E75A148F}" type="slidenum">
              <a:rPr lang="en-GB" smtClean="0"/>
              <a:t>58</a:t>
            </a:fld>
            <a:endParaRPr lang="en-GB" dirty="0"/>
          </a:p>
        </p:txBody>
      </p:sp>
      <p:pic>
        <p:nvPicPr>
          <p:cNvPr id="6" name="Picture 5">
            <a:extLst>
              <a:ext uri="{FF2B5EF4-FFF2-40B4-BE49-F238E27FC236}">
                <a16:creationId xmlns:a16="http://schemas.microsoft.com/office/drawing/2014/main" id="{978B9512-3FE0-81A3-A212-64552C50CFFF}"/>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sp>
        <p:nvSpPr>
          <p:cNvPr id="4" name="矩形: 圆角 19">
            <a:extLst>
              <a:ext uri="{FF2B5EF4-FFF2-40B4-BE49-F238E27FC236}">
                <a16:creationId xmlns:a16="http://schemas.microsoft.com/office/drawing/2014/main" id="{0F346061-4391-9334-28F7-2545B865DE33}"/>
              </a:ext>
            </a:extLst>
          </p:cNvPr>
          <p:cNvSpPr/>
          <p:nvPr>
            <p:custDataLst>
              <p:tags r:id="rId1"/>
            </p:custDataLst>
          </p:nvPr>
        </p:nvSpPr>
        <p:spPr>
          <a:xfrm>
            <a:off x="4725875" y="2175277"/>
            <a:ext cx="5760000" cy="575945"/>
          </a:xfrm>
          <a:prstGeom prst="roundRect">
            <a:avLst>
              <a:gd name="adj" fmla="val 10474"/>
            </a:avLst>
          </a:prstGeom>
          <a:noFill/>
          <a:ln w="6350">
            <a:solidFill>
              <a:schemeClr val="tx1"/>
            </a:solidFill>
          </a:ln>
          <a:extLst>
            <a:ext uri="{909E8E84-426E-40DD-AFC4-6F175D3DCCD1}">
              <a14:hiddenFill xmlns:a14="http://schemas.microsoft.com/office/drawing/2010/main">
                <a:solidFill>
                  <a:schemeClr val="bg1">
                    <a:lumMod val="95000"/>
                  </a:schemeClr>
                </a:solidFill>
              </a14:hiddenFill>
            </a:ext>
          </a:extLst>
        </p:spPr>
        <p:style>
          <a:lnRef idx="2">
            <a:schemeClr val="accent2">
              <a:shade val="50000"/>
            </a:schemeClr>
          </a:lnRef>
          <a:fillRef idx="1">
            <a:schemeClr val="accent2"/>
          </a:fillRef>
          <a:effectRef idx="0">
            <a:schemeClr val="accent2"/>
          </a:effectRef>
          <a:fontRef idx="minor">
            <a:schemeClr val="lt1"/>
          </a:fontRef>
        </p:style>
        <p:txBody>
          <a:bodyPr lIns="71755" rtlCol="0" anchor="ctr"/>
          <a:lstStyle/>
          <a:p>
            <a:pPr algn="l"/>
            <a:r>
              <a:rPr lang="en-US" altLang="zh-CN" sz="1400" dirty="0">
                <a:solidFill>
                  <a:schemeClr val="tx1"/>
                </a:solidFill>
                <a:latin typeface="Times New Roman" panose="02020603050405020304" charset="0"/>
                <a:cs typeface="Times New Roman" panose="02020603050405020304" charset="0"/>
              </a:rPr>
              <a:t>Female speech, Woman speaking, Background noise, Generic impact sounds, Surface contact, Babbling, Tick, Human voice, Breathing, Baby laughter</a:t>
            </a:r>
          </a:p>
        </p:txBody>
      </p:sp>
      <p:sp>
        <p:nvSpPr>
          <p:cNvPr id="7" name="矩形: 圆角 19">
            <a:extLst>
              <a:ext uri="{FF2B5EF4-FFF2-40B4-BE49-F238E27FC236}">
                <a16:creationId xmlns:a16="http://schemas.microsoft.com/office/drawing/2014/main" id="{6D62D394-AFA0-9354-9883-B03561A0E0D6}"/>
              </a:ext>
            </a:extLst>
          </p:cNvPr>
          <p:cNvSpPr/>
          <p:nvPr>
            <p:custDataLst>
              <p:tags r:id="rId2"/>
            </p:custDataLst>
          </p:nvPr>
        </p:nvSpPr>
        <p:spPr>
          <a:xfrm>
            <a:off x="4725875" y="3068730"/>
            <a:ext cx="5760000" cy="360000"/>
          </a:xfrm>
          <a:prstGeom prst="roundRect">
            <a:avLst>
              <a:gd name="adj" fmla="val 4233"/>
            </a:avLst>
          </a:prstGeom>
          <a:solidFill>
            <a:schemeClr val="bg1">
              <a:lumMod val="95000"/>
            </a:schemeClr>
          </a:solidFill>
          <a:ln w="63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vertOverflow="overflow" horzOverflow="overflow" vert="horz" wrap="square" lIns="71755" numCol="1" spcCol="0" rtlCol="0" fromWordArt="0" anchor="ctr" anchorCtr="0" forceAA="0" compatLnSpc="1">
            <a:noAutofit/>
          </a:bodyPr>
          <a:lstStyle/>
          <a:p>
            <a:pPr lvl="0" algn="l">
              <a:buClrTx/>
              <a:buSzTx/>
              <a:buFontTx/>
            </a:pPr>
            <a:r>
              <a:rPr lang="en-US" altLang="zh-CN" sz="1400" dirty="0">
                <a:solidFill>
                  <a:schemeClr val="tx1"/>
                </a:solidFill>
                <a:latin typeface="Times New Roman" panose="02020603050405020304" charset="0"/>
                <a:cs typeface="Times New Roman" panose="02020603050405020304" charset="0"/>
                <a:sym typeface="+mn-ea"/>
              </a:rPr>
              <a:t>A human baby laughs and gurgles as a female sings gently</a:t>
            </a:r>
          </a:p>
        </p:txBody>
      </p:sp>
      <p:sp>
        <p:nvSpPr>
          <p:cNvPr id="12" name="矩形: 圆角 19">
            <a:extLst>
              <a:ext uri="{FF2B5EF4-FFF2-40B4-BE49-F238E27FC236}">
                <a16:creationId xmlns:a16="http://schemas.microsoft.com/office/drawing/2014/main" id="{BC21E48A-4252-C317-ACC5-11314C78BE53}"/>
              </a:ext>
            </a:extLst>
          </p:cNvPr>
          <p:cNvSpPr/>
          <p:nvPr>
            <p:custDataLst>
              <p:tags r:id="rId3"/>
            </p:custDataLst>
          </p:nvPr>
        </p:nvSpPr>
        <p:spPr>
          <a:xfrm>
            <a:off x="4725875" y="3687408"/>
            <a:ext cx="5760000" cy="360000"/>
          </a:xfrm>
          <a:prstGeom prst="roundRect">
            <a:avLst>
              <a:gd name="adj" fmla="val 7867"/>
            </a:avLst>
          </a:prstGeom>
          <a:solidFill>
            <a:schemeClr val="bg1">
              <a:lumMod val="95000"/>
            </a:schemeClr>
          </a:solidFill>
          <a:ln w="63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vertOverflow="overflow" horzOverflow="overflow" vert="horz" wrap="square" lIns="71755" tIns="0" rIns="0" bIns="0" numCol="1" spcCol="0" rtlCol="0" fromWordArt="0" anchor="ctr" anchorCtr="0" forceAA="0" compatLnSpc="1">
            <a:noAutofit/>
          </a:bodyPr>
          <a:lstStyle/>
          <a:p>
            <a:pPr lvl="0" algn="l">
              <a:buClrTx/>
              <a:buSzTx/>
              <a:buFontTx/>
            </a:pPr>
            <a:r>
              <a:rPr lang="en-US" altLang="zh-CN" sz="1400" dirty="0">
                <a:solidFill>
                  <a:schemeClr val="tx1"/>
                </a:solidFill>
                <a:latin typeface="Times New Roman" panose="02020603050405020304" charset="0"/>
                <a:cs typeface="Times New Roman" panose="02020603050405020304" charset="0"/>
                <a:sym typeface="+mn-ea"/>
              </a:rPr>
              <a:t>People are talking and babbling with a baby laughing and surface contact.</a:t>
            </a:r>
          </a:p>
        </p:txBody>
      </p:sp>
      <p:sp>
        <p:nvSpPr>
          <p:cNvPr id="13" name="矩形: 圆角 19">
            <a:extLst>
              <a:ext uri="{FF2B5EF4-FFF2-40B4-BE49-F238E27FC236}">
                <a16:creationId xmlns:a16="http://schemas.microsoft.com/office/drawing/2014/main" id="{7CF429EB-B903-35C5-5CCC-DEBD2295350D}"/>
              </a:ext>
            </a:extLst>
          </p:cNvPr>
          <p:cNvSpPr/>
          <p:nvPr>
            <p:custDataLst>
              <p:tags r:id="rId4"/>
            </p:custDataLst>
          </p:nvPr>
        </p:nvSpPr>
        <p:spPr>
          <a:xfrm>
            <a:off x="4725875" y="4369202"/>
            <a:ext cx="5760085" cy="419735"/>
          </a:xfrm>
          <a:prstGeom prst="roundRect">
            <a:avLst>
              <a:gd name="adj" fmla="val 6051"/>
            </a:avLst>
          </a:prstGeom>
          <a:solidFill>
            <a:schemeClr val="bg1">
              <a:lumMod val="95000"/>
            </a:schemeClr>
          </a:solidFill>
          <a:ln w="63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lIns="71755" rtlCol="0" anchor="ctr"/>
          <a:lstStyle/>
          <a:p>
            <a:pPr lvl="0" algn="l">
              <a:buClrTx/>
              <a:buSzTx/>
              <a:buFontTx/>
            </a:pPr>
            <a:r>
              <a:rPr lang="en-US" altLang="zh-CN" sz="1400" dirty="0">
                <a:solidFill>
                  <a:schemeClr val="tx1"/>
                </a:solidFill>
                <a:latin typeface="Times New Roman" panose="02020603050405020304" charset="0"/>
                <a:cs typeface="Times New Roman" panose="02020603050405020304" charset="0"/>
                <a:sym typeface="+mn-ea"/>
              </a:rPr>
              <a:t>The sound of a laughing baby and women chatting and giggling can be heard at a busy spa.</a:t>
            </a:r>
          </a:p>
        </p:txBody>
      </p:sp>
      <p:sp>
        <p:nvSpPr>
          <p:cNvPr id="14" name="矩形: 圆角 19">
            <a:extLst>
              <a:ext uri="{FF2B5EF4-FFF2-40B4-BE49-F238E27FC236}">
                <a16:creationId xmlns:a16="http://schemas.microsoft.com/office/drawing/2014/main" id="{741E1980-074C-2FE7-E2CC-F07C0B57C650}"/>
              </a:ext>
            </a:extLst>
          </p:cNvPr>
          <p:cNvSpPr/>
          <p:nvPr>
            <p:custDataLst>
              <p:tags r:id="rId5"/>
            </p:custDataLst>
          </p:nvPr>
        </p:nvSpPr>
        <p:spPr>
          <a:xfrm>
            <a:off x="4725875" y="5162952"/>
            <a:ext cx="5760000" cy="647700"/>
          </a:xfrm>
          <a:prstGeom prst="roundRect">
            <a:avLst/>
          </a:prstGeom>
          <a:solidFill>
            <a:schemeClr val="accent5">
              <a:lumMod val="40000"/>
              <a:lumOff val="60000"/>
            </a:schemeClr>
          </a:solidFill>
          <a:ln w="127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lIns="71755" tIns="0" rIns="0" bIns="0" rtlCol="0" anchor="ctr"/>
          <a:lstStyle/>
          <a:p>
            <a:pPr algn="l">
              <a:buClrTx/>
              <a:buSzTx/>
              <a:buFontTx/>
            </a:pPr>
            <a:r>
              <a:rPr lang="en-US" altLang="zh-CN" sz="1400" b="1" dirty="0">
                <a:solidFill>
                  <a:schemeClr val="tx1"/>
                </a:solidFill>
                <a:latin typeface="Times New Roman" panose="02020603050405020304" charset="0"/>
                <a:cs typeface="Times New Roman" panose="02020603050405020304" charset="0"/>
                <a:sym typeface="+mn-ea"/>
              </a:rPr>
              <a:t>A joyful interaction between a woman and a baby, as the infant giggles and the woman responds with a happy and upbeat tone.</a:t>
            </a:r>
          </a:p>
        </p:txBody>
      </p:sp>
      <p:sp>
        <p:nvSpPr>
          <p:cNvPr id="15" name="文本框 18">
            <a:extLst>
              <a:ext uri="{FF2B5EF4-FFF2-40B4-BE49-F238E27FC236}">
                <a16:creationId xmlns:a16="http://schemas.microsoft.com/office/drawing/2014/main" id="{5288C905-218D-19C6-A331-6862F6667FE7}"/>
              </a:ext>
            </a:extLst>
          </p:cNvPr>
          <p:cNvSpPr txBox="1"/>
          <p:nvPr/>
        </p:nvSpPr>
        <p:spPr>
          <a:xfrm>
            <a:off x="1225755" y="5306145"/>
            <a:ext cx="2368550" cy="306705"/>
          </a:xfrm>
          <a:prstGeom prst="rect">
            <a:avLst/>
          </a:prstGeom>
          <a:noFill/>
        </p:spPr>
        <p:txBody>
          <a:bodyPr wrap="square" rtlCol="0" anchor="t">
            <a:spAutoFit/>
          </a:bodyPr>
          <a:lstStyle/>
          <a:p>
            <a:pPr algn="ctr">
              <a:buClrTx/>
              <a:buSzTx/>
              <a:buFontTx/>
            </a:pPr>
            <a:r>
              <a:rPr lang="en-US" altLang="zh-CN" sz="1400">
                <a:latin typeface="Times New Roman" panose="02020603050405020304" charset="0"/>
                <a:cs typeface="Times New Roman" panose="02020603050405020304" charset="0"/>
              </a:rPr>
              <a:t>ID: Y0qH8FmqGI2U</a:t>
            </a:r>
          </a:p>
        </p:txBody>
      </p:sp>
      <p:sp>
        <p:nvSpPr>
          <p:cNvPr id="16" name="文本框 11">
            <a:extLst>
              <a:ext uri="{FF2B5EF4-FFF2-40B4-BE49-F238E27FC236}">
                <a16:creationId xmlns:a16="http://schemas.microsoft.com/office/drawing/2014/main" id="{9C60AED0-0486-8F46-5069-B68DAC56037E}"/>
              </a:ext>
            </a:extLst>
          </p:cNvPr>
          <p:cNvSpPr txBox="1"/>
          <p:nvPr/>
        </p:nvSpPr>
        <p:spPr>
          <a:xfrm>
            <a:off x="4725875" y="1824122"/>
            <a:ext cx="1620000" cy="306705"/>
          </a:xfrm>
          <a:prstGeom prst="rect">
            <a:avLst/>
          </a:prstGeom>
          <a:noFill/>
        </p:spPr>
        <p:txBody>
          <a:bodyPr wrap="square" rtlCol="0" anchor="t">
            <a:spAutoFit/>
          </a:bodyPr>
          <a:lstStyle/>
          <a:p>
            <a:pPr algn="l"/>
            <a:r>
              <a:rPr lang="en-US" altLang="zh-CN" sz="1400" dirty="0">
                <a:latin typeface="Times New Roman" panose="02020603050405020304" charset="0"/>
                <a:cs typeface="Times New Roman" panose="02020603050405020304" charset="0"/>
                <a:sym typeface="+mn-ea"/>
              </a:rPr>
              <a:t>Label</a:t>
            </a:r>
          </a:p>
        </p:txBody>
      </p:sp>
      <p:sp>
        <p:nvSpPr>
          <p:cNvPr id="17" name="文本框 12">
            <a:extLst>
              <a:ext uri="{FF2B5EF4-FFF2-40B4-BE49-F238E27FC236}">
                <a16:creationId xmlns:a16="http://schemas.microsoft.com/office/drawing/2014/main" id="{6DB74BA0-6C4C-7FBB-81CF-82403157EC0B}"/>
              </a:ext>
            </a:extLst>
          </p:cNvPr>
          <p:cNvSpPr txBox="1"/>
          <p:nvPr/>
        </p:nvSpPr>
        <p:spPr>
          <a:xfrm>
            <a:off x="4725875" y="2778853"/>
            <a:ext cx="1620000" cy="306705"/>
          </a:xfrm>
          <a:prstGeom prst="rect">
            <a:avLst/>
          </a:prstGeom>
          <a:noFill/>
        </p:spPr>
        <p:txBody>
          <a:bodyPr wrap="square" rtlCol="0" anchor="t">
            <a:spAutoFit/>
          </a:bodyPr>
          <a:lstStyle/>
          <a:p>
            <a:pPr algn="l"/>
            <a:r>
              <a:rPr lang="en-US" altLang="zh-CN" sz="1400" dirty="0">
                <a:latin typeface="Times New Roman" panose="02020603050405020304" charset="0"/>
                <a:cs typeface="Times New Roman" panose="02020603050405020304" charset="0"/>
                <a:sym typeface="+mn-ea"/>
              </a:rPr>
              <a:t>AudioCaps</a:t>
            </a:r>
          </a:p>
        </p:txBody>
      </p:sp>
      <p:sp>
        <p:nvSpPr>
          <p:cNvPr id="18" name="文本框 13">
            <a:extLst>
              <a:ext uri="{FF2B5EF4-FFF2-40B4-BE49-F238E27FC236}">
                <a16:creationId xmlns:a16="http://schemas.microsoft.com/office/drawing/2014/main" id="{5B11D64C-DA1B-4A40-4CBD-91CEE7C40B3A}"/>
              </a:ext>
            </a:extLst>
          </p:cNvPr>
          <p:cNvSpPr txBox="1"/>
          <p:nvPr/>
        </p:nvSpPr>
        <p:spPr>
          <a:xfrm>
            <a:off x="4725875" y="3410866"/>
            <a:ext cx="1620000" cy="306705"/>
          </a:xfrm>
          <a:prstGeom prst="rect">
            <a:avLst/>
          </a:prstGeom>
          <a:noFill/>
        </p:spPr>
        <p:txBody>
          <a:bodyPr wrap="square" rtlCol="0" anchor="t">
            <a:spAutoFit/>
          </a:bodyPr>
          <a:lstStyle/>
          <a:p>
            <a:pPr algn="l"/>
            <a:r>
              <a:rPr lang="en-US" altLang="zh-CN" sz="1400" dirty="0">
                <a:latin typeface="Times New Roman" panose="02020603050405020304" charset="0"/>
                <a:cs typeface="Times New Roman" panose="02020603050405020304" charset="0"/>
                <a:sym typeface="+mn-ea"/>
              </a:rPr>
              <a:t>WavCaps</a:t>
            </a:r>
          </a:p>
        </p:txBody>
      </p:sp>
      <p:sp>
        <p:nvSpPr>
          <p:cNvPr id="19" name="文本框 14">
            <a:extLst>
              <a:ext uri="{FF2B5EF4-FFF2-40B4-BE49-F238E27FC236}">
                <a16:creationId xmlns:a16="http://schemas.microsoft.com/office/drawing/2014/main" id="{24C8E0A8-09A8-8436-35BD-B244C05479AA}"/>
              </a:ext>
            </a:extLst>
          </p:cNvPr>
          <p:cNvSpPr txBox="1"/>
          <p:nvPr/>
        </p:nvSpPr>
        <p:spPr>
          <a:xfrm>
            <a:off x="4725875" y="4062401"/>
            <a:ext cx="1620000" cy="306705"/>
          </a:xfrm>
          <a:prstGeom prst="rect">
            <a:avLst/>
          </a:prstGeom>
          <a:noFill/>
        </p:spPr>
        <p:txBody>
          <a:bodyPr wrap="square" rtlCol="0" anchor="t">
            <a:spAutoFit/>
          </a:bodyPr>
          <a:lstStyle/>
          <a:p>
            <a:pPr algn="l"/>
            <a:r>
              <a:rPr lang="en-US" altLang="zh-CN" sz="1400" dirty="0">
                <a:latin typeface="Times New Roman" panose="02020603050405020304" charset="0"/>
                <a:cs typeface="Times New Roman" panose="02020603050405020304" charset="0"/>
                <a:sym typeface="+mn-ea"/>
              </a:rPr>
              <a:t>Auto-ACD</a:t>
            </a:r>
          </a:p>
        </p:txBody>
      </p:sp>
      <p:sp>
        <p:nvSpPr>
          <p:cNvPr id="20" name="文本框 15">
            <a:extLst>
              <a:ext uri="{FF2B5EF4-FFF2-40B4-BE49-F238E27FC236}">
                <a16:creationId xmlns:a16="http://schemas.microsoft.com/office/drawing/2014/main" id="{C0AA8E2B-B990-B323-7B12-861AEA5E1C06}"/>
              </a:ext>
            </a:extLst>
          </p:cNvPr>
          <p:cNvSpPr txBox="1"/>
          <p:nvPr/>
        </p:nvSpPr>
        <p:spPr>
          <a:xfrm>
            <a:off x="4725875" y="4873710"/>
            <a:ext cx="1620000" cy="306705"/>
          </a:xfrm>
          <a:prstGeom prst="rect">
            <a:avLst/>
          </a:prstGeom>
          <a:noFill/>
        </p:spPr>
        <p:txBody>
          <a:bodyPr wrap="square" rtlCol="0" anchor="t">
            <a:spAutoFit/>
          </a:bodyPr>
          <a:lstStyle/>
          <a:p>
            <a:pPr algn="l"/>
            <a:r>
              <a:rPr lang="en-US" altLang="zh-CN" sz="1400" b="1" dirty="0">
                <a:latin typeface="Times New Roman" panose="02020603050405020304" charset="0"/>
                <a:cs typeface="Times New Roman" panose="02020603050405020304" charset="0"/>
                <a:sym typeface="+mn-ea"/>
              </a:rPr>
              <a:t>AudioSetCaps</a:t>
            </a:r>
          </a:p>
        </p:txBody>
      </p:sp>
      <p:sp>
        <p:nvSpPr>
          <p:cNvPr id="21" name="文本框 16">
            <a:extLst>
              <a:ext uri="{FF2B5EF4-FFF2-40B4-BE49-F238E27FC236}">
                <a16:creationId xmlns:a16="http://schemas.microsoft.com/office/drawing/2014/main" id="{83578597-206E-0CD9-5517-2588640C87D8}"/>
              </a:ext>
            </a:extLst>
          </p:cNvPr>
          <p:cNvSpPr txBox="1"/>
          <p:nvPr/>
        </p:nvSpPr>
        <p:spPr>
          <a:xfrm>
            <a:off x="10270060" y="1376447"/>
            <a:ext cx="1420495" cy="601345"/>
          </a:xfrm>
          <a:prstGeom prst="rect">
            <a:avLst/>
          </a:prstGeom>
          <a:noFill/>
          <a:extLst>
            <a:ext uri="{909E8E84-426E-40DD-AFC4-6F175D3DCCD1}">
              <a14:hiddenFill xmlns:a14="http://schemas.microsoft.com/office/drawing/2010/main">
                <a:solidFill>
                  <a:schemeClr val="bg1">
                    <a:lumMod val="95000"/>
                  </a:schemeClr>
                </a:solidFill>
              </a14:hiddenFill>
            </a:ext>
          </a:extLst>
        </p:spPr>
        <p:txBody>
          <a:bodyPr wrap="square" rtlCol="0" anchor="t">
            <a:noAutofit/>
          </a:bodyPr>
          <a:lstStyle/>
          <a:p>
            <a:pPr algn="ctr"/>
            <a:r>
              <a:rPr lang="en-US" altLang="zh-CN" sz="1400" b="1" dirty="0">
                <a:latin typeface="Times New Roman" panose="02020603050405020304" charset="0"/>
                <a:cs typeface="Times New Roman" panose="02020603050405020304" charset="0"/>
                <a:sym typeface="+mn-ea"/>
              </a:rPr>
              <a:t>Mean </a:t>
            </a:r>
          </a:p>
          <a:p>
            <a:pPr algn="ctr"/>
            <a:r>
              <a:rPr lang="en-US" altLang="zh-CN" sz="1400" b="1" dirty="0">
                <a:latin typeface="Times New Roman" panose="02020603050405020304" charset="0"/>
                <a:cs typeface="Times New Roman" panose="02020603050405020304" charset="0"/>
                <a:sym typeface="+mn-ea"/>
              </a:rPr>
              <a:t>Subjective </a:t>
            </a:r>
          </a:p>
          <a:p>
            <a:pPr algn="ctr"/>
            <a:r>
              <a:rPr lang="en-US" altLang="zh-CN" sz="1400" b="1" dirty="0">
                <a:latin typeface="Times New Roman" panose="02020603050405020304" charset="0"/>
                <a:cs typeface="Times New Roman" panose="02020603050405020304" charset="0"/>
                <a:sym typeface="+mn-ea"/>
              </a:rPr>
              <a:t>Score</a:t>
            </a:r>
          </a:p>
        </p:txBody>
      </p:sp>
      <p:sp>
        <p:nvSpPr>
          <p:cNvPr id="22" name="文本框 17">
            <a:extLst>
              <a:ext uri="{FF2B5EF4-FFF2-40B4-BE49-F238E27FC236}">
                <a16:creationId xmlns:a16="http://schemas.microsoft.com/office/drawing/2014/main" id="{3EF46D2C-C2E0-A08B-52C7-1EC5C86FA354}"/>
              </a:ext>
            </a:extLst>
          </p:cNvPr>
          <p:cNvSpPr txBox="1"/>
          <p:nvPr/>
        </p:nvSpPr>
        <p:spPr>
          <a:xfrm>
            <a:off x="6544515" y="1545792"/>
            <a:ext cx="2122170" cy="432000"/>
          </a:xfrm>
          <a:prstGeom prst="rect">
            <a:avLst/>
          </a:prstGeom>
          <a:noFill/>
          <a:extLst>
            <a:ext uri="{909E8E84-426E-40DD-AFC4-6F175D3DCCD1}">
              <a14:hiddenFill xmlns:a14="http://schemas.microsoft.com/office/drawing/2010/main">
                <a:solidFill>
                  <a:schemeClr val="bg1">
                    <a:lumMod val="95000"/>
                  </a:schemeClr>
                </a:solidFill>
              </a14:hiddenFill>
            </a:ext>
          </a:extLst>
        </p:spPr>
        <p:txBody>
          <a:bodyPr wrap="square" rtlCol="0" anchor="t">
            <a:noAutofit/>
          </a:bodyPr>
          <a:lstStyle/>
          <a:p>
            <a:pPr algn="ctr"/>
            <a:r>
              <a:rPr lang="en-US" altLang="zh-CN" sz="1400" b="1" dirty="0">
                <a:latin typeface="Times New Roman" panose="02020603050405020304" charset="0"/>
                <a:cs typeface="Times New Roman" panose="02020603050405020304" charset="0"/>
                <a:sym typeface="+mn-ea"/>
              </a:rPr>
              <a:t>Dataset-Caption</a:t>
            </a:r>
          </a:p>
        </p:txBody>
      </p:sp>
      <p:sp>
        <p:nvSpPr>
          <p:cNvPr id="23" name="文本框 20">
            <a:extLst>
              <a:ext uri="{FF2B5EF4-FFF2-40B4-BE49-F238E27FC236}">
                <a16:creationId xmlns:a16="http://schemas.microsoft.com/office/drawing/2014/main" id="{CFD1B2D4-C1F9-8A71-C0CD-B5062F5B1C00}"/>
              </a:ext>
            </a:extLst>
          </p:cNvPr>
          <p:cNvSpPr txBox="1"/>
          <p:nvPr/>
        </p:nvSpPr>
        <p:spPr>
          <a:xfrm>
            <a:off x="10620308" y="2339765"/>
            <a:ext cx="720000" cy="360000"/>
          </a:xfrm>
          <a:prstGeom prst="rect">
            <a:avLst/>
          </a:prstGeom>
          <a:solidFill>
            <a:schemeClr val="bg1">
              <a:lumMod val="95000"/>
            </a:schemeClr>
          </a:solidFill>
        </p:spPr>
        <p:txBody>
          <a:bodyPr wrap="square" rtlCol="0" anchor="t">
            <a:noAutofit/>
          </a:bodyPr>
          <a:lstStyle/>
          <a:p>
            <a:pPr algn="ctr"/>
            <a:r>
              <a:rPr lang="en-US" altLang="zh-CN" sz="1400" dirty="0">
                <a:latin typeface="Times New Roman" panose="02020603050405020304" charset="0"/>
                <a:cs typeface="Times New Roman" panose="02020603050405020304" charset="0"/>
                <a:sym typeface="+mn-ea"/>
              </a:rPr>
              <a:t>4</a:t>
            </a:r>
          </a:p>
        </p:txBody>
      </p:sp>
      <p:sp>
        <p:nvSpPr>
          <p:cNvPr id="24" name="文本框 21">
            <a:extLst>
              <a:ext uri="{FF2B5EF4-FFF2-40B4-BE49-F238E27FC236}">
                <a16:creationId xmlns:a16="http://schemas.microsoft.com/office/drawing/2014/main" id="{C97D993B-935F-8CA4-117C-9A48775F03AD}"/>
              </a:ext>
            </a:extLst>
          </p:cNvPr>
          <p:cNvSpPr txBox="1"/>
          <p:nvPr/>
        </p:nvSpPr>
        <p:spPr>
          <a:xfrm>
            <a:off x="10620308" y="3061450"/>
            <a:ext cx="720000" cy="360000"/>
          </a:xfrm>
          <a:prstGeom prst="rect">
            <a:avLst/>
          </a:prstGeom>
          <a:solidFill>
            <a:schemeClr val="bg1">
              <a:lumMod val="95000"/>
            </a:schemeClr>
          </a:solidFill>
        </p:spPr>
        <p:txBody>
          <a:bodyPr wrap="square" rtlCol="0" anchor="t">
            <a:noAutofit/>
          </a:bodyPr>
          <a:lstStyle/>
          <a:p>
            <a:pPr algn="ctr"/>
            <a:r>
              <a:rPr lang="en-US" altLang="zh-CN" sz="1400" dirty="0">
                <a:latin typeface="Times New Roman" panose="02020603050405020304" charset="0"/>
                <a:cs typeface="Times New Roman" panose="02020603050405020304" charset="0"/>
                <a:sym typeface="+mn-ea"/>
              </a:rPr>
              <a:t>4</a:t>
            </a:r>
          </a:p>
        </p:txBody>
      </p:sp>
      <p:sp>
        <p:nvSpPr>
          <p:cNvPr id="25" name="文本框 22">
            <a:extLst>
              <a:ext uri="{FF2B5EF4-FFF2-40B4-BE49-F238E27FC236}">
                <a16:creationId xmlns:a16="http://schemas.microsoft.com/office/drawing/2014/main" id="{F72B16E6-4422-3CDD-9813-B6DD12E37394}"/>
              </a:ext>
            </a:extLst>
          </p:cNvPr>
          <p:cNvSpPr txBox="1"/>
          <p:nvPr/>
        </p:nvSpPr>
        <p:spPr>
          <a:xfrm>
            <a:off x="10620308" y="3675683"/>
            <a:ext cx="720000" cy="360000"/>
          </a:xfrm>
          <a:prstGeom prst="rect">
            <a:avLst/>
          </a:prstGeom>
          <a:solidFill>
            <a:schemeClr val="bg1">
              <a:lumMod val="95000"/>
            </a:schemeClr>
          </a:solidFill>
        </p:spPr>
        <p:txBody>
          <a:bodyPr wrap="square" rtlCol="0" anchor="t">
            <a:noAutofit/>
          </a:bodyPr>
          <a:lstStyle/>
          <a:p>
            <a:pPr algn="ctr"/>
            <a:r>
              <a:rPr lang="en-US" altLang="zh-CN" sz="1400" dirty="0">
                <a:latin typeface="Times New Roman" panose="02020603050405020304" charset="0"/>
                <a:cs typeface="Times New Roman" panose="02020603050405020304" charset="0"/>
                <a:sym typeface="+mn-ea"/>
              </a:rPr>
              <a:t>4.2</a:t>
            </a:r>
          </a:p>
        </p:txBody>
      </p:sp>
      <p:sp>
        <p:nvSpPr>
          <p:cNvPr id="26" name="文本框 23">
            <a:extLst>
              <a:ext uri="{FF2B5EF4-FFF2-40B4-BE49-F238E27FC236}">
                <a16:creationId xmlns:a16="http://schemas.microsoft.com/office/drawing/2014/main" id="{2523323D-E12C-527C-933C-6DACE732255B}"/>
              </a:ext>
            </a:extLst>
          </p:cNvPr>
          <p:cNvSpPr txBox="1"/>
          <p:nvPr/>
        </p:nvSpPr>
        <p:spPr>
          <a:xfrm>
            <a:off x="10620308" y="4369106"/>
            <a:ext cx="720000" cy="360000"/>
          </a:xfrm>
          <a:prstGeom prst="rect">
            <a:avLst/>
          </a:prstGeom>
          <a:solidFill>
            <a:schemeClr val="bg1">
              <a:lumMod val="95000"/>
            </a:schemeClr>
          </a:solidFill>
        </p:spPr>
        <p:txBody>
          <a:bodyPr wrap="square" rtlCol="0" anchor="t">
            <a:noAutofit/>
          </a:bodyPr>
          <a:lstStyle/>
          <a:p>
            <a:pPr algn="ctr"/>
            <a:r>
              <a:rPr lang="en-US" altLang="zh-CN" sz="1400" dirty="0">
                <a:latin typeface="Times New Roman" panose="02020603050405020304" charset="0"/>
                <a:cs typeface="Times New Roman" panose="02020603050405020304" charset="0"/>
                <a:sym typeface="+mn-ea"/>
              </a:rPr>
              <a:t>4</a:t>
            </a:r>
          </a:p>
        </p:txBody>
      </p:sp>
      <p:sp>
        <p:nvSpPr>
          <p:cNvPr id="27" name="文本框 24">
            <a:extLst>
              <a:ext uri="{FF2B5EF4-FFF2-40B4-BE49-F238E27FC236}">
                <a16:creationId xmlns:a16="http://schemas.microsoft.com/office/drawing/2014/main" id="{FFB29C37-BAA0-DC69-8E76-D21CCFCE273F}"/>
              </a:ext>
            </a:extLst>
          </p:cNvPr>
          <p:cNvSpPr txBox="1"/>
          <p:nvPr/>
        </p:nvSpPr>
        <p:spPr>
          <a:xfrm>
            <a:off x="10620308" y="5306167"/>
            <a:ext cx="720000" cy="360000"/>
          </a:xfrm>
          <a:prstGeom prst="rect">
            <a:avLst/>
          </a:prstGeom>
          <a:solidFill>
            <a:schemeClr val="accent4">
              <a:lumMod val="40000"/>
              <a:lumOff val="60000"/>
            </a:schemeClr>
          </a:solidFill>
        </p:spPr>
        <p:txBody>
          <a:bodyPr wrap="square" rtlCol="0" anchor="t">
            <a:noAutofit/>
          </a:bodyPr>
          <a:lstStyle/>
          <a:p>
            <a:pPr algn="ctr"/>
            <a:r>
              <a:rPr lang="en-US" altLang="zh-CN" sz="1400" b="1" dirty="0">
                <a:latin typeface="Times New Roman" panose="02020603050405020304" charset="0"/>
                <a:cs typeface="Times New Roman" panose="02020603050405020304" charset="0"/>
                <a:sym typeface="+mn-ea"/>
              </a:rPr>
              <a:t>4.4</a:t>
            </a:r>
          </a:p>
        </p:txBody>
      </p:sp>
      <p:pic>
        <p:nvPicPr>
          <p:cNvPr id="28" name="0qH8FmqGI2U">
            <a:hlinkClick r:id="" action="ppaction://media"/>
            <a:extLst>
              <a:ext uri="{FF2B5EF4-FFF2-40B4-BE49-F238E27FC236}">
                <a16:creationId xmlns:a16="http://schemas.microsoft.com/office/drawing/2014/main" id="{5FC57CC8-B67B-BA7A-DED3-25B6572A9A26}"/>
              </a:ext>
            </a:extLst>
          </p:cNvPr>
          <p:cNvPicPr>
            <a:picLocks noChangeAspect="1"/>
          </p:cNvPicPr>
          <p:nvPr>
            <a:videoFile r:link="rId7"/>
            <p:extLst>
              <p:ext uri="{DAA4B4D4-6D71-4841-9C94-3DE7FCFB9230}">
                <p14:media xmlns:p14="http://schemas.microsoft.com/office/powerpoint/2010/main" r:embed="rId6"/>
              </p:ext>
            </p:extLst>
          </p:nvPr>
        </p:nvPicPr>
        <p:blipFill>
          <a:blip r:embed="rId10"/>
          <a:stretch>
            <a:fillRect/>
          </a:stretch>
        </p:blipFill>
        <p:spPr>
          <a:xfrm>
            <a:off x="699975" y="2339742"/>
            <a:ext cx="3600000" cy="2700000"/>
          </a:xfrm>
          <a:prstGeom prst="rect">
            <a:avLst/>
          </a:prstGeom>
        </p:spPr>
      </p:pic>
    </p:spTree>
    <p:extLst>
      <p:ext uri="{BB962C8B-B14F-4D97-AF65-F5344CB8AC3E}">
        <p14:creationId xmlns:p14="http://schemas.microsoft.com/office/powerpoint/2010/main" val="1990266301"/>
      </p:ext>
    </p:extLst>
  </p:cSld>
  <p:clrMapOvr>
    <a:masterClrMapping/>
  </p:clrMapOvr>
  <p:timing>
    <p:tnLst>
      <p:par>
        <p:cTn id="1" dur="indefinite" restart="never" nodeType="tmRoot">
          <p:childTnLst>
            <p:video>
              <p:cMediaNode>
                <p:cTn id="2" fill="hold" display="1">
                  <p:stCondLst>
                    <p:cond delay="indefinite"/>
                  </p:stCondLst>
                </p:cTn>
                <p:tgtEl>
                  <p:spTgt spid="28"/>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F2400BBC-7169-D41E-3E3D-2FFBBA2A65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82489D-66BC-724E-A0D2-94FEF5152EC1}"/>
              </a:ext>
            </a:extLst>
          </p:cNvPr>
          <p:cNvSpPr>
            <a:spLocks noGrp="1"/>
          </p:cNvSpPr>
          <p:nvPr>
            <p:ph type="title"/>
          </p:nvPr>
        </p:nvSpPr>
        <p:spPr>
          <a:xfrm>
            <a:off x="1107439" y="471735"/>
            <a:ext cx="5080000" cy="513088"/>
          </a:xfrm>
        </p:spPr>
        <p:txBody>
          <a:bodyPr>
            <a:normAutofit/>
          </a:bodyPr>
          <a:lstStyle/>
          <a:p>
            <a:r>
              <a:rPr lang="x-none" dirty="0">
                <a:solidFill>
                  <a:srgbClr val="0070C0"/>
                </a:solidFill>
              </a:rPr>
              <a:t>Conclusion</a:t>
            </a:r>
            <a:r>
              <a:rPr lang="en-GB" dirty="0">
                <a:solidFill>
                  <a:srgbClr val="0070C0"/>
                </a:solidFill>
              </a:rPr>
              <a:t> &amp; Future Works</a:t>
            </a:r>
            <a:endParaRPr lang="x-none" dirty="0">
              <a:solidFill>
                <a:srgbClr val="0070C0"/>
              </a:solidFill>
            </a:endParaRPr>
          </a:p>
        </p:txBody>
      </p:sp>
      <p:sp>
        <p:nvSpPr>
          <p:cNvPr id="5" name="Slide Number Placeholder 4">
            <a:extLst>
              <a:ext uri="{FF2B5EF4-FFF2-40B4-BE49-F238E27FC236}">
                <a16:creationId xmlns:a16="http://schemas.microsoft.com/office/drawing/2014/main" id="{3B0C57FD-AB86-460A-1945-663EA231872E}"/>
              </a:ext>
            </a:extLst>
          </p:cNvPr>
          <p:cNvSpPr>
            <a:spLocks noGrp="1"/>
          </p:cNvSpPr>
          <p:nvPr>
            <p:ph type="sldNum" sz="quarter" idx="12"/>
          </p:nvPr>
        </p:nvSpPr>
        <p:spPr/>
        <p:txBody>
          <a:bodyPr/>
          <a:lstStyle/>
          <a:p>
            <a:fld id="{B82ABAA4-5EBE-4E82-8762-4025E75A148F}" type="slidenum">
              <a:rPr lang="en-GB" smtClean="0"/>
              <a:t>59</a:t>
            </a:fld>
            <a:endParaRPr lang="en-GB" dirty="0"/>
          </a:p>
        </p:txBody>
      </p:sp>
      <p:pic>
        <p:nvPicPr>
          <p:cNvPr id="6" name="Picture 5">
            <a:extLst>
              <a:ext uri="{FF2B5EF4-FFF2-40B4-BE49-F238E27FC236}">
                <a16:creationId xmlns:a16="http://schemas.microsoft.com/office/drawing/2014/main" id="{23A6D14C-EDD1-76D8-D837-978C023E87F0}"/>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8220" y="178926"/>
            <a:ext cx="1737380" cy="513088"/>
          </a:xfrm>
          <a:prstGeom prst="rect">
            <a:avLst/>
          </a:prstGeom>
        </p:spPr>
      </p:pic>
      <p:sp>
        <p:nvSpPr>
          <p:cNvPr id="14" name="Content Placeholder 2">
            <a:extLst>
              <a:ext uri="{FF2B5EF4-FFF2-40B4-BE49-F238E27FC236}">
                <a16:creationId xmlns:a16="http://schemas.microsoft.com/office/drawing/2014/main" id="{8BF316B8-7E1C-CB74-04AA-9921DBEF283F}"/>
              </a:ext>
            </a:extLst>
          </p:cNvPr>
          <p:cNvSpPr>
            <a:spLocks noGrp="1"/>
          </p:cNvSpPr>
          <p:nvPr>
            <p:ph idx="1"/>
          </p:nvPr>
        </p:nvSpPr>
        <p:spPr>
          <a:xfrm>
            <a:off x="1284049" y="1419140"/>
            <a:ext cx="9668874" cy="5508434"/>
          </a:xfrm>
        </p:spPr>
        <p:txBody>
          <a:bodyPr>
            <a:normAutofit/>
          </a:bodyPr>
          <a:lstStyle/>
          <a:p>
            <a:pPr algn="just">
              <a:buFont typeface="Wingdings" pitchFamily="2" charset="2"/>
              <a:buChar char="§"/>
            </a:pPr>
            <a:r>
              <a:rPr lang="en-US" dirty="0">
                <a:solidFill>
                  <a:schemeClr val="tx1"/>
                </a:solidFill>
              </a:rPr>
              <a:t> </a:t>
            </a:r>
            <a:r>
              <a:rPr lang="en-US" b="1" dirty="0">
                <a:solidFill>
                  <a:schemeClr val="tx1"/>
                </a:solidFill>
              </a:rPr>
              <a:t>Summary</a:t>
            </a:r>
            <a:r>
              <a:rPr lang="en-US" dirty="0">
                <a:solidFill>
                  <a:schemeClr val="tx1"/>
                </a:solidFill>
              </a:rPr>
              <a:t> </a:t>
            </a:r>
          </a:p>
          <a:p>
            <a:pPr lvl="1" algn="just">
              <a:lnSpc>
                <a:spcPct val="120000"/>
              </a:lnSpc>
              <a:buFont typeface="Wingdings" pitchFamily="2" charset="2"/>
              <a:buChar char="§"/>
            </a:pPr>
            <a:r>
              <a:rPr lang="en-US" dirty="0">
                <a:solidFill>
                  <a:schemeClr val="tx1"/>
                </a:solidFill>
              </a:rPr>
              <a:t>Large language-audio models are promising - offering new opportunities to solve problems in conventional audio tasks and newly emerging audio tasks </a:t>
            </a:r>
          </a:p>
          <a:p>
            <a:pPr lvl="1" algn="just">
              <a:buFont typeface="Wingdings" pitchFamily="2" charset="2"/>
              <a:buChar char="§"/>
            </a:pPr>
            <a:r>
              <a:rPr lang="en-US" dirty="0">
                <a:solidFill>
                  <a:schemeClr val="tx1"/>
                </a:solidFill>
              </a:rPr>
              <a:t>These models often provide SOTA performance in many downstream tasks and may offer new capabilities that were not available in previous audio models. </a:t>
            </a:r>
          </a:p>
          <a:p>
            <a:pPr algn="just">
              <a:buFont typeface="Wingdings" pitchFamily="2" charset="2"/>
              <a:buChar char="§"/>
            </a:pPr>
            <a:r>
              <a:rPr lang="en-US" dirty="0">
                <a:solidFill>
                  <a:schemeClr val="tx1"/>
                </a:solidFill>
              </a:rPr>
              <a:t> </a:t>
            </a:r>
            <a:r>
              <a:rPr lang="en-US" b="1" dirty="0">
                <a:solidFill>
                  <a:schemeClr val="tx1"/>
                </a:solidFill>
              </a:rPr>
              <a:t>Future Works</a:t>
            </a:r>
          </a:p>
          <a:p>
            <a:pPr lvl="1" algn="just">
              <a:buFont typeface="Wingdings" pitchFamily="2" charset="2"/>
              <a:buChar char="§"/>
            </a:pPr>
            <a:r>
              <a:rPr lang="en-US" dirty="0">
                <a:solidFill>
                  <a:schemeClr val="tx1"/>
                </a:solidFill>
              </a:rPr>
              <a:t>Developing unified models for multi-tasks (e.g. understanding and generation) and multi-modal data (audio, visual, language)</a:t>
            </a:r>
          </a:p>
          <a:p>
            <a:pPr lvl="1" algn="just">
              <a:lnSpc>
                <a:spcPct val="120000"/>
              </a:lnSpc>
              <a:spcBef>
                <a:spcPts val="0"/>
              </a:spcBef>
              <a:spcAft>
                <a:spcPts val="0"/>
              </a:spcAft>
              <a:buFont typeface="Wingdings" pitchFamily="2" charset="2"/>
              <a:buChar char="§"/>
            </a:pPr>
            <a:r>
              <a:rPr lang="en-US" dirty="0">
                <a:solidFill>
                  <a:schemeClr val="tx1"/>
                </a:solidFill>
              </a:rPr>
              <a:t>Leveraging respective strengths of LLMs &amp; audio models</a:t>
            </a:r>
          </a:p>
          <a:p>
            <a:pPr lvl="1" algn="just">
              <a:buFont typeface="Wingdings" pitchFamily="2" charset="2"/>
              <a:buChar char="§"/>
            </a:pPr>
            <a:r>
              <a:rPr lang="en-US" dirty="0">
                <a:solidFill>
                  <a:schemeClr val="tx1"/>
                </a:solidFill>
              </a:rPr>
              <a:t>Towards improved controllability in various downstream tasks (e.g. generation and captioning)</a:t>
            </a:r>
          </a:p>
          <a:p>
            <a:pPr lvl="1" algn="just">
              <a:buFont typeface="Wingdings" pitchFamily="2" charset="2"/>
              <a:buChar char="§"/>
            </a:pPr>
            <a:r>
              <a:rPr lang="en-US" dirty="0">
                <a:solidFill>
                  <a:schemeClr val="tx1"/>
                </a:solidFill>
              </a:rPr>
              <a:t>Leveraging physics-based model + data driven models</a:t>
            </a:r>
          </a:p>
          <a:p>
            <a:pPr lvl="1" algn="just">
              <a:buFont typeface="Wingdings" pitchFamily="2" charset="2"/>
              <a:buChar char="§"/>
            </a:pPr>
            <a:endParaRPr lang="en-US" dirty="0">
              <a:solidFill>
                <a:schemeClr val="tx1"/>
              </a:solidFill>
            </a:endParaRPr>
          </a:p>
          <a:p>
            <a:pPr lvl="1" algn="just">
              <a:buFont typeface="Wingdings" pitchFamily="2" charset="2"/>
              <a:buChar char="§"/>
            </a:pPr>
            <a:endParaRPr lang="en-US" dirty="0">
              <a:solidFill>
                <a:schemeClr val="tx1"/>
              </a:solidFill>
            </a:endParaRPr>
          </a:p>
        </p:txBody>
      </p:sp>
    </p:spTree>
    <p:extLst>
      <p:ext uri="{BB962C8B-B14F-4D97-AF65-F5344CB8AC3E}">
        <p14:creationId xmlns:p14="http://schemas.microsoft.com/office/powerpoint/2010/main" val="2339777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0F5C29-2271-6816-8311-A6540CF094C0}"/>
              </a:ext>
            </a:extLst>
          </p:cNvPr>
          <p:cNvPicPr>
            <a:picLocks noChangeAspect="1"/>
          </p:cNvPicPr>
          <p:nvPr/>
        </p:nvPicPr>
        <p:blipFill>
          <a:blip r:embed="rId2"/>
          <a:stretch>
            <a:fillRect/>
          </a:stretch>
        </p:blipFill>
        <p:spPr>
          <a:xfrm>
            <a:off x="7978482" y="1042201"/>
            <a:ext cx="3871514" cy="5425387"/>
          </a:xfrm>
          <a:prstGeom prst="rect">
            <a:avLst/>
          </a:prstGeom>
        </p:spPr>
      </p:pic>
      <p:pic>
        <p:nvPicPr>
          <p:cNvPr id="8" name="Picture 7">
            <a:extLst>
              <a:ext uri="{FF2B5EF4-FFF2-40B4-BE49-F238E27FC236}">
                <a16:creationId xmlns:a16="http://schemas.microsoft.com/office/drawing/2014/main" id="{86E14563-8AA5-E15F-A9F3-AD625FFDE164}"/>
              </a:ext>
            </a:extLst>
          </p:cNvPr>
          <p:cNvPicPr>
            <a:picLocks noChangeAspect="1"/>
          </p:cNvPicPr>
          <p:nvPr/>
        </p:nvPicPr>
        <p:blipFill rotWithShape="1">
          <a:blip r:embed="rId3"/>
          <a:srcRect l="35645" t="52091" r="31707"/>
          <a:stretch/>
        </p:blipFill>
        <p:spPr>
          <a:xfrm>
            <a:off x="7834466" y="2528722"/>
            <a:ext cx="963885" cy="463596"/>
          </a:xfrm>
          <a:prstGeom prst="rect">
            <a:avLst/>
          </a:prstGeom>
        </p:spPr>
      </p:pic>
      <p:sp>
        <p:nvSpPr>
          <p:cNvPr id="2" name="Title 1">
            <a:extLst>
              <a:ext uri="{FF2B5EF4-FFF2-40B4-BE49-F238E27FC236}">
                <a16:creationId xmlns:a16="http://schemas.microsoft.com/office/drawing/2014/main" id="{6A9B607C-8467-A091-E4AC-9D126FD8A2B1}"/>
              </a:ext>
            </a:extLst>
          </p:cNvPr>
          <p:cNvSpPr>
            <a:spLocks noGrp="1"/>
          </p:cNvSpPr>
          <p:nvPr>
            <p:ph type="title"/>
          </p:nvPr>
        </p:nvSpPr>
        <p:spPr>
          <a:xfrm>
            <a:off x="262758" y="373024"/>
            <a:ext cx="10300138" cy="463596"/>
          </a:xfrm>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PANNs: Large-Scale Pre-trained Audio Neural Networks</a:t>
            </a:r>
          </a:p>
        </p:txBody>
      </p:sp>
      <p:sp>
        <p:nvSpPr>
          <p:cNvPr id="3" name="Text Placeholder 2">
            <a:extLst>
              <a:ext uri="{FF2B5EF4-FFF2-40B4-BE49-F238E27FC236}">
                <a16:creationId xmlns:a16="http://schemas.microsoft.com/office/drawing/2014/main" id="{218F7912-418F-940E-5D28-71363297A57E}"/>
              </a:ext>
            </a:extLst>
          </p:cNvPr>
          <p:cNvSpPr>
            <a:spLocks noGrp="1"/>
          </p:cNvSpPr>
          <p:nvPr>
            <p:ph type="body" idx="1"/>
          </p:nvPr>
        </p:nvSpPr>
        <p:spPr>
          <a:xfrm>
            <a:off x="609600" y="1207293"/>
            <a:ext cx="6710536" cy="4525963"/>
          </a:xfrm>
        </p:spPr>
        <p:txBody>
          <a:bodyPr>
            <a:normAutofit/>
          </a:bodyPr>
          <a:lstStyle/>
          <a:p>
            <a:r>
              <a:rPr lang="en-GB" dirty="0" err="1"/>
              <a:t>Wavegram</a:t>
            </a:r>
            <a:r>
              <a:rPr lang="en-GB" dirty="0"/>
              <a:t>-</a:t>
            </a:r>
            <a:r>
              <a:rPr lang="en-GB" dirty="0" err="1"/>
              <a:t>Logmel</a:t>
            </a:r>
            <a:r>
              <a:rPr lang="en-GB" dirty="0"/>
              <a:t>-CNN for </a:t>
            </a:r>
            <a:r>
              <a:rPr lang="en-GB" dirty="0" err="1"/>
              <a:t>AudioSet</a:t>
            </a:r>
            <a:r>
              <a:rPr lang="en-GB" dirty="0"/>
              <a:t> tagging</a:t>
            </a:r>
          </a:p>
          <a:p>
            <a:pPr marL="457200" indent="-457200">
              <a:buFont typeface="Arial" panose="020B0604020202020204" pitchFamily="34" charset="0"/>
              <a:buChar char="•"/>
            </a:pPr>
            <a:r>
              <a:rPr lang="en-GB" dirty="0"/>
              <a:t>Time-domain (“</a:t>
            </a:r>
            <a:r>
              <a:rPr lang="en-GB" dirty="0" err="1"/>
              <a:t>Wavegram</a:t>
            </a:r>
            <a:r>
              <a:rPr lang="en-GB" dirty="0"/>
              <a:t>”), plus</a:t>
            </a:r>
          </a:p>
          <a:p>
            <a:pPr marL="457200" indent="-457200">
              <a:buFont typeface="Arial" panose="020B0604020202020204" pitchFamily="34" charset="0"/>
              <a:buChar char="•"/>
            </a:pPr>
            <a:r>
              <a:rPr lang="en-GB" dirty="0"/>
              <a:t>Log </a:t>
            </a:r>
            <a:r>
              <a:rPr lang="en-GB" dirty="0" err="1"/>
              <a:t>mel</a:t>
            </a:r>
            <a:r>
              <a:rPr lang="en-GB" dirty="0"/>
              <a:t> spectrogram</a:t>
            </a:r>
          </a:p>
          <a:p>
            <a:r>
              <a:rPr lang="en-GB" dirty="0"/>
              <a:t>Data augmentation, e.g. use </a:t>
            </a:r>
            <a:r>
              <a:rPr lang="en-GB" dirty="0" err="1"/>
              <a:t>SpecAugment</a:t>
            </a:r>
            <a:r>
              <a:rPr lang="en-GB" dirty="0"/>
              <a:t>:</a:t>
            </a:r>
            <a:br>
              <a:rPr lang="en-GB" dirty="0"/>
            </a:br>
            <a:r>
              <a:rPr lang="en-GB" dirty="0"/>
              <a:t>randomly mask time and frequency stripes of log </a:t>
            </a:r>
            <a:r>
              <a:rPr lang="en-GB" dirty="0" err="1"/>
              <a:t>mel</a:t>
            </a:r>
            <a:r>
              <a:rPr lang="en-GB" dirty="0"/>
              <a:t> spectrogram</a:t>
            </a:r>
          </a:p>
        </p:txBody>
      </p:sp>
      <p:pic>
        <p:nvPicPr>
          <p:cNvPr id="9" name="Picture 8">
            <a:extLst>
              <a:ext uri="{FF2B5EF4-FFF2-40B4-BE49-F238E27FC236}">
                <a16:creationId xmlns:a16="http://schemas.microsoft.com/office/drawing/2014/main" id="{17CC0497-07C3-84EF-1679-06D306FE2760}"/>
              </a:ext>
            </a:extLst>
          </p:cNvPr>
          <p:cNvPicPr>
            <a:picLocks noChangeAspect="1"/>
          </p:cNvPicPr>
          <p:nvPr/>
        </p:nvPicPr>
        <p:blipFill rotWithShape="1">
          <a:blip r:embed="rId3"/>
          <a:srcRect l="34146" r="31707" b="47551"/>
          <a:stretch/>
        </p:blipFill>
        <p:spPr>
          <a:xfrm>
            <a:off x="11074826" y="4478840"/>
            <a:ext cx="1008110" cy="507529"/>
          </a:xfrm>
          <a:prstGeom prst="rect">
            <a:avLst/>
          </a:prstGeom>
        </p:spPr>
      </p:pic>
      <p:pic>
        <p:nvPicPr>
          <p:cNvPr id="11" name="Picture 10">
            <a:extLst>
              <a:ext uri="{FF2B5EF4-FFF2-40B4-BE49-F238E27FC236}">
                <a16:creationId xmlns:a16="http://schemas.microsoft.com/office/drawing/2014/main" id="{20BEEAB3-4212-C0EF-1981-13C79DBD76D6}"/>
              </a:ext>
            </a:extLst>
          </p:cNvPr>
          <p:cNvPicPr>
            <a:picLocks noChangeAspect="1"/>
          </p:cNvPicPr>
          <p:nvPr/>
        </p:nvPicPr>
        <p:blipFill>
          <a:blip r:embed="rId4"/>
          <a:stretch>
            <a:fillRect/>
          </a:stretch>
        </p:blipFill>
        <p:spPr>
          <a:xfrm>
            <a:off x="507494" y="4294598"/>
            <a:ext cx="7136678" cy="1656906"/>
          </a:xfrm>
          <a:prstGeom prst="rect">
            <a:avLst/>
          </a:prstGeom>
        </p:spPr>
      </p:pic>
      <p:sp>
        <p:nvSpPr>
          <p:cNvPr id="10" name="TextBox 9">
            <a:extLst>
              <a:ext uri="{FF2B5EF4-FFF2-40B4-BE49-F238E27FC236}">
                <a16:creationId xmlns:a16="http://schemas.microsoft.com/office/drawing/2014/main" id="{88328EDF-01B1-6FC0-9C42-8B7499B88838}"/>
              </a:ext>
            </a:extLst>
          </p:cNvPr>
          <p:cNvSpPr txBox="1"/>
          <p:nvPr/>
        </p:nvSpPr>
        <p:spPr>
          <a:xfrm>
            <a:off x="529157" y="6157085"/>
            <a:ext cx="8538263"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13839"/>
                </a:solidFill>
                <a:effectLst/>
                <a:uLnTx/>
                <a:uFillTx/>
                <a:latin typeface="Times New Roman" panose="02020603050405020304" pitchFamily="18" charset="0"/>
                <a:ea typeface="+mn-ea"/>
                <a:cs typeface="+mn-cs"/>
              </a:rPr>
              <a:t>Q. Kong, Y. Cao, T. Iqbal, Y. Wang, W. Wang, and M. D. Plumbley, "PANNs: large-scale pretrained audio neural networks for audio pattern recognition", </a:t>
            </a:r>
            <a:r>
              <a:rPr kumimoji="0" lang="en-GB" sz="1400" b="0" i="1" u="none" strike="noStrike" kern="1200" cap="none" spc="0" normalizeH="0" baseline="0" noProof="0" dirty="0">
                <a:ln>
                  <a:noFill/>
                </a:ln>
                <a:solidFill>
                  <a:srgbClr val="413839"/>
                </a:solidFill>
                <a:effectLst/>
                <a:uLnTx/>
                <a:uFillTx/>
                <a:latin typeface="Times New Roman" panose="02020603050405020304" pitchFamily="18" charset="0"/>
                <a:ea typeface="+mn-ea"/>
                <a:cs typeface="+mn-cs"/>
              </a:rPr>
              <a:t>IEEE/ACM Transactions on Audio Speech and Language Processing</a:t>
            </a:r>
            <a:r>
              <a:rPr kumimoji="0" lang="en-GB" sz="1400" b="0" i="0" u="none" strike="noStrike" kern="1200" cap="none" spc="0" normalizeH="0" baseline="0" noProof="0" dirty="0">
                <a:ln>
                  <a:noFill/>
                </a:ln>
                <a:solidFill>
                  <a:srgbClr val="413839"/>
                </a:solidFill>
                <a:effectLst/>
                <a:uLnTx/>
                <a:uFillTx/>
                <a:latin typeface="Times New Roman" panose="02020603050405020304" pitchFamily="18" charset="0"/>
                <a:ea typeface="+mn-ea"/>
                <a:cs typeface="+mn-cs"/>
              </a:rPr>
              <a:t>, 2020.</a:t>
            </a:r>
            <a:endParaRPr kumimoji="0" lang="en-GB" sz="1400" b="0" i="0" u="none" strike="noStrike" kern="1200" cap="none" spc="0" normalizeH="0" baseline="0" noProof="0" dirty="0">
              <a:ln>
                <a:noFill/>
              </a:ln>
              <a:solidFill>
                <a:srgbClr val="203D75"/>
              </a:solidFill>
              <a:effectLst/>
              <a:uLnTx/>
              <a:uFillTx/>
              <a:latin typeface="Calibri"/>
              <a:ea typeface="+mn-ea"/>
              <a:cs typeface="+mn-cs"/>
            </a:endParaRPr>
          </a:p>
        </p:txBody>
      </p:sp>
    </p:spTree>
    <p:extLst>
      <p:ext uri="{BB962C8B-B14F-4D97-AF65-F5344CB8AC3E}">
        <p14:creationId xmlns:p14="http://schemas.microsoft.com/office/powerpoint/2010/main" val="953703007"/>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C682895-EC36-C9FD-CB61-497110BEEF3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4A27ACB-BC50-0E4D-B014-4466D7B3C4D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0415" y="163522"/>
            <a:ext cx="1588609" cy="464285"/>
          </a:xfrm>
          <a:prstGeom prst="rect">
            <a:avLst/>
          </a:prstGeom>
        </p:spPr>
      </p:pic>
      <p:pic>
        <p:nvPicPr>
          <p:cNvPr id="9" name="图片 9">
            <a:extLst>
              <a:ext uri="{FF2B5EF4-FFF2-40B4-BE49-F238E27FC236}">
                <a16:creationId xmlns:a16="http://schemas.microsoft.com/office/drawing/2014/main" id="{101015C0-7380-E484-252F-06E656D2393B}"/>
              </a:ext>
            </a:extLst>
          </p:cNvPr>
          <p:cNvPicPr>
            <a:picLocks noChangeAspect="1"/>
          </p:cNvPicPr>
          <p:nvPr/>
        </p:nvPicPr>
        <p:blipFill>
          <a:blip r:embed="rId3"/>
          <a:stretch>
            <a:fillRect/>
          </a:stretch>
        </p:blipFill>
        <p:spPr>
          <a:xfrm>
            <a:off x="760622" y="3288806"/>
            <a:ext cx="3005091" cy="1016428"/>
          </a:xfrm>
          <a:prstGeom prst="rect">
            <a:avLst/>
          </a:prstGeom>
        </p:spPr>
      </p:pic>
      <p:cxnSp>
        <p:nvCxnSpPr>
          <p:cNvPr id="11" name="直线箭头连接符 14">
            <a:extLst>
              <a:ext uri="{FF2B5EF4-FFF2-40B4-BE49-F238E27FC236}">
                <a16:creationId xmlns:a16="http://schemas.microsoft.com/office/drawing/2014/main" id="{2F817233-4725-D508-243E-94740200C230}"/>
              </a:ext>
            </a:extLst>
          </p:cNvPr>
          <p:cNvCxnSpPr>
            <a:cxnSpLocks/>
          </p:cNvCxnSpPr>
          <p:nvPr/>
        </p:nvCxnSpPr>
        <p:spPr>
          <a:xfrm>
            <a:off x="3797300" y="4273576"/>
            <a:ext cx="523396" cy="0"/>
          </a:xfrm>
          <a:prstGeom prst="straightConnector1">
            <a:avLst/>
          </a:prstGeom>
          <a:noFill/>
          <a:ln w="12700" cap="flat" cmpd="sng" algn="ctr">
            <a:solidFill>
              <a:sysClr val="windowText" lastClr="000000"/>
            </a:solidFill>
            <a:prstDash val="solid"/>
            <a:miter lim="800000"/>
            <a:tailEnd type="triangle"/>
          </a:ln>
          <a:effectLst/>
        </p:spPr>
      </p:cxnSp>
      <p:sp>
        <p:nvSpPr>
          <p:cNvPr id="12" name="圆角矩形标注 25">
            <a:extLst>
              <a:ext uri="{FF2B5EF4-FFF2-40B4-BE49-F238E27FC236}">
                <a16:creationId xmlns:a16="http://schemas.microsoft.com/office/drawing/2014/main" id="{876405C6-7C46-BF8E-BB4D-A165D44B1CB1}"/>
              </a:ext>
            </a:extLst>
          </p:cNvPr>
          <p:cNvSpPr/>
          <p:nvPr/>
        </p:nvSpPr>
        <p:spPr>
          <a:xfrm>
            <a:off x="692589" y="1198255"/>
            <a:ext cx="2250232" cy="1223559"/>
          </a:xfrm>
          <a:prstGeom prst="wedgeRoundRectCallout">
            <a:avLst>
              <a:gd name="adj1" fmla="val -20200"/>
              <a:gd name="adj2" fmla="val 67639"/>
              <a:gd name="adj3" fmla="val 16667"/>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Focus only on</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hand-crafted musical features</a:t>
            </a:r>
            <a:r>
              <a:rPr kumimoji="1"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endParaRPr kumimoji="1"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3" name="左大括号 26">
            <a:extLst>
              <a:ext uri="{FF2B5EF4-FFF2-40B4-BE49-F238E27FC236}">
                <a16:creationId xmlns:a16="http://schemas.microsoft.com/office/drawing/2014/main" id="{DD125263-B0D2-7281-9060-5E19A8BE7E48}"/>
              </a:ext>
            </a:extLst>
          </p:cNvPr>
          <p:cNvSpPr/>
          <p:nvPr/>
        </p:nvSpPr>
        <p:spPr>
          <a:xfrm rot="5400000">
            <a:off x="1920077" y="2957641"/>
            <a:ext cx="329621" cy="3127254"/>
          </a:xfrm>
          <a:prstGeom prst="leftBrace">
            <a:avLst>
              <a:gd name="adj1" fmla="val 62500"/>
              <a:gd name="adj2" fmla="val 50811"/>
            </a:avLst>
          </a:prstGeom>
          <a:noFill/>
          <a:ln w="9525" cap="flat" cmpd="sng" algn="ctr">
            <a:solidFill>
              <a:srgbClr val="0E284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
        <p:nvSpPr>
          <p:cNvPr id="14" name="圆角矩形 27">
            <a:extLst>
              <a:ext uri="{FF2B5EF4-FFF2-40B4-BE49-F238E27FC236}">
                <a16:creationId xmlns:a16="http://schemas.microsoft.com/office/drawing/2014/main" id="{54A66BB2-24AE-81FE-F6F3-829DAEF1264E}"/>
              </a:ext>
            </a:extLst>
          </p:cNvPr>
          <p:cNvSpPr/>
          <p:nvPr/>
        </p:nvSpPr>
        <p:spPr>
          <a:xfrm>
            <a:off x="471557" y="4751811"/>
            <a:ext cx="662835" cy="294587"/>
          </a:xfrm>
          <a:prstGeom prst="roundRect">
            <a:avLst/>
          </a:prstGeom>
          <a:solidFill>
            <a:srgbClr val="F6B5D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200" b="0" i="0" u="none" strike="noStrike" kern="0" cap="none" spc="0" normalizeH="0" baseline="0" noProof="0" dirty="0">
                <a:ln>
                  <a:noFill/>
                </a:ln>
                <a:solidFill>
                  <a:prstClr val="black"/>
                </a:solidFill>
                <a:effectLst/>
                <a:uLnTx/>
                <a:uFillTx/>
                <a:latin typeface="Times New Roman" panose="02020603050405020304" pitchFamily="18" charset="0"/>
                <a:ea typeface="Source Sans Pro" panose="020F0502020204030204" pitchFamily="34" charset="0"/>
                <a:cs typeface="Times New Roman" panose="02020603050405020304" pitchFamily="18" charset="0"/>
              </a:rPr>
              <a:t>MFCC</a:t>
            </a:r>
            <a:endParaRPr kumimoji="1" lang="zh-CN" altLang="en-US" sz="1200" b="0" i="0" u="none" strike="noStrike" kern="0" cap="none" spc="0" normalizeH="0" baseline="0" noProof="0" dirty="0">
              <a:ln>
                <a:noFill/>
              </a:ln>
              <a:solidFill>
                <a:prstClr val="black"/>
              </a:solidFill>
              <a:effectLst/>
              <a:uLnTx/>
              <a:uFillTx/>
              <a:latin typeface="Times New Roman" panose="02020603050405020304" pitchFamily="18" charset="0"/>
              <a:ea typeface="SimHei" panose="02010609060101010101" pitchFamily="49" charset="-122"/>
              <a:cs typeface="Times New Roman" panose="02020603050405020304" pitchFamily="18" charset="0"/>
            </a:endParaRPr>
          </a:p>
        </p:txBody>
      </p:sp>
      <p:sp>
        <p:nvSpPr>
          <p:cNvPr id="15" name="圆角矩形 28">
            <a:extLst>
              <a:ext uri="{FF2B5EF4-FFF2-40B4-BE49-F238E27FC236}">
                <a16:creationId xmlns:a16="http://schemas.microsoft.com/office/drawing/2014/main" id="{71E1B7BA-4393-B8B4-3C58-3CFC2FCAD1EF}"/>
              </a:ext>
            </a:extLst>
          </p:cNvPr>
          <p:cNvSpPr/>
          <p:nvPr/>
        </p:nvSpPr>
        <p:spPr>
          <a:xfrm>
            <a:off x="1250152" y="4758602"/>
            <a:ext cx="759827" cy="294587"/>
          </a:xfrm>
          <a:prstGeom prst="roundRect">
            <a:avLst/>
          </a:prstGeom>
          <a:solidFill>
            <a:srgbClr val="F6B5D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200" b="0" i="0" u="none" strike="noStrike" kern="0" cap="none" spc="0" normalizeH="0" baseline="0" noProof="0" dirty="0">
                <a:ln>
                  <a:noFill/>
                </a:ln>
                <a:solidFill>
                  <a:prstClr val="black"/>
                </a:solidFill>
                <a:effectLst/>
                <a:uLnTx/>
                <a:uFillTx/>
                <a:latin typeface="Times New Roman" panose="02020603050405020304" pitchFamily="18" charset="0"/>
                <a:ea typeface="Source Sans Pro" panose="020F0502020204030204" pitchFamily="34" charset="0"/>
                <a:cs typeface="Times New Roman" panose="02020603050405020304" pitchFamily="18" charset="0"/>
              </a:rPr>
              <a:t>Chroma </a:t>
            </a:r>
          </a:p>
        </p:txBody>
      </p:sp>
      <p:grpSp>
        <p:nvGrpSpPr>
          <p:cNvPr id="16" name="组合 32">
            <a:extLst>
              <a:ext uri="{FF2B5EF4-FFF2-40B4-BE49-F238E27FC236}">
                <a16:creationId xmlns:a16="http://schemas.microsoft.com/office/drawing/2014/main" id="{170A7E51-AFBD-CD27-6705-F80A0B920F8A}"/>
              </a:ext>
            </a:extLst>
          </p:cNvPr>
          <p:cNvGrpSpPr/>
          <p:nvPr/>
        </p:nvGrpSpPr>
        <p:grpSpPr>
          <a:xfrm>
            <a:off x="4437027" y="3733067"/>
            <a:ext cx="1401207" cy="1087621"/>
            <a:chOff x="4313352" y="2428346"/>
            <a:chExt cx="1401207" cy="1087621"/>
          </a:xfrm>
        </p:grpSpPr>
        <p:sp>
          <p:nvSpPr>
            <p:cNvPr id="17" name="圆角矩形 17">
              <a:extLst>
                <a:ext uri="{FF2B5EF4-FFF2-40B4-BE49-F238E27FC236}">
                  <a16:creationId xmlns:a16="http://schemas.microsoft.com/office/drawing/2014/main" id="{D1173CCF-211B-8D0A-5E78-ADC45029EBDF}"/>
                </a:ext>
              </a:extLst>
            </p:cNvPr>
            <p:cNvSpPr/>
            <p:nvPr/>
          </p:nvSpPr>
          <p:spPr>
            <a:xfrm>
              <a:off x="4376525" y="2428346"/>
              <a:ext cx="1274862" cy="1016428"/>
            </a:xfrm>
            <a:prstGeom prst="roundRect">
              <a:avLst>
                <a:gd name="adj" fmla="val 12307"/>
              </a:avLst>
            </a:prstGeom>
            <a:solidFill>
              <a:srgbClr val="E97132">
                <a:lumMod val="20000"/>
                <a:lumOff val="80000"/>
                <a:alpha val="71759"/>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6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8" name="文本框 29">
              <a:extLst>
                <a:ext uri="{FF2B5EF4-FFF2-40B4-BE49-F238E27FC236}">
                  <a16:creationId xmlns:a16="http://schemas.microsoft.com/office/drawing/2014/main" id="{6403192E-4D81-7247-8404-3DEB35990443}"/>
                </a:ext>
              </a:extLst>
            </p:cNvPr>
            <p:cNvSpPr txBox="1"/>
            <p:nvPr/>
          </p:nvSpPr>
          <p:spPr>
            <a:xfrm>
              <a:off x="4313352" y="2592637"/>
              <a:ext cx="1401207"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ea typeface="等线" panose="02010600030101010101" pitchFamily="2" charset="-122"/>
                  <a:cs typeface="Times New Roman" panose="02020603050405020304" pitchFamily="18" charset="0"/>
                </a:rPr>
                <a:t>Generative</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ea typeface="等线" panose="02010600030101010101" pitchFamily="2" charset="-122"/>
                  <a:cs typeface="Times New Roman" panose="02020603050405020304" pitchFamily="18" charset="0"/>
                </a:rPr>
                <a:t>Model</a:t>
              </a:r>
              <a:endParaRPr kumimoji="1" lang="zh-CN" altLang="en-US" sz="1800" b="0" i="0" u="none" strike="noStrike" kern="0" cap="none" spc="0" normalizeH="0" baseline="0" noProof="0" dirty="0">
                <a:ln>
                  <a:noFill/>
                </a:ln>
                <a:solidFill>
                  <a:prstClr val="black">
                    <a:lumMod val="85000"/>
                    <a:lumOff val="15000"/>
                  </a:prstClr>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dirty="0">
                <a:ln>
                  <a:noFill/>
                </a:ln>
                <a:solidFill>
                  <a:prstClr val="black"/>
                </a:solidFill>
                <a:effectLst/>
                <a:uLnTx/>
                <a:uFillTx/>
                <a:latin typeface="等线" panose="02110004020202020204"/>
                <a:ea typeface="等线" panose="02010600030101010101" pitchFamily="2" charset="-122"/>
              </a:endParaRPr>
            </a:p>
          </p:txBody>
        </p:sp>
      </p:grpSp>
      <p:sp>
        <p:nvSpPr>
          <p:cNvPr id="19" name="圆角矩形 30">
            <a:extLst>
              <a:ext uri="{FF2B5EF4-FFF2-40B4-BE49-F238E27FC236}">
                <a16:creationId xmlns:a16="http://schemas.microsoft.com/office/drawing/2014/main" id="{DCAF1718-1405-BBEF-ADCB-8BE46D5C4643}"/>
              </a:ext>
            </a:extLst>
          </p:cNvPr>
          <p:cNvSpPr/>
          <p:nvPr/>
        </p:nvSpPr>
        <p:spPr>
          <a:xfrm>
            <a:off x="2148199" y="4758602"/>
            <a:ext cx="662835" cy="294587"/>
          </a:xfrm>
          <a:prstGeom prst="roundRect">
            <a:avLst/>
          </a:prstGeom>
          <a:solidFill>
            <a:srgbClr val="F6B5D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200" b="0" i="0" u="none" strike="noStrike" kern="0" cap="none" spc="0" normalizeH="0" baseline="0" noProof="0" dirty="0">
                <a:ln>
                  <a:noFill/>
                </a:ln>
                <a:solidFill>
                  <a:prstClr val="black"/>
                </a:solidFill>
                <a:effectLst/>
                <a:uLnTx/>
                <a:uFillTx/>
                <a:latin typeface="Times New Roman" panose="02020603050405020304" pitchFamily="18" charset="0"/>
                <a:ea typeface="Source Sans Pro" panose="020F0502020204030204" pitchFamily="34" charset="0"/>
                <a:cs typeface="Times New Roman" panose="02020603050405020304" pitchFamily="18" charset="0"/>
              </a:rPr>
              <a:t>Beat</a:t>
            </a:r>
            <a:endParaRPr kumimoji="1" lang="zh-CN" altLang="en-US" sz="1200" b="0" i="0" u="none" strike="noStrike" kern="0" cap="none" spc="0" normalizeH="0" baseline="0" noProof="0" dirty="0">
              <a:ln>
                <a:noFill/>
              </a:ln>
              <a:solidFill>
                <a:prstClr val="black"/>
              </a:solidFill>
              <a:effectLst/>
              <a:uLnTx/>
              <a:uFillTx/>
              <a:latin typeface="Times New Roman" panose="02020603050405020304" pitchFamily="18" charset="0"/>
              <a:ea typeface="SimHei" panose="02010609060101010101" pitchFamily="49" charset="-122"/>
              <a:cs typeface="Times New Roman" panose="02020603050405020304" pitchFamily="18" charset="0"/>
            </a:endParaRPr>
          </a:p>
        </p:txBody>
      </p:sp>
      <p:sp>
        <p:nvSpPr>
          <p:cNvPr id="20" name="圆角矩形 31">
            <a:extLst>
              <a:ext uri="{FF2B5EF4-FFF2-40B4-BE49-F238E27FC236}">
                <a16:creationId xmlns:a16="http://schemas.microsoft.com/office/drawing/2014/main" id="{734724DB-4B0F-5435-5CD3-97049EEC1817}"/>
              </a:ext>
            </a:extLst>
          </p:cNvPr>
          <p:cNvSpPr/>
          <p:nvPr/>
        </p:nvSpPr>
        <p:spPr>
          <a:xfrm>
            <a:off x="2942821" y="4758602"/>
            <a:ext cx="759827" cy="294587"/>
          </a:xfrm>
          <a:prstGeom prst="roundRect">
            <a:avLst/>
          </a:prstGeom>
          <a:solidFill>
            <a:srgbClr val="F6B5DF"/>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CN" sz="1200" b="0" i="0" u="none" strike="noStrike" kern="0" cap="none" spc="0" normalizeH="0" baseline="0" noProof="0" dirty="0">
                <a:ln>
                  <a:noFill/>
                </a:ln>
                <a:solidFill>
                  <a:prstClr val="black"/>
                </a:solidFill>
                <a:effectLst/>
                <a:uLnTx/>
                <a:uFillTx/>
                <a:latin typeface="Times New Roman" panose="02020603050405020304" pitchFamily="18" charset="0"/>
                <a:ea typeface="Source Sans Pro" panose="020F0502020204030204" pitchFamily="34" charset="0"/>
                <a:cs typeface="Times New Roman" panose="02020603050405020304" pitchFamily="18" charset="0"/>
              </a:rPr>
              <a:t>Envelop</a:t>
            </a:r>
            <a:endParaRPr kumimoji="1" lang="zh-CN" altLang="en-US" sz="1200" b="0" i="0" u="none" strike="noStrike" kern="0" cap="none" spc="0" normalizeH="0" baseline="0" noProof="0" dirty="0">
              <a:ln>
                <a:noFill/>
              </a:ln>
              <a:solidFill>
                <a:prstClr val="black"/>
              </a:solidFill>
              <a:effectLst/>
              <a:uLnTx/>
              <a:uFillTx/>
              <a:latin typeface="Times New Roman" panose="02020603050405020304" pitchFamily="18" charset="0"/>
              <a:ea typeface="SimHei" panose="02010609060101010101" pitchFamily="49" charset="-122"/>
              <a:cs typeface="Times New Roman" panose="02020603050405020304" pitchFamily="18" charset="0"/>
            </a:endParaRPr>
          </a:p>
        </p:txBody>
      </p:sp>
      <p:sp>
        <p:nvSpPr>
          <p:cNvPr id="21" name="圆角矩形标注 33">
            <a:extLst>
              <a:ext uri="{FF2B5EF4-FFF2-40B4-BE49-F238E27FC236}">
                <a16:creationId xmlns:a16="http://schemas.microsoft.com/office/drawing/2014/main" id="{F0BC0102-0D35-FF8A-7918-9BB4E45CA5FD}"/>
              </a:ext>
            </a:extLst>
          </p:cNvPr>
          <p:cNvSpPr/>
          <p:nvPr/>
        </p:nvSpPr>
        <p:spPr>
          <a:xfrm>
            <a:off x="3963913" y="1192814"/>
            <a:ext cx="1589392" cy="1223559"/>
          </a:xfrm>
          <a:prstGeom prst="wedgeRoundRectCallout">
            <a:avLst>
              <a:gd name="adj1" fmla="val -21329"/>
              <a:gd name="adj2" fmla="val 64525"/>
              <a:gd name="adj3" fmla="val 16667"/>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No genre information</a:t>
            </a:r>
            <a:r>
              <a:rPr kumimoji="1" lang="en-US"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a:t>
            </a:r>
            <a:endParaRPr kumimoji="1"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22" name="图片 37" descr="图片包含 图表&#10;&#10;描述已自动生成">
            <a:extLst>
              <a:ext uri="{FF2B5EF4-FFF2-40B4-BE49-F238E27FC236}">
                <a16:creationId xmlns:a16="http://schemas.microsoft.com/office/drawing/2014/main" id="{975CDD7C-28B3-12D5-8043-73BA53849411}"/>
              </a:ext>
            </a:extLst>
          </p:cNvPr>
          <p:cNvPicPr>
            <a:picLocks noChangeAspect="1"/>
          </p:cNvPicPr>
          <p:nvPr/>
        </p:nvPicPr>
        <p:blipFill>
          <a:blip r:embed="rId4"/>
          <a:srcRect l="40983" t="42383" r="33254" b="29632"/>
          <a:stretch/>
        </p:blipFill>
        <p:spPr>
          <a:xfrm>
            <a:off x="6514925" y="1088346"/>
            <a:ext cx="1758300" cy="1432489"/>
          </a:xfrm>
          <a:prstGeom prst="rect">
            <a:avLst/>
          </a:prstGeom>
        </p:spPr>
      </p:pic>
      <p:sp>
        <p:nvSpPr>
          <p:cNvPr id="23" name="圆角矩形标注 34">
            <a:extLst>
              <a:ext uri="{FF2B5EF4-FFF2-40B4-BE49-F238E27FC236}">
                <a16:creationId xmlns:a16="http://schemas.microsoft.com/office/drawing/2014/main" id="{7DA75DA7-716D-992C-1422-EC98E0160692}"/>
              </a:ext>
            </a:extLst>
          </p:cNvPr>
          <p:cNvSpPr/>
          <p:nvPr/>
        </p:nvSpPr>
        <p:spPr>
          <a:xfrm>
            <a:off x="8478221" y="1192812"/>
            <a:ext cx="2878454" cy="1223559"/>
          </a:xfrm>
          <a:prstGeom prst="wedgeRoundRectCallout">
            <a:avLst>
              <a:gd name="adj1" fmla="val -59933"/>
              <a:gd name="adj2" fmla="val -22144"/>
              <a:gd name="adj3" fmla="val 16667"/>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Based on 24-Joint dataset.</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 altLang="zh-CN"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Lack of hand motion.</a:t>
            </a:r>
            <a:endParaRPr kumimoji="1" lang="zh-CN" altLang="en-US" sz="1800" b="0" i="0" u="none" strike="noStrike" kern="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24" name="图片 55" descr="卡通人物&#10;&#10;低可信度描述已自动生成">
            <a:extLst>
              <a:ext uri="{FF2B5EF4-FFF2-40B4-BE49-F238E27FC236}">
                <a16:creationId xmlns:a16="http://schemas.microsoft.com/office/drawing/2014/main" id="{22E540C9-A9C0-97AE-4F78-A2B6EC1158B7}"/>
              </a:ext>
            </a:extLst>
          </p:cNvPr>
          <p:cNvPicPr>
            <a:picLocks noChangeAspect="1"/>
          </p:cNvPicPr>
          <p:nvPr/>
        </p:nvPicPr>
        <p:blipFill>
          <a:blip r:embed="rId5"/>
          <a:srcRect t="9354" b="14168"/>
          <a:stretch/>
        </p:blipFill>
        <p:spPr>
          <a:xfrm>
            <a:off x="6364569" y="3206356"/>
            <a:ext cx="5256338" cy="2116182"/>
          </a:xfrm>
          <a:prstGeom prst="rect">
            <a:avLst/>
          </a:prstGeom>
        </p:spPr>
      </p:pic>
      <p:sp>
        <p:nvSpPr>
          <p:cNvPr id="25" name="椭圆 57">
            <a:extLst>
              <a:ext uri="{FF2B5EF4-FFF2-40B4-BE49-F238E27FC236}">
                <a16:creationId xmlns:a16="http://schemas.microsoft.com/office/drawing/2014/main" id="{66FE6437-3B68-0D96-A73D-E553452B9BF6}"/>
              </a:ext>
            </a:extLst>
          </p:cNvPr>
          <p:cNvSpPr/>
          <p:nvPr/>
        </p:nvSpPr>
        <p:spPr>
          <a:xfrm>
            <a:off x="7994667" y="4021497"/>
            <a:ext cx="674370" cy="674370"/>
          </a:xfrm>
          <a:prstGeom prst="ellipse">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110004020202020204"/>
              <a:ea typeface="等线" panose="02010600030101010101" pitchFamily="2" charset="-122"/>
              <a:cs typeface="+mn-cs"/>
            </a:endParaRPr>
          </a:p>
        </p:txBody>
      </p:sp>
      <p:cxnSp>
        <p:nvCxnSpPr>
          <p:cNvPr id="26" name="直线箭头连接符 60">
            <a:extLst>
              <a:ext uri="{FF2B5EF4-FFF2-40B4-BE49-F238E27FC236}">
                <a16:creationId xmlns:a16="http://schemas.microsoft.com/office/drawing/2014/main" id="{1C6429B5-802F-F30D-43A2-B4D5C26EED7E}"/>
              </a:ext>
            </a:extLst>
          </p:cNvPr>
          <p:cNvCxnSpPr>
            <a:cxnSpLocks/>
          </p:cNvCxnSpPr>
          <p:nvPr/>
        </p:nvCxnSpPr>
        <p:spPr>
          <a:xfrm>
            <a:off x="5892800" y="4264447"/>
            <a:ext cx="279980" cy="0"/>
          </a:xfrm>
          <a:prstGeom prst="straightConnector1">
            <a:avLst/>
          </a:prstGeom>
          <a:noFill/>
          <a:ln w="12700" cap="flat" cmpd="sng" algn="ctr">
            <a:solidFill>
              <a:sysClr val="windowText" lastClr="000000"/>
            </a:solidFill>
            <a:prstDash val="solid"/>
            <a:miter lim="800000"/>
            <a:tailEnd type="triangle"/>
          </a:ln>
          <a:effectLst/>
        </p:spPr>
      </p:cxnSp>
      <p:sp>
        <p:nvSpPr>
          <p:cNvPr id="27" name="文本框 61">
            <a:extLst>
              <a:ext uri="{FF2B5EF4-FFF2-40B4-BE49-F238E27FC236}">
                <a16:creationId xmlns:a16="http://schemas.microsoft.com/office/drawing/2014/main" id="{55AC089F-AE96-A452-982C-B68BC7D44917}"/>
              </a:ext>
            </a:extLst>
          </p:cNvPr>
          <p:cNvSpPr txBox="1"/>
          <p:nvPr/>
        </p:nvSpPr>
        <p:spPr>
          <a:xfrm>
            <a:off x="1168477" y="5435610"/>
            <a:ext cx="2189379" cy="369332"/>
          </a:xfrm>
          <a:prstGeom prst="rect">
            <a:avLst/>
          </a:prstGeom>
          <a:noFill/>
        </p:spPr>
        <p:txBody>
          <a:bodyPr wrap="square" rtlCol="0">
            <a:spAutoFit/>
          </a:bodyPr>
          <a:lstStyle/>
          <a:p>
            <a:pPr defTabSz="914400"/>
            <a:r>
              <a:rPr kumimoji="1" lang="en-US" altLang="zh-CN"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Music Condition </a:t>
            </a:r>
            <a:endParaRPr kumimoji="1" lang="zh-CN" altLang="en-US"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28" name="文本框 62">
            <a:extLst>
              <a:ext uri="{FF2B5EF4-FFF2-40B4-BE49-F238E27FC236}">
                <a16:creationId xmlns:a16="http://schemas.microsoft.com/office/drawing/2014/main" id="{35D83D9B-7812-2967-079F-72546D598A9F}"/>
              </a:ext>
            </a:extLst>
          </p:cNvPr>
          <p:cNvSpPr txBox="1"/>
          <p:nvPr/>
        </p:nvSpPr>
        <p:spPr>
          <a:xfrm>
            <a:off x="7674828" y="5435610"/>
            <a:ext cx="3363825" cy="369332"/>
          </a:xfrm>
          <a:prstGeom prst="rect">
            <a:avLst/>
          </a:prstGeom>
          <a:noFill/>
        </p:spPr>
        <p:txBody>
          <a:bodyPr wrap="square" rtlCol="0">
            <a:spAutoFit/>
          </a:bodyPr>
          <a:lstStyle/>
          <a:p>
            <a:pPr defTabSz="914400"/>
            <a:r>
              <a:rPr kumimoji="1" lang="en-US" altLang="zh-CN"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Generated Dance Segment </a:t>
            </a:r>
            <a:endParaRPr kumimoji="1" lang="zh-CN" altLang="en-US" dirty="0">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29" name="圆角矩形 63">
            <a:extLst>
              <a:ext uri="{FF2B5EF4-FFF2-40B4-BE49-F238E27FC236}">
                <a16:creationId xmlns:a16="http://schemas.microsoft.com/office/drawing/2014/main" id="{BD7EC1D2-8A69-BB59-B84F-EF96D4730B83}"/>
              </a:ext>
            </a:extLst>
          </p:cNvPr>
          <p:cNvSpPr/>
          <p:nvPr/>
        </p:nvSpPr>
        <p:spPr>
          <a:xfrm>
            <a:off x="292100" y="2859386"/>
            <a:ext cx="11607800" cy="3037726"/>
          </a:xfrm>
          <a:prstGeom prst="roundRect">
            <a:avLst/>
          </a:prstGeom>
          <a:noFill/>
          <a:ln w="19050" cap="flat" cmpd="sng" algn="ctr">
            <a:solidFill>
              <a:srgbClr val="E8E8E8">
                <a:lumMod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prstClr val="white"/>
              </a:solidFill>
              <a:effectLst/>
              <a:uLnTx/>
              <a:uFillTx/>
              <a:latin typeface="等线" panose="02110004020202020204"/>
              <a:ea typeface="等线" panose="02010600030101010101" pitchFamily="2" charset="-122"/>
              <a:cs typeface="+mn-cs"/>
            </a:endParaRPr>
          </a:p>
        </p:txBody>
      </p:sp>
      <p:sp>
        <p:nvSpPr>
          <p:cNvPr id="30" name="Title 1">
            <a:extLst>
              <a:ext uri="{FF2B5EF4-FFF2-40B4-BE49-F238E27FC236}">
                <a16:creationId xmlns:a16="http://schemas.microsoft.com/office/drawing/2014/main" id="{94B39416-9FE0-A787-57AD-3970611BA982}"/>
              </a:ext>
            </a:extLst>
          </p:cNvPr>
          <p:cNvSpPr>
            <a:spLocks noGrp="1"/>
          </p:cNvSpPr>
          <p:nvPr>
            <p:ph type="title"/>
          </p:nvPr>
        </p:nvSpPr>
        <p:spPr>
          <a:xfrm>
            <a:off x="402821" y="357809"/>
            <a:ext cx="5080000" cy="513088"/>
          </a:xfrm>
        </p:spPr>
        <p:txBody>
          <a:bodyPr>
            <a:normAutofit/>
          </a:bodyPr>
          <a:lstStyle/>
          <a:p>
            <a:r>
              <a:rPr lang="en-GB" dirty="0">
                <a:solidFill>
                  <a:srgbClr val="0070C0"/>
                </a:solidFill>
              </a:rPr>
              <a:t>Dance Generation</a:t>
            </a:r>
            <a:endParaRPr lang="x-none" dirty="0">
              <a:solidFill>
                <a:srgbClr val="0070C0"/>
              </a:solidFill>
            </a:endParaRPr>
          </a:p>
        </p:txBody>
      </p:sp>
      <p:sp>
        <p:nvSpPr>
          <p:cNvPr id="2" name="Rectangle 1">
            <a:extLst>
              <a:ext uri="{FF2B5EF4-FFF2-40B4-BE49-F238E27FC236}">
                <a16:creationId xmlns:a16="http://schemas.microsoft.com/office/drawing/2014/main" id="{62C9FD5A-FCB3-F157-192D-2A13907A8ECA}"/>
              </a:ext>
            </a:extLst>
          </p:cNvPr>
          <p:cNvSpPr>
            <a:spLocks noChangeArrowheads="1"/>
          </p:cNvSpPr>
          <p:nvPr/>
        </p:nvSpPr>
        <p:spPr bwMode="auto">
          <a:xfrm>
            <a:off x="692589" y="6242447"/>
            <a:ext cx="11139277" cy="615553"/>
          </a:xfrm>
          <a:prstGeom prst="rect">
            <a:avLst/>
          </a:prstGeom>
          <a:solidFill>
            <a:srgbClr val="FFFD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i="0" u="none" strike="noStrike" cap="none" normalizeH="0" baseline="0" dirty="0">
                <a:ln>
                  <a:noFill/>
                </a:ln>
                <a:solidFill>
                  <a:srgbClr val="2C3A4A"/>
                </a:solidFill>
                <a:effectLst/>
                <a:latin typeface="Times New Roman" panose="02020603050405020304" pitchFamily="18" charset="0"/>
                <a:ea typeface="inherit"/>
                <a:cs typeface="Times New Roman" panose="02020603050405020304" pitchFamily="18" charset="0"/>
              </a:rPr>
              <a:t>X. Liu, Z. Feng, D. Kanojia, W. Wang, “DGFM: Full Body Dance Generation Driven by Music Foundation Models”, </a:t>
            </a:r>
            <a:r>
              <a:rPr kumimoji="0" lang="en-US" altLang="en-US" sz="1500" i="1" u="none" strike="noStrike" cap="none" normalizeH="0" baseline="0" dirty="0" err="1">
                <a:ln>
                  <a:noFill/>
                </a:ln>
                <a:solidFill>
                  <a:srgbClr val="2C3A4A"/>
                </a:solidFill>
                <a:effectLst/>
                <a:latin typeface="Times New Roman" panose="02020603050405020304" pitchFamily="18" charset="0"/>
                <a:ea typeface="inherit"/>
                <a:cs typeface="Times New Roman" panose="02020603050405020304" pitchFamily="18" charset="0"/>
              </a:rPr>
              <a:t>NeurIPS</a:t>
            </a:r>
            <a:r>
              <a:rPr kumimoji="0" lang="en-US" altLang="en-US" sz="1500" i="1" u="none" strike="noStrike" cap="none" normalizeH="0" baseline="0" dirty="0">
                <a:ln>
                  <a:noFill/>
                </a:ln>
                <a:solidFill>
                  <a:srgbClr val="2C3A4A"/>
                </a:solidFill>
                <a:effectLst/>
                <a:latin typeface="Times New Roman" panose="02020603050405020304" pitchFamily="18" charset="0"/>
                <a:ea typeface="inherit"/>
                <a:cs typeface="Times New Roman" panose="02020603050405020304" pitchFamily="18" charset="0"/>
              </a:rPr>
              <a:t> 2024 Workshop on Audio Imagination</a:t>
            </a:r>
            <a:r>
              <a:rPr kumimoji="0" lang="en-US" altLang="en-US" sz="1500" i="0" u="none" strike="noStrike" cap="none" normalizeH="0" baseline="0" dirty="0">
                <a:ln>
                  <a:noFill/>
                </a:ln>
                <a:solidFill>
                  <a:srgbClr val="2C3A4A"/>
                </a:solidFill>
                <a:effectLst/>
                <a:latin typeface="Times New Roman" panose="02020603050405020304" pitchFamily="18" charset="0"/>
                <a:ea typeface="inherit"/>
                <a:cs typeface="Times New Roman" panose="02020603050405020304" pitchFamily="18" charset="0"/>
              </a:rPr>
              <a:t>, 2024.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i="0" u="none" strike="noStrike" cap="none" normalizeH="0" baseline="0" dirty="0">
                <a:ln>
                  <a:noFill/>
                </a:ln>
                <a:solidFill>
                  <a:srgbClr val="4D8093"/>
                </a:solidFill>
                <a:effectLst/>
                <a:latin typeface="Times New Roman" panose="02020603050405020304" pitchFamily="18" charset="0"/>
                <a:cs typeface="Times New Roman" panose="02020603050405020304" pitchFamily="18" charset="0"/>
              </a:rPr>
              <a:t>  </a:t>
            </a:r>
            <a:endParaRPr kumimoji="0" lang="en-US" altLang="en-US" sz="1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3" name="AutoShape 2" descr="Download PDF">
            <a:hlinkClick r:id="rId6" tooltip="Download PDF"/>
            <a:extLst>
              <a:ext uri="{FF2B5EF4-FFF2-40B4-BE49-F238E27FC236}">
                <a16:creationId xmlns:a16="http://schemas.microsoft.com/office/drawing/2014/main" id="{AD62C0AF-07D7-629C-3CA9-2F43C2AB0B53}"/>
              </a:ext>
            </a:extLst>
          </p:cNvPr>
          <p:cNvSpPr>
            <a:spLocks noChangeAspect="1" noChangeArrowheads="1"/>
          </p:cNvSpPr>
          <p:nvPr/>
        </p:nvSpPr>
        <p:spPr bwMode="auto">
          <a:xfrm>
            <a:off x="827297" y="606052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0813152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p:tgtEl>
                                          <p:spTgt spid="21"/>
                                        </p:tgtEl>
                                        <p:attrNameLst>
                                          <p:attrName>ppt_y</p:attrName>
                                        </p:attrNameLst>
                                      </p:cBhvr>
                                      <p:tavLst>
                                        <p:tav tm="0">
                                          <p:val>
                                            <p:strVal val="#ppt_y+#ppt_h*1.125000"/>
                                          </p:val>
                                        </p:tav>
                                        <p:tav tm="100000">
                                          <p:val>
                                            <p:strVal val="#ppt_y"/>
                                          </p:val>
                                        </p:tav>
                                      </p:tavLst>
                                    </p:anim>
                                    <p:animEffect transition="in" filter="wipe(up)">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p:tgtEl>
                                          <p:spTgt spid="23"/>
                                        </p:tgtEl>
                                        <p:attrNameLst>
                                          <p:attrName>ppt_y</p:attrName>
                                        </p:attrNameLst>
                                      </p:cBhvr>
                                      <p:tavLst>
                                        <p:tav tm="0">
                                          <p:val>
                                            <p:strVal val="#ppt_y+#ppt_h*1.125000"/>
                                          </p:val>
                                        </p:tav>
                                        <p:tav tm="100000">
                                          <p:val>
                                            <p:strVal val="#ppt_y"/>
                                          </p:val>
                                        </p:tav>
                                      </p:tavLst>
                                    </p:anim>
                                    <p:animEffect transition="in" filter="wipe(up)">
                                      <p:cBhvr>
                                        <p:cTn id="20" dur="500"/>
                                        <p:tgtEl>
                                          <p:spTgt spid="23"/>
                                        </p:tgtEl>
                                      </p:cBhvr>
                                    </p:animEffect>
                                  </p:childTnLst>
                                </p:cTn>
                              </p:par>
                              <p:par>
                                <p:cTn id="21" presetID="12" presetClass="entr" presetSubtype="4"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p:tgtEl>
                                          <p:spTgt spid="22"/>
                                        </p:tgtEl>
                                        <p:attrNameLst>
                                          <p:attrName>ppt_y</p:attrName>
                                        </p:attrNameLst>
                                      </p:cBhvr>
                                      <p:tavLst>
                                        <p:tav tm="0">
                                          <p:val>
                                            <p:strVal val="#ppt_y+#ppt_h*1.125000"/>
                                          </p:val>
                                        </p:tav>
                                        <p:tav tm="100000">
                                          <p:val>
                                            <p:strVal val="#ppt_y"/>
                                          </p:val>
                                        </p:tav>
                                      </p:tavLst>
                                    </p:anim>
                                    <p:animEffect transition="in" filter="wipe(up)">
                                      <p:cBhvr>
                                        <p:cTn id="24" dur="500"/>
                                        <p:tgtEl>
                                          <p:spTgt spid="22"/>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animBg="1"/>
      <p:bldP spid="23" grpId="0" animBg="1"/>
      <p:bldP spid="25"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1107439" y="471735"/>
            <a:ext cx="5080000" cy="513088"/>
          </a:xfrm>
        </p:spPr>
        <p:txBody>
          <a:bodyPr>
            <a:normAutofit/>
          </a:bodyPr>
          <a:lstStyle/>
          <a:p>
            <a:r>
              <a:rPr lang="en-GB" dirty="0">
                <a:solidFill>
                  <a:srgbClr val="0070C0"/>
                </a:solidFill>
              </a:rPr>
              <a:t>Demo</a:t>
            </a:r>
            <a:endParaRPr lang="x-none" dirty="0">
              <a:solidFill>
                <a:srgbClr val="0070C0"/>
              </a:solidFill>
            </a:endParaRP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61</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048220" y="178926"/>
            <a:ext cx="1737380" cy="513088"/>
          </a:xfrm>
          <a:prstGeom prst="rect">
            <a:avLst/>
          </a:prstGeom>
        </p:spPr>
      </p:pic>
      <p:sp>
        <p:nvSpPr>
          <p:cNvPr id="7" name="文本框 18">
            <a:extLst>
              <a:ext uri="{FF2B5EF4-FFF2-40B4-BE49-F238E27FC236}">
                <a16:creationId xmlns:a16="http://schemas.microsoft.com/office/drawing/2014/main" id="{5BF8CFBA-DD75-CAE2-C89D-E5F3B7D7ACC9}"/>
              </a:ext>
            </a:extLst>
          </p:cNvPr>
          <p:cNvSpPr txBox="1"/>
          <p:nvPr/>
        </p:nvSpPr>
        <p:spPr>
          <a:xfrm>
            <a:off x="6096000" y="2417205"/>
            <a:ext cx="5355834" cy="400110"/>
          </a:xfrm>
          <a:prstGeom prst="rect">
            <a:avLst/>
          </a:prstGeom>
          <a:noFill/>
        </p:spPr>
        <p:txBody>
          <a:bodyPr wrap="square" rtlCol="0">
            <a:spAutoFit/>
          </a:bodyPr>
          <a:lstStyle/>
          <a:p>
            <a:pPr defTabSz="914400"/>
            <a:r>
              <a:rPr lang="en" altLang="zh-CN" sz="20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This is a </a:t>
            </a:r>
            <a:r>
              <a:rPr lang="zh-CN" altLang="en-US" sz="20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t>
            </a:r>
            <a:r>
              <a:rPr lang="en" altLang="zh-CN" sz="2000" i="1" dirty="0" err="1">
                <a:solidFill>
                  <a:srgbClr val="E97132"/>
                </a:solidFill>
                <a:latin typeface="Times New Roman" panose="02020603050405020304" pitchFamily="18" charset="0"/>
                <a:ea typeface="等线" panose="02010600030101010101" pitchFamily="2" charset="-122"/>
                <a:cs typeface="Times New Roman" panose="02020603050405020304" pitchFamily="18" charset="0"/>
              </a:rPr>
              <a:t>HanTang</a:t>
            </a:r>
            <a:r>
              <a:rPr lang="zh-CN" altLang="en-US" sz="20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t>
            </a:r>
            <a:r>
              <a:rPr lang="en" altLang="zh-CN" sz="20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type of music. </a:t>
            </a:r>
          </a:p>
        </p:txBody>
      </p:sp>
      <p:sp>
        <p:nvSpPr>
          <p:cNvPr id="8" name="文本框 19">
            <a:extLst>
              <a:ext uri="{FF2B5EF4-FFF2-40B4-BE49-F238E27FC236}">
                <a16:creationId xmlns:a16="http://schemas.microsoft.com/office/drawing/2014/main" id="{97398A18-9A31-68C2-A2C8-6308C7FBCB9A}"/>
              </a:ext>
            </a:extLst>
          </p:cNvPr>
          <p:cNvSpPr txBox="1"/>
          <p:nvPr/>
        </p:nvSpPr>
        <p:spPr>
          <a:xfrm>
            <a:off x="6096000" y="4257721"/>
            <a:ext cx="4341770" cy="400110"/>
          </a:xfrm>
          <a:prstGeom prst="rect">
            <a:avLst/>
          </a:prstGeom>
          <a:noFill/>
        </p:spPr>
        <p:txBody>
          <a:bodyPr wrap="square" rtlCol="0">
            <a:spAutoFit/>
          </a:bodyPr>
          <a:lstStyle/>
          <a:p>
            <a:pPr defTabSz="914400"/>
            <a:r>
              <a:rPr lang="en" altLang="zh-CN" sz="20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This is a </a:t>
            </a:r>
            <a:r>
              <a:rPr lang="zh-CN" altLang="en-US" sz="20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t>
            </a:r>
            <a:r>
              <a:rPr lang="en" altLang="zh-CN" sz="2000" i="1" dirty="0">
                <a:solidFill>
                  <a:srgbClr val="E97132"/>
                </a:solidFill>
                <a:latin typeface="Times New Roman" panose="02020603050405020304" pitchFamily="18" charset="0"/>
                <a:ea typeface="等线" panose="02010600030101010101" pitchFamily="2" charset="-122"/>
                <a:cs typeface="Times New Roman" panose="02020603050405020304" pitchFamily="18" charset="0"/>
              </a:rPr>
              <a:t>Dai</a:t>
            </a:r>
            <a:r>
              <a:rPr lang="zh-CN" altLang="en-US" sz="20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t>
            </a:r>
            <a:r>
              <a:rPr lang="en" altLang="zh-CN" sz="20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type of music</a:t>
            </a:r>
            <a:r>
              <a:rPr lang="en-US" altLang="zh-CN" sz="20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t>
            </a:r>
            <a:r>
              <a:rPr lang="en" altLang="zh-CN" sz="20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p>
        </p:txBody>
      </p:sp>
      <p:pic>
        <p:nvPicPr>
          <p:cNvPr id="9" name="图片 20" descr="卡通人物&#10;&#10;低可信度描述已自动生成">
            <a:extLst>
              <a:ext uri="{FF2B5EF4-FFF2-40B4-BE49-F238E27FC236}">
                <a16:creationId xmlns:a16="http://schemas.microsoft.com/office/drawing/2014/main" id="{A3C48884-4A62-96CA-735A-645FD37A7257}"/>
              </a:ext>
            </a:extLst>
          </p:cNvPr>
          <p:cNvPicPr>
            <a:picLocks noChangeAspect="1"/>
          </p:cNvPicPr>
          <p:nvPr/>
        </p:nvPicPr>
        <p:blipFill>
          <a:blip r:embed="rId21"/>
          <a:stretch>
            <a:fillRect/>
          </a:stretch>
        </p:blipFill>
        <p:spPr>
          <a:xfrm>
            <a:off x="4098450" y="1017074"/>
            <a:ext cx="7989392" cy="1368508"/>
          </a:xfrm>
          <a:prstGeom prst="rect">
            <a:avLst/>
          </a:prstGeom>
        </p:spPr>
      </p:pic>
      <p:pic>
        <p:nvPicPr>
          <p:cNvPr id="10" name="图片 21" descr="卡通人物&#10;&#10;低可信度描述已自动生成">
            <a:extLst>
              <a:ext uri="{FF2B5EF4-FFF2-40B4-BE49-F238E27FC236}">
                <a16:creationId xmlns:a16="http://schemas.microsoft.com/office/drawing/2014/main" id="{8C876151-0F0D-D77A-9FBA-4F4BB3E14143}"/>
              </a:ext>
            </a:extLst>
          </p:cNvPr>
          <p:cNvPicPr>
            <a:picLocks noChangeAspect="1"/>
          </p:cNvPicPr>
          <p:nvPr/>
        </p:nvPicPr>
        <p:blipFill>
          <a:blip r:embed="rId22"/>
          <a:stretch>
            <a:fillRect/>
          </a:stretch>
        </p:blipFill>
        <p:spPr>
          <a:xfrm>
            <a:off x="4262652" y="2938263"/>
            <a:ext cx="7660985" cy="1310815"/>
          </a:xfrm>
          <a:prstGeom prst="rect">
            <a:avLst/>
          </a:prstGeom>
        </p:spPr>
      </p:pic>
      <p:pic>
        <p:nvPicPr>
          <p:cNvPr id="11" name="图片 22" descr="卡通人物&#10;&#10;中度可信度描述已自动生成">
            <a:extLst>
              <a:ext uri="{FF2B5EF4-FFF2-40B4-BE49-F238E27FC236}">
                <a16:creationId xmlns:a16="http://schemas.microsoft.com/office/drawing/2014/main" id="{5DD0CDE0-074C-DC54-7C8A-5BB7DB1C7E8D}"/>
              </a:ext>
            </a:extLst>
          </p:cNvPr>
          <p:cNvPicPr>
            <a:picLocks noChangeAspect="1"/>
          </p:cNvPicPr>
          <p:nvPr/>
        </p:nvPicPr>
        <p:blipFill>
          <a:blip r:embed="rId23"/>
          <a:stretch>
            <a:fillRect/>
          </a:stretch>
        </p:blipFill>
        <p:spPr>
          <a:xfrm>
            <a:off x="4262653" y="4845799"/>
            <a:ext cx="7660985" cy="1245767"/>
          </a:xfrm>
          <a:prstGeom prst="rect">
            <a:avLst/>
          </a:prstGeom>
        </p:spPr>
      </p:pic>
      <p:sp>
        <p:nvSpPr>
          <p:cNvPr id="12" name="文本框 23">
            <a:extLst>
              <a:ext uri="{FF2B5EF4-FFF2-40B4-BE49-F238E27FC236}">
                <a16:creationId xmlns:a16="http://schemas.microsoft.com/office/drawing/2014/main" id="{51A5A517-E098-EA9E-4B9D-85366AA66133}"/>
              </a:ext>
            </a:extLst>
          </p:cNvPr>
          <p:cNvSpPr txBox="1"/>
          <p:nvPr/>
        </p:nvSpPr>
        <p:spPr>
          <a:xfrm>
            <a:off x="6096000" y="5957761"/>
            <a:ext cx="5146081" cy="461665"/>
          </a:xfrm>
          <a:prstGeom prst="rect">
            <a:avLst/>
          </a:prstGeom>
          <a:noFill/>
        </p:spPr>
        <p:txBody>
          <a:bodyPr wrap="square" rtlCol="0">
            <a:spAutoFit/>
          </a:bodyPr>
          <a:lstStyle/>
          <a:p>
            <a:pPr defTabSz="914400"/>
            <a:r>
              <a:rPr lang="en" altLang="zh-CN" sz="20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This is a </a:t>
            </a:r>
            <a:r>
              <a:rPr lang="zh-CN" altLang="en-US" sz="20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t>
            </a:r>
            <a:r>
              <a:rPr lang="en" altLang="zh-CN" sz="2000" i="1" dirty="0" err="1">
                <a:solidFill>
                  <a:srgbClr val="E97132"/>
                </a:solidFill>
                <a:latin typeface="Times New Roman" panose="02020603050405020304" pitchFamily="18" charset="0"/>
                <a:ea typeface="等线" panose="02010600030101010101" pitchFamily="2" charset="-122"/>
                <a:cs typeface="Times New Roman" panose="02020603050405020304" pitchFamily="18" charset="0"/>
              </a:rPr>
              <a:t>Hiphop</a:t>
            </a:r>
            <a:r>
              <a:rPr lang="zh-CN" altLang="en-US" sz="20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t>
            </a:r>
            <a:r>
              <a:rPr lang="en" altLang="zh-CN" sz="20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type of music</a:t>
            </a:r>
            <a:r>
              <a:rPr lang="en-US" altLang="zh-CN" sz="24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t>
            </a:r>
            <a:r>
              <a:rPr lang="en" altLang="zh-CN" sz="2400" i="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p>
        </p:txBody>
      </p:sp>
      <p:pic>
        <p:nvPicPr>
          <p:cNvPr id="15" name="143_slice48">
            <a:hlinkClick r:id="" action="ppaction://media"/>
            <a:extLst>
              <a:ext uri="{FF2B5EF4-FFF2-40B4-BE49-F238E27FC236}">
                <a16:creationId xmlns:a16="http://schemas.microsoft.com/office/drawing/2014/main" id="{D35EBDF9-6D07-3162-3356-8BE383AC5638}"/>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5891736" y="4344120"/>
            <a:ext cx="210026" cy="210026"/>
          </a:xfrm>
          <a:prstGeom prst="rect">
            <a:avLst/>
          </a:prstGeom>
          <a:solidFill>
            <a:srgbClr val="E97132"/>
          </a:solidFill>
        </p:spPr>
      </p:pic>
      <p:pic>
        <p:nvPicPr>
          <p:cNvPr id="16" name="036_slice25">
            <a:hlinkClick r:id="" action="ppaction://media"/>
            <a:extLst>
              <a:ext uri="{FF2B5EF4-FFF2-40B4-BE49-F238E27FC236}">
                <a16:creationId xmlns:a16="http://schemas.microsoft.com/office/drawing/2014/main" id="{F5D6A2BC-4D7B-C514-33DF-1B52973E86D0}"/>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5891736" y="2499573"/>
            <a:ext cx="210026" cy="210026"/>
          </a:xfrm>
          <a:prstGeom prst="rect">
            <a:avLst/>
          </a:prstGeom>
          <a:solidFill>
            <a:srgbClr val="E97132"/>
          </a:solidFill>
        </p:spPr>
      </p:pic>
      <p:pic>
        <p:nvPicPr>
          <p:cNvPr id="17" name="098_slice29">
            <a:hlinkClick r:id="" action="ppaction://media"/>
            <a:extLst>
              <a:ext uri="{FF2B5EF4-FFF2-40B4-BE49-F238E27FC236}">
                <a16:creationId xmlns:a16="http://schemas.microsoft.com/office/drawing/2014/main" id="{8F4886AE-D07F-2773-89E3-4051B9271487}"/>
              </a:ext>
            </a:extLst>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5891736" y="6093992"/>
            <a:ext cx="210027" cy="210027"/>
          </a:xfrm>
          <a:prstGeom prst="rect">
            <a:avLst/>
          </a:prstGeom>
          <a:solidFill>
            <a:srgbClr val="E97132"/>
          </a:solidFill>
        </p:spPr>
      </p:pic>
      <p:grpSp>
        <p:nvGrpSpPr>
          <p:cNvPr id="18" name="组合 61">
            <a:extLst>
              <a:ext uri="{FF2B5EF4-FFF2-40B4-BE49-F238E27FC236}">
                <a16:creationId xmlns:a16="http://schemas.microsoft.com/office/drawing/2014/main" id="{0BC1CECE-472E-AFB4-673E-6C61808B335A}"/>
              </a:ext>
            </a:extLst>
          </p:cNvPr>
          <p:cNvGrpSpPr/>
          <p:nvPr/>
        </p:nvGrpSpPr>
        <p:grpSpPr>
          <a:xfrm>
            <a:off x="982444" y="3023868"/>
            <a:ext cx="1074721" cy="1534635"/>
            <a:chOff x="809194" y="3023868"/>
            <a:chExt cx="1074721" cy="1534635"/>
          </a:xfrm>
        </p:grpSpPr>
        <p:pic>
          <p:nvPicPr>
            <p:cNvPr id="19" name="图片 44" descr="图片包含 游戏机, 风筝, 体育&#10;&#10;描述已自动生成">
              <a:extLst>
                <a:ext uri="{FF2B5EF4-FFF2-40B4-BE49-F238E27FC236}">
                  <a16:creationId xmlns:a16="http://schemas.microsoft.com/office/drawing/2014/main" id="{6DE682A8-09B0-AF4A-A523-6BCDCE3364D9}"/>
                </a:ext>
              </a:extLst>
            </p:cNvPr>
            <p:cNvPicPr>
              <a:picLocks noChangeAspect="1"/>
            </p:cNvPicPr>
            <p:nvPr/>
          </p:nvPicPr>
          <p:blipFill rotWithShape="1">
            <a:blip r:embed="rId25"/>
            <a:srcRect l="42237" t="43002" r="39689" b="28860"/>
            <a:stretch/>
          </p:blipFill>
          <p:spPr>
            <a:xfrm>
              <a:off x="809194" y="3023868"/>
              <a:ext cx="1074721" cy="1254885"/>
            </a:xfrm>
            <a:prstGeom prst="rect">
              <a:avLst/>
            </a:prstGeom>
          </p:spPr>
        </p:pic>
        <p:pic>
          <p:nvPicPr>
            <p:cNvPr id="20" name="065_slice29">
              <a:hlinkClick r:id="" action="ppaction://media"/>
              <a:extLst>
                <a:ext uri="{FF2B5EF4-FFF2-40B4-BE49-F238E27FC236}">
                  <a16:creationId xmlns:a16="http://schemas.microsoft.com/office/drawing/2014/main" id="{E107D7CB-4743-06AA-3E03-716C29B9F030}"/>
                </a:ext>
              </a:extLst>
            </p:cNvPr>
            <p:cNvPicPr>
              <a:picLocks noChangeAspect="1"/>
            </p:cNvPicPr>
            <p:nvPr>
              <a:audioFile r:link="rId18"/>
              <p:extLst>
                <p:ext uri="{DAA4B4D4-6D71-4841-9C94-3DE7FCFB9230}">
                  <p14:media xmlns:p14="http://schemas.microsoft.com/office/powerpoint/2010/main" r:embed="rId17"/>
                </p:ext>
              </p:extLst>
            </p:nvPr>
          </p:nvPicPr>
          <p:blipFill>
            <a:blip r:embed="rId24"/>
            <a:stretch>
              <a:fillRect/>
            </a:stretch>
          </p:blipFill>
          <p:spPr>
            <a:xfrm>
              <a:off x="1244418" y="4350077"/>
              <a:ext cx="208426" cy="208426"/>
            </a:xfrm>
            <a:prstGeom prst="rect">
              <a:avLst/>
            </a:prstGeom>
            <a:solidFill>
              <a:srgbClr val="156082">
                <a:lumMod val="75000"/>
              </a:srgbClr>
            </a:solidFill>
          </p:spPr>
        </p:pic>
      </p:grpSp>
      <p:grpSp>
        <p:nvGrpSpPr>
          <p:cNvPr id="21" name="组合 65">
            <a:extLst>
              <a:ext uri="{FF2B5EF4-FFF2-40B4-BE49-F238E27FC236}">
                <a16:creationId xmlns:a16="http://schemas.microsoft.com/office/drawing/2014/main" id="{4116A141-3B9D-D8DF-0FC8-DDD716A5EC3D}"/>
              </a:ext>
            </a:extLst>
          </p:cNvPr>
          <p:cNvGrpSpPr/>
          <p:nvPr/>
        </p:nvGrpSpPr>
        <p:grpSpPr>
          <a:xfrm>
            <a:off x="912512" y="4769056"/>
            <a:ext cx="1465664" cy="1534963"/>
            <a:chOff x="2425254" y="4780707"/>
            <a:chExt cx="1465664" cy="1534963"/>
          </a:xfrm>
        </p:grpSpPr>
        <p:pic>
          <p:nvPicPr>
            <p:cNvPr id="22" name="图片 54" descr="图片包含 游戏机, 风筝, 飞行&#10;&#10;描述已自动生成">
              <a:extLst>
                <a:ext uri="{FF2B5EF4-FFF2-40B4-BE49-F238E27FC236}">
                  <a16:creationId xmlns:a16="http://schemas.microsoft.com/office/drawing/2014/main" id="{82DF119B-7FBD-D1C6-CA1F-D369F49B748C}"/>
                </a:ext>
              </a:extLst>
            </p:cNvPr>
            <p:cNvPicPr>
              <a:picLocks noChangeAspect="1"/>
            </p:cNvPicPr>
            <p:nvPr/>
          </p:nvPicPr>
          <p:blipFill>
            <a:blip r:embed="rId26"/>
            <a:srcRect l="41435" t="40941" r="34577" b="30294"/>
            <a:stretch/>
          </p:blipFill>
          <p:spPr>
            <a:xfrm>
              <a:off x="2425254" y="4780707"/>
              <a:ext cx="1465664" cy="1318199"/>
            </a:xfrm>
            <a:prstGeom prst="rect">
              <a:avLst/>
            </a:prstGeom>
          </p:spPr>
        </p:pic>
        <p:pic>
          <p:nvPicPr>
            <p:cNvPr id="23" name="143_slice56">
              <a:hlinkClick r:id="" action="ppaction://media"/>
              <a:extLst>
                <a:ext uri="{FF2B5EF4-FFF2-40B4-BE49-F238E27FC236}">
                  <a16:creationId xmlns:a16="http://schemas.microsoft.com/office/drawing/2014/main" id="{E4AEA698-9711-65AC-0ED5-178B820CF964}"/>
                </a:ext>
              </a:extLst>
            </p:cNvPr>
            <p:cNvPicPr>
              <a:picLocks noChangeAspect="1"/>
            </p:cNvPicPr>
            <p:nvPr>
              <a:audioFile r:link="rId16"/>
              <p:extLst>
                <p:ext uri="{DAA4B4D4-6D71-4841-9C94-3DE7FCFB9230}">
                  <p14:media xmlns:p14="http://schemas.microsoft.com/office/powerpoint/2010/main" r:embed="rId15"/>
                </p:ext>
              </p:extLst>
            </p:nvPr>
          </p:nvPicPr>
          <p:blipFill>
            <a:blip r:embed="rId24"/>
            <a:stretch>
              <a:fillRect/>
            </a:stretch>
          </p:blipFill>
          <p:spPr>
            <a:xfrm>
              <a:off x="2931087" y="6107243"/>
              <a:ext cx="208427" cy="208427"/>
            </a:xfrm>
            <a:prstGeom prst="rect">
              <a:avLst/>
            </a:prstGeom>
            <a:solidFill>
              <a:srgbClr val="156082">
                <a:lumMod val="75000"/>
              </a:srgbClr>
            </a:solidFill>
          </p:spPr>
        </p:pic>
      </p:grpSp>
      <p:grpSp>
        <p:nvGrpSpPr>
          <p:cNvPr id="24" name="组合 60">
            <a:extLst>
              <a:ext uri="{FF2B5EF4-FFF2-40B4-BE49-F238E27FC236}">
                <a16:creationId xmlns:a16="http://schemas.microsoft.com/office/drawing/2014/main" id="{EB738D0B-AA45-AA43-F078-4CB1EBA49170}"/>
              </a:ext>
            </a:extLst>
          </p:cNvPr>
          <p:cNvGrpSpPr/>
          <p:nvPr/>
        </p:nvGrpSpPr>
        <p:grpSpPr>
          <a:xfrm>
            <a:off x="986073" y="1191143"/>
            <a:ext cx="1465665" cy="1529265"/>
            <a:chOff x="2497989" y="1165711"/>
            <a:chExt cx="1465665" cy="1529265"/>
          </a:xfrm>
        </p:grpSpPr>
        <p:pic>
          <p:nvPicPr>
            <p:cNvPr id="25" name="132_slice13">
              <a:hlinkClick r:id="" action="ppaction://media"/>
              <a:extLst>
                <a:ext uri="{FF2B5EF4-FFF2-40B4-BE49-F238E27FC236}">
                  <a16:creationId xmlns:a16="http://schemas.microsoft.com/office/drawing/2014/main" id="{D4617BA6-F7BE-1531-4EF2-50761012FA7A}"/>
                </a:ext>
              </a:extLst>
            </p:cNvPr>
            <p:cNvPicPr>
              <a:picLocks noChangeAspect="1"/>
            </p:cNvPicPr>
            <p:nvPr>
              <a:audioFile r:link="rId14"/>
              <p:extLst>
                <p:ext uri="{DAA4B4D4-6D71-4841-9C94-3DE7FCFB9230}">
                  <p14:media xmlns:p14="http://schemas.microsoft.com/office/powerpoint/2010/main" r:embed="rId13"/>
                </p:ext>
              </p:extLst>
            </p:nvPr>
          </p:nvPicPr>
          <p:blipFill>
            <a:blip r:embed="rId24"/>
            <a:stretch>
              <a:fillRect/>
            </a:stretch>
          </p:blipFill>
          <p:spPr>
            <a:xfrm>
              <a:off x="2931087" y="2486550"/>
              <a:ext cx="208426" cy="208426"/>
            </a:xfrm>
            <a:prstGeom prst="rect">
              <a:avLst/>
            </a:prstGeom>
            <a:solidFill>
              <a:srgbClr val="156082">
                <a:lumMod val="75000"/>
              </a:srgbClr>
            </a:solidFill>
          </p:spPr>
        </p:pic>
        <p:pic>
          <p:nvPicPr>
            <p:cNvPr id="26" name="图片 34" descr="图片包含 游戏机, 风筝, 水果, 体育&#10;&#10;描述已自动生成">
              <a:extLst>
                <a:ext uri="{FF2B5EF4-FFF2-40B4-BE49-F238E27FC236}">
                  <a16:creationId xmlns:a16="http://schemas.microsoft.com/office/drawing/2014/main" id="{8DFA9795-85FE-ADAD-DB2A-43C44B92CA7A}"/>
                </a:ext>
              </a:extLst>
            </p:cNvPr>
            <p:cNvPicPr>
              <a:picLocks noChangeAspect="1"/>
            </p:cNvPicPr>
            <p:nvPr/>
          </p:nvPicPr>
          <p:blipFill>
            <a:blip r:embed="rId27"/>
            <a:srcRect l="43730" t="39544" r="29110" b="30247"/>
            <a:stretch/>
          </p:blipFill>
          <p:spPr>
            <a:xfrm>
              <a:off x="2497989" y="1165711"/>
              <a:ext cx="1465665" cy="1222619"/>
            </a:xfrm>
            <a:prstGeom prst="rect">
              <a:avLst/>
            </a:prstGeom>
          </p:spPr>
        </p:pic>
      </p:grpSp>
      <p:grpSp>
        <p:nvGrpSpPr>
          <p:cNvPr id="27" name="组合 59">
            <a:extLst>
              <a:ext uri="{FF2B5EF4-FFF2-40B4-BE49-F238E27FC236}">
                <a16:creationId xmlns:a16="http://schemas.microsoft.com/office/drawing/2014/main" id="{285733C4-6592-EE82-0F3B-DBF7AC49829C}"/>
              </a:ext>
            </a:extLst>
          </p:cNvPr>
          <p:cNvGrpSpPr/>
          <p:nvPr/>
        </p:nvGrpSpPr>
        <p:grpSpPr>
          <a:xfrm>
            <a:off x="2551018" y="1089910"/>
            <a:ext cx="1513150" cy="1636105"/>
            <a:chOff x="701666" y="1052566"/>
            <a:chExt cx="1513150" cy="1636105"/>
          </a:xfrm>
        </p:grpSpPr>
        <p:pic>
          <p:nvPicPr>
            <p:cNvPr id="28" name="图片 47" descr="图表, 雷达图&#10;&#10;描述已自动生成">
              <a:extLst>
                <a:ext uri="{FF2B5EF4-FFF2-40B4-BE49-F238E27FC236}">
                  <a16:creationId xmlns:a16="http://schemas.microsoft.com/office/drawing/2014/main" id="{0E180B8F-92F5-F777-A379-01B3AD94397F}"/>
                </a:ext>
              </a:extLst>
            </p:cNvPr>
            <p:cNvPicPr>
              <a:picLocks noChangeAspect="1"/>
            </p:cNvPicPr>
            <p:nvPr/>
          </p:nvPicPr>
          <p:blipFill>
            <a:blip r:embed="rId28"/>
            <a:srcRect l="43475" t="37234" r="28693" b="29203"/>
            <a:stretch/>
          </p:blipFill>
          <p:spPr>
            <a:xfrm>
              <a:off x="701666" y="1052566"/>
              <a:ext cx="1513150" cy="1368508"/>
            </a:xfrm>
            <a:prstGeom prst="rect">
              <a:avLst/>
            </a:prstGeom>
          </p:spPr>
        </p:pic>
        <p:pic>
          <p:nvPicPr>
            <p:cNvPr id="29" name="037_slice18">
              <a:hlinkClick r:id="" action="ppaction://media"/>
              <a:extLst>
                <a:ext uri="{FF2B5EF4-FFF2-40B4-BE49-F238E27FC236}">
                  <a16:creationId xmlns:a16="http://schemas.microsoft.com/office/drawing/2014/main" id="{3D51081F-9B85-A0A9-3CA6-CCA278998760}"/>
                </a:ext>
              </a:extLst>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1249815" y="2480245"/>
              <a:ext cx="208426" cy="208426"/>
            </a:xfrm>
            <a:prstGeom prst="rect">
              <a:avLst/>
            </a:prstGeom>
            <a:solidFill>
              <a:srgbClr val="156082">
                <a:lumMod val="75000"/>
              </a:srgbClr>
            </a:solidFill>
          </p:spPr>
        </p:pic>
      </p:grpSp>
      <p:grpSp>
        <p:nvGrpSpPr>
          <p:cNvPr id="30" name="组合 63">
            <a:extLst>
              <a:ext uri="{FF2B5EF4-FFF2-40B4-BE49-F238E27FC236}">
                <a16:creationId xmlns:a16="http://schemas.microsoft.com/office/drawing/2014/main" id="{01975110-9797-6B44-E53E-9C95D1560DEE}"/>
              </a:ext>
            </a:extLst>
          </p:cNvPr>
          <p:cNvGrpSpPr/>
          <p:nvPr/>
        </p:nvGrpSpPr>
        <p:grpSpPr>
          <a:xfrm>
            <a:off x="2839448" y="2786489"/>
            <a:ext cx="799228" cy="1772014"/>
            <a:chOff x="2666198" y="2786489"/>
            <a:chExt cx="799228" cy="1772014"/>
          </a:xfrm>
        </p:grpSpPr>
        <p:pic>
          <p:nvPicPr>
            <p:cNvPr id="31" name="图片 32" descr="图片包含 风筝, 游戏机, 飞行&#10;&#10;描述已自动生成">
              <a:extLst>
                <a:ext uri="{FF2B5EF4-FFF2-40B4-BE49-F238E27FC236}">
                  <a16:creationId xmlns:a16="http://schemas.microsoft.com/office/drawing/2014/main" id="{122BBA88-E216-089B-8915-2DDB843AE465}"/>
                </a:ext>
              </a:extLst>
            </p:cNvPr>
            <p:cNvPicPr>
              <a:picLocks noChangeAspect="1"/>
            </p:cNvPicPr>
            <p:nvPr/>
          </p:nvPicPr>
          <p:blipFill>
            <a:blip r:embed="rId29"/>
            <a:srcRect l="43907" t="36618" r="41838" b="27178"/>
            <a:stretch/>
          </p:blipFill>
          <p:spPr>
            <a:xfrm>
              <a:off x="2666198" y="2786489"/>
              <a:ext cx="799228" cy="1522303"/>
            </a:xfrm>
            <a:prstGeom prst="rect">
              <a:avLst/>
            </a:prstGeom>
          </p:spPr>
        </p:pic>
        <p:pic>
          <p:nvPicPr>
            <p:cNvPr id="32" name="063_slice10">
              <a:hlinkClick r:id="" action="ppaction://media"/>
              <a:extLst>
                <a:ext uri="{FF2B5EF4-FFF2-40B4-BE49-F238E27FC236}">
                  <a16:creationId xmlns:a16="http://schemas.microsoft.com/office/drawing/2014/main" id="{51F51CD7-46B0-FCB4-A20B-30E969F6DC84}"/>
                </a:ext>
              </a:extLst>
            </p:cNvPr>
            <p:cNvPicPr>
              <a:picLocks noChangeAspect="1"/>
            </p:cNvPicPr>
            <p:nvPr>
              <a:audioFile r:link="rId10"/>
              <p:extLst>
                <p:ext uri="{DAA4B4D4-6D71-4841-9C94-3DE7FCFB9230}">
                  <p14:media xmlns:p14="http://schemas.microsoft.com/office/powerpoint/2010/main" r:embed="rId9"/>
                </p:ext>
              </p:extLst>
            </p:nvPr>
          </p:nvPicPr>
          <p:blipFill>
            <a:blip r:embed="rId24"/>
            <a:stretch>
              <a:fillRect/>
            </a:stretch>
          </p:blipFill>
          <p:spPr>
            <a:xfrm>
              <a:off x="2931087" y="4350077"/>
              <a:ext cx="208426" cy="208426"/>
            </a:xfrm>
            <a:prstGeom prst="rect">
              <a:avLst/>
            </a:prstGeom>
            <a:solidFill>
              <a:srgbClr val="156082">
                <a:lumMod val="75000"/>
              </a:srgbClr>
            </a:solidFill>
          </p:spPr>
        </p:pic>
      </p:grpSp>
      <p:grpSp>
        <p:nvGrpSpPr>
          <p:cNvPr id="33" name="组合 73">
            <a:extLst>
              <a:ext uri="{FF2B5EF4-FFF2-40B4-BE49-F238E27FC236}">
                <a16:creationId xmlns:a16="http://schemas.microsoft.com/office/drawing/2014/main" id="{A7EF0A37-22D2-E54C-5AE6-C702165EAEE3}"/>
              </a:ext>
            </a:extLst>
          </p:cNvPr>
          <p:cNvGrpSpPr/>
          <p:nvPr/>
        </p:nvGrpSpPr>
        <p:grpSpPr>
          <a:xfrm>
            <a:off x="2797773" y="4710433"/>
            <a:ext cx="813123" cy="1593586"/>
            <a:chOff x="1118603" y="4703389"/>
            <a:chExt cx="813123" cy="1593586"/>
          </a:xfrm>
        </p:grpSpPr>
        <p:pic>
          <p:nvPicPr>
            <p:cNvPr id="34" name="图片 70" descr="图片包含 风筝, 游戏机&#10;&#10;描述已自动生成">
              <a:extLst>
                <a:ext uri="{FF2B5EF4-FFF2-40B4-BE49-F238E27FC236}">
                  <a16:creationId xmlns:a16="http://schemas.microsoft.com/office/drawing/2014/main" id="{20476156-F5F9-85CA-4925-6807D3971B82}"/>
                </a:ext>
              </a:extLst>
            </p:cNvPr>
            <p:cNvPicPr>
              <a:picLocks noChangeAspect="1"/>
            </p:cNvPicPr>
            <p:nvPr/>
          </p:nvPicPr>
          <p:blipFill>
            <a:blip r:embed="rId30"/>
            <a:srcRect l="44691" t="39500" r="41801" b="29751"/>
            <a:stretch/>
          </p:blipFill>
          <p:spPr>
            <a:xfrm>
              <a:off x="1118603" y="4703389"/>
              <a:ext cx="813123" cy="1388177"/>
            </a:xfrm>
            <a:prstGeom prst="rect">
              <a:avLst/>
            </a:prstGeom>
          </p:spPr>
        </p:pic>
        <p:pic>
          <p:nvPicPr>
            <p:cNvPr id="35" name="211_slice28">
              <a:hlinkClick r:id="" action="ppaction://media"/>
              <a:extLst>
                <a:ext uri="{FF2B5EF4-FFF2-40B4-BE49-F238E27FC236}">
                  <a16:creationId xmlns:a16="http://schemas.microsoft.com/office/drawing/2014/main" id="{FB131775-CC09-FFAB-5AAF-5B6C94901F51}"/>
                </a:ext>
              </a:extLst>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a:off x="1417668" y="6080211"/>
              <a:ext cx="216764" cy="216764"/>
            </a:xfrm>
            <a:prstGeom prst="rect">
              <a:avLst/>
            </a:prstGeom>
            <a:solidFill>
              <a:srgbClr val="156082">
                <a:lumMod val="75000"/>
              </a:srgbClr>
            </a:solidFill>
          </p:spPr>
        </p:pic>
      </p:grpSp>
    </p:spTree>
    <p:extLst>
      <p:ext uri="{BB962C8B-B14F-4D97-AF65-F5344CB8AC3E}">
        <p14:creationId xmlns:p14="http://schemas.microsoft.com/office/powerpoint/2010/main" val="37273069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5"/>
                </p:tgtEl>
              </p:cMediaNode>
            </p:audio>
            <p:audio>
              <p:cMediaNode vol="80000">
                <p:cTn id="3" fill="hold" display="0">
                  <p:stCondLst>
                    <p:cond delay="indefinite"/>
                  </p:stCondLst>
                  <p:endCondLst>
                    <p:cond evt="onStopAudio" delay="0">
                      <p:tgtEl>
                        <p:sldTgt/>
                      </p:tgtEl>
                    </p:cond>
                  </p:endCondLst>
                </p:cTn>
                <p:tgtEl>
                  <p:spTgt spid="16"/>
                </p:tgtEl>
              </p:cMediaNode>
            </p:audio>
            <p:audio>
              <p:cMediaNode vol="80000">
                <p:cTn id="4" fill="hold" display="0">
                  <p:stCondLst>
                    <p:cond delay="indefinite"/>
                  </p:stCondLst>
                  <p:endCondLst>
                    <p:cond evt="onStopAudio" delay="0">
                      <p:tgtEl>
                        <p:sldTgt/>
                      </p:tgtEl>
                    </p:cond>
                  </p:endCondLst>
                </p:cTn>
                <p:tgtEl>
                  <p:spTgt spid="17"/>
                </p:tgtEl>
              </p:cMediaNode>
            </p:audio>
            <p:audio>
              <p:cMediaNode vol="80000">
                <p:cTn id="5" fill="hold" display="0">
                  <p:stCondLst>
                    <p:cond delay="indefinite"/>
                  </p:stCondLst>
                  <p:endCondLst>
                    <p:cond evt="onStopAudio" delay="0">
                      <p:tgtEl>
                        <p:sldTgt/>
                      </p:tgtEl>
                    </p:cond>
                  </p:endCondLst>
                </p:cTn>
                <p:tgtEl>
                  <p:spTgt spid="20"/>
                </p:tgtEl>
              </p:cMediaNode>
            </p:audio>
            <p:audio>
              <p:cMediaNode vol="80000">
                <p:cTn id="6" fill="hold" display="0">
                  <p:stCondLst>
                    <p:cond delay="indefinite"/>
                  </p:stCondLst>
                  <p:endCondLst>
                    <p:cond evt="onStopAudio" delay="0">
                      <p:tgtEl>
                        <p:sldTgt/>
                      </p:tgtEl>
                    </p:cond>
                  </p:endCondLst>
                </p:cTn>
                <p:tgtEl>
                  <p:spTgt spid="23"/>
                </p:tgtEl>
              </p:cMediaNode>
            </p:audio>
            <p:audio>
              <p:cMediaNode vol="80000">
                <p:cTn id="7" fill="hold" display="0">
                  <p:stCondLst>
                    <p:cond delay="indefinite"/>
                  </p:stCondLst>
                  <p:endCondLst>
                    <p:cond evt="onStopAudio" delay="0">
                      <p:tgtEl>
                        <p:sldTgt/>
                      </p:tgtEl>
                    </p:cond>
                  </p:endCondLst>
                </p:cTn>
                <p:tgtEl>
                  <p:spTgt spid="25"/>
                </p:tgtEl>
              </p:cMediaNode>
            </p:audio>
            <p:audio>
              <p:cMediaNode vol="80000">
                <p:cTn id="8" fill="hold" display="0">
                  <p:stCondLst>
                    <p:cond delay="indefinite"/>
                  </p:stCondLst>
                  <p:endCondLst>
                    <p:cond evt="onStopAudio" delay="0">
                      <p:tgtEl>
                        <p:sldTgt/>
                      </p:tgtEl>
                    </p:cond>
                  </p:endCondLst>
                </p:cTn>
                <p:tgtEl>
                  <p:spTgt spid="29"/>
                </p:tgtEl>
              </p:cMediaNode>
            </p:audio>
            <p:audio>
              <p:cMediaNode vol="80000">
                <p:cTn id="9" fill="hold" display="0">
                  <p:stCondLst>
                    <p:cond delay="indefinite"/>
                  </p:stCondLst>
                  <p:endCondLst>
                    <p:cond evt="onStopAudio" delay="0">
                      <p:tgtEl>
                        <p:sldTgt/>
                      </p:tgtEl>
                    </p:cond>
                  </p:endCondLst>
                </p:cTn>
                <p:tgtEl>
                  <p:spTgt spid="32"/>
                </p:tgtEl>
              </p:cMediaNode>
            </p:audio>
            <p:audio>
              <p:cMediaNode vol="80000">
                <p:cTn id="10" fill="hold" display="0">
                  <p:stCondLst>
                    <p:cond delay="indefinite"/>
                  </p:stCondLst>
                  <p:endCondLst>
                    <p:cond evt="onStopAudio" delay="0">
                      <p:tgtEl>
                        <p:sldTgt/>
                      </p:tgtEl>
                    </p:cond>
                  </p:endCondLst>
                </p:cTn>
                <p:tgtEl>
                  <p:spTgt spid="3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20B57-0A0F-2AEB-5895-EE2795734AB8}"/>
              </a:ext>
            </a:extLst>
          </p:cNvPr>
          <p:cNvSpPr>
            <a:spLocks noGrp="1"/>
          </p:cNvSpPr>
          <p:nvPr>
            <p:ph type="title"/>
          </p:nvPr>
        </p:nvSpPr>
        <p:spPr>
          <a:xfrm>
            <a:off x="603595" y="339165"/>
            <a:ext cx="10058400" cy="450818"/>
          </a:xfrm>
        </p:spPr>
        <p:txBody>
          <a:bodyPr>
            <a:normAutofit fontScale="90000"/>
          </a:bodyPr>
          <a:lstStyle/>
          <a:p>
            <a:r>
              <a:rPr lang="en-GB" dirty="0">
                <a:solidFill>
                  <a:srgbClr val="0070C0"/>
                </a:solidFill>
              </a:rPr>
              <a:t>Paper, Codes, Demos, and More, …</a:t>
            </a:r>
            <a:endParaRPr lang="x-none" dirty="0">
              <a:solidFill>
                <a:srgbClr val="0070C0"/>
              </a:solidFill>
            </a:endParaRPr>
          </a:p>
        </p:txBody>
      </p:sp>
      <p:sp>
        <p:nvSpPr>
          <p:cNvPr id="3" name="Content Placeholder 2">
            <a:extLst>
              <a:ext uri="{FF2B5EF4-FFF2-40B4-BE49-F238E27FC236}">
                <a16:creationId xmlns:a16="http://schemas.microsoft.com/office/drawing/2014/main" id="{FE9E87F4-38D0-14ED-32B7-FE9BD62F8CE3}"/>
              </a:ext>
            </a:extLst>
          </p:cNvPr>
          <p:cNvSpPr>
            <a:spLocks noGrp="1"/>
          </p:cNvSpPr>
          <p:nvPr>
            <p:ph idx="1"/>
          </p:nvPr>
        </p:nvSpPr>
        <p:spPr>
          <a:xfrm>
            <a:off x="603594" y="1055709"/>
            <a:ext cx="6592335" cy="1638591"/>
          </a:xfrm>
        </p:spPr>
        <p:txBody>
          <a:bodyPr>
            <a:normAutofit fontScale="70000" lnSpcReduction="20000"/>
          </a:bodyPr>
          <a:lstStyle/>
          <a:p>
            <a:r>
              <a:rPr lang="en-US" sz="2000" b="1" dirty="0" err="1">
                <a:solidFill>
                  <a:srgbClr val="7030A0"/>
                </a:solidFill>
              </a:rPr>
              <a:t>AudioLDM</a:t>
            </a:r>
            <a:r>
              <a:rPr lang="en-US" sz="2000" b="1" dirty="0"/>
              <a:t>: </a:t>
            </a:r>
            <a:endParaRPr lang="en-GB" sz="2000" b="1" dirty="0"/>
          </a:p>
          <a:p>
            <a:pPr>
              <a:lnSpc>
                <a:spcPct val="120000"/>
              </a:lnSpc>
              <a:spcBef>
                <a:spcPts val="0"/>
              </a:spcBef>
              <a:spcAft>
                <a:spcPts val="0"/>
              </a:spcAft>
            </a:pPr>
            <a:r>
              <a:rPr lang="x-none" sz="2000" dirty="0"/>
              <a:t>Paper</a:t>
            </a:r>
            <a:r>
              <a:rPr lang="en-GB" sz="2000" dirty="0"/>
              <a:t>: </a:t>
            </a:r>
            <a:r>
              <a:rPr lang="en-US" sz="2000" dirty="0">
                <a:hlinkClick r:id="rId2"/>
              </a:rPr>
              <a:t>https://arxiv.org/abs/2301.12503</a:t>
            </a:r>
            <a:endParaRPr lang="x-none" sz="2000" dirty="0"/>
          </a:p>
          <a:p>
            <a:pPr>
              <a:lnSpc>
                <a:spcPct val="120000"/>
              </a:lnSpc>
              <a:spcBef>
                <a:spcPts val="0"/>
              </a:spcBef>
              <a:spcAft>
                <a:spcPts val="0"/>
              </a:spcAft>
            </a:pPr>
            <a:r>
              <a:rPr lang="en-US" sz="2000" dirty="0"/>
              <a:t>Project Page: </a:t>
            </a:r>
            <a:r>
              <a:rPr lang="en-US" sz="2000" dirty="0">
                <a:hlinkClick r:id="rId3"/>
              </a:rPr>
              <a:t>https://audioldm.github.io/</a:t>
            </a:r>
            <a:r>
              <a:rPr lang="en-US" sz="2000" dirty="0"/>
              <a:t> </a:t>
            </a:r>
          </a:p>
          <a:p>
            <a:pPr>
              <a:lnSpc>
                <a:spcPct val="120000"/>
              </a:lnSpc>
              <a:spcBef>
                <a:spcPts val="0"/>
              </a:spcBef>
              <a:spcAft>
                <a:spcPts val="0"/>
              </a:spcAft>
            </a:pPr>
            <a:r>
              <a:rPr lang="en-US" sz="2000" dirty="0" err="1"/>
              <a:t>Github</a:t>
            </a:r>
            <a:r>
              <a:rPr lang="en-US" sz="2000" dirty="0"/>
              <a:t>:</a:t>
            </a:r>
          </a:p>
          <a:p>
            <a:pPr lvl="1">
              <a:lnSpc>
                <a:spcPct val="120000"/>
              </a:lnSpc>
              <a:spcBef>
                <a:spcPts val="0"/>
              </a:spcBef>
              <a:spcAft>
                <a:spcPts val="0"/>
              </a:spcAft>
            </a:pPr>
            <a:r>
              <a:rPr lang="en-US" sz="2000" dirty="0"/>
              <a:t>Pretrained model: </a:t>
            </a:r>
            <a:r>
              <a:rPr lang="en-US" sz="2000" dirty="0">
                <a:hlinkClick r:id="rId4"/>
              </a:rPr>
              <a:t>https://github.com/haoheliu/AudioLDM</a:t>
            </a:r>
            <a:r>
              <a:rPr lang="en-US" sz="2000" dirty="0"/>
              <a:t> </a:t>
            </a:r>
          </a:p>
          <a:p>
            <a:pPr lvl="1">
              <a:lnSpc>
                <a:spcPct val="120000"/>
              </a:lnSpc>
              <a:spcBef>
                <a:spcPts val="0"/>
              </a:spcBef>
              <a:spcAft>
                <a:spcPts val="0"/>
              </a:spcAft>
            </a:pPr>
            <a:r>
              <a:rPr lang="en-US" sz="2000" dirty="0"/>
              <a:t>Evaluation tools: </a:t>
            </a:r>
            <a:r>
              <a:rPr lang="en-US" sz="2000" dirty="0">
                <a:hlinkClick r:id="rId5"/>
              </a:rPr>
              <a:t>https://github.com/haoheliu/audioldm_eval</a:t>
            </a:r>
            <a:r>
              <a:rPr lang="en-US" sz="2000" dirty="0"/>
              <a:t> </a:t>
            </a:r>
          </a:p>
          <a:p>
            <a:pPr>
              <a:lnSpc>
                <a:spcPct val="120000"/>
              </a:lnSpc>
              <a:spcBef>
                <a:spcPts val="0"/>
              </a:spcBef>
              <a:spcAft>
                <a:spcPts val="0"/>
              </a:spcAft>
            </a:pPr>
            <a:r>
              <a:rPr lang="en-US" sz="2000" dirty="0"/>
              <a:t>YouTube: </a:t>
            </a:r>
            <a:r>
              <a:rPr lang="en-US" sz="2000" dirty="0">
                <a:hlinkClick r:id="rId6"/>
              </a:rPr>
              <a:t>https://www.youtube.com/watch?v=_0VTltNYhao</a:t>
            </a:r>
            <a:r>
              <a:rPr lang="en-US" sz="2000" dirty="0"/>
              <a:t> </a:t>
            </a:r>
          </a:p>
          <a:p>
            <a:endParaRPr lang="x-none" sz="2400" dirty="0"/>
          </a:p>
        </p:txBody>
      </p:sp>
      <p:sp>
        <p:nvSpPr>
          <p:cNvPr id="4" name="Date Placeholder 3">
            <a:extLst>
              <a:ext uri="{FF2B5EF4-FFF2-40B4-BE49-F238E27FC236}">
                <a16:creationId xmlns:a16="http://schemas.microsoft.com/office/drawing/2014/main" id="{C70EF30B-628C-F31D-4198-CC8AB6A460BD}"/>
              </a:ext>
            </a:extLst>
          </p:cNvPr>
          <p:cNvSpPr>
            <a:spLocks noGrp="1"/>
          </p:cNvSpPr>
          <p:nvPr>
            <p:ph type="dt" sz="half" idx="10"/>
          </p:nvPr>
        </p:nvSpPr>
        <p:spPr/>
        <p:txBody>
          <a:bodyPr/>
          <a:lstStyle/>
          <a:p>
            <a:fld id="{1F7A26F5-88DD-0743-B0BE-53DFDA444E21}" type="datetime1">
              <a:rPr lang="en-US" smtClean="0"/>
              <a:t>12/8/2024</a:t>
            </a:fld>
            <a:endParaRPr lang="en-US"/>
          </a:p>
        </p:txBody>
      </p:sp>
      <p:sp>
        <p:nvSpPr>
          <p:cNvPr id="7" name="TextBox 6">
            <a:extLst>
              <a:ext uri="{FF2B5EF4-FFF2-40B4-BE49-F238E27FC236}">
                <a16:creationId xmlns:a16="http://schemas.microsoft.com/office/drawing/2014/main" id="{634EFBFF-1A24-344D-A5C5-BCF4FD509E4C}"/>
              </a:ext>
            </a:extLst>
          </p:cNvPr>
          <p:cNvSpPr txBox="1"/>
          <p:nvPr/>
        </p:nvSpPr>
        <p:spPr>
          <a:xfrm>
            <a:off x="616940" y="5581088"/>
            <a:ext cx="5218781" cy="1243822"/>
          </a:xfrm>
          <a:prstGeom prst="rect">
            <a:avLst/>
          </a:prstGeom>
          <a:noFill/>
        </p:spPr>
        <p:txBody>
          <a:bodyPr wrap="square" rtlCol="0">
            <a:spAutoFit/>
          </a:bodyPr>
          <a:lstStyle/>
          <a:p>
            <a:r>
              <a:rPr lang="en-GB" dirty="0"/>
              <a:t>More c</a:t>
            </a:r>
            <a:r>
              <a:rPr lang="x-none" dirty="0"/>
              <a:t>ode </a:t>
            </a:r>
            <a:r>
              <a:rPr lang="en-GB" dirty="0"/>
              <a:t>about other works </a:t>
            </a:r>
            <a:r>
              <a:rPr lang="x-none" dirty="0"/>
              <a:t>avaliable at: </a:t>
            </a:r>
            <a:endParaRPr lang="en-GB" dirty="0"/>
          </a:p>
          <a:p>
            <a:r>
              <a:rPr lang="en-US" dirty="0">
                <a:hlinkClick r:id="rId7"/>
              </a:rPr>
              <a:t>https://github.com/XinhaoMei/DCASE2021_task6_v2</a:t>
            </a:r>
            <a:r>
              <a:rPr lang="x-none" dirty="0">
                <a:hlinkClick r:id="rId7"/>
              </a:rPr>
              <a:t> </a:t>
            </a:r>
            <a:endParaRPr lang="x-none" dirty="0"/>
          </a:p>
          <a:p>
            <a:r>
              <a:rPr lang="en-US" dirty="0">
                <a:hlinkClick r:id="rId8"/>
              </a:rPr>
              <a:t>https://github.com/XinhaoMei/ACT</a:t>
            </a:r>
            <a:endParaRPr lang="en-US" dirty="0"/>
          </a:p>
          <a:p>
            <a:r>
              <a:rPr lang="en-GB" dirty="0">
                <a:hlinkClick r:id="rId9"/>
              </a:rPr>
              <a:t>https://github.com/liuxubo717/cl4ac</a:t>
            </a:r>
            <a:endParaRPr lang="en-GB" dirty="0"/>
          </a:p>
        </p:txBody>
      </p:sp>
      <p:sp>
        <p:nvSpPr>
          <p:cNvPr id="11" name="TextBox 10"/>
          <p:cNvSpPr txBox="1"/>
          <p:nvPr/>
        </p:nvSpPr>
        <p:spPr>
          <a:xfrm>
            <a:off x="616940" y="4657758"/>
            <a:ext cx="4835065" cy="923330"/>
          </a:xfrm>
          <a:prstGeom prst="rect">
            <a:avLst/>
          </a:prstGeom>
          <a:noFill/>
        </p:spPr>
        <p:txBody>
          <a:bodyPr wrap="square" rtlCol="0">
            <a:spAutoFit/>
          </a:bodyPr>
          <a:lstStyle/>
          <a:p>
            <a:r>
              <a:rPr lang="en-GB" b="1" dirty="0" err="1">
                <a:solidFill>
                  <a:srgbClr val="7030A0"/>
                </a:solidFill>
              </a:rPr>
              <a:t>WavCaps</a:t>
            </a:r>
            <a:r>
              <a:rPr lang="en-GB" dirty="0"/>
              <a:t>:</a:t>
            </a:r>
          </a:p>
          <a:p>
            <a:r>
              <a:rPr lang="en-GB" dirty="0"/>
              <a:t>Paper: https://arxiv.org/abs/2303.17395</a:t>
            </a:r>
          </a:p>
          <a:p>
            <a:r>
              <a:rPr lang="en-GB" dirty="0"/>
              <a:t>Code: https://github.com/xinhaomei/wavcaps</a:t>
            </a:r>
            <a:r>
              <a:rPr lang="en-GB" b="1" dirty="0"/>
              <a:t> </a:t>
            </a:r>
          </a:p>
        </p:txBody>
      </p:sp>
      <p:pic>
        <p:nvPicPr>
          <p:cNvPr id="5" name="Picture 4">
            <a:extLst>
              <a:ext uri="{FF2B5EF4-FFF2-40B4-BE49-F238E27FC236}">
                <a16:creationId xmlns:a16="http://schemas.microsoft.com/office/drawing/2014/main" id="{56173553-BA16-6C1F-49F2-BD2FCF9175E9}"/>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00415" y="163522"/>
            <a:ext cx="1588609" cy="464285"/>
          </a:xfrm>
          <a:prstGeom prst="rect">
            <a:avLst/>
          </a:prstGeom>
        </p:spPr>
      </p:pic>
      <p:sp>
        <p:nvSpPr>
          <p:cNvPr id="8" name="TextBox 7">
            <a:extLst>
              <a:ext uri="{FF2B5EF4-FFF2-40B4-BE49-F238E27FC236}">
                <a16:creationId xmlns:a16="http://schemas.microsoft.com/office/drawing/2014/main" id="{EA453A9B-FDEC-6F55-3B5A-9C9E2BF50715}"/>
              </a:ext>
            </a:extLst>
          </p:cNvPr>
          <p:cNvSpPr txBox="1"/>
          <p:nvPr/>
        </p:nvSpPr>
        <p:spPr>
          <a:xfrm>
            <a:off x="603594" y="3155221"/>
            <a:ext cx="4445483" cy="646331"/>
          </a:xfrm>
          <a:prstGeom prst="rect">
            <a:avLst/>
          </a:prstGeom>
          <a:noFill/>
        </p:spPr>
        <p:txBody>
          <a:bodyPr wrap="square">
            <a:spAutoFit/>
          </a:bodyPr>
          <a:lstStyle/>
          <a:p>
            <a:r>
              <a:rPr lang="en-GB" dirty="0"/>
              <a:t>Paper/code/demos at project page:</a:t>
            </a:r>
          </a:p>
          <a:p>
            <a:r>
              <a:rPr lang="en-GB" dirty="0"/>
              <a:t>https://haoheliu.github.io/SemantiCodec/</a:t>
            </a:r>
          </a:p>
        </p:txBody>
      </p:sp>
      <p:sp>
        <p:nvSpPr>
          <p:cNvPr id="13" name="TextBox 12">
            <a:extLst>
              <a:ext uri="{FF2B5EF4-FFF2-40B4-BE49-F238E27FC236}">
                <a16:creationId xmlns:a16="http://schemas.microsoft.com/office/drawing/2014/main" id="{F27344DF-F8FD-4E1C-25FD-42E7A4F8CEF4}"/>
              </a:ext>
            </a:extLst>
          </p:cNvPr>
          <p:cNvSpPr txBox="1"/>
          <p:nvPr/>
        </p:nvSpPr>
        <p:spPr>
          <a:xfrm>
            <a:off x="603595" y="2830870"/>
            <a:ext cx="1659834" cy="369332"/>
          </a:xfrm>
          <a:prstGeom prst="rect">
            <a:avLst/>
          </a:prstGeom>
          <a:noFill/>
        </p:spPr>
        <p:txBody>
          <a:bodyPr wrap="square" rtlCol="0">
            <a:spAutoFit/>
          </a:bodyPr>
          <a:lstStyle/>
          <a:p>
            <a:r>
              <a:rPr lang="en-GB" b="1" dirty="0" err="1">
                <a:solidFill>
                  <a:srgbClr val="7030A0"/>
                </a:solidFill>
              </a:rPr>
              <a:t>SemantiCodec</a:t>
            </a:r>
            <a:r>
              <a:rPr lang="en-GB" dirty="0"/>
              <a:t>:</a:t>
            </a:r>
            <a:r>
              <a:rPr lang="en-GB" b="1" dirty="0"/>
              <a:t> </a:t>
            </a:r>
          </a:p>
        </p:txBody>
      </p:sp>
      <p:sp>
        <p:nvSpPr>
          <p:cNvPr id="6" name="TextBox 5">
            <a:extLst>
              <a:ext uri="{FF2B5EF4-FFF2-40B4-BE49-F238E27FC236}">
                <a16:creationId xmlns:a16="http://schemas.microsoft.com/office/drawing/2014/main" id="{A1CF6FDB-BEB3-52C7-CA84-8C180B1BF8DC}"/>
              </a:ext>
            </a:extLst>
          </p:cNvPr>
          <p:cNvSpPr txBox="1"/>
          <p:nvPr/>
        </p:nvSpPr>
        <p:spPr>
          <a:xfrm>
            <a:off x="6096000" y="4657758"/>
            <a:ext cx="5945312" cy="923330"/>
          </a:xfrm>
          <a:prstGeom prst="rect">
            <a:avLst/>
          </a:prstGeom>
          <a:noFill/>
        </p:spPr>
        <p:txBody>
          <a:bodyPr wrap="square" rtlCol="0">
            <a:spAutoFit/>
          </a:bodyPr>
          <a:lstStyle/>
          <a:p>
            <a:r>
              <a:rPr lang="en-GB" b="1" dirty="0" err="1">
                <a:solidFill>
                  <a:srgbClr val="7030A0"/>
                </a:solidFill>
              </a:rPr>
              <a:t>AudioSetCaps</a:t>
            </a:r>
            <a:r>
              <a:rPr lang="en-GB" dirty="0"/>
              <a:t>:</a:t>
            </a:r>
          </a:p>
          <a:p>
            <a:r>
              <a:rPr lang="en-GB" dirty="0"/>
              <a:t>Data and code: </a:t>
            </a:r>
            <a:r>
              <a:rPr lang="en-GB" dirty="0">
                <a:hlinkClick r:id="rId11"/>
              </a:rPr>
              <a:t>https://github.com/JishengBai/AudioSetCaps</a:t>
            </a:r>
            <a:endParaRPr lang="en-GB" dirty="0"/>
          </a:p>
          <a:p>
            <a:r>
              <a:rPr lang="en-GB" dirty="0">
                <a:hlinkClick r:id="rId12"/>
              </a:rPr>
              <a:t>https://huggingface.co/datasets/baijs/AudioSetCaps</a:t>
            </a:r>
            <a:endParaRPr lang="en-GB" dirty="0"/>
          </a:p>
        </p:txBody>
      </p:sp>
      <p:sp>
        <p:nvSpPr>
          <p:cNvPr id="14" name="TextBox 13">
            <a:extLst>
              <a:ext uri="{FF2B5EF4-FFF2-40B4-BE49-F238E27FC236}">
                <a16:creationId xmlns:a16="http://schemas.microsoft.com/office/drawing/2014/main" id="{35D38D8A-FBBF-CB34-114A-5A8EF08F65F5}"/>
              </a:ext>
            </a:extLst>
          </p:cNvPr>
          <p:cNvSpPr txBox="1"/>
          <p:nvPr/>
        </p:nvSpPr>
        <p:spPr>
          <a:xfrm>
            <a:off x="6096000" y="5768210"/>
            <a:ext cx="7736440" cy="646331"/>
          </a:xfrm>
          <a:prstGeom prst="rect">
            <a:avLst/>
          </a:prstGeom>
          <a:noFill/>
        </p:spPr>
        <p:txBody>
          <a:bodyPr wrap="square" rtlCol="0">
            <a:spAutoFit/>
          </a:bodyPr>
          <a:lstStyle/>
          <a:p>
            <a:r>
              <a:rPr lang="en-GB" b="1" dirty="0">
                <a:solidFill>
                  <a:srgbClr val="7030A0"/>
                </a:solidFill>
              </a:rPr>
              <a:t>Sound-</a:t>
            </a:r>
            <a:r>
              <a:rPr lang="en-GB" b="1" dirty="0" err="1">
                <a:solidFill>
                  <a:srgbClr val="7030A0"/>
                </a:solidFill>
              </a:rPr>
              <a:t>VECaps</a:t>
            </a:r>
            <a:r>
              <a:rPr lang="en-GB" dirty="0"/>
              <a:t>: paper, data &amp; code: </a:t>
            </a:r>
          </a:p>
          <a:p>
            <a:r>
              <a:rPr lang="en" altLang="zh-CN" sz="1800" dirty="0">
                <a:hlinkClick r:id="rId13"/>
              </a:rPr>
              <a:t>https://yyua8222.github.io/Sound-VECaps-demo</a:t>
            </a:r>
            <a:endParaRPr lang="en-GB" dirty="0"/>
          </a:p>
        </p:txBody>
      </p:sp>
      <p:sp>
        <p:nvSpPr>
          <p:cNvPr id="15" name="TextBox 14">
            <a:extLst>
              <a:ext uri="{FF2B5EF4-FFF2-40B4-BE49-F238E27FC236}">
                <a16:creationId xmlns:a16="http://schemas.microsoft.com/office/drawing/2014/main" id="{6DC887AC-4E13-05A1-721B-E98BE4FAAA84}"/>
              </a:ext>
            </a:extLst>
          </p:cNvPr>
          <p:cNvSpPr txBox="1"/>
          <p:nvPr/>
        </p:nvSpPr>
        <p:spPr>
          <a:xfrm>
            <a:off x="6115878" y="3174744"/>
            <a:ext cx="5255232" cy="1477328"/>
          </a:xfrm>
          <a:prstGeom prst="rect">
            <a:avLst/>
          </a:prstGeom>
          <a:noFill/>
        </p:spPr>
        <p:txBody>
          <a:bodyPr wrap="square" rtlCol="0">
            <a:spAutoFit/>
          </a:bodyPr>
          <a:lstStyle/>
          <a:p>
            <a:r>
              <a:rPr lang="en-GB" b="1" dirty="0" err="1">
                <a:solidFill>
                  <a:srgbClr val="7030A0"/>
                </a:solidFill>
              </a:rPr>
              <a:t>WavJourney</a:t>
            </a:r>
            <a:r>
              <a:rPr lang="en-GB" b="1" dirty="0"/>
              <a:t>:</a:t>
            </a:r>
          </a:p>
          <a:p>
            <a:r>
              <a:rPr lang="en-GB" dirty="0"/>
              <a:t>Paper:</a:t>
            </a:r>
            <a:r>
              <a:rPr lang="en-GB" b="1" dirty="0"/>
              <a:t> </a:t>
            </a:r>
            <a:r>
              <a:rPr lang="en-GB" dirty="0">
                <a:hlinkClick r:id="rId14"/>
              </a:rPr>
              <a:t>https://arxiv.org/abs/2307.14335</a:t>
            </a:r>
            <a:endParaRPr lang="en-GB" dirty="0"/>
          </a:p>
          <a:p>
            <a:r>
              <a:rPr lang="en-GB" dirty="0"/>
              <a:t>Code:</a:t>
            </a:r>
            <a:r>
              <a:rPr lang="en-GB" b="1" dirty="0"/>
              <a:t> </a:t>
            </a:r>
            <a:r>
              <a:rPr lang="en-GB" dirty="0">
                <a:hlinkClick r:id="rId15"/>
              </a:rPr>
              <a:t>https://github.com/Audio-AGI/WavJourney</a:t>
            </a:r>
            <a:endParaRPr lang="en-GB" dirty="0"/>
          </a:p>
          <a:p>
            <a:r>
              <a:rPr lang="en-US" altLang="zh-CN" dirty="0"/>
              <a:t>Demo</a:t>
            </a:r>
            <a:r>
              <a:rPr lang="en-GB" dirty="0"/>
              <a:t>:</a:t>
            </a:r>
            <a:r>
              <a:rPr lang="en-GB" b="1" dirty="0"/>
              <a:t> </a:t>
            </a:r>
            <a:r>
              <a:rPr lang="en-GB" dirty="0">
                <a:hlinkClick r:id="rId16"/>
              </a:rPr>
              <a:t>https://huggingface.co/spaces/Audio-AGI/WavJourney</a:t>
            </a:r>
            <a:r>
              <a:rPr lang="en-GB" b="1" dirty="0"/>
              <a:t> </a:t>
            </a:r>
          </a:p>
        </p:txBody>
      </p:sp>
      <p:sp>
        <p:nvSpPr>
          <p:cNvPr id="9" name="Content Placeholder 2">
            <a:extLst>
              <a:ext uri="{FF2B5EF4-FFF2-40B4-BE49-F238E27FC236}">
                <a16:creationId xmlns:a16="http://schemas.microsoft.com/office/drawing/2014/main" id="{F4F54573-69DB-04AA-95DB-8CE0DC372E80}"/>
              </a:ext>
            </a:extLst>
          </p:cNvPr>
          <p:cNvSpPr txBox="1">
            <a:spLocks/>
          </p:cNvSpPr>
          <p:nvPr/>
        </p:nvSpPr>
        <p:spPr>
          <a:xfrm>
            <a:off x="6096001" y="1012566"/>
            <a:ext cx="5793023" cy="587634"/>
          </a:xfrm>
          <a:prstGeom prst="rect">
            <a:avLst/>
          </a:prstGeom>
        </p:spPr>
        <p:txBody>
          <a:bodyPr vert="horz" lIns="0" tIns="45720" rIns="0" bIns="45720" rtlCol="0">
            <a:normAutofit fontScale="85000" lnSpcReduction="20000"/>
          </a:bodyPr>
          <a:lstStyle>
            <a:lvl1pPr marL="91440" indent="-91440" algn="l" defTabSz="914400" rtl="0" eaLnBrk="1" latinLnBrk="0" hangingPunct="1">
              <a:lnSpc>
                <a:spcPct val="90000"/>
              </a:lnSpc>
              <a:spcBef>
                <a:spcPts val="1800"/>
              </a:spcBef>
              <a:spcAft>
                <a:spcPts val="200"/>
              </a:spcAft>
              <a:buClr>
                <a:schemeClr val="accent1"/>
              </a:buClr>
              <a:buSzPct val="100000"/>
              <a:buFont typeface="Calibri" panose="020F0502020204030204" pitchFamily="34" charset="0"/>
              <a:buChar char=" "/>
              <a:defRPr sz="1800" kern="1200">
                <a:solidFill>
                  <a:srgbClr val="303030"/>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90000"/>
              </a:lnSpc>
              <a:spcBef>
                <a:spcPts val="600"/>
              </a:spcBef>
              <a:spcAft>
                <a:spcPts val="400"/>
              </a:spcAft>
              <a:buClr>
                <a:schemeClr val="accent1"/>
              </a:buClr>
              <a:buFont typeface="Calibri" pitchFamily="34" charset="0"/>
              <a:buChar char="◦"/>
              <a:defRPr sz="1600" kern="1200">
                <a:solidFill>
                  <a:srgbClr val="303030"/>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000" b="1" dirty="0">
                <a:solidFill>
                  <a:srgbClr val="7030A0"/>
                </a:solidFill>
              </a:rPr>
              <a:t>AudioLDM2</a:t>
            </a:r>
            <a:r>
              <a:rPr lang="en-US" sz="2000" b="1" dirty="0"/>
              <a:t>: </a:t>
            </a:r>
            <a:endParaRPr lang="en-GB" sz="2000" b="1" dirty="0"/>
          </a:p>
          <a:p>
            <a:pPr>
              <a:lnSpc>
                <a:spcPct val="120000"/>
              </a:lnSpc>
              <a:spcBef>
                <a:spcPts val="0"/>
              </a:spcBef>
              <a:spcAft>
                <a:spcPts val="0"/>
              </a:spcAft>
            </a:pPr>
            <a:r>
              <a:rPr lang="en-US" sz="2000" dirty="0"/>
              <a:t>Project Page: </a:t>
            </a: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hlinkClick r:id="rId17"/>
              </a:rPr>
              <a:t>https://audioldm.github.io/audioldm2/</a:t>
            </a:r>
            <a:endPar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a:lnSpc>
                <a:spcPct val="120000"/>
              </a:lnSpc>
              <a:spcBef>
                <a:spcPts val="0"/>
              </a:spcBef>
              <a:spcAft>
                <a:spcPts val="0"/>
              </a:spcAft>
            </a:pPr>
            <a:endParaRPr lang="en-US" sz="2000" dirty="0"/>
          </a:p>
        </p:txBody>
      </p:sp>
      <p:sp>
        <p:nvSpPr>
          <p:cNvPr id="10" name="Content Placeholder 2">
            <a:extLst>
              <a:ext uri="{FF2B5EF4-FFF2-40B4-BE49-F238E27FC236}">
                <a16:creationId xmlns:a16="http://schemas.microsoft.com/office/drawing/2014/main" id="{DA4674FF-2411-280D-C6DE-AD9D15D29714}"/>
              </a:ext>
            </a:extLst>
          </p:cNvPr>
          <p:cNvSpPr txBox="1">
            <a:spLocks/>
          </p:cNvSpPr>
          <p:nvPr/>
        </p:nvSpPr>
        <p:spPr>
          <a:xfrm>
            <a:off x="6115878" y="1673596"/>
            <a:ext cx="5098829" cy="562478"/>
          </a:xfrm>
          <a:prstGeom prst="rect">
            <a:avLst/>
          </a:prstGeom>
        </p:spPr>
        <p:txBody>
          <a:bodyPr vert="horz" lIns="0" tIns="45720" rIns="0" bIns="45720" rtlCol="0">
            <a:normAutofit fontScale="85000" lnSpcReduction="20000"/>
          </a:bodyPr>
          <a:lstStyle>
            <a:lvl1pPr marL="91440" indent="-91440" algn="l" defTabSz="914400" rtl="0" eaLnBrk="1" latinLnBrk="0" hangingPunct="1">
              <a:lnSpc>
                <a:spcPct val="90000"/>
              </a:lnSpc>
              <a:spcBef>
                <a:spcPts val="1800"/>
              </a:spcBef>
              <a:spcAft>
                <a:spcPts val="200"/>
              </a:spcAft>
              <a:buClr>
                <a:schemeClr val="accent1"/>
              </a:buClr>
              <a:buSzPct val="100000"/>
              <a:buFont typeface="Calibri" panose="020F0502020204030204" pitchFamily="34" charset="0"/>
              <a:buChar char=" "/>
              <a:defRPr sz="1800" kern="1200">
                <a:solidFill>
                  <a:srgbClr val="303030"/>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90000"/>
              </a:lnSpc>
              <a:spcBef>
                <a:spcPts val="600"/>
              </a:spcBef>
              <a:spcAft>
                <a:spcPts val="400"/>
              </a:spcAft>
              <a:buClr>
                <a:schemeClr val="accent1"/>
              </a:buClr>
              <a:buFont typeface="Calibri" pitchFamily="34" charset="0"/>
              <a:buChar char="◦"/>
              <a:defRPr sz="1600" kern="1200">
                <a:solidFill>
                  <a:srgbClr val="303030"/>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000" b="1" dirty="0">
                <a:solidFill>
                  <a:srgbClr val="7030A0"/>
                </a:solidFill>
              </a:rPr>
              <a:t>APT</a:t>
            </a:r>
            <a:r>
              <a:rPr lang="en-US" sz="2000" b="1" dirty="0"/>
              <a:t>: </a:t>
            </a:r>
            <a:endParaRPr lang="en-GB" sz="2000" b="1" dirty="0"/>
          </a:p>
          <a:p>
            <a:pPr>
              <a:lnSpc>
                <a:spcPct val="120000"/>
              </a:lnSpc>
              <a:spcBef>
                <a:spcPts val="0"/>
              </a:spcBef>
              <a:spcAft>
                <a:spcPts val="0"/>
              </a:spcAft>
            </a:pPr>
            <a:r>
              <a:rPr lang="en-US" sz="2000" dirty="0"/>
              <a:t>Code: </a:t>
            </a:r>
            <a:r>
              <a:rPr lang="en-GB" sz="2000" dirty="0">
                <a:hlinkClick r:id="rId18"/>
              </a:rPr>
              <a:t>https://github.com/JinhuaLiang/APT</a:t>
            </a:r>
            <a:endPar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a:lnSpc>
                <a:spcPct val="120000"/>
              </a:lnSpc>
              <a:spcBef>
                <a:spcPts val="0"/>
              </a:spcBef>
              <a:spcAft>
                <a:spcPts val="0"/>
              </a:spcAft>
            </a:pPr>
            <a:endParaRPr lang="en-US" sz="2000" dirty="0"/>
          </a:p>
        </p:txBody>
      </p:sp>
      <p:sp>
        <p:nvSpPr>
          <p:cNvPr id="12" name="Content Placeholder 2">
            <a:extLst>
              <a:ext uri="{FF2B5EF4-FFF2-40B4-BE49-F238E27FC236}">
                <a16:creationId xmlns:a16="http://schemas.microsoft.com/office/drawing/2014/main" id="{CF9EEC56-D3A1-1958-4E3F-26FE0636B212}"/>
              </a:ext>
            </a:extLst>
          </p:cNvPr>
          <p:cNvSpPr txBox="1">
            <a:spLocks/>
          </p:cNvSpPr>
          <p:nvPr/>
        </p:nvSpPr>
        <p:spPr>
          <a:xfrm>
            <a:off x="6114567" y="2411498"/>
            <a:ext cx="5177031" cy="543761"/>
          </a:xfrm>
          <a:prstGeom prst="rect">
            <a:avLst/>
          </a:prstGeom>
        </p:spPr>
        <p:txBody>
          <a:bodyPr vert="horz" lIns="0" tIns="45720" rIns="0" bIns="45720" rtlCol="0">
            <a:normAutofit fontScale="77500" lnSpcReduction="20000"/>
          </a:bodyPr>
          <a:lstStyle>
            <a:lvl1pPr marL="91440" indent="-91440" algn="l" defTabSz="914400" rtl="0" eaLnBrk="1" latinLnBrk="0" hangingPunct="1">
              <a:lnSpc>
                <a:spcPct val="90000"/>
              </a:lnSpc>
              <a:spcBef>
                <a:spcPts val="1800"/>
              </a:spcBef>
              <a:spcAft>
                <a:spcPts val="200"/>
              </a:spcAft>
              <a:buClr>
                <a:schemeClr val="accent1"/>
              </a:buClr>
              <a:buSzPct val="100000"/>
              <a:buFont typeface="Calibri" panose="020F0502020204030204" pitchFamily="34" charset="0"/>
              <a:buChar char=" "/>
              <a:defRPr sz="1800" kern="1200">
                <a:solidFill>
                  <a:srgbClr val="303030"/>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90000"/>
              </a:lnSpc>
              <a:spcBef>
                <a:spcPts val="600"/>
              </a:spcBef>
              <a:spcAft>
                <a:spcPts val="400"/>
              </a:spcAft>
              <a:buClr>
                <a:schemeClr val="accent1"/>
              </a:buClr>
              <a:buFont typeface="Calibri" pitchFamily="34" charset="0"/>
              <a:buChar char="◦"/>
              <a:defRPr sz="1600" kern="1200">
                <a:solidFill>
                  <a:srgbClr val="303030"/>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000" b="1" dirty="0" err="1">
                <a:solidFill>
                  <a:srgbClr val="7030A0"/>
                </a:solidFill>
              </a:rPr>
              <a:t>WavCraft</a:t>
            </a:r>
            <a:r>
              <a:rPr lang="en-US" sz="2000" b="1" dirty="0"/>
              <a:t>: </a:t>
            </a:r>
            <a:endParaRPr lang="en-GB" sz="2000" b="1" dirty="0"/>
          </a:p>
          <a:p>
            <a:pPr>
              <a:lnSpc>
                <a:spcPct val="120000"/>
              </a:lnSpc>
              <a:spcBef>
                <a:spcPts val="0"/>
              </a:spcBef>
              <a:spcAft>
                <a:spcPts val="0"/>
              </a:spcAft>
            </a:pPr>
            <a:r>
              <a:rPr lang="en-US" sz="2000" dirty="0"/>
              <a:t>Code: </a:t>
            </a:r>
            <a:r>
              <a:rPr lang="en-GB" sz="2000" dirty="0">
                <a:hlinkClick r:id="rId19"/>
              </a:rPr>
              <a:t>https://github.com/JinhuaLiang/WavCraft</a:t>
            </a:r>
            <a:endParaRPr lang="en-GB" sz="2000" dirty="0"/>
          </a:p>
          <a:p>
            <a:pPr>
              <a:lnSpc>
                <a:spcPct val="120000"/>
              </a:lnSpc>
              <a:spcBef>
                <a:spcPts val="0"/>
              </a:spcBef>
              <a:spcAft>
                <a:spcPts val="0"/>
              </a:spcAft>
            </a:pPr>
            <a:endPar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a:lnSpc>
                <a:spcPct val="120000"/>
              </a:lnSpc>
              <a:spcBef>
                <a:spcPts val="0"/>
              </a:spcBef>
              <a:spcAft>
                <a:spcPts val="0"/>
              </a:spcAft>
            </a:pPr>
            <a:endParaRPr lang="en-US" sz="2000" dirty="0"/>
          </a:p>
        </p:txBody>
      </p:sp>
      <p:sp>
        <p:nvSpPr>
          <p:cNvPr id="16" name="Content Placeholder 2">
            <a:extLst>
              <a:ext uri="{FF2B5EF4-FFF2-40B4-BE49-F238E27FC236}">
                <a16:creationId xmlns:a16="http://schemas.microsoft.com/office/drawing/2014/main" id="{818E2615-0D1A-68D9-12BE-ADB34ADFBA12}"/>
              </a:ext>
            </a:extLst>
          </p:cNvPr>
          <p:cNvSpPr txBox="1">
            <a:spLocks/>
          </p:cNvSpPr>
          <p:nvPr/>
        </p:nvSpPr>
        <p:spPr>
          <a:xfrm>
            <a:off x="637814" y="4108311"/>
            <a:ext cx="4520595" cy="543761"/>
          </a:xfrm>
          <a:prstGeom prst="rect">
            <a:avLst/>
          </a:prstGeom>
        </p:spPr>
        <p:txBody>
          <a:bodyPr vert="horz" lIns="0" tIns="45720" rIns="0" bIns="45720" rtlCol="0">
            <a:normAutofit fontScale="70000" lnSpcReduction="20000"/>
          </a:bodyPr>
          <a:lstStyle>
            <a:lvl1pPr marL="91440" indent="-91440" algn="l" defTabSz="914400" rtl="0" eaLnBrk="1" latinLnBrk="0" hangingPunct="1">
              <a:lnSpc>
                <a:spcPct val="90000"/>
              </a:lnSpc>
              <a:spcBef>
                <a:spcPts val="1800"/>
              </a:spcBef>
              <a:spcAft>
                <a:spcPts val="200"/>
              </a:spcAft>
              <a:buClr>
                <a:schemeClr val="accent1"/>
              </a:buClr>
              <a:buSzPct val="100000"/>
              <a:buFont typeface="Calibri" panose="020F0502020204030204" pitchFamily="34" charset="0"/>
              <a:buChar char=" "/>
              <a:defRPr sz="1800" kern="1200">
                <a:solidFill>
                  <a:srgbClr val="303030"/>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90000"/>
              </a:lnSpc>
              <a:spcBef>
                <a:spcPts val="600"/>
              </a:spcBef>
              <a:spcAft>
                <a:spcPts val="400"/>
              </a:spcAft>
              <a:buClr>
                <a:schemeClr val="accent1"/>
              </a:buClr>
              <a:buFont typeface="Calibri" pitchFamily="34" charset="0"/>
              <a:buChar char="◦"/>
              <a:defRPr sz="1600" kern="1200">
                <a:solidFill>
                  <a:srgbClr val="303030"/>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000" b="1" dirty="0" err="1">
                <a:solidFill>
                  <a:srgbClr val="7030A0"/>
                </a:solidFill>
              </a:rPr>
              <a:t>AudioSep</a:t>
            </a:r>
            <a:r>
              <a:rPr lang="en-US" sz="2000" b="1" dirty="0"/>
              <a:t>: </a:t>
            </a:r>
            <a:endParaRPr lang="en-GB" sz="2000" b="1" dirty="0"/>
          </a:p>
          <a:p>
            <a:pPr>
              <a:lnSpc>
                <a:spcPct val="120000"/>
              </a:lnSpc>
              <a:spcBef>
                <a:spcPts val="0"/>
              </a:spcBef>
              <a:spcAft>
                <a:spcPts val="0"/>
              </a:spcAft>
            </a:pPr>
            <a:r>
              <a:rPr lang="en-US" sz="2000" dirty="0"/>
              <a:t>Code: </a:t>
            </a:r>
            <a:r>
              <a:rPr lang="en-GB" sz="2000" dirty="0">
                <a:hlinkClick r:id="rId20"/>
              </a:rPr>
              <a:t>https://github.com/Audio-AGI/AudioSep</a:t>
            </a:r>
            <a:endParaRPr lang="en-GB" sz="2000" dirty="0"/>
          </a:p>
          <a:p>
            <a:pPr>
              <a:lnSpc>
                <a:spcPct val="120000"/>
              </a:lnSpc>
              <a:spcBef>
                <a:spcPts val="0"/>
              </a:spcBef>
              <a:spcAft>
                <a:spcPts val="0"/>
              </a:spcAft>
            </a:pPr>
            <a:endParaRPr lang="en-GB" sz="2000" dirty="0"/>
          </a:p>
          <a:p>
            <a:pPr>
              <a:lnSpc>
                <a:spcPct val="120000"/>
              </a:lnSpc>
              <a:spcBef>
                <a:spcPts val="0"/>
              </a:spcBef>
              <a:spcAft>
                <a:spcPts val="0"/>
              </a:spcAft>
            </a:pPr>
            <a:endPar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a:lnSpc>
                <a:spcPct val="120000"/>
              </a:lnSpc>
              <a:spcBef>
                <a:spcPts val="0"/>
              </a:spcBef>
              <a:spcAft>
                <a:spcPts val="0"/>
              </a:spcAft>
            </a:pPr>
            <a:endParaRPr lang="en-US" sz="2000" dirty="0"/>
          </a:p>
        </p:txBody>
      </p:sp>
    </p:spTree>
    <p:extLst>
      <p:ext uri="{BB962C8B-B14F-4D97-AF65-F5344CB8AC3E}">
        <p14:creationId xmlns:p14="http://schemas.microsoft.com/office/powerpoint/2010/main" val="13166667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0C23738-C349-2E48-B670-7E11477764A8}"/>
              </a:ext>
            </a:extLst>
          </p:cNvPr>
          <p:cNvSpPr txBox="1"/>
          <p:nvPr/>
        </p:nvSpPr>
        <p:spPr>
          <a:xfrm>
            <a:off x="6412349" y="640081"/>
            <a:ext cx="4685071" cy="2794899"/>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6600" spc="-50" dirty="0">
                <a:solidFill>
                  <a:schemeClr val="tx1">
                    <a:lumMod val="85000"/>
                    <a:lumOff val="15000"/>
                  </a:schemeClr>
                </a:solidFill>
                <a:latin typeface="+mj-lt"/>
                <a:ea typeface="+mj-ea"/>
                <a:cs typeface="+mj-cs"/>
              </a:rPr>
              <a:t>Thank you for listening!</a:t>
            </a:r>
          </a:p>
        </p:txBody>
      </p:sp>
      <p:pic>
        <p:nvPicPr>
          <p:cNvPr id="11" name="Graphic 10" descr="Smiling Face with No Fill">
            <a:extLst>
              <a:ext uri="{FF2B5EF4-FFF2-40B4-BE49-F238E27FC236}">
                <a16:creationId xmlns:a16="http://schemas.microsoft.com/office/drawing/2014/main" id="{164CF708-BA2D-44A9-8792-F92BA50E3E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63029" y="640081"/>
            <a:ext cx="3236594" cy="3236594"/>
          </a:xfrm>
          <a:prstGeom prst="rect">
            <a:avLst/>
          </a:prstGeom>
        </p:spPr>
      </p:pic>
      <p:sp>
        <p:nvSpPr>
          <p:cNvPr id="5" name="Slide Number Placeholder 4">
            <a:extLst>
              <a:ext uri="{FF2B5EF4-FFF2-40B4-BE49-F238E27FC236}">
                <a16:creationId xmlns:a16="http://schemas.microsoft.com/office/drawing/2014/main" id="{19527FAD-292D-384C-A581-F0F7E99A3F35}"/>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defTabSz="914400">
              <a:spcAft>
                <a:spcPts val="600"/>
              </a:spcAft>
            </a:pPr>
            <a:fld id="{B82ABAA4-5EBE-4E82-8762-4025E75A148F}" type="slidenum">
              <a:rPr lang="en-US" sz="1050" smtClean="0">
                <a:latin typeface="+mn-lt"/>
                <a:ea typeface="+mn-ea"/>
                <a:cs typeface="+mn-cs"/>
              </a:rPr>
              <a:pPr defTabSz="914400">
                <a:spcAft>
                  <a:spcPts val="600"/>
                </a:spcAft>
              </a:pPr>
              <a:t>63</a:t>
            </a:fld>
            <a:endParaRPr lang="en-US" sz="1050">
              <a:latin typeface="+mn-lt"/>
              <a:ea typeface="+mn-ea"/>
              <a:cs typeface="+mn-cs"/>
            </a:endParaRPr>
          </a:p>
        </p:txBody>
      </p:sp>
      <p:pic>
        <p:nvPicPr>
          <p:cNvPr id="6" name="Picture 5">
            <a:extLst>
              <a:ext uri="{FF2B5EF4-FFF2-40B4-BE49-F238E27FC236}">
                <a16:creationId xmlns:a16="http://schemas.microsoft.com/office/drawing/2014/main" id="{0DFC518E-2B5F-F549-B099-81BF20DED2A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0640" y="140266"/>
            <a:ext cx="1554480" cy="499815"/>
          </a:xfrm>
          <a:prstGeom prst="rect">
            <a:avLst/>
          </a:prstGeom>
        </p:spPr>
      </p:pic>
      <p:sp>
        <p:nvSpPr>
          <p:cNvPr id="8" name="TextBox 7">
            <a:extLst>
              <a:ext uri="{FF2B5EF4-FFF2-40B4-BE49-F238E27FC236}">
                <a16:creationId xmlns:a16="http://schemas.microsoft.com/office/drawing/2014/main" id="{39D7EB1F-8865-44C3-947F-7FC43C38875F}"/>
              </a:ext>
            </a:extLst>
          </p:cNvPr>
          <p:cNvSpPr txBox="1"/>
          <p:nvPr/>
        </p:nvSpPr>
        <p:spPr>
          <a:xfrm>
            <a:off x="1114425" y="4711030"/>
            <a:ext cx="10496550" cy="1107996"/>
          </a:xfrm>
          <a:prstGeom prst="rect">
            <a:avLst/>
          </a:prstGeom>
          <a:noFill/>
        </p:spPr>
        <p:txBody>
          <a:bodyPr wrap="square" rtlCol="0">
            <a:spAutoFit/>
          </a:bodyPr>
          <a:lstStyle/>
          <a:p>
            <a:r>
              <a:rPr lang="en-GB" sz="2200" dirty="0"/>
              <a:t>This work was sponsored by a </a:t>
            </a:r>
            <a:r>
              <a:rPr lang="en-GB" sz="2200" dirty="0">
                <a:solidFill>
                  <a:srgbClr val="0070C0"/>
                </a:solidFill>
              </a:rPr>
              <a:t>Newton Institutional Links Award </a:t>
            </a:r>
            <a:r>
              <a:rPr lang="en-GB" sz="2200" dirty="0"/>
              <a:t>from the </a:t>
            </a:r>
            <a:r>
              <a:rPr lang="en-GB" sz="2200" dirty="0">
                <a:solidFill>
                  <a:srgbClr val="7030A0"/>
                </a:solidFill>
              </a:rPr>
              <a:t>British Council</a:t>
            </a:r>
            <a:r>
              <a:rPr lang="en-GB" sz="2200" dirty="0"/>
              <a:t>, titled “Automated Captioning of Image and Audio for Visually and Hearing Impaired” &amp; </a:t>
            </a:r>
            <a:r>
              <a:rPr lang="en-GB" sz="2200" dirty="0">
                <a:solidFill>
                  <a:srgbClr val="7030A0"/>
                </a:solidFill>
              </a:rPr>
              <a:t>EPSRC</a:t>
            </a:r>
            <a:r>
              <a:rPr lang="en-GB" sz="2200" dirty="0"/>
              <a:t> projects titled “Making Sense of Sounds” and “AI for Sounds”.</a:t>
            </a:r>
          </a:p>
        </p:txBody>
      </p:sp>
    </p:spTree>
    <p:extLst>
      <p:ext uri="{BB962C8B-B14F-4D97-AF65-F5344CB8AC3E}">
        <p14:creationId xmlns:p14="http://schemas.microsoft.com/office/powerpoint/2010/main" val="11065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7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C1D1A-AE72-9091-CD7E-AE64E197E9E1}"/>
              </a:ext>
            </a:extLst>
          </p:cNvPr>
          <p:cNvSpPr>
            <a:spLocks noGrp="1"/>
          </p:cNvSpPr>
          <p:nvPr>
            <p:ph type="title"/>
          </p:nvPr>
        </p:nvSpPr>
        <p:spPr>
          <a:xfrm>
            <a:off x="609600" y="351436"/>
            <a:ext cx="10068376" cy="413268"/>
          </a:xfrm>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PANNs: Demo</a:t>
            </a:r>
          </a:p>
        </p:txBody>
      </p:sp>
      <p:pic>
        <p:nvPicPr>
          <p:cNvPr id="5" name="PANNs-Video">
            <a:hlinkClick r:id="" action="ppaction://media"/>
            <a:extLst>
              <a:ext uri="{FF2B5EF4-FFF2-40B4-BE49-F238E27FC236}">
                <a16:creationId xmlns:a16="http://schemas.microsoft.com/office/drawing/2014/main" id="{E2881AD9-CF06-BBEC-D271-EB8E5A8C2D6D}"/>
              </a:ext>
            </a:extLst>
          </p:cNvPr>
          <p:cNvPicPr>
            <a:picLocks noChangeAspect="1"/>
          </p:cNvPicPr>
          <p:nvPr>
            <a:videoFile r:link="rId1"/>
            <p:extLst>
              <p:ext uri="{DAA4B4D4-6D71-4841-9C94-3DE7FCFB9230}">
                <p14:media xmlns:p14="http://schemas.microsoft.com/office/powerpoint/2010/main" r:embed="rId2">
                  <p14:trim end="10271.9"/>
                </p14:media>
              </p:ext>
            </p:extLst>
          </p:nvPr>
        </p:nvPicPr>
        <p:blipFill>
          <a:blip r:embed="rId4"/>
          <a:stretch>
            <a:fillRect/>
          </a:stretch>
        </p:blipFill>
        <p:spPr>
          <a:xfrm>
            <a:off x="719258" y="761249"/>
            <a:ext cx="10633326" cy="5980119"/>
          </a:xfrm>
          <a:prstGeom prst="rect">
            <a:avLst/>
          </a:prstGeom>
        </p:spPr>
      </p:pic>
    </p:spTree>
    <p:extLst>
      <p:ext uri="{BB962C8B-B14F-4D97-AF65-F5344CB8AC3E}">
        <p14:creationId xmlns:p14="http://schemas.microsoft.com/office/powerpoint/2010/main" val="1562110896"/>
      </p:ext>
    </p:extLst>
  </p:cSld>
  <p:clrMapOvr>
    <a:masterClrMapping/>
  </p:clrMapOvr>
  <p:transition spd="med"/>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0FBBF-8563-55F6-C0C8-8EB9C265E3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A54957-195C-41FC-01F5-EE0D49C5652F}"/>
              </a:ext>
            </a:extLst>
          </p:cNvPr>
          <p:cNvSpPr>
            <a:spLocks noGrp="1"/>
          </p:cNvSpPr>
          <p:nvPr>
            <p:ph type="title"/>
          </p:nvPr>
        </p:nvSpPr>
        <p:spPr>
          <a:xfrm>
            <a:off x="375523" y="399976"/>
            <a:ext cx="10068376" cy="413268"/>
          </a:xfrm>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Large Language Models (LLMs)</a:t>
            </a:r>
          </a:p>
        </p:txBody>
      </p:sp>
      <p:sp>
        <p:nvSpPr>
          <p:cNvPr id="5" name="TextBox 4">
            <a:extLst>
              <a:ext uri="{FF2B5EF4-FFF2-40B4-BE49-F238E27FC236}">
                <a16:creationId xmlns:a16="http://schemas.microsoft.com/office/drawing/2014/main" id="{38735EC2-57E5-00FF-0E41-54B8E85ABAB5}"/>
              </a:ext>
            </a:extLst>
          </p:cNvPr>
          <p:cNvSpPr txBox="1"/>
          <p:nvPr/>
        </p:nvSpPr>
        <p:spPr>
          <a:xfrm>
            <a:off x="757444" y="6044756"/>
            <a:ext cx="11074678" cy="369332"/>
          </a:xfrm>
          <a:prstGeom prst="rect">
            <a:avLst/>
          </a:prstGeom>
          <a:noFill/>
        </p:spPr>
        <p:txBody>
          <a:bodyPr wrap="square">
            <a:spAutoFit/>
          </a:bodyPr>
          <a:lstStyle/>
          <a:p>
            <a:r>
              <a:rPr lang="en-GB" b="0" i="0" dirty="0">
                <a:solidFill>
                  <a:srgbClr val="383838"/>
                </a:solidFill>
                <a:effectLst/>
                <a:latin typeface="Inter"/>
              </a:rPr>
              <a:t>Courtesy to Aravind Pai</a:t>
            </a:r>
            <a:r>
              <a:rPr lang="en-GB" dirty="0">
                <a:solidFill>
                  <a:srgbClr val="383838"/>
                </a:solidFill>
                <a:latin typeface="Inter"/>
              </a:rPr>
              <a:t>: </a:t>
            </a:r>
            <a:r>
              <a:rPr lang="en-GB" sz="1400" dirty="0"/>
              <a:t>https://www.analyticsvidhya.com/blog/2023/07/beginners-guide-to-build-large-language-models-from-scratch/</a:t>
            </a:r>
            <a:endParaRPr lang="en-GB" dirty="0"/>
          </a:p>
        </p:txBody>
      </p:sp>
      <p:pic>
        <p:nvPicPr>
          <p:cNvPr id="11" name="Picture 10">
            <a:extLst>
              <a:ext uri="{FF2B5EF4-FFF2-40B4-BE49-F238E27FC236}">
                <a16:creationId xmlns:a16="http://schemas.microsoft.com/office/drawing/2014/main" id="{BECA1A44-5699-91D2-085D-B670F3505FA9}"/>
              </a:ext>
            </a:extLst>
          </p:cNvPr>
          <p:cNvPicPr>
            <a:picLocks noChangeAspect="1"/>
          </p:cNvPicPr>
          <p:nvPr/>
        </p:nvPicPr>
        <p:blipFill>
          <a:blip r:embed="rId2"/>
          <a:stretch>
            <a:fillRect/>
          </a:stretch>
        </p:blipFill>
        <p:spPr>
          <a:xfrm>
            <a:off x="1294159" y="1179488"/>
            <a:ext cx="8615155" cy="4499024"/>
          </a:xfrm>
          <a:prstGeom prst="rect">
            <a:avLst/>
          </a:prstGeom>
        </p:spPr>
      </p:pic>
    </p:spTree>
    <p:extLst>
      <p:ext uri="{BB962C8B-B14F-4D97-AF65-F5344CB8AC3E}">
        <p14:creationId xmlns:p14="http://schemas.microsoft.com/office/powerpoint/2010/main" val="38172890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FE0BC-0868-7047-B1F9-A7AA0F44F3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3EFC20-4204-6347-645C-AED98980ACEE}"/>
              </a:ext>
            </a:extLst>
          </p:cNvPr>
          <p:cNvSpPr>
            <a:spLocks noGrp="1"/>
          </p:cNvSpPr>
          <p:nvPr>
            <p:ph type="title"/>
          </p:nvPr>
        </p:nvSpPr>
        <p:spPr>
          <a:xfrm>
            <a:off x="375523" y="399976"/>
            <a:ext cx="10068376" cy="413268"/>
          </a:xfrm>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Large Language Models (LLMs)</a:t>
            </a:r>
          </a:p>
        </p:txBody>
      </p:sp>
      <p:sp>
        <p:nvSpPr>
          <p:cNvPr id="14" name="TextBox 13">
            <a:extLst>
              <a:ext uri="{FF2B5EF4-FFF2-40B4-BE49-F238E27FC236}">
                <a16:creationId xmlns:a16="http://schemas.microsoft.com/office/drawing/2014/main" id="{36634E44-A358-182F-324A-7BA6D7F1D70F}"/>
              </a:ext>
            </a:extLst>
          </p:cNvPr>
          <p:cNvSpPr txBox="1"/>
          <p:nvPr/>
        </p:nvSpPr>
        <p:spPr>
          <a:xfrm>
            <a:off x="1699592" y="5741083"/>
            <a:ext cx="10609609" cy="307777"/>
          </a:xfrm>
          <a:prstGeom prst="rect">
            <a:avLst/>
          </a:prstGeom>
          <a:noFill/>
        </p:spPr>
        <p:txBody>
          <a:bodyPr wrap="square">
            <a:spAutoFit/>
          </a:bodyPr>
          <a:lstStyle/>
          <a:p>
            <a:r>
              <a:rPr lang="en-GB" sz="1400" dirty="0">
                <a:solidFill>
                  <a:srgbClr val="262626"/>
                </a:solidFill>
                <a:latin typeface="Times New Roman" panose="02020603050405020304" pitchFamily="18" charset="0"/>
                <a:cs typeface="Times New Roman" panose="02020603050405020304" pitchFamily="18" charset="0"/>
              </a:rPr>
              <a:t>Wei et al, “Emergent abilities of large language models,” </a:t>
            </a:r>
            <a:r>
              <a:rPr lang="en-GB" sz="1400" i="1" dirty="0">
                <a:solidFill>
                  <a:srgbClr val="262626"/>
                </a:solidFill>
                <a:latin typeface="Times New Roman" panose="02020603050405020304" pitchFamily="18" charset="0"/>
                <a:cs typeface="Times New Roman" panose="02020603050405020304" pitchFamily="18" charset="0"/>
              </a:rPr>
              <a:t>Transactions on Machine Learning Research</a:t>
            </a:r>
            <a:r>
              <a:rPr lang="en-GB" sz="1400" dirty="0">
                <a:solidFill>
                  <a:srgbClr val="262626"/>
                </a:solidFill>
                <a:latin typeface="Times New Roman" panose="02020603050405020304" pitchFamily="18" charset="0"/>
                <a:cs typeface="Times New Roman" panose="02020603050405020304" pitchFamily="18" charset="0"/>
              </a:rPr>
              <a:t>, 2022.</a:t>
            </a:r>
          </a:p>
        </p:txBody>
      </p:sp>
      <p:pic>
        <p:nvPicPr>
          <p:cNvPr id="20" name="Picture 19">
            <a:extLst>
              <a:ext uri="{FF2B5EF4-FFF2-40B4-BE49-F238E27FC236}">
                <a16:creationId xmlns:a16="http://schemas.microsoft.com/office/drawing/2014/main" id="{2946F9C9-3274-BD20-83FF-FB30D70BB640}"/>
              </a:ext>
            </a:extLst>
          </p:cNvPr>
          <p:cNvPicPr>
            <a:picLocks noChangeAspect="1"/>
          </p:cNvPicPr>
          <p:nvPr/>
        </p:nvPicPr>
        <p:blipFill>
          <a:blip r:embed="rId2"/>
          <a:stretch>
            <a:fillRect/>
          </a:stretch>
        </p:blipFill>
        <p:spPr>
          <a:xfrm>
            <a:off x="3893799" y="1494893"/>
            <a:ext cx="8008016" cy="2997781"/>
          </a:xfrm>
          <a:prstGeom prst="rect">
            <a:avLst/>
          </a:prstGeom>
        </p:spPr>
      </p:pic>
      <p:pic>
        <p:nvPicPr>
          <p:cNvPr id="22" name="Picture 21">
            <a:extLst>
              <a:ext uri="{FF2B5EF4-FFF2-40B4-BE49-F238E27FC236}">
                <a16:creationId xmlns:a16="http://schemas.microsoft.com/office/drawing/2014/main" id="{14F583E5-2CE2-D63F-FE70-D44F9B162EED}"/>
              </a:ext>
            </a:extLst>
          </p:cNvPr>
          <p:cNvPicPr>
            <a:picLocks noChangeAspect="1"/>
          </p:cNvPicPr>
          <p:nvPr/>
        </p:nvPicPr>
        <p:blipFill>
          <a:blip r:embed="rId3"/>
          <a:stretch>
            <a:fillRect/>
          </a:stretch>
        </p:blipFill>
        <p:spPr>
          <a:xfrm>
            <a:off x="375523" y="2141796"/>
            <a:ext cx="2990114" cy="2139423"/>
          </a:xfrm>
          <a:prstGeom prst="rect">
            <a:avLst/>
          </a:prstGeom>
        </p:spPr>
      </p:pic>
      <p:sp>
        <p:nvSpPr>
          <p:cNvPr id="24" name="TextBox 23">
            <a:extLst>
              <a:ext uri="{FF2B5EF4-FFF2-40B4-BE49-F238E27FC236}">
                <a16:creationId xmlns:a16="http://schemas.microsoft.com/office/drawing/2014/main" id="{526086EF-26D0-ED13-274D-75ADD088A7C6}"/>
              </a:ext>
            </a:extLst>
          </p:cNvPr>
          <p:cNvSpPr txBox="1"/>
          <p:nvPr/>
        </p:nvSpPr>
        <p:spPr>
          <a:xfrm>
            <a:off x="1699592" y="5174323"/>
            <a:ext cx="9153938" cy="307777"/>
          </a:xfrm>
          <a:prstGeom prst="rect">
            <a:avLst/>
          </a:prstGeom>
          <a:noFill/>
        </p:spPr>
        <p:txBody>
          <a:bodyPr wrap="square">
            <a:spAutoFit/>
          </a:bodyPr>
          <a:lstStyle/>
          <a:p>
            <a:r>
              <a:rPr lang="en-GB" sz="1400" dirty="0"/>
              <a:t>Figures from Ryan O'Connor: https://www.assemblyai.com/blog/emergent-abilities-of-large-language-models/</a:t>
            </a:r>
          </a:p>
        </p:txBody>
      </p:sp>
    </p:spTree>
    <p:extLst>
      <p:ext uri="{BB962C8B-B14F-4D97-AF65-F5344CB8AC3E}">
        <p14:creationId xmlns:p14="http://schemas.microsoft.com/office/powerpoint/2010/main" val="648812989"/>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KSO_WM_DIAGRAM_VIRTUALLY_FRAME" val="{&quot;height&quot;:142.06791305541992,&quot;left&quot;:111,&quot;top&quot;:229.225,&quot;width&quot;:338.0929130554199}"/>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142.06791305541992,&quot;left&quot;:111,&quot;top&quot;:229.225,&quot;width&quot;:338.0929130554199}"/>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142.06791305541992,&quot;left&quot;:111,&quot;top&quot;:229.225,&quot;width&quot;:338.0929130554199}"/>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142.06791305541992,&quot;left&quot;:111,&quot;top&quot;:229.225,&quot;width&quot;:338.0929130554199}"/>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142.06791305541992,&quot;left&quot;:111,&quot;top&quot;:229.225,&quot;width&quot;:338.0929130554199}"/>
</p:tagLst>
</file>

<file path=ppt/theme/theme1.xml><?xml version="1.0" encoding="utf-8"?>
<a:theme xmlns:a="http://schemas.openxmlformats.org/drawingml/2006/main" name="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University main">
  <a:themeElements>
    <a:clrScheme name="Custom 1">
      <a:dk1>
        <a:srgbClr val="203D75"/>
      </a:dk1>
      <a:lt1>
        <a:srgbClr val="FFFFFF"/>
      </a:lt1>
      <a:dk2>
        <a:srgbClr val="1F497D"/>
      </a:dk2>
      <a:lt2>
        <a:srgbClr val="A59E94"/>
      </a:lt2>
      <a:accent1>
        <a:srgbClr val="006AA0"/>
      </a:accent1>
      <a:accent2>
        <a:srgbClr val="BD0F30"/>
      </a:accent2>
      <a:accent3>
        <a:srgbClr val="9DAC24"/>
      </a:accent3>
      <a:accent4>
        <a:srgbClr val="672669"/>
      </a:accent4>
      <a:accent5>
        <a:srgbClr val="328C9E"/>
      </a:accent5>
      <a:accent6>
        <a:srgbClr val="EC7520"/>
      </a:accent6>
      <a:hlink>
        <a:srgbClr val="006AA0"/>
      </a:hlink>
      <a:folHlink>
        <a:srgbClr val="67266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err="1" smtClean="0">
            <a:solidFill>
              <a:srgbClr val="556169"/>
            </a:solidFill>
            <a:latin typeface="Georgia"/>
            <a:cs typeface="Georgia"/>
          </a:defRPr>
        </a:defPPr>
      </a:lstStyle>
    </a:txDef>
  </a:objectDefaults>
  <a:extraClrSchemeLst/>
  <a:extLst>
    <a:ext uri="{05A4C25C-085E-4340-85A3-A5531E510DB2}">
      <thm15:themeFamily xmlns:thm15="http://schemas.microsoft.com/office/thememl/2012/main" name="University main" id="{BC17846F-8EF9-4DDB-B0DF-BB903B827ADD}" vid="{2597B1F8-F21E-4D86-B0C7-9E3FD97616E7}"/>
    </a:ext>
  </a:extLst>
</a:theme>
</file>

<file path=ppt/theme/theme3.xml><?xml version="1.0" encoding="utf-8"?>
<a:theme xmlns:a="http://schemas.openxmlformats.org/drawingml/2006/main" name="1_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A938DCB-C3B9-4562-BE37-F14763DFCD72}">
  <we:reference id="wa200000113" version="1.0.0.0" store="en-001" storeType="OMEX"/>
  <we:alternateReferences>
    <we:reference id="wa200000113" version="1.0.0.0" store="en-00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ed5784c-4c6f-4d46-97dc-4c26ee444e0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685071711CE4A45B42500DFA915E756" ma:contentTypeVersion="18" ma:contentTypeDescription="Create a new document." ma:contentTypeScope="" ma:versionID="5cdb7a91f55ff1940f9add044d23d5e2">
  <xsd:schema xmlns:xsd="http://www.w3.org/2001/XMLSchema" xmlns:xs="http://www.w3.org/2001/XMLSchema" xmlns:p="http://schemas.microsoft.com/office/2006/metadata/properties" xmlns:ns3="7ed5784c-4c6f-4d46-97dc-4c26ee444e08" xmlns:ns4="ea1cffe9-b1fc-4d09-be3f-916ceaf407fd" targetNamespace="http://schemas.microsoft.com/office/2006/metadata/properties" ma:root="true" ma:fieldsID="be7b445b19dd679043e18536c6266bbd" ns3:_="" ns4:_="">
    <xsd:import namespace="7ed5784c-4c6f-4d46-97dc-4c26ee444e08"/>
    <xsd:import namespace="ea1cffe9-b1fc-4d09-be3f-916ceaf407f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_activity" minOccurs="0"/>
                <xsd:element ref="ns3:MediaServiceObjectDetectorVersions" minOccurs="0"/>
                <xsd:element ref="ns3:MediaServiceLocation"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d5784c-4c6f-4d46-97dc-4c26ee444e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1cffe9-b1fc-4d09-be3f-916ceaf407f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DA1E74-1227-4018-B582-94AF42BB3D8C}">
  <ds:schemaRefs>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http://purl.org/dc/elements/1.1/"/>
    <ds:schemaRef ds:uri="http://purl.org/dc/terms/"/>
    <ds:schemaRef ds:uri="http://www.w3.org/XML/1998/namespace"/>
    <ds:schemaRef ds:uri="ea1cffe9-b1fc-4d09-be3f-916ceaf407fd"/>
    <ds:schemaRef ds:uri="7ed5784c-4c6f-4d46-97dc-4c26ee444e08"/>
    <ds:schemaRef ds:uri="http://schemas.microsoft.com/office/2006/metadata/properties"/>
  </ds:schemaRefs>
</ds:datastoreItem>
</file>

<file path=customXml/itemProps2.xml><?xml version="1.0" encoding="utf-8"?>
<ds:datastoreItem xmlns:ds="http://schemas.openxmlformats.org/officeDocument/2006/customXml" ds:itemID="{CBF43FE2-0CB2-47F8-85E9-B3E6DB4DED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d5784c-4c6f-4d46-97dc-4c26ee444e08"/>
    <ds:schemaRef ds:uri="ea1cffe9-b1fc-4d09-be3f-916ceaf407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92D906-E0F6-4699-BD0F-A258B09852D7}">
  <ds:schemaRefs>
    <ds:schemaRef ds:uri="http://schemas.microsoft.com/sharepoint/v3/contenttype/forms"/>
  </ds:schemaRefs>
</ds:datastoreItem>
</file>

<file path=docMetadata/LabelInfo.xml><?xml version="1.0" encoding="utf-8"?>
<clbl:labelList xmlns:clbl="http://schemas.microsoft.com/office/2020/mipLabelMetadata">
  <clbl:label id="{6b902693-1074-40aa-9e21-d89446a2ebb5}" enabled="0" method="" siteId="{6b902693-1074-40aa-9e21-d89446a2ebb5}" removed="1"/>
</clbl:labelList>
</file>

<file path=docProps/app.xml><?xml version="1.0" encoding="utf-8"?>
<Properties xmlns="http://schemas.openxmlformats.org/officeDocument/2006/extended-properties" xmlns:vt="http://schemas.openxmlformats.org/officeDocument/2006/docPropsVTypes">
  <Template>TM04033925[[fn=Droplet]]</Template>
  <TotalTime>24292</TotalTime>
  <Words>5575</Words>
  <Application>Microsoft Office PowerPoint</Application>
  <PresentationFormat>Widescreen</PresentationFormat>
  <Paragraphs>804</Paragraphs>
  <Slides>63</Slides>
  <Notes>4</Notes>
  <HiddenSlides>1</HiddenSlides>
  <MMClips>23</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63</vt:i4>
      </vt:variant>
    </vt:vector>
  </HeadingPairs>
  <TitlesOfParts>
    <vt:vector size="84" baseType="lpstr">
      <vt:lpstr>-apple-system</vt:lpstr>
      <vt:lpstr>等线</vt:lpstr>
      <vt:lpstr>Inter</vt:lpstr>
      <vt:lpstr>Lucida Grande</vt:lpstr>
      <vt:lpstr>NimbusRomNo9L-Regu</vt:lpstr>
      <vt:lpstr>NimbusRomNo9L-ReguItal</vt:lpstr>
      <vt:lpstr>Noto Sans Med</vt:lpstr>
      <vt:lpstr>Söhne</vt:lpstr>
      <vt:lpstr>Arial</vt:lpstr>
      <vt:lpstr>Calibri</vt:lpstr>
      <vt:lpstr>Consolas</vt:lpstr>
      <vt:lpstr>Courier New</vt:lpstr>
      <vt:lpstr>Georgia</vt:lpstr>
      <vt:lpstr>Noto Sans</vt:lpstr>
      <vt:lpstr>Open Sans</vt:lpstr>
      <vt:lpstr>Roboto</vt:lpstr>
      <vt:lpstr>Times New Roman</vt:lpstr>
      <vt:lpstr>Wingdings</vt:lpstr>
      <vt:lpstr>Retrospect</vt:lpstr>
      <vt:lpstr>University main</vt:lpstr>
      <vt:lpstr>1_Retrospect</vt:lpstr>
      <vt:lpstr>Large Language-Audio Models and Applications</vt:lpstr>
      <vt:lpstr>Many thanks to…</vt:lpstr>
      <vt:lpstr>Outline</vt:lpstr>
      <vt:lpstr>Audio Signal Processing</vt:lpstr>
      <vt:lpstr>(Large) Audio Models</vt:lpstr>
      <vt:lpstr>PANNs: Large-Scale Pre-trained Audio Neural Networks</vt:lpstr>
      <vt:lpstr>PANNs: Demo</vt:lpstr>
      <vt:lpstr>Large Language Models (LLMs)</vt:lpstr>
      <vt:lpstr>Large Language Models (LLMs)</vt:lpstr>
      <vt:lpstr>Large Language-Audio Models: Why? </vt:lpstr>
      <vt:lpstr>An Example: Language-Queried Audio Source Separation</vt:lpstr>
      <vt:lpstr>Large Language Audio Models - Examples </vt:lpstr>
      <vt:lpstr>(Large) Language-Audio Multi-Modal Datasets</vt:lpstr>
      <vt:lpstr>Trends and Open Questions in LLAMs </vt:lpstr>
      <vt:lpstr>Typical Methods for Fusing Audio and Language</vt:lpstr>
      <vt:lpstr>Task 1: Audio to Text Generation </vt:lpstr>
      <vt:lpstr>Existing Methods</vt:lpstr>
      <vt:lpstr>An Example: CNN-Transformer Encoder-Decoder </vt:lpstr>
      <vt:lpstr>Diverse Audio Captioning</vt:lpstr>
      <vt:lpstr>Diverse Audio Captioning</vt:lpstr>
      <vt:lpstr>Diverse Audio Captioning</vt:lpstr>
      <vt:lpstr>ACTUAL: AC with Caption Feature Space Regularization</vt:lpstr>
      <vt:lpstr>ACTUAL: How Does it Work?</vt:lpstr>
      <vt:lpstr>Results: Comparison with Baselines</vt:lpstr>
      <vt:lpstr>Results – Visualization of Features</vt:lpstr>
      <vt:lpstr>Audio Captioning Demos</vt:lpstr>
      <vt:lpstr>Task 2: Audio Question Answering &amp; Reasoning</vt:lpstr>
      <vt:lpstr>Task: Audio Reasoning – APT</vt:lpstr>
      <vt:lpstr>APT - Interleaved Acoustic and Text Embeddings</vt:lpstr>
      <vt:lpstr>APT – Instruction Aware-Architecture</vt:lpstr>
      <vt:lpstr>APT – Curriculum Learning</vt:lpstr>
      <vt:lpstr>APT – Reasoning Example</vt:lpstr>
      <vt:lpstr>APT – Experimental Results</vt:lpstr>
      <vt:lpstr>APT – Demos</vt:lpstr>
      <vt:lpstr>Task 3: Text to Audio Generation</vt:lpstr>
      <vt:lpstr>AudioLDM</vt:lpstr>
      <vt:lpstr>AudioLDM – Experimental Results</vt:lpstr>
      <vt:lpstr>AudioLDM - Sound Demos</vt:lpstr>
      <vt:lpstr>AudioLDM 2 – LLM+LDM</vt:lpstr>
      <vt:lpstr>AudioLDM 2 - Architecture</vt:lpstr>
      <vt:lpstr>AudioLDM 2 - Performance</vt:lpstr>
      <vt:lpstr>AudioLDM 2 - Demo</vt:lpstr>
      <vt:lpstr>Audio Storytelling - WavJourney</vt:lpstr>
      <vt:lpstr>WavJourney – Overall Architecture </vt:lpstr>
      <vt:lpstr>WavJourney – Audio Script Writing &amp; Compilation</vt:lpstr>
      <vt:lpstr>WavJourney – Experimental Results</vt:lpstr>
      <vt:lpstr>WavJourney – Sound Demo for Science Fiction Storytelling</vt:lpstr>
      <vt:lpstr>Task 4: LLMs for Controllable Audio Editing</vt:lpstr>
      <vt:lpstr>WavCraft – Overall Architecture</vt:lpstr>
      <vt:lpstr>WavCraft – Expert Models</vt:lpstr>
      <vt:lpstr>WavCraft – Experimental Results</vt:lpstr>
      <vt:lpstr>Dataset: WavCaps</vt:lpstr>
      <vt:lpstr>WavCaps – Statistics</vt:lpstr>
      <vt:lpstr>Sound-VECaps</vt:lpstr>
      <vt:lpstr>Sound-VECaps – Processing Pipeline</vt:lpstr>
      <vt:lpstr>Dataset: AudioSetCaps</vt:lpstr>
      <vt:lpstr>AudioSetCaps – Statistics </vt:lpstr>
      <vt:lpstr>AudioSetCaps – An Example</vt:lpstr>
      <vt:lpstr>Conclusion &amp; Future Works</vt:lpstr>
      <vt:lpstr>Dance Generation</vt:lpstr>
      <vt:lpstr>Demo</vt:lpstr>
      <vt:lpstr>Paper, Codes, Demos, and More,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Turab Iqbal</dc:creator>
  <cp:lastModifiedBy>Wang, Wenwu Prof (CVSSP)</cp:lastModifiedBy>
  <cp:revision>164</cp:revision>
  <dcterms:created xsi:type="dcterms:W3CDTF">2019-11-11T18:26:00Z</dcterms:created>
  <dcterms:modified xsi:type="dcterms:W3CDTF">2024-12-08T02:55:10Z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0x010100E685071711CE4A45B42500DFA915E756</vt:lpwstr>
  </property>
</Properties>
</file>