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4"/>
    <p:sldMasterId id="2147483732" r:id="rId5"/>
    <p:sldMasterId id="2147483772" r:id="rId6"/>
    <p:sldMasterId id="2147483785" r:id="rId7"/>
  </p:sldMasterIdLst>
  <p:notesMasterIdLst>
    <p:notesMasterId r:id="rId68"/>
  </p:notesMasterIdLst>
  <p:handoutMasterIdLst>
    <p:handoutMasterId r:id="rId69"/>
  </p:handoutMasterIdLst>
  <p:sldIdLst>
    <p:sldId id="256" r:id="rId8"/>
    <p:sldId id="444" r:id="rId9"/>
    <p:sldId id="257" r:id="rId10"/>
    <p:sldId id="642" r:id="rId11"/>
    <p:sldId id="641" r:id="rId12"/>
    <p:sldId id="516" r:id="rId13"/>
    <p:sldId id="525" r:id="rId14"/>
    <p:sldId id="652" r:id="rId15"/>
    <p:sldId id="647" r:id="rId16"/>
    <p:sldId id="643" r:id="rId17"/>
    <p:sldId id="640" r:id="rId18"/>
    <p:sldId id="604" r:id="rId19"/>
    <p:sldId id="637" r:id="rId20"/>
    <p:sldId id="653" r:id="rId21"/>
    <p:sldId id="603" r:id="rId22"/>
    <p:sldId id="648" r:id="rId23"/>
    <p:sldId id="258" r:id="rId24"/>
    <p:sldId id="654" r:id="rId25"/>
    <p:sldId id="563" r:id="rId26"/>
    <p:sldId id="624" r:id="rId27"/>
    <p:sldId id="616" r:id="rId28"/>
    <p:sldId id="621" r:id="rId29"/>
    <p:sldId id="622" r:id="rId30"/>
    <p:sldId id="310" r:id="rId31"/>
    <p:sldId id="319" r:id="rId32"/>
    <p:sldId id="327" r:id="rId33"/>
    <p:sldId id="572" r:id="rId34"/>
    <p:sldId id="575" r:id="rId35"/>
    <p:sldId id="632" r:id="rId36"/>
    <p:sldId id="580" r:id="rId37"/>
    <p:sldId id="628" r:id="rId38"/>
    <p:sldId id="597" r:id="rId39"/>
    <p:sldId id="629" r:id="rId40"/>
    <p:sldId id="644" r:id="rId41"/>
    <p:sldId id="574" r:id="rId42"/>
    <p:sldId id="656" r:id="rId43"/>
    <p:sldId id="658" r:id="rId44"/>
    <p:sldId id="665" r:id="rId45"/>
    <p:sldId id="664" r:id="rId46"/>
    <p:sldId id="657" r:id="rId47"/>
    <p:sldId id="659" r:id="rId48"/>
    <p:sldId id="660" r:id="rId49"/>
    <p:sldId id="661" r:id="rId50"/>
    <p:sldId id="662" r:id="rId51"/>
    <p:sldId id="611" r:id="rId52"/>
    <p:sldId id="612" r:id="rId53"/>
    <p:sldId id="655" r:id="rId54"/>
    <p:sldId id="649" r:id="rId55"/>
    <p:sldId id="265" r:id="rId56"/>
    <p:sldId id="377" r:id="rId57"/>
    <p:sldId id="346" r:id="rId58"/>
    <p:sldId id="347" r:id="rId59"/>
    <p:sldId id="634" r:id="rId60"/>
    <p:sldId id="633" r:id="rId61"/>
    <p:sldId id="606" r:id="rId62"/>
    <p:sldId id="607" r:id="rId63"/>
    <p:sldId id="625" r:id="rId64"/>
    <p:sldId id="646" r:id="rId65"/>
    <p:sldId id="342" r:id="rId66"/>
    <p:sldId id="339"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2868"/>
    <a:srgbClr val="B7DE82"/>
    <a:srgbClr val="026981"/>
    <a:srgbClr val="E0E2E8"/>
    <a:srgbClr val="5787C1"/>
    <a:srgbClr val="CC8ABF"/>
    <a:srgbClr val="CF91C3"/>
    <a:srgbClr val="BCE08C"/>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64" d="100"/>
          <a:sy n="64" d="100"/>
        </p:scale>
        <p:origin x="67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Wenwu Prof (CVSSP)" userId="5cff3a9f-d89f-4d7f-90a1-7b9ace01e059" providerId="ADAL" clId="{5B924EE8-7FEA-4B02-AC37-A7961B929244}"/>
    <pc:docChg chg="undo custSel addSld delSld modSld sldOrd">
      <pc:chgData name="Wang, Wenwu Prof (CVSSP)" userId="5cff3a9f-d89f-4d7f-90a1-7b9ace01e059" providerId="ADAL" clId="{5B924EE8-7FEA-4B02-AC37-A7961B929244}" dt="2026-06-11T19:30:47.017" v="786" actId="47"/>
      <pc:docMkLst>
        <pc:docMk/>
      </pc:docMkLst>
      <pc:sldChg chg="modSp mod">
        <pc:chgData name="Wang, Wenwu Prof (CVSSP)" userId="5cff3a9f-d89f-4d7f-90a1-7b9ace01e059" providerId="ADAL" clId="{5B924EE8-7FEA-4B02-AC37-A7961B929244}" dt="2026-06-11T19:28:34.148" v="785" actId="20577"/>
        <pc:sldMkLst>
          <pc:docMk/>
          <pc:sldMk cId="504613955" sldId="256"/>
        </pc:sldMkLst>
        <pc:spChg chg="mod">
          <ac:chgData name="Wang, Wenwu Prof (CVSSP)" userId="5cff3a9f-d89f-4d7f-90a1-7b9ace01e059" providerId="ADAL" clId="{5B924EE8-7FEA-4B02-AC37-A7961B929244}" dt="2026-06-07T23:16:14.625" v="579" actId="20577"/>
          <ac:spMkLst>
            <pc:docMk/>
            <pc:sldMk cId="504613955" sldId="256"/>
            <ac:spMk id="2" creationId="{A637684B-3F62-4D7C-9089-21EE55F183C0}"/>
          </ac:spMkLst>
        </pc:spChg>
        <pc:spChg chg="mod">
          <ac:chgData name="Wang, Wenwu Prof (CVSSP)" userId="5cff3a9f-d89f-4d7f-90a1-7b9ace01e059" providerId="ADAL" clId="{5B924EE8-7FEA-4B02-AC37-A7961B929244}" dt="2026-06-11T19:28:34.148" v="785" actId="20577"/>
          <ac:spMkLst>
            <pc:docMk/>
            <pc:sldMk cId="504613955" sldId="256"/>
            <ac:spMk id="3" creationId="{46E83D32-0D6E-4B23-833D-A0987D3D3FC4}"/>
          </ac:spMkLst>
        </pc:spChg>
      </pc:sldChg>
      <pc:sldChg chg="modSp mod">
        <pc:chgData name="Wang, Wenwu Prof (CVSSP)" userId="5cff3a9f-d89f-4d7f-90a1-7b9ace01e059" providerId="ADAL" clId="{5B924EE8-7FEA-4B02-AC37-A7961B929244}" dt="2026-06-07T23:16:36.037" v="581" actId="1076"/>
        <pc:sldMkLst>
          <pc:docMk/>
          <pc:sldMk cId="1167556824" sldId="257"/>
        </pc:sldMkLst>
        <pc:spChg chg="mod">
          <ac:chgData name="Wang, Wenwu Prof (CVSSP)" userId="5cff3a9f-d89f-4d7f-90a1-7b9ace01e059" providerId="ADAL" clId="{5B924EE8-7FEA-4B02-AC37-A7961B929244}" dt="2026-06-07T23:16:36.037" v="581" actId="1076"/>
          <ac:spMkLst>
            <pc:docMk/>
            <pc:sldMk cId="1167556824" sldId="257"/>
            <ac:spMk id="2" creationId="{7BF871AB-63D9-5E76-3542-7B6E101019FD}"/>
          </ac:spMkLst>
        </pc:spChg>
        <pc:spChg chg="mod">
          <ac:chgData name="Wang, Wenwu Prof (CVSSP)" userId="5cff3a9f-d89f-4d7f-90a1-7b9ace01e059" providerId="ADAL" clId="{5B924EE8-7FEA-4B02-AC37-A7961B929244}" dt="2026-06-07T23:16:29.301" v="580" actId="1076"/>
          <ac:spMkLst>
            <pc:docMk/>
            <pc:sldMk cId="1167556824" sldId="257"/>
            <ac:spMk id="10" creationId="{E8B25C88-9ECF-D946-8C09-7BC8C0E4F8F6}"/>
          </ac:spMkLst>
        </pc:spChg>
      </pc:sldChg>
      <pc:sldChg chg="modSp mod">
        <pc:chgData name="Wang, Wenwu Prof (CVSSP)" userId="5cff3a9f-d89f-4d7f-90a1-7b9ace01e059" providerId="ADAL" clId="{5B924EE8-7FEA-4B02-AC37-A7961B929244}" dt="2026-06-07T22:08:38.892" v="158" actId="20577"/>
        <pc:sldMkLst>
          <pc:docMk/>
          <pc:sldMk cId="2505275849" sldId="265"/>
        </pc:sldMkLst>
        <pc:spChg chg="mod">
          <ac:chgData name="Wang, Wenwu Prof (CVSSP)" userId="5cff3a9f-d89f-4d7f-90a1-7b9ace01e059" providerId="ADAL" clId="{5B924EE8-7FEA-4B02-AC37-A7961B929244}" dt="2026-06-07T22:08:38.892" v="158" actId="20577"/>
          <ac:spMkLst>
            <pc:docMk/>
            <pc:sldMk cId="2505275849" sldId="265"/>
            <ac:spMk id="14" creationId="{0BE2860E-A89F-AF8D-E862-D491E2DCC356}"/>
          </ac:spMkLst>
        </pc:spChg>
      </pc:sldChg>
      <pc:sldChg chg="add del">
        <pc:chgData name="Wang, Wenwu Prof (CVSSP)" userId="5cff3a9f-d89f-4d7f-90a1-7b9ace01e059" providerId="ADAL" clId="{5B924EE8-7FEA-4B02-AC37-A7961B929244}" dt="2026-06-11T19:30:47.017" v="786" actId="47"/>
        <pc:sldMkLst>
          <pc:docMk/>
          <pc:sldMk cId="145396469" sldId="352"/>
        </pc:sldMkLst>
      </pc:sldChg>
      <pc:sldChg chg="modSp mod">
        <pc:chgData name="Wang, Wenwu Prof (CVSSP)" userId="5cff3a9f-d89f-4d7f-90a1-7b9ace01e059" providerId="ADAL" clId="{5B924EE8-7FEA-4B02-AC37-A7961B929244}" dt="2026-06-07T23:36:56.315" v="716" actId="20577"/>
        <pc:sldMkLst>
          <pc:docMk/>
          <pc:sldMk cId="2898335325" sldId="377"/>
        </pc:sldMkLst>
        <pc:spChg chg="mod">
          <ac:chgData name="Wang, Wenwu Prof (CVSSP)" userId="5cff3a9f-d89f-4d7f-90a1-7b9ace01e059" providerId="ADAL" clId="{5B924EE8-7FEA-4B02-AC37-A7961B929244}" dt="2026-06-07T23:36:56.315" v="716" actId="20577"/>
          <ac:spMkLst>
            <pc:docMk/>
            <pc:sldMk cId="2898335325" sldId="377"/>
            <ac:spMk id="21" creationId="{47AD315F-3BBE-EE4D-35B2-CF14F25D779A}"/>
          </ac:spMkLst>
        </pc:spChg>
      </pc:sldChg>
      <pc:sldChg chg="modSp mod">
        <pc:chgData name="Wang, Wenwu Prof (CVSSP)" userId="5cff3a9f-d89f-4d7f-90a1-7b9ace01e059" providerId="ADAL" clId="{5B924EE8-7FEA-4B02-AC37-A7961B929244}" dt="2026-06-07T23:19:58.989" v="615" actId="1076"/>
        <pc:sldMkLst>
          <pc:docMk/>
          <pc:sldMk cId="1950586865" sldId="444"/>
        </pc:sldMkLst>
        <pc:picChg chg="mod">
          <ac:chgData name="Wang, Wenwu Prof (CVSSP)" userId="5cff3a9f-d89f-4d7f-90a1-7b9ace01e059" providerId="ADAL" clId="{5B924EE8-7FEA-4B02-AC37-A7961B929244}" dt="2026-06-07T23:19:55.799" v="614" actId="1076"/>
          <ac:picMkLst>
            <pc:docMk/>
            <pc:sldMk cId="1950586865" sldId="444"/>
            <ac:picMk id="3" creationId="{1E869EC4-7DAA-E82E-FAC1-B1ABD92F0141}"/>
          </ac:picMkLst>
        </pc:picChg>
        <pc:picChg chg="mod">
          <ac:chgData name="Wang, Wenwu Prof (CVSSP)" userId="5cff3a9f-d89f-4d7f-90a1-7b9ace01e059" providerId="ADAL" clId="{5B924EE8-7FEA-4B02-AC37-A7961B929244}" dt="2026-06-07T23:19:58.989" v="615" actId="1076"/>
          <ac:picMkLst>
            <pc:docMk/>
            <pc:sldMk cId="1950586865" sldId="444"/>
            <ac:picMk id="7" creationId="{00000000-0000-0000-0000-000000000000}"/>
          </ac:picMkLst>
        </pc:picChg>
      </pc:sldChg>
      <pc:sldChg chg="modSp mod">
        <pc:chgData name="Wang, Wenwu Prof (CVSSP)" userId="5cff3a9f-d89f-4d7f-90a1-7b9ace01e059" providerId="ADAL" clId="{5B924EE8-7FEA-4B02-AC37-A7961B929244}" dt="2026-06-07T22:06:25.544" v="144" actId="20577"/>
        <pc:sldMkLst>
          <pc:docMk/>
          <pc:sldMk cId="240974999" sldId="611"/>
        </pc:sldMkLst>
        <pc:spChg chg="mod">
          <ac:chgData name="Wang, Wenwu Prof (CVSSP)" userId="5cff3a9f-d89f-4d7f-90a1-7b9ace01e059" providerId="ADAL" clId="{5B924EE8-7FEA-4B02-AC37-A7961B929244}" dt="2026-06-07T22:06:25.544" v="144" actId="20577"/>
          <ac:spMkLst>
            <pc:docMk/>
            <pc:sldMk cId="240974999" sldId="611"/>
            <ac:spMk id="2" creationId="{3ED5B40C-2747-423B-0DA7-C39352C14DF5}"/>
          </ac:spMkLst>
        </pc:spChg>
      </pc:sldChg>
      <pc:sldChg chg="add del">
        <pc:chgData name="Wang, Wenwu Prof (CVSSP)" userId="5cff3a9f-d89f-4d7f-90a1-7b9ace01e059" providerId="ADAL" clId="{5B924EE8-7FEA-4B02-AC37-A7961B929244}" dt="2026-06-11T19:30:47.017" v="786" actId="47"/>
        <pc:sldMkLst>
          <pc:docMk/>
          <pc:sldMk cId="4075382595" sldId="618"/>
        </pc:sldMkLst>
      </pc:sldChg>
      <pc:sldChg chg="add del">
        <pc:chgData name="Wang, Wenwu Prof (CVSSP)" userId="5cff3a9f-d89f-4d7f-90a1-7b9ace01e059" providerId="ADAL" clId="{5B924EE8-7FEA-4B02-AC37-A7961B929244}" dt="2026-06-11T19:30:47.017" v="786" actId="47"/>
        <pc:sldMkLst>
          <pc:docMk/>
          <pc:sldMk cId="2456402528" sldId="619"/>
        </pc:sldMkLst>
      </pc:sldChg>
      <pc:sldChg chg="add del">
        <pc:chgData name="Wang, Wenwu Prof (CVSSP)" userId="5cff3a9f-d89f-4d7f-90a1-7b9ace01e059" providerId="ADAL" clId="{5B924EE8-7FEA-4B02-AC37-A7961B929244}" dt="2026-06-11T19:30:47.017" v="786" actId="47"/>
        <pc:sldMkLst>
          <pc:docMk/>
          <pc:sldMk cId="3044029552" sldId="620"/>
        </pc:sldMkLst>
      </pc:sldChg>
      <pc:sldChg chg="add mod modShow">
        <pc:chgData name="Wang, Wenwu Prof (CVSSP)" userId="5cff3a9f-d89f-4d7f-90a1-7b9ace01e059" providerId="ADAL" clId="{5B924EE8-7FEA-4B02-AC37-A7961B929244}" dt="2026-06-08T07:00:49.236" v="729" actId="34476"/>
        <pc:sldMkLst>
          <pc:docMk/>
          <pc:sldMk cId="2310698477" sldId="621"/>
        </pc:sldMkLst>
      </pc:sldChg>
      <pc:sldChg chg="modSp mod">
        <pc:chgData name="Wang, Wenwu Prof (CVSSP)" userId="5cff3a9f-d89f-4d7f-90a1-7b9ace01e059" providerId="ADAL" clId="{5B924EE8-7FEA-4B02-AC37-A7961B929244}" dt="2026-06-08T06:53:16.315" v="722" actId="20577"/>
        <pc:sldMkLst>
          <pc:docMk/>
          <pc:sldMk cId="74459097" sldId="642"/>
        </pc:sldMkLst>
        <pc:spChg chg="mod">
          <ac:chgData name="Wang, Wenwu Prof (CVSSP)" userId="5cff3a9f-d89f-4d7f-90a1-7b9ace01e059" providerId="ADAL" clId="{5B924EE8-7FEA-4B02-AC37-A7961B929244}" dt="2026-06-08T06:53:16.315" v="722" actId="20577"/>
          <ac:spMkLst>
            <pc:docMk/>
            <pc:sldMk cId="74459097" sldId="642"/>
            <ac:spMk id="2" creationId="{7FA2657D-40E9-C134-CE86-725EBBF7743D}"/>
          </ac:spMkLst>
        </pc:spChg>
      </pc:sldChg>
      <pc:sldChg chg="modSp mod">
        <pc:chgData name="Wang, Wenwu Prof (CVSSP)" userId="5cff3a9f-d89f-4d7f-90a1-7b9ace01e059" providerId="ADAL" clId="{5B924EE8-7FEA-4B02-AC37-A7961B929244}" dt="2026-06-07T22:11:08.295" v="173" actId="20577"/>
        <pc:sldMkLst>
          <pc:docMk/>
          <pc:sldMk cId="1081315201" sldId="644"/>
        </pc:sldMkLst>
        <pc:spChg chg="mod">
          <ac:chgData name="Wang, Wenwu Prof (CVSSP)" userId="5cff3a9f-d89f-4d7f-90a1-7b9ace01e059" providerId="ADAL" clId="{5B924EE8-7FEA-4B02-AC37-A7961B929244}" dt="2026-06-07T22:11:08.295" v="173" actId="20577"/>
          <ac:spMkLst>
            <pc:docMk/>
            <pc:sldMk cId="1081315201" sldId="644"/>
            <ac:spMk id="30" creationId="{94B39416-9FE0-A787-57AD-3970611BA982}"/>
          </ac:spMkLst>
        </pc:spChg>
      </pc:sldChg>
      <pc:sldChg chg="modSp mod">
        <pc:chgData name="Wang, Wenwu Prof (CVSSP)" userId="5cff3a9f-d89f-4d7f-90a1-7b9ace01e059" providerId="ADAL" clId="{5B924EE8-7FEA-4B02-AC37-A7961B929244}" dt="2026-06-07T22:08:22.200" v="154" actId="20577"/>
        <pc:sldMkLst>
          <pc:docMk/>
          <pc:sldMk cId="773755490" sldId="649"/>
        </pc:sldMkLst>
        <pc:spChg chg="mod">
          <ac:chgData name="Wang, Wenwu Prof (CVSSP)" userId="5cff3a9f-d89f-4d7f-90a1-7b9ace01e059" providerId="ADAL" clId="{5B924EE8-7FEA-4B02-AC37-A7961B929244}" dt="2026-06-07T22:08:22.200" v="154" actId="20577"/>
          <ac:spMkLst>
            <pc:docMk/>
            <pc:sldMk cId="773755490" sldId="649"/>
            <ac:spMk id="2" creationId="{3E0ACD39-A996-7341-EF1B-F41E4F7A394A}"/>
          </ac:spMkLst>
        </pc:spChg>
      </pc:sldChg>
      <pc:sldChg chg="add del">
        <pc:chgData name="Wang, Wenwu Prof (CVSSP)" userId="5cff3a9f-d89f-4d7f-90a1-7b9ace01e059" providerId="ADAL" clId="{5B924EE8-7FEA-4B02-AC37-A7961B929244}" dt="2026-06-11T19:30:47.017" v="786" actId="47"/>
        <pc:sldMkLst>
          <pc:docMk/>
          <pc:sldMk cId="1085800557" sldId="651"/>
        </pc:sldMkLst>
      </pc:sldChg>
      <pc:sldChg chg="addSp delSp mod">
        <pc:chgData name="Wang, Wenwu Prof (CVSSP)" userId="5cff3a9f-d89f-4d7f-90a1-7b9ace01e059" providerId="ADAL" clId="{5B924EE8-7FEA-4B02-AC37-A7961B929244}" dt="2026-06-08T06:56:27.195" v="726" actId="478"/>
        <pc:sldMkLst>
          <pc:docMk/>
          <pc:sldMk cId="1858065215" sldId="653"/>
        </pc:sldMkLst>
        <pc:picChg chg="add del">
          <ac:chgData name="Wang, Wenwu Prof (CVSSP)" userId="5cff3a9f-d89f-4d7f-90a1-7b9ace01e059" providerId="ADAL" clId="{5B924EE8-7FEA-4B02-AC37-A7961B929244}" dt="2026-06-08T06:56:27.195" v="726" actId="478"/>
          <ac:picMkLst>
            <pc:docMk/>
            <pc:sldMk cId="1858065215" sldId="653"/>
            <ac:picMk id="10" creationId="{D9B90EC4-53C3-B66F-9E07-8F4ED7CF001B}"/>
          </ac:picMkLst>
        </pc:picChg>
      </pc:sldChg>
      <pc:sldChg chg="addSp delSp modSp add mod ord delAnim modAnim">
        <pc:chgData name="Wang, Wenwu Prof (CVSSP)" userId="5cff3a9f-d89f-4d7f-90a1-7b9ace01e059" providerId="ADAL" clId="{5B924EE8-7FEA-4B02-AC37-A7961B929244}" dt="2026-06-07T22:49:23.510" v="519" actId="14100"/>
        <pc:sldMkLst>
          <pc:docMk/>
          <pc:sldMk cId="130383895" sldId="656"/>
        </pc:sldMkLst>
        <pc:spChg chg="mod">
          <ac:chgData name="Wang, Wenwu Prof (CVSSP)" userId="5cff3a9f-d89f-4d7f-90a1-7b9ace01e059" providerId="ADAL" clId="{5B924EE8-7FEA-4B02-AC37-A7961B929244}" dt="2026-06-07T22:35:17.100" v="393"/>
          <ac:spMkLst>
            <pc:docMk/>
            <pc:sldMk cId="130383895" sldId="656"/>
            <ac:spMk id="2" creationId="{37776DED-F81D-8906-B316-BF1461852568}"/>
          </ac:spMkLst>
        </pc:spChg>
        <pc:spChg chg="add mod">
          <ac:chgData name="Wang, Wenwu Prof (CVSSP)" userId="5cff3a9f-d89f-4d7f-90a1-7b9ace01e059" providerId="ADAL" clId="{5B924EE8-7FEA-4B02-AC37-A7961B929244}" dt="2026-06-07T22:46:58.873" v="497" actId="1076"/>
          <ac:spMkLst>
            <pc:docMk/>
            <pc:sldMk cId="130383895" sldId="656"/>
            <ac:spMk id="10" creationId="{B1946CAC-0979-A186-5998-0518CE91C950}"/>
          </ac:spMkLst>
        </pc:spChg>
        <pc:spChg chg="add mod">
          <ac:chgData name="Wang, Wenwu Prof (CVSSP)" userId="5cff3a9f-d89f-4d7f-90a1-7b9ace01e059" providerId="ADAL" clId="{5B924EE8-7FEA-4B02-AC37-A7961B929244}" dt="2026-06-07T22:46:58.873" v="497" actId="1076"/>
          <ac:spMkLst>
            <pc:docMk/>
            <pc:sldMk cId="130383895" sldId="656"/>
            <ac:spMk id="11" creationId="{E196907B-EA19-8994-110F-F23EF33C24F5}"/>
          </ac:spMkLst>
        </pc:spChg>
        <pc:spChg chg="add mod">
          <ac:chgData name="Wang, Wenwu Prof (CVSSP)" userId="5cff3a9f-d89f-4d7f-90a1-7b9ace01e059" providerId="ADAL" clId="{5B924EE8-7FEA-4B02-AC37-A7961B929244}" dt="2026-06-07T22:49:00.541" v="515" actId="1076"/>
          <ac:spMkLst>
            <pc:docMk/>
            <pc:sldMk cId="130383895" sldId="656"/>
            <ac:spMk id="12" creationId="{F83074C2-9F22-4C69-D0FC-89900D3A0644}"/>
          </ac:spMkLst>
        </pc:spChg>
        <pc:spChg chg="add mod">
          <ac:chgData name="Wang, Wenwu Prof (CVSSP)" userId="5cff3a9f-d89f-4d7f-90a1-7b9ace01e059" providerId="ADAL" clId="{5B924EE8-7FEA-4B02-AC37-A7961B929244}" dt="2026-06-07T22:48:47.895" v="512" actId="1076"/>
          <ac:spMkLst>
            <pc:docMk/>
            <pc:sldMk cId="130383895" sldId="656"/>
            <ac:spMk id="13" creationId="{5FE541BC-C181-D4FF-92AA-BD8F13F5D5B2}"/>
          </ac:spMkLst>
        </pc:spChg>
        <pc:spChg chg="add mod">
          <ac:chgData name="Wang, Wenwu Prof (CVSSP)" userId="5cff3a9f-d89f-4d7f-90a1-7b9ace01e059" providerId="ADAL" clId="{5B924EE8-7FEA-4B02-AC37-A7961B929244}" dt="2026-06-07T22:48:47.895" v="512" actId="1076"/>
          <ac:spMkLst>
            <pc:docMk/>
            <pc:sldMk cId="130383895" sldId="656"/>
            <ac:spMk id="14" creationId="{E9CADACF-2C27-6E91-D3D9-CCC8C67A05AA}"/>
          </ac:spMkLst>
        </pc:spChg>
        <pc:spChg chg="add mod">
          <ac:chgData name="Wang, Wenwu Prof (CVSSP)" userId="5cff3a9f-d89f-4d7f-90a1-7b9ace01e059" providerId="ADAL" clId="{5B924EE8-7FEA-4B02-AC37-A7961B929244}" dt="2026-06-07T22:48:47.895" v="512" actId="1076"/>
          <ac:spMkLst>
            <pc:docMk/>
            <pc:sldMk cId="130383895" sldId="656"/>
            <ac:spMk id="15" creationId="{65E4E3B5-B1F7-BA3D-7FFC-0A021369E14B}"/>
          </ac:spMkLst>
        </pc:spChg>
        <pc:spChg chg="add mod">
          <ac:chgData name="Wang, Wenwu Prof (CVSSP)" userId="5cff3a9f-d89f-4d7f-90a1-7b9ace01e059" providerId="ADAL" clId="{5B924EE8-7FEA-4B02-AC37-A7961B929244}" dt="2026-06-07T22:48:47.895" v="512" actId="1076"/>
          <ac:spMkLst>
            <pc:docMk/>
            <pc:sldMk cId="130383895" sldId="656"/>
            <ac:spMk id="16" creationId="{6F4299DA-6A85-3AD6-60AD-D552E7E138CE}"/>
          </ac:spMkLst>
        </pc:spChg>
        <pc:spChg chg="add mod">
          <ac:chgData name="Wang, Wenwu Prof (CVSSP)" userId="5cff3a9f-d89f-4d7f-90a1-7b9ace01e059" providerId="ADAL" clId="{5B924EE8-7FEA-4B02-AC37-A7961B929244}" dt="2026-06-07T22:48:47.895" v="512" actId="1076"/>
          <ac:spMkLst>
            <pc:docMk/>
            <pc:sldMk cId="130383895" sldId="656"/>
            <ac:spMk id="24" creationId="{E8587177-F14E-0B71-5F1F-6E8899BBABB5}"/>
          </ac:spMkLst>
        </pc:spChg>
        <pc:spChg chg="add mod">
          <ac:chgData name="Wang, Wenwu Prof (CVSSP)" userId="5cff3a9f-d89f-4d7f-90a1-7b9ace01e059" providerId="ADAL" clId="{5B924EE8-7FEA-4B02-AC37-A7961B929244}" dt="2026-06-07T22:49:23.510" v="519" actId="14100"/>
          <ac:spMkLst>
            <pc:docMk/>
            <pc:sldMk cId="130383895" sldId="656"/>
            <ac:spMk id="26" creationId="{D77C1CE2-2ABF-0EB7-6B51-8B879077AA48}"/>
          </ac:spMkLst>
        </pc:spChg>
        <pc:spChg chg="add mod">
          <ac:chgData name="Wang, Wenwu Prof (CVSSP)" userId="5cff3a9f-d89f-4d7f-90a1-7b9ace01e059" providerId="ADAL" clId="{5B924EE8-7FEA-4B02-AC37-A7961B929244}" dt="2026-06-07T22:49:16.058" v="518" actId="1076"/>
          <ac:spMkLst>
            <pc:docMk/>
            <pc:sldMk cId="130383895" sldId="656"/>
            <ac:spMk id="32" creationId="{3C07BCE1-2018-EC76-7B4C-FAD951FF0661}"/>
          </ac:spMkLst>
        </pc:spChg>
        <pc:picChg chg="mod">
          <ac:chgData name="Wang, Wenwu Prof (CVSSP)" userId="5cff3a9f-d89f-4d7f-90a1-7b9ace01e059" providerId="ADAL" clId="{5B924EE8-7FEA-4B02-AC37-A7961B929244}" dt="2026-06-07T22:48:47.895" v="512" actId="1076"/>
          <ac:picMkLst>
            <pc:docMk/>
            <pc:sldMk cId="130383895" sldId="656"/>
            <ac:picMk id="20" creationId="{35736089-F891-FB5D-EBA9-ACED8357D6E2}"/>
          </ac:picMkLst>
        </pc:picChg>
        <pc:picChg chg="add mod">
          <ac:chgData name="Wang, Wenwu Prof (CVSSP)" userId="5cff3a9f-d89f-4d7f-90a1-7b9ace01e059" providerId="ADAL" clId="{5B924EE8-7FEA-4B02-AC37-A7961B929244}" dt="2026-06-07T22:48:47.895" v="512" actId="1076"/>
          <ac:picMkLst>
            <pc:docMk/>
            <pc:sldMk cId="130383895" sldId="656"/>
            <ac:picMk id="21" creationId="{2AE2BA22-F5B9-EC17-5D31-700CE1C3C958}"/>
          </ac:picMkLst>
        </pc:picChg>
      </pc:sldChg>
      <pc:sldChg chg="addSp modSp add mod">
        <pc:chgData name="Wang, Wenwu Prof (CVSSP)" userId="5cff3a9f-d89f-4d7f-90a1-7b9ace01e059" providerId="ADAL" clId="{5B924EE8-7FEA-4B02-AC37-A7961B929244}" dt="2026-06-08T07:08:52.003" v="765" actId="113"/>
        <pc:sldMkLst>
          <pc:docMk/>
          <pc:sldMk cId="1197117102" sldId="657"/>
        </pc:sldMkLst>
        <pc:spChg chg="mod">
          <ac:chgData name="Wang, Wenwu Prof (CVSSP)" userId="5cff3a9f-d89f-4d7f-90a1-7b9ace01e059" providerId="ADAL" clId="{5B924EE8-7FEA-4B02-AC37-A7961B929244}" dt="2026-06-08T07:08:52.003" v="765" actId="113"/>
          <ac:spMkLst>
            <pc:docMk/>
            <pc:sldMk cId="1197117102" sldId="657"/>
            <ac:spMk id="2" creationId="{CF227FC1-0447-0CD7-B5FE-B9F9201B2E3E}"/>
          </ac:spMkLst>
        </pc:spChg>
        <pc:spChg chg="add mod">
          <ac:chgData name="Wang, Wenwu Prof (CVSSP)" userId="5cff3a9f-d89f-4d7f-90a1-7b9ace01e059" providerId="ADAL" clId="{5B924EE8-7FEA-4B02-AC37-A7961B929244}" dt="2026-06-08T07:05:18.878" v="736" actId="1076"/>
          <ac:spMkLst>
            <pc:docMk/>
            <pc:sldMk cId="1197117102" sldId="657"/>
            <ac:spMk id="3" creationId="{28566028-C612-9307-441A-C7EA35247696}"/>
          </ac:spMkLst>
        </pc:spChg>
        <pc:spChg chg="add mod">
          <ac:chgData name="Wang, Wenwu Prof (CVSSP)" userId="5cff3a9f-d89f-4d7f-90a1-7b9ace01e059" providerId="ADAL" clId="{5B924EE8-7FEA-4B02-AC37-A7961B929244}" dt="2026-06-08T07:05:18.878" v="736" actId="1076"/>
          <ac:spMkLst>
            <pc:docMk/>
            <pc:sldMk cId="1197117102" sldId="657"/>
            <ac:spMk id="4" creationId="{53B21445-FEAE-9AE7-BACC-AB65151CECA7}"/>
          </ac:spMkLst>
        </pc:spChg>
        <pc:spChg chg="add mod">
          <ac:chgData name="Wang, Wenwu Prof (CVSSP)" userId="5cff3a9f-d89f-4d7f-90a1-7b9ace01e059" providerId="ADAL" clId="{5B924EE8-7FEA-4B02-AC37-A7961B929244}" dt="2026-06-08T07:05:18.878" v="736" actId="1076"/>
          <ac:spMkLst>
            <pc:docMk/>
            <pc:sldMk cId="1197117102" sldId="657"/>
            <ac:spMk id="5" creationId="{1007CC5F-FAC1-4381-38B1-5FCD33371AEC}"/>
          </ac:spMkLst>
        </pc:spChg>
        <pc:spChg chg="add mod">
          <ac:chgData name="Wang, Wenwu Prof (CVSSP)" userId="5cff3a9f-d89f-4d7f-90a1-7b9ace01e059" providerId="ADAL" clId="{5B924EE8-7FEA-4B02-AC37-A7961B929244}" dt="2026-06-08T07:05:18.878" v="736" actId="1076"/>
          <ac:spMkLst>
            <pc:docMk/>
            <pc:sldMk cId="1197117102" sldId="657"/>
            <ac:spMk id="6" creationId="{3B0DDE20-7ED8-1169-F28D-354FB78DDA21}"/>
          </ac:spMkLst>
        </pc:spChg>
        <pc:spChg chg="add mod">
          <ac:chgData name="Wang, Wenwu Prof (CVSSP)" userId="5cff3a9f-d89f-4d7f-90a1-7b9ace01e059" providerId="ADAL" clId="{5B924EE8-7FEA-4B02-AC37-A7961B929244}" dt="2026-06-08T07:05:18.878" v="736" actId="1076"/>
          <ac:spMkLst>
            <pc:docMk/>
            <pc:sldMk cId="1197117102" sldId="657"/>
            <ac:spMk id="7" creationId="{5EEFDE1F-2470-AE95-8E95-AF54AB19CEC4}"/>
          </ac:spMkLst>
        </pc:spChg>
        <pc:spChg chg="add mod">
          <ac:chgData name="Wang, Wenwu Prof (CVSSP)" userId="5cff3a9f-d89f-4d7f-90a1-7b9ace01e059" providerId="ADAL" clId="{5B924EE8-7FEA-4B02-AC37-A7961B929244}" dt="2026-06-08T07:05:18.878" v="736" actId="1076"/>
          <ac:spMkLst>
            <pc:docMk/>
            <pc:sldMk cId="1197117102" sldId="657"/>
            <ac:spMk id="9" creationId="{D6E02B64-F38B-1A26-38FB-48CB3355D0FE}"/>
          </ac:spMkLst>
        </pc:spChg>
      </pc:sldChg>
      <pc:sldChg chg="addSp delSp modSp add mod">
        <pc:chgData name="Wang, Wenwu Prof (CVSSP)" userId="5cff3a9f-d89f-4d7f-90a1-7b9ace01e059" providerId="ADAL" clId="{5B924EE8-7FEA-4B02-AC37-A7961B929244}" dt="2026-06-07T23:24:57.460" v="648" actId="113"/>
        <pc:sldMkLst>
          <pc:docMk/>
          <pc:sldMk cId="469424773" sldId="658"/>
        </pc:sldMkLst>
        <pc:spChg chg="mod">
          <ac:chgData name="Wang, Wenwu Prof (CVSSP)" userId="5cff3a9f-d89f-4d7f-90a1-7b9ace01e059" providerId="ADAL" clId="{5B924EE8-7FEA-4B02-AC37-A7961B929244}" dt="2026-06-07T23:24:57.460" v="648" actId="113"/>
          <ac:spMkLst>
            <pc:docMk/>
            <pc:sldMk cId="469424773" sldId="658"/>
            <ac:spMk id="2" creationId="{E64B4E8E-3532-A0E8-F44C-3AD1DFF03801}"/>
          </ac:spMkLst>
        </pc:spChg>
        <pc:spChg chg="add mod">
          <ac:chgData name="Wang, Wenwu Prof (CVSSP)" userId="5cff3a9f-d89f-4d7f-90a1-7b9ace01e059" providerId="ADAL" clId="{5B924EE8-7FEA-4B02-AC37-A7961B929244}" dt="2026-06-07T22:39:16.549" v="414" actId="1076"/>
          <ac:spMkLst>
            <pc:docMk/>
            <pc:sldMk cId="469424773" sldId="658"/>
            <ac:spMk id="3" creationId="{CCA92E6E-90B5-C14F-0F54-FDE2EC174B3B}"/>
          </ac:spMkLst>
        </pc:spChg>
        <pc:spChg chg="add mod">
          <ac:chgData name="Wang, Wenwu Prof (CVSSP)" userId="5cff3a9f-d89f-4d7f-90a1-7b9ace01e059" providerId="ADAL" clId="{5B924EE8-7FEA-4B02-AC37-A7961B929244}" dt="2026-06-07T22:39:16.549" v="414" actId="1076"/>
          <ac:spMkLst>
            <pc:docMk/>
            <pc:sldMk cId="469424773" sldId="658"/>
            <ac:spMk id="4" creationId="{9BF8B8B0-45FD-E595-80B8-CC1F70A04BF1}"/>
          </ac:spMkLst>
        </pc:spChg>
        <pc:spChg chg="add mod">
          <ac:chgData name="Wang, Wenwu Prof (CVSSP)" userId="5cff3a9f-d89f-4d7f-90a1-7b9ace01e059" providerId="ADAL" clId="{5B924EE8-7FEA-4B02-AC37-A7961B929244}" dt="2026-06-07T22:39:50.095" v="446" actId="14100"/>
          <ac:spMkLst>
            <pc:docMk/>
            <pc:sldMk cId="469424773" sldId="658"/>
            <ac:spMk id="5" creationId="{1A4CD9DD-3658-D62B-60E7-D9D6DC8C928F}"/>
          </ac:spMkLst>
        </pc:spChg>
        <pc:spChg chg="add mod">
          <ac:chgData name="Wang, Wenwu Prof (CVSSP)" userId="5cff3a9f-d89f-4d7f-90a1-7b9ace01e059" providerId="ADAL" clId="{5B924EE8-7FEA-4B02-AC37-A7961B929244}" dt="2026-06-07T22:39:31.908" v="441" actId="1036"/>
          <ac:spMkLst>
            <pc:docMk/>
            <pc:sldMk cId="469424773" sldId="658"/>
            <ac:spMk id="10" creationId="{56C973AD-4DDB-676C-1FD8-808B26F09632}"/>
          </ac:spMkLst>
        </pc:spChg>
        <pc:spChg chg="add mod">
          <ac:chgData name="Wang, Wenwu Prof (CVSSP)" userId="5cff3a9f-d89f-4d7f-90a1-7b9ace01e059" providerId="ADAL" clId="{5B924EE8-7FEA-4B02-AC37-A7961B929244}" dt="2026-06-07T22:39:31.908" v="441" actId="1036"/>
          <ac:spMkLst>
            <pc:docMk/>
            <pc:sldMk cId="469424773" sldId="658"/>
            <ac:spMk id="12" creationId="{34CE57A2-D793-5F13-53F4-F49BF0D07EA1}"/>
          </ac:spMkLst>
        </pc:spChg>
        <pc:spChg chg="add mod">
          <ac:chgData name="Wang, Wenwu Prof (CVSSP)" userId="5cff3a9f-d89f-4d7f-90a1-7b9ace01e059" providerId="ADAL" clId="{5B924EE8-7FEA-4B02-AC37-A7961B929244}" dt="2026-06-07T22:45:17.559" v="491" actId="1076"/>
          <ac:spMkLst>
            <pc:docMk/>
            <pc:sldMk cId="469424773" sldId="658"/>
            <ac:spMk id="14" creationId="{7917C061-F76A-B919-C85B-DA4D44B976DB}"/>
          </ac:spMkLst>
        </pc:spChg>
        <pc:picChg chg="add mod">
          <ac:chgData name="Wang, Wenwu Prof (CVSSP)" userId="5cff3a9f-d89f-4d7f-90a1-7b9ace01e059" providerId="ADAL" clId="{5B924EE8-7FEA-4B02-AC37-A7961B929244}" dt="2026-06-07T22:45:33.708" v="494" actId="1076"/>
          <ac:picMkLst>
            <pc:docMk/>
            <pc:sldMk cId="469424773" sldId="658"/>
            <ac:picMk id="6" creationId="{A04E3DFA-836F-E5F9-2B9E-C2E09A39EFF0}"/>
          </ac:picMkLst>
        </pc:picChg>
      </pc:sldChg>
      <pc:sldChg chg="addSp modSp add mod ord">
        <pc:chgData name="Wang, Wenwu Prof (CVSSP)" userId="5cff3a9f-d89f-4d7f-90a1-7b9ace01e059" providerId="ADAL" clId="{5B924EE8-7FEA-4B02-AC37-A7961B929244}" dt="2026-06-08T07:17:33.330" v="769" actId="1076"/>
        <pc:sldMkLst>
          <pc:docMk/>
          <pc:sldMk cId="2305300799" sldId="659"/>
        </pc:sldMkLst>
        <pc:spChg chg="mod">
          <ac:chgData name="Wang, Wenwu Prof (CVSSP)" userId="5cff3a9f-d89f-4d7f-90a1-7b9ace01e059" providerId="ADAL" clId="{5B924EE8-7FEA-4B02-AC37-A7961B929244}" dt="2026-06-07T23:25:17.616" v="664" actId="113"/>
          <ac:spMkLst>
            <pc:docMk/>
            <pc:sldMk cId="2305300799" sldId="659"/>
            <ac:spMk id="2" creationId="{A1F8140E-07D7-970C-F810-FB291CA132DF}"/>
          </ac:spMkLst>
        </pc:spChg>
        <pc:spChg chg="add mod">
          <ac:chgData name="Wang, Wenwu Prof (CVSSP)" userId="5cff3a9f-d89f-4d7f-90a1-7b9ace01e059" providerId="ADAL" clId="{5B924EE8-7FEA-4B02-AC37-A7961B929244}" dt="2026-06-08T07:06:13.480" v="740" actId="1076"/>
          <ac:spMkLst>
            <pc:docMk/>
            <pc:sldMk cId="2305300799" sldId="659"/>
            <ac:spMk id="3" creationId="{967CB145-E93C-4F12-111A-3CA8102D98BB}"/>
          </ac:spMkLst>
        </pc:spChg>
        <pc:spChg chg="add mod">
          <ac:chgData name="Wang, Wenwu Prof (CVSSP)" userId="5cff3a9f-d89f-4d7f-90a1-7b9ace01e059" providerId="ADAL" clId="{5B924EE8-7FEA-4B02-AC37-A7961B929244}" dt="2026-06-07T22:23:58.184" v="207" actId="1076"/>
          <ac:spMkLst>
            <pc:docMk/>
            <pc:sldMk cId="2305300799" sldId="659"/>
            <ac:spMk id="4" creationId="{7ECCD8A4-25D5-FFDE-8347-2A5FD177B963}"/>
          </ac:spMkLst>
        </pc:spChg>
        <pc:picChg chg="add mod">
          <ac:chgData name="Wang, Wenwu Prof (CVSSP)" userId="5cff3a9f-d89f-4d7f-90a1-7b9ace01e059" providerId="ADAL" clId="{5B924EE8-7FEA-4B02-AC37-A7961B929244}" dt="2026-06-08T07:17:33.330" v="769" actId="1076"/>
          <ac:picMkLst>
            <pc:docMk/>
            <pc:sldMk cId="2305300799" sldId="659"/>
            <ac:picMk id="5" creationId="{24D04FCB-6EAC-2119-E183-433E39364CC9}"/>
          </ac:picMkLst>
        </pc:picChg>
      </pc:sldChg>
      <pc:sldChg chg="addSp modSp add mod ord">
        <pc:chgData name="Wang, Wenwu Prof (CVSSP)" userId="5cff3a9f-d89f-4d7f-90a1-7b9ace01e059" providerId="ADAL" clId="{5B924EE8-7FEA-4B02-AC37-A7961B929244}" dt="2026-06-08T07:14:25.608" v="768" actId="14100"/>
        <pc:sldMkLst>
          <pc:docMk/>
          <pc:sldMk cId="2506377865" sldId="660"/>
        </pc:sldMkLst>
        <pc:spChg chg="mod">
          <ac:chgData name="Wang, Wenwu Prof (CVSSP)" userId="5cff3a9f-d89f-4d7f-90a1-7b9ace01e059" providerId="ADAL" clId="{5B924EE8-7FEA-4B02-AC37-A7961B929244}" dt="2026-06-07T23:25:27.641" v="666" actId="20577"/>
          <ac:spMkLst>
            <pc:docMk/>
            <pc:sldMk cId="2506377865" sldId="660"/>
            <ac:spMk id="2" creationId="{48C41B3E-554A-0155-B981-9CCCAED2FF00}"/>
          </ac:spMkLst>
        </pc:spChg>
        <pc:spChg chg="add mod">
          <ac:chgData name="Wang, Wenwu Prof (CVSSP)" userId="5cff3a9f-d89f-4d7f-90a1-7b9ace01e059" providerId="ADAL" clId="{5B924EE8-7FEA-4B02-AC37-A7961B929244}" dt="2026-06-08T07:14:25.608" v="768" actId="14100"/>
          <ac:spMkLst>
            <pc:docMk/>
            <pc:sldMk cId="2506377865" sldId="660"/>
            <ac:spMk id="3" creationId="{08B32388-B9B1-EE23-4CAF-D27D1DDF1D62}"/>
          </ac:spMkLst>
        </pc:spChg>
        <pc:spChg chg="add mod">
          <ac:chgData name="Wang, Wenwu Prof (CVSSP)" userId="5cff3a9f-d89f-4d7f-90a1-7b9ace01e059" providerId="ADAL" clId="{5B924EE8-7FEA-4B02-AC37-A7961B929244}" dt="2026-06-07T22:28:19.235" v="312" actId="14100"/>
          <ac:spMkLst>
            <pc:docMk/>
            <pc:sldMk cId="2506377865" sldId="660"/>
            <ac:spMk id="4" creationId="{960BCE54-2B34-3B2E-12F0-710E4C75557F}"/>
          </ac:spMkLst>
        </pc:spChg>
      </pc:sldChg>
      <pc:sldChg chg="addSp modSp add mod ord">
        <pc:chgData name="Wang, Wenwu Prof (CVSSP)" userId="5cff3a9f-d89f-4d7f-90a1-7b9ace01e059" providerId="ADAL" clId="{5B924EE8-7FEA-4B02-AC37-A7961B929244}" dt="2026-06-07T22:30:21.343" v="348" actId="20577"/>
        <pc:sldMkLst>
          <pc:docMk/>
          <pc:sldMk cId="3605486214" sldId="661"/>
        </pc:sldMkLst>
        <pc:spChg chg="mod">
          <ac:chgData name="Wang, Wenwu Prof (CVSSP)" userId="5cff3a9f-d89f-4d7f-90a1-7b9ace01e059" providerId="ADAL" clId="{5B924EE8-7FEA-4B02-AC37-A7961B929244}" dt="2026-06-07T22:30:21.343" v="348" actId="20577"/>
          <ac:spMkLst>
            <pc:docMk/>
            <pc:sldMk cId="3605486214" sldId="661"/>
            <ac:spMk id="2" creationId="{C947E43D-A145-224A-8FB1-EFA0DC19DAF3}"/>
          </ac:spMkLst>
        </pc:spChg>
        <pc:spChg chg="add mod">
          <ac:chgData name="Wang, Wenwu Prof (CVSSP)" userId="5cff3a9f-d89f-4d7f-90a1-7b9ace01e059" providerId="ADAL" clId="{5B924EE8-7FEA-4B02-AC37-A7961B929244}" dt="2026-06-07T22:30:06.368" v="331" actId="14100"/>
          <ac:spMkLst>
            <pc:docMk/>
            <pc:sldMk cId="3605486214" sldId="661"/>
            <ac:spMk id="4" creationId="{23674DF6-9F3F-5E9C-5315-DF56957805D6}"/>
          </ac:spMkLst>
        </pc:spChg>
        <pc:picChg chg="add mod">
          <ac:chgData name="Wang, Wenwu Prof (CVSSP)" userId="5cff3a9f-d89f-4d7f-90a1-7b9ace01e059" providerId="ADAL" clId="{5B924EE8-7FEA-4B02-AC37-A7961B929244}" dt="2026-06-07T22:29:41.674" v="325" actId="1076"/>
          <ac:picMkLst>
            <pc:docMk/>
            <pc:sldMk cId="3605486214" sldId="661"/>
            <ac:picMk id="3" creationId="{DDB71113-34CB-1C40-DC89-E92C727B52DB}"/>
          </ac:picMkLst>
        </pc:picChg>
      </pc:sldChg>
      <pc:sldChg chg="addSp modSp add mod ord modAnim">
        <pc:chgData name="Wang, Wenwu Prof (CVSSP)" userId="5cff3a9f-d89f-4d7f-90a1-7b9ace01e059" providerId="ADAL" clId="{5B924EE8-7FEA-4B02-AC37-A7961B929244}" dt="2026-06-08T07:13:06.692" v="767"/>
        <pc:sldMkLst>
          <pc:docMk/>
          <pc:sldMk cId="3435577704" sldId="662"/>
        </pc:sldMkLst>
        <pc:spChg chg="mod">
          <ac:chgData name="Wang, Wenwu Prof (CVSSP)" userId="5cff3a9f-d89f-4d7f-90a1-7b9ace01e059" providerId="ADAL" clId="{5B924EE8-7FEA-4B02-AC37-A7961B929244}" dt="2026-06-07T23:25:55.996" v="684" actId="20577"/>
          <ac:spMkLst>
            <pc:docMk/>
            <pc:sldMk cId="3435577704" sldId="662"/>
            <ac:spMk id="2" creationId="{4186E438-1768-EA2F-14C1-BBA1CB4491E1}"/>
          </ac:spMkLst>
        </pc:spChg>
        <pc:spChg chg="add mod">
          <ac:chgData name="Wang, Wenwu Prof (CVSSP)" userId="5cff3a9f-d89f-4d7f-90a1-7b9ace01e059" providerId="ADAL" clId="{5B924EE8-7FEA-4B02-AC37-A7961B929244}" dt="2026-06-07T22:32:24.502" v="369" actId="1076"/>
          <ac:spMkLst>
            <pc:docMk/>
            <pc:sldMk cId="3435577704" sldId="662"/>
            <ac:spMk id="4" creationId="{7C9270AA-9970-9959-16BB-1A17250B6830}"/>
          </ac:spMkLst>
        </pc:spChg>
        <pc:spChg chg="add mod">
          <ac:chgData name="Wang, Wenwu Prof (CVSSP)" userId="5cff3a9f-d89f-4d7f-90a1-7b9ace01e059" providerId="ADAL" clId="{5B924EE8-7FEA-4B02-AC37-A7961B929244}" dt="2026-06-07T22:32:58.458" v="372" actId="20577"/>
          <ac:spMkLst>
            <pc:docMk/>
            <pc:sldMk cId="3435577704" sldId="662"/>
            <ac:spMk id="5" creationId="{512A0AB2-B1EF-015B-CD00-C21EE8695AEB}"/>
          </ac:spMkLst>
        </pc:spChg>
        <pc:picChg chg="add mod">
          <ac:chgData name="Wang, Wenwu Prof (CVSSP)" userId="5cff3a9f-d89f-4d7f-90a1-7b9ace01e059" providerId="ADAL" clId="{5B924EE8-7FEA-4B02-AC37-A7961B929244}" dt="2026-06-07T22:31:29.520" v="358" actId="14100"/>
          <ac:picMkLst>
            <pc:docMk/>
            <pc:sldMk cId="3435577704" sldId="662"/>
            <ac:picMk id="3" creationId="{0D970838-672B-CE99-1BA5-E30664BBF593}"/>
          </ac:picMkLst>
        </pc:picChg>
        <pc:picChg chg="add mod">
          <ac:chgData name="Wang, Wenwu Prof (CVSSP)" userId="5cff3a9f-d89f-4d7f-90a1-7b9ace01e059" providerId="ADAL" clId="{5B924EE8-7FEA-4B02-AC37-A7961B929244}" dt="2026-06-07T23:27:03.656" v="690" actId="1076"/>
          <ac:picMkLst>
            <pc:docMk/>
            <pc:sldMk cId="3435577704" sldId="662"/>
            <ac:picMk id="6" creationId="{47481A8B-0831-72A1-C7F2-A7A46F4A0EB9}"/>
          </ac:picMkLst>
        </pc:picChg>
        <pc:picChg chg="add mod">
          <ac:chgData name="Wang, Wenwu Prof (CVSSP)" userId="5cff3a9f-d89f-4d7f-90a1-7b9ace01e059" providerId="ADAL" clId="{5B924EE8-7FEA-4B02-AC37-A7961B929244}" dt="2026-06-07T23:27:07.427" v="691" actId="1076"/>
          <ac:picMkLst>
            <pc:docMk/>
            <pc:sldMk cId="3435577704" sldId="662"/>
            <ac:picMk id="7" creationId="{3553AD8F-721A-EA32-1DCD-2F7D56CAE1E1}"/>
          </ac:picMkLst>
        </pc:picChg>
        <pc:picChg chg="add mod">
          <ac:chgData name="Wang, Wenwu Prof (CVSSP)" userId="5cff3a9f-d89f-4d7f-90a1-7b9ace01e059" providerId="ADAL" clId="{5B924EE8-7FEA-4B02-AC37-A7961B929244}" dt="2026-06-07T23:27:13.281" v="692" actId="1076"/>
          <ac:picMkLst>
            <pc:docMk/>
            <pc:sldMk cId="3435577704" sldId="662"/>
            <ac:picMk id="9" creationId="{0FFC186D-012F-CEF5-79D2-B87559465CB8}"/>
          </ac:picMkLst>
        </pc:picChg>
        <pc:picChg chg="add mod">
          <ac:chgData name="Wang, Wenwu Prof (CVSSP)" userId="5cff3a9f-d89f-4d7f-90a1-7b9ace01e059" providerId="ADAL" clId="{5B924EE8-7FEA-4B02-AC37-A7961B929244}" dt="2026-06-07T23:26:59.310" v="689" actId="1076"/>
          <ac:picMkLst>
            <pc:docMk/>
            <pc:sldMk cId="3435577704" sldId="662"/>
            <ac:picMk id="10" creationId="{FF7EA104-7A1B-7B86-F1DB-FA173E7ACFFB}"/>
          </ac:picMkLst>
        </pc:picChg>
      </pc:sldChg>
      <pc:sldChg chg="addSp modSp add mod modAnim">
        <pc:chgData name="Wang, Wenwu Prof (CVSSP)" userId="5cff3a9f-d89f-4d7f-90a1-7b9ace01e059" providerId="ADAL" clId="{5B924EE8-7FEA-4B02-AC37-A7961B929244}" dt="2026-06-07T22:42:49.782" v="481" actId="1076"/>
        <pc:sldMkLst>
          <pc:docMk/>
          <pc:sldMk cId="459008311" sldId="664"/>
        </pc:sldMkLst>
        <pc:spChg chg="mod">
          <ac:chgData name="Wang, Wenwu Prof (CVSSP)" userId="5cff3a9f-d89f-4d7f-90a1-7b9ace01e059" providerId="ADAL" clId="{5B924EE8-7FEA-4B02-AC37-A7961B929244}" dt="2026-06-07T22:42:49.782" v="481" actId="1076"/>
          <ac:spMkLst>
            <pc:docMk/>
            <pc:sldMk cId="459008311" sldId="664"/>
            <ac:spMk id="2" creationId="{7EEDD060-6E4C-7995-AA7F-9F300C24DBB3}"/>
          </ac:spMkLst>
        </pc:spChg>
        <pc:spChg chg="add mod">
          <ac:chgData name="Wang, Wenwu Prof (CVSSP)" userId="5cff3a9f-d89f-4d7f-90a1-7b9ace01e059" providerId="ADAL" clId="{5B924EE8-7FEA-4B02-AC37-A7961B929244}" dt="2026-06-07T22:42:40.416" v="480" actId="1076"/>
          <ac:spMkLst>
            <pc:docMk/>
            <pc:sldMk cId="459008311" sldId="664"/>
            <ac:spMk id="3" creationId="{7D68330F-60B6-B55D-FBE0-AB3DA3F1A4F6}"/>
          </ac:spMkLst>
        </pc:spChg>
        <pc:spChg chg="add mod">
          <ac:chgData name="Wang, Wenwu Prof (CVSSP)" userId="5cff3a9f-d89f-4d7f-90a1-7b9ace01e059" providerId="ADAL" clId="{5B924EE8-7FEA-4B02-AC37-A7961B929244}" dt="2026-06-07T22:42:40.416" v="480" actId="1076"/>
          <ac:spMkLst>
            <pc:docMk/>
            <pc:sldMk cId="459008311" sldId="664"/>
            <ac:spMk id="4" creationId="{DA298DF1-0140-EF98-A37E-054923D04FF3}"/>
          </ac:spMkLst>
        </pc:spChg>
        <pc:spChg chg="add mod">
          <ac:chgData name="Wang, Wenwu Prof (CVSSP)" userId="5cff3a9f-d89f-4d7f-90a1-7b9ace01e059" providerId="ADAL" clId="{5B924EE8-7FEA-4B02-AC37-A7961B929244}" dt="2026-06-07T22:42:40.416" v="480" actId="1076"/>
          <ac:spMkLst>
            <pc:docMk/>
            <pc:sldMk cId="459008311" sldId="664"/>
            <ac:spMk id="5" creationId="{FB7E128D-D210-AE02-AEB3-482219A2D421}"/>
          </ac:spMkLst>
        </pc:spChg>
        <pc:spChg chg="add mod">
          <ac:chgData name="Wang, Wenwu Prof (CVSSP)" userId="5cff3a9f-d89f-4d7f-90a1-7b9ace01e059" providerId="ADAL" clId="{5B924EE8-7FEA-4B02-AC37-A7961B929244}" dt="2026-06-07T22:42:40.416" v="480" actId="1076"/>
          <ac:spMkLst>
            <pc:docMk/>
            <pc:sldMk cId="459008311" sldId="664"/>
            <ac:spMk id="9" creationId="{2AA495AB-6B9B-D362-4532-1752F7130A76}"/>
          </ac:spMkLst>
        </pc:spChg>
        <pc:spChg chg="add mod">
          <ac:chgData name="Wang, Wenwu Prof (CVSSP)" userId="5cff3a9f-d89f-4d7f-90a1-7b9ace01e059" providerId="ADAL" clId="{5B924EE8-7FEA-4B02-AC37-A7961B929244}" dt="2026-06-07T22:42:40.416" v="480" actId="1076"/>
          <ac:spMkLst>
            <pc:docMk/>
            <pc:sldMk cId="459008311" sldId="664"/>
            <ac:spMk id="10" creationId="{A16D98E7-8B51-CD77-6755-35649B700C6A}"/>
          </ac:spMkLst>
        </pc:spChg>
        <pc:spChg chg="add mod">
          <ac:chgData name="Wang, Wenwu Prof (CVSSP)" userId="5cff3a9f-d89f-4d7f-90a1-7b9ace01e059" providerId="ADAL" clId="{5B924EE8-7FEA-4B02-AC37-A7961B929244}" dt="2026-06-07T22:42:40.416" v="480" actId="1076"/>
          <ac:spMkLst>
            <pc:docMk/>
            <pc:sldMk cId="459008311" sldId="664"/>
            <ac:spMk id="15" creationId="{C0418D5F-E1AB-8BF4-6838-0985B88C2EF0}"/>
          </ac:spMkLst>
        </pc:spChg>
        <pc:spChg chg="add mod">
          <ac:chgData name="Wang, Wenwu Prof (CVSSP)" userId="5cff3a9f-d89f-4d7f-90a1-7b9ace01e059" providerId="ADAL" clId="{5B924EE8-7FEA-4B02-AC37-A7961B929244}" dt="2026-06-07T22:42:40.416" v="480" actId="1076"/>
          <ac:spMkLst>
            <pc:docMk/>
            <pc:sldMk cId="459008311" sldId="664"/>
            <ac:spMk id="16" creationId="{BC643B54-1A95-EC02-79C5-CB78231E4570}"/>
          </ac:spMkLst>
        </pc:spChg>
        <pc:picChg chg="add mod">
          <ac:chgData name="Wang, Wenwu Prof (CVSSP)" userId="5cff3a9f-d89f-4d7f-90a1-7b9ace01e059" providerId="ADAL" clId="{5B924EE8-7FEA-4B02-AC37-A7961B929244}" dt="2026-06-07T22:42:40.416" v="480" actId="1076"/>
          <ac:picMkLst>
            <pc:docMk/>
            <pc:sldMk cId="459008311" sldId="664"/>
            <ac:picMk id="7" creationId="{675B58DE-26FD-8ACB-F953-024D60F3C3ED}"/>
          </ac:picMkLst>
        </pc:picChg>
        <pc:picChg chg="add mod">
          <ac:chgData name="Wang, Wenwu Prof (CVSSP)" userId="5cff3a9f-d89f-4d7f-90a1-7b9ace01e059" providerId="ADAL" clId="{5B924EE8-7FEA-4B02-AC37-A7961B929244}" dt="2026-06-07T22:42:40.416" v="480" actId="1076"/>
          <ac:picMkLst>
            <pc:docMk/>
            <pc:sldMk cId="459008311" sldId="664"/>
            <ac:picMk id="11" creationId="{6D9B0747-EA70-A2C7-C630-A209FB37987E}"/>
          </ac:picMkLst>
        </pc:picChg>
        <pc:picChg chg="add mod">
          <ac:chgData name="Wang, Wenwu Prof (CVSSP)" userId="5cff3a9f-d89f-4d7f-90a1-7b9ace01e059" providerId="ADAL" clId="{5B924EE8-7FEA-4B02-AC37-A7961B929244}" dt="2026-06-07T22:42:40.416" v="480" actId="1076"/>
          <ac:picMkLst>
            <pc:docMk/>
            <pc:sldMk cId="459008311" sldId="664"/>
            <ac:picMk id="12" creationId="{63EDF564-5502-E535-8C5D-06B0C47C59D0}"/>
          </ac:picMkLst>
        </pc:picChg>
      </pc:sldChg>
      <pc:sldChg chg="addSp modSp add mod">
        <pc:chgData name="Wang, Wenwu Prof (CVSSP)" userId="5cff3a9f-d89f-4d7f-90a1-7b9ace01e059" providerId="ADAL" clId="{5B924EE8-7FEA-4B02-AC37-A7961B929244}" dt="2026-06-08T07:09:35.897" v="766" actId="113"/>
        <pc:sldMkLst>
          <pc:docMk/>
          <pc:sldMk cId="1179575625" sldId="665"/>
        </pc:sldMkLst>
        <pc:spChg chg="mod">
          <ac:chgData name="Wang, Wenwu Prof (CVSSP)" userId="5cff3a9f-d89f-4d7f-90a1-7b9ace01e059" providerId="ADAL" clId="{5B924EE8-7FEA-4B02-AC37-A7961B929244}" dt="2026-06-08T07:09:35.897" v="766" actId="113"/>
          <ac:spMkLst>
            <pc:docMk/>
            <pc:sldMk cId="1179575625" sldId="665"/>
            <ac:spMk id="2" creationId="{E33DCE67-FA6E-99CA-3792-FAEECA8BCC6C}"/>
          </ac:spMkLst>
        </pc:spChg>
        <pc:spChg chg="add mod">
          <ac:chgData name="Wang, Wenwu Prof (CVSSP)" userId="5cff3a9f-d89f-4d7f-90a1-7b9ace01e059" providerId="ADAL" clId="{5B924EE8-7FEA-4B02-AC37-A7961B929244}" dt="2026-06-08T07:07:04.725" v="742" actId="20577"/>
          <ac:spMkLst>
            <pc:docMk/>
            <pc:sldMk cId="1179575625" sldId="665"/>
            <ac:spMk id="3" creationId="{961EC9AA-353E-AFE3-9AA5-D9E6800F7217}"/>
          </ac:spMkLst>
        </pc:spChg>
        <pc:spChg chg="add mod">
          <ac:chgData name="Wang, Wenwu Prof (CVSSP)" userId="5cff3a9f-d89f-4d7f-90a1-7b9ace01e059" providerId="ADAL" clId="{5B924EE8-7FEA-4B02-AC37-A7961B929244}" dt="2026-06-07T22:40:36.464" v="449" actId="1076"/>
          <ac:spMkLst>
            <pc:docMk/>
            <pc:sldMk cId="1179575625" sldId="665"/>
            <ac:spMk id="5" creationId="{DA1A054B-E5B5-1438-29F4-D9601B7B2196}"/>
          </ac:spMkLst>
        </pc:spChg>
        <pc:picChg chg="add mod">
          <ac:chgData name="Wang, Wenwu Prof (CVSSP)" userId="5cff3a9f-d89f-4d7f-90a1-7b9ace01e059" providerId="ADAL" clId="{5B924EE8-7FEA-4B02-AC37-A7961B929244}" dt="2026-06-07T22:41:13.391" v="459" actId="1076"/>
          <ac:picMkLst>
            <pc:docMk/>
            <pc:sldMk cId="1179575625" sldId="665"/>
            <ac:picMk id="4" creationId="{5AFC3034-F3EE-DB9E-2E8B-A61B9833B016}"/>
          </ac:picMkLst>
        </pc:picChg>
        <pc:picChg chg="add mod">
          <ac:chgData name="Wang, Wenwu Prof (CVSSP)" userId="5cff3a9f-d89f-4d7f-90a1-7b9ace01e059" providerId="ADAL" clId="{5B924EE8-7FEA-4B02-AC37-A7961B929244}" dt="2026-06-07T22:40:51.006" v="454" actId="1076"/>
          <ac:picMkLst>
            <pc:docMk/>
            <pc:sldMk cId="1179575625" sldId="665"/>
            <ac:picMk id="6" creationId="{E3AE000D-C172-D98C-F583-5ECF0C2D4FB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980EEF-608E-7B42-BC01-8DD6E4D782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797888D2-0A9C-534D-BE8B-436FE47670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7C03A6-A8E5-9145-9FEE-056A402B6174}" type="datetimeFigureOut">
              <a:rPr lang="x-none" smtClean="0"/>
              <a:t>6/11/2026</a:t>
            </a:fld>
            <a:endParaRPr lang="x-none"/>
          </a:p>
        </p:txBody>
      </p:sp>
      <p:sp>
        <p:nvSpPr>
          <p:cNvPr id="4" name="Footer Placeholder 3">
            <a:extLst>
              <a:ext uri="{FF2B5EF4-FFF2-40B4-BE49-F238E27FC236}">
                <a16:creationId xmlns:a16="http://schemas.microsoft.com/office/drawing/2014/main" id="{3A2D3295-AC9B-4141-B8B4-18F18FCE6C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CE5E1B23-69E8-7D43-B0CB-F01802415E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29621-7F36-B747-BADB-FAA3CD64EC8D}" type="slidenum">
              <a:rPr lang="x-none" smtClean="0"/>
              <a:t>‹#›</a:t>
            </a:fld>
            <a:endParaRPr lang="x-none"/>
          </a:p>
        </p:txBody>
      </p:sp>
    </p:spTree>
    <p:extLst>
      <p:ext uri="{BB962C8B-B14F-4D97-AF65-F5344CB8AC3E}">
        <p14:creationId xmlns:p14="http://schemas.microsoft.com/office/powerpoint/2010/main" val="1863648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ACE87-6294-49C3-9680-151367EFDF85}" type="datetimeFigureOut">
              <a:rPr lang="en-GB" smtClean="0"/>
              <a:t>11/06/2026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E7B09-9038-4375-9CAC-C41004D65C28}" type="slidenum">
              <a:rPr lang="en-GB" smtClean="0"/>
              <a:t>‹#›</a:t>
            </a:fld>
            <a:endParaRPr lang="en-GB"/>
          </a:p>
        </p:txBody>
      </p:sp>
    </p:spTree>
    <p:extLst>
      <p:ext uri="{BB962C8B-B14F-4D97-AF65-F5344CB8AC3E}">
        <p14:creationId xmlns:p14="http://schemas.microsoft.com/office/powerpoint/2010/main" val="15536922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19</a:t>
            </a:fld>
            <a:endParaRPr lang="x-none"/>
          </a:p>
        </p:txBody>
      </p:sp>
    </p:spTree>
    <p:extLst>
      <p:ext uri="{BB962C8B-B14F-4D97-AF65-F5344CB8AC3E}">
        <p14:creationId xmlns:p14="http://schemas.microsoft.com/office/powerpoint/2010/main" val="2136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24</a:t>
            </a:fld>
            <a:endParaRPr lang="x-none"/>
          </a:p>
        </p:txBody>
      </p:sp>
    </p:spTree>
    <p:extLst>
      <p:ext uri="{BB962C8B-B14F-4D97-AF65-F5344CB8AC3E}">
        <p14:creationId xmlns:p14="http://schemas.microsoft.com/office/powerpoint/2010/main" val="12764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25</a:t>
            </a:fld>
            <a:endParaRPr lang="x-none"/>
          </a:p>
        </p:txBody>
      </p:sp>
    </p:spTree>
    <p:extLst>
      <p:ext uri="{BB962C8B-B14F-4D97-AF65-F5344CB8AC3E}">
        <p14:creationId xmlns:p14="http://schemas.microsoft.com/office/powerpoint/2010/main" val="438016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26</a:t>
            </a:fld>
            <a:endParaRPr lang="x-none"/>
          </a:p>
        </p:txBody>
      </p:sp>
    </p:spTree>
    <p:extLst>
      <p:ext uri="{BB962C8B-B14F-4D97-AF65-F5344CB8AC3E}">
        <p14:creationId xmlns:p14="http://schemas.microsoft.com/office/powerpoint/2010/main" val="3070867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FA657-F700-5B4B-BC2E-C29184ECD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955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32781"/>
            <a:ext cx="10058400" cy="3045590"/>
          </a:xfrm>
        </p:spPr>
        <p:txBody>
          <a:bodyPr anchor="b">
            <a:normAutofit/>
          </a:bodyPr>
          <a:lstStyle>
            <a:lvl1pPr algn="l">
              <a:lnSpc>
                <a:spcPct val="85000"/>
              </a:lnSpc>
              <a:defRPr sz="3000" spc="20" baseline="0">
                <a:solidFill>
                  <a:srgbClr val="303030"/>
                </a:solidFill>
                <a:latin typeface="Noto Sans Med" panose="020B0602040504020204" pitchFamily="34"/>
                <a:ea typeface="Noto Sans Med" panose="020B0602040504020204" pitchFamily="34"/>
                <a:cs typeface="Noto Sans Med" panose="020B0602040504020204" pitchFamily="34"/>
              </a:defRPr>
            </a:lvl1pPr>
          </a:lstStyle>
          <a:p>
            <a:r>
              <a:rPr lang="en-US" dirty="0"/>
              <a:t>Click to edit Master title style</a:t>
            </a:r>
          </a:p>
        </p:txBody>
      </p:sp>
      <p:sp>
        <p:nvSpPr>
          <p:cNvPr id="3" name="Subtitle 2"/>
          <p:cNvSpPr>
            <a:spLocks noGrp="1"/>
          </p:cNvSpPr>
          <p:nvPr>
            <p:ph type="subTitle" idx="1"/>
          </p:nvPr>
        </p:nvSpPr>
        <p:spPr>
          <a:xfrm>
            <a:off x="1100051" y="4114800"/>
            <a:ext cx="10058400" cy="1483821"/>
          </a:xfrm>
        </p:spPr>
        <p:txBody>
          <a:bodyPr lIns="91440" rIns="91440">
            <a:normAutofit/>
          </a:bodyPr>
          <a:lstStyle>
            <a:lvl1pPr marL="0" indent="0" algn="l">
              <a:spcBef>
                <a:spcPts val="1600"/>
              </a:spcBef>
              <a:buNone/>
              <a:defRPr sz="1600" cap="none" spc="0" baseline="0">
                <a:solidFill>
                  <a:schemeClr val="tx1">
                    <a:lumMod val="85000"/>
                    <a:lumOff val="15000"/>
                  </a:schemeClr>
                </a:solidFill>
                <a:latin typeface="Noto Sans" panose="020B0502040504020204" pitchFamily="34"/>
                <a:ea typeface="Noto Sans" panose="020B0502040504020204" pitchFamily="34"/>
                <a:cs typeface="Noto Sans" panose="020B0502040504020204" pitchFamily="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65128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CB7F2-C578-6342-ADD7-56EAEAC2154E}"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175103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E8C435-3DE8-6E42-B1C2-A40CD8069EB8}"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11955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49575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niOfSurrey - Standard Slide">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267225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niOfSurrey - Standard Slide Clear">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4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11/06/2026</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102396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UniOfSurrey - Standard Slide with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71703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UniOfSurrey - Standard Slide with 3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1639949" cy="1524518"/>
          </a:xfrm>
        </p:spPr>
        <p:txBody>
          <a:bodyPr>
            <a:normAutofit/>
          </a:bodyPr>
          <a:lstStyle>
            <a:lvl1pPr>
              <a:defRPr sz="1000" baseline="0"/>
            </a:lvl1pPr>
          </a:lstStyle>
          <a:p>
            <a:r>
              <a:rPr lang="en-US" dirty="0"/>
              <a:t>Drop picture 1 here.</a:t>
            </a:r>
          </a:p>
        </p:txBody>
      </p:sp>
      <p:sp>
        <p:nvSpPr>
          <p:cNvPr id="14" name="Picture Placeholder 6"/>
          <p:cNvSpPr>
            <a:spLocks noGrp="1"/>
          </p:cNvSpPr>
          <p:nvPr>
            <p:ph type="pic" sz="quarter" idx="15" hasCustomPrompt="1"/>
          </p:nvPr>
        </p:nvSpPr>
        <p:spPr>
          <a:xfrm>
            <a:off x="8669400" y="1600200"/>
            <a:ext cx="3035456" cy="1524518"/>
          </a:xfrm>
        </p:spPr>
        <p:txBody>
          <a:bodyPr>
            <a:normAutofit/>
          </a:bodyPr>
          <a:lstStyle>
            <a:lvl1pPr>
              <a:defRPr sz="1000"/>
            </a:lvl1pPr>
          </a:lstStyle>
          <a:p>
            <a:r>
              <a:rPr lang="en-US" dirty="0"/>
              <a:t>Drop picture 2 here.</a:t>
            </a:r>
          </a:p>
        </p:txBody>
      </p:sp>
      <p:sp>
        <p:nvSpPr>
          <p:cNvPr id="15" name="Picture Placeholder 6"/>
          <p:cNvSpPr>
            <a:spLocks noGrp="1"/>
          </p:cNvSpPr>
          <p:nvPr>
            <p:ph type="pic" sz="quarter" idx="16" hasCustomPrompt="1"/>
          </p:nvPr>
        </p:nvSpPr>
        <p:spPr>
          <a:xfrm>
            <a:off x="6826251" y="3277118"/>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101847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niOfSurrey - Standard Slide with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09600" y="1638042"/>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1727470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4" hasCustomPrompt="1"/>
          </p:nvPr>
        </p:nvSpPr>
        <p:spPr>
          <a:xfrm>
            <a:off x="609600" y="1655723"/>
            <a:ext cx="1639949" cy="1524518"/>
          </a:xfrm>
        </p:spPr>
        <p:txBody>
          <a:bodyPr>
            <a:normAutofit/>
          </a:bodyPr>
          <a:lstStyle>
            <a:lvl1pPr>
              <a:defRPr sz="1000" baseline="0"/>
            </a:lvl1pPr>
          </a:lstStyle>
          <a:p>
            <a:r>
              <a:rPr lang="en-US" dirty="0"/>
              <a:t>Drop picture 1 here.</a:t>
            </a:r>
          </a:p>
        </p:txBody>
      </p:sp>
      <p:sp>
        <p:nvSpPr>
          <p:cNvPr id="15" name="Picture Placeholder 6"/>
          <p:cNvSpPr>
            <a:spLocks noGrp="1"/>
          </p:cNvSpPr>
          <p:nvPr>
            <p:ph type="pic" sz="quarter" idx="15" hasCustomPrompt="1"/>
          </p:nvPr>
        </p:nvSpPr>
        <p:spPr>
          <a:xfrm>
            <a:off x="2452749" y="1655722"/>
            <a:ext cx="3035456" cy="1524518"/>
          </a:xfrm>
        </p:spPr>
        <p:txBody>
          <a:bodyPr>
            <a:normAutofit/>
          </a:bodyPr>
          <a:lstStyle>
            <a:lvl1pPr>
              <a:defRPr sz="1000"/>
            </a:lvl1pPr>
          </a:lstStyle>
          <a:p>
            <a:r>
              <a:rPr lang="en-US" dirty="0"/>
              <a:t>Drop picture 2 here.</a:t>
            </a:r>
          </a:p>
        </p:txBody>
      </p:sp>
      <p:sp>
        <p:nvSpPr>
          <p:cNvPr id="16" name="Picture Placeholder 6"/>
          <p:cNvSpPr>
            <a:spLocks noGrp="1"/>
          </p:cNvSpPr>
          <p:nvPr>
            <p:ph type="pic" sz="quarter" idx="16" hasCustomPrompt="1"/>
          </p:nvPr>
        </p:nvSpPr>
        <p:spPr>
          <a:xfrm>
            <a:off x="609600" y="3332640"/>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6455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462707"/>
            <a:ext cx="10058400" cy="748454"/>
          </a:xfrm>
        </p:spPr>
        <p:txBody>
          <a:bodyPr>
            <a:normAutofit/>
          </a:bodyPr>
          <a:lstStyle>
            <a:lvl1pPr>
              <a:defRPr sz="3000" spc="0" baseline="0">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Content Placeholder 2"/>
          <p:cNvSpPr>
            <a:spLocks noGrp="1"/>
          </p:cNvSpPr>
          <p:nvPr>
            <p:ph idx="1"/>
          </p:nvPr>
        </p:nvSpPr>
        <p:spPr>
          <a:xfrm>
            <a:off x="1097280" y="2484408"/>
            <a:ext cx="10058400" cy="3384686"/>
          </a:xfrm>
        </p:spPr>
        <p:txBody>
          <a:bodyPr/>
          <a:lstStyle>
            <a:lvl1pPr>
              <a:defRPr>
                <a:latin typeface="Noto Sans" panose="020B0502040504020204" pitchFamily="34"/>
                <a:ea typeface="Noto Sans" panose="020B0502040504020204" pitchFamily="34"/>
                <a:cs typeface="Noto Sans" panose="020B0502040504020204" pitchFamily="34"/>
              </a:defRPr>
            </a:lvl1pPr>
            <a:lvl2pPr>
              <a:spcBef>
                <a:spcPts val="600"/>
              </a:spcBef>
              <a:defRPr>
                <a:latin typeface="Noto Sans" panose="020B0502040504020204" pitchFamily="34"/>
                <a:ea typeface="Noto Sans" panose="020B0502040504020204" pitchFamily="34"/>
                <a:cs typeface="Noto Sans" panose="020B0502040504020204" pitchFamily="34"/>
              </a:defRPr>
            </a:lvl2pPr>
            <a:lvl3pPr>
              <a:defRPr>
                <a:latin typeface="Noto Sans" panose="020B0502040504020204" pitchFamily="34"/>
                <a:ea typeface="Noto Sans" panose="020B0502040504020204" pitchFamily="34"/>
                <a:cs typeface="Noto Sans" panose="020B0502040504020204" pitchFamily="34"/>
              </a:defRPr>
            </a:lvl3pPr>
            <a:lvl4pPr>
              <a:defRPr>
                <a:latin typeface="Noto Sans" panose="020B0502040504020204" pitchFamily="34"/>
                <a:ea typeface="Noto Sans" panose="020B0502040504020204" pitchFamily="34"/>
                <a:cs typeface="Noto Sans" panose="020B0502040504020204" pitchFamily="34"/>
              </a:defRPr>
            </a:lvl4pPr>
            <a:lvl5pPr>
              <a:defRPr>
                <a:latin typeface="Noto Sans" panose="020B0502040504020204" pitchFamily="34"/>
                <a:ea typeface="Noto Sans" panose="020B0502040504020204" pitchFamily="34"/>
                <a:cs typeface="Noto Sans" panose="020B0502040504020204" pitchFamily="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80DD70-BC51-E442-BD6E-DE1EBB2022DC}"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endParaRPr lang="en-GB" dirty="0"/>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99906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599" y="1643165"/>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4" hasCustomPrompt="1"/>
          </p:nvPr>
        </p:nvSpPr>
        <p:spPr>
          <a:xfrm>
            <a:off x="6800851" y="1643063"/>
            <a:ext cx="4936067" cy="4525962"/>
          </a:xfrm>
        </p:spPr>
        <p:txBody>
          <a:bodyPr>
            <a:normAutofit/>
          </a:bodyPr>
          <a:lstStyle>
            <a:lvl1pPr>
              <a:defRPr sz="2000" baseline="0"/>
            </a:lvl1pPr>
          </a:lstStyle>
          <a:p>
            <a:r>
              <a:rPr lang="en-US" dirty="0"/>
              <a:t>Insert Chart</a:t>
            </a:r>
          </a:p>
        </p:txBody>
      </p:sp>
    </p:spTree>
    <p:extLst>
      <p:ext uri="{BB962C8B-B14F-4D97-AF65-F5344CB8AC3E}">
        <p14:creationId xmlns:p14="http://schemas.microsoft.com/office/powerpoint/2010/main" val="2480084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ean White Cover - No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11/06/2026</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230409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44394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ACB945D1-7532-4BA0-BAEE-423339D737AA}" type="datetime1">
              <a:rPr lang="zh-CN" altLang="en-US" smtClean="0"/>
              <a:t>2026/6/11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0CA3013-7052-4845-90DB-319676B37E43}" type="slidenum">
              <a:rPr lang="zh-CN" altLang="en-US" smtClean="0"/>
              <a:t>‹#›</a:t>
            </a:fld>
            <a:endParaRPr lang="zh-CN" altLang="en-US"/>
          </a:p>
        </p:txBody>
      </p:sp>
    </p:spTree>
    <p:extLst>
      <p:ext uri="{BB962C8B-B14F-4D97-AF65-F5344CB8AC3E}">
        <p14:creationId xmlns:p14="http://schemas.microsoft.com/office/powerpoint/2010/main" val="2899948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32781"/>
            <a:ext cx="10058400" cy="3045590"/>
          </a:xfrm>
        </p:spPr>
        <p:txBody>
          <a:bodyPr anchor="b">
            <a:normAutofit/>
          </a:bodyPr>
          <a:lstStyle>
            <a:lvl1pPr algn="l">
              <a:lnSpc>
                <a:spcPct val="85000"/>
              </a:lnSpc>
              <a:defRPr sz="3000" spc="20" baseline="0">
                <a:solidFill>
                  <a:srgbClr val="303030"/>
                </a:solidFill>
                <a:latin typeface="Noto Sans Med" panose="020B0602040504020204" pitchFamily="34"/>
                <a:ea typeface="Noto Sans Med" panose="020B0602040504020204" pitchFamily="34"/>
                <a:cs typeface="Noto Sans Med" panose="020B0602040504020204" pitchFamily="34"/>
              </a:defRPr>
            </a:lvl1pPr>
          </a:lstStyle>
          <a:p>
            <a:r>
              <a:rPr lang="en-US" dirty="0"/>
              <a:t>Click to edit Master title style</a:t>
            </a:r>
          </a:p>
        </p:txBody>
      </p:sp>
      <p:sp>
        <p:nvSpPr>
          <p:cNvPr id="3" name="Subtitle 2"/>
          <p:cNvSpPr>
            <a:spLocks noGrp="1"/>
          </p:cNvSpPr>
          <p:nvPr>
            <p:ph type="subTitle" idx="1"/>
          </p:nvPr>
        </p:nvSpPr>
        <p:spPr>
          <a:xfrm>
            <a:off x="1100051" y="4114800"/>
            <a:ext cx="10058400" cy="1483821"/>
          </a:xfrm>
        </p:spPr>
        <p:txBody>
          <a:bodyPr lIns="91440" rIns="91440">
            <a:normAutofit/>
          </a:bodyPr>
          <a:lstStyle>
            <a:lvl1pPr marL="0" indent="0" algn="l">
              <a:spcBef>
                <a:spcPts val="1600"/>
              </a:spcBef>
              <a:buNone/>
              <a:defRPr sz="1600" cap="none" spc="0" baseline="0">
                <a:solidFill>
                  <a:schemeClr val="tx1">
                    <a:lumMod val="85000"/>
                    <a:lumOff val="15000"/>
                  </a:schemeClr>
                </a:solidFill>
                <a:latin typeface="Noto Sans" panose="020B0502040504020204" pitchFamily="34"/>
                <a:ea typeface="Noto Sans" panose="020B0502040504020204" pitchFamily="34"/>
                <a:cs typeface="Noto Sans" panose="020B0502040504020204" pitchFamily="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4213831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462707"/>
            <a:ext cx="10058400" cy="748454"/>
          </a:xfrm>
        </p:spPr>
        <p:txBody>
          <a:bodyPr>
            <a:normAutofit/>
          </a:bodyPr>
          <a:lstStyle>
            <a:lvl1pPr>
              <a:defRPr sz="3000" spc="0" baseline="0">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Content Placeholder 2"/>
          <p:cNvSpPr>
            <a:spLocks noGrp="1"/>
          </p:cNvSpPr>
          <p:nvPr>
            <p:ph idx="1"/>
          </p:nvPr>
        </p:nvSpPr>
        <p:spPr>
          <a:xfrm>
            <a:off x="1097280" y="2484408"/>
            <a:ext cx="10058400" cy="3384686"/>
          </a:xfrm>
        </p:spPr>
        <p:txBody>
          <a:bodyPr/>
          <a:lstStyle>
            <a:lvl1pPr>
              <a:defRPr>
                <a:latin typeface="Noto Sans" panose="020B0502040504020204" pitchFamily="34"/>
                <a:ea typeface="Noto Sans" panose="020B0502040504020204" pitchFamily="34"/>
                <a:cs typeface="Noto Sans" panose="020B0502040504020204" pitchFamily="34"/>
              </a:defRPr>
            </a:lvl1pPr>
            <a:lvl2pPr>
              <a:spcBef>
                <a:spcPts val="600"/>
              </a:spcBef>
              <a:defRPr>
                <a:latin typeface="Noto Sans" panose="020B0502040504020204" pitchFamily="34"/>
                <a:ea typeface="Noto Sans" panose="020B0502040504020204" pitchFamily="34"/>
                <a:cs typeface="Noto Sans" panose="020B0502040504020204" pitchFamily="34"/>
              </a:defRPr>
            </a:lvl2pPr>
            <a:lvl3pPr>
              <a:defRPr>
                <a:latin typeface="Noto Sans" panose="020B0502040504020204" pitchFamily="34"/>
                <a:ea typeface="Noto Sans" panose="020B0502040504020204" pitchFamily="34"/>
                <a:cs typeface="Noto Sans" panose="020B0502040504020204" pitchFamily="34"/>
              </a:defRPr>
            </a:lvl3pPr>
            <a:lvl4pPr>
              <a:defRPr>
                <a:latin typeface="Noto Sans" panose="020B0502040504020204" pitchFamily="34"/>
                <a:ea typeface="Noto Sans" panose="020B0502040504020204" pitchFamily="34"/>
                <a:cs typeface="Noto Sans" panose="020B0502040504020204" pitchFamily="34"/>
              </a:defRPr>
            </a:lvl4pPr>
            <a:lvl5pPr>
              <a:defRPr>
                <a:latin typeface="Noto Sans" panose="020B0502040504020204" pitchFamily="34"/>
                <a:ea typeface="Noto Sans" panose="020B0502040504020204" pitchFamily="34"/>
                <a:cs typeface="Noto Sans" panose="020B0502040504020204" pitchFamily="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80DD70-BC51-E442-BD6E-DE1EBB2022DC}"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endParaRPr lang="en-GB" dirty="0"/>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25724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7796F-E992-AB49-9F3C-CB9AC166E5AF}"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241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DEB971-55A9-E14F-90BD-AED37D0E3AE2}" type="datetime1">
              <a:rPr lang="en-US" smtClean="0"/>
              <a:t>6/11/2026</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1435611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07EF52-3F8F-0349-8C5F-C9147E24F004}" type="datetime1">
              <a:rPr lang="en-US" smtClean="0"/>
              <a:t>6/11/2026</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366872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4B2C6-2FBF-F240-94AF-0B43EAFB5CFF}" type="datetime1">
              <a:rPr lang="en-US" smtClean="0"/>
              <a:t>6/11/2026</a:t>
            </a:fld>
            <a:endParaRPr lang="en-GB"/>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5" name="Slide Number Placeholder 4"/>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103449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7796F-E992-AB49-9F3C-CB9AC166E5AF}"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385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8648C8-4DC2-5F48-B56C-7DB69EBA382D}" type="datetime1">
              <a:rPr lang="en-US" smtClean="0"/>
              <a:t>6/11/2026</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438962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2C9816-498D-FC4E-9070-30398940963A}" type="datetime1">
              <a:rPr lang="en-US" smtClean="0"/>
              <a:t>6/11/2026</a:t>
            </a:fld>
            <a:endParaRPr lang="en-GB"/>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r>
              <a:rPr lang="en-GB"/>
              <a:t>Confirmation Viva</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2ABAA4-5EBE-4E82-8762-4025E75A148F}" type="slidenum">
              <a:rPr lang="en-GB" smtClean="0"/>
              <a:t>‹#›</a:t>
            </a:fld>
            <a:endParaRPr lang="en-GB"/>
          </a:p>
        </p:txBody>
      </p:sp>
    </p:spTree>
    <p:extLst>
      <p:ext uri="{BB962C8B-B14F-4D97-AF65-F5344CB8AC3E}">
        <p14:creationId xmlns:p14="http://schemas.microsoft.com/office/powerpoint/2010/main" val="839842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3AB9-4C91-8A48-82CC-530EEB2794AC}" type="datetime1">
              <a:rPr lang="en-US" smtClean="0"/>
              <a:t>6/11/2026</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US"/>
              <a:t>Confirmation Viva</a:t>
            </a:r>
            <a:endParaRPr lang="en-US" dirty="0"/>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725803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CB7F2-C578-6342-ADD7-56EAEAC2154E}"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391168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E8C435-3DE8-6E42-B1C2-A40CD8069EB8}" type="datetime1">
              <a:rPr lang="en-US" smtClean="0"/>
              <a:t>6/11/2026</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051071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53797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E9E4-0555-BAC5-5954-F0707CC599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2498C8-10A3-7D24-9BE7-552489726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E954C-CC42-3A93-51D3-16BD6C7AAD93}"/>
              </a:ext>
            </a:extLst>
          </p:cNvPr>
          <p:cNvSpPr>
            <a:spLocks noGrp="1"/>
          </p:cNvSpPr>
          <p:nvPr>
            <p:ph type="dt" sz="half" idx="10"/>
          </p:nvPr>
        </p:nvSpPr>
        <p:spPr/>
        <p:txBody>
          <a:bodyPr/>
          <a:lstStyle/>
          <a:p>
            <a:fld id="{BC1051AD-02E2-3444-9221-D4EDA444F205}" type="datetime1">
              <a:rPr lang="en-US" smtClean="0"/>
              <a:t>6/11/2026</a:t>
            </a:fld>
            <a:endParaRPr lang="en-US"/>
          </a:p>
        </p:txBody>
      </p:sp>
      <p:sp>
        <p:nvSpPr>
          <p:cNvPr id="5" name="Footer Placeholder 4">
            <a:extLst>
              <a:ext uri="{FF2B5EF4-FFF2-40B4-BE49-F238E27FC236}">
                <a16:creationId xmlns:a16="http://schemas.microsoft.com/office/drawing/2014/main" id="{CCAA82DD-223B-2AE8-D707-5A6C9DCCB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C732E-5696-B4CF-A1DC-1D1BD81E8DF5}"/>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3104605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A4EF-C40A-E284-5B4D-7013DD4D0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6062C-0F80-2440-A864-1DE8EFB357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D7F70-C8B5-64D0-2B0A-481AE1BCBC22}"/>
              </a:ext>
            </a:extLst>
          </p:cNvPr>
          <p:cNvSpPr>
            <a:spLocks noGrp="1"/>
          </p:cNvSpPr>
          <p:nvPr>
            <p:ph type="dt" sz="half" idx="10"/>
          </p:nvPr>
        </p:nvSpPr>
        <p:spPr/>
        <p:txBody>
          <a:bodyPr/>
          <a:lstStyle/>
          <a:p>
            <a:fld id="{DE1AF7FE-AECB-6045-983C-ACC6F1B91357}" type="datetime1">
              <a:rPr lang="en-US" smtClean="0"/>
              <a:t>6/11/2026</a:t>
            </a:fld>
            <a:endParaRPr lang="en-US"/>
          </a:p>
        </p:txBody>
      </p:sp>
      <p:sp>
        <p:nvSpPr>
          <p:cNvPr id="5" name="Footer Placeholder 4">
            <a:extLst>
              <a:ext uri="{FF2B5EF4-FFF2-40B4-BE49-F238E27FC236}">
                <a16:creationId xmlns:a16="http://schemas.microsoft.com/office/drawing/2014/main" id="{312C317E-F577-A943-4BD6-100CD5471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6CF43-31B7-72E4-21BA-0F7A4DF40B9C}"/>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3600610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9337-FFC3-CE78-2D4A-8CB90593D5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701A06-148E-2AA2-4718-12F74C72FC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E8495-AD90-2069-EE21-9CB4C37BFD6F}"/>
              </a:ext>
            </a:extLst>
          </p:cNvPr>
          <p:cNvSpPr>
            <a:spLocks noGrp="1"/>
          </p:cNvSpPr>
          <p:nvPr>
            <p:ph type="dt" sz="half" idx="10"/>
          </p:nvPr>
        </p:nvSpPr>
        <p:spPr/>
        <p:txBody>
          <a:bodyPr/>
          <a:lstStyle/>
          <a:p>
            <a:fld id="{E091222D-CA44-1146-9844-994FE90E082B}" type="datetime1">
              <a:rPr lang="en-US" smtClean="0"/>
              <a:t>6/11/2026</a:t>
            </a:fld>
            <a:endParaRPr lang="en-US"/>
          </a:p>
        </p:txBody>
      </p:sp>
      <p:sp>
        <p:nvSpPr>
          <p:cNvPr id="5" name="Footer Placeholder 4">
            <a:extLst>
              <a:ext uri="{FF2B5EF4-FFF2-40B4-BE49-F238E27FC236}">
                <a16:creationId xmlns:a16="http://schemas.microsoft.com/office/drawing/2014/main" id="{E5F3B0AC-9444-3DFE-39E6-BCD1AEC66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F36DD-159A-811E-A795-686262C9DFAD}"/>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38486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5D5B-8FBA-5AC7-5490-A25B8C9B8C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68244-A993-5D3E-A07A-7748D8DD0F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FC1CE0-8A8C-8697-0057-E00D40D55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9875E2-2E7B-A555-3510-083F85B52BB8}"/>
              </a:ext>
            </a:extLst>
          </p:cNvPr>
          <p:cNvSpPr>
            <a:spLocks noGrp="1"/>
          </p:cNvSpPr>
          <p:nvPr>
            <p:ph type="dt" sz="half" idx="10"/>
          </p:nvPr>
        </p:nvSpPr>
        <p:spPr/>
        <p:txBody>
          <a:bodyPr/>
          <a:lstStyle/>
          <a:p>
            <a:fld id="{172D3E89-927E-2F48-86A2-CFC4137E2711}" type="datetime1">
              <a:rPr lang="en-US" smtClean="0"/>
              <a:t>6/11/2026</a:t>
            </a:fld>
            <a:endParaRPr lang="en-US"/>
          </a:p>
        </p:txBody>
      </p:sp>
      <p:sp>
        <p:nvSpPr>
          <p:cNvPr id="6" name="Footer Placeholder 5">
            <a:extLst>
              <a:ext uri="{FF2B5EF4-FFF2-40B4-BE49-F238E27FC236}">
                <a16:creationId xmlns:a16="http://schemas.microsoft.com/office/drawing/2014/main" id="{B778DEF7-2574-A6E4-BD77-743088E7F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E994E-B5CF-D8B7-7C4F-2A90449D9F30}"/>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3251863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DEB971-55A9-E14F-90BD-AED37D0E3AE2}" type="datetime1">
              <a:rPr lang="en-US" smtClean="0"/>
              <a:t>6/11/2026</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1046920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9962-EF04-87D5-B0F7-D2BBBBC724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98D0A9-AA53-18AC-3FD7-B1CFBB69D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99F4B8-D306-7A10-8008-FF7DB6007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7270C4-8ABC-8439-6379-620FA5119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0247E1-8258-3B49-B633-09ED0F9A64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DDECAD-A2AA-0B67-EE4A-57BF7CDC8119}"/>
              </a:ext>
            </a:extLst>
          </p:cNvPr>
          <p:cNvSpPr>
            <a:spLocks noGrp="1"/>
          </p:cNvSpPr>
          <p:nvPr>
            <p:ph type="dt" sz="half" idx="10"/>
          </p:nvPr>
        </p:nvSpPr>
        <p:spPr/>
        <p:txBody>
          <a:bodyPr/>
          <a:lstStyle/>
          <a:p>
            <a:fld id="{BF5E5002-003D-5045-8193-2A7AF37E15D3}" type="datetime1">
              <a:rPr lang="en-US" smtClean="0"/>
              <a:t>6/11/2026</a:t>
            </a:fld>
            <a:endParaRPr lang="en-US"/>
          </a:p>
        </p:txBody>
      </p:sp>
      <p:sp>
        <p:nvSpPr>
          <p:cNvPr id="8" name="Footer Placeholder 7">
            <a:extLst>
              <a:ext uri="{FF2B5EF4-FFF2-40B4-BE49-F238E27FC236}">
                <a16:creationId xmlns:a16="http://schemas.microsoft.com/office/drawing/2014/main" id="{FD3311E2-DEBA-3772-A9A2-3713E1EB1C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3B4B15-A5F6-6F7F-C30F-9C76E9DD75B8}"/>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2505708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B2B8-03A9-286A-71F1-2C8F843AFA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368339-B389-26B8-1C8F-084BBB792EA5}"/>
              </a:ext>
            </a:extLst>
          </p:cNvPr>
          <p:cNvSpPr>
            <a:spLocks noGrp="1"/>
          </p:cNvSpPr>
          <p:nvPr>
            <p:ph type="dt" sz="half" idx="10"/>
          </p:nvPr>
        </p:nvSpPr>
        <p:spPr/>
        <p:txBody>
          <a:bodyPr/>
          <a:lstStyle/>
          <a:p>
            <a:fld id="{D1A96008-F237-994F-B4A4-EF16598818FB}" type="datetime1">
              <a:rPr lang="en-US" smtClean="0"/>
              <a:t>6/11/2026</a:t>
            </a:fld>
            <a:endParaRPr lang="en-US"/>
          </a:p>
        </p:txBody>
      </p:sp>
      <p:sp>
        <p:nvSpPr>
          <p:cNvPr id="4" name="Footer Placeholder 3">
            <a:extLst>
              <a:ext uri="{FF2B5EF4-FFF2-40B4-BE49-F238E27FC236}">
                <a16:creationId xmlns:a16="http://schemas.microsoft.com/office/drawing/2014/main" id="{30CBE8FC-AEC6-50E6-FC62-F7BE3CA465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5F236A-D1C2-35E7-2F90-3543C8DAB771}"/>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975982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D7FD65-57DE-60E8-54A0-22B844CB0DE5}"/>
              </a:ext>
            </a:extLst>
          </p:cNvPr>
          <p:cNvSpPr>
            <a:spLocks noGrp="1"/>
          </p:cNvSpPr>
          <p:nvPr>
            <p:ph type="dt" sz="half" idx="10"/>
          </p:nvPr>
        </p:nvSpPr>
        <p:spPr/>
        <p:txBody>
          <a:bodyPr/>
          <a:lstStyle/>
          <a:p>
            <a:fld id="{5F17AF6D-B611-944B-B2EC-13EF4AE64CA6}" type="datetime1">
              <a:rPr lang="en-US" smtClean="0"/>
              <a:t>6/11/2026</a:t>
            </a:fld>
            <a:endParaRPr lang="en-US"/>
          </a:p>
        </p:txBody>
      </p:sp>
      <p:sp>
        <p:nvSpPr>
          <p:cNvPr id="3" name="Footer Placeholder 2">
            <a:extLst>
              <a:ext uri="{FF2B5EF4-FFF2-40B4-BE49-F238E27FC236}">
                <a16:creationId xmlns:a16="http://schemas.microsoft.com/office/drawing/2014/main" id="{35C477E3-E5A8-4F14-B476-3E5E43D99D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F00438-B0F3-6030-9956-15C493E1FE8A}"/>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402996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69F2-B3A4-90E8-360C-DE0F8EC6C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5F83A-CE62-81C5-EA20-AA6983A88F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8D8DDD-17B7-81D6-F4EF-D27AF48D3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7C959-7BB0-54D8-0B0D-FF3E7140FFA2}"/>
              </a:ext>
            </a:extLst>
          </p:cNvPr>
          <p:cNvSpPr>
            <a:spLocks noGrp="1"/>
          </p:cNvSpPr>
          <p:nvPr>
            <p:ph type="dt" sz="half" idx="10"/>
          </p:nvPr>
        </p:nvSpPr>
        <p:spPr/>
        <p:txBody>
          <a:bodyPr/>
          <a:lstStyle/>
          <a:p>
            <a:fld id="{1C55E69D-380C-7441-B81B-0977F3951660}" type="datetime1">
              <a:rPr lang="en-US" smtClean="0"/>
              <a:t>6/11/2026</a:t>
            </a:fld>
            <a:endParaRPr lang="en-US"/>
          </a:p>
        </p:txBody>
      </p:sp>
      <p:sp>
        <p:nvSpPr>
          <p:cNvPr id="6" name="Footer Placeholder 5">
            <a:extLst>
              <a:ext uri="{FF2B5EF4-FFF2-40B4-BE49-F238E27FC236}">
                <a16:creationId xmlns:a16="http://schemas.microsoft.com/office/drawing/2014/main" id="{DA7A1A77-D378-7EFD-F069-C018415007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85CCF-A067-4062-DEF9-22B247501BF9}"/>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3908065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E9C8-AD80-DE51-98B6-B982E8915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C17E53-5C6A-6E50-DAF7-ADE72AA71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A99CDC-FBB0-1A54-7DF2-DF7A13057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F4A19-60E2-AE3B-8A1B-93360B52702A}"/>
              </a:ext>
            </a:extLst>
          </p:cNvPr>
          <p:cNvSpPr>
            <a:spLocks noGrp="1"/>
          </p:cNvSpPr>
          <p:nvPr>
            <p:ph type="dt" sz="half" idx="10"/>
          </p:nvPr>
        </p:nvSpPr>
        <p:spPr/>
        <p:txBody>
          <a:bodyPr/>
          <a:lstStyle/>
          <a:p>
            <a:fld id="{59183343-830F-AB4F-8ECF-0F2EFDBA6905}" type="datetime1">
              <a:rPr lang="en-US" smtClean="0"/>
              <a:t>6/11/2026</a:t>
            </a:fld>
            <a:endParaRPr lang="en-US"/>
          </a:p>
        </p:txBody>
      </p:sp>
      <p:sp>
        <p:nvSpPr>
          <p:cNvPr id="6" name="Footer Placeholder 5">
            <a:extLst>
              <a:ext uri="{FF2B5EF4-FFF2-40B4-BE49-F238E27FC236}">
                <a16:creationId xmlns:a16="http://schemas.microsoft.com/office/drawing/2014/main" id="{D2342EFB-405B-64C0-7D51-836849BA6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D2DAC-C849-3127-BA33-756D292C295B}"/>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770521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CF62-5DF3-D954-6F06-47135BDF6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F3B09-7DC2-24D3-0594-003526BEA5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CCB7-C15F-4DC4-3594-00316FB661B9}"/>
              </a:ext>
            </a:extLst>
          </p:cNvPr>
          <p:cNvSpPr>
            <a:spLocks noGrp="1"/>
          </p:cNvSpPr>
          <p:nvPr>
            <p:ph type="dt" sz="half" idx="10"/>
          </p:nvPr>
        </p:nvSpPr>
        <p:spPr/>
        <p:txBody>
          <a:bodyPr/>
          <a:lstStyle/>
          <a:p>
            <a:fld id="{E10536F3-AAC4-7846-B93B-7106B5126CF9}" type="datetime1">
              <a:rPr lang="en-US" smtClean="0"/>
              <a:t>6/11/2026</a:t>
            </a:fld>
            <a:endParaRPr lang="en-US"/>
          </a:p>
        </p:txBody>
      </p:sp>
      <p:sp>
        <p:nvSpPr>
          <p:cNvPr id="5" name="Footer Placeholder 4">
            <a:extLst>
              <a:ext uri="{FF2B5EF4-FFF2-40B4-BE49-F238E27FC236}">
                <a16:creationId xmlns:a16="http://schemas.microsoft.com/office/drawing/2014/main" id="{AD1509E5-8D34-D6E6-D7A5-E9F1716F7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9C64B-2F76-D8A4-390D-00747FB09645}"/>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109380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39CD7-8BF8-906A-731C-D37D1E9C16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DDA2A3-2844-DB69-9952-DF9EE431C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76D4C-71C4-2CB4-2AAF-2AF5FDBF0C4D}"/>
              </a:ext>
            </a:extLst>
          </p:cNvPr>
          <p:cNvSpPr>
            <a:spLocks noGrp="1"/>
          </p:cNvSpPr>
          <p:nvPr>
            <p:ph type="dt" sz="half" idx="10"/>
          </p:nvPr>
        </p:nvSpPr>
        <p:spPr/>
        <p:txBody>
          <a:bodyPr/>
          <a:lstStyle/>
          <a:p>
            <a:fld id="{5CD69920-C118-BC47-8AA7-4F4501EEAAEE}" type="datetime1">
              <a:rPr lang="en-US" smtClean="0"/>
              <a:t>6/11/2026</a:t>
            </a:fld>
            <a:endParaRPr lang="en-US"/>
          </a:p>
        </p:txBody>
      </p:sp>
      <p:sp>
        <p:nvSpPr>
          <p:cNvPr id="5" name="Footer Placeholder 4">
            <a:extLst>
              <a:ext uri="{FF2B5EF4-FFF2-40B4-BE49-F238E27FC236}">
                <a16:creationId xmlns:a16="http://schemas.microsoft.com/office/drawing/2014/main" id="{1941D97C-328C-C552-18E2-B215A32FB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44F60-8433-002D-D3E1-C678238182CC}"/>
              </a:ext>
            </a:extLst>
          </p:cNvPr>
          <p:cNvSpPr>
            <a:spLocks noGrp="1"/>
          </p:cNvSpPr>
          <p:nvPr>
            <p:ph type="sldNum" sz="quarter" idx="12"/>
          </p:nvPr>
        </p:nvSpPr>
        <p:spPr/>
        <p:txBody>
          <a:bodyPr/>
          <a:lstStyle/>
          <a:p>
            <a:fld id="{55906091-764B-6741-AAA8-84AC7CEA205D}" type="slidenum">
              <a:rPr lang="en-US" smtClean="0"/>
              <a:t>‹#›</a:t>
            </a:fld>
            <a:endParaRPr lang="en-US"/>
          </a:p>
        </p:txBody>
      </p:sp>
    </p:spTree>
    <p:extLst>
      <p:ext uri="{BB962C8B-B14F-4D97-AF65-F5344CB8AC3E}">
        <p14:creationId xmlns:p14="http://schemas.microsoft.com/office/powerpoint/2010/main" val="43247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07EF52-3F8F-0349-8C5F-C9147E24F004}" type="datetime1">
              <a:rPr lang="en-US" smtClean="0"/>
              <a:t>6/11/2026</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5097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4B2C6-2FBF-F240-94AF-0B43EAFB5CFF}" type="datetime1">
              <a:rPr lang="en-US" smtClean="0"/>
              <a:t>6/11/2026</a:t>
            </a:fld>
            <a:endParaRPr lang="en-GB"/>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5" name="Slide Number Placeholder 4"/>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944940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8648C8-4DC2-5F48-B56C-7DB69EBA382D}" type="datetime1">
              <a:rPr lang="en-US" smtClean="0"/>
              <a:t>6/11/2026</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0415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2C9816-498D-FC4E-9070-30398940963A}" type="datetime1">
              <a:rPr lang="en-US" smtClean="0"/>
              <a:t>6/11/2026</a:t>
            </a:fld>
            <a:endParaRPr lang="en-GB"/>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r>
              <a:rPr lang="en-GB"/>
              <a:t>Confirmation Viva</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2ABAA4-5EBE-4E82-8762-4025E75A148F}" type="slidenum">
              <a:rPr lang="en-GB" smtClean="0"/>
              <a:t>‹#›</a:t>
            </a:fld>
            <a:endParaRPr lang="en-GB"/>
          </a:p>
        </p:txBody>
      </p:sp>
    </p:spTree>
    <p:extLst>
      <p:ext uri="{BB962C8B-B14F-4D97-AF65-F5344CB8AC3E}">
        <p14:creationId xmlns:p14="http://schemas.microsoft.com/office/powerpoint/2010/main" val="312899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3AB9-4C91-8A48-82CC-530EEB2794AC}" type="datetime1">
              <a:rPr lang="en-US" smtClean="0"/>
              <a:t>6/11/2026</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US"/>
              <a:t>Confirmation Viva</a:t>
            </a:r>
            <a:endParaRPr lang="en-US" dirty="0"/>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83672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2E8"/>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userDrawn="1"/>
        </p:nvSpPr>
        <p:spPr>
          <a:xfrm>
            <a:off x="15" y="6334316"/>
            <a:ext cx="12191985" cy="66484"/>
          </a:xfrm>
          <a:prstGeom prst="rect">
            <a:avLst/>
          </a:prstGeom>
          <a:solidFill>
            <a:srgbClr val="3E70A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465828"/>
            <a:ext cx="10058400" cy="74352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484408"/>
            <a:ext cx="10058400" cy="338468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59C302F2-53EA-3E49-820B-4C082A77FD9C}" type="datetime1">
              <a:rPr lang="en-US" smtClean="0"/>
              <a:t>6/11/2026</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Confirmation Viva</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B82ABAA4-5EBE-4E82-8762-4025E75A148F}" type="slidenum">
              <a:rPr lang="en-GB" smtClean="0"/>
              <a:pPr/>
              <a:t>‹#›</a:t>
            </a:fld>
            <a:endParaRPr lang="en-GB" dirty="0"/>
          </a:p>
        </p:txBody>
      </p:sp>
      <p:cxnSp>
        <p:nvCxnSpPr>
          <p:cNvPr id="10" name="Straight Connector 9"/>
          <p:cNvCxnSpPr/>
          <p:nvPr userDrawn="1"/>
        </p:nvCxnSpPr>
        <p:spPr>
          <a:xfrm>
            <a:off x="1193532" y="53015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871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71" r:id="rId12"/>
  </p:sldLayoutIdLst>
  <p:hf hdr="0" dt="0"/>
  <p:txStyles>
    <p:title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p:titleStyle>
    <p:body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3352"/>
            <a:ext cx="10068376" cy="413268"/>
          </a:xfrm>
          <a:prstGeom prst="rect">
            <a:avLst/>
          </a:prstGeom>
        </p:spPr>
        <p:txBody>
          <a:bodyPr vert="horz" lIns="91440" tIns="45720" rIns="91440" bIns="45720" rtlCol="0" anchor="ctr">
            <a:normAutofit/>
          </a:bodyPr>
          <a:lstStyle/>
          <a:p>
            <a:r>
              <a:rPr lang="en-GB" dirty="0"/>
              <a:t>University of Surrey PowerPoint Template  4:3 format - v2.0 </a:t>
            </a:r>
            <a:endParaRPr lang="en-US" dirty="0"/>
          </a:p>
        </p:txBody>
      </p:sp>
      <p:sp>
        <p:nvSpPr>
          <p:cNvPr id="4" name="Date Placeholder 3"/>
          <p:cNvSpPr>
            <a:spLocks noGrp="1"/>
          </p:cNvSpPr>
          <p:nvPr>
            <p:ph type="dt" sz="half" idx="2"/>
          </p:nvPr>
        </p:nvSpPr>
        <p:spPr>
          <a:xfrm>
            <a:off x="125809" y="6575394"/>
            <a:ext cx="2709697" cy="282607"/>
          </a:xfrm>
          <a:prstGeom prst="rect">
            <a:avLst/>
          </a:prstGeom>
        </p:spPr>
        <p:txBody>
          <a:bodyPr vert="horz" lIns="91440" tIns="45720" rIns="91440" bIns="45720" rtlCol="0" anchor="ctr"/>
          <a:lstStyle>
            <a:lvl1pPr algn="l">
              <a:defRPr sz="1000">
                <a:solidFill>
                  <a:schemeClr val="bg1"/>
                </a:solidFill>
              </a:defRPr>
            </a:lvl1pPr>
          </a:lstStyle>
          <a:p>
            <a:pPr>
              <a:defRPr/>
            </a:pPr>
            <a:fld id="{DBB4920C-14D6-47D5-9EC3-453AFF020DD7}" type="datetimeFigureOut">
              <a:rPr lang="en-GB" smtClean="0"/>
              <a:pPr>
                <a:defRPr/>
              </a:pPr>
              <a:t>11/06/2026</a:t>
            </a:fld>
            <a:endParaRPr lang="en-GB"/>
          </a:p>
        </p:txBody>
      </p:sp>
      <p:sp>
        <p:nvSpPr>
          <p:cNvPr id="6" name="Slide Number Placeholder 5"/>
          <p:cNvSpPr>
            <a:spLocks noGrp="1"/>
          </p:cNvSpPr>
          <p:nvPr>
            <p:ph type="sldNum" sz="quarter" idx="4"/>
          </p:nvPr>
        </p:nvSpPr>
        <p:spPr>
          <a:xfrm>
            <a:off x="9369217" y="6575393"/>
            <a:ext cx="2844800" cy="282607"/>
          </a:xfrm>
          <a:prstGeom prst="rect">
            <a:avLst/>
          </a:prstGeom>
        </p:spPr>
        <p:txBody>
          <a:bodyPr vert="horz" lIns="91440" tIns="45720" rIns="91440" bIns="45720" rtlCol="0" anchor="ctr"/>
          <a:lstStyle>
            <a:lvl1pPr algn="r">
              <a:defRPr sz="1000">
                <a:solidFill>
                  <a:srgbClr val="FFFFFF"/>
                </a:solidFill>
                <a:latin typeface="Georgia"/>
                <a:cs typeface="Georgia"/>
              </a:defRPr>
            </a:lvl1pPr>
          </a:lstStyle>
          <a:p>
            <a:pPr>
              <a:defRPr/>
            </a:pPr>
            <a:fld id="{3B3714F0-0F9C-4AEF-868D-B8117487A356}" type="slidenum">
              <a:rPr lang="en-GB" altLang="en-US" smtClean="0"/>
              <a:pPr>
                <a:defRPr/>
              </a:pPr>
              <a:t>‹#›</a:t>
            </a:fld>
            <a:endParaRPr lang="en-GB" altLang="en-US"/>
          </a:p>
        </p:txBody>
      </p:sp>
      <p:sp>
        <p:nvSpPr>
          <p:cNvPr id="15" name="Text Placeholder 14"/>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Do not touch this slide.</a:t>
            </a:r>
          </a:p>
          <a:p>
            <a:pPr lvl="0"/>
            <a:endParaRPr lang="en-US" dirty="0"/>
          </a:p>
          <a:p>
            <a:pPr lvl="0"/>
            <a:r>
              <a:rPr lang="en-US" dirty="0"/>
              <a:t>This is the slide master and will alter all other slides. </a:t>
            </a:r>
          </a:p>
          <a:p>
            <a:pPr lvl="0"/>
            <a:endParaRPr lang="en-US" dirty="0"/>
          </a:p>
          <a:p>
            <a:pPr lvl="0"/>
            <a:r>
              <a:rPr lang="en-US" dirty="0"/>
              <a:t>To create a new slide, select it from the new slide drop down button, top right of the ‘Home’ menu. </a:t>
            </a:r>
          </a:p>
        </p:txBody>
      </p:sp>
      <p:pic>
        <p:nvPicPr>
          <p:cNvPr id="7" name="Picture 6" descr="UniversityofSurreyColourPowerpoint.jpg"/>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5603845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7200" rtl="0" eaLnBrk="1" latinLnBrk="0" hangingPunct="1">
        <a:spcBef>
          <a:spcPct val="0"/>
        </a:spcBef>
        <a:buNone/>
        <a:defRPr sz="2000" b="0" kern="1200" cap="none" spc="0" baseline="0">
          <a:ln>
            <a:noFill/>
          </a:ln>
          <a:solidFill>
            <a:srgbClr val="203D75"/>
          </a:solidFill>
          <a:effectLst/>
          <a:latin typeface="Georgia"/>
          <a:ea typeface="+mj-ea"/>
          <a:cs typeface="Georgia"/>
        </a:defRPr>
      </a:lvl1pPr>
    </p:titleStyle>
    <p:bodyStyle>
      <a:lvl1pPr marL="0" indent="0" algn="l" defTabSz="457200" rtl="0" eaLnBrk="1" latinLnBrk="0" hangingPunct="1">
        <a:spcBef>
          <a:spcPct val="20000"/>
        </a:spcBef>
        <a:buFont typeface="Arial"/>
        <a:buNone/>
        <a:defRPr sz="1800" b="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0E2E8"/>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userDrawn="1"/>
        </p:nvSpPr>
        <p:spPr>
          <a:xfrm>
            <a:off x="15" y="6334316"/>
            <a:ext cx="12191985" cy="66484"/>
          </a:xfrm>
          <a:prstGeom prst="rect">
            <a:avLst/>
          </a:prstGeom>
          <a:solidFill>
            <a:srgbClr val="3E70A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465828"/>
            <a:ext cx="10058400" cy="74352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484408"/>
            <a:ext cx="10058400" cy="338468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59C302F2-53EA-3E49-820B-4C082A77FD9C}" type="datetime1">
              <a:rPr lang="en-US" smtClean="0"/>
              <a:t>6/11/2026</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Confirmation Viva</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B82ABAA4-5EBE-4E82-8762-4025E75A148F}" type="slidenum">
              <a:rPr lang="en-GB" smtClean="0"/>
              <a:pPr/>
              <a:t>‹#›</a:t>
            </a:fld>
            <a:endParaRPr lang="en-GB" dirty="0"/>
          </a:p>
        </p:txBody>
      </p:sp>
      <p:cxnSp>
        <p:nvCxnSpPr>
          <p:cNvPr id="10" name="Straight Connector 9"/>
          <p:cNvCxnSpPr/>
          <p:nvPr userDrawn="1"/>
        </p:nvCxnSpPr>
        <p:spPr>
          <a:xfrm>
            <a:off x="1193532" y="53015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8156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hdr="0" dt="0"/>
  <p:txStyles>
    <p:title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p:titleStyle>
    <p:body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CD1EC-8957-431C-37FD-BDAE20E82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935275-FF52-AEE7-FC06-687E0FBF83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F4A5E-76EE-8E64-1A0E-9CA9C1A56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EEAB3C-6C4E-4B46-88CB-0579866B190F}" type="datetime1">
              <a:rPr lang="en-US" smtClean="0"/>
              <a:t>6/11/2026</a:t>
            </a:fld>
            <a:endParaRPr lang="en-US"/>
          </a:p>
        </p:txBody>
      </p:sp>
      <p:sp>
        <p:nvSpPr>
          <p:cNvPr id="5" name="Footer Placeholder 4">
            <a:extLst>
              <a:ext uri="{FF2B5EF4-FFF2-40B4-BE49-F238E27FC236}">
                <a16:creationId xmlns:a16="http://schemas.microsoft.com/office/drawing/2014/main" id="{335C280E-B3F0-E679-DB23-CC23146702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6BDBBA-EE9F-2ED7-8AA0-49897770E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906091-764B-6741-AAA8-84AC7CEA205D}" type="slidenum">
              <a:rPr lang="en-US" smtClean="0"/>
              <a:t>‹#›</a:t>
            </a:fld>
            <a:endParaRPr lang="en-US"/>
          </a:p>
        </p:txBody>
      </p:sp>
    </p:spTree>
    <p:extLst>
      <p:ext uri="{BB962C8B-B14F-4D97-AF65-F5344CB8AC3E}">
        <p14:creationId xmlns:p14="http://schemas.microsoft.com/office/powerpoint/2010/main" val="169808474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ersonalpages.surrey.ac.uk/w.wang/"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hyperlink" Target="https://arxiv.org/abs/2312.00249" TargetMode="External"/><Relationship Id="rId3" Type="http://schemas.microsoft.com/office/2007/relationships/media" Target="../media/media4.wav"/><Relationship Id="rId7" Type="http://schemas.microsoft.com/office/2007/relationships/media" Target="../media/media6.wav"/><Relationship Id="rId12" Type="http://schemas.openxmlformats.org/officeDocument/2006/relationships/hyperlink" Target="https://github.com/JinhuaLiang/APT" TargetMode="Externa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26.png"/><Relationship Id="rId5" Type="http://schemas.microsoft.com/office/2007/relationships/media" Target="../media/media5.wav"/><Relationship Id="rId10" Type="http://schemas.openxmlformats.org/officeDocument/2006/relationships/image" Target="../media/image16.png"/><Relationship Id="rId4" Type="http://schemas.openxmlformats.org/officeDocument/2006/relationships/audio" Target="../media/media4.wav"/><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audioldm.github.io/audioldm2" TargetMode="External"/><Relationship Id="rId4" Type="http://schemas.openxmlformats.org/officeDocument/2006/relationships/hyperlink" Target="https://personalpages.surrey.ac.uk/w.wang/papers/Liu%20et%20al_TASLP_2024.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6.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8.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hyperlink" Target="https://openreview.net/pdf?id=l3VqZWLLm5" TargetMode="External"/><Relationship Id="rId5" Type="http://schemas.openxmlformats.org/officeDocument/2006/relationships/image" Target="../media/image41.jpg"/><Relationship Id="rId4" Type="http://schemas.openxmlformats.org/officeDocument/2006/relationships/image" Target="../media/image40.gif"/></Relationships>
</file>

<file path=ppt/slides/_rels/slide35.xml.rels><?xml version="1.0" encoding="UTF-8" standalone="yes"?>
<Relationships xmlns="http://schemas.openxmlformats.org/package/2006/relationships"><Relationship Id="rId13" Type="http://schemas.microsoft.com/office/2007/relationships/media" Target="../media/media15.wav"/><Relationship Id="rId18" Type="http://schemas.openxmlformats.org/officeDocument/2006/relationships/audio" Target="../media/media17.wav"/><Relationship Id="rId26" Type="http://schemas.openxmlformats.org/officeDocument/2006/relationships/image" Target="../media/image47.gif"/><Relationship Id="rId3" Type="http://schemas.microsoft.com/office/2007/relationships/media" Target="../media/media10.wav"/><Relationship Id="rId21" Type="http://schemas.openxmlformats.org/officeDocument/2006/relationships/image" Target="../media/image42.jpg"/><Relationship Id="rId7" Type="http://schemas.microsoft.com/office/2007/relationships/media" Target="../media/media12.wav"/><Relationship Id="rId12" Type="http://schemas.openxmlformats.org/officeDocument/2006/relationships/audio" Target="../media/media14.wav"/><Relationship Id="rId17" Type="http://schemas.microsoft.com/office/2007/relationships/media" Target="../media/media17.wav"/><Relationship Id="rId25" Type="http://schemas.openxmlformats.org/officeDocument/2006/relationships/image" Target="../media/image46.gif"/><Relationship Id="rId33" Type="http://schemas.openxmlformats.org/officeDocument/2006/relationships/hyperlink" Target="https://xinranliu7715.github.io/gcdance/" TargetMode="External"/><Relationship Id="rId2" Type="http://schemas.openxmlformats.org/officeDocument/2006/relationships/audio" Target="../media/media9.wav"/><Relationship Id="rId16" Type="http://schemas.openxmlformats.org/officeDocument/2006/relationships/audio" Target="../media/media16.wav"/><Relationship Id="rId20" Type="http://schemas.openxmlformats.org/officeDocument/2006/relationships/image" Target="../media/image16.png"/><Relationship Id="rId29" Type="http://schemas.openxmlformats.org/officeDocument/2006/relationships/image" Target="../media/image50.gif"/><Relationship Id="rId1" Type="http://schemas.microsoft.com/office/2007/relationships/media" Target="../media/media9.wav"/><Relationship Id="rId6" Type="http://schemas.openxmlformats.org/officeDocument/2006/relationships/audio" Target="../media/media11.wav"/><Relationship Id="rId11" Type="http://schemas.microsoft.com/office/2007/relationships/media" Target="../media/media14.wav"/><Relationship Id="rId24" Type="http://schemas.openxmlformats.org/officeDocument/2006/relationships/image" Target="../media/image45.png"/><Relationship Id="rId32" Type="http://schemas.openxmlformats.org/officeDocument/2006/relationships/hyperlink" Target="https://personalpages.surrey.ac.uk/w.wang/papers/Liu%20et%20al_TMM_2026.pdf" TargetMode="External"/><Relationship Id="rId5" Type="http://schemas.microsoft.com/office/2007/relationships/media" Target="../media/media11.wav"/><Relationship Id="rId15" Type="http://schemas.microsoft.com/office/2007/relationships/media" Target="../media/media16.wav"/><Relationship Id="rId23" Type="http://schemas.openxmlformats.org/officeDocument/2006/relationships/image" Target="../media/image44.jpg"/><Relationship Id="rId28" Type="http://schemas.openxmlformats.org/officeDocument/2006/relationships/image" Target="../media/image49.gif"/><Relationship Id="rId10" Type="http://schemas.openxmlformats.org/officeDocument/2006/relationships/audio" Target="../media/media13.wav"/><Relationship Id="rId19" Type="http://schemas.openxmlformats.org/officeDocument/2006/relationships/slideLayout" Target="../slideLayouts/slideLayout2.xml"/><Relationship Id="rId31" Type="http://schemas.openxmlformats.org/officeDocument/2006/relationships/hyperlink" Target="https://arxiv.org/abs/2502.18309" TargetMode="External"/><Relationship Id="rId4" Type="http://schemas.openxmlformats.org/officeDocument/2006/relationships/audio" Target="../media/media10.wav"/><Relationship Id="rId9" Type="http://schemas.microsoft.com/office/2007/relationships/media" Target="../media/media13.wav"/><Relationship Id="rId14" Type="http://schemas.openxmlformats.org/officeDocument/2006/relationships/audio" Target="../media/media15.wav"/><Relationship Id="rId22" Type="http://schemas.openxmlformats.org/officeDocument/2006/relationships/image" Target="../media/image43.jpg"/><Relationship Id="rId27" Type="http://schemas.openxmlformats.org/officeDocument/2006/relationships/image" Target="../media/image48.gif"/><Relationship Id="rId30" Type="http://schemas.openxmlformats.org/officeDocument/2006/relationships/image" Target="../media/image51.gif"/><Relationship Id="rId8" Type="http://schemas.openxmlformats.org/officeDocument/2006/relationships/audio" Target="../media/media12.wav"/></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19.wav"/><Relationship Id="rId7" Type="http://schemas.openxmlformats.org/officeDocument/2006/relationships/image" Target="../media/image5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6.png"/><Relationship Id="rId5" Type="http://schemas.openxmlformats.org/officeDocument/2006/relationships/slideLayout" Target="../slideLayouts/slideLayout12.xml"/><Relationship Id="rId4" Type="http://schemas.openxmlformats.org/officeDocument/2006/relationships/audio" Target="../media/media19.wav"/></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hyperlink" Target="https://github.com/Audio-AGI/AudioSep" TargetMode="External"/><Relationship Id="rId4" Type="http://schemas.openxmlformats.org/officeDocument/2006/relationships/hyperlink" Target="https://personalpages.surrey.ac.uk/w.wang/papers/Liu%20et%20al_TASLP_2025.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audio" Target="../media/media23.wav"/><Relationship Id="rId13" Type="http://schemas.openxmlformats.org/officeDocument/2006/relationships/image" Target="../media/image26.png"/><Relationship Id="rId3" Type="http://schemas.microsoft.com/office/2007/relationships/media" Target="../media/media21.wav"/><Relationship Id="rId7" Type="http://schemas.microsoft.com/office/2007/relationships/media" Target="../media/media23.wav"/><Relationship Id="rId12" Type="http://schemas.openxmlformats.org/officeDocument/2006/relationships/image" Target="../media/image58.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audio" Target="../media/media22.wav"/><Relationship Id="rId11" Type="http://schemas.openxmlformats.org/officeDocument/2006/relationships/image" Target="../media/image57.png"/><Relationship Id="rId5" Type="http://schemas.microsoft.com/office/2007/relationships/media" Target="../media/media22.wav"/><Relationship Id="rId1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audio" Target="../media/media21.wav"/><Relationship Id="rId9" Type="http://schemas.openxmlformats.org/officeDocument/2006/relationships/slideLayout" Target="../slideLayouts/slideLayout12.xml"/><Relationship Id="rId1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audio" Target="../media/media27.wav"/><Relationship Id="rId13" Type="http://schemas.openxmlformats.org/officeDocument/2006/relationships/image" Target="../media/image45.png"/><Relationship Id="rId3" Type="http://schemas.microsoft.com/office/2007/relationships/media" Target="../media/media25.wav"/><Relationship Id="rId7" Type="http://schemas.microsoft.com/office/2007/relationships/media" Target="../media/media27.wav"/><Relationship Id="rId12" Type="http://schemas.openxmlformats.org/officeDocument/2006/relationships/hyperlink" Target="https://audio-agi.github.io/FlowSep_demo/" TargetMode="Externa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audio" Target="../media/media26.wav"/><Relationship Id="rId11" Type="http://schemas.openxmlformats.org/officeDocument/2006/relationships/image" Target="../media/image63.png"/><Relationship Id="rId5" Type="http://schemas.microsoft.com/office/2007/relationships/media" Target="../media/media26.wav"/><Relationship Id="rId10" Type="http://schemas.openxmlformats.org/officeDocument/2006/relationships/image" Target="../media/image16.png"/><Relationship Id="rId4" Type="http://schemas.openxmlformats.org/officeDocument/2006/relationships/audio" Target="../media/media25.wav"/><Relationship Id="rId9"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audio" Target="../media/media31.wav"/><Relationship Id="rId13" Type="http://schemas.openxmlformats.org/officeDocument/2006/relationships/image" Target="../media/image26.png"/><Relationship Id="rId3" Type="http://schemas.microsoft.com/office/2007/relationships/media" Target="../media/media29.wav"/><Relationship Id="rId7" Type="http://schemas.microsoft.com/office/2007/relationships/media" Target="../media/media31.wav"/><Relationship Id="rId12" Type="http://schemas.openxmlformats.org/officeDocument/2006/relationships/hyperlink" Target="https://personalpages.surrey.ac.uk/w.wang/papers/Gao%20et%20al_ICASSP_2026.pdf" TargetMode="Externa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audio" Target="../media/media30.wav"/><Relationship Id="rId11" Type="http://schemas.openxmlformats.org/officeDocument/2006/relationships/image" Target="../media/image68.png"/><Relationship Id="rId5" Type="http://schemas.microsoft.com/office/2007/relationships/media" Target="../media/media30.wav"/><Relationship Id="rId10" Type="http://schemas.openxmlformats.org/officeDocument/2006/relationships/image" Target="../media/image16.png"/><Relationship Id="rId4" Type="http://schemas.openxmlformats.org/officeDocument/2006/relationships/audio" Target="../media/media29.wav"/><Relationship Id="rId9"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voidful/Codec-SUPERB"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hyperlink" Target="https://github.com/haoheliu/kmeans_pytorch" TargetMode="External"/><Relationship Id="rId4" Type="http://schemas.openxmlformats.org/officeDocument/2006/relationships/hyperlink" Target="https://haoheliu.github.io/SemantiCode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3" Type="http://schemas.microsoft.com/office/2007/relationships/media" Target="../media/media38.wav"/><Relationship Id="rId18" Type="http://schemas.openxmlformats.org/officeDocument/2006/relationships/audio" Target="../media/media40.wav"/><Relationship Id="rId26" Type="http://schemas.openxmlformats.org/officeDocument/2006/relationships/audio" Target="../media/media44.wav"/><Relationship Id="rId39" Type="http://schemas.microsoft.com/office/2007/relationships/media" Target="../media/media51.wav"/><Relationship Id="rId21" Type="http://schemas.microsoft.com/office/2007/relationships/media" Target="../media/media42.wav"/><Relationship Id="rId34" Type="http://schemas.openxmlformats.org/officeDocument/2006/relationships/audio" Target="../media/media48.wav"/><Relationship Id="rId42" Type="http://schemas.openxmlformats.org/officeDocument/2006/relationships/hyperlink" Target="https://haoheliu.github.io/SemantiCodec/" TargetMode="External"/><Relationship Id="rId7" Type="http://schemas.microsoft.com/office/2007/relationships/media" Target="../media/media35.wav"/><Relationship Id="rId2" Type="http://schemas.openxmlformats.org/officeDocument/2006/relationships/audio" Target="../media/media32.wav"/><Relationship Id="rId16" Type="http://schemas.openxmlformats.org/officeDocument/2006/relationships/audio" Target="../media/media39.wav"/><Relationship Id="rId20" Type="http://schemas.openxmlformats.org/officeDocument/2006/relationships/audio" Target="../media/media41.wav"/><Relationship Id="rId29" Type="http://schemas.microsoft.com/office/2007/relationships/media" Target="../media/media46.wav"/><Relationship Id="rId41" Type="http://schemas.openxmlformats.org/officeDocument/2006/relationships/slideLayout" Target="../slideLayouts/slideLayout37.xml"/><Relationship Id="rId1" Type="http://schemas.microsoft.com/office/2007/relationships/media" Target="../media/media32.wav"/><Relationship Id="rId6" Type="http://schemas.openxmlformats.org/officeDocument/2006/relationships/audio" Target="../media/media34.wav"/><Relationship Id="rId11" Type="http://schemas.microsoft.com/office/2007/relationships/media" Target="../media/media37.wav"/><Relationship Id="rId24" Type="http://schemas.openxmlformats.org/officeDocument/2006/relationships/audio" Target="../media/media43.wav"/><Relationship Id="rId32" Type="http://schemas.openxmlformats.org/officeDocument/2006/relationships/audio" Target="../media/media47.wav"/><Relationship Id="rId37" Type="http://schemas.microsoft.com/office/2007/relationships/media" Target="../media/media50.wav"/><Relationship Id="rId40" Type="http://schemas.openxmlformats.org/officeDocument/2006/relationships/audio" Target="../media/media51.wav"/><Relationship Id="rId5" Type="http://schemas.microsoft.com/office/2007/relationships/media" Target="../media/media34.wav"/><Relationship Id="rId15" Type="http://schemas.microsoft.com/office/2007/relationships/media" Target="../media/media39.wav"/><Relationship Id="rId23" Type="http://schemas.microsoft.com/office/2007/relationships/media" Target="../media/media43.wav"/><Relationship Id="rId28" Type="http://schemas.openxmlformats.org/officeDocument/2006/relationships/audio" Target="../media/media45.wav"/><Relationship Id="rId36" Type="http://schemas.openxmlformats.org/officeDocument/2006/relationships/audio" Target="../media/media49.wav"/><Relationship Id="rId10" Type="http://schemas.openxmlformats.org/officeDocument/2006/relationships/audio" Target="../media/media36.wav"/><Relationship Id="rId19" Type="http://schemas.microsoft.com/office/2007/relationships/media" Target="../media/media41.wav"/><Relationship Id="rId31" Type="http://schemas.microsoft.com/office/2007/relationships/media" Target="../media/media47.wav"/><Relationship Id="rId4" Type="http://schemas.openxmlformats.org/officeDocument/2006/relationships/audio" Target="../media/media33.wav"/><Relationship Id="rId9" Type="http://schemas.microsoft.com/office/2007/relationships/media" Target="../media/media36.wav"/><Relationship Id="rId14" Type="http://schemas.openxmlformats.org/officeDocument/2006/relationships/audio" Target="../media/media38.wav"/><Relationship Id="rId22" Type="http://schemas.openxmlformats.org/officeDocument/2006/relationships/audio" Target="../media/media42.wav"/><Relationship Id="rId27" Type="http://schemas.microsoft.com/office/2007/relationships/media" Target="../media/media45.wav"/><Relationship Id="rId30" Type="http://schemas.openxmlformats.org/officeDocument/2006/relationships/audio" Target="../media/media46.wav"/><Relationship Id="rId35" Type="http://schemas.microsoft.com/office/2007/relationships/media" Target="../media/media49.wav"/><Relationship Id="rId43" Type="http://schemas.openxmlformats.org/officeDocument/2006/relationships/image" Target="../media/image26.png"/><Relationship Id="rId8" Type="http://schemas.openxmlformats.org/officeDocument/2006/relationships/audio" Target="../media/media35.wav"/><Relationship Id="rId3" Type="http://schemas.microsoft.com/office/2007/relationships/media" Target="../media/media33.wav"/><Relationship Id="rId12" Type="http://schemas.openxmlformats.org/officeDocument/2006/relationships/audio" Target="../media/media37.wav"/><Relationship Id="rId17" Type="http://schemas.microsoft.com/office/2007/relationships/media" Target="../media/media40.wav"/><Relationship Id="rId25" Type="http://schemas.microsoft.com/office/2007/relationships/media" Target="../media/media44.wav"/><Relationship Id="rId33" Type="http://schemas.microsoft.com/office/2007/relationships/media" Target="../media/media48.wav"/><Relationship Id="rId38" Type="http://schemas.openxmlformats.org/officeDocument/2006/relationships/audio" Target="../media/media50.wav"/></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hyperlink" Target="https://github.com/XinhaoMei/WavCaps" TargetMode="External"/><Relationship Id="rId5" Type="http://schemas.openxmlformats.org/officeDocument/2006/relationships/hyperlink" Target="https://arxiv.org/abs/2303.17395" TargetMode="External"/><Relationship Id="rId4" Type="http://schemas.openxmlformats.org/officeDocument/2006/relationships/hyperlink" Target="https://personalpages.surrey.ac.uk/w.wang/papers/Mei%20et%20al_TASLP_2024.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yyua8222.github.io/Sound-VECaps-demo" TargetMode="External"/><Relationship Id="rId4" Type="http://schemas.openxmlformats.org/officeDocument/2006/relationships/hyperlink" Target="https://personalpages.surrey.ac.uk/w.wang/papers/Yuan%20et%20al_b_ICASSP_2025.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github.com/JishengBai/AudioSetCaps"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arxiv.org/abs/2411.18953"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video" Target="../media/media52.mp4"/><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52.mp4"/><Relationship Id="rId5" Type="http://schemas.openxmlformats.org/officeDocument/2006/relationships/tags" Target="../tags/tag5.xml"/><Relationship Id="rId10" Type="http://schemas.openxmlformats.org/officeDocument/2006/relationships/image" Target="../media/image82.png"/><Relationship Id="rId4" Type="http://schemas.openxmlformats.org/officeDocument/2006/relationships/tags" Target="../tags/tag4.xml"/><Relationship Id="rId9" Type="http://schemas.openxmlformats.org/officeDocument/2006/relationships/image" Target="../media/image16.png"/></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github.com/XinhaoMei/ACT" TargetMode="External"/><Relationship Id="rId13" Type="http://schemas.openxmlformats.org/officeDocument/2006/relationships/hyperlink" Target="https://huggingface.co/datasets/baijs/AudioSetCaps" TargetMode="External"/><Relationship Id="rId18" Type="http://schemas.openxmlformats.org/officeDocument/2006/relationships/hyperlink" Target="https://audioldm.github.io/audioldm2/" TargetMode="External"/><Relationship Id="rId3" Type="http://schemas.openxmlformats.org/officeDocument/2006/relationships/hyperlink" Target="https://audioldm.github.io/" TargetMode="External"/><Relationship Id="rId21" Type="http://schemas.openxmlformats.org/officeDocument/2006/relationships/hyperlink" Target="https://github.com/Audio-AGI/AudioSep" TargetMode="External"/><Relationship Id="rId7" Type="http://schemas.openxmlformats.org/officeDocument/2006/relationships/hyperlink" Target="https://github.com/XinhaoMei/DCASE2021_task6_v2" TargetMode="External"/><Relationship Id="rId12" Type="http://schemas.openxmlformats.org/officeDocument/2006/relationships/hyperlink" Target="https://github.com/JishengBai/AudioSetCaps" TargetMode="External"/><Relationship Id="rId17" Type="http://schemas.openxmlformats.org/officeDocument/2006/relationships/hyperlink" Target="https://huggingface.co/spaces/Audio-AGI/WavJourney" TargetMode="External"/><Relationship Id="rId2" Type="http://schemas.openxmlformats.org/officeDocument/2006/relationships/hyperlink" Target="https://arxiv.org/abs/2301.12503" TargetMode="External"/><Relationship Id="rId16" Type="http://schemas.openxmlformats.org/officeDocument/2006/relationships/hyperlink" Target="https://github.com/Audio-AGI/WavJourney" TargetMode="External"/><Relationship Id="rId20" Type="http://schemas.openxmlformats.org/officeDocument/2006/relationships/hyperlink" Target="https://github.com/JinhuaLiang/WavCraft" TargetMode="External"/><Relationship Id="rId1" Type="http://schemas.openxmlformats.org/officeDocument/2006/relationships/slideLayout" Target="../slideLayouts/slideLayout2.xml"/><Relationship Id="rId6" Type="http://schemas.openxmlformats.org/officeDocument/2006/relationships/hyperlink" Target="https://www.youtube.com/watch?v=_0VTltNYhao" TargetMode="External"/><Relationship Id="rId11" Type="http://schemas.openxmlformats.org/officeDocument/2006/relationships/hyperlink" Target="https://haoheliu.github.io/SemantiCodec/" TargetMode="External"/><Relationship Id="rId5" Type="http://schemas.openxmlformats.org/officeDocument/2006/relationships/hyperlink" Target="https://github.com/haoheliu/audioldm_eval" TargetMode="External"/><Relationship Id="rId15" Type="http://schemas.openxmlformats.org/officeDocument/2006/relationships/hyperlink" Target="https://arxiv.org/abs/2307.14335" TargetMode="External"/><Relationship Id="rId23" Type="http://schemas.openxmlformats.org/officeDocument/2006/relationships/hyperlink" Target="https://xinranliu7715.github.io/gcdance/" TargetMode="External"/><Relationship Id="rId10" Type="http://schemas.openxmlformats.org/officeDocument/2006/relationships/image" Target="../media/image16.png"/><Relationship Id="rId19" Type="http://schemas.openxmlformats.org/officeDocument/2006/relationships/hyperlink" Target="https://github.com/JinhuaLiang/APT" TargetMode="External"/><Relationship Id="rId4" Type="http://schemas.openxmlformats.org/officeDocument/2006/relationships/hyperlink" Target="https://github.com/haoheliu/AudioLDM" TargetMode="External"/><Relationship Id="rId9" Type="http://schemas.openxmlformats.org/officeDocument/2006/relationships/hyperlink" Target="https://github.com/liuxubo717/cl4ac" TargetMode="External"/><Relationship Id="rId14" Type="http://schemas.openxmlformats.org/officeDocument/2006/relationships/hyperlink" Target="https://yyua8222.github.io/Sound-VECaps-demo" TargetMode="External"/><Relationship Id="rId22" Type="http://schemas.openxmlformats.org/officeDocument/2006/relationships/hyperlink" Target="https://katelin-glt.github.io/RFM-Editing-Dem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 Id="rId6" Type="http://schemas.openxmlformats.org/officeDocument/2006/relationships/hyperlink" Target="https://github.com/qiuqiangkong/audioset_tagging_cnn" TargetMode="External"/><Relationship Id="rId5" Type="http://schemas.openxmlformats.org/officeDocument/2006/relationships/hyperlink" Target="https://personalpages.surrey.ac.uk/w.wang/papers/KongCIWWP_TASLP_2020_postprint.pdf" TargetMode="Externa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paperswithcode.com/sota/audio-classification-on-audioset" TargetMode="External"/><Relationship Id="rId2" Type="http://schemas.openxmlformats.org/officeDocument/2006/relationships/image" Target="../media/image11.png"/><Relationship Id="rId1" Type="http://schemas.openxmlformats.org/officeDocument/2006/relationships/slideLayout" Target="../slideLayouts/slideLayout22.xml"/><Relationship Id="rId4" Type="http://schemas.openxmlformats.org/officeDocument/2006/relationships/hyperlink" Target="https://www.codesota.com/audio/classification"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684B-3F62-4D7C-9089-21EE55F183C0}"/>
              </a:ext>
            </a:extLst>
          </p:cNvPr>
          <p:cNvSpPr>
            <a:spLocks noGrp="1"/>
          </p:cNvSpPr>
          <p:nvPr>
            <p:ph type="ctrTitle"/>
          </p:nvPr>
        </p:nvSpPr>
        <p:spPr>
          <a:xfrm>
            <a:off x="255373" y="179902"/>
            <a:ext cx="11681254" cy="1944516"/>
          </a:xfrm>
        </p:spPr>
        <p:txBody>
          <a:bodyPr>
            <a:normAutofit/>
          </a:bodyPr>
          <a:lstStyle/>
          <a:p>
            <a:pPr algn="ctr"/>
            <a:r>
              <a:rPr lang="en-GB" sz="3600" b="1" dirty="0">
                <a:solidFill>
                  <a:srgbClr val="0070C0"/>
                </a:solidFill>
              </a:rPr>
              <a:t>Large Audio-Language Models and Applications</a:t>
            </a:r>
          </a:p>
        </p:txBody>
      </p:sp>
      <p:sp>
        <p:nvSpPr>
          <p:cNvPr id="3" name="Subtitle 2">
            <a:extLst>
              <a:ext uri="{FF2B5EF4-FFF2-40B4-BE49-F238E27FC236}">
                <a16:creationId xmlns:a16="http://schemas.microsoft.com/office/drawing/2014/main" id="{46E83D32-0D6E-4B23-833D-A0987D3D3FC4}"/>
              </a:ext>
            </a:extLst>
          </p:cNvPr>
          <p:cNvSpPr>
            <a:spLocks noGrp="1"/>
          </p:cNvSpPr>
          <p:nvPr>
            <p:ph type="subTitle" idx="1"/>
          </p:nvPr>
        </p:nvSpPr>
        <p:spPr>
          <a:xfrm>
            <a:off x="-687457" y="2415770"/>
            <a:ext cx="13566914" cy="4262328"/>
          </a:xfrm>
        </p:spPr>
        <p:txBody>
          <a:bodyPr>
            <a:normAutofit/>
          </a:bodyPr>
          <a:lstStyle/>
          <a:p>
            <a:pPr algn="ctr">
              <a:spcBef>
                <a:spcPts val="1200"/>
              </a:spcBef>
              <a:spcAft>
                <a:spcPts val="2400"/>
              </a:spcAft>
            </a:pPr>
            <a:r>
              <a:rPr lang="en-GB" sz="3000" b="1" spc="-20" dirty="0"/>
              <a:t>Wenwu Wang</a:t>
            </a:r>
          </a:p>
          <a:p>
            <a:pPr algn="ctr">
              <a:spcBef>
                <a:spcPts val="300"/>
              </a:spcBef>
              <a:spcAft>
                <a:spcPts val="300"/>
              </a:spcAft>
            </a:pPr>
            <a:r>
              <a:rPr lang="en-GB" sz="1900" spc="-20" dirty="0">
                <a:solidFill>
                  <a:srgbClr val="262626"/>
                </a:solidFill>
              </a:rPr>
              <a:t>Centre for Vision, Speech and Signal Processing (CVSSP) &amp;</a:t>
            </a:r>
          </a:p>
          <a:p>
            <a:pPr algn="ctr">
              <a:spcBef>
                <a:spcPts val="300"/>
              </a:spcBef>
              <a:spcAft>
                <a:spcPts val="300"/>
              </a:spcAft>
            </a:pPr>
            <a:r>
              <a:rPr lang="en-GB" sz="1900" spc="-20" dirty="0">
                <a:solidFill>
                  <a:srgbClr val="262626"/>
                </a:solidFill>
              </a:rPr>
              <a:t>Surrey Institute for People Centred Artificial  Intelligence</a:t>
            </a:r>
          </a:p>
          <a:p>
            <a:pPr algn="ctr">
              <a:spcBef>
                <a:spcPts val="600"/>
              </a:spcBef>
              <a:spcAft>
                <a:spcPts val="300"/>
              </a:spcAft>
            </a:pPr>
            <a:r>
              <a:rPr lang="en-GB" sz="3000" b="1" spc="-20" dirty="0"/>
              <a:t>University of Surrey</a:t>
            </a:r>
            <a:endParaRPr lang="en-US" sz="3000" b="1" spc="-20" dirty="0"/>
          </a:p>
          <a:p>
            <a:pPr algn="ctr">
              <a:spcBef>
                <a:spcPts val="600"/>
              </a:spcBef>
              <a:spcAft>
                <a:spcPts val="0"/>
              </a:spcAft>
            </a:pPr>
            <a:r>
              <a:rPr lang="en-US" altLang="zh-CN" sz="1700" spc="-20" dirty="0"/>
              <a:t>Email: w.wang@surrey.ac.uk</a:t>
            </a:r>
          </a:p>
          <a:p>
            <a:pPr algn="ctr">
              <a:spcBef>
                <a:spcPts val="300"/>
              </a:spcBef>
              <a:spcAft>
                <a:spcPts val="0"/>
              </a:spcAft>
            </a:pPr>
            <a:r>
              <a:rPr lang="en-US" altLang="zh-CN" sz="1700" spc="-20" dirty="0"/>
              <a:t>Web: </a:t>
            </a:r>
            <a:r>
              <a:rPr lang="en-US" altLang="zh-CN" sz="1700" spc="-20" dirty="0">
                <a:hlinkClick r:id="rId2"/>
              </a:rPr>
              <a:t>https://personalpages.surrey.ac.uk/w.wang/</a:t>
            </a:r>
            <a:endParaRPr lang="en-US" altLang="zh-CN" sz="1700" spc="-20" dirty="0"/>
          </a:p>
          <a:p>
            <a:pPr algn="ctr">
              <a:spcBef>
                <a:spcPts val="300"/>
              </a:spcBef>
              <a:spcAft>
                <a:spcPts val="0"/>
              </a:spcAft>
            </a:pPr>
            <a:endParaRPr lang="en-US" altLang="zh-CN" sz="1700" spc="-20" dirty="0"/>
          </a:p>
          <a:p>
            <a:pPr algn="ctr">
              <a:spcBef>
                <a:spcPts val="300"/>
              </a:spcBef>
              <a:spcAft>
                <a:spcPts val="0"/>
              </a:spcAft>
            </a:pPr>
            <a:endParaRPr lang="en-US" altLang="zh-CN" sz="1700" spc="-20" dirty="0"/>
          </a:p>
          <a:p>
            <a:pPr algn="ctr">
              <a:spcBef>
                <a:spcPts val="300"/>
              </a:spcBef>
              <a:spcAft>
                <a:spcPts val="0"/>
              </a:spcAft>
            </a:pPr>
            <a:r>
              <a:rPr lang="en-US" altLang="zh-CN" sz="1700" spc="-20" dirty="0"/>
              <a:t>Keynote on the UKRI SLT CDT Annual Conference @ Sheffield</a:t>
            </a:r>
          </a:p>
          <a:p>
            <a:pPr algn="ctr">
              <a:spcBef>
                <a:spcPts val="300"/>
              </a:spcBef>
              <a:spcAft>
                <a:spcPts val="0"/>
              </a:spcAft>
            </a:pPr>
            <a:endParaRPr lang="en-GB" sz="1800" spc="-20" dirty="0"/>
          </a:p>
          <a:p>
            <a:pPr algn="ctr">
              <a:spcBef>
                <a:spcPts val="300"/>
              </a:spcBef>
              <a:spcAft>
                <a:spcPts val="0"/>
              </a:spcAft>
            </a:pPr>
            <a:r>
              <a:rPr lang="en-GB" altLang="zh-CN" sz="1800" spc="-20" dirty="0"/>
              <a:t>07/06/2026</a:t>
            </a:r>
            <a:endParaRPr lang="en-US" altLang="zh-CN" sz="1700" spc="-20" dirty="0"/>
          </a:p>
          <a:p>
            <a:pPr algn="ctr">
              <a:spcBef>
                <a:spcPts val="300"/>
              </a:spcBef>
              <a:spcAft>
                <a:spcPts val="0"/>
              </a:spcAft>
            </a:pPr>
            <a:endParaRPr lang="en-GB" sz="1400" spc="-20" dirty="0"/>
          </a:p>
          <a:p>
            <a:pPr algn="ctr"/>
            <a:endParaRPr lang="en-US" sz="1900" b="1" spc="-20" dirty="0"/>
          </a:p>
          <a:p>
            <a:pPr algn="ctr">
              <a:spcBef>
                <a:spcPts val="0"/>
              </a:spcBef>
              <a:spcAft>
                <a:spcPts val="0"/>
              </a:spcAft>
            </a:pPr>
            <a:endParaRPr lang="en-US" sz="1900" b="1" spc="-20" dirty="0"/>
          </a:p>
          <a:p>
            <a:pPr algn="ctr"/>
            <a:endParaRPr lang="en-GB" sz="1900" b="1" spc="-20" dirty="0"/>
          </a:p>
        </p:txBody>
      </p:sp>
      <p:pic>
        <p:nvPicPr>
          <p:cNvPr id="6" name="Picture 5">
            <a:extLst>
              <a:ext uri="{FF2B5EF4-FFF2-40B4-BE49-F238E27FC236}">
                <a16:creationId xmlns:a16="http://schemas.microsoft.com/office/drawing/2014/main" id="{45ACC04A-633E-4144-9065-68DA24E88F5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7868" y="369306"/>
            <a:ext cx="2213579" cy="653006"/>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B090EDCA-06F1-E940-B32F-DD07F5365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56" y="179902"/>
            <a:ext cx="1537182" cy="1334937"/>
          </a:xfrm>
          <a:prstGeom prst="rect">
            <a:avLst/>
          </a:prstGeom>
        </p:spPr>
      </p:pic>
    </p:spTree>
    <p:extLst>
      <p:ext uri="{BB962C8B-B14F-4D97-AF65-F5344CB8AC3E}">
        <p14:creationId xmlns:p14="http://schemas.microsoft.com/office/powerpoint/2010/main" val="504613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FE0BC-0868-7047-B1F9-A7AA0F44F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3EFC20-4204-6347-645C-AED98980ACEE}"/>
              </a:ext>
            </a:extLst>
          </p:cNvPr>
          <p:cNvSpPr>
            <a:spLocks noGrp="1"/>
          </p:cNvSpPr>
          <p:nvPr>
            <p:ph type="title"/>
          </p:nvPr>
        </p:nvSpPr>
        <p:spPr>
          <a:xfrm>
            <a:off x="375523" y="39997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Language Models (LLMs)</a:t>
            </a:r>
          </a:p>
        </p:txBody>
      </p:sp>
      <p:sp>
        <p:nvSpPr>
          <p:cNvPr id="14" name="TextBox 13">
            <a:extLst>
              <a:ext uri="{FF2B5EF4-FFF2-40B4-BE49-F238E27FC236}">
                <a16:creationId xmlns:a16="http://schemas.microsoft.com/office/drawing/2014/main" id="{36634E44-A358-182F-324A-7BA6D7F1D70F}"/>
              </a:ext>
            </a:extLst>
          </p:cNvPr>
          <p:cNvSpPr txBox="1"/>
          <p:nvPr/>
        </p:nvSpPr>
        <p:spPr>
          <a:xfrm>
            <a:off x="1699592" y="5741083"/>
            <a:ext cx="10609609" cy="307777"/>
          </a:xfrm>
          <a:prstGeom prst="rect">
            <a:avLst/>
          </a:prstGeom>
          <a:noFill/>
        </p:spPr>
        <p:txBody>
          <a:bodyPr wrap="square">
            <a:spAutoFit/>
          </a:bodyPr>
          <a:lstStyle/>
          <a:p>
            <a:r>
              <a:rPr lang="en-GB" sz="1400" dirty="0">
                <a:solidFill>
                  <a:srgbClr val="262626"/>
                </a:solidFill>
                <a:latin typeface="Times New Roman" panose="02020603050405020304" pitchFamily="18" charset="0"/>
                <a:cs typeface="Times New Roman" panose="02020603050405020304" pitchFamily="18" charset="0"/>
              </a:rPr>
              <a:t>Wei et al, “Emergent abilities of large language models,” </a:t>
            </a:r>
            <a:r>
              <a:rPr lang="en-GB" sz="1400" i="1" dirty="0">
                <a:solidFill>
                  <a:srgbClr val="262626"/>
                </a:solidFill>
                <a:latin typeface="Times New Roman" panose="02020603050405020304" pitchFamily="18" charset="0"/>
                <a:cs typeface="Times New Roman" panose="02020603050405020304" pitchFamily="18" charset="0"/>
              </a:rPr>
              <a:t>Transactions on Machine Learning Research</a:t>
            </a:r>
            <a:r>
              <a:rPr lang="en-GB" sz="1400" dirty="0">
                <a:solidFill>
                  <a:srgbClr val="262626"/>
                </a:solidFill>
                <a:latin typeface="Times New Roman" panose="02020603050405020304" pitchFamily="18" charset="0"/>
                <a:cs typeface="Times New Roman" panose="02020603050405020304" pitchFamily="18" charset="0"/>
              </a:rPr>
              <a:t>, 2022.</a:t>
            </a:r>
          </a:p>
        </p:txBody>
      </p:sp>
      <p:pic>
        <p:nvPicPr>
          <p:cNvPr id="20" name="Picture 19">
            <a:extLst>
              <a:ext uri="{FF2B5EF4-FFF2-40B4-BE49-F238E27FC236}">
                <a16:creationId xmlns:a16="http://schemas.microsoft.com/office/drawing/2014/main" id="{2946F9C9-3274-BD20-83FF-FB30D70BB640}"/>
              </a:ext>
            </a:extLst>
          </p:cNvPr>
          <p:cNvPicPr>
            <a:picLocks noChangeAspect="1"/>
          </p:cNvPicPr>
          <p:nvPr/>
        </p:nvPicPr>
        <p:blipFill>
          <a:blip r:embed="rId2"/>
          <a:stretch>
            <a:fillRect/>
          </a:stretch>
        </p:blipFill>
        <p:spPr>
          <a:xfrm>
            <a:off x="3893799" y="1494893"/>
            <a:ext cx="8008016" cy="2997781"/>
          </a:xfrm>
          <a:prstGeom prst="rect">
            <a:avLst/>
          </a:prstGeom>
        </p:spPr>
      </p:pic>
      <p:pic>
        <p:nvPicPr>
          <p:cNvPr id="22" name="Picture 21">
            <a:extLst>
              <a:ext uri="{FF2B5EF4-FFF2-40B4-BE49-F238E27FC236}">
                <a16:creationId xmlns:a16="http://schemas.microsoft.com/office/drawing/2014/main" id="{14F583E5-2CE2-D63F-FE70-D44F9B162EED}"/>
              </a:ext>
            </a:extLst>
          </p:cNvPr>
          <p:cNvPicPr>
            <a:picLocks noChangeAspect="1"/>
          </p:cNvPicPr>
          <p:nvPr/>
        </p:nvPicPr>
        <p:blipFill>
          <a:blip r:embed="rId3"/>
          <a:stretch>
            <a:fillRect/>
          </a:stretch>
        </p:blipFill>
        <p:spPr>
          <a:xfrm>
            <a:off x="375523" y="2141796"/>
            <a:ext cx="2990114" cy="2139423"/>
          </a:xfrm>
          <a:prstGeom prst="rect">
            <a:avLst/>
          </a:prstGeom>
        </p:spPr>
      </p:pic>
      <p:sp>
        <p:nvSpPr>
          <p:cNvPr id="24" name="TextBox 23">
            <a:extLst>
              <a:ext uri="{FF2B5EF4-FFF2-40B4-BE49-F238E27FC236}">
                <a16:creationId xmlns:a16="http://schemas.microsoft.com/office/drawing/2014/main" id="{526086EF-26D0-ED13-274D-75ADD088A7C6}"/>
              </a:ext>
            </a:extLst>
          </p:cNvPr>
          <p:cNvSpPr txBox="1"/>
          <p:nvPr/>
        </p:nvSpPr>
        <p:spPr>
          <a:xfrm>
            <a:off x="1699592" y="5174323"/>
            <a:ext cx="9153938" cy="307777"/>
          </a:xfrm>
          <a:prstGeom prst="rect">
            <a:avLst/>
          </a:prstGeom>
          <a:noFill/>
        </p:spPr>
        <p:txBody>
          <a:bodyPr wrap="square">
            <a:spAutoFit/>
          </a:bodyPr>
          <a:lstStyle/>
          <a:p>
            <a:r>
              <a:rPr lang="en-GB" sz="1400" dirty="0"/>
              <a:t>Figures from Ryan O'Connor: https://www.assemblyai.com/blog/emergent-abilities-of-large-language-models/</a:t>
            </a:r>
          </a:p>
        </p:txBody>
      </p:sp>
    </p:spTree>
    <p:extLst>
      <p:ext uri="{BB962C8B-B14F-4D97-AF65-F5344CB8AC3E}">
        <p14:creationId xmlns:p14="http://schemas.microsoft.com/office/powerpoint/2010/main" val="64881298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3A548-14E7-8978-E599-C564C85E1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0C9A9-0B93-9928-6460-54DB83E9AC4B}"/>
              </a:ext>
            </a:extLst>
          </p:cNvPr>
          <p:cNvSpPr>
            <a:spLocks noGrp="1"/>
          </p:cNvSpPr>
          <p:nvPr>
            <p:ph type="title"/>
          </p:nvPr>
        </p:nvSpPr>
        <p:spPr>
          <a:xfrm>
            <a:off x="445096" y="39997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Audio-Language Models: Why? </a:t>
            </a:r>
          </a:p>
        </p:txBody>
      </p:sp>
      <p:sp>
        <p:nvSpPr>
          <p:cNvPr id="4" name="Google Shape;187;p20">
            <a:extLst>
              <a:ext uri="{FF2B5EF4-FFF2-40B4-BE49-F238E27FC236}">
                <a16:creationId xmlns:a16="http://schemas.microsoft.com/office/drawing/2014/main" id="{5430D14B-FD16-A2D9-EE27-082675654FFC}"/>
              </a:ext>
            </a:extLst>
          </p:cNvPr>
          <p:cNvSpPr txBox="1"/>
          <p:nvPr/>
        </p:nvSpPr>
        <p:spPr>
          <a:xfrm>
            <a:off x="543595" y="1368216"/>
            <a:ext cx="10588232" cy="3561593"/>
          </a:xfrm>
          <a:prstGeom prst="rect">
            <a:avLst/>
          </a:prstGeom>
          <a:noFill/>
          <a:ln>
            <a:noFill/>
          </a:ln>
        </p:spPr>
        <p:txBody>
          <a:bodyPr spcFirstLastPara="1" wrap="square" lIns="109725" tIns="109725" rIns="109725" bIns="91425" anchor="t" anchorCtr="0">
            <a:normAutofit/>
          </a:bodyPr>
          <a:lstStyle/>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r>
              <a:rPr kumimoji="0" lang="en-US" sz="2000" b="0" i="0" u="none" strike="noStrike" kern="1200" cap="none" spc="0" normalizeH="0" baseline="0" noProof="0" dirty="0">
                <a:ln>
                  <a:noFill/>
                </a:ln>
                <a:solidFill>
                  <a:srgbClr val="203D75"/>
                </a:solidFill>
                <a:effectLst/>
                <a:uLnTx/>
                <a:uFillTx/>
                <a:latin typeface="Arial"/>
                <a:ea typeface="Arial"/>
                <a:cs typeface="Arial"/>
                <a:sym typeface="Arial"/>
              </a:rPr>
              <a:t>Leverage knowledge within LLMs to address the limitations of audio models</a:t>
            </a:r>
            <a:endParaRPr kumimoji="0" sz="1800" b="0" i="0" u="none" strike="noStrike" kern="1200" cap="none" spc="0" normalizeH="0" baseline="0" noProof="0" dirty="0">
              <a:ln>
                <a:noFill/>
              </a:ln>
              <a:solidFill>
                <a:srgbClr val="203D75"/>
              </a:solidFill>
              <a:effectLst/>
              <a:uLnTx/>
              <a:uFillTx/>
              <a:latin typeface="Calibri"/>
              <a:ea typeface="+mn-ea"/>
              <a:cs typeface="+mn-cs"/>
            </a:endParaRPr>
          </a:p>
          <a:p>
            <a:pPr marL="800100" lvl="1" indent="-342900">
              <a:lnSpc>
                <a:spcPct val="105000"/>
              </a:lnSpc>
              <a:buClr>
                <a:srgbClr val="203D75"/>
              </a:buClr>
              <a:buSzPts val="2000"/>
              <a:buFont typeface="Arial" panose="020B0604020202020204" pitchFamily="34" charset="0"/>
              <a:buChar char="•"/>
            </a:pPr>
            <a:r>
              <a:rPr kumimoji="0" lang="en-US" b="0" i="0" u="none" strike="noStrike" kern="1200" cap="none" spc="0" normalizeH="0" baseline="0" noProof="0" dirty="0">
                <a:ln>
                  <a:noFill/>
                </a:ln>
                <a:solidFill>
                  <a:srgbClr val="203D75"/>
                </a:solidFill>
                <a:effectLst/>
                <a:uLnTx/>
                <a:uFillTx/>
                <a:latin typeface="Arial"/>
                <a:ea typeface="Arial"/>
                <a:cs typeface="Arial"/>
                <a:sym typeface="Arial"/>
              </a:rPr>
              <a:t>Zero-shot or few-shot classification</a:t>
            </a:r>
          </a:p>
          <a:p>
            <a:pPr marL="800100" lvl="1" indent="-342900">
              <a:lnSpc>
                <a:spcPct val="105000"/>
              </a:lnSpc>
              <a:buClr>
                <a:srgbClr val="203D75"/>
              </a:buClr>
              <a:buSzPts val="2000"/>
              <a:buFont typeface="Arial" panose="020B0604020202020204" pitchFamily="34" charset="0"/>
              <a:buChar char="•"/>
            </a:pPr>
            <a:endParaRPr kumimoji="0" lang="en-US" b="0" i="0" u="none" strike="noStrike" kern="1200" cap="none" spc="0" normalizeH="0" baseline="0" noProof="0" dirty="0">
              <a:ln>
                <a:noFill/>
              </a:ln>
              <a:solidFill>
                <a:srgbClr val="203D75"/>
              </a:solidFill>
              <a:effectLst/>
              <a:uLnTx/>
              <a:uFillTx/>
              <a:latin typeface="Arial"/>
              <a:ea typeface="Arial"/>
              <a:cs typeface="Arial"/>
              <a:sym typeface="Arial"/>
            </a:endParaRP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r>
              <a:rPr kumimoji="0" lang="en-US" sz="2000" b="0" i="0" u="none" strike="noStrike" kern="1200" cap="none" spc="0" normalizeH="0" baseline="0" noProof="0" dirty="0">
                <a:ln>
                  <a:noFill/>
                </a:ln>
                <a:solidFill>
                  <a:srgbClr val="203D75"/>
                </a:solidFill>
                <a:effectLst/>
                <a:uLnTx/>
                <a:uFillTx/>
                <a:latin typeface="Arial"/>
                <a:ea typeface="Arial"/>
                <a:cs typeface="Arial"/>
                <a:sym typeface="Arial"/>
              </a:rPr>
              <a:t>Explore homogeneity across tasks with LLMs</a:t>
            </a:r>
          </a:p>
          <a:p>
            <a:pPr marL="800100" lvl="1" indent="-342900">
              <a:lnSpc>
                <a:spcPct val="105000"/>
              </a:lnSpc>
              <a:buClr>
                <a:srgbClr val="203D75"/>
              </a:buClr>
              <a:buSzPts val="2000"/>
              <a:buFont typeface="Arial" panose="020B0604020202020204" pitchFamily="34" charset="0"/>
              <a:buChar char="•"/>
            </a:pPr>
            <a:r>
              <a:rPr lang="en-US" dirty="0">
                <a:solidFill>
                  <a:srgbClr val="203D75"/>
                </a:solidFill>
                <a:latin typeface="Arial"/>
                <a:ea typeface="Arial"/>
                <a:cs typeface="Arial"/>
                <a:sym typeface="Arial"/>
              </a:rPr>
              <a:t>Use LLMs as an agent to solve multi-task problems</a:t>
            </a:r>
          </a:p>
          <a:p>
            <a:pPr marL="800100" lvl="1" indent="-342900">
              <a:lnSpc>
                <a:spcPct val="105000"/>
              </a:lnSpc>
              <a:buClr>
                <a:srgbClr val="203D75"/>
              </a:buClr>
              <a:buSzPts val="2000"/>
              <a:buFont typeface="Arial" panose="020B0604020202020204" pitchFamily="34" charset="0"/>
              <a:buChar char="•"/>
            </a:pPr>
            <a:endParaRPr kumimoji="0" lang="en-US" sz="2000" b="0" i="0" u="none" strike="noStrike" kern="1200" cap="none" spc="0" normalizeH="0" baseline="0" noProof="0" dirty="0">
              <a:ln>
                <a:noFill/>
              </a:ln>
              <a:solidFill>
                <a:srgbClr val="203D75"/>
              </a:solidFill>
              <a:effectLst/>
              <a:uLnTx/>
              <a:uFillTx/>
              <a:latin typeface="Arial"/>
              <a:ea typeface="Arial"/>
              <a:cs typeface="Arial"/>
              <a:sym typeface="Arial"/>
            </a:endParaRP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r>
              <a:rPr lang="en-GB" sz="2000" dirty="0">
                <a:solidFill>
                  <a:srgbClr val="203D75"/>
                </a:solidFill>
                <a:latin typeface="Arial"/>
                <a:ea typeface="Arial"/>
                <a:cs typeface="Arial"/>
                <a:sym typeface="Arial"/>
              </a:rPr>
              <a:t>Extend the capabilities of audio models for new tasks</a:t>
            </a:r>
          </a:p>
          <a:p>
            <a:pPr marL="800100" lvl="1" indent="-342900">
              <a:lnSpc>
                <a:spcPct val="105000"/>
              </a:lnSpc>
              <a:buClr>
                <a:srgbClr val="203D75"/>
              </a:buClr>
              <a:buSzPts val="2000"/>
              <a:buFont typeface="Arial" panose="020B0604020202020204" pitchFamily="34" charset="0"/>
              <a:buChar char="•"/>
            </a:pPr>
            <a:r>
              <a:rPr lang="en-GB" dirty="0">
                <a:solidFill>
                  <a:srgbClr val="203D75"/>
                </a:solidFill>
                <a:latin typeface="Arial"/>
                <a:ea typeface="Arial"/>
                <a:cs typeface="Arial"/>
                <a:sym typeface="Arial"/>
              </a:rPr>
              <a:t>Extending from audio classification to audio captioning/question answering &amp; reasoning</a:t>
            </a:r>
          </a:p>
          <a:p>
            <a:pPr marL="800100" lvl="1" indent="-342900">
              <a:lnSpc>
                <a:spcPct val="105000"/>
              </a:lnSpc>
              <a:buClr>
                <a:srgbClr val="203D75"/>
              </a:buClr>
              <a:buSzPts val="2000"/>
              <a:buFont typeface="Arial" panose="020B0604020202020204" pitchFamily="34" charset="0"/>
              <a:buChar char="•"/>
            </a:pPr>
            <a:r>
              <a:rPr lang="en-GB" dirty="0">
                <a:solidFill>
                  <a:srgbClr val="203D75"/>
                </a:solidFill>
                <a:latin typeface="Arial"/>
                <a:ea typeface="Arial"/>
                <a:cs typeface="Arial"/>
                <a:sym typeface="Arial"/>
              </a:rPr>
              <a:t>Extending from audio generation to storytelling &amp; controllable editing</a:t>
            </a:r>
          </a:p>
          <a:p>
            <a:pPr marL="800100" lvl="1" indent="-342900">
              <a:lnSpc>
                <a:spcPct val="105000"/>
              </a:lnSpc>
              <a:buClr>
                <a:srgbClr val="203D75"/>
              </a:buClr>
              <a:buSzPts val="2000"/>
              <a:buFont typeface="Arial" panose="020B0604020202020204" pitchFamily="34" charset="0"/>
              <a:buChar char="•"/>
            </a:pPr>
            <a:r>
              <a:rPr lang="en-GB" dirty="0">
                <a:solidFill>
                  <a:srgbClr val="203D75"/>
                </a:solidFill>
                <a:latin typeface="Arial"/>
                <a:ea typeface="Arial"/>
                <a:cs typeface="Arial"/>
                <a:sym typeface="Arial"/>
              </a:rPr>
              <a:t>Extending from audio source separation to language queried audio source separation</a:t>
            </a: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endParaRPr kumimoji="0" lang="en-GB" sz="2000" b="0" i="0" u="none" strike="noStrike" kern="1200" cap="none" spc="0" normalizeH="0" baseline="0" noProof="0" dirty="0">
              <a:ln>
                <a:noFill/>
              </a:ln>
              <a:solidFill>
                <a:srgbClr val="203D75"/>
              </a:solidFill>
              <a:effectLst/>
              <a:uLnTx/>
              <a:uFillTx/>
              <a:latin typeface="Arial"/>
              <a:ea typeface="Arial"/>
              <a:cs typeface="Arial"/>
              <a:sym typeface="Arial"/>
            </a:endParaRP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endParaRPr kumimoji="0" sz="2000" b="0" i="0" u="none" strike="noStrike" kern="1200" cap="none" spc="0" normalizeH="0" baseline="0" noProof="0" dirty="0">
              <a:ln>
                <a:noFill/>
              </a:ln>
              <a:solidFill>
                <a:srgbClr val="203D75"/>
              </a:solidFill>
              <a:effectLst/>
              <a:uLnTx/>
              <a:uFillTx/>
              <a:latin typeface="Arial"/>
              <a:ea typeface="Arial"/>
              <a:cs typeface="Arial"/>
              <a:sym typeface="Arial"/>
            </a:endParaRPr>
          </a:p>
        </p:txBody>
      </p:sp>
    </p:spTree>
    <p:extLst>
      <p:ext uri="{BB962C8B-B14F-4D97-AF65-F5344CB8AC3E}">
        <p14:creationId xmlns:p14="http://schemas.microsoft.com/office/powerpoint/2010/main" val="357546505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AF87-7680-C9C6-998C-24BA1FDFF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84AA2-FDC5-9140-E759-5BA535F19BAF}"/>
              </a:ext>
            </a:extLst>
          </p:cNvPr>
          <p:cNvSpPr>
            <a:spLocks noGrp="1"/>
          </p:cNvSpPr>
          <p:nvPr>
            <p:ph type="title"/>
          </p:nvPr>
        </p:nvSpPr>
        <p:spPr>
          <a:xfrm>
            <a:off x="383140" y="325403"/>
            <a:ext cx="10880035" cy="413268"/>
          </a:xfrm>
        </p:spPr>
        <p:txBody>
          <a:bodyPr/>
          <a:lstStyle/>
          <a:p>
            <a:r>
              <a:rPr lang="en-US" sz="3000" dirty="0">
                <a:solidFill>
                  <a:srgbClr val="0070C0"/>
                </a:solidFill>
                <a:latin typeface="Noto Sans" panose="020B0502040504020204" pitchFamily="34"/>
                <a:ea typeface="Noto Sans" panose="020B0502040504020204" pitchFamily="34"/>
                <a:cs typeface="Noto Sans" panose="020B0502040504020204" pitchFamily="34"/>
              </a:rPr>
              <a:t>Large Audio Language Models - Examples </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4" name="TextBox 3">
            <a:extLst>
              <a:ext uri="{FF2B5EF4-FFF2-40B4-BE49-F238E27FC236}">
                <a16:creationId xmlns:a16="http://schemas.microsoft.com/office/drawing/2014/main" id="{AD22AE4C-FD70-8587-733C-FBFC2970E4DB}"/>
              </a:ext>
            </a:extLst>
          </p:cNvPr>
          <p:cNvSpPr txBox="1"/>
          <p:nvPr/>
        </p:nvSpPr>
        <p:spPr>
          <a:xfrm>
            <a:off x="493714" y="1014518"/>
            <a:ext cx="5972209" cy="5632311"/>
          </a:xfrm>
          <a:prstGeom prst="rect">
            <a:avLst/>
          </a:prstGeom>
          <a:noFill/>
        </p:spPr>
        <p:txBody>
          <a:bodyPr wrap="square">
            <a:spAutoFit/>
          </a:bodyPr>
          <a:lstStyle/>
          <a:p>
            <a:r>
              <a:rPr lang="en-GB" b="1" dirty="0">
                <a:solidFill>
                  <a:srgbClr val="262626"/>
                </a:solidFill>
              </a:rPr>
              <a:t>Whisper</a:t>
            </a:r>
            <a:r>
              <a:rPr lang="en-GB" dirty="0">
                <a:solidFill>
                  <a:srgbClr val="262626"/>
                </a:solidFill>
              </a:rPr>
              <a:t>: automatic speech recognition (ASR)</a:t>
            </a:r>
          </a:p>
          <a:p>
            <a:r>
              <a:rPr lang="en-GB" b="1" dirty="0">
                <a:solidFill>
                  <a:srgbClr val="262626"/>
                </a:solidFill>
              </a:rPr>
              <a:t>Wav2Vec 2.0</a:t>
            </a:r>
            <a:r>
              <a:rPr lang="en-GB" dirty="0">
                <a:solidFill>
                  <a:srgbClr val="262626"/>
                </a:solidFill>
              </a:rPr>
              <a:t>: speech to text (STT)</a:t>
            </a:r>
          </a:p>
          <a:p>
            <a:r>
              <a:rPr lang="en-GB" b="1" dirty="0" err="1">
                <a:solidFill>
                  <a:srgbClr val="262626"/>
                </a:solidFill>
              </a:rPr>
              <a:t>DeepSpeech</a:t>
            </a:r>
            <a:r>
              <a:rPr lang="en-GB" dirty="0">
                <a:solidFill>
                  <a:srgbClr val="262626"/>
                </a:solidFill>
              </a:rPr>
              <a:t>: open-source ASR</a:t>
            </a:r>
          </a:p>
          <a:p>
            <a:r>
              <a:rPr lang="en-GB" b="1" dirty="0">
                <a:solidFill>
                  <a:srgbClr val="262626"/>
                </a:solidFill>
              </a:rPr>
              <a:t>Coqui AI</a:t>
            </a:r>
            <a:r>
              <a:rPr lang="en-GB" dirty="0">
                <a:solidFill>
                  <a:srgbClr val="262626"/>
                </a:solidFill>
              </a:rPr>
              <a:t>: speech synthesis and TTS</a:t>
            </a:r>
          </a:p>
          <a:p>
            <a:r>
              <a:rPr lang="en-GB" b="1" dirty="0">
                <a:solidFill>
                  <a:srgbClr val="262626"/>
                </a:solidFill>
              </a:rPr>
              <a:t>Jasper and </a:t>
            </a:r>
            <a:r>
              <a:rPr lang="en-GB" b="1" dirty="0" err="1">
                <a:solidFill>
                  <a:srgbClr val="262626"/>
                </a:solidFill>
              </a:rPr>
              <a:t>QuartzNet</a:t>
            </a:r>
            <a:r>
              <a:rPr lang="en-GB" dirty="0">
                <a:solidFill>
                  <a:srgbClr val="262626"/>
                </a:solidFill>
              </a:rPr>
              <a:t>: ASR</a:t>
            </a:r>
          </a:p>
          <a:p>
            <a:r>
              <a:rPr lang="en-GB" b="1" dirty="0">
                <a:solidFill>
                  <a:srgbClr val="262626"/>
                </a:solidFill>
              </a:rPr>
              <a:t>GPT-3 with Whisper</a:t>
            </a:r>
            <a:r>
              <a:rPr lang="en-GB" dirty="0">
                <a:solidFill>
                  <a:srgbClr val="262626"/>
                </a:solidFill>
              </a:rPr>
              <a:t>: ASR + LLMs</a:t>
            </a:r>
          </a:p>
          <a:p>
            <a:r>
              <a:rPr lang="en-GB" b="1" dirty="0">
                <a:solidFill>
                  <a:srgbClr val="262626"/>
                </a:solidFill>
              </a:rPr>
              <a:t>Sonix.ai</a:t>
            </a:r>
            <a:r>
              <a:rPr lang="en-GB" dirty="0">
                <a:solidFill>
                  <a:srgbClr val="262626"/>
                </a:solidFill>
              </a:rPr>
              <a:t>: speech transcription and analysis</a:t>
            </a:r>
          </a:p>
          <a:p>
            <a:r>
              <a:rPr lang="en-GB" b="1" dirty="0" err="1">
                <a:solidFill>
                  <a:srgbClr val="262626"/>
                </a:solidFill>
              </a:rPr>
              <a:t>SpeechBrain</a:t>
            </a:r>
            <a:r>
              <a:rPr lang="en-GB" dirty="0">
                <a:solidFill>
                  <a:srgbClr val="262626"/>
                </a:solidFill>
              </a:rPr>
              <a:t>: platform for speech models</a:t>
            </a:r>
            <a:endParaRPr lang="en-GB" b="1" dirty="0">
              <a:solidFill>
                <a:srgbClr val="262626"/>
              </a:solidFill>
            </a:endParaRPr>
          </a:p>
          <a:p>
            <a:r>
              <a:rPr lang="en-GB" b="1" dirty="0" err="1">
                <a:solidFill>
                  <a:srgbClr val="262626"/>
                </a:solidFill>
              </a:rPr>
              <a:t>OpenSTT</a:t>
            </a:r>
            <a:r>
              <a:rPr lang="en-GB" dirty="0">
                <a:solidFill>
                  <a:srgbClr val="262626"/>
                </a:solidFill>
              </a:rPr>
              <a:t>: ASR</a:t>
            </a:r>
          </a:p>
          <a:p>
            <a:r>
              <a:rPr lang="en-GB" b="1" dirty="0">
                <a:solidFill>
                  <a:srgbClr val="262626"/>
                </a:solidFill>
              </a:rPr>
              <a:t>Gemini</a:t>
            </a:r>
            <a:r>
              <a:rPr lang="en-GB" dirty="0">
                <a:solidFill>
                  <a:srgbClr val="262626"/>
                </a:solidFill>
              </a:rPr>
              <a:t>: text/image/speech</a:t>
            </a:r>
          </a:p>
          <a:p>
            <a:r>
              <a:rPr lang="en-GB" b="1" dirty="0" err="1">
                <a:solidFill>
                  <a:srgbClr val="262626"/>
                </a:solidFill>
              </a:rPr>
              <a:t>WavLLM</a:t>
            </a:r>
            <a:r>
              <a:rPr lang="en-GB" dirty="0">
                <a:solidFill>
                  <a:srgbClr val="262626"/>
                </a:solidFill>
              </a:rPr>
              <a:t>: speech LLMs</a:t>
            </a:r>
          </a:p>
          <a:p>
            <a:r>
              <a:rPr lang="en-GB" b="1" dirty="0" err="1">
                <a:solidFill>
                  <a:srgbClr val="0070C0"/>
                </a:solidFill>
              </a:rPr>
              <a:t>MuseNet</a:t>
            </a:r>
            <a:r>
              <a:rPr lang="en-GB" dirty="0">
                <a:solidFill>
                  <a:srgbClr val="0070C0"/>
                </a:solidFill>
              </a:rPr>
              <a:t>: music instrumental composition &amp; style transfer</a:t>
            </a:r>
          </a:p>
          <a:p>
            <a:r>
              <a:rPr lang="en-GB" b="1" dirty="0" err="1">
                <a:solidFill>
                  <a:srgbClr val="0070C0"/>
                </a:solidFill>
              </a:rPr>
              <a:t>MusicVAE</a:t>
            </a:r>
            <a:r>
              <a:rPr lang="en-GB" dirty="0">
                <a:solidFill>
                  <a:srgbClr val="0070C0"/>
                </a:solidFill>
              </a:rPr>
              <a:t>: melody generation, remixing, and style interpolation</a:t>
            </a:r>
          </a:p>
          <a:p>
            <a:r>
              <a:rPr lang="en-GB" b="1" dirty="0" err="1">
                <a:solidFill>
                  <a:srgbClr val="0070C0"/>
                </a:solidFill>
              </a:rPr>
              <a:t>JukeBox</a:t>
            </a:r>
            <a:r>
              <a:rPr lang="en-GB" dirty="0">
                <a:solidFill>
                  <a:srgbClr val="0070C0"/>
                </a:solidFill>
              </a:rPr>
              <a:t>: raw music with vocals and lyrics</a:t>
            </a:r>
          </a:p>
          <a:p>
            <a:r>
              <a:rPr lang="en-GB" b="1" dirty="0">
                <a:solidFill>
                  <a:srgbClr val="0070C0"/>
                </a:solidFill>
              </a:rPr>
              <a:t>Riffusion</a:t>
            </a:r>
            <a:r>
              <a:rPr lang="en-GB" dirty="0">
                <a:solidFill>
                  <a:srgbClr val="0070C0"/>
                </a:solidFill>
              </a:rPr>
              <a:t>: text to music generation</a:t>
            </a:r>
          </a:p>
          <a:p>
            <a:r>
              <a:rPr lang="en-GB" b="1" dirty="0" err="1">
                <a:solidFill>
                  <a:srgbClr val="0070C0"/>
                </a:solidFill>
              </a:rPr>
              <a:t>MusicLM</a:t>
            </a:r>
            <a:r>
              <a:rPr lang="en-GB" dirty="0">
                <a:solidFill>
                  <a:srgbClr val="0070C0"/>
                </a:solidFill>
              </a:rPr>
              <a:t>: text to music generation</a:t>
            </a:r>
          </a:p>
          <a:p>
            <a:r>
              <a:rPr lang="en-GB" b="1" dirty="0">
                <a:solidFill>
                  <a:srgbClr val="0070C0"/>
                </a:solidFill>
              </a:rPr>
              <a:t>REMI</a:t>
            </a:r>
            <a:r>
              <a:rPr lang="en-GB" dirty="0">
                <a:solidFill>
                  <a:srgbClr val="0070C0"/>
                </a:solidFill>
              </a:rPr>
              <a:t>: symbolic music generation (e.g. MIDI) </a:t>
            </a:r>
          </a:p>
          <a:p>
            <a:r>
              <a:rPr lang="en-GB" b="1" dirty="0" err="1">
                <a:solidFill>
                  <a:srgbClr val="0070C0"/>
                </a:solidFill>
              </a:rPr>
              <a:t>DeepBach</a:t>
            </a:r>
            <a:r>
              <a:rPr lang="en-GB" dirty="0">
                <a:solidFill>
                  <a:srgbClr val="0070C0"/>
                </a:solidFill>
              </a:rPr>
              <a:t>: classic music composition</a:t>
            </a:r>
          </a:p>
          <a:p>
            <a:r>
              <a:rPr lang="en-GB" b="1" dirty="0">
                <a:solidFill>
                  <a:srgbClr val="0070C0"/>
                </a:solidFill>
              </a:rPr>
              <a:t>AIVA</a:t>
            </a:r>
            <a:r>
              <a:rPr lang="en-GB" dirty="0">
                <a:solidFill>
                  <a:srgbClr val="0070C0"/>
                </a:solidFill>
              </a:rPr>
              <a:t>: music generation assistant</a:t>
            </a:r>
          </a:p>
        </p:txBody>
      </p:sp>
      <p:sp>
        <p:nvSpPr>
          <p:cNvPr id="6" name="TextBox 5">
            <a:extLst>
              <a:ext uri="{FF2B5EF4-FFF2-40B4-BE49-F238E27FC236}">
                <a16:creationId xmlns:a16="http://schemas.microsoft.com/office/drawing/2014/main" id="{57272600-4B71-1309-D914-228C91CD9B73}"/>
              </a:ext>
            </a:extLst>
          </p:cNvPr>
          <p:cNvSpPr txBox="1"/>
          <p:nvPr/>
        </p:nvSpPr>
        <p:spPr>
          <a:xfrm>
            <a:off x="6172200" y="1014518"/>
            <a:ext cx="5804382" cy="5632311"/>
          </a:xfrm>
          <a:prstGeom prst="rect">
            <a:avLst/>
          </a:prstGeom>
          <a:noFill/>
        </p:spPr>
        <p:txBody>
          <a:bodyPr wrap="square">
            <a:spAutoFit/>
          </a:bodyPr>
          <a:lstStyle/>
          <a:p>
            <a:r>
              <a:rPr lang="en-GB" b="1" dirty="0">
                <a:solidFill>
                  <a:srgbClr val="FF0000"/>
                </a:solidFill>
              </a:rPr>
              <a:t>Wav2CLIP</a:t>
            </a:r>
            <a:r>
              <a:rPr lang="en-GB" dirty="0">
                <a:solidFill>
                  <a:srgbClr val="FF0000"/>
                </a:solidFill>
              </a:rPr>
              <a:t>: audio and language mapping</a:t>
            </a:r>
          </a:p>
          <a:p>
            <a:r>
              <a:rPr lang="en-GB" b="1" dirty="0" err="1">
                <a:solidFill>
                  <a:srgbClr val="FF0000"/>
                </a:solidFill>
              </a:rPr>
              <a:t>AudioCLIP</a:t>
            </a:r>
            <a:r>
              <a:rPr lang="en-GB" dirty="0">
                <a:solidFill>
                  <a:srgbClr val="FF0000"/>
                </a:solidFill>
              </a:rPr>
              <a:t>: audio-text-image alignment</a:t>
            </a:r>
          </a:p>
          <a:p>
            <a:r>
              <a:rPr lang="en-GB" b="1" dirty="0">
                <a:solidFill>
                  <a:srgbClr val="FF0000"/>
                </a:solidFill>
              </a:rPr>
              <a:t>CLAP</a:t>
            </a:r>
            <a:r>
              <a:rPr lang="en-GB" dirty="0">
                <a:solidFill>
                  <a:srgbClr val="FF0000"/>
                </a:solidFill>
              </a:rPr>
              <a:t>: audio-text alignment</a:t>
            </a:r>
            <a:endParaRPr lang="en-GB" sz="1800" dirty="0">
              <a:solidFill>
                <a:srgbClr val="FF0000"/>
              </a:solidFill>
            </a:endParaRPr>
          </a:p>
          <a:p>
            <a:r>
              <a:rPr lang="en-GB" b="1" dirty="0">
                <a:solidFill>
                  <a:srgbClr val="FF0000"/>
                </a:solidFill>
              </a:rPr>
              <a:t>CLAP-LAION</a:t>
            </a:r>
            <a:r>
              <a:rPr lang="en-GB" dirty="0">
                <a:solidFill>
                  <a:srgbClr val="FF0000"/>
                </a:solidFill>
              </a:rPr>
              <a:t>: audio-text alignment</a:t>
            </a:r>
          </a:p>
          <a:p>
            <a:r>
              <a:rPr lang="en-GB" b="1" dirty="0" err="1">
                <a:solidFill>
                  <a:srgbClr val="FF0000"/>
                </a:solidFill>
              </a:rPr>
              <a:t>Pengi</a:t>
            </a:r>
            <a:r>
              <a:rPr lang="en-GB" dirty="0">
                <a:solidFill>
                  <a:srgbClr val="FF0000"/>
                </a:solidFill>
              </a:rPr>
              <a:t>: audio classification &amp; AQA</a:t>
            </a:r>
          </a:p>
          <a:p>
            <a:r>
              <a:rPr lang="en-GB" b="1" dirty="0">
                <a:solidFill>
                  <a:srgbClr val="FF0000"/>
                </a:solidFill>
              </a:rPr>
              <a:t>Qwen-Audio</a:t>
            </a:r>
            <a:r>
              <a:rPr lang="en-GB" dirty="0">
                <a:solidFill>
                  <a:srgbClr val="FF0000"/>
                </a:solidFill>
              </a:rPr>
              <a:t>: speech, music, general audio</a:t>
            </a:r>
          </a:p>
          <a:p>
            <a:r>
              <a:rPr lang="en-GB" b="1" dirty="0" err="1">
                <a:solidFill>
                  <a:srgbClr val="FF0000"/>
                </a:solidFill>
              </a:rPr>
              <a:t>AudioLM</a:t>
            </a:r>
            <a:r>
              <a:rPr lang="en-GB" dirty="0">
                <a:solidFill>
                  <a:srgbClr val="FF0000"/>
                </a:solidFill>
              </a:rPr>
              <a:t>: Speech/music generation</a:t>
            </a:r>
          </a:p>
          <a:p>
            <a:r>
              <a:rPr lang="en-GB" b="1" dirty="0">
                <a:solidFill>
                  <a:srgbClr val="FF0000"/>
                </a:solidFill>
              </a:rPr>
              <a:t>LTU</a:t>
            </a:r>
            <a:r>
              <a:rPr lang="en-GB" dirty="0">
                <a:solidFill>
                  <a:srgbClr val="FF0000"/>
                </a:solidFill>
              </a:rPr>
              <a:t>: audio QA and reasoning</a:t>
            </a:r>
          </a:p>
          <a:p>
            <a:r>
              <a:rPr lang="en-GB" b="1" dirty="0">
                <a:solidFill>
                  <a:srgbClr val="FF0000"/>
                </a:solidFill>
              </a:rPr>
              <a:t>SALMONN</a:t>
            </a:r>
            <a:r>
              <a:rPr lang="en-GB" dirty="0">
                <a:solidFill>
                  <a:srgbClr val="FF0000"/>
                </a:solidFill>
              </a:rPr>
              <a:t>: speech-audio-music LLMs</a:t>
            </a:r>
          </a:p>
          <a:p>
            <a:r>
              <a:rPr lang="en-GB" b="1" dirty="0" err="1">
                <a:solidFill>
                  <a:srgbClr val="FF0000"/>
                </a:solidFill>
              </a:rPr>
              <a:t>ImageBind</a:t>
            </a:r>
            <a:r>
              <a:rPr lang="en-GB" dirty="0">
                <a:solidFill>
                  <a:srgbClr val="FF0000"/>
                </a:solidFill>
              </a:rPr>
              <a:t>: image, text, audio, depth</a:t>
            </a:r>
          </a:p>
          <a:p>
            <a:r>
              <a:rPr lang="en-GB" b="1" dirty="0">
                <a:solidFill>
                  <a:srgbClr val="FF0000"/>
                </a:solidFill>
              </a:rPr>
              <a:t>ONE-PEACE</a:t>
            </a:r>
            <a:r>
              <a:rPr lang="en-GB" dirty="0">
                <a:solidFill>
                  <a:srgbClr val="FF0000"/>
                </a:solidFill>
              </a:rPr>
              <a:t>: audio-text-image</a:t>
            </a:r>
          </a:p>
          <a:p>
            <a:r>
              <a:rPr lang="en-GB" b="1" dirty="0" err="1">
                <a:solidFill>
                  <a:srgbClr val="FF0000"/>
                </a:solidFill>
              </a:rPr>
              <a:t>AudioGPT</a:t>
            </a:r>
            <a:r>
              <a:rPr lang="en-GB" dirty="0">
                <a:solidFill>
                  <a:srgbClr val="FF0000"/>
                </a:solidFill>
              </a:rPr>
              <a:t>: Speech, Music, Talking Head </a:t>
            </a:r>
          </a:p>
          <a:p>
            <a:r>
              <a:rPr lang="en-GB" b="1" dirty="0" err="1">
                <a:solidFill>
                  <a:srgbClr val="FF0000"/>
                </a:solidFill>
              </a:rPr>
              <a:t>UniAudio</a:t>
            </a:r>
            <a:r>
              <a:rPr lang="en-GB" dirty="0">
                <a:solidFill>
                  <a:srgbClr val="FF0000"/>
                </a:solidFill>
              </a:rPr>
              <a:t>: speech/sound/music/singing</a:t>
            </a:r>
          </a:p>
          <a:p>
            <a:endParaRPr lang="en-GB" dirty="0"/>
          </a:p>
          <a:p>
            <a:r>
              <a:rPr lang="en-GB" b="1" dirty="0" err="1">
                <a:solidFill>
                  <a:srgbClr val="002868"/>
                </a:solidFill>
              </a:rPr>
              <a:t>AudioLDM</a:t>
            </a:r>
            <a:r>
              <a:rPr lang="en-GB" dirty="0">
                <a:solidFill>
                  <a:srgbClr val="002868"/>
                </a:solidFill>
              </a:rPr>
              <a:t>: text to audio generation</a:t>
            </a:r>
          </a:p>
          <a:p>
            <a:r>
              <a:rPr lang="en-GB" b="1" dirty="0" err="1">
                <a:solidFill>
                  <a:srgbClr val="002868"/>
                </a:solidFill>
              </a:rPr>
              <a:t>AudioLDM</a:t>
            </a:r>
            <a:r>
              <a:rPr lang="en-GB" b="1" dirty="0">
                <a:solidFill>
                  <a:srgbClr val="002868"/>
                </a:solidFill>
              </a:rPr>
              <a:t> 2</a:t>
            </a:r>
            <a:r>
              <a:rPr lang="en-GB" dirty="0">
                <a:solidFill>
                  <a:srgbClr val="002868"/>
                </a:solidFill>
              </a:rPr>
              <a:t>: text to audio generation</a:t>
            </a:r>
          </a:p>
          <a:p>
            <a:r>
              <a:rPr lang="en-GB" b="1" dirty="0">
                <a:solidFill>
                  <a:srgbClr val="002868"/>
                </a:solidFill>
              </a:rPr>
              <a:t>Re-</a:t>
            </a:r>
            <a:r>
              <a:rPr lang="en-GB" b="1" dirty="0" err="1">
                <a:solidFill>
                  <a:srgbClr val="002868"/>
                </a:solidFill>
              </a:rPr>
              <a:t>AudioLDM</a:t>
            </a:r>
            <a:r>
              <a:rPr lang="en-GB" dirty="0">
                <a:solidFill>
                  <a:srgbClr val="002868"/>
                </a:solidFill>
              </a:rPr>
              <a:t>: text to audio generation</a:t>
            </a:r>
          </a:p>
          <a:p>
            <a:r>
              <a:rPr lang="en-GB" b="1" dirty="0">
                <a:solidFill>
                  <a:srgbClr val="002868"/>
                </a:solidFill>
              </a:rPr>
              <a:t>T-CLAP</a:t>
            </a:r>
            <a:r>
              <a:rPr lang="en-GB" dirty="0">
                <a:solidFill>
                  <a:srgbClr val="002868"/>
                </a:solidFill>
              </a:rPr>
              <a:t>: audio-text alignment</a:t>
            </a:r>
          </a:p>
          <a:p>
            <a:r>
              <a:rPr lang="en-GB" b="1" dirty="0" err="1">
                <a:solidFill>
                  <a:srgbClr val="002868"/>
                </a:solidFill>
              </a:rPr>
              <a:t>WavCraft</a:t>
            </a:r>
            <a:r>
              <a:rPr lang="en-GB" dirty="0">
                <a:solidFill>
                  <a:srgbClr val="002868"/>
                </a:solidFill>
              </a:rPr>
              <a:t>: text prompted audio editing</a:t>
            </a:r>
          </a:p>
          <a:p>
            <a:r>
              <a:rPr lang="en-GB" b="1" dirty="0">
                <a:solidFill>
                  <a:srgbClr val="002868"/>
                </a:solidFill>
              </a:rPr>
              <a:t>APT-LLM</a:t>
            </a:r>
            <a:r>
              <a:rPr lang="en-GB" dirty="0">
                <a:solidFill>
                  <a:srgbClr val="002868"/>
                </a:solidFill>
              </a:rPr>
              <a:t>: LLM based AQA and reasoning</a:t>
            </a:r>
          </a:p>
        </p:txBody>
      </p:sp>
    </p:spTree>
    <p:extLst>
      <p:ext uri="{BB962C8B-B14F-4D97-AF65-F5344CB8AC3E}">
        <p14:creationId xmlns:p14="http://schemas.microsoft.com/office/powerpoint/2010/main" val="34336767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0D01-3BE6-CD5E-DC7D-194700819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1A2EB-0794-EE5B-686A-ED7E5D28DEBE}"/>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a:t>
            </a:r>
            <a:r>
              <a:rPr lang="en-US" sz="3000" dirty="0">
                <a:solidFill>
                  <a:srgbClr val="0070C0"/>
                </a:solidFill>
                <a:latin typeface="Noto Sans" panose="020B0502040504020204" pitchFamily="34"/>
                <a:ea typeface="Noto Sans" panose="020B0502040504020204" pitchFamily="34"/>
                <a:cs typeface="Noto Sans" panose="020B0502040504020204" pitchFamily="34"/>
              </a:rPr>
              <a:t>Large) Audio-Language Datasets</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3" name="Text Placeholder 2">
            <a:extLst>
              <a:ext uri="{FF2B5EF4-FFF2-40B4-BE49-F238E27FC236}">
                <a16:creationId xmlns:a16="http://schemas.microsoft.com/office/drawing/2014/main" id="{543C929E-C2E2-E131-E0DA-6ACD42FF8635}"/>
              </a:ext>
            </a:extLst>
          </p:cNvPr>
          <p:cNvSpPr>
            <a:spLocks noGrp="1"/>
          </p:cNvSpPr>
          <p:nvPr>
            <p:ph type="body" idx="1"/>
          </p:nvPr>
        </p:nvSpPr>
        <p:spPr>
          <a:xfrm>
            <a:off x="699050" y="1378535"/>
            <a:ext cx="5900532" cy="4336463"/>
          </a:xfrm>
        </p:spPr>
        <p:txBody>
          <a:bodyPr>
            <a:normAutofit fontScale="85000" lnSpcReduction="20000"/>
          </a:bodyPr>
          <a:lstStyle/>
          <a:p>
            <a:pPr marL="457200" indent="-457200">
              <a:buFont typeface="Arial" panose="020B0604020202020204" pitchFamily="34" charset="0"/>
              <a:buChar char="•"/>
            </a:pPr>
            <a:r>
              <a:rPr lang="en-GB" sz="2600" dirty="0" err="1">
                <a:solidFill>
                  <a:srgbClr val="262626"/>
                </a:solidFill>
              </a:rPr>
              <a:t>AudioCaps</a:t>
            </a:r>
            <a:r>
              <a:rPr lang="en-GB" sz="2600" dirty="0">
                <a:solidFill>
                  <a:srgbClr val="262626"/>
                </a:solidFill>
              </a:rPr>
              <a:t> (Kim et al, 2019) </a:t>
            </a:r>
          </a:p>
          <a:p>
            <a:pPr marL="457200" indent="-457200">
              <a:buFont typeface="Arial" panose="020B0604020202020204" pitchFamily="34" charset="0"/>
              <a:buChar char="•"/>
            </a:pPr>
            <a:r>
              <a:rPr lang="en-GB" sz="2600" dirty="0">
                <a:solidFill>
                  <a:srgbClr val="262626"/>
                </a:solidFill>
              </a:rPr>
              <a:t>Clotho (</a:t>
            </a:r>
            <a:r>
              <a:rPr lang="en-GB" sz="2600" dirty="0" err="1">
                <a:solidFill>
                  <a:srgbClr val="262626"/>
                </a:solidFill>
              </a:rPr>
              <a:t>Drossos</a:t>
            </a:r>
            <a:r>
              <a:rPr lang="en-GB" sz="2600" dirty="0">
                <a:solidFill>
                  <a:srgbClr val="262626"/>
                </a:solidFill>
              </a:rPr>
              <a:t> et al, 2020)</a:t>
            </a:r>
          </a:p>
          <a:p>
            <a:pPr marL="457200" indent="-457200">
              <a:buFont typeface="Arial" panose="020B0604020202020204" pitchFamily="34" charset="0"/>
              <a:buChar char="•"/>
            </a:pPr>
            <a:r>
              <a:rPr lang="en-GB" sz="2600" dirty="0" err="1">
                <a:solidFill>
                  <a:srgbClr val="262626"/>
                </a:solidFill>
              </a:rPr>
              <a:t>SoundDescs</a:t>
            </a:r>
            <a:r>
              <a:rPr lang="en-GB" sz="2600" dirty="0">
                <a:solidFill>
                  <a:srgbClr val="262626"/>
                </a:solidFill>
              </a:rPr>
              <a:t> (Koepke et al, 2021)</a:t>
            </a:r>
          </a:p>
          <a:p>
            <a:pPr marL="457200" indent="-457200">
              <a:buFont typeface="Arial" panose="020B0604020202020204" pitchFamily="34" charset="0"/>
              <a:buChar char="•"/>
            </a:pPr>
            <a:r>
              <a:rPr lang="en-GB" sz="2600" dirty="0">
                <a:solidFill>
                  <a:srgbClr val="262626"/>
                </a:solidFill>
              </a:rPr>
              <a:t>LAION-Audio-630K (Wu et al, 2023)</a:t>
            </a:r>
          </a:p>
          <a:p>
            <a:pPr marL="457200" indent="-457200">
              <a:buFont typeface="Arial" panose="020B0604020202020204" pitchFamily="34" charset="0"/>
              <a:buChar char="•"/>
            </a:pPr>
            <a:r>
              <a:rPr lang="en-GB" sz="2600" dirty="0">
                <a:solidFill>
                  <a:srgbClr val="262626"/>
                </a:solidFill>
              </a:rPr>
              <a:t>Auto-ACD (Xu et al, 2024)</a:t>
            </a:r>
          </a:p>
          <a:p>
            <a:pPr marL="457200" indent="-457200">
              <a:buFont typeface="Arial" panose="020B0604020202020204" pitchFamily="34" charset="0"/>
              <a:buChar char="•"/>
            </a:pPr>
            <a:r>
              <a:rPr lang="en-GB" sz="2600" dirty="0">
                <a:solidFill>
                  <a:srgbClr val="262626"/>
                </a:solidFill>
              </a:rPr>
              <a:t>Audio-FLAN (Xue et al, 2025)</a:t>
            </a:r>
          </a:p>
          <a:p>
            <a:pPr marL="457200" indent="-457200">
              <a:buFont typeface="Arial" panose="020B0604020202020204" pitchFamily="34" charset="0"/>
              <a:buChar char="•"/>
            </a:pPr>
            <a:r>
              <a:rPr lang="en-GB" sz="2600" dirty="0" err="1">
                <a:solidFill>
                  <a:srgbClr val="262626"/>
                </a:solidFill>
              </a:rPr>
              <a:t>SeaBench</a:t>
            </a:r>
            <a:r>
              <a:rPr lang="en-GB" sz="2600" dirty="0">
                <a:solidFill>
                  <a:srgbClr val="262626"/>
                </a:solidFill>
              </a:rPr>
              <a:t>-Audio (Liu et al, 2025)</a:t>
            </a:r>
          </a:p>
          <a:p>
            <a:pPr marL="457200" indent="-457200">
              <a:buFont typeface="Arial" panose="020B0604020202020204" pitchFamily="34" charset="0"/>
              <a:buChar char="•"/>
            </a:pPr>
            <a:r>
              <a:rPr lang="en-GB" sz="2600" dirty="0" err="1">
                <a:solidFill>
                  <a:srgbClr val="262626"/>
                </a:solidFill>
              </a:rPr>
              <a:t>MusicSem</a:t>
            </a:r>
            <a:r>
              <a:rPr lang="en-GB" sz="2600" dirty="0">
                <a:solidFill>
                  <a:srgbClr val="262626"/>
                </a:solidFill>
              </a:rPr>
              <a:t> (</a:t>
            </a:r>
            <a:r>
              <a:rPr lang="en-GB" sz="2600" dirty="0" err="1">
                <a:solidFill>
                  <a:srgbClr val="262626"/>
                </a:solidFill>
              </a:rPr>
              <a:t>Salganik</a:t>
            </a:r>
            <a:r>
              <a:rPr lang="en-GB" sz="2600" dirty="0">
                <a:solidFill>
                  <a:srgbClr val="262626"/>
                </a:solidFill>
              </a:rPr>
              <a:t> et al, 2026)</a:t>
            </a:r>
          </a:p>
          <a:p>
            <a:pPr marL="457200" indent="-457200">
              <a:buFont typeface="Arial" panose="020B0604020202020204" pitchFamily="34" charset="0"/>
              <a:buChar char="•"/>
            </a:pPr>
            <a:endParaRPr lang="en-GB" sz="2600" dirty="0">
              <a:solidFill>
                <a:srgbClr val="262626"/>
              </a:solidFill>
            </a:endParaRPr>
          </a:p>
          <a:p>
            <a:pPr marL="457200" indent="-457200">
              <a:buFont typeface="Arial" panose="020B0604020202020204" pitchFamily="34" charset="0"/>
              <a:buChar char="•"/>
            </a:pPr>
            <a:r>
              <a:rPr lang="en-GB" sz="2600" b="1" dirty="0" err="1">
                <a:solidFill>
                  <a:srgbClr val="262626"/>
                </a:solidFill>
              </a:rPr>
              <a:t>WavCaps</a:t>
            </a:r>
            <a:r>
              <a:rPr lang="en-GB" sz="2600" b="1" dirty="0">
                <a:solidFill>
                  <a:srgbClr val="262626"/>
                </a:solidFill>
              </a:rPr>
              <a:t> (Mei et al, 2023)</a:t>
            </a:r>
          </a:p>
          <a:p>
            <a:pPr marL="457200" indent="-457200">
              <a:buFont typeface="Arial" panose="020B0604020202020204" pitchFamily="34" charset="0"/>
              <a:buChar char="•"/>
            </a:pPr>
            <a:r>
              <a:rPr lang="en-GB" sz="2600" b="1" dirty="0">
                <a:solidFill>
                  <a:srgbClr val="262626"/>
                </a:solidFill>
              </a:rPr>
              <a:t>Sound-</a:t>
            </a:r>
            <a:r>
              <a:rPr lang="en-GB" sz="2600" b="1" dirty="0" err="1">
                <a:solidFill>
                  <a:srgbClr val="262626"/>
                </a:solidFill>
              </a:rPr>
              <a:t>VECaps</a:t>
            </a:r>
            <a:r>
              <a:rPr lang="en-GB" sz="2600" b="1" dirty="0">
                <a:solidFill>
                  <a:srgbClr val="262626"/>
                </a:solidFill>
              </a:rPr>
              <a:t> (Yuan et al, 2024)</a:t>
            </a:r>
          </a:p>
          <a:p>
            <a:pPr marL="457200" indent="-457200">
              <a:buFont typeface="Arial" panose="020B0604020202020204" pitchFamily="34" charset="0"/>
              <a:buChar char="•"/>
            </a:pPr>
            <a:r>
              <a:rPr lang="en-GB" sz="2600" b="1" dirty="0" err="1">
                <a:solidFill>
                  <a:srgbClr val="262626"/>
                </a:solidFill>
              </a:rPr>
              <a:t>AudioSetCaps</a:t>
            </a:r>
            <a:r>
              <a:rPr lang="en-GB" sz="2600" b="1" dirty="0">
                <a:solidFill>
                  <a:srgbClr val="262626"/>
                </a:solidFill>
              </a:rPr>
              <a:t> (Bai et al, 2025)</a:t>
            </a:r>
          </a:p>
        </p:txBody>
      </p:sp>
      <p:sp>
        <p:nvSpPr>
          <p:cNvPr id="4" name="Text Placeholder 2">
            <a:extLst>
              <a:ext uri="{FF2B5EF4-FFF2-40B4-BE49-F238E27FC236}">
                <a16:creationId xmlns:a16="http://schemas.microsoft.com/office/drawing/2014/main" id="{FBB3E4EA-6710-B28F-E22A-3D3FDDCBE682}"/>
              </a:ext>
            </a:extLst>
          </p:cNvPr>
          <p:cNvSpPr txBox="1">
            <a:spLocks/>
          </p:cNvSpPr>
          <p:nvPr/>
        </p:nvSpPr>
        <p:spPr>
          <a:xfrm>
            <a:off x="6334536" y="1378535"/>
            <a:ext cx="5768012" cy="3879265"/>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sz="2600" dirty="0">
                <a:solidFill>
                  <a:srgbClr val="7030A0"/>
                </a:solidFill>
              </a:rPr>
              <a:t>CLEAR (</a:t>
            </a:r>
            <a:r>
              <a:rPr lang="en-GB" sz="2600" b="0" i="0" u="none" strike="noStrike" dirty="0" err="1">
                <a:solidFill>
                  <a:srgbClr val="7030A0"/>
                </a:solidFill>
                <a:effectLst/>
                <a:latin typeface="Lucida Grande"/>
              </a:rPr>
              <a:t>Abdelnour</a:t>
            </a:r>
            <a:r>
              <a:rPr lang="en-GB" sz="2600" dirty="0">
                <a:solidFill>
                  <a:srgbClr val="7030A0"/>
                </a:solidFill>
              </a:rPr>
              <a:t> et al, 2018)</a:t>
            </a:r>
          </a:p>
          <a:p>
            <a:pPr marL="457200" indent="-457200">
              <a:buFont typeface="Arial" panose="020B0604020202020204" pitchFamily="34" charset="0"/>
              <a:buChar char="•"/>
            </a:pPr>
            <a:r>
              <a:rPr lang="en-GB" sz="2600" dirty="0">
                <a:solidFill>
                  <a:srgbClr val="7030A0"/>
                </a:solidFill>
              </a:rPr>
              <a:t>DAQA (</a:t>
            </a:r>
            <a:r>
              <a:rPr lang="en-GB" sz="2600" b="0" i="0" u="none" strike="noStrike" dirty="0">
                <a:solidFill>
                  <a:srgbClr val="7030A0"/>
                </a:solidFill>
                <a:effectLst/>
                <a:latin typeface="Lucida Grande"/>
              </a:rPr>
              <a:t>Fayek and Johnson, </a:t>
            </a:r>
            <a:r>
              <a:rPr lang="en-GB" sz="2600" dirty="0">
                <a:solidFill>
                  <a:srgbClr val="7030A0"/>
                </a:solidFill>
              </a:rPr>
              <a:t>2019)</a:t>
            </a:r>
          </a:p>
          <a:p>
            <a:pPr marL="457200" indent="-457200">
              <a:buFont typeface="Arial" panose="020B0604020202020204" pitchFamily="34" charset="0"/>
              <a:buChar char="•"/>
            </a:pPr>
            <a:r>
              <a:rPr lang="en-GB" sz="2600" dirty="0">
                <a:solidFill>
                  <a:srgbClr val="7030A0"/>
                </a:solidFill>
              </a:rPr>
              <a:t>Clotho-AQA (Lipping et al, 2022)</a:t>
            </a:r>
          </a:p>
          <a:p>
            <a:pPr marL="457200" indent="-457200">
              <a:buFont typeface="Arial" panose="020B0604020202020204" pitchFamily="34" charset="0"/>
              <a:buChar char="•"/>
            </a:pPr>
            <a:r>
              <a:rPr lang="en-GB" sz="2600" dirty="0">
                <a:solidFill>
                  <a:srgbClr val="7030A0"/>
                </a:solidFill>
              </a:rPr>
              <a:t>MUSIC-AVQA (Li et al, 2022)</a:t>
            </a:r>
          </a:p>
          <a:p>
            <a:pPr marL="457200" indent="-457200">
              <a:buFont typeface="Arial" panose="020B0604020202020204" pitchFamily="34" charset="0"/>
              <a:buChar char="•"/>
            </a:pPr>
            <a:r>
              <a:rPr lang="en-GB" sz="2600" dirty="0" err="1">
                <a:solidFill>
                  <a:srgbClr val="7030A0"/>
                </a:solidFill>
              </a:rPr>
              <a:t>mClothoAQA</a:t>
            </a:r>
            <a:r>
              <a:rPr lang="en-GB" sz="2600" dirty="0">
                <a:solidFill>
                  <a:srgbClr val="7030A0"/>
                </a:solidFill>
              </a:rPr>
              <a:t> (Behera et al, 2023)</a:t>
            </a:r>
          </a:p>
          <a:p>
            <a:pPr marL="457200" indent="-457200">
              <a:buFont typeface="Arial" panose="020B0604020202020204" pitchFamily="34" charset="0"/>
              <a:buChar char="•"/>
            </a:pPr>
            <a:r>
              <a:rPr lang="en-GB" sz="2600" dirty="0">
                <a:solidFill>
                  <a:srgbClr val="7030A0"/>
                </a:solidFill>
              </a:rPr>
              <a:t>OpenAQA-5M (Gong et al, 2023)</a:t>
            </a:r>
          </a:p>
          <a:p>
            <a:pPr marL="457200" indent="-457200">
              <a:buFont typeface="Arial" panose="020B0604020202020204" pitchFamily="34" charset="0"/>
              <a:buChar char="•"/>
            </a:pPr>
            <a:r>
              <a:rPr lang="en-GB" sz="2600" dirty="0" err="1">
                <a:solidFill>
                  <a:srgbClr val="7030A0"/>
                </a:solidFill>
              </a:rPr>
              <a:t>AudioMCQ</a:t>
            </a:r>
            <a:r>
              <a:rPr lang="en-GB" sz="2600" dirty="0">
                <a:solidFill>
                  <a:srgbClr val="7030A0"/>
                </a:solidFill>
              </a:rPr>
              <a:t> (He et al, 2025)</a:t>
            </a:r>
          </a:p>
          <a:p>
            <a:pPr marL="457200" indent="-457200">
              <a:buFont typeface="Arial" panose="020B0604020202020204" pitchFamily="34" charset="0"/>
              <a:buChar char="•"/>
            </a:pPr>
            <a:r>
              <a:rPr lang="en-GB" sz="2600" dirty="0">
                <a:solidFill>
                  <a:srgbClr val="7030A0"/>
                </a:solidFill>
              </a:rPr>
              <a:t>Audio Flamingo 3 (Goel et al, 2025)</a:t>
            </a:r>
          </a:p>
          <a:p>
            <a:pPr marL="457200" indent="-457200">
              <a:buFont typeface="Arial" panose="020B0604020202020204" pitchFamily="34" charset="0"/>
              <a:buChar char="•"/>
            </a:pPr>
            <a:r>
              <a:rPr lang="en-GB" sz="2600" dirty="0" err="1">
                <a:solidFill>
                  <a:srgbClr val="7030A0"/>
                </a:solidFill>
              </a:rPr>
              <a:t>Jamendo</a:t>
            </a:r>
            <a:r>
              <a:rPr lang="en-GB" sz="2600" dirty="0">
                <a:solidFill>
                  <a:srgbClr val="7030A0"/>
                </a:solidFill>
              </a:rPr>
              <a:t>-MT-QA (Koh et al, 2026)</a:t>
            </a:r>
          </a:p>
          <a:p>
            <a:pPr marL="457200" indent="-457200">
              <a:buFont typeface="Arial" panose="020B0604020202020204" pitchFamily="34" charset="0"/>
              <a:buChar char="•"/>
            </a:pPr>
            <a:endParaRPr lang="en-GB" sz="2600" dirty="0"/>
          </a:p>
          <a:p>
            <a:endParaRPr lang="en-GB" sz="2600" dirty="0"/>
          </a:p>
        </p:txBody>
      </p:sp>
    </p:spTree>
    <p:extLst>
      <p:ext uri="{BB962C8B-B14F-4D97-AF65-F5344CB8AC3E}">
        <p14:creationId xmlns:p14="http://schemas.microsoft.com/office/powerpoint/2010/main" val="33478477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7EE18-9DC2-0FC6-E14D-8439CF9F0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619BB-0FF7-985D-EDC7-E7DBA0171B70}"/>
              </a:ext>
            </a:extLst>
          </p:cNvPr>
          <p:cNvSpPr>
            <a:spLocks noGrp="1"/>
          </p:cNvSpPr>
          <p:nvPr>
            <p:ph type="title"/>
          </p:nvPr>
        </p:nvSpPr>
        <p:spPr/>
        <p:txBody>
          <a:bodyPr/>
          <a:lstStyle/>
          <a:p>
            <a:r>
              <a:rPr lang="en-US" sz="3000" dirty="0">
                <a:solidFill>
                  <a:srgbClr val="0070C0"/>
                </a:solidFill>
                <a:latin typeface="Noto Sans" panose="020B0502040504020204" pitchFamily="34"/>
                <a:ea typeface="Noto Sans" panose="020B0502040504020204" pitchFamily="34"/>
                <a:cs typeface="Noto Sans" panose="020B0502040504020204" pitchFamily="34"/>
              </a:rPr>
              <a:t>Large Audio-</a:t>
            </a:r>
            <a:r>
              <a:rPr lang="en-US" altLang="zh-CN" sz="3000" dirty="0">
                <a:solidFill>
                  <a:srgbClr val="0070C0"/>
                </a:solidFill>
                <a:latin typeface="Noto Sans" panose="020B0502040504020204" pitchFamily="34"/>
                <a:ea typeface="Noto Sans" panose="020B0502040504020204" pitchFamily="34"/>
                <a:cs typeface="Noto Sans" panose="020B0502040504020204" pitchFamily="34"/>
              </a:rPr>
              <a:t>Language Models- Recent Progress</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8" name="TextBox 7">
            <a:extLst>
              <a:ext uri="{FF2B5EF4-FFF2-40B4-BE49-F238E27FC236}">
                <a16:creationId xmlns:a16="http://schemas.microsoft.com/office/drawing/2014/main" id="{439B635F-0B12-3DF8-D553-5317B32EC81D}"/>
              </a:ext>
            </a:extLst>
          </p:cNvPr>
          <p:cNvSpPr txBox="1"/>
          <p:nvPr/>
        </p:nvSpPr>
        <p:spPr>
          <a:xfrm>
            <a:off x="1816376" y="6065316"/>
            <a:ext cx="10068376" cy="369332"/>
          </a:xfrm>
          <a:prstGeom prst="rect">
            <a:avLst/>
          </a:prstGeom>
          <a:noFill/>
        </p:spPr>
        <p:txBody>
          <a:bodyPr wrap="square">
            <a:spAutoFit/>
          </a:bodyPr>
          <a:lstStyle/>
          <a:p>
            <a:r>
              <a:rPr lang="en-GB" dirty="0"/>
              <a:t>https://sakshi113.github.io/mmau_homepage/#leaderboard-v15-parsed</a:t>
            </a:r>
          </a:p>
        </p:txBody>
      </p:sp>
      <p:pic>
        <p:nvPicPr>
          <p:cNvPr id="10" name="Picture 9">
            <a:extLst>
              <a:ext uri="{FF2B5EF4-FFF2-40B4-BE49-F238E27FC236}">
                <a16:creationId xmlns:a16="http://schemas.microsoft.com/office/drawing/2014/main" id="{D9B90EC4-53C3-B66F-9E07-8F4ED7CF001B}"/>
              </a:ext>
            </a:extLst>
          </p:cNvPr>
          <p:cNvPicPr>
            <a:picLocks noChangeAspect="1"/>
          </p:cNvPicPr>
          <p:nvPr/>
        </p:nvPicPr>
        <p:blipFill>
          <a:blip r:embed="rId2"/>
          <a:stretch>
            <a:fillRect/>
          </a:stretch>
        </p:blipFill>
        <p:spPr>
          <a:xfrm>
            <a:off x="1495464" y="1023001"/>
            <a:ext cx="7429876" cy="4855934"/>
          </a:xfrm>
          <a:prstGeom prst="rect">
            <a:avLst/>
          </a:prstGeom>
        </p:spPr>
      </p:pic>
    </p:spTree>
    <p:extLst>
      <p:ext uri="{BB962C8B-B14F-4D97-AF65-F5344CB8AC3E}">
        <p14:creationId xmlns:p14="http://schemas.microsoft.com/office/powerpoint/2010/main" val="18580652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D50D5-B386-AC32-FBE9-F5E33735F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FB3AD-307B-30D0-632B-EB9E1B40FFA0}"/>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Trends and Open Questions in </a:t>
            </a:r>
            <a:r>
              <a:rPr lang="en-US" sz="3000" dirty="0">
                <a:solidFill>
                  <a:srgbClr val="0070C0"/>
                </a:solidFill>
                <a:latin typeface="Noto Sans" panose="020B0502040504020204" pitchFamily="34"/>
                <a:ea typeface="Noto Sans" panose="020B0502040504020204" pitchFamily="34"/>
                <a:cs typeface="Noto Sans" panose="020B0502040504020204" pitchFamily="34"/>
              </a:rPr>
              <a:t>LLAMs </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6" name="Rectangle 1">
            <a:extLst>
              <a:ext uri="{FF2B5EF4-FFF2-40B4-BE49-F238E27FC236}">
                <a16:creationId xmlns:a16="http://schemas.microsoft.com/office/drawing/2014/main" id="{4A78B004-7471-3694-A348-A19DD117EDE0}"/>
              </a:ext>
            </a:extLst>
          </p:cNvPr>
          <p:cNvSpPr>
            <a:spLocks noGrp="1" noChangeArrowheads="1"/>
          </p:cNvSpPr>
          <p:nvPr>
            <p:ph type="body" idx="1"/>
          </p:nvPr>
        </p:nvSpPr>
        <p:spPr bwMode="auto">
          <a:xfrm>
            <a:off x="725556" y="1026547"/>
            <a:ext cx="11141765"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800" b="1" i="0" u="sng" strike="noStrike" cap="none" normalizeH="0" baseline="0" dirty="0">
                <a:ln>
                  <a:noFill/>
                </a:ln>
                <a:solidFill>
                  <a:srgbClr val="262626"/>
                </a:solidFill>
                <a:effectLst/>
                <a:latin typeface="Arial" panose="020B0604020202020204" pitchFamily="34" charset="0"/>
              </a:rPr>
              <a:t>Open challenges:</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sz="1800" b="1" dirty="0">
                <a:solidFill>
                  <a:schemeClr val="accent6">
                    <a:lumMod val="75000"/>
                  </a:schemeClr>
                </a:solidFill>
                <a:latin typeface="Arial" panose="020B0604020202020204" pitchFamily="34" charset="0"/>
              </a:rPr>
              <a:t>Fusion of audio and language models</a:t>
            </a:r>
            <a:r>
              <a:rPr lang="en-US" altLang="en-US" sz="1800" dirty="0">
                <a:solidFill>
                  <a:schemeClr val="accent6">
                    <a:lumMod val="75000"/>
                  </a:schemeClr>
                </a:solidFill>
                <a:latin typeface="Arial" panose="020B0604020202020204" pitchFamily="34" charset="0"/>
              </a:rPr>
              <a:t>: aligning/fusing audio-text data</a:t>
            </a:r>
          </a:p>
          <a:p>
            <a:pPr marL="285750" indent="-285750" defTabSz="914400" eaLnBrk="0" fontAlgn="base" hangingPunct="0">
              <a:spcBef>
                <a:spcPts val="0"/>
              </a:spcBef>
              <a:spcAft>
                <a:spcPct val="0"/>
              </a:spcAft>
              <a:buFont typeface="Arial" panose="020B0604020202020204" pitchFamily="34" charset="0"/>
              <a:buChar char="•"/>
            </a:pPr>
            <a:r>
              <a:rPr lang="en-US" altLang="en-US" sz="1800" b="1" dirty="0">
                <a:solidFill>
                  <a:schemeClr val="accent6">
                    <a:lumMod val="75000"/>
                  </a:schemeClr>
                </a:solidFill>
                <a:latin typeface="Arial" panose="020B0604020202020204" pitchFamily="34" charset="0"/>
              </a:rPr>
              <a:t>Applications to audio tasks</a:t>
            </a:r>
            <a:r>
              <a:rPr lang="en-US" altLang="en-US" sz="1800" dirty="0">
                <a:solidFill>
                  <a:schemeClr val="accent6">
                    <a:lumMod val="75000"/>
                  </a:schemeClr>
                </a:solidFill>
                <a:latin typeface="Arial" panose="020B0604020202020204" pitchFamily="34" charset="0"/>
              </a:rPr>
              <a:t>: addressing existing challenges in audio tasks</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pPr>
            <a:r>
              <a:rPr lang="en-US" altLang="en-US" sz="1800" b="1" dirty="0">
                <a:solidFill>
                  <a:schemeClr val="accent6">
                    <a:lumMod val="75000"/>
                  </a:schemeClr>
                </a:solidFill>
                <a:latin typeface="Arial" panose="020B0604020202020204" pitchFamily="34" charset="0"/>
              </a:rPr>
              <a:t>Extending to </a:t>
            </a:r>
            <a:r>
              <a:rPr kumimoji="0" lang="en-US" altLang="en-US" sz="1800" b="1" i="0" u="none" strike="noStrike" cap="none" normalizeH="0" baseline="0" dirty="0">
                <a:ln>
                  <a:noFill/>
                </a:ln>
                <a:solidFill>
                  <a:schemeClr val="accent6">
                    <a:lumMod val="75000"/>
                  </a:schemeClr>
                </a:solidFill>
                <a:effectLst/>
                <a:latin typeface="Arial" panose="020B0604020202020204" pitchFamily="34" charset="0"/>
              </a:rPr>
              <a:t>multi-modality</a:t>
            </a:r>
            <a:r>
              <a:rPr kumimoji="0" lang="en-US" altLang="en-US" sz="1800" i="0" u="none" strike="noStrike" cap="none" normalizeH="0" baseline="0" dirty="0">
                <a:ln>
                  <a:noFill/>
                </a:ln>
                <a:solidFill>
                  <a:schemeClr val="accent6">
                    <a:lumMod val="75000"/>
                  </a:schemeClr>
                </a:solidFill>
                <a:effectLst/>
                <a:latin typeface="Arial" panose="020B0604020202020204" pitchFamily="34" charset="0"/>
              </a:rPr>
              <a:t>:</a:t>
            </a:r>
            <a:r>
              <a:rPr kumimoji="0" lang="en-US" altLang="en-US" sz="1800" b="0" i="0" u="none" strike="noStrike" cap="none" normalizeH="0" baseline="0" dirty="0">
                <a:ln>
                  <a:noFill/>
                </a:ln>
                <a:solidFill>
                  <a:schemeClr val="accent6">
                    <a:lumMod val="75000"/>
                  </a:schemeClr>
                </a:solidFill>
                <a:effectLst/>
                <a:latin typeface="Arial" panose="020B0604020202020204" pitchFamily="34" charset="0"/>
              </a:rPr>
              <a:t> text, audio, visual, or more modalities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b="1" dirty="0">
                <a:solidFill>
                  <a:schemeClr val="accent6">
                    <a:lumMod val="75000"/>
                  </a:schemeClr>
                </a:solidFill>
                <a:latin typeface="Arial" panose="020B0604020202020204" pitchFamily="34" charset="0"/>
              </a:rPr>
              <a:t>Data scarcity</a:t>
            </a:r>
            <a:r>
              <a:rPr lang="en-US" altLang="en-US" sz="1800" dirty="0">
                <a:latin typeface="Arial" panose="020B0604020202020204" pitchFamily="34" charset="0"/>
              </a:rPr>
              <a:t>: </a:t>
            </a:r>
            <a:r>
              <a:rPr lang="en-US" altLang="en-US" sz="1800" dirty="0">
                <a:solidFill>
                  <a:schemeClr val="accent6">
                    <a:lumMod val="75000"/>
                  </a:schemeClr>
                </a:solidFill>
                <a:latin typeface="Arial" panose="020B0604020202020204" pitchFamily="34" charset="0"/>
              </a:rPr>
              <a:t>audio-language dataset shortage for building audio-language models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b="1" dirty="0">
                <a:solidFill>
                  <a:srgbClr val="262626"/>
                </a:solidFill>
                <a:latin typeface="Arial" panose="020B0604020202020204" pitchFamily="34" charset="0"/>
              </a:rPr>
              <a:t>Extending to multi-tasks</a:t>
            </a:r>
            <a:r>
              <a:rPr lang="en-US" altLang="en-US" sz="1800" dirty="0">
                <a:solidFill>
                  <a:srgbClr val="262626"/>
                </a:solidFill>
                <a:latin typeface="Arial" panose="020B0604020202020204" pitchFamily="34" charset="0"/>
              </a:rPr>
              <a:t>: exploring in new tasks &amp; solving multi-task problems</a:t>
            </a:r>
            <a:endParaRPr kumimoji="0" lang="en-US" altLang="en-US" sz="1800" b="1" i="0" u="none" strike="noStrike" cap="none" normalizeH="0" baseline="0" dirty="0">
              <a:ln>
                <a:noFill/>
              </a:ln>
              <a:solidFill>
                <a:srgbClr val="262626"/>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262626"/>
                </a:solidFill>
                <a:effectLst/>
                <a:latin typeface="Arial" panose="020B0604020202020204" pitchFamily="34" charset="0"/>
              </a:rPr>
              <a:t>Multi-lingual models and datasets</a:t>
            </a:r>
            <a:r>
              <a:rPr kumimoji="0" lang="en-US" altLang="en-US" sz="1800" i="0" u="none" strike="noStrike" cap="none" normalizeH="0" baseline="0" dirty="0">
                <a:ln>
                  <a:noFill/>
                </a:ln>
                <a:solidFill>
                  <a:srgbClr val="262626"/>
                </a:solidFill>
                <a:effectLst/>
                <a:latin typeface="Arial" panose="020B0604020202020204" pitchFamily="34" charset="0"/>
              </a:rPr>
              <a:t>:</a:t>
            </a:r>
            <a:r>
              <a:rPr kumimoji="0" lang="en-US" altLang="en-US" sz="1800" b="1" i="0" u="none" strike="noStrike" cap="none" normalizeH="0" baseline="0" dirty="0">
                <a:ln>
                  <a:noFill/>
                </a:ln>
                <a:solidFill>
                  <a:srgbClr val="262626"/>
                </a:solidFill>
                <a:effectLst/>
                <a:latin typeface="Arial" panose="020B0604020202020204" pitchFamily="34" charset="0"/>
              </a:rPr>
              <a:t> </a:t>
            </a:r>
            <a:r>
              <a:rPr kumimoji="0" lang="en-US" altLang="en-US" sz="1800" i="0" u="none" strike="noStrike" cap="none" normalizeH="0" baseline="0" dirty="0">
                <a:ln>
                  <a:noFill/>
                </a:ln>
                <a:solidFill>
                  <a:srgbClr val="262626"/>
                </a:solidFill>
                <a:effectLst/>
                <a:latin typeface="Arial" panose="020B0604020202020204" pitchFamily="34" charset="0"/>
              </a:rPr>
              <a:t>lacking multi-lingual models and datasets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262626"/>
                </a:solidFill>
                <a:effectLst/>
                <a:latin typeface="Arial" panose="020B0604020202020204" pitchFamily="34" charset="0"/>
              </a:rPr>
              <a:t>Real-time streaming</a:t>
            </a:r>
            <a:r>
              <a:rPr kumimoji="0" lang="en-US" altLang="en-US" sz="1800" i="0" u="none" strike="noStrike" cap="none" normalizeH="0" baseline="0" dirty="0">
                <a:ln>
                  <a:noFill/>
                </a:ln>
                <a:solidFill>
                  <a:srgbClr val="262626"/>
                </a:solidFill>
                <a:effectLst/>
                <a:latin typeface="Arial" panose="020B0604020202020204" pitchFamily="34" charset="0"/>
              </a:rPr>
              <a:t>: </a:t>
            </a:r>
            <a:r>
              <a:rPr kumimoji="0" lang="en-US" altLang="en-US" sz="1800" b="0" i="0" u="none" strike="noStrike" cap="none" normalizeH="0" baseline="0" dirty="0">
                <a:ln>
                  <a:noFill/>
                </a:ln>
                <a:solidFill>
                  <a:srgbClr val="262626"/>
                </a:solidFill>
                <a:effectLst/>
                <a:latin typeface="Arial" panose="020B0604020202020204" pitchFamily="34" charset="0"/>
              </a:rPr>
              <a:t>demands for real-time processing for applications in live captioning, gaming, and customer service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262626"/>
                </a:solidFill>
                <a:effectLst/>
                <a:latin typeface="Arial" panose="020B0604020202020204" pitchFamily="34" charset="0"/>
              </a:rPr>
              <a:t>Low-resource language support</a:t>
            </a:r>
            <a:r>
              <a:rPr kumimoji="0" lang="en-US" altLang="en-US" sz="1800" i="0" u="none" strike="noStrike" cap="none" normalizeH="0" baseline="0" dirty="0">
                <a:ln>
                  <a:noFill/>
                </a:ln>
                <a:solidFill>
                  <a:srgbClr val="262626"/>
                </a:solidFill>
                <a:effectLst/>
                <a:latin typeface="Arial" panose="020B0604020202020204" pitchFamily="34" charset="0"/>
              </a:rPr>
              <a:t>:</a:t>
            </a:r>
            <a:r>
              <a:rPr kumimoji="0" lang="en-US" altLang="en-US" sz="1800" b="0" i="0" u="none" strike="noStrike" cap="none" normalizeH="0" baseline="0" dirty="0">
                <a:ln>
                  <a:noFill/>
                </a:ln>
                <a:solidFill>
                  <a:srgbClr val="262626"/>
                </a:solidFill>
                <a:effectLst/>
                <a:latin typeface="Arial" panose="020B0604020202020204" pitchFamily="34" charset="0"/>
              </a:rPr>
              <a:t> growing interest in training models for underrepresented languages for inclusiveness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b="1" dirty="0">
                <a:solidFill>
                  <a:srgbClr val="262626"/>
                </a:solidFill>
                <a:latin typeface="Arial" panose="020B0604020202020204" pitchFamily="34" charset="0"/>
              </a:rPr>
              <a:t>Safety issues</a:t>
            </a:r>
            <a:r>
              <a:rPr lang="en-US" altLang="en-US" sz="1800" dirty="0">
                <a:solidFill>
                  <a:srgbClr val="262626"/>
                </a:solidFill>
                <a:latin typeface="Arial" panose="020B0604020202020204" pitchFamily="34" charset="0"/>
              </a:rPr>
              <a:t>: </a:t>
            </a:r>
            <a:r>
              <a:rPr kumimoji="0" lang="en-US" altLang="en-US" sz="1800" b="0" i="0" u="none" strike="noStrike" cap="none" normalizeH="0" baseline="0" dirty="0">
                <a:ln>
                  <a:noFill/>
                </a:ln>
                <a:solidFill>
                  <a:srgbClr val="262626"/>
                </a:solidFill>
                <a:effectLst/>
                <a:latin typeface="Arial" panose="020B0604020202020204" pitchFamily="34" charset="0"/>
              </a:rPr>
              <a:t> </a:t>
            </a:r>
            <a:r>
              <a:rPr lang="en-US" altLang="en-US" sz="1800" dirty="0">
                <a:solidFill>
                  <a:srgbClr val="262626"/>
                </a:solidFill>
                <a:latin typeface="Arial" panose="020B0604020202020204" pitchFamily="34" charset="0"/>
              </a:rPr>
              <a:t>growing concerns about </a:t>
            </a:r>
            <a:r>
              <a:rPr lang="en-GB" altLang="en-US" sz="1800" dirty="0">
                <a:solidFill>
                  <a:srgbClr val="262626"/>
                </a:solidFill>
                <a:latin typeface="Arial" panose="020B0604020202020204" pitchFamily="34" charset="0"/>
              </a:rPr>
              <a:t>t</a:t>
            </a:r>
            <a:r>
              <a:rPr lang="en-GB" sz="1800" dirty="0">
                <a:solidFill>
                  <a:srgbClr val="262626"/>
                </a:solidFill>
                <a:latin typeface="Arial" panose="020B0604020202020204" pitchFamily="34" charset="0"/>
              </a:rPr>
              <a:t>oxicity and privacy issues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800" b="1" dirty="0">
                <a:solidFill>
                  <a:srgbClr val="262626"/>
                </a:solidFill>
                <a:latin typeface="Arial" panose="020B0604020202020204" pitchFamily="34" charset="0"/>
              </a:rPr>
              <a:t>Explaining models</a:t>
            </a:r>
            <a:r>
              <a:rPr lang="en-GB" altLang="en-US" sz="1800" dirty="0">
                <a:solidFill>
                  <a:srgbClr val="262626"/>
                </a:solidFill>
                <a:latin typeface="Arial" panose="020B0604020202020204" pitchFamily="34" charset="0"/>
              </a:rPr>
              <a:t>: explaining and interpreting different choices and decisions made by the model</a:t>
            </a:r>
          </a:p>
          <a:p>
            <a:pPr marL="285750" indent="-285750" defTabSz="914400" eaLnBrk="0" fontAlgn="base" hangingPunct="0">
              <a:spcBef>
                <a:spcPct val="0"/>
              </a:spcBef>
              <a:spcAft>
                <a:spcPct val="0"/>
              </a:spcAft>
              <a:buFont typeface="Arial" panose="020B0604020202020204" pitchFamily="34" charset="0"/>
              <a:buChar char="•"/>
            </a:pPr>
            <a:r>
              <a:rPr lang="en-GB" altLang="en-US" sz="1800" b="1" dirty="0">
                <a:solidFill>
                  <a:srgbClr val="262626"/>
                </a:solidFill>
                <a:latin typeface="Arial" panose="020B0604020202020204" pitchFamily="34" charset="0"/>
              </a:rPr>
              <a:t>Object </a:t>
            </a:r>
            <a:r>
              <a:rPr lang="en-GB" sz="1800" b="1" dirty="0">
                <a:solidFill>
                  <a:srgbClr val="262626"/>
                </a:solidFill>
                <a:latin typeface="Arial" panose="020B0604020202020204" pitchFamily="34" charset="0"/>
              </a:rPr>
              <a:t>hallucination</a:t>
            </a:r>
            <a:r>
              <a:rPr lang="en-GB" altLang="en-US" sz="1800" dirty="0">
                <a:solidFill>
                  <a:srgbClr val="262626"/>
                </a:solidFill>
                <a:latin typeface="Arial" panose="020B0604020202020204" pitchFamily="34" charset="0"/>
              </a:rPr>
              <a:t>:</a:t>
            </a:r>
            <a:r>
              <a:rPr lang="en-GB" altLang="en-US" sz="1800" b="1" dirty="0">
                <a:solidFill>
                  <a:srgbClr val="262626"/>
                </a:solidFill>
                <a:latin typeface="Arial" panose="020B0604020202020204" pitchFamily="34" charset="0"/>
              </a:rPr>
              <a:t> </a:t>
            </a:r>
            <a:r>
              <a:rPr lang="en-GB" sz="1800" dirty="0">
                <a:solidFill>
                  <a:srgbClr val="262626"/>
                </a:solidFill>
                <a:latin typeface="Arial" panose="020B0604020202020204" pitchFamily="34" charset="0"/>
              </a:rPr>
              <a:t>struggling in answering discriminative questions related to the identification of specific object sounds within an audio clip</a:t>
            </a:r>
          </a:p>
          <a:p>
            <a:pPr marL="285750" indent="-285750" defTabSz="914400" eaLnBrk="0" fontAlgn="base" hangingPunct="0">
              <a:spcBef>
                <a:spcPct val="0"/>
              </a:spcBef>
              <a:spcAft>
                <a:spcPct val="0"/>
              </a:spcAft>
              <a:buFont typeface="Arial" panose="020B0604020202020204" pitchFamily="34" charset="0"/>
              <a:buChar char="•"/>
            </a:pPr>
            <a:r>
              <a:rPr lang="en-GB" altLang="en-US" sz="1800" b="1" dirty="0">
                <a:solidFill>
                  <a:srgbClr val="262626"/>
                </a:solidFill>
                <a:latin typeface="Arial" panose="020B0604020202020204" pitchFamily="34" charset="0"/>
              </a:rPr>
              <a:t>Performance evaluations</a:t>
            </a:r>
            <a:r>
              <a:rPr lang="en-GB" altLang="en-US" sz="1800" dirty="0">
                <a:solidFill>
                  <a:srgbClr val="262626"/>
                </a:solidFill>
                <a:latin typeface="Arial" panose="020B0604020202020204" pitchFamily="34" charset="0"/>
              </a:rPr>
              <a:t>:</a:t>
            </a:r>
            <a:r>
              <a:rPr lang="en-GB" altLang="en-US" sz="1800" b="1" dirty="0">
                <a:solidFill>
                  <a:srgbClr val="262626"/>
                </a:solidFill>
                <a:latin typeface="Arial" panose="020B0604020202020204" pitchFamily="34" charset="0"/>
              </a:rPr>
              <a:t> </a:t>
            </a:r>
            <a:r>
              <a:rPr lang="en-GB" altLang="en-US" sz="1800" dirty="0">
                <a:solidFill>
                  <a:srgbClr val="262626"/>
                </a:solidFill>
                <a:latin typeface="Arial" panose="020B0604020202020204" pitchFamily="34" charset="0"/>
              </a:rPr>
              <a:t>lack of common evaluation protocols, tools and benchmarks</a:t>
            </a:r>
            <a:endParaRPr lang="en-US" altLang="en-US" sz="1800" dirty="0">
              <a:solidFill>
                <a:srgbClr val="262626"/>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sng" strike="noStrike" cap="none" normalizeH="0" baseline="0" dirty="0">
                <a:ln>
                  <a:noFill/>
                </a:ln>
                <a:solidFill>
                  <a:srgbClr val="262626"/>
                </a:solidFill>
                <a:effectLst/>
                <a:latin typeface="Arial" panose="020B0604020202020204" pitchFamily="34" charset="0"/>
              </a:rPr>
              <a:t>Applications</a:t>
            </a:r>
            <a:r>
              <a:rPr kumimoji="0" lang="en-US" altLang="en-US" sz="1800" b="0" i="0" u="sng" strike="noStrike" cap="none" normalizeH="0" baseline="0" dirty="0">
                <a:ln>
                  <a:noFill/>
                </a:ln>
                <a:solidFill>
                  <a:srgbClr val="262626"/>
                </a:solidFill>
                <a:effectLst/>
                <a:latin typeface="Arial" panose="020B0604020202020204" pitchFamily="34" charset="0"/>
              </a:rPr>
              <a:t>: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GB" sz="1800" dirty="0">
                <a:solidFill>
                  <a:srgbClr val="262626"/>
                </a:solidFill>
                <a:latin typeface="Arial" panose="020B0604020202020204" pitchFamily="34" charset="0"/>
              </a:rPr>
              <a:t>Accessibility, voice assistants, content creation, and human-computer interaction</a:t>
            </a:r>
            <a:endParaRPr lang="en-US" altLang="en-US" sz="1800" dirty="0">
              <a:solidFill>
                <a:srgbClr val="262626"/>
              </a:solidFill>
              <a:latin typeface="Arial" panose="020B0604020202020204" pitchFamily="34" charset="0"/>
            </a:endParaRPr>
          </a:p>
        </p:txBody>
      </p:sp>
    </p:spTree>
    <p:extLst>
      <p:ext uri="{BB962C8B-B14F-4D97-AF65-F5344CB8AC3E}">
        <p14:creationId xmlns:p14="http://schemas.microsoft.com/office/powerpoint/2010/main" val="41942568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8515D-4FE6-628C-D447-992879735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B6A9A-EBE6-D901-AE58-000A43EE617B}"/>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Typical Methods for Fusing Audio and Language</a:t>
            </a:r>
          </a:p>
        </p:txBody>
      </p:sp>
      <p:sp>
        <p:nvSpPr>
          <p:cNvPr id="4" name="TextBox 3">
            <a:extLst>
              <a:ext uri="{FF2B5EF4-FFF2-40B4-BE49-F238E27FC236}">
                <a16:creationId xmlns:a16="http://schemas.microsoft.com/office/drawing/2014/main" id="{69984438-FDFC-F054-35F5-9B19F5CB2637}"/>
              </a:ext>
            </a:extLst>
          </p:cNvPr>
          <p:cNvSpPr txBox="1"/>
          <p:nvPr/>
        </p:nvSpPr>
        <p:spPr>
          <a:xfrm>
            <a:off x="1083365" y="1421296"/>
            <a:ext cx="9233452" cy="4616648"/>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Aligning audio-texts with contrastive pretraining</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CLAP, CLAP-LAION, </a:t>
            </a:r>
            <a:r>
              <a:rPr lang="en-US" altLang="en-US" sz="2000" dirty="0" err="1">
                <a:latin typeface="Arial" panose="020B0604020202020204" pitchFamily="34" charset="0"/>
              </a:rPr>
              <a:t>AudioCLIP</a:t>
            </a:r>
            <a:r>
              <a:rPr lang="en-US" altLang="en-US" sz="2000" dirty="0">
                <a:latin typeface="Arial" panose="020B0604020202020204" pitchFamily="34" charset="0"/>
              </a:rPr>
              <a:t>, Wav2CLIP, T-CLAP, etc.</a:t>
            </a:r>
          </a:p>
          <a:p>
            <a:pPr marL="800100" lvl="1" indent="-342900" defTabSz="914400" eaLnBrk="0" fontAlgn="base" hangingPunct="0">
              <a:spcBef>
                <a:spcPct val="0"/>
              </a:spcBef>
              <a:spcAft>
                <a:spcPct val="0"/>
              </a:spcAft>
              <a:buFont typeface="Arial" panose="020B0604020202020204" pitchFamily="34" charset="0"/>
              <a:buChar char="•"/>
            </a:pPr>
            <a:endParaRPr kumimoji="0" lang="en-US" altLang="en-US" sz="200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Tokenizing audio and texts, then followed by LLMs </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Moshi, VITA, LSLM, </a:t>
            </a:r>
            <a:r>
              <a:rPr lang="en-US" altLang="en-US" sz="2000" dirty="0" err="1">
                <a:latin typeface="Arial" panose="020B0604020202020204" pitchFamily="34" charset="0"/>
              </a:rPr>
              <a:t>Voicebox</a:t>
            </a:r>
            <a:r>
              <a:rPr lang="en-US" altLang="en-US" sz="2000" dirty="0">
                <a:latin typeface="Arial" panose="020B0604020202020204" pitchFamily="34" charset="0"/>
              </a:rPr>
              <a:t>, </a:t>
            </a:r>
            <a:r>
              <a:rPr lang="en-US" altLang="en-US" sz="2000" dirty="0" err="1">
                <a:latin typeface="Arial" panose="020B0604020202020204" pitchFamily="34" charset="0"/>
              </a:rPr>
              <a:t>FunAudioLLM</a:t>
            </a:r>
            <a:r>
              <a:rPr lang="en-US" altLang="en-US" sz="2000" dirty="0">
                <a:latin typeface="Arial" panose="020B0604020202020204" pitchFamily="34" charset="0"/>
              </a:rPr>
              <a:t>, </a:t>
            </a:r>
            <a:r>
              <a:rPr lang="en-US" altLang="en-US" sz="2000" dirty="0" err="1">
                <a:latin typeface="Arial" panose="020B0604020202020204" pitchFamily="34" charset="0"/>
              </a:rPr>
              <a:t>LauraGPT</a:t>
            </a:r>
            <a:r>
              <a:rPr lang="en-US" altLang="en-US" sz="2000" dirty="0">
                <a:latin typeface="Arial" panose="020B0604020202020204" pitchFamily="34" charset="0"/>
              </a:rPr>
              <a:t>, etc. </a:t>
            </a:r>
          </a:p>
          <a:p>
            <a:pPr marL="800100" lvl="1" indent="-342900" defTabSz="914400" eaLnBrk="0" fontAlgn="base" hangingPunct="0">
              <a:spcBef>
                <a:spcPct val="0"/>
              </a:spcBef>
              <a:spcAft>
                <a:spcPct val="0"/>
              </a:spcAft>
              <a:buFont typeface="Arial" panose="020B0604020202020204" pitchFamily="34" charset="0"/>
              <a:buChar char="•"/>
            </a:pPr>
            <a:endParaRPr kumimoji="0" lang="en-US" altLang="en-US" sz="200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Fusing </a:t>
            </a:r>
            <a:r>
              <a:rPr lang="en-US" altLang="en-US" sz="2000" dirty="0">
                <a:latin typeface="Arial" panose="020B0604020202020204" pitchFamily="34" charset="0"/>
              </a:rPr>
              <a:t>embeddings with cross-attention</a:t>
            </a:r>
            <a:endParaRPr kumimoji="0" lang="en-US" altLang="en-US" sz="2000" i="0" u="none" strike="noStrike" cap="none" normalizeH="0" baseline="0" dirty="0">
              <a:ln>
                <a:noFill/>
              </a:ln>
              <a:solidFill>
                <a:schemeClr val="tx1"/>
              </a:solidFill>
              <a:effectLst/>
              <a:latin typeface="Arial" panose="020B0604020202020204" pitchFamily="34" charset="0"/>
            </a:endParaRP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Q-former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Cascading acoustic models with LLMs</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naive ASR+LLM+TTS</a:t>
            </a:r>
          </a:p>
          <a:p>
            <a:pPr marL="800100" lvl="1" indent="-342900" defTabSz="914400" eaLnBrk="0" fontAlgn="base" hangingPunct="0">
              <a:spcBef>
                <a:spcPct val="0"/>
              </a:spcBef>
              <a:spcAft>
                <a:spcPct val="0"/>
              </a:spcAft>
              <a:buFont typeface="Arial" panose="020B0604020202020204" pitchFamily="34" charset="0"/>
              <a:buChar char="•"/>
            </a:pPr>
            <a:endParaRPr lang="en-US" altLang="en-US" sz="2000" dirty="0">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Combination of the above schemes</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SPIRIT-LM, Spectron, etc.</a:t>
            </a:r>
            <a:endParaRPr kumimoji="0" lang="en-US" altLang="en-US" sz="2000" i="0" u="none" strike="noStrike" cap="none" normalizeH="0" baseline="0" dirty="0">
              <a:ln>
                <a:noFill/>
              </a:ln>
              <a:solidFill>
                <a:schemeClr val="tx1"/>
              </a:solidFill>
              <a:effectLst/>
              <a:latin typeface="Arial" panose="020B0604020202020204" pitchFamily="34" charset="0"/>
            </a:endParaRPr>
          </a:p>
          <a:p>
            <a:pPr marL="800100" lvl="1" indent="-342900" defTabSz="914400" eaLnBrk="0" fontAlgn="base" hangingPunct="0">
              <a:spcBef>
                <a:spcPct val="0"/>
              </a:spcBef>
              <a:spcAft>
                <a:spcPct val="0"/>
              </a:spcAft>
              <a:buFont typeface="+mj-lt"/>
              <a:buAutoNum type="arabicPeriod"/>
            </a:pP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8629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984149" y="416412"/>
            <a:ext cx="8378512" cy="513088"/>
          </a:xfrm>
        </p:spPr>
        <p:txBody>
          <a:bodyPr>
            <a:normAutofit/>
          </a:bodyPr>
          <a:lstStyle/>
          <a:p>
            <a:r>
              <a:rPr lang="en-US" altLang="zh-CN" dirty="0">
                <a:solidFill>
                  <a:srgbClr val="0070C0"/>
                </a:solidFill>
              </a:rPr>
              <a:t>Task 1: Audio to Text Generation </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17</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1197" y="144323"/>
            <a:ext cx="1564441" cy="470727"/>
          </a:xfrm>
          <a:prstGeom prst="rect">
            <a:avLst/>
          </a:prstGeom>
        </p:spPr>
      </p:pic>
      <p:sp>
        <p:nvSpPr>
          <p:cNvPr id="7" name="Content Placeholder 2">
            <a:extLst>
              <a:ext uri="{FF2B5EF4-FFF2-40B4-BE49-F238E27FC236}">
                <a16:creationId xmlns:a16="http://schemas.microsoft.com/office/drawing/2014/main" id="{E488E85D-4B0A-B444-A68B-DB669B503F95}"/>
              </a:ext>
            </a:extLst>
          </p:cNvPr>
          <p:cNvSpPr>
            <a:spLocks noGrp="1"/>
          </p:cNvSpPr>
          <p:nvPr>
            <p:ph idx="1"/>
          </p:nvPr>
        </p:nvSpPr>
        <p:spPr>
          <a:xfrm>
            <a:off x="1232899" y="1206058"/>
            <a:ext cx="6647378" cy="5338580"/>
          </a:xfrm>
        </p:spPr>
        <p:txBody>
          <a:bodyPr>
            <a:normAutofit/>
          </a:bodyPr>
          <a:lstStyle/>
          <a:p>
            <a:pPr>
              <a:buFont typeface="Wingdings" pitchFamily="2" charset="2"/>
              <a:buChar char="§"/>
            </a:pPr>
            <a:r>
              <a:rPr lang="x-none" sz="1600" b="1" dirty="0">
                <a:solidFill>
                  <a:schemeClr val="tx1"/>
                </a:solidFill>
              </a:rPr>
              <a:t> </a:t>
            </a:r>
            <a:r>
              <a:rPr lang="x-none" sz="2000" b="1" dirty="0">
                <a:solidFill>
                  <a:srgbClr val="7030A0"/>
                </a:solidFill>
                <a:latin typeface="+mn-lt"/>
              </a:rPr>
              <a:t>Automated audio captioning </a:t>
            </a:r>
            <a:r>
              <a:rPr lang="x-none" sz="2000" dirty="0">
                <a:solidFill>
                  <a:schemeClr val="tx1"/>
                </a:solidFill>
                <a:latin typeface="+mn-lt"/>
              </a:rPr>
              <a:t>(AAC) is a cross-modal translation task which aims at generating a natural language description given an audio clip</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This task requires detecting the audio events and their spatial</a:t>
            </a:r>
            <a:r>
              <a:rPr lang="en-US" sz="2000" dirty="0">
                <a:solidFill>
                  <a:schemeClr val="tx1"/>
                </a:solidFill>
                <a:latin typeface="+mn-lt"/>
              </a:rPr>
              <a:t>-</a:t>
            </a:r>
            <a:r>
              <a:rPr lang="x-none" sz="2000" dirty="0">
                <a:solidFill>
                  <a:schemeClr val="tx1"/>
                </a:solidFill>
                <a:latin typeface="+mn-lt"/>
              </a:rPr>
              <a:t>temporal relationships and describing these information using natural language</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Applications</a:t>
            </a:r>
          </a:p>
          <a:p>
            <a:pPr lvl="1">
              <a:buFont typeface="Wingdings" pitchFamily="2" charset="2"/>
              <a:buChar char="§"/>
            </a:pPr>
            <a:r>
              <a:rPr lang="x-none" sz="2000" dirty="0">
                <a:solidFill>
                  <a:schemeClr val="tx1"/>
                </a:solidFill>
                <a:latin typeface="+mn-lt"/>
              </a:rPr>
              <a:t>Audio retrieval</a:t>
            </a:r>
          </a:p>
          <a:p>
            <a:pPr lvl="1">
              <a:buFont typeface="Wingdings" pitchFamily="2" charset="2"/>
              <a:buChar char="§"/>
            </a:pPr>
            <a:r>
              <a:rPr lang="x-none" sz="2000" dirty="0">
                <a:solidFill>
                  <a:schemeClr val="tx1"/>
                </a:solidFill>
                <a:latin typeface="+mn-lt"/>
              </a:rPr>
              <a:t>Assist hearing-impared to understand environmental sounds</a:t>
            </a:r>
          </a:p>
          <a:p>
            <a:pPr lvl="1">
              <a:buFont typeface="Wingdings" pitchFamily="2" charset="2"/>
              <a:buChar char="§"/>
            </a:pPr>
            <a:r>
              <a:rPr lang="x-none" sz="2000" dirty="0">
                <a:solidFill>
                  <a:schemeClr val="tx1"/>
                </a:solidFill>
                <a:latin typeface="+mn-lt"/>
              </a:rPr>
              <a:t>Subtitle for sounds in TV programs</a:t>
            </a:r>
          </a:p>
          <a:p>
            <a:pPr>
              <a:buFont typeface="Wingdings" pitchFamily="2" charset="2"/>
              <a:buChar char="§"/>
            </a:pPr>
            <a:r>
              <a:rPr lang="x-none" sz="2000" dirty="0">
                <a:solidFill>
                  <a:schemeClr val="tx1"/>
                </a:solidFill>
                <a:latin typeface="+mn-lt"/>
              </a:rPr>
              <a:t> AAC started in 2017, and has received increasing attention in recent </a:t>
            </a:r>
            <a:r>
              <a:rPr lang="en-US" sz="2000" dirty="0">
                <a:solidFill>
                  <a:schemeClr val="tx1"/>
                </a:solidFill>
                <a:latin typeface="+mn-lt"/>
              </a:rPr>
              <a:t>three</a:t>
            </a:r>
            <a:r>
              <a:rPr lang="x-none" sz="2000" dirty="0">
                <a:solidFill>
                  <a:schemeClr val="tx1"/>
                </a:solidFill>
                <a:latin typeface="+mn-lt"/>
              </a:rPr>
              <a:t> years with freely available datasets released and being held as a task in DCASE </a:t>
            </a:r>
            <a:r>
              <a:rPr lang="en-US" sz="2000" dirty="0">
                <a:solidFill>
                  <a:schemeClr val="tx1"/>
                </a:solidFill>
                <a:latin typeface="+mn-lt"/>
              </a:rPr>
              <a:t>C</a:t>
            </a:r>
            <a:r>
              <a:rPr lang="x-none" sz="2000" dirty="0">
                <a:solidFill>
                  <a:schemeClr val="tx1"/>
                </a:solidFill>
                <a:latin typeface="+mn-lt"/>
              </a:rPr>
              <a:t>hallenge</a:t>
            </a:r>
            <a:r>
              <a:rPr lang="en-US" sz="2000" dirty="0">
                <a:solidFill>
                  <a:schemeClr val="tx1"/>
                </a:solidFill>
                <a:latin typeface="+mn-lt"/>
              </a:rPr>
              <a:t>s 2020-2022</a:t>
            </a:r>
            <a:r>
              <a:rPr lang="x-none" sz="2000" dirty="0">
                <a:solidFill>
                  <a:schemeClr val="tx1"/>
                </a:solidFill>
                <a:latin typeface="+mn-lt"/>
              </a:rPr>
              <a:t>.</a:t>
            </a:r>
          </a:p>
          <a:p>
            <a:pPr marL="0" indent="0">
              <a:buNone/>
            </a:pPr>
            <a:endParaRPr lang="x-none" sz="1600" dirty="0">
              <a:solidFill>
                <a:schemeClr val="tx1"/>
              </a:solidFill>
            </a:endParaRPr>
          </a:p>
        </p:txBody>
      </p:sp>
      <p:sp>
        <p:nvSpPr>
          <p:cNvPr id="8" name="Rounded Rectangle 7">
            <a:extLst>
              <a:ext uri="{FF2B5EF4-FFF2-40B4-BE49-F238E27FC236}">
                <a16:creationId xmlns:a16="http://schemas.microsoft.com/office/drawing/2014/main" id="{DD95D693-1B8D-CD4B-9157-69A398192BB5}"/>
              </a:ext>
            </a:extLst>
          </p:cNvPr>
          <p:cNvSpPr/>
          <p:nvPr/>
        </p:nvSpPr>
        <p:spPr>
          <a:xfrm>
            <a:off x="9245851" y="3184968"/>
            <a:ext cx="1227215" cy="65056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Times New Roman" panose="02020603050405020304" pitchFamily="18" charset="0"/>
                <a:cs typeface="Times New Roman" panose="02020603050405020304" pitchFamily="18" charset="0"/>
              </a:rPr>
              <a:t>AAC system</a:t>
            </a:r>
          </a:p>
        </p:txBody>
      </p:sp>
      <p:pic>
        <p:nvPicPr>
          <p:cNvPr id="9" name="Picture 8" descr="A picture containing night, dark, silhouette&#10;&#10;Description automatically generated">
            <a:extLst>
              <a:ext uri="{FF2B5EF4-FFF2-40B4-BE49-F238E27FC236}">
                <a16:creationId xmlns:a16="http://schemas.microsoft.com/office/drawing/2014/main" id="{D98FED07-F304-264C-B07A-D412AAAEA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904" y="1488868"/>
            <a:ext cx="1503688" cy="1223369"/>
          </a:xfrm>
          <a:prstGeom prst="rect">
            <a:avLst/>
          </a:prstGeom>
        </p:spPr>
      </p:pic>
      <p:sp>
        <p:nvSpPr>
          <p:cNvPr id="10" name="TextBox 9">
            <a:extLst>
              <a:ext uri="{FF2B5EF4-FFF2-40B4-BE49-F238E27FC236}">
                <a16:creationId xmlns:a16="http://schemas.microsoft.com/office/drawing/2014/main" id="{B66980DE-5788-E244-BEEF-6609D5A1F33C}"/>
              </a:ext>
            </a:extLst>
          </p:cNvPr>
          <p:cNvSpPr txBox="1"/>
          <p:nvPr/>
        </p:nvSpPr>
        <p:spPr>
          <a:xfrm>
            <a:off x="8057237" y="4425131"/>
            <a:ext cx="3604443" cy="338554"/>
          </a:xfrm>
          <a:prstGeom prst="rect">
            <a:avLst/>
          </a:prstGeom>
          <a:noFill/>
        </p:spPr>
        <p:txBody>
          <a:bodyPr wrap="square" rtlCol="0">
            <a:spAutoFit/>
          </a:bodyPr>
          <a:lstStyle/>
          <a:p>
            <a:r>
              <a:rPr lang="en-US" sz="1600" dirty="0"/>
              <a:t>“a woman talks nearby as water pours”</a:t>
            </a:r>
            <a:endParaRPr lang="x-none" sz="1600" dirty="0"/>
          </a:p>
        </p:txBody>
      </p:sp>
      <p:cxnSp>
        <p:nvCxnSpPr>
          <p:cNvPr id="11" name="Straight Arrow Connector 10">
            <a:extLst>
              <a:ext uri="{FF2B5EF4-FFF2-40B4-BE49-F238E27FC236}">
                <a16:creationId xmlns:a16="http://schemas.microsoft.com/office/drawing/2014/main" id="{EB6D49DC-5EFD-FB4D-A1E1-28F9816E721A}"/>
              </a:ext>
            </a:extLst>
          </p:cNvPr>
          <p:cNvCxnSpPr>
            <a:cxnSpLocks/>
            <a:stCxn id="9" idx="2"/>
            <a:endCxn id="8" idx="0"/>
          </p:cNvCxnSpPr>
          <p:nvPr/>
        </p:nvCxnSpPr>
        <p:spPr>
          <a:xfrm>
            <a:off x="9854748" y="2712237"/>
            <a:ext cx="4711" cy="472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27D48E-49ED-1148-8CE0-06420FBF7254}"/>
              </a:ext>
            </a:extLst>
          </p:cNvPr>
          <p:cNvCxnSpPr>
            <a:stCxn id="8" idx="2"/>
            <a:endCxn id="10" idx="0"/>
          </p:cNvCxnSpPr>
          <p:nvPr/>
        </p:nvCxnSpPr>
        <p:spPr>
          <a:xfrm>
            <a:off x="9859459" y="3835537"/>
            <a:ext cx="0" cy="589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12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104" y="103629"/>
            <a:ext cx="1531972" cy="470731"/>
          </a:xfrm>
          <a:prstGeom prst="rect">
            <a:avLst/>
          </a:prstGeom>
        </p:spPr>
      </p:pic>
      <p:sp>
        <p:nvSpPr>
          <p:cNvPr id="12" name="Title 1">
            <a:extLst>
              <a:ext uri="{FF2B5EF4-FFF2-40B4-BE49-F238E27FC236}">
                <a16:creationId xmlns:a16="http://schemas.microsoft.com/office/drawing/2014/main" id="{CCDCE4FD-910B-024A-9526-072C247BDB61}"/>
              </a:ext>
            </a:extLst>
          </p:cNvPr>
          <p:cNvSpPr>
            <a:spLocks noGrp="1"/>
          </p:cNvSpPr>
          <p:nvPr>
            <p:ph type="title"/>
          </p:nvPr>
        </p:nvSpPr>
        <p:spPr>
          <a:xfrm>
            <a:off x="1044059" y="-233680"/>
            <a:ext cx="8770479" cy="883920"/>
          </a:xfrm>
        </p:spPr>
        <p:txBody>
          <a:bodyPr>
            <a:normAutofit/>
          </a:bodyPr>
          <a:lstStyle/>
          <a:p>
            <a:r>
              <a:rPr lang="en-US" sz="2400" dirty="0">
                <a:solidFill>
                  <a:srgbClr val="0070C0"/>
                </a:solidFill>
              </a:rPr>
              <a:t>An Example: CNN-Transformer Encoder-Decoder</a:t>
            </a:r>
            <a:r>
              <a:rPr lang="en-US" sz="2600" dirty="0">
                <a:solidFill>
                  <a:srgbClr val="0070C0"/>
                </a:solidFill>
              </a:rPr>
              <a:t> </a:t>
            </a:r>
            <a:endParaRPr lang="x-none" sz="2600" dirty="0">
              <a:solidFill>
                <a:srgbClr val="0070C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94146"/>
            <a:ext cx="5828326" cy="527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2">
            <a:extLst>
              <a:ext uri="{FF2B5EF4-FFF2-40B4-BE49-F238E27FC236}">
                <a16:creationId xmlns:a16="http://schemas.microsoft.com/office/drawing/2014/main" id="{9FB75E21-D544-40FF-9507-B530F2DEFF97}"/>
              </a:ext>
            </a:extLst>
          </p:cNvPr>
          <p:cNvSpPr>
            <a:spLocks noGrp="1"/>
          </p:cNvSpPr>
          <p:nvPr>
            <p:ph idx="1"/>
          </p:nvPr>
        </p:nvSpPr>
        <p:spPr>
          <a:xfrm>
            <a:off x="6659109" y="951815"/>
            <a:ext cx="3862712" cy="3322011"/>
          </a:xfrm>
        </p:spPr>
        <p:txBody>
          <a:bodyPr>
            <a:normAutofit/>
          </a:bodyPr>
          <a:lstStyle/>
          <a:p>
            <a:pPr marL="0" indent="0">
              <a:buNone/>
            </a:pPr>
            <a:r>
              <a:rPr lang="en-GB" b="1" dirty="0"/>
              <a:t>Common challenges in automated audio captioning</a:t>
            </a:r>
            <a:r>
              <a:rPr lang="en-GB" dirty="0"/>
              <a:t>:</a:t>
            </a:r>
            <a:r>
              <a:rPr lang="x-none" dirty="0"/>
              <a:t> </a:t>
            </a:r>
            <a:endParaRPr lang="en-GB" dirty="0"/>
          </a:p>
          <a:p>
            <a:pPr>
              <a:spcBef>
                <a:spcPts val="600"/>
              </a:spcBef>
              <a:buFont typeface="Wingdings" pitchFamily="2" charset="2"/>
              <a:buChar char="§"/>
            </a:pPr>
            <a:r>
              <a:rPr lang="en-US" dirty="0">
                <a:solidFill>
                  <a:schemeClr val="tx1"/>
                </a:solidFill>
              </a:rPr>
              <a:t> Data scarcity</a:t>
            </a:r>
          </a:p>
          <a:p>
            <a:pPr>
              <a:spcBef>
                <a:spcPts val="600"/>
              </a:spcBef>
              <a:buFont typeface="Wingdings" pitchFamily="2" charset="2"/>
              <a:buChar char="§"/>
            </a:pPr>
            <a:r>
              <a:rPr lang="en-US" dirty="0">
                <a:solidFill>
                  <a:schemeClr val="tx1"/>
                </a:solidFill>
              </a:rPr>
              <a:t> Representations of audio, text and audio-text </a:t>
            </a:r>
            <a:endParaRPr lang="en-US" sz="1800" dirty="0">
              <a:solidFill>
                <a:schemeClr val="tx1"/>
              </a:solidFill>
            </a:endParaRPr>
          </a:p>
          <a:p>
            <a:pPr>
              <a:spcBef>
                <a:spcPts val="600"/>
              </a:spcBef>
              <a:buFont typeface="Wingdings" pitchFamily="2" charset="2"/>
              <a:buChar char="§"/>
            </a:pPr>
            <a:r>
              <a:rPr lang="en-US" dirty="0">
                <a:solidFill>
                  <a:schemeClr val="tx1"/>
                </a:solidFill>
              </a:rPr>
              <a:t> </a:t>
            </a:r>
            <a:r>
              <a:rPr lang="en-US" dirty="0">
                <a:solidFill>
                  <a:srgbClr val="FF0000"/>
                </a:solidFill>
              </a:rPr>
              <a:t>Diversity of captions</a:t>
            </a:r>
            <a:endParaRPr lang="en-US" sz="1800" dirty="0">
              <a:solidFill>
                <a:srgbClr val="FF0000"/>
              </a:solidFill>
            </a:endParaRPr>
          </a:p>
          <a:p>
            <a:pPr>
              <a:spcBef>
                <a:spcPts val="600"/>
              </a:spcBef>
              <a:buFont typeface="Wingdings" pitchFamily="2" charset="2"/>
              <a:buChar char="§"/>
            </a:pPr>
            <a:r>
              <a:rPr lang="en-GB" dirty="0">
                <a:solidFill>
                  <a:schemeClr val="tx1"/>
                </a:solidFill>
              </a:rPr>
              <a:t> Multi-lingual captioning</a:t>
            </a:r>
          </a:p>
          <a:p>
            <a:pPr>
              <a:spcBef>
                <a:spcPts val="600"/>
              </a:spcBef>
              <a:buFont typeface="Wingdings" pitchFamily="2" charset="2"/>
              <a:buChar char="§"/>
            </a:pPr>
            <a:r>
              <a:rPr lang="en-GB" dirty="0">
                <a:solidFill>
                  <a:schemeClr val="tx1"/>
                </a:solidFill>
              </a:rPr>
              <a:t> Interactions with other modalities (e.g. vision) </a:t>
            </a:r>
          </a:p>
          <a:p>
            <a:pPr>
              <a:spcBef>
                <a:spcPts val="600"/>
              </a:spcBef>
              <a:buFont typeface="Wingdings" pitchFamily="2" charset="2"/>
              <a:buChar char="§"/>
            </a:pPr>
            <a:r>
              <a:rPr lang="en-GB" dirty="0">
                <a:solidFill>
                  <a:schemeClr val="tx1"/>
                </a:solidFill>
              </a:rPr>
              <a:t>….</a:t>
            </a:r>
            <a:endParaRPr lang="x-none" dirty="0">
              <a:solidFill>
                <a:schemeClr val="tx1"/>
              </a:solidFill>
            </a:endParaRPr>
          </a:p>
        </p:txBody>
      </p:sp>
      <p:sp>
        <p:nvSpPr>
          <p:cNvPr id="4" name="TextBox 3">
            <a:extLst>
              <a:ext uri="{FF2B5EF4-FFF2-40B4-BE49-F238E27FC236}">
                <a16:creationId xmlns:a16="http://schemas.microsoft.com/office/drawing/2014/main" id="{65092273-80F7-0039-0940-F8C7DDE85A4C}"/>
              </a:ext>
            </a:extLst>
          </p:cNvPr>
          <p:cNvSpPr txBox="1"/>
          <p:nvPr/>
        </p:nvSpPr>
        <p:spPr>
          <a:xfrm>
            <a:off x="5039139" y="4343399"/>
            <a:ext cx="7026965" cy="21236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Y. Hou, Q. Ren, A. Mitchell, W. Wang, J. Kang, T. </a:t>
            </a:r>
            <a:r>
              <a:rPr kumimoji="0" lang="en-GB" sz="1100" b="0" i="0" u="none" strike="noStrike" kern="1200" cap="none" spc="0" normalizeH="0" baseline="0" noProof="0" dirty="0" err="1">
                <a:ln>
                  <a:noFill/>
                </a:ln>
                <a:solidFill>
                  <a:srgbClr val="413839"/>
                </a:solidFill>
                <a:effectLst/>
                <a:uLnTx/>
                <a:uFillTx/>
                <a:latin typeface="Times New Roman" panose="02020603050405020304" pitchFamily="18" charset="0"/>
                <a:ea typeface="+mn-ea"/>
                <a:cs typeface="Times New Roman" panose="02020603050405020304" pitchFamily="18" charset="0"/>
              </a:rPr>
              <a:t>Belpaeme</a:t>
            </a:r>
            <a:r>
              <a:rPr kumimoji="0" lang="en-GB" sz="11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 and D. </a:t>
            </a:r>
            <a:r>
              <a:rPr kumimoji="0" lang="en-GB" sz="1100" b="0" i="0" u="none" strike="noStrike" kern="1200" cap="none" spc="0" normalizeH="0" baseline="0" noProof="0" dirty="0" err="1">
                <a:ln>
                  <a:noFill/>
                </a:ln>
                <a:solidFill>
                  <a:srgbClr val="413839"/>
                </a:solidFill>
                <a:effectLst/>
                <a:uLnTx/>
                <a:uFillTx/>
                <a:latin typeface="Times New Roman" panose="02020603050405020304" pitchFamily="18" charset="0"/>
                <a:ea typeface="+mn-ea"/>
                <a:cs typeface="Times New Roman" panose="02020603050405020304" pitchFamily="18" charset="0"/>
              </a:rPr>
              <a:t>Botteldooren</a:t>
            </a:r>
            <a:r>
              <a:rPr kumimoji="0" lang="en-GB" sz="11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 "Soundscape Captioning using Sound Affective Quality Network and Large Language Model," </a:t>
            </a:r>
            <a:r>
              <a:rPr kumimoji="0" lang="en-GB" sz="11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IEEE Transactions on Multimedia</a:t>
            </a:r>
            <a:r>
              <a:rPr kumimoji="0" lang="en-GB" sz="11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 2026.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Y. Zhu, Y. Zhang, L. Xiao, W. Wang, and A. Men, "Zero-shot Diverse Audio Captioning with Diffusion Models", </a:t>
            </a:r>
            <a:r>
              <a:rPr kumimoji="0" lang="en-GB" sz="11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Knowledge Based Systems</a:t>
            </a:r>
            <a:r>
              <a:rPr kumimoji="0" lang="en-GB" sz="11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 2026.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 Zhang, X. Xu, R. Du, H. Liu, Y. Dong, Z.-H. Tan, W. Wang, and Z. Ma, "Zero-Shot Audio Captioning Using Soft and Hard Prompts," </a:t>
            </a:r>
            <a:r>
              <a:rPr kumimoji="0" lang="en-GB" sz="11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IEEE Transactions on Audio Speech and Language Processing, </a:t>
            </a: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vol. 33, pp. 2045 - 2058, May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 Zhang, H. Yu, R. Du, Z.-H. Tan, W. Wang, Z. Ma, Y. Dong, "ACTUAL: audio captioning with caption feature space regularization," </a:t>
            </a:r>
            <a:r>
              <a:rPr kumimoji="0" lang="en-GB" sz="11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IEEE/ACM Transactions on Audio Speech and Language Processing</a:t>
            </a: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vol. 31, pp. 2643 - 2657,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 Mei, X. Liu, M. </a:t>
            </a:r>
            <a:r>
              <a:rPr kumimoji="0" lang="en-GB" sz="11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Plumbley</a:t>
            </a:r>
            <a:r>
              <a:rPr kumimoji="0" lang="en-GB" sz="1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and W. Wang, "Automated audio captioning: an overview of recent progress and new challenges", </a:t>
            </a:r>
            <a:r>
              <a:rPr kumimoji="0" lang="en-GB" sz="1100" b="1" i="1" u="none" strike="noStrike" kern="1200" cap="none" spc="0" normalizeH="0" baseline="0" noProof="0" dirty="0">
                <a:ln>
                  <a:noFill/>
                </a:ln>
                <a:solidFill>
                  <a:srgbClr val="413839"/>
                </a:solidFill>
                <a:effectLst/>
                <a:uLnTx/>
                <a:uFillTx/>
                <a:latin typeface="Times New Roman" panose="02020603050405020304" pitchFamily="18" charset="0"/>
                <a:ea typeface="+mn-ea"/>
                <a:cs typeface="Times New Roman" panose="02020603050405020304" pitchFamily="18" charset="0"/>
              </a:rPr>
              <a:t>EURASIP Journal on Audio Speech and Music Processing</a:t>
            </a:r>
            <a:r>
              <a:rPr kumimoji="0" lang="en-GB" sz="1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2022.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 Xiao, J. Guan, H. Lan, Q. Zhu, and W. Wang, "Local information assisted attention-free decoder for audio captioning," </a:t>
            </a:r>
            <a:r>
              <a:rPr kumimoji="0" lang="en-GB"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IEEE Signal Processing Letters</a:t>
            </a:r>
            <a:r>
              <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vol. 29, pp. 1604-1608, 2022.</a:t>
            </a:r>
          </a:p>
        </p:txBody>
      </p:sp>
    </p:spTree>
    <p:extLst>
      <p:ext uri="{BB962C8B-B14F-4D97-AF65-F5344CB8AC3E}">
        <p14:creationId xmlns:p14="http://schemas.microsoft.com/office/powerpoint/2010/main" val="227165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E7B5BC-D257-A000-54BD-2B6103FA0DD5}"/>
              </a:ext>
            </a:extLst>
          </p:cNvPr>
          <p:cNvSpPr>
            <a:spLocks noGrp="1"/>
          </p:cNvSpPr>
          <p:nvPr>
            <p:ph type="title"/>
          </p:nvPr>
        </p:nvSpPr>
        <p:spPr>
          <a:xfrm>
            <a:off x="1056184" y="361480"/>
            <a:ext cx="10058400" cy="558755"/>
          </a:xfrm>
        </p:spPr>
        <p:txBody>
          <a:bodyPr>
            <a:normAutofit/>
          </a:bodyPr>
          <a:lstStyle/>
          <a:p>
            <a:r>
              <a:rPr lang="en-US" altLang="zh-CN" dirty="0">
                <a:solidFill>
                  <a:srgbClr val="0070C0"/>
                </a:solidFill>
              </a:rPr>
              <a:t>Audio Captioning Demos</a:t>
            </a:r>
            <a:endParaRPr lang="x-none" dirty="0">
              <a:solidFill>
                <a:srgbClr val="0070C0"/>
              </a:solidFill>
            </a:endParaRPr>
          </a:p>
        </p:txBody>
      </p:sp>
      <p:sp>
        <p:nvSpPr>
          <p:cNvPr id="4" name="Date Placeholder 3">
            <a:extLst>
              <a:ext uri="{FF2B5EF4-FFF2-40B4-BE49-F238E27FC236}">
                <a16:creationId xmlns:a16="http://schemas.microsoft.com/office/drawing/2014/main" id="{8CD75407-B719-6709-4B63-2DFABA7D1037}"/>
              </a:ext>
            </a:extLst>
          </p:cNvPr>
          <p:cNvSpPr>
            <a:spLocks noGrp="1"/>
          </p:cNvSpPr>
          <p:nvPr>
            <p:ph type="dt" sz="half" idx="10"/>
          </p:nvPr>
        </p:nvSpPr>
        <p:spPr/>
        <p:txBody>
          <a:bodyPr/>
          <a:lstStyle/>
          <a:p>
            <a:fld id="{A18DCE3C-4D92-0844-94C3-BBB9372B6AF3}" type="datetime1">
              <a:rPr lang="en-US" smtClean="0"/>
              <a:t>6/11/2026</a:t>
            </a:fld>
            <a:endParaRPr lang="en-US" dirty="0"/>
          </a:p>
        </p:txBody>
      </p:sp>
      <p:pic>
        <p:nvPicPr>
          <p:cNvPr id="2" name="Picture 1">
            <a:extLst>
              <a:ext uri="{FF2B5EF4-FFF2-40B4-BE49-F238E27FC236}">
                <a16:creationId xmlns:a16="http://schemas.microsoft.com/office/drawing/2014/main" id="{E9CF7046-EC9F-F2CB-4ACF-B5283A2972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830" y="129600"/>
            <a:ext cx="1531972" cy="463759"/>
          </a:xfrm>
          <a:prstGeom prst="rect">
            <a:avLst/>
          </a:prstGeom>
        </p:spPr>
      </p:pic>
      <p:pic>
        <p:nvPicPr>
          <p:cNvPr id="9" name="AudioCaptioning Demos">
            <a:hlinkClick r:id="" action="ppaction://media"/>
            <a:extLst>
              <a:ext uri="{FF2B5EF4-FFF2-40B4-BE49-F238E27FC236}">
                <a16:creationId xmlns:a16="http://schemas.microsoft.com/office/drawing/2014/main" id="{7577FCFB-1ACF-5039-328D-F17AC1FDE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1722" y="1262544"/>
            <a:ext cx="9564094" cy="5379803"/>
          </a:xfrm>
          <a:prstGeom prst="rect">
            <a:avLst/>
          </a:prstGeom>
        </p:spPr>
      </p:pic>
    </p:spTree>
    <p:extLst>
      <p:ext uri="{BB962C8B-B14F-4D97-AF65-F5344CB8AC3E}">
        <p14:creationId xmlns:p14="http://schemas.microsoft.com/office/powerpoint/2010/main" val="11017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Many thanks to…</a:t>
            </a:r>
          </a:p>
        </p:txBody>
      </p:sp>
      <p:sp>
        <p:nvSpPr>
          <p:cNvPr id="5" name="Text Placeholder 4"/>
          <p:cNvSpPr>
            <a:spLocks noGrp="1"/>
          </p:cNvSpPr>
          <p:nvPr>
            <p:ph type="body" idx="1"/>
          </p:nvPr>
        </p:nvSpPr>
        <p:spPr>
          <a:xfrm>
            <a:off x="897631" y="1052736"/>
            <a:ext cx="3893030" cy="5238734"/>
          </a:xfrm>
        </p:spPr>
        <p:txBody>
          <a:bodyPr>
            <a:normAutofit fontScale="47500" lnSpcReduction="20000"/>
          </a:bodyPr>
          <a:lstStyle/>
          <a:p>
            <a:pPr marL="457200" indent="-457200">
              <a:buFont typeface="Arial" panose="020B0604020202020204" pitchFamily="34" charset="0"/>
              <a:buChar char="•"/>
              <a:defRPr/>
            </a:pPr>
            <a:r>
              <a:rPr lang="en-GB" b="1" dirty="0">
                <a:solidFill>
                  <a:srgbClr val="203D75"/>
                </a:solidFill>
              </a:rPr>
              <a:t>Xinhao Mei</a:t>
            </a:r>
          </a:p>
          <a:p>
            <a:pPr marL="457200" lvl="0" indent="-457200">
              <a:buFont typeface="Arial" panose="020B0604020202020204" pitchFamily="34" charset="0"/>
              <a:buChar char="•"/>
              <a:defRPr/>
            </a:pPr>
            <a:r>
              <a:rPr lang="en-GB" b="1" dirty="0" err="1">
                <a:solidFill>
                  <a:srgbClr val="203D75"/>
                </a:solidFill>
              </a:rPr>
              <a:t>Haohe</a:t>
            </a:r>
            <a:r>
              <a:rPr lang="en-GB" b="1" dirty="0">
                <a:solidFill>
                  <a:srgbClr val="203D75"/>
                </a:solidFill>
              </a:rPr>
              <a:t> Liu</a:t>
            </a:r>
          </a:p>
          <a:p>
            <a:pPr marL="457200" indent="-457200">
              <a:buFont typeface="Arial" panose="020B0604020202020204" pitchFamily="34" charset="0"/>
              <a:buChar char="•"/>
              <a:defRPr/>
            </a:pPr>
            <a:r>
              <a:rPr lang="en-GB" b="1" dirty="0" err="1">
                <a:solidFill>
                  <a:srgbClr val="203D75"/>
                </a:solidFill>
              </a:rPr>
              <a:t>Xubo</a:t>
            </a:r>
            <a:r>
              <a:rPr lang="en-GB" b="1" dirty="0">
                <a:solidFill>
                  <a:srgbClr val="203D75"/>
                </a:solidFill>
              </a:rPr>
              <a:t> Liu</a:t>
            </a:r>
          </a:p>
          <a:p>
            <a:pPr marL="457200" indent="-457200">
              <a:buFont typeface="Arial" panose="020B0604020202020204" pitchFamily="34" charset="0"/>
              <a:buChar char="•"/>
              <a:defRPr/>
            </a:pPr>
            <a:r>
              <a:rPr lang="en-GB" b="1" dirty="0">
                <a:solidFill>
                  <a:srgbClr val="203D75"/>
                </a:solidFill>
              </a:rPr>
              <a:t>Jinhua Liang</a:t>
            </a:r>
          </a:p>
          <a:p>
            <a:pPr marL="457200" lvl="0" indent="-457200">
              <a:buFont typeface="Arial" panose="020B0604020202020204" pitchFamily="34" charset="0"/>
              <a:buChar char="•"/>
              <a:defRPr/>
            </a:pPr>
            <a:r>
              <a:rPr lang="en-GB" b="1" dirty="0">
                <a:solidFill>
                  <a:srgbClr val="203D75"/>
                </a:solidFill>
              </a:rPr>
              <a:t>Yi Yuan</a:t>
            </a:r>
          </a:p>
          <a:p>
            <a:pPr marL="457200" indent="-457200">
              <a:buFont typeface="Arial" panose="020B0604020202020204" pitchFamily="34" charset="0"/>
              <a:buChar char="•"/>
            </a:pPr>
            <a:r>
              <a:rPr lang="en-GB" b="1" dirty="0"/>
              <a:t>Yiming Zhang</a:t>
            </a:r>
          </a:p>
          <a:p>
            <a:pPr marL="457200" indent="-457200">
              <a:buFont typeface="Arial" panose="020B0604020202020204" pitchFamily="34" charset="0"/>
              <a:buChar char="•"/>
            </a:pPr>
            <a:r>
              <a:rPr lang="en-GB" b="1" dirty="0"/>
              <a:t>Qiuqiang Kong</a:t>
            </a:r>
          </a:p>
          <a:p>
            <a:pPr marL="457200" indent="-457200">
              <a:buFont typeface="Arial" panose="020B0604020202020204" pitchFamily="34" charset="0"/>
              <a:buChar char="•"/>
              <a:defRPr/>
            </a:pPr>
            <a:r>
              <a:rPr lang="en-GB" b="1" dirty="0" err="1">
                <a:solidFill>
                  <a:srgbClr val="203D75"/>
                </a:solidFill>
              </a:rPr>
              <a:t>Jisheng</a:t>
            </a:r>
            <a:r>
              <a:rPr lang="en-GB" b="1" dirty="0">
                <a:solidFill>
                  <a:srgbClr val="203D75"/>
                </a:solidFill>
              </a:rPr>
              <a:t> Bai</a:t>
            </a:r>
          </a:p>
          <a:p>
            <a:pPr marL="457200" indent="-457200">
              <a:buFont typeface="Arial" panose="020B0604020202020204" pitchFamily="34" charset="0"/>
              <a:buChar char="•"/>
              <a:defRPr/>
            </a:pPr>
            <a:r>
              <a:rPr lang="en-GB" b="1" dirty="0">
                <a:solidFill>
                  <a:srgbClr val="203D75"/>
                </a:solidFill>
              </a:rPr>
              <a:t>Zehua Chen</a:t>
            </a:r>
          </a:p>
          <a:p>
            <a:pPr marL="457200" indent="-457200">
              <a:buFont typeface="Arial" panose="020B0604020202020204" pitchFamily="34" charset="0"/>
              <a:buChar char="•"/>
              <a:defRPr/>
            </a:pPr>
            <a:r>
              <a:rPr lang="en-GB" b="1" dirty="0">
                <a:solidFill>
                  <a:srgbClr val="203D75"/>
                </a:solidFill>
              </a:rPr>
              <a:t>Xinran Liu</a:t>
            </a:r>
          </a:p>
          <a:p>
            <a:pPr marL="457200" indent="-457200">
              <a:buFont typeface="Arial" panose="020B0604020202020204" pitchFamily="34" charset="0"/>
              <a:buChar char="•"/>
              <a:defRPr/>
            </a:pPr>
            <a:r>
              <a:rPr lang="en-US" altLang="zh-CN" b="1" dirty="0" err="1">
                <a:solidFill>
                  <a:srgbClr val="203D75"/>
                </a:solidFill>
              </a:rPr>
              <a:t>Liting</a:t>
            </a:r>
            <a:r>
              <a:rPr lang="en-US" altLang="zh-CN" b="1" dirty="0">
                <a:solidFill>
                  <a:srgbClr val="203D75"/>
                </a:solidFill>
              </a:rPr>
              <a:t> Gao</a:t>
            </a:r>
          </a:p>
          <a:p>
            <a:pPr marL="457200" indent="-457200">
              <a:buFont typeface="Arial" panose="020B0604020202020204" pitchFamily="34" charset="0"/>
              <a:buChar char="•"/>
              <a:defRPr/>
            </a:pPr>
            <a:r>
              <a:rPr lang="en-GB" b="1" dirty="0" err="1">
                <a:solidFill>
                  <a:srgbClr val="203D75"/>
                </a:solidFill>
              </a:rPr>
              <a:t>Yuanbo</a:t>
            </a:r>
            <a:r>
              <a:rPr lang="en-GB" b="1" dirty="0">
                <a:solidFill>
                  <a:srgbClr val="203D75"/>
                </a:solidFill>
              </a:rPr>
              <a:t> Hou</a:t>
            </a:r>
          </a:p>
          <a:p>
            <a:pPr marL="457200" indent="-457200">
              <a:buFont typeface="Arial" panose="020B0604020202020204" pitchFamily="34" charset="0"/>
              <a:buChar char="•"/>
              <a:defRPr/>
            </a:pPr>
            <a:r>
              <a:rPr lang="en-GB" b="1" dirty="0">
                <a:solidFill>
                  <a:srgbClr val="203D75"/>
                </a:solidFill>
              </a:rPr>
              <a:t>Yuelan Cheng</a:t>
            </a:r>
          </a:p>
          <a:p>
            <a:pPr marL="457200" indent="-457200">
              <a:buFont typeface="Arial" panose="020B0604020202020204" pitchFamily="34" charset="0"/>
              <a:buChar char="•"/>
              <a:defRPr/>
            </a:pPr>
            <a:r>
              <a:rPr lang="en-GB" b="1" dirty="0">
                <a:solidFill>
                  <a:srgbClr val="203D75"/>
                </a:solidFill>
              </a:rPr>
              <a:t>Junqi Zhao</a:t>
            </a:r>
          </a:p>
          <a:p>
            <a:pPr marL="457200" lvl="0" indent="-457200">
              <a:buFont typeface="Arial" panose="020B0604020202020204" pitchFamily="34" charset="0"/>
              <a:buChar char="•"/>
              <a:defRPr/>
            </a:pPr>
            <a:r>
              <a:rPr lang="en-US" altLang="zh-CN" b="1" dirty="0"/>
              <a:t>Mark Plumbley</a:t>
            </a:r>
          </a:p>
          <a:p>
            <a:pPr marL="457200" lvl="0" indent="-457200">
              <a:buFont typeface="Arial" panose="020B0604020202020204" pitchFamily="34" charset="0"/>
              <a:buChar char="•"/>
              <a:defRPr/>
            </a:pPr>
            <a:r>
              <a:rPr lang="en-GB" dirty="0">
                <a:solidFill>
                  <a:srgbClr val="203D75"/>
                </a:solidFill>
              </a:rPr>
              <a:t>Turab Iqbal</a:t>
            </a:r>
          </a:p>
          <a:p>
            <a:pPr marL="457200" lvl="0" indent="-457200">
              <a:buFont typeface="Arial" panose="020B0604020202020204" pitchFamily="34" charset="0"/>
              <a:buChar char="•"/>
              <a:defRPr/>
            </a:pPr>
            <a:r>
              <a:rPr lang="en-GB" dirty="0" err="1">
                <a:solidFill>
                  <a:srgbClr val="203D75"/>
                </a:solidFill>
              </a:rPr>
              <a:t>Jianyuan</a:t>
            </a:r>
            <a:r>
              <a:rPr lang="en-GB" dirty="0">
                <a:solidFill>
                  <a:srgbClr val="203D75"/>
                </a:solidFill>
              </a:rPr>
              <a:t> Sun</a:t>
            </a:r>
          </a:p>
          <a:p>
            <a:pPr marL="457200" lvl="0" indent="-457200">
              <a:buFont typeface="Arial" panose="020B0604020202020204" pitchFamily="34" charset="0"/>
              <a:buChar char="•"/>
              <a:defRPr/>
            </a:pPr>
            <a:r>
              <a:rPr lang="en-GB" dirty="0">
                <a:solidFill>
                  <a:srgbClr val="203D75"/>
                </a:solidFill>
              </a:rPr>
              <a:t>Jian Guan</a:t>
            </a:r>
          </a:p>
          <a:p>
            <a:pPr marL="457200" lvl="0" indent="-457200">
              <a:buFont typeface="Arial" panose="020B0604020202020204" pitchFamily="34" charset="0"/>
              <a:buChar char="•"/>
              <a:defRPr/>
            </a:pPr>
            <a:r>
              <a:rPr lang="en-US" dirty="0" err="1"/>
              <a:t>Feiyang</a:t>
            </a:r>
            <a:r>
              <a:rPr lang="en-US" dirty="0"/>
              <a:t> Xiao </a:t>
            </a:r>
          </a:p>
          <a:p>
            <a:pPr marL="457200" indent="-457200">
              <a:buFont typeface="Arial" panose="020B0604020202020204" pitchFamily="34" charset="0"/>
              <a:buChar char="•"/>
            </a:pPr>
            <a:r>
              <a:rPr lang="en-GB" dirty="0"/>
              <a:t>Yong Xu</a:t>
            </a:r>
          </a:p>
          <a:p>
            <a:pPr marL="457200" indent="-457200">
              <a:buFont typeface="Arial" panose="020B0604020202020204" pitchFamily="34" charset="0"/>
              <a:buChar char="•"/>
            </a:pPr>
            <a:r>
              <a:rPr lang="en-GB" dirty="0"/>
              <a:t>Yin Cao</a:t>
            </a:r>
          </a:p>
          <a:p>
            <a:pPr marL="457200" indent="-457200">
              <a:buFont typeface="Arial" panose="020B0604020202020204" pitchFamily="34" charset="0"/>
              <a:buChar char="•"/>
            </a:pPr>
            <a:r>
              <a:rPr lang="en-GB" dirty="0"/>
              <a:t>Jinzheng Zhao</a:t>
            </a:r>
          </a:p>
          <a:p>
            <a:pPr marL="457200" indent="-457200">
              <a:buFont typeface="Arial" panose="020B0604020202020204" pitchFamily="34" charset="0"/>
              <a:buChar char="•"/>
            </a:pPr>
            <a:r>
              <a:rPr lang="en-GB" dirty="0"/>
              <a:t>Yuxuan Wang</a:t>
            </a:r>
          </a:p>
          <a:p>
            <a:pPr marL="457200" indent="-457200">
              <a:buFont typeface="Arial" panose="020B0604020202020204" pitchFamily="34" charset="0"/>
              <a:buChar char="•"/>
            </a:pPr>
            <a:r>
              <a:rPr lang="en-US" altLang="zh-CN" dirty="0"/>
              <a:t>Qiaoxi Zhu</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sp>
        <p:nvSpPr>
          <p:cNvPr id="6" name="Text Placeholder 4"/>
          <p:cNvSpPr txBox="1">
            <a:spLocks/>
          </p:cNvSpPr>
          <p:nvPr/>
        </p:nvSpPr>
        <p:spPr>
          <a:xfrm>
            <a:off x="6023993" y="1052736"/>
            <a:ext cx="5604790" cy="5017670"/>
          </a:xfrm>
          <a:prstGeom prst="rect">
            <a:avLst/>
          </a:prstGeom>
        </p:spPr>
        <p:txBody>
          <a:bodyPr vert="horz" lIns="91440" tIns="45720" rIns="91440" bIns="45720" rtlCol="0">
            <a:normAutofit fontScale="55000" lnSpcReduction="20000"/>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zh-CN" dirty="0"/>
              <a:t>Volkan </a:t>
            </a:r>
            <a:r>
              <a:rPr lang="en-US" altLang="zh-CN" dirty="0" err="1"/>
              <a:t>Kilic</a:t>
            </a:r>
            <a:endParaRPr lang="en-US" altLang="zh-CN" dirty="0"/>
          </a:p>
          <a:p>
            <a:pPr marL="457200" indent="-457200">
              <a:buFont typeface="Arial" panose="020B0604020202020204" pitchFamily="34" charset="0"/>
              <a:buChar char="•"/>
            </a:pPr>
            <a:r>
              <a:rPr lang="en-GB" dirty="0" err="1"/>
              <a:t>Zhanyu</a:t>
            </a:r>
            <a:r>
              <a:rPr lang="en-GB" dirty="0"/>
              <a:t> Ma</a:t>
            </a:r>
          </a:p>
          <a:p>
            <a:pPr marL="457200" indent="-457200">
              <a:buFont typeface="Arial" panose="020B0604020202020204" pitchFamily="34" charset="0"/>
              <a:buChar char="•"/>
            </a:pPr>
            <a:r>
              <a:rPr kumimoji="0" lang="en-GB" sz="2800" i="0" u="none" strike="noStrike" kern="1200" cap="none" spc="0" normalizeH="0" baseline="0" noProof="0" dirty="0">
                <a:ln>
                  <a:noFill/>
                </a:ln>
                <a:solidFill>
                  <a:srgbClr val="203D75"/>
                </a:solidFill>
                <a:effectLst/>
                <a:uLnTx/>
                <a:uFillTx/>
                <a:latin typeface="Calibri"/>
                <a:ea typeface="+mn-ea"/>
              </a:rPr>
              <a:t>Danilo Mandic</a:t>
            </a:r>
          </a:p>
          <a:p>
            <a:pPr marL="457200" indent="-457200">
              <a:buFont typeface="Arial" panose="020B0604020202020204" pitchFamily="34" charset="0"/>
              <a:buChar char="•"/>
            </a:pPr>
            <a:r>
              <a:rPr lang="en-GB" dirty="0"/>
              <a:t>Philip Jackson</a:t>
            </a:r>
          </a:p>
          <a:p>
            <a:pPr marL="457200" indent="-457200">
              <a:buFont typeface="Arial" panose="020B0604020202020204" pitchFamily="34" charset="0"/>
              <a:buChar char="•"/>
            </a:pPr>
            <a:r>
              <a:rPr lang="en-GB" dirty="0" err="1"/>
              <a:t>Qiang</a:t>
            </a:r>
            <a:r>
              <a:rPr lang="en-GB" dirty="0"/>
              <a:t> Huang</a:t>
            </a:r>
          </a:p>
          <a:p>
            <a:pPr marL="457200" indent="-457200" fontAlgn="auto">
              <a:spcAft>
                <a:spcPts val="0"/>
              </a:spcAft>
              <a:buFont typeface="Arial" panose="020B0604020202020204" pitchFamily="34" charset="0"/>
              <a:buChar char="•"/>
            </a:pPr>
            <a:r>
              <a:rPr lang="en-GB" dirty="0"/>
              <a:t>David Frohlich</a:t>
            </a:r>
          </a:p>
          <a:p>
            <a:pPr marL="457200" indent="-457200" fontAlgn="auto">
              <a:spcAft>
                <a:spcPts val="0"/>
              </a:spcAft>
              <a:buFont typeface="Arial" panose="020B0604020202020204" pitchFamily="34" charset="0"/>
              <a:buChar char="•"/>
            </a:pPr>
            <a:r>
              <a:rPr lang="en-GB" dirty="0"/>
              <a:t>Emily Corrigan-Kavanagh</a:t>
            </a:r>
          </a:p>
          <a:p>
            <a:pPr marL="457200" indent="-457200" fontAlgn="auto">
              <a:spcAft>
                <a:spcPts val="0"/>
              </a:spcAft>
              <a:buFont typeface="Arial" panose="020B0604020202020204" pitchFamily="34" charset="0"/>
              <a:buChar char="•"/>
            </a:pPr>
            <a:r>
              <a:rPr lang="en-GB" dirty="0"/>
              <a:t>Marc Green</a:t>
            </a:r>
          </a:p>
          <a:p>
            <a:pPr marL="457200" indent="-457200" fontAlgn="auto">
              <a:spcAft>
                <a:spcPts val="0"/>
              </a:spcAft>
              <a:buFont typeface="Arial" panose="020B0604020202020204" pitchFamily="34" charset="0"/>
              <a:buChar char="•"/>
            </a:pPr>
            <a:r>
              <a:rPr lang="en-GB" dirty="0"/>
              <a:t>Andres Fernandes</a:t>
            </a:r>
          </a:p>
          <a:p>
            <a:pPr marL="457200" indent="-457200">
              <a:buFont typeface="Arial" panose="020B0604020202020204" pitchFamily="34" charset="0"/>
              <a:buChar char="•"/>
              <a:defRPr/>
            </a:pPr>
            <a:r>
              <a:rPr lang="en-GB" dirty="0"/>
              <a:t>Christian Kroos</a:t>
            </a:r>
          </a:p>
          <a:p>
            <a:pPr marL="457200" indent="-457200">
              <a:buFont typeface="Arial" panose="020B0604020202020204" pitchFamily="34" charset="0"/>
              <a:buChar char="•"/>
              <a:defRPr/>
            </a:pPr>
            <a:r>
              <a:rPr lang="en-GB" dirty="0"/>
              <a:t>Trevor Cox</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Arshdeep Singh</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dirty="0">
                <a:solidFill>
                  <a:srgbClr val="203D75"/>
                </a:solidFill>
                <a:latin typeface="Calibri"/>
              </a:rPr>
              <a:t>…</a:t>
            </a:r>
            <a:endParaRPr kumimoji="0" lang="en-GB" sz="2800" b="0" i="0" u="none" strike="noStrike" kern="1200" cap="none" spc="0" normalizeH="0" baseline="0" noProof="0" dirty="0">
              <a:ln>
                <a:noFill/>
              </a:ln>
              <a:solidFill>
                <a:srgbClr val="203D75"/>
              </a:solidFill>
              <a:effectLst/>
              <a:uLnTx/>
              <a:uFillTx/>
              <a:latin typeface="Calibri"/>
              <a:ea typeface="+mn-ea"/>
            </a:endParaRP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a:ln>
                  <a:noFill/>
                </a:ln>
                <a:solidFill>
                  <a:srgbClr val="203D75"/>
                </a:solidFill>
                <a:effectLst/>
                <a:uLnTx/>
                <a:uFillTx/>
                <a:latin typeface="Calibri"/>
                <a:ea typeface="+mn-ea"/>
              </a:rPr>
              <a:t>Funding from: </a:t>
            </a:r>
            <a:br>
              <a:rPr kumimoji="0" lang="en-GB" sz="2800" b="0" i="0" u="none" strike="noStrike" kern="1200" cap="none" spc="0" normalizeH="0" baseline="0" noProof="0" dirty="0">
                <a:ln>
                  <a:noFill/>
                </a:ln>
                <a:solidFill>
                  <a:srgbClr val="203D75"/>
                </a:solidFill>
                <a:effectLst/>
                <a:uLnTx/>
                <a:uFillTx/>
                <a:latin typeface="Calibri"/>
                <a:ea typeface="+mn-ea"/>
              </a:rPr>
            </a:br>
            <a:r>
              <a:rPr kumimoji="0" lang="en-GB" sz="2800" b="0" i="0" u="none" strike="noStrike" kern="1200" cap="none" spc="0" normalizeH="0" baseline="0" noProof="0" dirty="0">
                <a:ln>
                  <a:noFill/>
                </a:ln>
                <a:solidFill>
                  <a:srgbClr val="203D75"/>
                </a:solidFill>
                <a:effectLst/>
                <a:uLnTx/>
                <a:uFillTx/>
                <a:latin typeface="Calibri"/>
                <a:ea typeface="+mn-ea"/>
              </a:rPr>
              <a:t>UK Engineering and Physical Sciences Research Council (EPSRC) &amp; British Council Newton Institutional Links Award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1016" y="6014091"/>
            <a:ext cx="2396205" cy="599988"/>
          </a:xfrm>
          <a:prstGeom prst="rect">
            <a:avLst/>
          </a:prstGeom>
        </p:spPr>
      </p:pic>
      <p:pic>
        <p:nvPicPr>
          <p:cNvPr id="2" name="Picture 2" descr="British Council Logo Vector (.AI) Free Download">
            <a:extLst>
              <a:ext uri="{FF2B5EF4-FFF2-40B4-BE49-F238E27FC236}">
                <a16:creationId xmlns:a16="http://schemas.microsoft.com/office/drawing/2014/main" id="{845FCCD2-7BF8-34AF-710C-F76DC480D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6021380"/>
            <a:ext cx="1544637" cy="62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ritish Council – Newton Fund Institutional Links Grant awarded! – A.B.  Jorge Sobrido´s Research Group">
            <a:extLst>
              <a:ext uri="{FF2B5EF4-FFF2-40B4-BE49-F238E27FC236}">
                <a16:creationId xmlns:a16="http://schemas.microsoft.com/office/drawing/2014/main" id="{1E869EC4-7DAA-E82E-FAC1-B1ABD92F0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998" y="6061802"/>
            <a:ext cx="2014107" cy="5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868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6E876FA-1B67-FE60-10EE-3A1F71FFE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9346A-DA97-6829-12A2-F186D3197F3F}"/>
              </a:ext>
            </a:extLst>
          </p:cNvPr>
          <p:cNvSpPr>
            <a:spLocks noGrp="1"/>
          </p:cNvSpPr>
          <p:nvPr>
            <p:ph type="title"/>
          </p:nvPr>
        </p:nvSpPr>
        <p:spPr>
          <a:xfrm>
            <a:off x="573184" y="527539"/>
            <a:ext cx="9097590" cy="513088"/>
          </a:xfrm>
        </p:spPr>
        <p:txBody>
          <a:bodyPr>
            <a:normAutofit fontScale="90000"/>
          </a:bodyPr>
          <a:lstStyle/>
          <a:p>
            <a:r>
              <a:rPr lang="en-US" sz="3300" dirty="0">
                <a:solidFill>
                  <a:srgbClr val="0070C0"/>
                </a:solidFill>
              </a:rPr>
              <a:t>Task 2: Audio Question Answering &amp; Reasoning</a:t>
            </a:r>
            <a:endParaRPr lang="x-none" sz="3300" b="1" dirty="0">
              <a:solidFill>
                <a:srgbClr val="0070C0"/>
              </a:solidFill>
            </a:endParaRPr>
          </a:p>
        </p:txBody>
      </p:sp>
      <p:pic>
        <p:nvPicPr>
          <p:cNvPr id="6" name="Picture 5">
            <a:extLst>
              <a:ext uri="{FF2B5EF4-FFF2-40B4-BE49-F238E27FC236}">
                <a16:creationId xmlns:a16="http://schemas.microsoft.com/office/drawing/2014/main" id="{3937AE75-506C-B3B4-E6F8-903673D75C1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TextBox 2">
            <a:extLst>
              <a:ext uri="{FF2B5EF4-FFF2-40B4-BE49-F238E27FC236}">
                <a16:creationId xmlns:a16="http://schemas.microsoft.com/office/drawing/2014/main" id="{8D29904E-9E5C-0F39-04FE-13BA0F167C17}"/>
              </a:ext>
            </a:extLst>
          </p:cNvPr>
          <p:cNvSpPr txBox="1"/>
          <p:nvPr/>
        </p:nvSpPr>
        <p:spPr>
          <a:xfrm>
            <a:off x="740216" y="5974384"/>
            <a:ext cx="1004396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J. Liang, X. Liu, W. Wang, M. D. </a:t>
            </a:r>
            <a:r>
              <a:rPr kumimoji="0" lang="en-US" sz="1400" i="0" u="none" strike="noStrike" kern="1200" cap="none" spc="0" normalizeH="0" baseline="0" noProof="0" dirty="0" err="1">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Plumbley</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H. Phan, E. </a:t>
            </a:r>
            <a:r>
              <a:rPr kumimoji="0" lang="en-US" sz="1400" i="0" u="none" strike="noStrike" kern="1200" cap="none" spc="0" normalizeH="0" baseline="0" noProof="0" dirty="0" err="1">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Benetos</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a:t>
            </a:r>
            <a:r>
              <a:rPr kumimoji="0" lang="en-US" sz="140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Acoustic </a:t>
            </a:r>
            <a:r>
              <a:rPr kumimoji="0" lang="en-US" sz="140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Prompt</a:t>
            </a:r>
            <a:r>
              <a:rPr kumimoji="0" lang="en-US" sz="140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Tuning: Empowering Large Language Models with Audition Capabilities</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a:t>
            </a:r>
            <a:r>
              <a:rPr kumimoji="0" lang="en-US" sz="1400" i="1"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IEEE Transactions on Audio Speech and Language Processing</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vol. 33, </a:t>
            </a:r>
            <a:r>
              <a:rPr lang="en-GB" sz="1400" dirty="0">
                <a:solidFill>
                  <a:srgbClr val="000000"/>
                </a:solidFill>
                <a:latin typeface="Times New Roman" panose="02020603050405020304" pitchFamily="18" charset="0"/>
                <a:cs typeface="Times New Roman" panose="02020603050405020304" pitchFamily="18" charset="0"/>
              </a:rPr>
              <a:t> 949 - 961, </a:t>
            </a:r>
            <a:r>
              <a:rPr lang="en-US" sz="1400" dirty="0">
                <a:solidFill>
                  <a:srgbClr val="000000"/>
                </a:solidFill>
                <a:latin typeface="Times New Roman" panose="02020603050405020304" pitchFamily="18" charset="0"/>
                <a:cs typeface="Times New Roman" panose="02020603050405020304" pitchFamily="18" charset="0"/>
                <a:sym typeface="Arial"/>
              </a:rPr>
              <a:t>2025</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a:t>
            </a:r>
            <a:r>
              <a:rPr lang="en-GB" sz="1400" dirty="0">
                <a:solidFill>
                  <a:srgbClr val="000000"/>
                </a:solidFill>
                <a:latin typeface="Times New Roman" panose="02020603050405020304" pitchFamily="18" charset="0"/>
                <a:cs typeface="Times New Roman" panose="02020603050405020304" pitchFamily="18" charset="0"/>
              </a:rPr>
              <a:t>arXiv:2312.00249</a:t>
            </a:r>
          </a:p>
        </p:txBody>
      </p:sp>
      <p:sp>
        <p:nvSpPr>
          <p:cNvPr id="8" name="TextBox 7">
            <a:extLst>
              <a:ext uri="{FF2B5EF4-FFF2-40B4-BE49-F238E27FC236}">
                <a16:creationId xmlns:a16="http://schemas.microsoft.com/office/drawing/2014/main" id="{245CC4C6-D5AD-814D-085F-EBEE0B102789}"/>
              </a:ext>
            </a:extLst>
          </p:cNvPr>
          <p:cNvSpPr txBox="1"/>
          <p:nvPr/>
        </p:nvSpPr>
        <p:spPr>
          <a:xfrm>
            <a:off x="630888" y="1243845"/>
            <a:ext cx="617060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A</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coustic </a:t>
            </a: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P</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rompt </a:t>
            </a: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T</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uning (APT): </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an adapter extending LLMs/VLMs to the audio domain using an improved soft-prompting approach</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Google Shape;205;p21">
            <a:extLst>
              <a:ext uri="{FF2B5EF4-FFF2-40B4-BE49-F238E27FC236}">
                <a16:creationId xmlns:a16="http://schemas.microsoft.com/office/drawing/2014/main" id="{08DBB000-9947-7046-7AB4-957525BF945E}"/>
              </a:ext>
            </a:extLst>
          </p:cNvPr>
          <p:cNvSpPr txBox="1"/>
          <p:nvPr/>
        </p:nvSpPr>
        <p:spPr>
          <a:xfrm>
            <a:off x="630887" y="2190261"/>
            <a:ext cx="5919742" cy="3614191"/>
          </a:xfrm>
          <a:prstGeom prst="rect">
            <a:avLst/>
          </a:prstGeom>
          <a:noFill/>
          <a:ln>
            <a:noFill/>
          </a:ln>
        </p:spPr>
        <p:txBody>
          <a:bodyPr spcFirstLastPara="1" wrap="square" lIns="109725" tIns="109725" rIns="109725" bIns="91425" anchor="t" anchorCtr="0">
            <a:normAutofit lnSpcReduction="10000"/>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Motivation:</a:t>
            </a:r>
          </a:p>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endParaRPr kumimoji="0" lang="en-US" sz="1800" b="1"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457200" rtl="0" eaLnBrk="1" fontAlgn="auto" latinLnBrk="0" hangingPunct="1">
              <a:lnSpc>
                <a:spcPct val="105000"/>
              </a:lnSpc>
              <a:spcBef>
                <a:spcPts val="0"/>
              </a:spcBef>
              <a:spcAft>
                <a:spcPts val="0"/>
              </a:spcAft>
              <a:buClr>
                <a:srgbClr val="000000"/>
              </a:buClr>
              <a:buSzPts val="2000"/>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Existing works </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on LALMs used pretrained audio embeddings as soft prompt and adjust the LLM with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P</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arameter-</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fficient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F</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ine-</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uning (PEFT).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a:p>
            <a:pPr marL="0" marR="0" lvl="0" indent="0" algn="l" defTabSz="457200" rtl="0" eaLnBrk="1" fontAlgn="auto" latinLnBrk="0" hangingPunct="1">
              <a:lnSpc>
                <a:spcPct val="105000"/>
              </a:lnSpc>
              <a:spcBef>
                <a:spcPts val="0"/>
              </a:spcBef>
              <a:spcAft>
                <a:spcPts val="0"/>
              </a:spcAft>
              <a:buClr>
                <a:srgbClr val="000000"/>
              </a:buClr>
              <a:buSzPts val="2000"/>
              <a:buFontTx/>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457200" rtl="0" eaLnBrk="1" fontAlgn="auto" latinLnBrk="0" hangingPunct="1">
              <a:lnSpc>
                <a:spcPct val="105000"/>
              </a:lnSpc>
              <a:spcBef>
                <a:spcPts val="0"/>
              </a:spcBef>
              <a:spcAft>
                <a:spcPts val="0"/>
              </a:spcAft>
              <a:buClr>
                <a:srgbClr val="000000"/>
              </a:buClr>
              <a:buSzPts val="2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However, they </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cannot generalize to multi-modal setting</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 e.g., audio-visual language models.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5000"/>
              </a:lnSpc>
              <a:spcBef>
                <a:spcPts val="0"/>
              </a:spcBef>
              <a:spcAft>
                <a:spcPts val="0"/>
              </a:spcAft>
              <a:buClr>
                <a:srgbClr val="46464A"/>
              </a:buClr>
              <a:buSzPts val="2000"/>
              <a:buFont typeface="Arial" panose="020B0604020202020204" pitchFamily="34" charset="0"/>
              <a:buChar char="•"/>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457200" rtl="0" eaLnBrk="1" fontAlgn="auto" latinLnBrk="0" hangingPunct="1">
              <a:lnSpc>
                <a:spcPct val="105000"/>
              </a:lnSpc>
              <a:spcBef>
                <a:spcPts val="0"/>
              </a:spcBef>
              <a:spcAft>
                <a:spcPts val="0"/>
              </a:spcAft>
              <a:buClr>
                <a:srgbClr val="C00000"/>
              </a:buClr>
              <a:buSzPts val="2000"/>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Can we extend the off-the-shelf language models to the audio domain rather than</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sym typeface="Arial"/>
              </a:rPr>
              <a:t> training a dedicated LLM (~7B to 70B)?</a:t>
            </a:r>
            <a:endParaRPr kumimoji="0" sz="1800" b="1" i="0" u="none" strike="noStrike" kern="1200" cap="none" spc="0"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pic>
        <p:nvPicPr>
          <p:cNvPr id="18" name="Google Shape;207;p21">
            <a:extLst>
              <a:ext uri="{FF2B5EF4-FFF2-40B4-BE49-F238E27FC236}">
                <a16:creationId xmlns:a16="http://schemas.microsoft.com/office/drawing/2014/main" id="{DF1CF811-F82D-FA4D-479D-BDF603B7E115}"/>
              </a:ext>
            </a:extLst>
          </p:cNvPr>
          <p:cNvPicPr preferRelativeResize="0"/>
          <p:nvPr/>
        </p:nvPicPr>
        <p:blipFill rotWithShape="1">
          <a:blip r:embed="rId3">
            <a:alphaModFix/>
          </a:blip>
          <a:srcRect/>
          <a:stretch/>
        </p:blipFill>
        <p:spPr>
          <a:xfrm>
            <a:off x="7421152" y="1137990"/>
            <a:ext cx="3981450" cy="4381500"/>
          </a:xfrm>
          <a:prstGeom prst="rect">
            <a:avLst/>
          </a:prstGeom>
          <a:noFill/>
          <a:ln>
            <a:noFill/>
          </a:ln>
        </p:spPr>
      </p:pic>
      <p:sp>
        <p:nvSpPr>
          <p:cNvPr id="19" name="Google Shape;208;p21">
            <a:extLst>
              <a:ext uri="{FF2B5EF4-FFF2-40B4-BE49-F238E27FC236}">
                <a16:creationId xmlns:a16="http://schemas.microsoft.com/office/drawing/2014/main" id="{472D113C-4682-27C1-FC43-CB9C23B844E6}"/>
              </a:ext>
            </a:extLst>
          </p:cNvPr>
          <p:cNvSpPr txBox="1"/>
          <p:nvPr/>
        </p:nvSpPr>
        <p:spPr>
          <a:xfrm>
            <a:off x="6471116" y="5589003"/>
            <a:ext cx="5559696" cy="430897"/>
          </a:xfrm>
          <a:prstGeom prst="rect">
            <a:avLst/>
          </a:prstGeom>
          <a:noFill/>
          <a:ln>
            <a:noFill/>
          </a:ln>
        </p:spPr>
        <p:txBody>
          <a:bodyPr spcFirstLastPara="1" wrap="square" lIns="109725" tIns="109725" rIns="109725" bIns="91425" anchor="t" anchorCtr="0">
            <a:normAutofit fontScale="85000" lnSpcReduction="10000"/>
          </a:bodyPr>
          <a:lstStyle/>
          <a:p>
            <a:pPr marL="0" marR="0" lvl="0" indent="0" algn="ctr" defTabSz="457200" rtl="0" eaLnBrk="1" fontAlgn="auto" latinLnBrk="0" hangingPunct="1">
              <a:lnSpc>
                <a:spcPct val="105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Fig.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An example of</a:t>
            </a: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 an audio LLM</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structure (</a:t>
            </a: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LTU (Gong et al, 2023)).</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1006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39BD549-DA54-A24F-2450-DA2E38DD1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9919C-10E8-5823-B228-64A6A351F673}"/>
              </a:ext>
            </a:extLst>
          </p:cNvPr>
          <p:cNvSpPr>
            <a:spLocks noGrp="1"/>
          </p:cNvSpPr>
          <p:nvPr>
            <p:ph type="title"/>
          </p:nvPr>
        </p:nvSpPr>
        <p:spPr>
          <a:xfrm>
            <a:off x="573184" y="527539"/>
            <a:ext cx="9097590" cy="513088"/>
          </a:xfrm>
        </p:spPr>
        <p:txBody>
          <a:bodyPr>
            <a:normAutofit/>
          </a:bodyPr>
          <a:lstStyle/>
          <a:p>
            <a:r>
              <a:rPr lang="en-US" dirty="0">
                <a:solidFill>
                  <a:srgbClr val="0070C0"/>
                </a:solidFill>
              </a:rPr>
              <a:t>Task: Audio Reasoning – </a:t>
            </a:r>
            <a:r>
              <a:rPr lang="en-US" b="1" dirty="0">
                <a:solidFill>
                  <a:srgbClr val="0070C0"/>
                </a:solidFill>
              </a:rPr>
              <a:t>APT</a:t>
            </a:r>
            <a:endParaRPr lang="x-none" b="1" dirty="0">
              <a:solidFill>
                <a:srgbClr val="0070C0"/>
              </a:solidFill>
            </a:endParaRPr>
          </a:p>
        </p:txBody>
      </p:sp>
      <p:sp>
        <p:nvSpPr>
          <p:cNvPr id="5" name="Slide Number Placeholder 4">
            <a:extLst>
              <a:ext uri="{FF2B5EF4-FFF2-40B4-BE49-F238E27FC236}">
                <a16:creationId xmlns:a16="http://schemas.microsoft.com/office/drawing/2014/main" id="{55A0101A-1E11-789A-8887-53B11E03C8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FA93486B-77AB-892A-7FEF-E8220B0252A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Google Shape;216;p22">
            <a:extLst>
              <a:ext uri="{FF2B5EF4-FFF2-40B4-BE49-F238E27FC236}">
                <a16:creationId xmlns:a16="http://schemas.microsoft.com/office/drawing/2014/main" id="{B6B415D7-CD50-5077-5C76-3536835B59E4}"/>
              </a:ext>
            </a:extLst>
          </p:cNvPr>
          <p:cNvPicPr preferRelativeResize="0"/>
          <p:nvPr/>
        </p:nvPicPr>
        <p:blipFill rotWithShape="1">
          <a:blip r:embed="rId3">
            <a:alphaModFix/>
          </a:blip>
          <a:srcRect/>
          <a:stretch/>
        </p:blipFill>
        <p:spPr>
          <a:xfrm>
            <a:off x="0" y="1954862"/>
            <a:ext cx="12192000" cy="4863004"/>
          </a:xfrm>
          <a:prstGeom prst="rect">
            <a:avLst/>
          </a:prstGeom>
          <a:noFill/>
          <a:ln>
            <a:noFill/>
          </a:ln>
        </p:spPr>
      </p:pic>
      <p:sp>
        <p:nvSpPr>
          <p:cNvPr id="8" name="Google Shape;221;p22">
            <a:extLst>
              <a:ext uri="{FF2B5EF4-FFF2-40B4-BE49-F238E27FC236}">
                <a16:creationId xmlns:a16="http://schemas.microsoft.com/office/drawing/2014/main" id="{2CF2C890-B4E1-01AD-A93F-F79E1FB77D6C}"/>
              </a:ext>
            </a:extLst>
          </p:cNvPr>
          <p:cNvSpPr txBox="1"/>
          <p:nvPr/>
        </p:nvSpPr>
        <p:spPr>
          <a:xfrm>
            <a:off x="651355" y="1128431"/>
            <a:ext cx="10301631" cy="1280152"/>
          </a:xfrm>
          <a:prstGeom prst="rect">
            <a:avLst/>
          </a:prstGeom>
          <a:noFill/>
          <a:ln>
            <a:noFill/>
          </a:ln>
        </p:spPr>
        <p:txBody>
          <a:bodyPr spcFirstLastPara="1" wrap="square" lIns="109725" tIns="109725" rIns="109725" bIns="91425" anchor="t" anchorCtr="0">
            <a:normAutofit/>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A</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coustic </a:t>
            </a: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P</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rompt </a:t>
            </a: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T</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uning (APT):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an adapter extending LLMs/VLMs to the audio domain using an improved soft-prompting approach  </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8" name="Google Shape;223;p22">
            <a:extLst>
              <a:ext uri="{FF2B5EF4-FFF2-40B4-BE49-F238E27FC236}">
                <a16:creationId xmlns:a16="http://schemas.microsoft.com/office/drawing/2014/main" id="{C435B796-0BCA-6291-D675-0D6DC14B02F4}"/>
              </a:ext>
            </a:extLst>
          </p:cNvPr>
          <p:cNvSpPr/>
          <p:nvPr/>
        </p:nvSpPr>
        <p:spPr>
          <a:xfrm>
            <a:off x="2965527" y="4942438"/>
            <a:ext cx="3509163" cy="725346"/>
          </a:xfrm>
          <a:prstGeom prst="roundRect">
            <a:avLst>
              <a:gd name="adj" fmla="val 16667"/>
            </a:avLst>
          </a:prstGeom>
          <a:noFill/>
          <a:ln w="28575" cap="flat" cmpd="sng">
            <a:solidFill>
              <a:srgbClr val="FF0000"/>
            </a:solidFill>
            <a:prstDash val="dashDot"/>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Arial"/>
              <a:cs typeface="Arial"/>
              <a:sym typeface="Arial"/>
            </a:endParaRPr>
          </a:p>
        </p:txBody>
      </p:sp>
      <p:sp>
        <p:nvSpPr>
          <p:cNvPr id="19" name="Google Shape;224;p22">
            <a:extLst>
              <a:ext uri="{FF2B5EF4-FFF2-40B4-BE49-F238E27FC236}">
                <a16:creationId xmlns:a16="http://schemas.microsoft.com/office/drawing/2014/main" id="{ED3B4419-16C2-8031-593A-86925AC3ABD4}"/>
              </a:ext>
            </a:extLst>
          </p:cNvPr>
          <p:cNvSpPr/>
          <p:nvPr/>
        </p:nvSpPr>
        <p:spPr>
          <a:xfrm>
            <a:off x="662817" y="1981296"/>
            <a:ext cx="10984237" cy="1543782"/>
          </a:xfrm>
          <a:prstGeom prst="roundRect">
            <a:avLst>
              <a:gd name="adj" fmla="val 16667"/>
            </a:avLst>
          </a:prstGeom>
          <a:noFill/>
          <a:ln w="28575" cap="flat" cmpd="sng">
            <a:solidFill>
              <a:srgbClr val="FF0000"/>
            </a:solidFill>
            <a:prstDash val="dashDot"/>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0" name="Google Shape;225;p22">
            <a:extLst>
              <a:ext uri="{FF2B5EF4-FFF2-40B4-BE49-F238E27FC236}">
                <a16:creationId xmlns:a16="http://schemas.microsoft.com/office/drawing/2014/main" id="{872C770A-8709-4AB5-37B4-7F8ACDC1B10F}"/>
              </a:ext>
            </a:extLst>
          </p:cNvPr>
          <p:cNvSpPr txBox="1"/>
          <p:nvPr/>
        </p:nvSpPr>
        <p:spPr>
          <a:xfrm>
            <a:off x="5736376" y="1552746"/>
            <a:ext cx="5559696" cy="458118"/>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D8D8D8"/>
              </a:buClr>
              <a:buSzPct val="100000"/>
              <a:buFont typeface="Arial"/>
              <a:buNone/>
              <a:tabLst/>
              <a:defRPr/>
            </a:pPr>
            <a:r>
              <a:rPr kumimoji="0" lang="en-US" sz="2000" b="1" i="0" u="none" strike="noStrike" kern="1200" cap="none" spc="0" normalizeH="0" baseline="0" noProof="0" dirty="0">
                <a:ln>
                  <a:noFill/>
                </a:ln>
                <a:solidFill>
                  <a:srgbClr val="FF0000"/>
                </a:solidFill>
                <a:effectLst/>
                <a:uLnTx/>
                <a:uFillTx/>
                <a:latin typeface="Arial"/>
                <a:ea typeface="Arial"/>
                <a:cs typeface="Arial"/>
                <a:sym typeface="Arial"/>
              </a:rPr>
              <a:t>1. Interleaved acoustic and text embeddings</a:t>
            </a:r>
            <a:endParaRPr kumimoji="0" sz="20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1" name="Google Shape;226;p22">
            <a:extLst>
              <a:ext uri="{FF2B5EF4-FFF2-40B4-BE49-F238E27FC236}">
                <a16:creationId xmlns:a16="http://schemas.microsoft.com/office/drawing/2014/main" id="{BF3DC6C3-7918-6C1F-311A-4A5056E78575}"/>
              </a:ext>
            </a:extLst>
          </p:cNvPr>
          <p:cNvSpPr txBox="1"/>
          <p:nvPr/>
        </p:nvSpPr>
        <p:spPr>
          <a:xfrm>
            <a:off x="5064382" y="4467501"/>
            <a:ext cx="3959545" cy="458118"/>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D8D8D8"/>
              </a:buClr>
              <a:buSzPct val="100000"/>
              <a:buFont typeface="Arial"/>
              <a:buNone/>
              <a:tabLst/>
              <a:defRPr/>
            </a:pPr>
            <a:r>
              <a:rPr kumimoji="0" lang="en-US" sz="2000" b="1" i="0" u="none" strike="noStrike" kern="1200" cap="none" spc="0" normalizeH="0" baseline="0" noProof="0" dirty="0">
                <a:ln>
                  <a:noFill/>
                </a:ln>
                <a:solidFill>
                  <a:srgbClr val="FF0000"/>
                </a:solidFill>
                <a:effectLst/>
                <a:uLnTx/>
                <a:uFillTx/>
                <a:latin typeface="Arial"/>
                <a:ea typeface="Arial"/>
                <a:cs typeface="Arial"/>
                <a:sym typeface="Arial"/>
              </a:rPr>
              <a:t>2. Instruction-aware architecture</a:t>
            </a:r>
            <a:endParaRPr kumimoji="0" sz="20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2" name="Google Shape;227;p22">
            <a:extLst>
              <a:ext uri="{FF2B5EF4-FFF2-40B4-BE49-F238E27FC236}">
                <a16:creationId xmlns:a16="http://schemas.microsoft.com/office/drawing/2014/main" id="{286478B8-1DF9-51A1-BF84-F1D02DDE2E93}"/>
              </a:ext>
            </a:extLst>
          </p:cNvPr>
          <p:cNvSpPr txBox="1"/>
          <p:nvPr/>
        </p:nvSpPr>
        <p:spPr>
          <a:xfrm>
            <a:off x="8973213" y="5667784"/>
            <a:ext cx="3959545" cy="458118"/>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D8D8D8"/>
              </a:buClr>
              <a:buSzPct val="100000"/>
              <a:buFont typeface="Arial"/>
              <a:buNone/>
              <a:tabLst/>
              <a:defRPr/>
            </a:pPr>
            <a:r>
              <a:rPr kumimoji="0" lang="en-US" sz="2000" b="1" i="0" u="none" strike="noStrike" kern="1200" cap="none" spc="0" normalizeH="0" baseline="0" noProof="0" dirty="0">
                <a:ln>
                  <a:noFill/>
                </a:ln>
                <a:solidFill>
                  <a:srgbClr val="FF0000"/>
                </a:solidFill>
                <a:effectLst/>
                <a:uLnTx/>
                <a:uFillTx/>
                <a:latin typeface="Arial"/>
                <a:ea typeface="Arial"/>
                <a:cs typeface="Arial"/>
                <a:sym typeface="Arial"/>
              </a:rPr>
              <a:t>3. Multi-task training</a:t>
            </a:r>
            <a:endParaRPr kumimoji="0" sz="20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Tree>
    <p:extLst>
      <p:ext uri="{BB962C8B-B14F-4D97-AF65-F5344CB8AC3E}">
        <p14:creationId xmlns:p14="http://schemas.microsoft.com/office/powerpoint/2010/main" val="2204820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71075AC-3261-07F7-994F-0DD767902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6FE47-24E1-9D9C-31F7-767BB57716ED}"/>
              </a:ext>
            </a:extLst>
          </p:cNvPr>
          <p:cNvSpPr>
            <a:spLocks noGrp="1"/>
          </p:cNvSpPr>
          <p:nvPr>
            <p:ph type="title"/>
          </p:nvPr>
        </p:nvSpPr>
        <p:spPr>
          <a:xfrm>
            <a:off x="573184" y="527539"/>
            <a:ext cx="9097590" cy="513088"/>
          </a:xfrm>
        </p:spPr>
        <p:txBody>
          <a:bodyPr>
            <a:normAutofit fontScale="90000"/>
          </a:bodyPr>
          <a:lstStyle/>
          <a:p>
            <a:r>
              <a:rPr lang="en-US" b="1" dirty="0">
                <a:solidFill>
                  <a:srgbClr val="0070C0"/>
                </a:solidFill>
              </a:rPr>
              <a:t>APT – </a:t>
            </a:r>
            <a:r>
              <a:rPr lang="en-US" sz="3300" dirty="0">
                <a:solidFill>
                  <a:srgbClr val="0070C0"/>
                </a:solidFill>
              </a:rPr>
              <a:t>Experimental Results</a:t>
            </a:r>
            <a:endParaRPr lang="x-none" sz="3300" dirty="0">
              <a:solidFill>
                <a:srgbClr val="0070C0"/>
              </a:solidFill>
            </a:endParaRPr>
          </a:p>
        </p:txBody>
      </p:sp>
      <p:pic>
        <p:nvPicPr>
          <p:cNvPr id="6" name="Picture 5">
            <a:extLst>
              <a:ext uri="{FF2B5EF4-FFF2-40B4-BE49-F238E27FC236}">
                <a16:creationId xmlns:a16="http://schemas.microsoft.com/office/drawing/2014/main" id="{08C3D077-A88C-69C1-A911-7B71098BF0E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Google Shape;402;p30">
            <a:extLst>
              <a:ext uri="{FF2B5EF4-FFF2-40B4-BE49-F238E27FC236}">
                <a16:creationId xmlns:a16="http://schemas.microsoft.com/office/drawing/2014/main" id="{1FD445E1-39C8-2F0E-6071-8F3390B0DD03}"/>
              </a:ext>
            </a:extLst>
          </p:cNvPr>
          <p:cNvSpPr txBox="1"/>
          <p:nvPr/>
        </p:nvSpPr>
        <p:spPr>
          <a:xfrm>
            <a:off x="573184" y="5781080"/>
            <a:ext cx="11171882" cy="1076920"/>
          </a:xfrm>
          <a:prstGeom prst="rect">
            <a:avLst/>
          </a:prstGeom>
          <a:noFill/>
          <a:ln>
            <a:noFill/>
          </a:ln>
        </p:spPr>
        <p:txBody>
          <a:bodyPr spcFirstLastPara="1" wrap="square" lIns="109725" tIns="109725" rIns="109725" bIns="91425" anchor="t" anchorCtr="0">
            <a:normAutofit/>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APT-LLM has a promising result on common audio tasks without </a:t>
            </a: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fine</a:t>
            </a:r>
            <a:r>
              <a:rPr kumimoji="0" lang="en-US" sz="1600" b="0" i="0" u="none" strike="noStrike" kern="1200" cap="none" spc="0" normalizeH="0" baseline="0" noProof="0" dirty="0">
                <a:ln>
                  <a:noFill/>
                </a:ln>
                <a:solidFill>
                  <a:srgbClr val="000000"/>
                </a:solidFill>
                <a:effectLst/>
                <a:uLnTx/>
                <a:uFillTx/>
                <a:latin typeface="Arial"/>
                <a:ea typeface="+mn-ea"/>
                <a:cs typeface="Arial"/>
              </a:rPr>
              <a:t>-tuning on task-specific data</a:t>
            </a: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 After fine-tuning for two epochs, APT-LLM achieves the </a:t>
            </a:r>
            <a:r>
              <a:rPr kumimoji="0" lang="en-US" sz="1600" b="0" i="0" u="none" strike="noStrike" kern="1200" cap="none" spc="0" normalizeH="0" baseline="0" noProof="0" dirty="0">
                <a:ln>
                  <a:noFill/>
                </a:ln>
                <a:solidFill>
                  <a:srgbClr val="000000"/>
                </a:solidFill>
                <a:effectLst/>
                <a:uLnTx/>
                <a:uFillTx/>
                <a:latin typeface="Arial"/>
                <a:ea typeface="+mn-ea"/>
                <a:cs typeface="Arial"/>
              </a:rPr>
              <a:t>best performance</a:t>
            </a: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 on downstream tasks.</a:t>
            </a:r>
            <a:endParaRPr kumimoji="0"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pic>
        <p:nvPicPr>
          <p:cNvPr id="5" name="Google Shape;403;p30">
            <a:extLst>
              <a:ext uri="{FF2B5EF4-FFF2-40B4-BE49-F238E27FC236}">
                <a16:creationId xmlns:a16="http://schemas.microsoft.com/office/drawing/2014/main" id="{6B42E829-690E-A718-A683-8EAC4F2AB272}"/>
              </a:ext>
            </a:extLst>
          </p:cNvPr>
          <p:cNvPicPr preferRelativeResize="0"/>
          <p:nvPr/>
        </p:nvPicPr>
        <p:blipFill rotWithShape="1">
          <a:blip r:embed="rId3">
            <a:alphaModFix/>
          </a:blip>
          <a:srcRect/>
          <a:stretch/>
        </p:blipFill>
        <p:spPr>
          <a:xfrm>
            <a:off x="402491" y="1247897"/>
            <a:ext cx="6481190" cy="1895995"/>
          </a:xfrm>
          <a:prstGeom prst="rect">
            <a:avLst/>
          </a:prstGeom>
          <a:noFill/>
          <a:ln>
            <a:noFill/>
          </a:ln>
        </p:spPr>
      </p:pic>
      <p:pic>
        <p:nvPicPr>
          <p:cNvPr id="8" name="Google Shape;404;p30">
            <a:extLst>
              <a:ext uri="{FF2B5EF4-FFF2-40B4-BE49-F238E27FC236}">
                <a16:creationId xmlns:a16="http://schemas.microsoft.com/office/drawing/2014/main" id="{ED8DCB4E-E232-3DAD-CA93-E73E5D7ECED7}"/>
              </a:ext>
            </a:extLst>
          </p:cNvPr>
          <p:cNvPicPr preferRelativeResize="0"/>
          <p:nvPr/>
        </p:nvPicPr>
        <p:blipFill rotWithShape="1">
          <a:blip r:embed="rId4">
            <a:alphaModFix/>
          </a:blip>
          <a:srcRect/>
          <a:stretch/>
        </p:blipFill>
        <p:spPr>
          <a:xfrm>
            <a:off x="402491" y="3314870"/>
            <a:ext cx="6481190" cy="2295233"/>
          </a:xfrm>
          <a:prstGeom prst="rect">
            <a:avLst/>
          </a:prstGeom>
          <a:noFill/>
          <a:ln>
            <a:noFill/>
          </a:ln>
        </p:spPr>
      </p:pic>
      <p:pic>
        <p:nvPicPr>
          <p:cNvPr id="17" name="Google Shape;405;p30">
            <a:extLst>
              <a:ext uri="{FF2B5EF4-FFF2-40B4-BE49-F238E27FC236}">
                <a16:creationId xmlns:a16="http://schemas.microsoft.com/office/drawing/2014/main" id="{71ACA493-B605-9A0B-D1F8-6177EA1117E8}"/>
              </a:ext>
            </a:extLst>
          </p:cNvPr>
          <p:cNvPicPr preferRelativeResize="0"/>
          <p:nvPr/>
        </p:nvPicPr>
        <p:blipFill rotWithShape="1">
          <a:blip r:embed="rId5">
            <a:alphaModFix/>
          </a:blip>
          <a:srcRect/>
          <a:stretch/>
        </p:blipFill>
        <p:spPr>
          <a:xfrm>
            <a:off x="6991365" y="1228086"/>
            <a:ext cx="5021226" cy="2415710"/>
          </a:xfrm>
          <a:prstGeom prst="rect">
            <a:avLst/>
          </a:prstGeom>
          <a:noFill/>
          <a:ln>
            <a:noFill/>
          </a:ln>
        </p:spPr>
      </p:pic>
      <p:pic>
        <p:nvPicPr>
          <p:cNvPr id="18" name="Google Shape;417;p31">
            <a:extLst>
              <a:ext uri="{FF2B5EF4-FFF2-40B4-BE49-F238E27FC236}">
                <a16:creationId xmlns:a16="http://schemas.microsoft.com/office/drawing/2014/main" id="{3B5EAA45-11E4-83C8-1272-235765B5A032}"/>
              </a:ext>
            </a:extLst>
          </p:cNvPr>
          <p:cNvPicPr preferRelativeResize="0"/>
          <p:nvPr/>
        </p:nvPicPr>
        <p:blipFill rotWithShape="1">
          <a:blip r:embed="rId6">
            <a:alphaModFix/>
          </a:blip>
          <a:srcRect/>
          <a:stretch/>
        </p:blipFill>
        <p:spPr>
          <a:xfrm>
            <a:off x="7600016" y="3975093"/>
            <a:ext cx="3557719" cy="1543563"/>
          </a:xfrm>
          <a:prstGeom prst="rect">
            <a:avLst/>
          </a:prstGeom>
          <a:noFill/>
          <a:ln>
            <a:noFill/>
          </a:ln>
        </p:spPr>
      </p:pic>
    </p:spTree>
    <p:extLst>
      <p:ext uri="{BB962C8B-B14F-4D97-AF65-F5344CB8AC3E}">
        <p14:creationId xmlns:p14="http://schemas.microsoft.com/office/powerpoint/2010/main" val="2310698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341F822-24A7-6723-CD4B-BDD870455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90091-31BC-C0B6-9A60-31890B6FB0B3}"/>
              </a:ext>
            </a:extLst>
          </p:cNvPr>
          <p:cNvSpPr>
            <a:spLocks noGrp="1"/>
          </p:cNvSpPr>
          <p:nvPr>
            <p:ph type="title"/>
          </p:nvPr>
        </p:nvSpPr>
        <p:spPr>
          <a:xfrm>
            <a:off x="573184" y="527539"/>
            <a:ext cx="9097590" cy="513088"/>
          </a:xfrm>
        </p:spPr>
        <p:txBody>
          <a:bodyPr>
            <a:normAutofit fontScale="90000"/>
          </a:bodyPr>
          <a:lstStyle/>
          <a:p>
            <a:r>
              <a:rPr lang="en-US" b="1" dirty="0">
                <a:solidFill>
                  <a:srgbClr val="0070C0"/>
                </a:solidFill>
              </a:rPr>
              <a:t>APT – </a:t>
            </a:r>
            <a:r>
              <a:rPr lang="en-US" sz="3300" dirty="0">
                <a:solidFill>
                  <a:srgbClr val="0070C0"/>
                </a:solidFill>
              </a:rPr>
              <a:t>Demos</a:t>
            </a:r>
            <a:endParaRPr lang="x-none" sz="3300" dirty="0">
              <a:solidFill>
                <a:srgbClr val="0070C0"/>
              </a:solidFill>
            </a:endParaRPr>
          </a:p>
        </p:txBody>
      </p:sp>
      <p:pic>
        <p:nvPicPr>
          <p:cNvPr id="6" name="Picture 5">
            <a:extLst>
              <a:ext uri="{FF2B5EF4-FFF2-40B4-BE49-F238E27FC236}">
                <a16:creationId xmlns:a16="http://schemas.microsoft.com/office/drawing/2014/main" id="{06FA5E56-809D-499E-9C55-073280E1F9F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7" name="TextBox 6">
            <a:extLst>
              <a:ext uri="{FF2B5EF4-FFF2-40B4-BE49-F238E27FC236}">
                <a16:creationId xmlns:a16="http://schemas.microsoft.com/office/drawing/2014/main" id="{C516AC9C-69B6-19CC-651C-0CA249F8078A}"/>
              </a:ext>
            </a:extLst>
          </p:cNvPr>
          <p:cNvSpPr txBox="1"/>
          <p:nvPr/>
        </p:nvSpPr>
        <p:spPr>
          <a:xfrm>
            <a:off x="6096000" y="1019845"/>
            <a:ext cx="5840895" cy="44935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"Creaking pier.wav",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"Machetes sliding 2.wav",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question</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"In which recording are the sound events more evenly distributed?",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answer</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"second“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"Rain and Storm.wav",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"Car vs. Freight Train.wav",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question</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"Does the second recording have a calming effect like the first recording?",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answer</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"yes"</a:t>
            </a:r>
          </a:p>
        </p:txBody>
      </p:sp>
      <p:pic>
        <p:nvPicPr>
          <p:cNvPr id="3" name="Creaking pier">
            <a:hlinkClick r:id="" action="ppaction://media"/>
            <a:extLst>
              <a:ext uri="{FF2B5EF4-FFF2-40B4-BE49-F238E27FC236}">
                <a16:creationId xmlns:a16="http://schemas.microsoft.com/office/drawing/2014/main" id="{38D41C0D-D43E-D430-F3CB-F4504FB919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40722" y="1663595"/>
            <a:ext cx="406400" cy="406400"/>
          </a:xfrm>
          <a:prstGeom prst="rect">
            <a:avLst/>
          </a:prstGeom>
        </p:spPr>
      </p:pic>
      <p:pic>
        <p:nvPicPr>
          <p:cNvPr id="4" name="Machetes sliding 2">
            <a:hlinkClick r:id="" action="ppaction://media"/>
            <a:extLst>
              <a:ext uri="{FF2B5EF4-FFF2-40B4-BE49-F238E27FC236}">
                <a16:creationId xmlns:a16="http://schemas.microsoft.com/office/drawing/2014/main" id="{EA5982DA-D152-2738-4F6C-5B1BC2E9308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40722" y="2797692"/>
            <a:ext cx="406400" cy="406400"/>
          </a:xfrm>
          <a:prstGeom prst="rect">
            <a:avLst/>
          </a:prstGeom>
        </p:spPr>
      </p:pic>
      <p:pic>
        <p:nvPicPr>
          <p:cNvPr id="5" name="Car vs. Freight Train">
            <a:hlinkClick r:id="" action="ppaction://media"/>
            <a:extLst>
              <a:ext uri="{FF2B5EF4-FFF2-40B4-BE49-F238E27FC236}">
                <a16:creationId xmlns:a16="http://schemas.microsoft.com/office/drawing/2014/main" id="{4D7F9599-F4EB-8AB8-3D32-0F17A0C9331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240722" y="5310183"/>
            <a:ext cx="406400" cy="406400"/>
          </a:xfrm>
          <a:prstGeom prst="rect">
            <a:avLst/>
          </a:prstGeom>
        </p:spPr>
      </p:pic>
      <p:pic>
        <p:nvPicPr>
          <p:cNvPr id="8" name="Rain and Storm">
            <a:hlinkClick r:id="" action="ppaction://media"/>
            <a:extLst>
              <a:ext uri="{FF2B5EF4-FFF2-40B4-BE49-F238E27FC236}">
                <a16:creationId xmlns:a16="http://schemas.microsoft.com/office/drawing/2014/main" id="{0BB92B8F-8B6A-24D8-C1B3-69E2B35D74D3}"/>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240722" y="4047372"/>
            <a:ext cx="406400" cy="406400"/>
          </a:xfrm>
          <a:prstGeom prst="rect">
            <a:avLst/>
          </a:prstGeom>
        </p:spPr>
      </p:pic>
      <p:sp>
        <p:nvSpPr>
          <p:cNvPr id="10" name="TextBox 9">
            <a:extLst>
              <a:ext uri="{FF2B5EF4-FFF2-40B4-BE49-F238E27FC236}">
                <a16:creationId xmlns:a16="http://schemas.microsoft.com/office/drawing/2014/main" id="{9D02B1D4-E842-5B4C-3CA8-EC96A83B78F5}"/>
              </a:ext>
            </a:extLst>
          </p:cNvPr>
          <p:cNvSpPr txBox="1"/>
          <p:nvPr/>
        </p:nvSpPr>
        <p:spPr>
          <a:xfrm>
            <a:off x="573184" y="3574846"/>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"Rain and Storm.wav"</a:t>
            </a:r>
          </a:p>
        </p:txBody>
      </p:sp>
      <p:sp>
        <p:nvSpPr>
          <p:cNvPr id="12" name="TextBox 11">
            <a:extLst>
              <a:ext uri="{FF2B5EF4-FFF2-40B4-BE49-F238E27FC236}">
                <a16:creationId xmlns:a16="http://schemas.microsoft.com/office/drawing/2014/main" id="{C0BDE677-ECCF-00D7-42E6-686A18C7E06A}"/>
              </a:ext>
            </a:extLst>
          </p:cNvPr>
          <p:cNvSpPr txBox="1"/>
          <p:nvPr/>
        </p:nvSpPr>
        <p:spPr>
          <a:xfrm>
            <a:off x="573184" y="4788880"/>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"Car vs. Freight Train.wav"</a:t>
            </a:r>
          </a:p>
        </p:txBody>
      </p:sp>
      <p:sp>
        <p:nvSpPr>
          <p:cNvPr id="14" name="TextBox 13">
            <a:extLst>
              <a:ext uri="{FF2B5EF4-FFF2-40B4-BE49-F238E27FC236}">
                <a16:creationId xmlns:a16="http://schemas.microsoft.com/office/drawing/2014/main" id="{35CF831E-6066-9C8A-9A31-C525575E2E65}"/>
              </a:ext>
            </a:extLst>
          </p:cNvPr>
          <p:cNvSpPr txBox="1"/>
          <p:nvPr/>
        </p:nvSpPr>
        <p:spPr>
          <a:xfrm>
            <a:off x="723071" y="1286189"/>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"Creaking pier.wav"</a:t>
            </a:r>
          </a:p>
        </p:txBody>
      </p:sp>
      <p:sp>
        <p:nvSpPr>
          <p:cNvPr id="16" name="TextBox 15">
            <a:extLst>
              <a:ext uri="{FF2B5EF4-FFF2-40B4-BE49-F238E27FC236}">
                <a16:creationId xmlns:a16="http://schemas.microsoft.com/office/drawing/2014/main" id="{AA88DC0D-9274-6C12-2465-F850A3F92131}"/>
              </a:ext>
            </a:extLst>
          </p:cNvPr>
          <p:cNvSpPr txBox="1"/>
          <p:nvPr/>
        </p:nvSpPr>
        <p:spPr>
          <a:xfrm>
            <a:off x="723071" y="2352375"/>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"Machetes sliding 2.wav"</a:t>
            </a:r>
          </a:p>
        </p:txBody>
      </p:sp>
      <p:sp>
        <p:nvSpPr>
          <p:cNvPr id="11" name="TextBox 10">
            <a:extLst>
              <a:ext uri="{FF2B5EF4-FFF2-40B4-BE49-F238E27FC236}">
                <a16:creationId xmlns:a16="http://schemas.microsoft.com/office/drawing/2014/main" id="{5DD9195A-829E-B4A9-8317-9D6245B47A31}"/>
              </a:ext>
            </a:extLst>
          </p:cNvPr>
          <p:cNvSpPr txBox="1"/>
          <p:nvPr/>
        </p:nvSpPr>
        <p:spPr>
          <a:xfrm>
            <a:off x="3901107" y="5958177"/>
            <a:ext cx="6097656" cy="923330"/>
          </a:xfrm>
          <a:prstGeom prst="rect">
            <a:avLst/>
          </a:prstGeom>
          <a:noFill/>
        </p:spPr>
        <p:txBody>
          <a:bodyPr wrap="square">
            <a:spAutoFit/>
          </a:bodyPr>
          <a:lstStyle/>
          <a:p>
            <a:r>
              <a:rPr lang="en-GB" dirty="0"/>
              <a:t>Code: </a:t>
            </a:r>
            <a:r>
              <a:rPr lang="en-GB" dirty="0">
                <a:hlinkClick r:id="rId12"/>
              </a:rPr>
              <a:t>https://github.com/JinhuaLiang/APT</a:t>
            </a:r>
            <a:endParaRPr lang="en-GB" dirty="0"/>
          </a:p>
          <a:p>
            <a:r>
              <a:rPr lang="en-GB" dirty="0"/>
              <a:t>Paper: </a:t>
            </a:r>
            <a:r>
              <a:rPr lang="en-GB" dirty="0">
                <a:hlinkClick r:id="rId13"/>
              </a:rPr>
              <a:t>https://arxiv.org/abs/2312.00249</a:t>
            </a:r>
            <a:endParaRPr lang="en-GB" dirty="0"/>
          </a:p>
          <a:p>
            <a:endParaRPr lang="en-GB" dirty="0"/>
          </a:p>
        </p:txBody>
      </p:sp>
    </p:spTree>
    <p:extLst>
      <p:ext uri="{BB962C8B-B14F-4D97-AF65-F5344CB8AC3E}">
        <p14:creationId xmlns:p14="http://schemas.microsoft.com/office/powerpoint/2010/main" val="87578283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E7B5BC-D257-A000-54BD-2B6103FA0DD5}"/>
              </a:ext>
            </a:extLst>
          </p:cNvPr>
          <p:cNvSpPr>
            <a:spLocks noGrp="1"/>
          </p:cNvSpPr>
          <p:nvPr>
            <p:ph type="title"/>
          </p:nvPr>
        </p:nvSpPr>
        <p:spPr>
          <a:xfrm>
            <a:off x="1056184" y="361480"/>
            <a:ext cx="10058400" cy="558755"/>
          </a:xfrm>
        </p:spPr>
        <p:txBody>
          <a:bodyPr>
            <a:normAutofit/>
          </a:bodyPr>
          <a:lstStyle/>
          <a:p>
            <a:r>
              <a:rPr lang="en-US" altLang="zh-CN" dirty="0">
                <a:solidFill>
                  <a:srgbClr val="0070C0"/>
                </a:solidFill>
              </a:rPr>
              <a:t>Task 3: Text to Audio Generation</a:t>
            </a:r>
            <a:endParaRPr lang="x-none" dirty="0">
              <a:solidFill>
                <a:srgbClr val="0070C0"/>
              </a:solidFill>
            </a:endParaRPr>
          </a:p>
        </p:txBody>
      </p:sp>
      <p:sp>
        <p:nvSpPr>
          <p:cNvPr id="7" name="Content Placeholder 6">
            <a:extLst>
              <a:ext uri="{FF2B5EF4-FFF2-40B4-BE49-F238E27FC236}">
                <a16:creationId xmlns:a16="http://schemas.microsoft.com/office/drawing/2014/main" id="{A0ED7A9E-74E2-C0D1-A608-AC3530F78CAC}"/>
              </a:ext>
            </a:extLst>
          </p:cNvPr>
          <p:cNvSpPr>
            <a:spLocks noGrp="1"/>
          </p:cNvSpPr>
          <p:nvPr>
            <p:ph idx="1"/>
          </p:nvPr>
        </p:nvSpPr>
        <p:spPr>
          <a:xfrm>
            <a:off x="1203069" y="2030479"/>
            <a:ext cx="4231583" cy="3906650"/>
          </a:xfrm>
        </p:spPr>
        <p:txBody>
          <a:bodyPr>
            <a:normAutofit fontScale="77500" lnSpcReduction="20000"/>
          </a:bodyPr>
          <a:lstStyle/>
          <a:p>
            <a:r>
              <a:rPr lang="en-US" sz="2400" dirty="0"/>
              <a:t>Computational “foley artist”:</a:t>
            </a:r>
          </a:p>
          <a:p>
            <a:pPr lvl="1">
              <a:lnSpc>
                <a:spcPct val="120000"/>
              </a:lnSpc>
              <a:spcBef>
                <a:spcPts val="0"/>
              </a:spcBef>
              <a:spcAft>
                <a:spcPts val="0"/>
              </a:spcAft>
            </a:pPr>
            <a:r>
              <a:rPr lang="en-US" sz="2000" dirty="0"/>
              <a:t>Game developer: e.g., A ghost is haunting a house.</a:t>
            </a:r>
          </a:p>
          <a:p>
            <a:pPr lvl="1">
              <a:lnSpc>
                <a:spcPct val="120000"/>
              </a:lnSpc>
              <a:spcBef>
                <a:spcPts val="0"/>
              </a:spcBef>
              <a:spcAft>
                <a:spcPts val="0"/>
              </a:spcAft>
            </a:pPr>
            <a:r>
              <a:rPr lang="en-US" sz="2000" dirty="0"/>
              <a:t>Audio producer: e.g., high heels hitting metal ground.</a:t>
            </a:r>
          </a:p>
          <a:p>
            <a:pPr lvl="1">
              <a:lnSpc>
                <a:spcPct val="120000"/>
              </a:lnSpc>
              <a:spcBef>
                <a:spcPts val="0"/>
              </a:spcBef>
              <a:spcAft>
                <a:spcPts val="0"/>
              </a:spcAft>
            </a:pPr>
            <a:r>
              <a:rPr lang="en-US" sz="2000" dirty="0"/>
              <a:t>Movie producer: e.g., the laser sound from a laser gun.</a:t>
            </a:r>
          </a:p>
          <a:p>
            <a:pPr lvl="1">
              <a:spcBef>
                <a:spcPts val="0"/>
              </a:spcBef>
              <a:spcAft>
                <a:spcPts val="200"/>
              </a:spcAft>
            </a:pPr>
            <a:r>
              <a:rPr lang="en-US" sz="2000" i="1" dirty="0"/>
              <a:t>…</a:t>
            </a:r>
          </a:p>
          <a:p>
            <a:r>
              <a:rPr lang="en-US" sz="2400" dirty="0"/>
              <a:t>Automatic content creation</a:t>
            </a:r>
          </a:p>
          <a:p>
            <a:pPr lvl="1">
              <a:lnSpc>
                <a:spcPct val="120000"/>
              </a:lnSpc>
              <a:spcBef>
                <a:spcPts val="0"/>
              </a:spcBef>
              <a:spcAft>
                <a:spcPts val="0"/>
              </a:spcAft>
            </a:pPr>
            <a:r>
              <a:rPr lang="en-US" sz="2100" dirty="0"/>
              <a:t>Endless music </a:t>
            </a:r>
          </a:p>
          <a:p>
            <a:pPr lvl="1">
              <a:lnSpc>
                <a:spcPct val="120000"/>
              </a:lnSpc>
              <a:spcBef>
                <a:spcPts val="0"/>
              </a:spcBef>
              <a:spcAft>
                <a:spcPts val="0"/>
              </a:spcAft>
            </a:pPr>
            <a:r>
              <a:rPr lang="en-US" sz="2100" dirty="0"/>
              <a:t>Audiobook with ambient noises</a:t>
            </a:r>
          </a:p>
          <a:p>
            <a:pPr lvl="1">
              <a:lnSpc>
                <a:spcPct val="120000"/>
              </a:lnSpc>
              <a:spcBef>
                <a:spcPts val="0"/>
              </a:spcBef>
              <a:spcAft>
                <a:spcPts val="0"/>
              </a:spcAft>
            </a:pPr>
            <a:r>
              <a:rPr lang="en-US" sz="2100" dirty="0"/>
              <a:t>White noise for meditation</a:t>
            </a:r>
          </a:p>
          <a:p>
            <a:pPr lvl="1">
              <a:lnSpc>
                <a:spcPct val="120000"/>
              </a:lnSpc>
              <a:spcBef>
                <a:spcPts val="0"/>
              </a:spcBef>
              <a:spcAft>
                <a:spcPts val="0"/>
              </a:spcAft>
            </a:pPr>
            <a:r>
              <a:rPr lang="en-US" sz="2000" dirty="0"/>
              <a:t>…</a:t>
            </a:r>
          </a:p>
          <a:p>
            <a:r>
              <a:rPr lang="en-US" sz="2400" dirty="0"/>
              <a:t>Data Augmentations</a:t>
            </a:r>
          </a:p>
          <a:p>
            <a:endParaRPr lang="en-US" sz="2400" dirty="0"/>
          </a:p>
        </p:txBody>
      </p:sp>
      <p:sp>
        <p:nvSpPr>
          <p:cNvPr id="4" name="Date Placeholder 3">
            <a:extLst>
              <a:ext uri="{FF2B5EF4-FFF2-40B4-BE49-F238E27FC236}">
                <a16:creationId xmlns:a16="http://schemas.microsoft.com/office/drawing/2014/main" id="{8CD75407-B719-6709-4B63-2DFABA7D1037}"/>
              </a:ext>
            </a:extLst>
          </p:cNvPr>
          <p:cNvSpPr>
            <a:spLocks noGrp="1"/>
          </p:cNvSpPr>
          <p:nvPr>
            <p:ph type="dt" sz="half" idx="10"/>
          </p:nvPr>
        </p:nvSpPr>
        <p:spPr/>
        <p:txBody>
          <a:bodyPr/>
          <a:lstStyle/>
          <a:p>
            <a:fld id="{A18DCE3C-4D92-0844-94C3-BBB9372B6AF3}" type="datetime1">
              <a:rPr lang="en-US" smtClean="0"/>
              <a:t>6/11/2026</a:t>
            </a:fld>
            <a:endParaRPr lang="en-US" dirty="0"/>
          </a:p>
        </p:txBody>
      </p:sp>
      <p:pic>
        <p:nvPicPr>
          <p:cNvPr id="2" name="Picture 1">
            <a:extLst>
              <a:ext uri="{FF2B5EF4-FFF2-40B4-BE49-F238E27FC236}">
                <a16:creationId xmlns:a16="http://schemas.microsoft.com/office/drawing/2014/main" id="{E9CF7046-EC9F-F2CB-4ACF-B5283A2972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830" y="129600"/>
            <a:ext cx="1531972" cy="463759"/>
          </a:xfrm>
          <a:prstGeom prst="rect">
            <a:avLst/>
          </a:prstGeom>
        </p:spPr>
      </p:pic>
      <p:sp>
        <p:nvSpPr>
          <p:cNvPr id="6" name="Content Placeholder 11">
            <a:extLst>
              <a:ext uri="{FF2B5EF4-FFF2-40B4-BE49-F238E27FC236}">
                <a16:creationId xmlns:a16="http://schemas.microsoft.com/office/drawing/2014/main" id="{A231361C-203B-1883-03A9-11C65D147730}"/>
              </a:ext>
            </a:extLst>
          </p:cNvPr>
          <p:cNvSpPr txBox="1">
            <a:spLocks/>
          </p:cNvSpPr>
          <p:nvPr/>
        </p:nvSpPr>
        <p:spPr>
          <a:xfrm>
            <a:off x="6543267" y="2015444"/>
            <a:ext cx="4592549" cy="4626903"/>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x-none" b="1" dirty="0"/>
              <a:t>Label-to-Audio Generation</a:t>
            </a:r>
          </a:p>
          <a:p>
            <a:pPr lvl="1"/>
            <a:r>
              <a:rPr lang="x-none" sz="1700" dirty="0">
                <a:latin typeface="+mn-lt"/>
              </a:rPr>
              <a:t>Acoustic Scene </a:t>
            </a:r>
            <a:r>
              <a:rPr lang="en-US" sz="1700" dirty="0">
                <a:solidFill>
                  <a:schemeClr val="bg1">
                    <a:lumMod val="50000"/>
                  </a:schemeClr>
                </a:solidFill>
                <a:latin typeface="+mn-lt"/>
              </a:rPr>
              <a:t>(Kong et al., 2019)</a:t>
            </a:r>
            <a:r>
              <a:rPr lang="en-US" sz="1700" dirty="0">
                <a:latin typeface="+mn-lt"/>
              </a:rPr>
              <a:t>, </a:t>
            </a:r>
            <a:r>
              <a:rPr lang="x-none" sz="1700" dirty="0">
                <a:latin typeface="+mn-lt"/>
              </a:rPr>
              <a:t>Sound event </a:t>
            </a:r>
            <a:r>
              <a:rPr lang="x-none" sz="1700" dirty="0">
                <a:solidFill>
                  <a:schemeClr val="bg1">
                    <a:lumMod val="50000"/>
                  </a:schemeClr>
                </a:solidFill>
                <a:latin typeface="+mn-lt"/>
              </a:rPr>
              <a:t>(Liu et al., 2019)</a:t>
            </a:r>
            <a:r>
              <a:rPr lang="x-none" sz="1700" dirty="0">
                <a:latin typeface="+mn-lt"/>
              </a:rPr>
              <a:t>, FootStep </a:t>
            </a:r>
            <a:r>
              <a:rPr lang="x-none" sz="1700" dirty="0">
                <a:solidFill>
                  <a:schemeClr val="bg1">
                    <a:lumMod val="50000"/>
                  </a:schemeClr>
                </a:solidFill>
                <a:latin typeface="+mn-lt"/>
              </a:rPr>
              <a:t>(</a:t>
            </a:r>
            <a:r>
              <a:rPr lang="en-US" sz="1700" dirty="0" err="1">
                <a:solidFill>
                  <a:schemeClr val="bg1">
                    <a:lumMod val="50000"/>
                  </a:schemeClr>
                </a:solidFill>
                <a:latin typeface="+mn-lt"/>
              </a:rPr>
              <a:t>Comunit</a:t>
            </a:r>
            <a:r>
              <a:rPr lang="en-US" sz="1700" dirty="0">
                <a:solidFill>
                  <a:schemeClr val="bg1">
                    <a:lumMod val="50000"/>
                  </a:schemeClr>
                </a:solidFill>
                <a:latin typeface="+mn-lt"/>
              </a:rPr>
              <a:t> et al. 2019</a:t>
            </a:r>
            <a:r>
              <a:rPr lang="x-none" sz="1700" dirty="0">
                <a:solidFill>
                  <a:schemeClr val="bg1">
                    <a:lumMod val="50000"/>
                  </a:schemeClr>
                </a:solidFill>
                <a:latin typeface="+mn-lt"/>
              </a:rPr>
              <a:t>)</a:t>
            </a:r>
            <a:r>
              <a:rPr lang="x-none" sz="1700" dirty="0">
                <a:latin typeface="+mn-lt"/>
              </a:rPr>
              <a:t>, …</a:t>
            </a:r>
          </a:p>
          <a:p>
            <a:r>
              <a:rPr lang="x-none" b="1" dirty="0"/>
              <a:t>Text-to-Audio Generation</a:t>
            </a:r>
          </a:p>
          <a:p>
            <a:pPr lvl="1"/>
            <a:r>
              <a:rPr lang="x-none" sz="1700" dirty="0">
                <a:latin typeface="+mn-lt"/>
              </a:rPr>
              <a:t>DiffSound </a:t>
            </a:r>
            <a:r>
              <a:rPr lang="x-none" sz="1700" dirty="0">
                <a:solidFill>
                  <a:schemeClr val="bg1">
                    <a:lumMod val="50000"/>
                  </a:schemeClr>
                </a:solidFill>
                <a:latin typeface="+mn-lt"/>
              </a:rPr>
              <a:t>(Yang et al., 2022)</a:t>
            </a:r>
            <a:r>
              <a:rPr lang="x-none" sz="1700" dirty="0">
                <a:latin typeface="+mn-lt"/>
              </a:rPr>
              <a:t>, AudioGen </a:t>
            </a:r>
            <a:r>
              <a:rPr lang="x-none" sz="1700" dirty="0">
                <a:solidFill>
                  <a:schemeClr val="bg1">
                    <a:lumMod val="50000"/>
                  </a:schemeClr>
                </a:solidFill>
                <a:latin typeface="+mn-lt"/>
              </a:rPr>
              <a:t>(</a:t>
            </a:r>
            <a:r>
              <a:rPr lang="en-US" sz="1700" dirty="0" err="1">
                <a:solidFill>
                  <a:schemeClr val="bg1">
                    <a:lumMod val="50000"/>
                  </a:schemeClr>
                </a:solidFill>
                <a:latin typeface="+mn-lt"/>
              </a:rPr>
              <a:t>Kreuk</a:t>
            </a:r>
            <a:r>
              <a:rPr lang="en-US" sz="1700" dirty="0">
                <a:solidFill>
                  <a:schemeClr val="bg1">
                    <a:lumMod val="50000"/>
                  </a:schemeClr>
                </a:solidFill>
                <a:latin typeface="+mn-lt"/>
              </a:rPr>
              <a:t> et al., 2022</a:t>
            </a:r>
            <a:r>
              <a:rPr lang="x-none" sz="1700" dirty="0">
                <a:solidFill>
                  <a:schemeClr val="bg1">
                    <a:lumMod val="50000"/>
                  </a:schemeClr>
                </a:solidFill>
                <a:latin typeface="+mn-lt"/>
              </a:rPr>
              <a:t>)</a:t>
            </a:r>
            <a:r>
              <a:rPr lang="x-none" sz="1700" dirty="0">
                <a:latin typeface="+mn-lt"/>
              </a:rPr>
              <a:t>,</a:t>
            </a:r>
            <a:r>
              <a:rPr lang="x-none" sz="1700" dirty="0">
                <a:solidFill>
                  <a:schemeClr val="bg1">
                    <a:lumMod val="50000"/>
                  </a:schemeClr>
                </a:solidFill>
                <a:latin typeface="+mn-lt"/>
              </a:rPr>
              <a:t> </a:t>
            </a:r>
            <a:r>
              <a:rPr lang="x-none" sz="1700" dirty="0">
                <a:latin typeface="+mn-lt"/>
              </a:rPr>
              <a:t>Make-an-Audio </a:t>
            </a:r>
            <a:r>
              <a:rPr lang="x-none" sz="1700" dirty="0">
                <a:solidFill>
                  <a:schemeClr val="bg1">
                    <a:lumMod val="50000"/>
                  </a:schemeClr>
                </a:solidFill>
                <a:latin typeface="+mn-lt"/>
              </a:rPr>
              <a:t>(Huang et al., 2023)</a:t>
            </a:r>
          </a:p>
          <a:p>
            <a:r>
              <a:rPr lang="x-none" b="1" dirty="0"/>
              <a:t>Text-to-Music Generation</a:t>
            </a:r>
          </a:p>
          <a:p>
            <a:pPr lvl="1"/>
            <a:r>
              <a:rPr lang="x-none" sz="1700" dirty="0">
                <a:latin typeface="+mn-lt"/>
              </a:rPr>
              <a:t>MusicLM </a:t>
            </a:r>
            <a:r>
              <a:rPr lang="x-none" sz="1700" dirty="0">
                <a:solidFill>
                  <a:schemeClr val="bg1">
                    <a:lumMod val="50000"/>
                  </a:schemeClr>
                </a:solidFill>
                <a:latin typeface="+mn-lt"/>
              </a:rPr>
              <a:t>(Andrea et al., 2023)</a:t>
            </a:r>
          </a:p>
          <a:p>
            <a:pPr lvl="1"/>
            <a:r>
              <a:rPr lang="en-US" sz="1700" dirty="0" err="1">
                <a:latin typeface="+mn-lt"/>
              </a:rPr>
              <a:t>Moûsai</a:t>
            </a:r>
            <a:r>
              <a:rPr lang="en-US" sz="1700" dirty="0">
                <a:latin typeface="+mn-lt"/>
              </a:rPr>
              <a:t> </a:t>
            </a:r>
            <a:r>
              <a:rPr lang="en-US" sz="1700" dirty="0">
                <a:solidFill>
                  <a:schemeClr val="bg1">
                    <a:lumMod val="50000"/>
                  </a:schemeClr>
                </a:solidFill>
                <a:latin typeface="+mn-lt"/>
              </a:rPr>
              <a:t>(Flavio et al., 2023)</a:t>
            </a:r>
          </a:p>
          <a:p>
            <a:pPr lvl="1"/>
            <a:r>
              <a:rPr lang="en-US" sz="1700" dirty="0">
                <a:solidFill>
                  <a:srgbClr val="212529"/>
                </a:solidFill>
                <a:latin typeface="+mn-lt"/>
              </a:rPr>
              <a:t>Noise2Music </a:t>
            </a:r>
            <a:r>
              <a:rPr lang="en-US" sz="1700" dirty="0">
                <a:solidFill>
                  <a:schemeClr val="bg1">
                    <a:lumMod val="50000"/>
                  </a:schemeClr>
                </a:solidFill>
                <a:latin typeface="+mn-lt"/>
              </a:rPr>
              <a:t>(Huang et al., 2023)</a:t>
            </a:r>
          </a:p>
          <a:p>
            <a:r>
              <a:rPr lang="en-US" b="1" dirty="0"/>
              <a:t>Others</a:t>
            </a:r>
          </a:p>
          <a:p>
            <a:pPr lvl="1"/>
            <a:r>
              <a:rPr lang="en-US" sz="1700" dirty="0" err="1">
                <a:latin typeface="+mn-lt"/>
              </a:rPr>
              <a:t>JukeBox</a:t>
            </a:r>
            <a:r>
              <a:rPr lang="en-US" sz="1700" dirty="0">
                <a:latin typeface="+mn-lt"/>
              </a:rPr>
              <a:t> </a:t>
            </a:r>
            <a:r>
              <a:rPr lang="en-US" sz="1700" dirty="0">
                <a:solidFill>
                  <a:schemeClr val="bg1">
                    <a:lumMod val="50000"/>
                  </a:schemeClr>
                </a:solidFill>
                <a:latin typeface="+mn-lt"/>
              </a:rPr>
              <a:t>(</a:t>
            </a:r>
            <a:r>
              <a:rPr lang="en-US" sz="1700" dirty="0" err="1">
                <a:solidFill>
                  <a:schemeClr val="bg1">
                    <a:lumMod val="50000"/>
                  </a:schemeClr>
                </a:solidFill>
                <a:latin typeface="+mn-lt"/>
              </a:rPr>
              <a:t>Dhariwal</a:t>
            </a:r>
            <a:r>
              <a:rPr lang="en-US" sz="1700" dirty="0">
                <a:solidFill>
                  <a:schemeClr val="bg1">
                    <a:lumMod val="50000"/>
                  </a:schemeClr>
                </a:solidFill>
                <a:latin typeface="+mn-lt"/>
              </a:rPr>
              <a:t> et al., 2020)</a:t>
            </a:r>
            <a:r>
              <a:rPr lang="en-US" sz="1700" dirty="0">
                <a:latin typeface="+mn-lt"/>
              </a:rPr>
              <a:t>, </a:t>
            </a:r>
            <a:r>
              <a:rPr lang="en-US" sz="1700" dirty="0" err="1">
                <a:latin typeface="+mn-lt"/>
              </a:rPr>
              <a:t>AudioLM</a:t>
            </a:r>
            <a:r>
              <a:rPr lang="en-US" sz="1700" dirty="0">
                <a:latin typeface="+mn-lt"/>
              </a:rPr>
              <a:t> </a:t>
            </a:r>
            <a:r>
              <a:rPr lang="en-US" sz="1700" dirty="0">
                <a:solidFill>
                  <a:schemeClr val="bg1">
                    <a:lumMod val="50000"/>
                  </a:schemeClr>
                </a:solidFill>
                <a:latin typeface="+mn-lt"/>
              </a:rPr>
              <a:t>(</a:t>
            </a:r>
            <a:r>
              <a:rPr lang="en-US" sz="1700" dirty="0" err="1">
                <a:solidFill>
                  <a:schemeClr val="bg1">
                    <a:lumMod val="50000"/>
                  </a:schemeClr>
                </a:solidFill>
                <a:latin typeface="+mn-lt"/>
              </a:rPr>
              <a:t>Borsos</a:t>
            </a:r>
            <a:r>
              <a:rPr lang="en-US" sz="1700" dirty="0">
                <a:solidFill>
                  <a:schemeClr val="bg1">
                    <a:lumMod val="50000"/>
                  </a:schemeClr>
                </a:solidFill>
                <a:latin typeface="+mn-lt"/>
              </a:rPr>
              <a:t> et al., 2022)</a:t>
            </a:r>
            <a:r>
              <a:rPr lang="en-US" sz="1700" dirty="0">
                <a:latin typeface="+mn-lt"/>
              </a:rPr>
              <a:t>, </a:t>
            </a:r>
            <a:r>
              <a:rPr lang="en-US" sz="1700" dirty="0" err="1">
                <a:latin typeface="+mn-lt"/>
              </a:rPr>
              <a:t>SingSong</a:t>
            </a:r>
            <a:r>
              <a:rPr lang="en-US" sz="1700" dirty="0">
                <a:latin typeface="+mn-lt"/>
              </a:rPr>
              <a:t> </a:t>
            </a:r>
            <a:r>
              <a:rPr lang="en-US" sz="1700" dirty="0">
                <a:solidFill>
                  <a:schemeClr val="bg1">
                    <a:lumMod val="50000"/>
                  </a:schemeClr>
                </a:solidFill>
                <a:latin typeface="+mn-lt"/>
              </a:rPr>
              <a:t>(Donahue et al., 2023)</a:t>
            </a:r>
            <a:r>
              <a:rPr lang="en-US" sz="1700" dirty="0">
                <a:latin typeface="+mn-lt"/>
              </a:rPr>
              <a:t>,…</a:t>
            </a:r>
            <a:endParaRPr lang="x-none" sz="1700" dirty="0">
              <a:latin typeface="+mn-lt"/>
            </a:endParaRPr>
          </a:p>
        </p:txBody>
      </p:sp>
      <p:sp>
        <p:nvSpPr>
          <p:cNvPr id="8" name="TextBox 7">
            <a:extLst>
              <a:ext uri="{FF2B5EF4-FFF2-40B4-BE49-F238E27FC236}">
                <a16:creationId xmlns:a16="http://schemas.microsoft.com/office/drawing/2014/main" id="{64884D95-2CC5-367F-C2DF-44BEBFC9C2D7}"/>
              </a:ext>
            </a:extLst>
          </p:cNvPr>
          <p:cNvSpPr txBox="1"/>
          <p:nvPr/>
        </p:nvSpPr>
        <p:spPr>
          <a:xfrm>
            <a:off x="1191058" y="1304818"/>
            <a:ext cx="3445268" cy="430887"/>
          </a:xfrm>
          <a:prstGeom prst="rect">
            <a:avLst/>
          </a:prstGeom>
          <a:noFill/>
        </p:spPr>
        <p:txBody>
          <a:bodyPr wrap="square" rtlCol="0">
            <a:spAutoFit/>
          </a:bodyPr>
          <a:lstStyle/>
          <a:p>
            <a:r>
              <a:rPr lang="en-GB" sz="2200" b="1" dirty="0">
                <a:solidFill>
                  <a:srgbClr val="7030A0"/>
                </a:solidFill>
              </a:rPr>
              <a:t>Potential Applications:</a:t>
            </a:r>
          </a:p>
        </p:txBody>
      </p:sp>
      <p:sp>
        <p:nvSpPr>
          <p:cNvPr id="9" name="TextBox 8">
            <a:extLst>
              <a:ext uri="{FF2B5EF4-FFF2-40B4-BE49-F238E27FC236}">
                <a16:creationId xmlns:a16="http://schemas.microsoft.com/office/drawing/2014/main" id="{AEC11198-6580-85AF-FD8F-79C95BCB2EF0}"/>
              </a:ext>
            </a:extLst>
          </p:cNvPr>
          <p:cNvSpPr txBox="1"/>
          <p:nvPr/>
        </p:nvSpPr>
        <p:spPr>
          <a:xfrm>
            <a:off x="6543267" y="1259913"/>
            <a:ext cx="3445268" cy="430887"/>
          </a:xfrm>
          <a:prstGeom prst="rect">
            <a:avLst/>
          </a:prstGeom>
          <a:noFill/>
        </p:spPr>
        <p:txBody>
          <a:bodyPr wrap="square" rtlCol="0">
            <a:spAutoFit/>
          </a:bodyPr>
          <a:lstStyle/>
          <a:p>
            <a:r>
              <a:rPr lang="en-GB" sz="2200" b="1" dirty="0">
                <a:solidFill>
                  <a:srgbClr val="7030A0"/>
                </a:solidFill>
              </a:rPr>
              <a:t>Related Works:</a:t>
            </a:r>
          </a:p>
        </p:txBody>
      </p:sp>
    </p:spTree>
    <p:extLst>
      <p:ext uri="{BB962C8B-B14F-4D97-AF65-F5344CB8AC3E}">
        <p14:creationId xmlns:p14="http://schemas.microsoft.com/office/powerpoint/2010/main" val="1034575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699E47-E474-7C26-4915-61B544C3E233}"/>
              </a:ext>
            </a:extLst>
          </p:cNvPr>
          <p:cNvSpPr>
            <a:spLocks noGrp="1"/>
          </p:cNvSpPr>
          <p:nvPr>
            <p:ph type="title"/>
          </p:nvPr>
        </p:nvSpPr>
        <p:spPr>
          <a:xfrm>
            <a:off x="704249" y="273842"/>
            <a:ext cx="10058400" cy="548171"/>
          </a:xfrm>
        </p:spPr>
        <p:txBody>
          <a:bodyPr>
            <a:normAutofit/>
          </a:bodyPr>
          <a:lstStyle/>
          <a:p>
            <a:r>
              <a:rPr lang="x-none" b="1" dirty="0">
                <a:solidFill>
                  <a:srgbClr val="0070C0"/>
                </a:solidFill>
              </a:rPr>
              <a:t>AudioLDM</a:t>
            </a:r>
          </a:p>
        </p:txBody>
      </p:sp>
      <p:sp>
        <p:nvSpPr>
          <p:cNvPr id="6" name="Content Placeholder 5">
            <a:extLst>
              <a:ext uri="{FF2B5EF4-FFF2-40B4-BE49-F238E27FC236}">
                <a16:creationId xmlns:a16="http://schemas.microsoft.com/office/drawing/2014/main" id="{999E1352-18A7-1DFF-4F92-63469D61A85A}"/>
              </a:ext>
            </a:extLst>
          </p:cNvPr>
          <p:cNvSpPr>
            <a:spLocks noGrp="1"/>
          </p:cNvSpPr>
          <p:nvPr>
            <p:ph idx="1"/>
          </p:nvPr>
        </p:nvSpPr>
        <p:spPr>
          <a:xfrm>
            <a:off x="838200" y="1825625"/>
            <a:ext cx="5620352" cy="4351338"/>
          </a:xfrm>
        </p:spPr>
        <p:txBody>
          <a:bodyPr>
            <a:normAutofit/>
          </a:bodyPr>
          <a:lstStyle/>
          <a:p>
            <a:pPr marL="514350" indent="-514350">
              <a:buAutoNum type="arabicPeriod"/>
            </a:pPr>
            <a:r>
              <a:rPr lang="x-none" b="1" dirty="0"/>
              <a:t>Contrastive Language-Audio Learning (CLAP) Encoders</a:t>
            </a:r>
          </a:p>
          <a:p>
            <a:pPr lvl="1"/>
            <a:r>
              <a:rPr lang="x-none" dirty="0"/>
              <a:t>Align audio and text in one space.</a:t>
            </a:r>
          </a:p>
          <a:p>
            <a:pPr marL="514350" indent="-514350">
              <a:buAutoNum type="arabicPeriod"/>
            </a:pPr>
            <a:r>
              <a:rPr lang="x-none" b="1" dirty="0"/>
              <a:t>Latent Diffusion Models</a:t>
            </a:r>
          </a:p>
          <a:p>
            <a:pPr lvl="1"/>
            <a:r>
              <a:rPr lang="x-none" dirty="0"/>
              <a:t>Learn to generate VAE latent conditioned on CLAP embedding</a:t>
            </a:r>
          </a:p>
          <a:p>
            <a:pPr marL="514350" indent="-514350">
              <a:buAutoNum type="arabicPeriod"/>
            </a:pPr>
            <a:r>
              <a:rPr lang="x-none" b="1" dirty="0"/>
              <a:t>Mel-spectrogram Autoencoder</a:t>
            </a:r>
          </a:p>
          <a:p>
            <a:pPr lvl="1"/>
            <a:r>
              <a:rPr lang="x-none" dirty="0"/>
              <a:t>Learn latent representations.</a:t>
            </a:r>
          </a:p>
          <a:p>
            <a:pPr marL="514350" indent="-514350">
              <a:buFont typeface="Arial" panose="020B0604020202020204" pitchFamily="34" charset="0"/>
              <a:buAutoNum type="arabicPeriod"/>
            </a:pPr>
            <a:r>
              <a:rPr lang="x-none" b="1" dirty="0"/>
              <a:t>Mel-to-Waveform Vocoder</a:t>
            </a:r>
          </a:p>
          <a:p>
            <a:pPr lvl="1"/>
            <a:r>
              <a:rPr lang="x-none" dirty="0"/>
              <a:t>Reverse Mel back to waveform</a:t>
            </a:r>
          </a:p>
          <a:p>
            <a:pPr marL="514350" indent="-514350">
              <a:buAutoNum type="arabicPeriod"/>
            </a:pPr>
            <a:endParaRPr lang="x-none" dirty="0"/>
          </a:p>
          <a:p>
            <a:endParaRPr lang="x-none" dirty="0"/>
          </a:p>
        </p:txBody>
      </p:sp>
      <p:sp>
        <p:nvSpPr>
          <p:cNvPr id="4" name="Date Placeholder 3">
            <a:extLst>
              <a:ext uri="{FF2B5EF4-FFF2-40B4-BE49-F238E27FC236}">
                <a16:creationId xmlns:a16="http://schemas.microsoft.com/office/drawing/2014/main" id="{44D11B0D-015B-5FB8-84F9-3A1A84488C4E}"/>
              </a:ext>
            </a:extLst>
          </p:cNvPr>
          <p:cNvSpPr>
            <a:spLocks noGrp="1"/>
          </p:cNvSpPr>
          <p:nvPr>
            <p:ph type="dt" sz="half" idx="10"/>
          </p:nvPr>
        </p:nvSpPr>
        <p:spPr/>
        <p:txBody>
          <a:bodyPr/>
          <a:lstStyle/>
          <a:p>
            <a:fld id="{A18DCE3C-4D92-0844-94C3-BBB9372B6AF3}" type="datetime1">
              <a:rPr lang="en-US" smtClean="0"/>
              <a:t>6/11/2026</a:t>
            </a:fld>
            <a:endParaRPr lang="en-US" dirty="0"/>
          </a:p>
        </p:txBody>
      </p:sp>
      <p:grpSp>
        <p:nvGrpSpPr>
          <p:cNvPr id="30" name="Group 29">
            <a:extLst>
              <a:ext uri="{FF2B5EF4-FFF2-40B4-BE49-F238E27FC236}">
                <a16:creationId xmlns:a16="http://schemas.microsoft.com/office/drawing/2014/main" id="{EE743AAB-7E21-A896-85C8-16CE4BCE4ACF}"/>
              </a:ext>
            </a:extLst>
          </p:cNvPr>
          <p:cNvGrpSpPr/>
          <p:nvPr/>
        </p:nvGrpSpPr>
        <p:grpSpPr>
          <a:xfrm>
            <a:off x="6184769" y="812038"/>
            <a:ext cx="5489048" cy="5307052"/>
            <a:chOff x="6184769" y="812038"/>
            <a:chExt cx="5489048" cy="5307052"/>
          </a:xfrm>
        </p:grpSpPr>
        <p:sp>
          <p:nvSpPr>
            <p:cNvPr id="17" name="Rectangle 16">
              <a:extLst>
                <a:ext uri="{FF2B5EF4-FFF2-40B4-BE49-F238E27FC236}">
                  <a16:creationId xmlns:a16="http://schemas.microsoft.com/office/drawing/2014/main" id="{AC83713E-F8B0-D59C-4E6D-EC812555F448}"/>
                </a:ext>
              </a:extLst>
            </p:cNvPr>
            <p:cNvSpPr/>
            <p:nvPr/>
          </p:nvSpPr>
          <p:spPr>
            <a:xfrm>
              <a:off x="6184769" y="1694672"/>
              <a:ext cx="5057250" cy="1922481"/>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8" name="Group 17">
              <a:extLst>
                <a:ext uri="{FF2B5EF4-FFF2-40B4-BE49-F238E27FC236}">
                  <a16:creationId xmlns:a16="http://schemas.microsoft.com/office/drawing/2014/main" id="{E4D396A7-E62B-1081-77AB-B9CCA24E7131}"/>
                </a:ext>
              </a:extLst>
            </p:cNvPr>
            <p:cNvGrpSpPr/>
            <p:nvPr/>
          </p:nvGrpSpPr>
          <p:grpSpPr>
            <a:xfrm>
              <a:off x="6359288" y="812038"/>
              <a:ext cx="5314529" cy="5307052"/>
              <a:chOff x="6521334" y="808054"/>
              <a:chExt cx="5314529" cy="5307052"/>
            </a:xfrm>
          </p:grpSpPr>
          <p:pic>
            <p:nvPicPr>
              <p:cNvPr id="19" name="Picture 18">
                <a:extLst>
                  <a:ext uri="{FF2B5EF4-FFF2-40B4-BE49-F238E27FC236}">
                    <a16:creationId xmlns:a16="http://schemas.microsoft.com/office/drawing/2014/main" id="{2D9873F0-DA68-A58B-ABFF-47138F0D131A}"/>
                  </a:ext>
                </a:extLst>
              </p:cNvPr>
              <p:cNvPicPr>
                <a:picLocks noChangeAspect="1"/>
              </p:cNvPicPr>
              <p:nvPr/>
            </p:nvPicPr>
            <p:blipFill rotWithShape="1">
              <a:blip r:embed="rId3">
                <a:clrChange>
                  <a:clrFrom>
                    <a:srgbClr val="FFFFFF"/>
                  </a:clrFrom>
                  <a:clrTo>
                    <a:srgbClr val="FFFFFF">
                      <a:alpha val="0"/>
                    </a:srgbClr>
                  </a:clrTo>
                </a:clrChange>
              </a:blip>
              <a:srcRect b="13915"/>
              <a:stretch/>
            </p:blipFill>
            <p:spPr>
              <a:xfrm>
                <a:off x="6521334" y="1690688"/>
                <a:ext cx="5215265" cy="4424418"/>
              </a:xfrm>
              <a:prstGeom prst="rect">
                <a:avLst/>
              </a:prstGeom>
            </p:spPr>
          </p:pic>
          <p:pic>
            <p:nvPicPr>
              <p:cNvPr id="20" name="Picture 19">
                <a:extLst>
                  <a:ext uri="{FF2B5EF4-FFF2-40B4-BE49-F238E27FC236}">
                    <a16:creationId xmlns:a16="http://schemas.microsoft.com/office/drawing/2014/main" id="{8D68299F-4C59-86B3-F294-15D6D7CC14DF}"/>
                  </a:ext>
                </a:extLst>
              </p:cNvPr>
              <p:cNvPicPr>
                <a:picLocks noChangeAspect="1"/>
              </p:cNvPicPr>
              <p:nvPr/>
            </p:nvPicPr>
            <p:blipFill rotWithShape="1">
              <a:blip r:embed="rId3">
                <a:clrChange>
                  <a:clrFrom>
                    <a:srgbClr val="FFFFFF"/>
                  </a:clrFrom>
                  <a:clrTo>
                    <a:srgbClr val="FFFFFF">
                      <a:alpha val="0"/>
                    </a:srgbClr>
                  </a:clrTo>
                </a:clrChange>
              </a:blip>
              <a:srcRect t="91283"/>
              <a:stretch/>
            </p:blipFill>
            <p:spPr>
              <a:xfrm>
                <a:off x="6620598" y="808054"/>
                <a:ext cx="5215265" cy="447991"/>
              </a:xfrm>
              <a:prstGeom prst="rect">
                <a:avLst/>
              </a:prstGeom>
            </p:spPr>
          </p:pic>
        </p:grpSp>
        <p:pic>
          <p:nvPicPr>
            <p:cNvPr id="3" name="Graphic 2" descr="Snowflake with solid fill">
              <a:extLst>
                <a:ext uri="{FF2B5EF4-FFF2-40B4-BE49-F238E27FC236}">
                  <a16:creationId xmlns:a16="http://schemas.microsoft.com/office/drawing/2014/main" id="{9459F6FC-ECD4-5667-91FC-45C7AEE9051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32799" y="2222808"/>
              <a:ext cx="275771" cy="275771"/>
            </a:xfrm>
            <a:prstGeom prst="rect">
              <a:avLst/>
            </a:prstGeom>
          </p:spPr>
        </p:pic>
        <p:pic>
          <p:nvPicPr>
            <p:cNvPr id="7" name="Graphic 6" descr="Snowflake with solid fill">
              <a:extLst>
                <a:ext uri="{FF2B5EF4-FFF2-40B4-BE49-F238E27FC236}">
                  <a16:creationId xmlns:a16="http://schemas.microsoft.com/office/drawing/2014/main" id="{60943929-6AE6-E1E2-6A34-825A0E1618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05885" y="2253736"/>
              <a:ext cx="275771" cy="275771"/>
            </a:xfrm>
            <a:prstGeom prst="rect">
              <a:avLst/>
            </a:prstGeom>
          </p:spPr>
        </p:pic>
        <p:grpSp>
          <p:nvGrpSpPr>
            <p:cNvPr id="28" name="Group 27">
              <a:extLst>
                <a:ext uri="{FF2B5EF4-FFF2-40B4-BE49-F238E27FC236}">
                  <a16:creationId xmlns:a16="http://schemas.microsoft.com/office/drawing/2014/main" id="{D72EE05B-99CA-7838-A4E7-DEC194CFAD12}"/>
                </a:ext>
              </a:extLst>
            </p:cNvPr>
            <p:cNvGrpSpPr/>
            <p:nvPr/>
          </p:nvGrpSpPr>
          <p:grpSpPr>
            <a:xfrm>
              <a:off x="6184769" y="1295623"/>
              <a:ext cx="2439044" cy="401895"/>
              <a:chOff x="6131579" y="523544"/>
              <a:chExt cx="2439044" cy="401895"/>
            </a:xfrm>
          </p:grpSpPr>
          <p:sp>
            <p:nvSpPr>
              <p:cNvPr id="25" name="Rectangle 24">
                <a:extLst>
                  <a:ext uri="{FF2B5EF4-FFF2-40B4-BE49-F238E27FC236}">
                    <a16:creationId xmlns:a16="http://schemas.microsoft.com/office/drawing/2014/main" id="{5EE9A69A-37C2-2D34-2482-4E33CF370CAC}"/>
                  </a:ext>
                </a:extLst>
              </p:cNvPr>
              <p:cNvSpPr/>
              <p:nvPr/>
            </p:nvSpPr>
            <p:spPr>
              <a:xfrm>
                <a:off x="6131579" y="523544"/>
                <a:ext cx="2383153" cy="400032"/>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21" name="TextBox 20">
                <a:extLst>
                  <a:ext uri="{FF2B5EF4-FFF2-40B4-BE49-F238E27FC236}">
                    <a16:creationId xmlns:a16="http://schemas.microsoft.com/office/drawing/2014/main" id="{BAEB6364-888A-AA0C-DC1D-712E0B1A9CD9}"/>
                  </a:ext>
                </a:extLst>
              </p:cNvPr>
              <p:cNvSpPr txBox="1"/>
              <p:nvPr/>
            </p:nvSpPr>
            <p:spPr>
              <a:xfrm>
                <a:off x="6141817" y="556107"/>
                <a:ext cx="2428806" cy="369332"/>
              </a:xfrm>
              <a:prstGeom prst="rect">
                <a:avLst/>
              </a:prstGeom>
              <a:noFill/>
            </p:spPr>
            <p:txBody>
              <a:bodyPr wrap="none" rtlCol="0">
                <a:spAutoFit/>
              </a:bodyPr>
              <a:lstStyle/>
              <a:p>
                <a:r>
                  <a:rPr lang="x-none" b="1" dirty="0"/>
                  <a:t>Self-supervised training</a:t>
                </a:r>
              </a:p>
            </p:txBody>
          </p:sp>
        </p:grpSp>
      </p:grpSp>
      <p:sp>
        <p:nvSpPr>
          <p:cNvPr id="31" name="Oval 30">
            <a:extLst>
              <a:ext uri="{FF2B5EF4-FFF2-40B4-BE49-F238E27FC236}">
                <a16:creationId xmlns:a16="http://schemas.microsoft.com/office/drawing/2014/main" id="{3B84C880-112A-D7FC-EB45-10BBB43696FC}"/>
              </a:ext>
            </a:extLst>
          </p:cNvPr>
          <p:cNvSpPr/>
          <p:nvPr/>
        </p:nvSpPr>
        <p:spPr>
          <a:xfrm>
            <a:off x="8759913" y="2928883"/>
            <a:ext cx="100343" cy="1003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Oval 31">
            <a:extLst>
              <a:ext uri="{FF2B5EF4-FFF2-40B4-BE49-F238E27FC236}">
                <a16:creationId xmlns:a16="http://schemas.microsoft.com/office/drawing/2014/main" id="{93CB15B6-A94B-0AAC-4E34-586C827FF654}"/>
              </a:ext>
            </a:extLst>
          </p:cNvPr>
          <p:cNvSpPr/>
          <p:nvPr/>
        </p:nvSpPr>
        <p:spPr>
          <a:xfrm>
            <a:off x="8788134" y="4142443"/>
            <a:ext cx="100343" cy="1003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3" name="Picture 32">
            <a:extLst>
              <a:ext uri="{FF2B5EF4-FFF2-40B4-BE49-F238E27FC236}">
                <a16:creationId xmlns:a16="http://schemas.microsoft.com/office/drawing/2014/main" id="{1C3E09D7-244B-1988-724B-0B60B3F3F969}"/>
              </a:ext>
            </a:extLst>
          </p:cNvPr>
          <p:cNvPicPr>
            <a:picLocks noChangeAspect="1"/>
          </p:cNvPicPr>
          <p:nvPr/>
        </p:nvPicPr>
        <p:blipFill>
          <a:blip r:embed="rId5"/>
          <a:stretch>
            <a:fillRect/>
          </a:stretch>
        </p:blipFill>
        <p:spPr>
          <a:xfrm>
            <a:off x="4088694" y="457377"/>
            <a:ext cx="1485900" cy="1219200"/>
          </a:xfrm>
          <a:prstGeom prst="rect">
            <a:avLst/>
          </a:prstGeom>
        </p:spPr>
      </p:pic>
      <p:pic>
        <p:nvPicPr>
          <p:cNvPr id="2" name="Picture 1">
            <a:extLst>
              <a:ext uri="{FF2B5EF4-FFF2-40B4-BE49-F238E27FC236}">
                <a16:creationId xmlns:a16="http://schemas.microsoft.com/office/drawing/2014/main" id="{90D012D2-0362-D7F4-E6E1-188C9B706DF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7733" y="137119"/>
            <a:ext cx="1607845" cy="469907"/>
          </a:xfrm>
          <a:prstGeom prst="rect">
            <a:avLst/>
          </a:prstGeom>
        </p:spPr>
      </p:pic>
      <p:sp>
        <p:nvSpPr>
          <p:cNvPr id="9" name="TextBox 8">
            <a:extLst>
              <a:ext uri="{FF2B5EF4-FFF2-40B4-BE49-F238E27FC236}">
                <a16:creationId xmlns:a16="http://schemas.microsoft.com/office/drawing/2014/main" id="{F0C1A4DE-008B-59F1-0B62-AA35C3518C1B}"/>
              </a:ext>
            </a:extLst>
          </p:cNvPr>
          <p:cNvSpPr txBox="1"/>
          <p:nvPr/>
        </p:nvSpPr>
        <p:spPr>
          <a:xfrm>
            <a:off x="617447" y="6139367"/>
            <a:ext cx="10624572" cy="523220"/>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H. Liu, Z. Chen, Y. Yuan, X. Mei, X. Liu, D. </a:t>
            </a:r>
            <a:r>
              <a:rPr lang="en-GB" sz="1400" i="0" dirty="0">
                <a:solidFill>
                  <a:srgbClr val="413839"/>
                </a:solidFill>
                <a:effectLst/>
                <a:latin typeface="Times New Roman" panose="02020603050405020304" pitchFamily="18" charset="0"/>
              </a:rPr>
              <a:t>Mandic, W. Wang, </a:t>
            </a:r>
            <a:r>
              <a:rPr lang="en-GB" sz="1400" b="0" i="0" dirty="0">
                <a:solidFill>
                  <a:srgbClr val="413839"/>
                </a:solidFill>
                <a:effectLst/>
                <a:latin typeface="Times New Roman" panose="02020603050405020304" pitchFamily="18" charset="0"/>
              </a:rPr>
              <a:t>M. D. Plumbley, "</a:t>
            </a:r>
            <a:r>
              <a:rPr lang="en-GB" sz="1400" b="0" i="0" dirty="0" err="1">
                <a:solidFill>
                  <a:srgbClr val="413839"/>
                </a:solidFill>
                <a:effectLst/>
                <a:latin typeface="Times New Roman" panose="02020603050405020304" pitchFamily="18" charset="0"/>
              </a:rPr>
              <a:t>AudioLDM</a:t>
            </a:r>
            <a:r>
              <a:rPr lang="en-GB" sz="1400" b="0" i="0" dirty="0">
                <a:solidFill>
                  <a:srgbClr val="413839"/>
                </a:solidFill>
                <a:effectLst/>
                <a:latin typeface="Times New Roman" panose="02020603050405020304" pitchFamily="18" charset="0"/>
              </a:rPr>
              <a:t>: text-to-audio generation with latent diffusion models," in </a:t>
            </a:r>
            <a:r>
              <a:rPr lang="en-GB" sz="1400" b="0" i="1" dirty="0">
                <a:solidFill>
                  <a:srgbClr val="413839"/>
                </a:solidFill>
                <a:effectLst/>
                <a:latin typeface="Times New Roman" panose="02020603050405020304" pitchFamily="18" charset="0"/>
              </a:rPr>
              <a:t>Proc. IEEE International Conference on Machine Learning</a:t>
            </a:r>
            <a:r>
              <a:rPr lang="en-GB" sz="1400" b="0" i="0" dirty="0">
                <a:solidFill>
                  <a:srgbClr val="413839"/>
                </a:solidFill>
                <a:effectLst/>
                <a:latin typeface="Times New Roman" panose="02020603050405020304" pitchFamily="18" charset="0"/>
              </a:rPr>
              <a:t> (ICML 2023), Hawaii, USA, 23-29 July, 2023.</a:t>
            </a:r>
            <a:endParaRPr lang="en-GB" sz="1400" dirty="0"/>
          </a:p>
        </p:txBody>
      </p:sp>
    </p:spTree>
    <p:extLst>
      <p:ext uri="{BB962C8B-B14F-4D97-AF65-F5344CB8AC3E}">
        <p14:creationId xmlns:p14="http://schemas.microsoft.com/office/powerpoint/2010/main" val="519194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4042-55C8-EE2F-F3E3-9261919ED977}"/>
              </a:ext>
            </a:extLst>
          </p:cNvPr>
          <p:cNvSpPr>
            <a:spLocks noGrp="1"/>
          </p:cNvSpPr>
          <p:nvPr>
            <p:ph type="title"/>
          </p:nvPr>
        </p:nvSpPr>
        <p:spPr>
          <a:xfrm>
            <a:off x="687865" y="300794"/>
            <a:ext cx="10058400" cy="660952"/>
          </a:xfrm>
        </p:spPr>
        <p:txBody>
          <a:bodyPr>
            <a:normAutofit/>
          </a:bodyPr>
          <a:lstStyle/>
          <a:p>
            <a:r>
              <a:rPr lang="en-GB" b="1" dirty="0" err="1">
                <a:solidFill>
                  <a:srgbClr val="0070C0"/>
                </a:solidFill>
              </a:rPr>
              <a:t>AudioLDM</a:t>
            </a:r>
            <a:r>
              <a:rPr lang="en-GB" dirty="0">
                <a:solidFill>
                  <a:srgbClr val="0070C0"/>
                </a:solidFill>
              </a:rPr>
              <a:t> – Experimental Results</a:t>
            </a:r>
            <a:endParaRPr lang="x-none" dirty="0">
              <a:solidFill>
                <a:srgbClr val="0070C0"/>
              </a:solidFill>
            </a:endParaRPr>
          </a:p>
        </p:txBody>
      </p:sp>
      <p:sp>
        <p:nvSpPr>
          <p:cNvPr id="5" name="Date Placeholder 4">
            <a:extLst>
              <a:ext uri="{FF2B5EF4-FFF2-40B4-BE49-F238E27FC236}">
                <a16:creationId xmlns:a16="http://schemas.microsoft.com/office/drawing/2014/main" id="{E6A002CE-7195-7236-986D-D53AD8CA123C}"/>
              </a:ext>
            </a:extLst>
          </p:cNvPr>
          <p:cNvSpPr>
            <a:spLocks noGrp="1"/>
          </p:cNvSpPr>
          <p:nvPr>
            <p:ph type="dt" sz="half" idx="10"/>
          </p:nvPr>
        </p:nvSpPr>
        <p:spPr/>
        <p:txBody>
          <a:bodyPr/>
          <a:lstStyle/>
          <a:p>
            <a:fld id="{BD25478A-A993-1D45-95C9-56541D28DB28}" type="datetime1">
              <a:rPr lang="en-US" smtClean="0"/>
              <a:t>6/11/2026</a:t>
            </a:fld>
            <a:endParaRPr lang="en-US" dirty="0"/>
          </a:p>
        </p:txBody>
      </p:sp>
      <p:pic>
        <p:nvPicPr>
          <p:cNvPr id="7" name="Picture 6">
            <a:extLst>
              <a:ext uri="{FF2B5EF4-FFF2-40B4-BE49-F238E27FC236}">
                <a16:creationId xmlns:a16="http://schemas.microsoft.com/office/drawing/2014/main" id="{2CAEDA4E-6C7E-9707-DE00-1137EA856B0E}"/>
              </a:ext>
            </a:extLst>
          </p:cNvPr>
          <p:cNvPicPr>
            <a:picLocks noChangeAspect="1"/>
          </p:cNvPicPr>
          <p:nvPr/>
        </p:nvPicPr>
        <p:blipFill>
          <a:blip r:embed="rId3"/>
          <a:stretch>
            <a:fillRect/>
          </a:stretch>
        </p:blipFill>
        <p:spPr>
          <a:xfrm>
            <a:off x="757855" y="1415403"/>
            <a:ext cx="10655580" cy="1975099"/>
          </a:xfrm>
          <a:prstGeom prst="rect">
            <a:avLst/>
          </a:prstGeom>
        </p:spPr>
      </p:pic>
      <p:pic>
        <p:nvPicPr>
          <p:cNvPr id="8" name="Picture 7">
            <a:extLst>
              <a:ext uri="{FF2B5EF4-FFF2-40B4-BE49-F238E27FC236}">
                <a16:creationId xmlns:a16="http://schemas.microsoft.com/office/drawing/2014/main" id="{DE1EA2A3-CFB0-8B3F-2676-1F3D40EF444A}"/>
              </a:ext>
            </a:extLst>
          </p:cNvPr>
          <p:cNvPicPr>
            <a:picLocks noChangeAspect="1"/>
          </p:cNvPicPr>
          <p:nvPr/>
        </p:nvPicPr>
        <p:blipFill>
          <a:blip r:embed="rId4"/>
          <a:stretch>
            <a:fillRect/>
          </a:stretch>
        </p:blipFill>
        <p:spPr>
          <a:xfrm>
            <a:off x="511356" y="4029810"/>
            <a:ext cx="11148577" cy="1866427"/>
          </a:xfrm>
          <a:prstGeom prst="rect">
            <a:avLst/>
          </a:prstGeom>
        </p:spPr>
      </p:pic>
      <p:sp>
        <p:nvSpPr>
          <p:cNvPr id="10" name="Rectangle 9">
            <a:extLst>
              <a:ext uri="{FF2B5EF4-FFF2-40B4-BE49-F238E27FC236}">
                <a16:creationId xmlns:a16="http://schemas.microsoft.com/office/drawing/2014/main" id="{0E327BFE-FD2B-9310-A4CE-4BD2E1FE8ECE}"/>
              </a:ext>
            </a:extLst>
          </p:cNvPr>
          <p:cNvSpPr/>
          <p:nvPr/>
        </p:nvSpPr>
        <p:spPr>
          <a:xfrm>
            <a:off x="687865" y="4064596"/>
            <a:ext cx="6566180" cy="178196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TextBox 10">
            <a:extLst>
              <a:ext uri="{FF2B5EF4-FFF2-40B4-BE49-F238E27FC236}">
                <a16:creationId xmlns:a16="http://schemas.microsoft.com/office/drawing/2014/main" id="{1B8AD257-A74E-EAF5-7F80-70DC65CB1B3F}"/>
              </a:ext>
            </a:extLst>
          </p:cNvPr>
          <p:cNvSpPr txBox="1"/>
          <p:nvPr/>
        </p:nvSpPr>
        <p:spPr>
          <a:xfrm>
            <a:off x="1076957" y="5826674"/>
            <a:ext cx="5787996" cy="523220"/>
          </a:xfrm>
          <a:prstGeom prst="rect">
            <a:avLst/>
          </a:prstGeom>
          <a:noFill/>
        </p:spPr>
        <p:txBody>
          <a:bodyPr wrap="none" rtlCol="0">
            <a:spAutoFit/>
          </a:bodyPr>
          <a:lstStyle/>
          <a:p>
            <a:pPr algn="ctr"/>
            <a:r>
              <a:rPr lang="x-none" sz="2800" dirty="0">
                <a:highlight>
                  <a:srgbClr val="FFFF00"/>
                </a:highlight>
              </a:rPr>
              <a:t>Trained on a single 3090 or A100 GPU!</a:t>
            </a:r>
            <a:endParaRPr lang="x-none" sz="2800" b="1" dirty="0">
              <a:highlight>
                <a:srgbClr val="FFFF00"/>
              </a:highlight>
            </a:endParaRPr>
          </a:p>
        </p:txBody>
      </p:sp>
      <p:pic>
        <p:nvPicPr>
          <p:cNvPr id="3" name="Picture 2">
            <a:extLst>
              <a:ext uri="{FF2B5EF4-FFF2-40B4-BE49-F238E27FC236}">
                <a16:creationId xmlns:a16="http://schemas.microsoft.com/office/drawing/2014/main" id="{554CA44E-A7FE-4025-FC0A-40FC603D388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3420" y="203066"/>
            <a:ext cx="1755596" cy="513088"/>
          </a:xfrm>
          <a:prstGeom prst="rect">
            <a:avLst/>
          </a:prstGeom>
        </p:spPr>
      </p:pic>
    </p:spTree>
    <p:extLst>
      <p:ext uri="{BB962C8B-B14F-4D97-AF65-F5344CB8AC3E}">
        <p14:creationId xmlns:p14="http://schemas.microsoft.com/office/powerpoint/2010/main" val="2675986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73184" y="246277"/>
            <a:ext cx="5080000" cy="51308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LLM+LDM</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27</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13" name="TextBox 12">
            <a:extLst>
              <a:ext uri="{FF2B5EF4-FFF2-40B4-BE49-F238E27FC236}">
                <a16:creationId xmlns:a16="http://schemas.microsoft.com/office/drawing/2014/main" id="{5BD3CEB2-27A2-028F-1540-1748CD557B50}"/>
              </a:ext>
            </a:extLst>
          </p:cNvPr>
          <p:cNvSpPr txBox="1"/>
          <p:nvPr/>
        </p:nvSpPr>
        <p:spPr>
          <a:xfrm>
            <a:off x="1720476" y="6268129"/>
            <a:ext cx="6097712" cy="369332"/>
          </a:xfrm>
          <a:prstGeom prst="rect">
            <a:avLst/>
          </a:prstGeom>
          <a:noFill/>
        </p:spPr>
        <p:txBody>
          <a:bodyPr wrap="square">
            <a:spAutoFit/>
          </a:bodyPr>
          <a:lstStyle/>
          <a:p>
            <a:r>
              <a:rPr lang="en-GB" dirty="0"/>
              <a:t>https://github.com/haoheliu/audioldm2</a:t>
            </a:r>
          </a:p>
        </p:txBody>
      </p:sp>
      <p:sp>
        <p:nvSpPr>
          <p:cNvPr id="14" name="TextBox 13">
            <a:extLst>
              <a:ext uri="{FF2B5EF4-FFF2-40B4-BE49-F238E27FC236}">
                <a16:creationId xmlns:a16="http://schemas.microsoft.com/office/drawing/2014/main" id="{9BBEAAAA-1083-2C33-B2D5-FB4091D6C3F7}"/>
              </a:ext>
            </a:extLst>
          </p:cNvPr>
          <p:cNvSpPr txBox="1"/>
          <p:nvPr/>
        </p:nvSpPr>
        <p:spPr>
          <a:xfrm>
            <a:off x="888847" y="6264690"/>
            <a:ext cx="1659834" cy="369332"/>
          </a:xfrm>
          <a:prstGeom prst="rect">
            <a:avLst/>
          </a:prstGeom>
          <a:noFill/>
        </p:spPr>
        <p:txBody>
          <a:bodyPr wrap="square" rtlCol="0">
            <a:spAutoFit/>
          </a:bodyPr>
          <a:lstStyle/>
          <a:p>
            <a:r>
              <a:rPr lang="en-GB" b="1" dirty="0"/>
              <a:t>Code: </a:t>
            </a:r>
          </a:p>
        </p:txBody>
      </p:sp>
      <p:sp>
        <p:nvSpPr>
          <p:cNvPr id="3" name="Content Placeholder 2">
            <a:extLst>
              <a:ext uri="{FF2B5EF4-FFF2-40B4-BE49-F238E27FC236}">
                <a16:creationId xmlns:a16="http://schemas.microsoft.com/office/drawing/2014/main" id="{CF24444E-4879-23D6-AFC9-31B23EEC263F}"/>
              </a:ext>
            </a:extLst>
          </p:cNvPr>
          <p:cNvSpPr>
            <a:spLocks noGrp="1"/>
          </p:cNvSpPr>
          <p:nvPr>
            <p:ph idx="1"/>
          </p:nvPr>
        </p:nvSpPr>
        <p:spPr>
          <a:xfrm>
            <a:off x="573184" y="1056125"/>
            <a:ext cx="5847494" cy="4967775"/>
          </a:xfrm>
        </p:spPr>
        <p:txBody>
          <a:bodyPr>
            <a:normAutofit fontScale="92500"/>
          </a:bodyPr>
          <a:lstStyle/>
          <a:p>
            <a:r>
              <a:rPr lang="en-US" dirty="0"/>
              <a:t>Auto-regressive modeling:</a:t>
            </a:r>
          </a:p>
          <a:p>
            <a:pPr lvl="1"/>
            <a:r>
              <a:rPr lang="en-GB" b="0" i="0" dirty="0">
                <a:effectLst/>
                <a:latin typeface="Söhne"/>
              </a:rPr>
              <a:t>✅ </a:t>
            </a:r>
            <a:r>
              <a:rPr lang="en-US" dirty="0"/>
              <a:t>Explicit modeling of temporal dependencies.</a:t>
            </a:r>
          </a:p>
          <a:p>
            <a:pPr lvl="1"/>
            <a:r>
              <a:rPr lang="en-GB" b="0" i="0" dirty="0">
                <a:effectLst/>
                <a:latin typeface="Söhne"/>
              </a:rPr>
              <a:t>✅ </a:t>
            </a:r>
            <a:r>
              <a:rPr lang="en-GB" dirty="0"/>
              <a:t>Enjoy the advance of recent LLM development. </a:t>
            </a:r>
          </a:p>
          <a:p>
            <a:pPr lvl="1"/>
            <a:r>
              <a:rPr lang="en-GB" dirty="0"/>
              <a:t>✅ Good in-context learning performance.</a:t>
            </a:r>
            <a:endParaRPr lang="en-US" dirty="0"/>
          </a:p>
          <a:p>
            <a:pPr lvl="1"/>
            <a:r>
              <a:rPr lang="en-GB" dirty="0"/>
              <a:t>❌</a:t>
            </a:r>
            <a:r>
              <a:rPr lang="en-US" dirty="0"/>
              <a:t> Long generation sequence/ lack of parallelism</a:t>
            </a:r>
          </a:p>
          <a:p>
            <a:pPr lvl="1"/>
            <a:r>
              <a:rPr lang="en-GB" dirty="0"/>
              <a:t>❌</a:t>
            </a:r>
            <a:r>
              <a:rPr lang="en-US" dirty="0"/>
              <a:t> Long range dependencies</a:t>
            </a:r>
          </a:p>
          <a:p>
            <a:pPr lvl="1"/>
            <a:r>
              <a:rPr lang="en-GB" dirty="0"/>
              <a:t>❌ Error propagation</a:t>
            </a:r>
            <a:endParaRPr lang="en-US" dirty="0"/>
          </a:p>
          <a:p>
            <a:r>
              <a:rPr lang="en-US" dirty="0"/>
              <a:t>Diffusion-based approach:</a:t>
            </a:r>
          </a:p>
          <a:p>
            <a:pPr lvl="1"/>
            <a:r>
              <a:rPr lang="en-GB" b="0" i="0" dirty="0">
                <a:solidFill>
                  <a:srgbClr val="D1D5DB"/>
                </a:solidFill>
                <a:effectLst/>
                <a:latin typeface="Söhne"/>
              </a:rPr>
              <a:t>✅ </a:t>
            </a:r>
            <a:r>
              <a:rPr lang="en-US" dirty="0"/>
              <a:t>Stable</a:t>
            </a:r>
            <a:endParaRPr lang="en-GB" b="0" i="0" dirty="0">
              <a:solidFill>
                <a:srgbClr val="D1D5DB"/>
              </a:solidFill>
              <a:effectLst/>
              <a:latin typeface="Söhne"/>
            </a:endParaRPr>
          </a:p>
          <a:p>
            <a:pPr lvl="1"/>
            <a:r>
              <a:rPr lang="en-GB" b="0" i="0" dirty="0">
                <a:solidFill>
                  <a:srgbClr val="D1D5DB"/>
                </a:solidFill>
                <a:effectLst/>
                <a:latin typeface="Söhne"/>
              </a:rPr>
              <a:t>✅ </a:t>
            </a:r>
            <a:r>
              <a:rPr lang="en-US" dirty="0"/>
              <a:t>State-of-the-art generation quality</a:t>
            </a:r>
          </a:p>
          <a:p>
            <a:pPr lvl="1"/>
            <a:r>
              <a:rPr lang="en-GB" b="0" i="0" dirty="0">
                <a:solidFill>
                  <a:srgbClr val="D1D5DB"/>
                </a:solidFill>
                <a:effectLst/>
                <a:latin typeface="Söhne"/>
              </a:rPr>
              <a:t>✅ </a:t>
            </a:r>
            <a:r>
              <a:rPr lang="en-US" dirty="0"/>
              <a:t>Flexible formulation for manipulation, interpolation, etc.</a:t>
            </a:r>
          </a:p>
          <a:p>
            <a:pPr lvl="1"/>
            <a:r>
              <a:rPr lang="en-GB" dirty="0"/>
              <a:t>❌ Do not explicitly model temporal dependencies</a:t>
            </a:r>
          </a:p>
          <a:p>
            <a:pPr lvl="1"/>
            <a:r>
              <a:rPr lang="en-GB" dirty="0"/>
              <a:t>❌ Less flexible on duration</a:t>
            </a:r>
            <a:endParaRPr lang="en-US" dirty="0"/>
          </a:p>
          <a:p>
            <a:r>
              <a:rPr lang="en-US" dirty="0"/>
              <a:t>Can we utilize both advantages from LLM and Diffusion?</a:t>
            </a:r>
          </a:p>
        </p:txBody>
      </p:sp>
      <p:sp>
        <p:nvSpPr>
          <p:cNvPr id="4" name="TextBox 3">
            <a:extLst>
              <a:ext uri="{FF2B5EF4-FFF2-40B4-BE49-F238E27FC236}">
                <a16:creationId xmlns:a16="http://schemas.microsoft.com/office/drawing/2014/main" id="{F23A7739-366F-B755-EC61-7FE99584AA25}"/>
              </a:ext>
            </a:extLst>
          </p:cNvPr>
          <p:cNvSpPr txBox="1"/>
          <p:nvPr/>
        </p:nvSpPr>
        <p:spPr>
          <a:xfrm>
            <a:off x="6747350" y="427627"/>
            <a:ext cx="1155894" cy="369332"/>
          </a:xfrm>
          <a:prstGeom prst="rect">
            <a:avLst/>
          </a:prstGeom>
          <a:noFill/>
          <a:ln w="19050">
            <a:solidFill>
              <a:schemeClr val="tx1"/>
            </a:solidFill>
          </a:ln>
        </p:spPr>
        <p:txBody>
          <a:bodyPr wrap="none" rtlCol="0">
            <a:spAutoFit/>
          </a:bodyPr>
          <a:lstStyle/>
          <a:p>
            <a:r>
              <a:rPr lang="en-US" dirty="0"/>
              <a:t>Waveform</a:t>
            </a:r>
          </a:p>
        </p:txBody>
      </p:sp>
      <p:sp>
        <p:nvSpPr>
          <p:cNvPr id="7" name="TextBox 6">
            <a:extLst>
              <a:ext uri="{FF2B5EF4-FFF2-40B4-BE49-F238E27FC236}">
                <a16:creationId xmlns:a16="http://schemas.microsoft.com/office/drawing/2014/main" id="{59826F9C-CA4C-F997-5BB0-54763C34FF34}"/>
              </a:ext>
            </a:extLst>
          </p:cNvPr>
          <p:cNvSpPr txBox="1"/>
          <p:nvPr/>
        </p:nvSpPr>
        <p:spPr>
          <a:xfrm>
            <a:off x="6368974" y="1690780"/>
            <a:ext cx="1928413" cy="369332"/>
          </a:xfrm>
          <a:prstGeom prst="rect">
            <a:avLst/>
          </a:prstGeom>
          <a:noFill/>
          <a:ln w="19050">
            <a:solidFill>
              <a:schemeClr val="tx1"/>
            </a:solidFill>
          </a:ln>
        </p:spPr>
        <p:txBody>
          <a:bodyPr wrap="none" rtlCol="0">
            <a:spAutoFit/>
          </a:bodyPr>
          <a:lstStyle/>
          <a:p>
            <a:r>
              <a:rPr lang="en-US" dirty="0"/>
              <a:t>Language of Audio</a:t>
            </a:r>
          </a:p>
        </p:txBody>
      </p:sp>
      <p:sp>
        <p:nvSpPr>
          <p:cNvPr id="9" name="TextBox 8">
            <a:extLst>
              <a:ext uri="{FF2B5EF4-FFF2-40B4-BE49-F238E27FC236}">
                <a16:creationId xmlns:a16="http://schemas.microsoft.com/office/drawing/2014/main" id="{BD22432B-C20B-5615-4056-0B2024088C8E}"/>
              </a:ext>
            </a:extLst>
          </p:cNvPr>
          <p:cNvSpPr txBox="1"/>
          <p:nvPr/>
        </p:nvSpPr>
        <p:spPr>
          <a:xfrm>
            <a:off x="6375880" y="1077219"/>
            <a:ext cx="1905843" cy="369332"/>
          </a:xfrm>
          <a:prstGeom prst="rect">
            <a:avLst/>
          </a:prstGeom>
          <a:noFill/>
          <a:ln w="19050">
            <a:solidFill>
              <a:schemeClr val="tx1"/>
            </a:solidFill>
          </a:ln>
        </p:spPr>
        <p:txBody>
          <a:bodyPr wrap="none" rtlCol="0">
            <a:spAutoFit/>
          </a:bodyPr>
          <a:lstStyle/>
          <a:p>
            <a:r>
              <a:rPr lang="en-US" dirty="0"/>
              <a:t>“Audio Translator”</a:t>
            </a:r>
          </a:p>
        </p:txBody>
      </p:sp>
      <p:sp>
        <p:nvSpPr>
          <p:cNvPr id="12" name="TextBox 11">
            <a:extLst>
              <a:ext uri="{FF2B5EF4-FFF2-40B4-BE49-F238E27FC236}">
                <a16:creationId xmlns:a16="http://schemas.microsoft.com/office/drawing/2014/main" id="{6F28B216-09D3-27DA-DF43-A9870ACA28AE}"/>
              </a:ext>
            </a:extLst>
          </p:cNvPr>
          <p:cNvSpPr txBox="1"/>
          <p:nvPr/>
        </p:nvSpPr>
        <p:spPr>
          <a:xfrm>
            <a:off x="9359089" y="1991739"/>
            <a:ext cx="577402" cy="369332"/>
          </a:xfrm>
          <a:prstGeom prst="rect">
            <a:avLst/>
          </a:prstGeom>
          <a:noFill/>
          <a:ln w="19050">
            <a:solidFill>
              <a:schemeClr val="tx1"/>
            </a:solidFill>
          </a:ln>
        </p:spPr>
        <p:txBody>
          <a:bodyPr wrap="none" rtlCol="0">
            <a:spAutoFit/>
          </a:bodyPr>
          <a:lstStyle/>
          <a:p>
            <a:r>
              <a:rPr lang="en-US" dirty="0"/>
              <a:t>LLM</a:t>
            </a:r>
          </a:p>
        </p:txBody>
      </p:sp>
      <p:sp>
        <p:nvSpPr>
          <p:cNvPr id="16" name="TextBox 15">
            <a:extLst>
              <a:ext uri="{FF2B5EF4-FFF2-40B4-BE49-F238E27FC236}">
                <a16:creationId xmlns:a16="http://schemas.microsoft.com/office/drawing/2014/main" id="{2F098802-88C4-6F98-4D85-1C6F97E57EC9}"/>
              </a:ext>
            </a:extLst>
          </p:cNvPr>
          <p:cNvSpPr txBox="1"/>
          <p:nvPr/>
        </p:nvSpPr>
        <p:spPr>
          <a:xfrm>
            <a:off x="8803168" y="1293633"/>
            <a:ext cx="1689245" cy="369332"/>
          </a:xfrm>
          <a:prstGeom prst="rect">
            <a:avLst/>
          </a:prstGeom>
          <a:noFill/>
          <a:ln w="19050">
            <a:solidFill>
              <a:schemeClr val="tx1"/>
            </a:solidFill>
          </a:ln>
        </p:spPr>
        <p:txBody>
          <a:bodyPr wrap="none" rtlCol="0">
            <a:spAutoFit/>
          </a:bodyPr>
          <a:lstStyle/>
          <a:p>
            <a:r>
              <a:rPr lang="en-US" dirty="0"/>
              <a:t>Diffusion Model</a:t>
            </a:r>
          </a:p>
        </p:txBody>
      </p:sp>
      <p:sp>
        <p:nvSpPr>
          <p:cNvPr id="18" name="TextBox 17">
            <a:extLst>
              <a:ext uri="{FF2B5EF4-FFF2-40B4-BE49-F238E27FC236}">
                <a16:creationId xmlns:a16="http://schemas.microsoft.com/office/drawing/2014/main" id="{561146E2-FAB1-AA27-1863-1CC15C728E09}"/>
              </a:ext>
            </a:extLst>
          </p:cNvPr>
          <p:cNvSpPr txBox="1"/>
          <p:nvPr/>
        </p:nvSpPr>
        <p:spPr>
          <a:xfrm>
            <a:off x="8547747" y="2629141"/>
            <a:ext cx="2200089" cy="369332"/>
          </a:xfrm>
          <a:prstGeom prst="rect">
            <a:avLst/>
          </a:prstGeom>
          <a:noFill/>
          <a:ln w="19050">
            <a:solidFill>
              <a:schemeClr val="tx1"/>
            </a:solidFill>
          </a:ln>
        </p:spPr>
        <p:txBody>
          <a:bodyPr wrap="none" rtlCol="0">
            <a:spAutoFit/>
          </a:bodyPr>
          <a:lstStyle/>
          <a:p>
            <a:r>
              <a:rPr lang="en-US" dirty="0"/>
              <a:t>Conditions (e.g., text)</a:t>
            </a:r>
          </a:p>
        </p:txBody>
      </p:sp>
      <p:sp>
        <p:nvSpPr>
          <p:cNvPr id="19" name="TextBox 18">
            <a:extLst>
              <a:ext uri="{FF2B5EF4-FFF2-40B4-BE49-F238E27FC236}">
                <a16:creationId xmlns:a16="http://schemas.microsoft.com/office/drawing/2014/main" id="{C83D2EB8-19FC-B0C2-B02C-04C3B8F9E23B}"/>
              </a:ext>
            </a:extLst>
          </p:cNvPr>
          <p:cNvSpPr txBox="1"/>
          <p:nvPr/>
        </p:nvSpPr>
        <p:spPr>
          <a:xfrm>
            <a:off x="8515428" y="639033"/>
            <a:ext cx="2264723" cy="369332"/>
          </a:xfrm>
          <a:prstGeom prst="rect">
            <a:avLst/>
          </a:prstGeom>
          <a:noFill/>
          <a:ln w="19050">
            <a:solidFill>
              <a:schemeClr val="tx1"/>
            </a:solidFill>
          </a:ln>
        </p:spPr>
        <p:txBody>
          <a:bodyPr wrap="none" rtlCol="0">
            <a:spAutoFit/>
          </a:bodyPr>
          <a:lstStyle/>
          <a:p>
            <a:r>
              <a:rPr lang="en-US" dirty="0"/>
              <a:t>Waveform Generation</a:t>
            </a:r>
          </a:p>
        </p:txBody>
      </p:sp>
      <p:cxnSp>
        <p:nvCxnSpPr>
          <p:cNvPr id="20" name="Elbow Connector 17">
            <a:extLst>
              <a:ext uri="{FF2B5EF4-FFF2-40B4-BE49-F238E27FC236}">
                <a16:creationId xmlns:a16="http://schemas.microsoft.com/office/drawing/2014/main" id="{862A1F53-DD17-1D20-47F8-861844C4680B}"/>
              </a:ext>
            </a:extLst>
          </p:cNvPr>
          <p:cNvCxnSpPr>
            <a:cxnSpLocks/>
            <a:stCxn id="7" idx="3"/>
            <a:endCxn id="16" idx="1"/>
          </p:cNvCxnSpPr>
          <p:nvPr/>
        </p:nvCxnSpPr>
        <p:spPr>
          <a:xfrm flipV="1">
            <a:off x="8297387" y="1478299"/>
            <a:ext cx="505781" cy="397147"/>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18">
            <a:extLst>
              <a:ext uri="{FF2B5EF4-FFF2-40B4-BE49-F238E27FC236}">
                <a16:creationId xmlns:a16="http://schemas.microsoft.com/office/drawing/2014/main" id="{5D94D893-E163-F928-230F-F2F6A280A4BE}"/>
              </a:ext>
            </a:extLst>
          </p:cNvPr>
          <p:cNvCxnSpPr>
            <a:cxnSpLocks/>
            <a:stCxn id="7" idx="3"/>
            <a:endCxn id="12" idx="1"/>
          </p:cNvCxnSpPr>
          <p:nvPr/>
        </p:nvCxnSpPr>
        <p:spPr>
          <a:xfrm>
            <a:off x="8297387" y="1875446"/>
            <a:ext cx="1061702" cy="300959"/>
          </a:xfrm>
          <a:prstGeom prst="bentConnector3">
            <a:avLst>
              <a:gd name="adj1" fmla="val 24014"/>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2">
            <a:extLst>
              <a:ext uri="{FF2B5EF4-FFF2-40B4-BE49-F238E27FC236}">
                <a16:creationId xmlns:a16="http://schemas.microsoft.com/office/drawing/2014/main" id="{392FECF7-04B4-D539-EC4E-C4AFAFDA1991}"/>
              </a:ext>
            </a:extLst>
          </p:cNvPr>
          <p:cNvCxnSpPr>
            <a:cxnSpLocks/>
          </p:cNvCxnSpPr>
          <p:nvPr/>
        </p:nvCxnSpPr>
        <p:spPr>
          <a:xfrm rot="16200000" flipH="1">
            <a:off x="7191262" y="930993"/>
            <a:ext cx="268070" cy="1"/>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3">
            <a:extLst>
              <a:ext uri="{FF2B5EF4-FFF2-40B4-BE49-F238E27FC236}">
                <a16:creationId xmlns:a16="http://schemas.microsoft.com/office/drawing/2014/main" id="{CE941266-C7A9-5659-7285-AB0862C18FEF}"/>
              </a:ext>
            </a:extLst>
          </p:cNvPr>
          <p:cNvCxnSpPr>
            <a:cxnSpLocks/>
            <a:stCxn id="9" idx="2"/>
            <a:endCxn id="7" idx="0"/>
          </p:cNvCxnSpPr>
          <p:nvPr/>
        </p:nvCxnSpPr>
        <p:spPr>
          <a:xfrm rot="16200000" flipH="1">
            <a:off x="7208877" y="1566475"/>
            <a:ext cx="244229" cy="4379"/>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6">
            <a:extLst>
              <a:ext uri="{FF2B5EF4-FFF2-40B4-BE49-F238E27FC236}">
                <a16:creationId xmlns:a16="http://schemas.microsoft.com/office/drawing/2014/main" id="{2BC08329-4E2A-93A9-0ABD-417F79FF2C75}"/>
              </a:ext>
            </a:extLst>
          </p:cNvPr>
          <p:cNvCxnSpPr>
            <a:cxnSpLocks/>
            <a:stCxn id="18" idx="0"/>
            <a:endCxn id="12" idx="2"/>
          </p:cNvCxnSpPr>
          <p:nvPr/>
        </p:nvCxnSpPr>
        <p:spPr>
          <a:xfrm rot="16200000" flipV="1">
            <a:off x="9513756" y="2495105"/>
            <a:ext cx="268070" cy="2"/>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9">
            <a:extLst>
              <a:ext uri="{FF2B5EF4-FFF2-40B4-BE49-F238E27FC236}">
                <a16:creationId xmlns:a16="http://schemas.microsoft.com/office/drawing/2014/main" id="{E40A8E4E-6FD8-FFB3-7FDE-B585EB95898A}"/>
              </a:ext>
            </a:extLst>
          </p:cNvPr>
          <p:cNvCxnSpPr>
            <a:cxnSpLocks/>
            <a:stCxn id="16" idx="0"/>
            <a:endCxn id="19" idx="2"/>
          </p:cNvCxnSpPr>
          <p:nvPr/>
        </p:nvCxnSpPr>
        <p:spPr>
          <a:xfrm rot="16200000" flipV="1">
            <a:off x="9505157" y="1150998"/>
            <a:ext cx="285268" cy="1"/>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2E296D3-1D44-ADD3-66BB-EFBB5E56C467}"/>
              </a:ext>
            </a:extLst>
          </p:cNvPr>
          <p:cNvSpPr txBox="1"/>
          <p:nvPr/>
        </p:nvSpPr>
        <p:spPr>
          <a:xfrm>
            <a:off x="6420678" y="2694767"/>
            <a:ext cx="1033103" cy="400110"/>
          </a:xfrm>
          <a:prstGeom prst="rect">
            <a:avLst/>
          </a:prstGeom>
          <a:noFill/>
        </p:spPr>
        <p:txBody>
          <a:bodyPr wrap="none" rtlCol="0">
            <a:spAutoFit/>
          </a:bodyPr>
          <a:lstStyle/>
          <a:p>
            <a:r>
              <a:rPr lang="en-US" sz="2000" b="1" dirty="0"/>
              <a:t>Training</a:t>
            </a:r>
          </a:p>
        </p:txBody>
      </p:sp>
      <p:sp>
        <p:nvSpPr>
          <p:cNvPr id="27" name="TextBox 26">
            <a:extLst>
              <a:ext uri="{FF2B5EF4-FFF2-40B4-BE49-F238E27FC236}">
                <a16:creationId xmlns:a16="http://schemas.microsoft.com/office/drawing/2014/main" id="{2D178C4C-1C81-4864-1190-EA428DD1A38F}"/>
              </a:ext>
            </a:extLst>
          </p:cNvPr>
          <p:cNvSpPr txBox="1"/>
          <p:nvPr/>
        </p:nvSpPr>
        <p:spPr>
          <a:xfrm>
            <a:off x="6554315" y="2082922"/>
            <a:ext cx="1952779" cy="261610"/>
          </a:xfrm>
          <a:prstGeom prst="rect">
            <a:avLst/>
          </a:prstGeom>
          <a:noFill/>
        </p:spPr>
        <p:txBody>
          <a:bodyPr wrap="none" rtlCol="0">
            <a:spAutoFit/>
          </a:bodyPr>
          <a:lstStyle/>
          <a:p>
            <a:r>
              <a:rPr lang="en-US" sz="1100" dirty="0"/>
              <a:t>e.g., 16 vectors for 10 seconds</a:t>
            </a:r>
          </a:p>
        </p:txBody>
      </p:sp>
      <p:sp>
        <p:nvSpPr>
          <p:cNvPr id="28" name="TextBox 27">
            <a:extLst>
              <a:ext uri="{FF2B5EF4-FFF2-40B4-BE49-F238E27FC236}">
                <a16:creationId xmlns:a16="http://schemas.microsoft.com/office/drawing/2014/main" id="{C8BD3EF2-A9E9-48A3-055E-01C3172887D9}"/>
              </a:ext>
            </a:extLst>
          </p:cNvPr>
          <p:cNvSpPr txBox="1"/>
          <p:nvPr/>
        </p:nvSpPr>
        <p:spPr>
          <a:xfrm>
            <a:off x="8533795" y="1910503"/>
            <a:ext cx="909223" cy="261610"/>
          </a:xfrm>
          <a:prstGeom prst="rect">
            <a:avLst/>
          </a:prstGeom>
          <a:noFill/>
        </p:spPr>
        <p:txBody>
          <a:bodyPr wrap="none" rtlCol="0">
            <a:spAutoFit/>
          </a:bodyPr>
          <a:lstStyle/>
          <a:p>
            <a:r>
              <a:rPr lang="en-US" sz="1100" dirty="0"/>
              <a:t>AR modeling</a:t>
            </a:r>
          </a:p>
        </p:txBody>
      </p:sp>
      <p:grpSp>
        <p:nvGrpSpPr>
          <p:cNvPr id="29" name="Group 28">
            <a:extLst>
              <a:ext uri="{FF2B5EF4-FFF2-40B4-BE49-F238E27FC236}">
                <a16:creationId xmlns:a16="http://schemas.microsoft.com/office/drawing/2014/main" id="{A65BEC5B-D6C3-F295-E6B0-18CB91A18A15}"/>
              </a:ext>
            </a:extLst>
          </p:cNvPr>
          <p:cNvGrpSpPr/>
          <p:nvPr/>
        </p:nvGrpSpPr>
        <p:grpSpPr>
          <a:xfrm>
            <a:off x="8533795" y="3632011"/>
            <a:ext cx="2264723" cy="2827774"/>
            <a:chOff x="8739571" y="3092076"/>
            <a:chExt cx="2264723" cy="2827774"/>
          </a:xfrm>
        </p:grpSpPr>
        <p:sp>
          <p:nvSpPr>
            <p:cNvPr id="30" name="TextBox 29">
              <a:extLst>
                <a:ext uri="{FF2B5EF4-FFF2-40B4-BE49-F238E27FC236}">
                  <a16:creationId xmlns:a16="http://schemas.microsoft.com/office/drawing/2014/main" id="{7C71F25D-82D1-564A-1907-6B87282E7185}"/>
                </a:ext>
              </a:extLst>
            </p:cNvPr>
            <p:cNvSpPr txBox="1"/>
            <p:nvPr/>
          </p:nvSpPr>
          <p:spPr>
            <a:xfrm>
              <a:off x="8910305" y="4375157"/>
              <a:ext cx="1928413" cy="369332"/>
            </a:xfrm>
            <a:prstGeom prst="rect">
              <a:avLst/>
            </a:prstGeom>
            <a:noFill/>
            <a:ln w="19050">
              <a:solidFill>
                <a:schemeClr val="tx1"/>
              </a:solidFill>
            </a:ln>
          </p:spPr>
          <p:txBody>
            <a:bodyPr wrap="none" rtlCol="0">
              <a:spAutoFit/>
            </a:bodyPr>
            <a:lstStyle/>
            <a:p>
              <a:r>
                <a:rPr lang="en-US" dirty="0"/>
                <a:t>Language of Audio</a:t>
              </a:r>
            </a:p>
          </p:txBody>
        </p:sp>
        <p:sp>
          <p:nvSpPr>
            <p:cNvPr id="31" name="TextBox 30">
              <a:extLst>
                <a:ext uri="{FF2B5EF4-FFF2-40B4-BE49-F238E27FC236}">
                  <a16:creationId xmlns:a16="http://schemas.microsoft.com/office/drawing/2014/main" id="{7FED55F9-555D-64B6-FBB6-51FB47872914}"/>
                </a:ext>
              </a:extLst>
            </p:cNvPr>
            <p:cNvSpPr txBox="1"/>
            <p:nvPr/>
          </p:nvSpPr>
          <p:spPr>
            <a:xfrm>
              <a:off x="9593245" y="4987258"/>
              <a:ext cx="577402" cy="369332"/>
            </a:xfrm>
            <a:prstGeom prst="rect">
              <a:avLst/>
            </a:prstGeom>
            <a:noFill/>
            <a:ln w="19050">
              <a:solidFill>
                <a:schemeClr val="tx1"/>
              </a:solidFill>
            </a:ln>
          </p:spPr>
          <p:txBody>
            <a:bodyPr wrap="none" rtlCol="0">
              <a:spAutoFit/>
            </a:bodyPr>
            <a:lstStyle/>
            <a:p>
              <a:r>
                <a:rPr lang="en-US" dirty="0"/>
                <a:t>LLM</a:t>
              </a:r>
            </a:p>
          </p:txBody>
        </p:sp>
        <p:sp>
          <p:nvSpPr>
            <p:cNvPr id="32" name="TextBox 31">
              <a:extLst>
                <a:ext uri="{FF2B5EF4-FFF2-40B4-BE49-F238E27FC236}">
                  <a16:creationId xmlns:a16="http://schemas.microsoft.com/office/drawing/2014/main" id="{4FAD3EE2-7022-1F40-7076-9825C06133E1}"/>
                </a:ext>
              </a:extLst>
            </p:cNvPr>
            <p:cNvSpPr txBox="1"/>
            <p:nvPr/>
          </p:nvSpPr>
          <p:spPr>
            <a:xfrm>
              <a:off x="9027311" y="3746676"/>
              <a:ext cx="1689245" cy="369332"/>
            </a:xfrm>
            <a:prstGeom prst="rect">
              <a:avLst/>
            </a:prstGeom>
            <a:noFill/>
            <a:ln w="19050">
              <a:solidFill>
                <a:schemeClr val="tx1"/>
              </a:solidFill>
            </a:ln>
          </p:spPr>
          <p:txBody>
            <a:bodyPr wrap="none" rtlCol="0">
              <a:spAutoFit/>
            </a:bodyPr>
            <a:lstStyle/>
            <a:p>
              <a:r>
                <a:rPr lang="en-US" dirty="0"/>
                <a:t>Diffusion Model</a:t>
              </a:r>
            </a:p>
          </p:txBody>
        </p:sp>
        <p:sp>
          <p:nvSpPr>
            <p:cNvPr id="33" name="TextBox 32">
              <a:extLst>
                <a:ext uri="{FF2B5EF4-FFF2-40B4-BE49-F238E27FC236}">
                  <a16:creationId xmlns:a16="http://schemas.microsoft.com/office/drawing/2014/main" id="{276C3D93-C793-D0E3-F872-025B966130A1}"/>
                </a:ext>
              </a:extLst>
            </p:cNvPr>
            <p:cNvSpPr txBox="1"/>
            <p:nvPr/>
          </p:nvSpPr>
          <p:spPr>
            <a:xfrm>
              <a:off x="8781903" y="5550518"/>
              <a:ext cx="2200089" cy="369332"/>
            </a:xfrm>
            <a:prstGeom prst="rect">
              <a:avLst/>
            </a:prstGeom>
            <a:noFill/>
            <a:ln w="19050">
              <a:solidFill>
                <a:schemeClr val="tx1"/>
              </a:solidFill>
            </a:ln>
          </p:spPr>
          <p:txBody>
            <a:bodyPr wrap="none" rtlCol="0">
              <a:spAutoFit/>
            </a:bodyPr>
            <a:lstStyle/>
            <a:p>
              <a:r>
                <a:rPr lang="en-US" dirty="0"/>
                <a:t>Conditions (e.g., text)</a:t>
              </a:r>
            </a:p>
          </p:txBody>
        </p:sp>
        <p:sp>
          <p:nvSpPr>
            <p:cNvPr id="34" name="TextBox 33">
              <a:extLst>
                <a:ext uri="{FF2B5EF4-FFF2-40B4-BE49-F238E27FC236}">
                  <a16:creationId xmlns:a16="http://schemas.microsoft.com/office/drawing/2014/main" id="{74F245F2-4EF6-E619-2915-A7D15F0AAF67}"/>
                </a:ext>
              </a:extLst>
            </p:cNvPr>
            <p:cNvSpPr txBox="1"/>
            <p:nvPr/>
          </p:nvSpPr>
          <p:spPr>
            <a:xfrm>
              <a:off x="8739571" y="3092076"/>
              <a:ext cx="2264723" cy="369332"/>
            </a:xfrm>
            <a:prstGeom prst="rect">
              <a:avLst/>
            </a:prstGeom>
            <a:noFill/>
            <a:ln w="19050">
              <a:solidFill>
                <a:schemeClr val="tx1"/>
              </a:solidFill>
            </a:ln>
          </p:spPr>
          <p:txBody>
            <a:bodyPr wrap="none" rtlCol="0">
              <a:spAutoFit/>
            </a:bodyPr>
            <a:lstStyle/>
            <a:p>
              <a:r>
                <a:rPr lang="en-US" dirty="0"/>
                <a:t>Waveform Generation</a:t>
              </a:r>
            </a:p>
          </p:txBody>
        </p:sp>
        <p:cxnSp>
          <p:nvCxnSpPr>
            <p:cNvPr id="35" name="Elbow Connector 49">
              <a:extLst>
                <a:ext uri="{FF2B5EF4-FFF2-40B4-BE49-F238E27FC236}">
                  <a16:creationId xmlns:a16="http://schemas.microsoft.com/office/drawing/2014/main" id="{E12A6E13-DE28-295E-861B-645543552651}"/>
                </a:ext>
              </a:extLst>
            </p:cNvPr>
            <p:cNvCxnSpPr>
              <a:cxnSpLocks/>
              <a:stCxn id="33" idx="0"/>
              <a:endCxn id="31" idx="2"/>
            </p:cNvCxnSpPr>
            <p:nvPr/>
          </p:nvCxnSpPr>
          <p:spPr>
            <a:xfrm rot="16200000" flipV="1">
              <a:off x="9784983" y="5453553"/>
              <a:ext cx="193928" cy="2"/>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51">
              <a:extLst>
                <a:ext uri="{FF2B5EF4-FFF2-40B4-BE49-F238E27FC236}">
                  <a16:creationId xmlns:a16="http://schemas.microsoft.com/office/drawing/2014/main" id="{35B9B88D-FE76-5F86-0FDF-6B370E2FB2DC}"/>
                </a:ext>
              </a:extLst>
            </p:cNvPr>
            <p:cNvCxnSpPr>
              <a:cxnSpLocks/>
              <a:stCxn id="31" idx="0"/>
              <a:endCxn id="30" idx="2"/>
            </p:cNvCxnSpPr>
            <p:nvPr/>
          </p:nvCxnSpPr>
          <p:spPr>
            <a:xfrm rot="16200000" flipV="1">
              <a:off x="9756845" y="4862157"/>
              <a:ext cx="242769" cy="7434"/>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54">
              <a:extLst>
                <a:ext uri="{FF2B5EF4-FFF2-40B4-BE49-F238E27FC236}">
                  <a16:creationId xmlns:a16="http://schemas.microsoft.com/office/drawing/2014/main" id="{7DEAD417-39D0-166A-C23D-3799BFAF9821}"/>
                </a:ext>
              </a:extLst>
            </p:cNvPr>
            <p:cNvCxnSpPr>
              <a:cxnSpLocks/>
              <a:stCxn id="30" idx="0"/>
              <a:endCxn id="32" idx="2"/>
            </p:cNvCxnSpPr>
            <p:nvPr/>
          </p:nvCxnSpPr>
          <p:spPr>
            <a:xfrm rot="16200000" flipV="1">
              <a:off x="9743649" y="4244294"/>
              <a:ext cx="259149" cy="2578"/>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57">
              <a:extLst>
                <a:ext uri="{FF2B5EF4-FFF2-40B4-BE49-F238E27FC236}">
                  <a16:creationId xmlns:a16="http://schemas.microsoft.com/office/drawing/2014/main" id="{0C9212A9-EC26-D5F6-BB87-CC93DFD72671}"/>
                </a:ext>
              </a:extLst>
            </p:cNvPr>
            <p:cNvCxnSpPr>
              <a:cxnSpLocks/>
              <a:stCxn id="32" idx="0"/>
              <a:endCxn id="34" idx="2"/>
            </p:cNvCxnSpPr>
            <p:nvPr/>
          </p:nvCxnSpPr>
          <p:spPr>
            <a:xfrm rot="16200000" flipV="1">
              <a:off x="9729300" y="3604041"/>
              <a:ext cx="285268" cy="1"/>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595657CE-096F-F583-D780-317D66CE11F7}"/>
              </a:ext>
            </a:extLst>
          </p:cNvPr>
          <p:cNvCxnSpPr/>
          <p:nvPr/>
        </p:nvCxnSpPr>
        <p:spPr>
          <a:xfrm>
            <a:off x="5297557" y="3339548"/>
            <a:ext cx="6698973" cy="0"/>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E896B2C-CD13-AFCF-45A3-218A96833559}"/>
              </a:ext>
            </a:extLst>
          </p:cNvPr>
          <p:cNvSpPr txBox="1"/>
          <p:nvPr/>
        </p:nvSpPr>
        <p:spPr>
          <a:xfrm>
            <a:off x="6430459" y="3518452"/>
            <a:ext cx="1190647" cy="400110"/>
          </a:xfrm>
          <a:prstGeom prst="rect">
            <a:avLst/>
          </a:prstGeom>
          <a:noFill/>
        </p:spPr>
        <p:txBody>
          <a:bodyPr wrap="none" rtlCol="0">
            <a:spAutoFit/>
          </a:bodyPr>
          <a:lstStyle/>
          <a:p>
            <a:r>
              <a:rPr lang="en-US" sz="2000" b="1" dirty="0"/>
              <a:t>Inference</a:t>
            </a:r>
          </a:p>
        </p:txBody>
      </p:sp>
    </p:spTree>
    <p:extLst>
      <p:ext uri="{BB962C8B-B14F-4D97-AF65-F5344CB8AC3E}">
        <p14:creationId xmlns:p14="http://schemas.microsoft.com/office/powerpoint/2010/main" val="247871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2088" y="324408"/>
            <a:ext cx="5080000" cy="51308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Architecture</a:t>
            </a:r>
            <a:endParaRPr lang="x-none" dirty="0">
              <a:solidFill>
                <a:srgbClr val="0070C0"/>
              </a:solidFill>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Picture 2">
            <a:extLst>
              <a:ext uri="{FF2B5EF4-FFF2-40B4-BE49-F238E27FC236}">
                <a16:creationId xmlns:a16="http://schemas.microsoft.com/office/drawing/2014/main" id="{8AC99625-0613-D82C-4337-2F47AED70D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7037" y="1017548"/>
            <a:ext cx="10237926" cy="4822903"/>
          </a:xfrm>
          <a:prstGeom prst="rect">
            <a:avLst/>
          </a:prstGeom>
        </p:spPr>
      </p:pic>
      <p:sp>
        <p:nvSpPr>
          <p:cNvPr id="5" name="TextBox 4">
            <a:extLst>
              <a:ext uri="{FF2B5EF4-FFF2-40B4-BE49-F238E27FC236}">
                <a16:creationId xmlns:a16="http://schemas.microsoft.com/office/drawing/2014/main" id="{B6255B7D-A390-338C-6B09-64501DF55389}"/>
              </a:ext>
            </a:extLst>
          </p:cNvPr>
          <p:cNvSpPr txBox="1"/>
          <p:nvPr/>
        </p:nvSpPr>
        <p:spPr>
          <a:xfrm>
            <a:off x="977037" y="6108902"/>
            <a:ext cx="10624930" cy="523220"/>
          </a:xfrm>
          <a:prstGeom prst="rect">
            <a:avLst/>
          </a:prstGeom>
          <a:noFill/>
        </p:spPr>
        <p:txBody>
          <a:bodyPr wrap="square" rtlCol="0">
            <a:spAutoFit/>
          </a:bodyPr>
          <a:lstStyle/>
          <a:p>
            <a:r>
              <a:rPr lang="en-GB" sz="1400" dirty="0"/>
              <a:t>H. Liu , Y. Yuan , X. Liu , X. Mei , Q. Kong , Q. Tian , Y. Wang , W. Wang, Y. Wang , M. D. </a:t>
            </a:r>
            <a:r>
              <a:rPr lang="en-GB" sz="1400" dirty="0" err="1"/>
              <a:t>Plumbley</a:t>
            </a:r>
            <a:r>
              <a:rPr lang="en-GB" sz="1400" dirty="0"/>
              <a:t>, "</a:t>
            </a:r>
            <a:r>
              <a:rPr lang="en-GB" sz="1400" dirty="0" err="1"/>
              <a:t>AudioLDM</a:t>
            </a:r>
            <a:r>
              <a:rPr lang="en-GB" sz="1400" dirty="0"/>
              <a:t> 2: Learning holistic audio generation with self-supervised pretraining," </a:t>
            </a:r>
            <a:r>
              <a:rPr lang="en-GB" sz="1400" i="1" dirty="0"/>
              <a:t>IEEE/ACM Transactions on Audio Speech and Language Processing</a:t>
            </a:r>
            <a:r>
              <a:rPr lang="en-GB" sz="1400" dirty="0"/>
              <a:t>, vol. 32, pp. 2871-2883, 2024. [</a:t>
            </a:r>
            <a:r>
              <a:rPr lang="en-GB" sz="1400" dirty="0">
                <a:hlinkClick r:id="rId4"/>
              </a:rPr>
              <a:t>PDF</a:t>
            </a:r>
            <a:r>
              <a:rPr lang="en-GB" sz="1400" dirty="0"/>
              <a:t>] [</a:t>
            </a:r>
            <a:r>
              <a:rPr lang="en-GB" sz="1400" dirty="0">
                <a:hlinkClick r:id="rId5"/>
              </a:rPr>
              <a:t>code</a:t>
            </a:r>
            <a:r>
              <a:rPr lang="en-GB" sz="1400" dirty="0"/>
              <a:t>]</a:t>
            </a:r>
            <a:endParaRPr lang="en-GB" sz="1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847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777D11B-0A3D-3577-0BD4-E7635BDF1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F0EA1-D8F8-C46C-99C3-6EBEAC3DEF9F}"/>
              </a:ext>
            </a:extLst>
          </p:cNvPr>
          <p:cNvSpPr>
            <a:spLocks noGrp="1"/>
          </p:cNvSpPr>
          <p:nvPr>
            <p:ph type="title"/>
          </p:nvPr>
        </p:nvSpPr>
        <p:spPr>
          <a:xfrm>
            <a:off x="532088" y="324408"/>
            <a:ext cx="5749442" cy="74901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Performance</a:t>
            </a:r>
            <a:endParaRPr lang="x-none" dirty="0">
              <a:solidFill>
                <a:srgbClr val="0070C0"/>
              </a:solidFill>
            </a:endParaRPr>
          </a:p>
        </p:txBody>
      </p:sp>
      <p:pic>
        <p:nvPicPr>
          <p:cNvPr id="6" name="Picture 5">
            <a:extLst>
              <a:ext uri="{FF2B5EF4-FFF2-40B4-BE49-F238E27FC236}">
                <a16:creationId xmlns:a16="http://schemas.microsoft.com/office/drawing/2014/main" id="{4B559A8B-AF49-964C-8BEF-1382329A9A3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a:extLst>
              <a:ext uri="{FF2B5EF4-FFF2-40B4-BE49-F238E27FC236}">
                <a16:creationId xmlns:a16="http://schemas.microsoft.com/office/drawing/2014/main" id="{3F379FFC-DA3F-A29D-2EBD-9A4779474E8C}"/>
              </a:ext>
            </a:extLst>
          </p:cNvPr>
          <p:cNvPicPr>
            <a:picLocks noChangeAspect="1"/>
          </p:cNvPicPr>
          <p:nvPr/>
        </p:nvPicPr>
        <p:blipFill rotWithShape="1">
          <a:blip r:embed="rId3"/>
          <a:srcRect l="11601" t="23890" r="12419"/>
          <a:stretch/>
        </p:blipFill>
        <p:spPr>
          <a:xfrm>
            <a:off x="427942" y="3745543"/>
            <a:ext cx="6417359" cy="2017073"/>
          </a:xfrm>
          <a:prstGeom prst="rect">
            <a:avLst/>
          </a:prstGeom>
        </p:spPr>
      </p:pic>
      <p:pic>
        <p:nvPicPr>
          <p:cNvPr id="5" name="Picture 4">
            <a:extLst>
              <a:ext uri="{FF2B5EF4-FFF2-40B4-BE49-F238E27FC236}">
                <a16:creationId xmlns:a16="http://schemas.microsoft.com/office/drawing/2014/main" id="{7E1A9D97-9BDC-743B-4B79-91B6851E592E}"/>
              </a:ext>
            </a:extLst>
          </p:cNvPr>
          <p:cNvPicPr>
            <a:picLocks noChangeAspect="1"/>
          </p:cNvPicPr>
          <p:nvPr/>
        </p:nvPicPr>
        <p:blipFill rotWithShape="1">
          <a:blip r:embed="rId4"/>
          <a:srcRect l="8662" t="26428"/>
          <a:stretch/>
        </p:blipFill>
        <p:spPr>
          <a:xfrm>
            <a:off x="7283451" y="4110579"/>
            <a:ext cx="4777112" cy="1823081"/>
          </a:xfrm>
          <a:prstGeom prst="rect">
            <a:avLst/>
          </a:prstGeom>
        </p:spPr>
      </p:pic>
      <p:pic>
        <p:nvPicPr>
          <p:cNvPr id="7" name="Picture 6">
            <a:extLst>
              <a:ext uri="{FF2B5EF4-FFF2-40B4-BE49-F238E27FC236}">
                <a16:creationId xmlns:a16="http://schemas.microsoft.com/office/drawing/2014/main" id="{9843B573-C5DD-5772-BAEF-81F67AE62495}"/>
              </a:ext>
            </a:extLst>
          </p:cNvPr>
          <p:cNvPicPr>
            <a:picLocks noChangeAspect="1"/>
          </p:cNvPicPr>
          <p:nvPr/>
        </p:nvPicPr>
        <p:blipFill>
          <a:blip r:embed="rId5"/>
          <a:stretch>
            <a:fillRect/>
          </a:stretch>
        </p:blipFill>
        <p:spPr>
          <a:xfrm>
            <a:off x="6489480" y="1276217"/>
            <a:ext cx="5229500" cy="2479325"/>
          </a:xfrm>
          <a:prstGeom prst="rect">
            <a:avLst/>
          </a:prstGeom>
        </p:spPr>
      </p:pic>
      <p:sp>
        <p:nvSpPr>
          <p:cNvPr id="8" name="Content Placeholder 2">
            <a:extLst>
              <a:ext uri="{FF2B5EF4-FFF2-40B4-BE49-F238E27FC236}">
                <a16:creationId xmlns:a16="http://schemas.microsoft.com/office/drawing/2014/main" id="{C24200D7-D5A3-9558-C691-AA241AEB6F85}"/>
              </a:ext>
            </a:extLst>
          </p:cNvPr>
          <p:cNvSpPr>
            <a:spLocks noGrp="1"/>
          </p:cNvSpPr>
          <p:nvPr>
            <p:ph idx="1"/>
          </p:nvPr>
        </p:nvSpPr>
        <p:spPr>
          <a:xfrm>
            <a:off x="532088" y="1686564"/>
            <a:ext cx="6007101" cy="1856188"/>
          </a:xfrm>
        </p:spPr>
        <p:txBody>
          <a:bodyPr>
            <a:normAutofit/>
          </a:bodyPr>
          <a:lstStyle/>
          <a:p>
            <a:r>
              <a:rPr lang="en-US" sz="2400" dirty="0" err="1"/>
              <a:t>SoTA</a:t>
            </a:r>
            <a:r>
              <a:rPr lang="en-US" sz="2400" dirty="0"/>
              <a:t> performance on Text-to-Audio/Music/Speech Generation Tasks </a:t>
            </a:r>
          </a:p>
        </p:txBody>
      </p:sp>
      <p:sp>
        <p:nvSpPr>
          <p:cNvPr id="9" name="TextBox 8">
            <a:extLst>
              <a:ext uri="{FF2B5EF4-FFF2-40B4-BE49-F238E27FC236}">
                <a16:creationId xmlns:a16="http://schemas.microsoft.com/office/drawing/2014/main" id="{B62530D3-821E-7033-64F4-40F71265ADA4}"/>
              </a:ext>
            </a:extLst>
          </p:cNvPr>
          <p:cNvSpPr txBox="1"/>
          <p:nvPr/>
        </p:nvSpPr>
        <p:spPr>
          <a:xfrm>
            <a:off x="1941824" y="3312481"/>
            <a:ext cx="3901453" cy="369332"/>
          </a:xfrm>
          <a:prstGeom prst="rect">
            <a:avLst/>
          </a:prstGeom>
          <a:noFill/>
        </p:spPr>
        <p:txBody>
          <a:bodyPr wrap="none" rtlCol="0">
            <a:spAutoFit/>
          </a:bodyPr>
          <a:lstStyle/>
          <a:p>
            <a:pPr algn="ctr"/>
            <a:r>
              <a:rPr lang="en-US" dirty="0"/>
              <a:t>Text-to-Audio Generation on </a:t>
            </a:r>
            <a:r>
              <a:rPr lang="en-US" dirty="0" err="1"/>
              <a:t>AudioCaps</a:t>
            </a:r>
            <a:endParaRPr lang="en-US" dirty="0"/>
          </a:p>
        </p:txBody>
      </p:sp>
      <p:sp>
        <p:nvSpPr>
          <p:cNvPr id="10" name="TextBox 9">
            <a:extLst>
              <a:ext uri="{FF2B5EF4-FFF2-40B4-BE49-F238E27FC236}">
                <a16:creationId xmlns:a16="http://schemas.microsoft.com/office/drawing/2014/main" id="{54C746E6-C0B6-837F-C32B-1F205B7A136D}"/>
              </a:ext>
            </a:extLst>
          </p:cNvPr>
          <p:cNvSpPr txBox="1"/>
          <p:nvPr/>
        </p:nvSpPr>
        <p:spPr>
          <a:xfrm>
            <a:off x="6839979" y="843155"/>
            <a:ext cx="3917483" cy="369332"/>
          </a:xfrm>
          <a:prstGeom prst="rect">
            <a:avLst/>
          </a:prstGeom>
          <a:noFill/>
        </p:spPr>
        <p:txBody>
          <a:bodyPr wrap="none" rtlCol="0">
            <a:spAutoFit/>
          </a:bodyPr>
          <a:lstStyle/>
          <a:p>
            <a:pPr algn="ctr"/>
            <a:r>
              <a:rPr lang="en-US" dirty="0"/>
              <a:t>Text-to-Music Generation on </a:t>
            </a:r>
            <a:r>
              <a:rPr lang="en-US" dirty="0" err="1"/>
              <a:t>MusicCaps</a:t>
            </a:r>
            <a:endParaRPr lang="en-US" dirty="0"/>
          </a:p>
        </p:txBody>
      </p:sp>
      <p:sp>
        <p:nvSpPr>
          <p:cNvPr id="11" name="TextBox 10">
            <a:extLst>
              <a:ext uri="{FF2B5EF4-FFF2-40B4-BE49-F238E27FC236}">
                <a16:creationId xmlns:a16="http://schemas.microsoft.com/office/drawing/2014/main" id="{8601F427-E674-FFEC-E74A-7B4DF1E2EE21}"/>
              </a:ext>
            </a:extLst>
          </p:cNvPr>
          <p:cNvSpPr txBox="1"/>
          <p:nvPr/>
        </p:nvSpPr>
        <p:spPr>
          <a:xfrm>
            <a:off x="7198766" y="3873888"/>
            <a:ext cx="3884590" cy="369332"/>
          </a:xfrm>
          <a:prstGeom prst="rect">
            <a:avLst/>
          </a:prstGeom>
          <a:noFill/>
        </p:spPr>
        <p:txBody>
          <a:bodyPr wrap="none" rtlCol="0">
            <a:spAutoFit/>
          </a:bodyPr>
          <a:lstStyle/>
          <a:p>
            <a:pPr algn="ctr"/>
            <a:r>
              <a:rPr lang="en-US" dirty="0"/>
              <a:t>Text-to-Speech Generation on </a:t>
            </a:r>
            <a:r>
              <a:rPr lang="en-US" dirty="0" err="1"/>
              <a:t>LJSpeech</a:t>
            </a:r>
            <a:endParaRPr lang="en-US" dirty="0"/>
          </a:p>
        </p:txBody>
      </p:sp>
    </p:spTree>
    <p:extLst>
      <p:ext uri="{BB962C8B-B14F-4D97-AF65-F5344CB8AC3E}">
        <p14:creationId xmlns:p14="http://schemas.microsoft.com/office/powerpoint/2010/main" val="297534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F162BF-B5F7-4177-B62E-35DC91B8C57B}"/>
              </a:ext>
            </a:extLst>
          </p:cNvPr>
          <p:cNvSpPr>
            <a:spLocks noGrp="1"/>
          </p:cNvSpPr>
          <p:nvPr>
            <p:ph type="sldNum" sz="quarter" idx="12"/>
          </p:nvPr>
        </p:nvSpPr>
        <p:spPr/>
        <p:txBody>
          <a:bodyPr/>
          <a:lstStyle/>
          <a:p>
            <a:fld id="{B82ABAA4-5EBE-4E82-8762-4025E75A148F}" type="slidenum">
              <a:rPr lang="en-GB" smtClean="0"/>
              <a:t>3</a:t>
            </a:fld>
            <a:endParaRPr lang="en-GB" dirty="0"/>
          </a:p>
        </p:txBody>
      </p:sp>
      <p:sp>
        <p:nvSpPr>
          <p:cNvPr id="10" name="Title 1">
            <a:extLst>
              <a:ext uri="{FF2B5EF4-FFF2-40B4-BE49-F238E27FC236}">
                <a16:creationId xmlns:a16="http://schemas.microsoft.com/office/drawing/2014/main" id="{E8B25C88-9ECF-D946-8C09-7BC8C0E4F8F6}"/>
              </a:ext>
            </a:extLst>
          </p:cNvPr>
          <p:cNvSpPr>
            <a:spLocks noGrp="1"/>
          </p:cNvSpPr>
          <p:nvPr>
            <p:ph type="title"/>
          </p:nvPr>
        </p:nvSpPr>
        <p:spPr>
          <a:xfrm>
            <a:off x="1094448" y="150966"/>
            <a:ext cx="2865120" cy="748454"/>
          </a:xfrm>
        </p:spPr>
        <p:txBody>
          <a:bodyPr/>
          <a:lstStyle/>
          <a:p>
            <a:r>
              <a:rPr lang="x-none" dirty="0">
                <a:solidFill>
                  <a:srgbClr val="0070C0"/>
                </a:solidFill>
              </a:rPr>
              <a:t>Outline</a:t>
            </a:r>
          </a:p>
        </p:txBody>
      </p:sp>
      <p:pic>
        <p:nvPicPr>
          <p:cNvPr id="4" name="Picture 3">
            <a:extLst>
              <a:ext uri="{FF2B5EF4-FFF2-40B4-BE49-F238E27FC236}">
                <a16:creationId xmlns:a16="http://schemas.microsoft.com/office/drawing/2014/main" id="{7B4C0052-2F68-5DEA-A707-D242732BA11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4156" y="73262"/>
            <a:ext cx="1531971" cy="451931"/>
          </a:xfrm>
          <a:prstGeom prst="rect">
            <a:avLst/>
          </a:prstGeom>
        </p:spPr>
      </p:pic>
      <p:sp>
        <p:nvSpPr>
          <p:cNvPr id="2" name="TextBox 1">
            <a:extLst>
              <a:ext uri="{FF2B5EF4-FFF2-40B4-BE49-F238E27FC236}">
                <a16:creationId xmlns:a16="http://schemas.microsoft.com/office/drawing/2014/main" id="{7BF871AB-63D9-5E76-3542-7B6E101019FD}"/>
              </a:ext>
            </a:extLst>
          </p:cNvPr>
          <p:cNvSpPr txBox="1"/>
          <p:nvPr/>
        </p:nvSpPr>
        <p:spPr>
          <a:xfrm>
            <a:off x="1391478" y="899420"/>
            <a:ext cx="10336696" cy="5632311"/>
          </a:xfrm>
          <a:prstGeom prst="rect">
            <a:avLst/>
          </a:prstGeom>
          <a:noFill/>
        </p:spPr>
        <p:txBody>
          <a:bodyPr wrap="square" rtlCol="0">
            <a:spAutoFit/>
          </a:bodyPr>
          <a:lstStyle/>
          <a:p>
            <a:pPr marL="285750" indent="-285750">
              <a:buFont typeface="Arial" panose="020B0604020202020204" pitchFamily="34" charset="0"/>
              <a:buChar char="•"/>
            </a:pPr>
            <a:r>
              <a:rPr lang="en-GB" sz="2400" b="1" dirty="0"/>
              <a:t>Introduction</a:t>
            </a:r>
            <a:endParaRPr lang="en-GB" sz="2400" dirty="0"/>
          </a:p>
          <a:p>
            <a:pPr marL="285750" indent="-285750">
              <a:buFont typeface="Arial" panose="020B0604020202020204" pitchFamily="34" charset="0"/>
              <a:buChar char="•"/>
            </a:pPr>
            <a:r>
              <a:rPr lang="en-GB" sz="2400" b="1" dirty="0"/>
              <a:t>Large audio models &amp; large language models</a:t>
            </a:r>
          </a:p>
          <a:p>
            <a:pPr marL="285750" indent="-285750">
              <a:buFont typeface="Arial" panose="020B0604020202020204" pitchFamily="34" charset="0"/>
              <a:buChar char="•"/>
            </a:pPr>
            <a:r>
              <a:rPr lang="en-GB" sz="2400" b="1" dirty="0"/>
              <a:t>Large audio-language models</a:t>
            </a:r>
          </a:p>
          <a:p>
            <a:pPr marL="742950" lvl="1" indent="-285750">
              <a:buFont typeface="Arial" panose="020B0604020202020204" pitchFamily="34" charset="0"/>
              <a:buChar char="•"/>
            </a:pPr>
            <a:r>
              <a:rPr lang="en-GB" sz="2400" dirty="0"/>
              <a:t>Motivation</a:t>
            </a:r>
          </a:p>
          <a:p>
            <a:pPr marL="742950" lvl="1" indent="-285750">
              <a:buFont typeface="Arial" panose="020B0604020202020204" pitchFamily="34" charset="0"/>
              <a:buChar char="•"/>
            </a:pPr>
            <a:r>
              <a:rPr lang="en-GB" sz="2400" dirty="0"/>
              <a:t>Example models &amp; datasets</a:t>
            </a:r>
          </a:p>
          <a:p>
            <a:pPr marL="742950" lvl="1" indent="-285750">
              <a:buFont typeface="Arial" panose="020B0604020202020204" pitchFamily="34" charset="0"/>
              <a:buChar char="•"/>
            </a:pPr>
            <a:r>
              <a:rPr lang="en-GB" sz="2400" dirty="0"/>
              <a:t>Open challenges</a:t>
            </a:r>
          </a:p>
          <a:p>
            <a:pPr marL="742950" lvl="1" indent="-285750">
              <a:buFont typeface="Arial" panose="020B0604020202020204" pitchFamily="34" charset="0"/>
              <a:buChar char="•"/>
            </a:pPr>
            <a:r>
              <a:rPr lang="en-GB" sz="2400" dirty="0"/>
              <a:t>Integration of audio and language models </a:t>
            </a:r>
          </a:p>
          <a:p>
            <a:pPr marL="285750" indent="-285750">
              <a:buFont typeface="Arial" panose="020B0604020202020204" pitchFamily="34" charset="0"/>
              <a:buChar char="•"/>
            </a:pPr>
            <a:r>
              <a:rPr lang="en-GB" sz="2400" b="1" dirty="0"/>
              <a:t>Applications of LALMs to various cross-modal generation tasks</a:t>
            </a:r>
          </a:p>
          <a:p>
            <a:pPr marL="742950" lvl="1" indent="-285750">
              <a:buFont typeface="Arial" panose="020B0604020202020204" pitchFamily="34" charset="0"/>
              <a:buChar char="•"/>
            </a:pPr>
            <a:r>
              <a:rPr lang="en-GB" sz="2400" dirty="0"/>
              <a:t>Audio captioning (e.g. audio to text generation)</a:t>
            </a:r>
          </a:p>
          <a:p>
            <a:pPr marL="742950" lvl="1" indent="-285750">
              <a:buFont typeface="Arial" panose="020B0604020202020204" pitchFamily="34" charset="0"/>
              <a:buChar char="•"/>
            </a:pPr>
            <a:r>
              <a:rPr lang="en-GB" sz="2400" dirty="0"/>
              <a:t>Audio question answering and reasoning</a:t>
            </a:r>
          </a:p>
          <a:p>
            <a:pPr marL="742950" lvl="1" indent="-285750">
              <a:buFont typeface="Arial" panose="020B0604020202020204" pitchFamily="34" charset="0"/>
              <a:buChar char="•"/>
            </a:pPr>
            <a:r>
              <a:rPr lang="en-GB" sz="2400" dirty="0"/>
              <a:t>Text to audio generation &amp; composition &amp; storytelling</a:t>
            </a:r>
          </a:p>
          <a:p>
            <a:pPr marL="742950" lvl="1" indent="-285750">
              <a:buFont typeface="Arial" panose="020B0604020202020204" pitchFamily="34" charset="0"/>
              <a:buChar char="•"/>
            </a:pPr>
            <a:r>
              <a:rPr lang="en-US" altLang="zh-CN" sz="2400" dirty="0"/>
              <a:t>Language guided audio source separation</a:t>
            </a:r>
            <a:endParaRPr lang="en-GB" sz="2400" dirty="0"/>
          </a:p>
          <a:p>
            <a:pPr marL="742950" lvl="1" indent="-285750">
              <a:buFont typeface="Arial" panose="020B0604020202020204" pitchFamily="34" charset="0"/>
              <a:buChar char="•"/>
            </a:pPr>
            <a:r>
              <a:rPr lang="en-GB" sz="2400" dirty="0"/>
              <a:t>LLMs for controllable audio editing</a:t>
            </a:r>
          </a:p>
          <a:p>
            <a:pPr marL="742950" lvl="1" indent="-285750">
              <a:buFont typeface="Arial" panose="020B0604020202020204" pitchFamily="34" charset="0"/>
              <a:buChar char="•"/>
            </a:pPr>
            <a:r>
              <a:rPr lang="en-GB" sz="2400" dirty="0"/>
              <a:t>Neural audio coding</a:t>
            </a:r>
          </a:p>
          <a:p>
            <a:pPr marL="285750" indent="-285750">
              <a:buFont typeface="Arial" panose="020B0604020202020204" pitchFamily="34" charset="0"/>
              <a:buChar char="•"/>
            </a:pPr>
            <a:r>
              <a:rPr lang="en-GB" sz="2400" b="1" dirty="0"/>
              <a:t>Conclusions and future works </a:t>
            </a:r>
          </a:p>
        </p:txBody>
      </p:sp>
    </p:spTree>
    <p:extLst>
      <p:ext uri="{BB962C8B-B14F-4D97-AF65-F5344CB8AC3E}">
        <p14:creationId xmlns:p14="http://schemas.microsoft.com/office/powerpoint/2010/main" val="1167556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2088" y="324408"/>
            <a:ext cx="5080000" cy="51308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Demo</a:t>
            </a:r>
            <a:endParaRPr lang="x-none" dirty="0">
              <a:solidFill>
                <a:srgbClr val="0070C0"/>
              </a:solidFill>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Overview">
            <a:hlinkClick r:id="" action="ppaction://media"/>
            <a:extLst>
              <a:ext uri="{FF2B5EF4-FFF2-40B4-BE49-F238E27FC236}">
                <a16:creationId xmlns:a16="http://schemas.microsoft.com/office/drawing/2014/main" id="{4EF962AE-258A-9841-2A39-20E5455649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396" y="986321"/>
            <a:ext cx="7967207" cy="4481554"/>
          </a:xfrm>
          <a:prstGeom prst="rect">
            <a:avLst/>
          </a:prstGeom>
        </p:spPr>
      </p:pic>
      <p:sp>
        <p:nvSpPr>
          <p:cNvPr id="7" name="TextBox 6">
            <a:extLst>
              <a:ext uri="{FF2B5EF4-FFF2-40B4-BE49-F238E27FC236}">
                <a16:creationId xmlns:a16="http://schemas.microsoft.com/office/drawing/2014/main" id="{7958E88D-C760-304A-4643-215CF1A36518}"/>
              </a:ext>
            </a:extLst>
          </p:cNvPr>
          <p:cNvSpPr txBox="1"/>
          <p:nvPr/>
        </p:nvSpPr>
        <p:spPr>
          <a:xfrm>
            <a:off x="1200648" y="5955702"/>
            <a:ext cx="104241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12529"/>
                </a:solidFill>
                <a:effectLst/>
                <a:uLnTx/>
                <a:uFillTx/>
                <a:latin typeface="-apple-system"/>
                <a:ea typeface="+mn-ea"/>
                <a:cs typeface="+mn-cs"/>
              </a:rPr>
              <a:t>We generated a total of 350 audio files with prompts (generated by ChatGPT) without cherry-picking.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55B0DD4-66C7-422E-CAF1-B819468862B3}"/>
              </a:ext>
            </a:extLst>
          </p:cNvPr>
          <p:cNvSpPr txBox="1"/>
          <p:nvPr/>
        </p:nvSpPr>
        <p:spPr>
          <a:xfrm>
            <a:off x="3423492" y="6325034"/>
            <a:ext cx="703094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Codes and more demos:  https://audioldm.github.io/audioldm2/</a:t>
            </a:r>
          </a:p>
        </p:txBody>
      </p:sp>
    </p:spTree>
    <p:extLst>
      <p:ext uri="{BB962C8B-B14F-4D97-AF65-F5344CB8AC3E}">
        <p14:creationId xmlns:p14="http://schemas.microsoft.com/office/powerpoint/2010/main" val="1680157729"/>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F317101-C8C0-3790-90E9-C9CB9C3CA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0560B-5D47-9AD3-55D5-8603CDDA8C13}"/>
              </a:ext>
            </a:extLst>
          </p:cNvPr>
          <p:cNvSpPr>
            <a:spLocks noGrp="1"/>
          </p:cNvSpPr>
          <p:nvPr>
            <p:ph type="title"/>
          </p:nvPr>
        </p:nvSpPr>
        <p:spPr>
          <a:xfrm>
            <a:off x="386080" y="342111"/>
            <a:ext cx="10186427" cy="513088"/>
          </a:xfrm>
        </p:spPr>
        <p:txBody>
          <a:bodyPr>
            <a:normAutofit/>
          </a:bodyPr>
          <a:lstStyle/>
          <a:p>
            <a:r>
              <a:rPr lang="en-GB" dirty="0">
                <a:solidFill>
                  <a:srgbClr val="0070C0"/>
                </a:solidFill>
              </a:rPr>
              <a:t>Audio Storytelling - </a:t>
            </a:r>
            <a:r>
              <a:rPr lang="en-GB" b="1" dirty="0" err="1">
                <a:solidFill>
                  <a:srgbClr val="0070C0"/>
                </a:solidFill>
              </a:rPr>
              <a:t>WavJourney</a:t>
            </a:r>
            <a:endParaRPr lang="x-none" b="1" dirty="0">
              <a:solidFill>
                <a:srgbClr val="0070C0"/>
              </a:solidFill>
            </a:endParaRPr>
          </a:p>
        </p:txBody>
      </p:sp>
      <p:pic>
        <p:nvPicPr>
          <p:cNvPr id="6" name="Picture 5">
            <a:extLst>
              <a:ext uri="{FF2B5EF4-FFF2-40B4-BE49-F238E27FC236}">
                <a16:creationId xmlns:a16="http://schemas.microsoft.com/office/drawing/2014/main" id="{B124D41D-A729-CBEB-42E9-214C9582E03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9" name="TextBox 8">
            <a:extLst>
              <a:ext uri="{FF2B5EF4-FFF2-40B4-BE49-F238E27FC236}">
                <a16:creationId xmlns:a16="http://schemas.microsoft.com/office/drawing/2014/main" id="{822B4BE0-DB60-C7D2-DCA8-51CC65396021}"/>
              </a:ext>
            </a:extLst>
          </p:cNvPr>
          <p:cNvSpPr txBox="1"/>
          <p:nvPr/>
        </p:nvSpPr>
        <p:spPr>
          <a:xfrm>
            <a:off x="3495617" y="5640463"/>
            <a:ext cx="1659834" cy="369332"/>
          </a:xfrm>
          <a:prstGeom prst="rect">
            <a:avLst/>
          </a:prstGeom>
          <a:noFill/>
        </p:spPr>
        <p:txBody>
          <a:bodyPr wrap="square" rtlCol="0">
            <a:spAutoFit/>
          </a:bodyPr>
          <a:lstStyle/>
          <a:p>
            <a:r>
              <a:rPr lang="en-GB" b="1" dirty="0"/>
              <a:t>Paper: </a:t>
            </a:r>
          </a:p>
        </p:txBody>
      </p:sp>
      <p:sp>
        <p:nvSpPr>
          <p:cNvPr id="10" name="TextBox 9">
            <a:extLst>
              <a:ext uri="{FF2B5EF4-FFF2-40B4-BE49-F238E27FC236}">
                <a16:creationId xmlns:a16="http://schemas.microsoft.com/office/drawing/2014/main" id="{DF836F5D-7DED-7509-3DDB-89C7BCC81449}"/>
              </a:ext>
            </a:extLst>
          </p:cNvPr>
          <p:cNvSpPr txBox="1"/>
          <p:nvPr/>
        </p:nvSpPr>
        <p:spPr>
          <a:xfrm>
            <a:off x="3493905" y="5950250"/>
            <a:ext cx="1659834" cy="369332"/>
          </a:xfrm>
          <a:prstGeom prst="rect">
            <a:avLst/>
          </a:prstGeom>
          <a:noFill/>
        </p:spPr>
        <p:txBody>
          <a:bodyPr wrap="square" rtlCol="0">
            <a:spAutoFit/>
          </a:bodyPr>
          <a:lstStyle/>
          <a:p>
            <a:r>
              <a:rPr lang="en-GB" b="1" dirty="0"/>
              <a:t>Code: </a:t>
            </a:r>
          </a:p>
        </p:txBody>
      </p:sp>
      <p:sp>
        <p:nvSpPr>
          <p:cNvPr id="11" name="TextBox 10">
            <a:extLst>
              <a:ext uri="{FF2B5EF4-FFF2-40B4-BE49-F238E27FC236}">
                <a16:creationId xmlns:a16="http://schemas.microsoft.com/office/drawing/2014/main" id="{552F272E-A6D0-55A6-5866-196F1F79E798}"/>
              </a:ext>
            </a:extLst>
          </p:cNvPr>
          <p:cNvSpPr txBox="1"/>
          <p:nvPr/>
        </p:nvSpPr>
        <p:spPr>
          <a:xfrm>
            <a:off x="3493905" y="6273996"/>
            <a:ext cx="1659834" cy="369332"/>
          </a:xfrm>
          <a:prstGeom prst="rect">
            <a:avLst/>
          </a:prstGeom>
          <a:noFill/>
        </p:spPr>
        <p:txBody>
          <a:bodyPr wrap="square" rtlCol="0">
            <a:spAutoFit/>
          </a:bodyPr>
          <a:lstStyle/>
          <a:p>
            <a:r>
              <a:rPr lang="en-US" altLang="zh-CN" b="1" dirty="0"/>
              <a:t>Demo</a:t>
            </a:r>
            <a:r>
              <a:rPr lang="en-GB" b="1" dirty="0"/>
              <a:t>: </a:t>
            </a:r>
          </a:p>
        </p:txBody>
      </p:sp>
      <p:sp>
        <p:nvSpPr>
          <p:cNvPr id="13" name="TextBox 12">
            <a:extLst>
              <a:ext uri="{FF2B5EF4-FFF2-40B4-BE49-F238E27FC236}">
                <a16:creationId xmlns:a16="http://schemas.microsoft.com/office/drawing/2014/main" id="{A9552996-E4F9-C5F4-A4C7-A863BB23F5B9}"/>
              </a:ext>
            </a:extLst>
          </p:cNvPr>
          <p:cNvSpPr txBox="1"/>
          <p:nvPr/>
        </p:nvSpPr>
        <p:spPr>
          <a:xfrm>
            <a:off x="4620802" y="5950250"/>
            <a:ext cx="6097712" cy="369332"/>
          </a:xfrm>
          <a:prstGeom prst="rect">
            <a:avLst/>
          </a:prstGeom>
          <a:noFill/>
        </p:spPr>
        <p:txBody>
          <a:bodyPr wrap="square">
            <a:spAutoFit/>
          </a:bodyPr>
          <a:lstStyle/>
          <a:p>
            <a:r>
              <a:rPr lang="en-GB" dirty="0"/>
              <a:t>https://github.com/Audio-AGI/WavJourney</a:t>
            </a:r>
          </a:p>
        </p:txBody>
      </p:sp>
      <p:sp>
        <p:nvSpPr>
          <p:cNvPr id="15" name="TextBox 14">
            <a:extLst>
              <a:ext uri="{FF2B5EF4-FFF2-40B4-BE49-F238E27FC236}">
                <a16:creationId xmlns:a16="http://schemas.microsoft.com/office/drawing/2014/main" id="{CB74B519-1FDE-D7DA-8310-7EC7018C5A38}"/>
              </a:ext>
            </a:extLst>
          </p:cNvPr>
          <p:cNvSpPr txBox="1"/>
          <p:nvPr/>
        </p:nvSpPr>
        <p:spPr>
          <a:xfrm>
            <a:off x="4620802" y="5651172"/>
            <a:ext cx="6097712" cy="369332"/>
          </a:xfrm>
          <a:prstGeom prst="rect">
            <a:avLst/>
          </a:prstGeom>
          <a:noFill/>
        </p:spPr>
        <p:txBody>
          <a:bodyPr wrap="square">
            <a:spAutoFit/>
          </a:bodyPr>
          <a:lstStyle/>
          <a:p>
            <a:r>
              <a:rPr lang="en-GB" dirty="0"/>
              <a:t>https://arxiv.org/abs/2307.14335</a:t>
            </a:r>
          </a:p>
        </p:txBody>
      </p:sp>
      <p:sp>
        <p:nvSpPr>
          <p:cNvPr id="17" name="TextBox 16">
            <a:extLst>
              <a:ext uri="{FF2B5EF4-FFF2-40B4-BE49-F238E27FC236}">
                <a16:creationId xmlns:a16="http://schemas.microsoft.com/office/drawing/2014/main" id="{2F822088-4E1F-9435-B79E-FD7919626E60}"/>
              </a:ext>
            </a:extLst>
          </p:cNvPr>
          <p:cNvSpPr txBox="1"/>
          <p:nvPr/>
        </p:nvSpPr>
        <p:spPr>
          <a:xfrm>
            <a:off x="4620802" y="6273996"/>
            <a:ext cx="6097712" cy="369332"/>
          </a:xfrm>
          <a:prstGeom prst="rect">
            <a:avLst/>
          </a:prstGeom>
          <a:noFill/>
        </p:spPr>
        <p:txBody>
          <a:bodyPr wrap="square">
            <a:spAutoFit/>
          </a:bodyPr>
          <a:lstStyle/>
          <a:p>
            <a:r>
              <a:rPr lang="en-GB" dirty="0"/>
              <a:t>https://huggingface.co/spaces/Audio-AGI/WavJourney</a:t>
            </a:r>
          </a:p>
        </p:txBody>
      </p:sp>
      <p:sp>
        <p:nvSpPr>
          <p:cNvPr id="3" name="TextBox 2">
            <a:extLst>
              <a:ext uri="{FF2B5EF4-FFF2-40B4-BE49-F238E27FC236}">
                <a16:creationId xmlns:a16="http://schemas.microsoft.com/office/drawing/2014/main" id="{E2D0BBE9-E63C-92F8-5772-4F06EAA8F65F}"/>
              </a:ext>
            </a:extLst>
          </p:cNvPr>
          <p:cNvSpPr txBox="1"/>
          <p:nvPr/>
        </p:nvSpPr>
        <p:spPr>
          <a:xfrm>
            <a:off x="7371042" y="2345448"/>
            <a:ext cx="4622800" cy="2985433"/>
          </a:xfrm>
          <a:prstGeom prst="rect">
            <a:avLst/>
          </a:prstGeom>
          <a:noFill/>
        </p:spPr>
        <p:txBody>
          <a:bodyPr wrap="square">
            <a:spAutoFit/>
          </a:bodyPr>
          <a:lstStyle/>
          <a:p>
            <a:pPr indent="-228600" algn="l">
              <a:spcAft>
                <a:spcPts val="600"/>
              </a:spcAft>
              <a:buFont typeface="Arial" panose="020B0604020202020204" pitchFamily="34" charset="0"/>
              <a:buChar char="•"/>
            </a:pPr>
            <a:endParaRPr lang="en-US" sz="1800" dirty="0">
              <a:latin typeface="+mn-lt"/>
              <a:ea typeface="+mn-ea"/>
              <a:cs typeface="+mn-cs"/>
            </a:endParaRPr>
          </a:p>
          <a:p>
            <a:pPr marL="285750" indent="-285750" algn="l">
              <a:spcAft>
                <a:spcPts val="600"/>
              </a:spcAft>
              <a:buFont typeface="Arial" panose="020B0604020202020204" pitchFamily="34" charset="0"/>
              <a:buChar char="•"/>
            </a:pPr>
            <a:r>
              <a:rPr lang="en-US" sz="1800" dirty="0">
                <a:latin typeface="Georgia" panose="02040502050405020303" pitchFamily="18" charset="0"/>
              </a:rPr>
              <a:t>Create audio storytelling with: 	</a:t>
            </a:r>
          </a:p>
          <a:p>
            <a:pPr marL="742950" lvl="1" indent="-285750">
              <a:spcAft>
                <a:spcPts val="600"/>
              </a:spcAft>
              <a:buFont typeface="Arial" panose="020B0604020202020204" pitchFamily="34" charset="0"/>
              <a:buChar char="•"/>
            </a:pPr>
            <a:r>
              <a:rPr lang="en-US" dirty="0">
                <a:latin typeface="Georgia" panose="02040502050405020303" pitchFamily="18" charset="0"/>
              </a:rPr>
              <a:t>Personalized </a:t>
            </a:r>
            <a:r>
              <a:rPr lang="en-US" b="1" dirty="0">
                <a:solidFill>
                  <a:srgbClr val="FF0000"/>
                </a:solidFill>
                <a:latin typeface="Georgia" panose="02040502050405020303" pitchFamily="18" charset="0"/>
              </a:rPr>
              <a:t>speakers</a:t>
            </a:r>
          </a:p>
          <a:p>
            <a:pPr marL="742950" lvl="1" indent="-285750">
              <a:spcAft>
                <a:spcPts val="600"/>
              </a:spcAft>
              <a:buFont typeface="Arial" panose="020B0604020202020204" pitchFamily="34" charset="0"/>
              <a:buChar char="•"/>
            </a:pPr>
            <a:r>
              <a:rPr lang="en-US" dirty="0">
                <a:latin typeface="Georgia" panose="02040502050405020303" pitchFamily="18" charset="0"/>
              </a:rPr>
              <a:t>Lifelike </a:t>
            </a:r>
            <a:r>
              <a:rPr lang="en-US" b="1" dirty="0">
                <a:solidFill>
                  <a:schemeClr val="accent1">
                    <a:lumMod val="40000"/>
                    <a:lumOff val="60000"/>
                  </a:schemeClr>
                </a:solidFill>
                <a:latin typeface="Georgia" panose="02040502050405020303" pitchFamily="18" charset="0"/>
              </a:rPr>
              <a:t>speech </a:t>
            </a:r>
          </a:p>
          <a:p>
            <a:pPr marL="742950" lvl="1" indent="-285750">
              <a:spcAft>
                <a:spcPts val="600"/>
              </a:spcAft>
              <a:buFont typeface="Arial" panose="020B0604020202020204" pitchFamily="34" charset="0"/>
              <a:buChar char="•"/>
            </a:pPr>
            <a:r>
              <a:rPr lang="en-US" dirty="0">
                <a:latin typeface="Georgia" panose="02040502050405020303" pitchFamily="18" charset="0"/>
              </a:rPr>
              <a:t>Immersive </a:t>
            </a:r>
            <a:r>
              <a:rPr lang="en-US" b="1" dirty="0">
                <a:solidFill>
                  <a:schemeClr val="accent4">
                    <a:lumMod val="60000"/>
                    <a:lumOff val="40000"/>
                  </a:schemeClr>
                </a:solidFill>
                <a:latin typeface="Georgia" panose="02040502050405020303" pitchFamily="18" charset="0"/>
              </a:rPr>
              <a:t>music</a:t>
            </a:r>
          </a:p>
          <a:p>
            <a:pPr marL="742950" lvl="1" indent="-285750">
              <a:spcAft>
                <a:spcPts val="600"/>
              </a:spcAft>
              <a:buFont typeface="Arial" panose="020B0604020202020204" pitchFamily="34" charset="0"/>
              <a:buChar char="•"/>
            </a:pPr>
            <a:r>
              <a:rPr lang="en-US" dirty="0">
                <a:latin typeface="Georgia" panose="02040502050405020303" pitchFamily="18" charset="0"/>
              </a:rPr>
              <a:t>Impactful </a:t>
            </a:r>
            <a:r>
              <a:rPr lang="en-US" b="1" dirty="0">
                <a:solidFill>
                  <a:srgbClr val="00B050"/>
                </a:solidFill>
                <a:latin typeface="Georgia" panose="02040502050405020303" pitchFamily="18" charset="0"/>
              </a:rPr>
              <a:t>sound effects</a:t>
            </a:r>
          </a:p>
          <a:p>
            <a:pPr lvl="1">
              <a:lnSpc>
                <a:spcPct val="150000"/>
              </a:lnSpc>
              <a:spcAft>
                <a:spcPts val="600"/>
              </a:spcAft>
            </a:pPr>
            <a:r>
              <a:rPr lang="en-US" b="1" u="sng" dirty="0">
                <a:latin typeface="Georgia" panose="02040502050405020303" pitchFamily="18" charset="0"/>
              </a:rPr>
              <a:t>All simply from texts!</a:t>
            </a:r>
          </a:p>
          <a:p>
            <a:pPr indent="-228600" algn="l">
              <a:spcAft>
                <a:spcPts val="600"/>
              </a:spcAft>
              <a:buFont typeface="Arial" panose="020B0604020202020204" pitchFamily="34" charset="0"/>
              <a:buChar char="•"/>
            </a:pPr>
            <a:endParaRPr lang="en-US" sz="1800" dirty="0">
              <a:latin typeface="+mn-lt"/>
              <a:ea typeface="+mn-ea"/>
              <a:cs typeface="+mn-cs"/>
            </a:endParaRPr>
          </a:p>
        </p:txBody>
      </p:sp>
      <p:sp>
        <p:nvSpPr>
          <p:cNvPr id="4" name="TextBox 3">
            <a:extLst>
              <a:ext uri="{FF2B5EF4-FFF2-40B4-BE49-F238E27FC236}">
                <a16:creationId xmlns:a16="http://schemas.microsoft.com/office/drawing/2014/main" id="{0F87CECB-81D6-ABAD-D335-01E552B76D96}"/>
              </a:ext>
            </a:extLst>
          </p:cNvPr>
          <p:cNvSpPr txBox="1"/>
          <p:nvPr/>
        </p:nvSpPr>
        <p:spPr>
          <a:xfrm>
            <a:off x="567702" y="2761452"/>
            <a:ext cx="8106200" cy="2031325"/>
          </a:xfrm>
          <a:prstGeom prst="rect">
            <a:avLst/>
          </a:prstGeom>
          <a:noFill/>
        </p:spPr>
        <p:txBody>
          <a:bodyPr wrap="square">
            <a:spAutoFit/>
          </a:bodyPr>
          <a:lstStyle/>
          <a:p>
            <a:pPr marL="285744" indent="-285744">
              <a:buFont typeface="Arial" panose="020B0604020202020204" pitchFamily="34" charset="0"/>
              <a:buChar char="•"/>
            </a:pPr>
            <a:r>
              <a:rPr lang="en-US" b="1" dirty="0">
                <a:latin typeface="Georgia" panose="02040502050405020303" pitchFamily="18" charset="0"/>
              </a:rPr>
              <a:t>Contextual comprehension and design</a:t>
            </a:r>
          </a:p>
          <a:p>
            <a:pPr marL="742944" lvl="1" indent="-285744">
              <a:buFont typeface="Arial" panose="020B0604020202020204" pitchFamily="34" charset="0"/>
              <a:buChar char="•"/>
            </a:pPr>
            <a:r>
              <a:rPr lang="en-US" dirty="0">
                <a:latin typeface="Georgia" panose="02040502050405020303" pitchFamily="18" charset="0"/>
              </a:rPr>
              <a:t>Understand text instructions  </a:t>
            </a:r>
          </a:p>
          <a:p>
            <a:pPr marL="742944" lvl="1" indent="-285744">
              <a:buFont typeface="Arial" panose="020B0604020202020204" pitchFamily="34" charset="0"/>
              <a:buChar char="•"/>
            </a:pPr>
            <a:r>
              <a:rPr lang="en-US" dirty="0">
                <a:latin typeface="Georgia" panose="02040502050405020303" pitchFamily="18" charset="0"/>
              </a:rPr>
              <a:t>Design storytelling with speech/music/SFX</a:t>
            </a:r>
          </a:p>
          <a:p>
            <a:pPr marL="285744" indent="-285744">
              <a:buFont typeface="Arial" panose="020B0604020202020204" pitchFamily="34" charset="0"/>
              <a:buChar char="•"/>
            </a:pPr>
            <a:r>
              <a:rPr lang="en-US" b="1" dirty="0">
                <a:latin typeface="Georgia" panose="02040502050405020303" pitchFamily="18" charset="0"/>
              </a:rPr>
              <a:t>Audio production and composition</a:t>
            </a:r>
          </a:p>
          <a:p>
            <a:pPr marL="742944" lvl="1" indent="-285744">
              <a:buFont typeface="Arial" panose="020B0604020202020204" pitchFamily="34" charset="0"/>
              <a:buChar char="•"/>
            </a:pPr>
            <a:r>
              <a:rPr lang="en-US" dirty="0">
                <a:latin typeface="Georgia" panose="02040502050405020303" pitchFamily="18" charset="0"/>
              </a:rPr>
              <a:t>Dynamic spatial-temporal relationship</a:t>
            </a:r>
          </a:p>
          <a:p>
            <a:pPr marL="285744" indent="-285744">
              <a:buFont typeface="Arial" panose="020B0604020202020204" pitchFamily="34" charset="0"/>
              <a:buChar char="•"/>
            </a:pPr>
            <a:r>
              <a:rPr lang="en-US" b="1" dirty="0">
                <a:latin typeface="Georgia" panose="02040502050405020303" pitchFamily="18" charset="0"/>
              </a:rPr>
              <a:t>Interpretable and interactive creation</a:t>
            </a:r>
            <a:endParaRPr lang="en-US" dirty="0"/>
          </a:p>
          <a:p>
            <a:endParaRPr lang="en-US" dirty="0"/>
          </a:p>
        </p:txBody>
      </p:sp>
      <p:sp>
        <p:nvSpPr>
          <p:cNvPr id="7" name="TextBox 6">
            <a:extLst>
              <a:ext uri="{FF2B5EF4-FFF2-40B4-BE49-F238E27FC236}">
                <a16:creationId xmlns:a16="http://schemas.microsoft.com/office/drawing/2014/main" id="{6C360A1B-F774-567A-807E-18617B2DC836}"/>
              </a:ext>
            </a:extLst>
          </p:cNvPr>
          <p:cNvSpPr txBox="1"/>
          <p:nvPr/>
        </p:nvSpPr>
        <p:spPr>
          <a:xfrm>
            <a:off x="2619308" y="1422274"/>
            <a:ext cx="7260187" cy="430887"/>
          </a:xfrm>
          <a:prstGeom prst="rect">
            <a:avLst/>
          </a:prstGeom>
          <a:noFill/>
        </p:spPr>
        <p:txBody>
          <a:bodyPr wrap="square">
            <a:spAutoFit/>
          </a:bodyPr>
          <a:lstStyle/>
          <a:p>
            <a:r>
              <a:rPr lang="en-US" sz="2200" b="1" dirty="0" err="1"/>
              <a:t>WavJourney</a:t>
            </a:r>
            <a:r>
              <a:rPr lang="en-US" sz="2200" b="1" dirty="0"/>
              <a:t> - Compositional Audio Creation with LLMs</a:t>
            </a:r>
            <a:endParaRPr lang="en-GB" sz="2200" dirty="0"/>
          </a:p>
        </p:txBody>
      </p:sp>
      <p:sp>
        <p:nvSpPr>
          <p:cNvPr id="12" name="TextBox 11">
            <a:extLst>
              <a:ext uri="{FF2B5EF4-FFF2-40B4-BE49-F238E27FC236}">
                <a16:creationId xmlns:a16="http://schemas.microsoft.com/office/drawing/2014/main" id="{E7DBAD87-0420-A949-25C5-BF0E7AAAF155}"/>
              </a:ext>
            </a:extLst>
          </p:cNvPr>
          <p:cNvSpPr txBox="1"/>
          <p:nvPr/>
        </p:nvSpPr>
        <p:spPr>
          <a:xfrm>
            <a:off x="567701" y="2213377"/>
            <a:ext cx="2801663" cy="400110"/>
          </a:xfrm>
          <a:prstGeom prst="rect">
            <a:avLst/>
          </a:prstGeom>
          <a:noFill/>
        </p:spPr>
        <p:txBody>
          <a:bodyPr wrap="square" rtlCol="0">
            <a:spAutoFit/>
          </a:bodyPr>
          <a:lstStyle/>
          <a:p>
            <a:r>
              <a:rPr lang="en-GB" sz="2000" b="1" dirty="0">
                <a:solidFill>
                  <a:srgbClr val="7030A0"/>
                </a:solidFill>
              </a:rPr>
              <a:t>Open Challenges</a:t>
            </a:r>
            <a:r>
              <a:rPr lang="en-GB" sz="2000" b="1" dirty="0"/>
              <a:t>:</a:t>
            </a:r>
          </a:p>
        </p:txBody>
      </p:sp>
      <p:sp>
        <p:nvSpPr>
          <p:cNvPr id="14" name="TextBox 13">
            <a:extLst>
              <a:ext uri="{FF2B5EF4-FFF2-40B4-BE49-F238E27FC236}">
                <a16:creationId xmlns:a16="http://schemas.microsoft.com/office/drawing/2014/main" id="{22C8D2AB-EDDC-05F2-94C4-E993CD4BA0F1}"/>
              </a:ext>
            </a:extLst>
          </p:cNvPr>
          <p:cNvSpPr txBox="1"/>
          <p:nvPr/>
        </p:nvSpPr>
        <p:spPr>
          <a:xfrm>
            <a:off x="7077832" y="2175210"/>
            <a:ext cx="4381985" cy="400110"/>
          </a:xfrm>
          <a:prstGeom prst="rect">
            <a:avLst/>
          </a:prstGeom>
          <a:noFill/>
        </p:spPr>
        <p:txBody>
          <a:bodyPr wrap="square" rtlCol="0">
            <a:spAutoFit/>
          </a:bodyPr>
          <a:lstStyle/>
          <a:p>
            <a:r>
              <a:rPr lang="en-GB" sz="2000" b="1" dirty="0">
                <a:solidFill>
                  <a:srgbClr val="7030A0"/>
                </a:solidFill>
              </a:rPr>
              <a:t>Advantages offered by </a:t>
            </a:r>
            <a:r>
              <a:rPr lang="en-GB" sz="2000" b="1" dirty="0" err="1">
                <a:solidFill>
                  <a:srgbClr val="7030A0"/>
                </a:solidFill>
              </a:rPr>
              <a:t>WavJourney</a:t>
            </a:r>
            <a:r>
              <a:rPr lang="en-GB" sz="2000" b="1" dirty="0"/>
              <a:t>:</a:t>
            </a:r>
          </a:p>
        </p:txBody>
      </p:sp>
    </p:spTree>
    <p:extLst>
      <p:ext uri="{BB962C8B-B14F-4D97-AF65-F5344CB8AC3E}">
        <p14:creationId xmlns:p14="http://schemas.microsoft.com/office/powerpoint/2010/main" val="3102694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2087" y="324408"/>
            <a:ext cx="6385547" cy="513088"/>
          </a:xfrm>
        </p:spPr>
        <p:txBody>
          <a:bodyPr>
            <a:normAutofit fontScale="90000"/>
          </a:bodyPr>
          <a:lstStyle/>
          <a:p>
            <a:r>
              <a:rPr lang="en-GB" b="1" dirty="0" err="1">
                <a:solidFill>
                  <a:srgbClr val="0070C0"/>
                </a:solidFill>
              </a:rPr>
              <a:t>WavJourney</a:t>
            </a:r>
            <a:r>
              <a:rPr lang="en-GB" dirty="0">
                <a:solidFill>
                  <a:srgbClr val="0070C0"/>
                </a:solidFill>
              </a:rPr>
              <a:t> – Overall Architecture </a:t>
            </a:r>
            <a:endParaRPr lang="x-none" dirty="0">
              <a:solidFill>
                <a:srgbClr val="0070C0"/>
              </a:solidFill>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a:extLst>
              <a:ext uri="{FF2B5EF4-FFF2-40B4-BE49-F238E27FC236}">
                <a16:creationId xmlns:a16="http://schemas.microsoft.com/office/drawing/2014/main" id="{58A4D4D2-95FE-89B5-CF57-C7F4B6110C74}"/>
              </a:ext>
            </a:extLst>
          </p:cNvPr>
          <p:cNvPicPr>
            <a:picLocks noChangeAspect="1"/>
          </p:cNvPicPr>
          <p:nvPr/>
        </p:nvPicPr>
        <p:blipFill>
          <a:blip r:embed="rId3"/>
          <a:stretch>
            <a:fillRect/>
          </a:stretch>
        </p:blipFill>
        <p:spPr>
          <a:xfrm>
            <a:off x="2159829" y="837496"/>
            <a:ext cx="7341980" cy="5801396"/>
          </a:xfrm>
          <a:prstGeom prst="rect">
            <a:avLst/>
          </a:prstGeom>
        </p:spPr>
      </p:pic>
    </p:spTree>
    <p:extLst>
      <p:ext uri="{BB962C8B-B14F-4D97-AF65-F5344CB8AC3E}">
        <p14:creationId xmlns:p14="http://schemas.microsoft.com/office/powerpoint/2010/main" val="1992183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21F8D78-7F89-1290-E328-E8C84388C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D7A73-C774-CEB4-EC3A-B0D33E19E81F}"/>
              </a:ext>
            </a:extLst>
          </p:cNvPr>
          <p:cNvSpPr>
            <a:spLocks noGrp="1"/>
          </p:cNvSpPr>
          <p:nvPr>
            <p:ph type="title"/>
          </p:nvPr>
        </p:nvSpPr>
        <p:spPr>
          <a:xfrm>
            <a:off x="532087" y="324408"/>
            <a:ext cx="10059205" cy="513088"/>
          </a:xfrm>
        </p:spPr>
        <p:txBody>
          <a:bodyPr>
            <a:normAutofit fontScale="90000"/>
          </a:bodyPr>
          <a:lstStyle/>
          <a:p>
            <a:r>
              <a:rPr lang="en-GB" b="1" dirty="0" err="1">
                <a:solidFill>
                  <a:srgbClr val="0070C0"/>
                </a:solidFill>
              </a:rPr>
              <a:t>WavJourney</a:t>
            </a:r>
            <a:r>
              <a:rPr lang="en-GB" dirty="0">
                <a:solidFill>
                  <a:srgbClr val="0070C0"/>
                </a:solidFill>
              </a:rPr>
              <a:t> – Sound Demo for Science Fiction Storytelling</a:t>
            </a:r>
            <a:endParaRPr lang="x-none" dirty="0">
              <a:solidFill>
                <a:srgbClr val="0070C0"/>
              </a:solidFill>
            </a:endParaRPr>
          </a:p>
        </p:txBody>
      </p:sp>
      <p:pic>
        <p:nvPicPr>
          <p:cNvPr id="6" name="Picture 5">
            <a:extLst>
              <a:ext uri="{FF2B5EF4-FFF2-40B4-BE49-F238E27FC236}">
                <a16:creationId xmlns:a16="http://schemas.microsoft.com/office/drawing/2014/main" id="{DEB1B8EF-D113-03D1-BC6C-F90F0F1375D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9" name="TextBox 8">
            <a:extLst>
              <a:ext uri="{FF2B5EF4-FFF2-40B4-BE49-F238E27FC236}">
                <a16:creationId xmlns:a16="http://schemas.microsoft.com/office/drawing/2014/main" id="{F0BBF688-3EB4-73DC-406D-2C788573FEF8}"/>
              </a:ext>
            </a:extLst>
          </p:cNvPr>
          <p:cNvSpPr txBox="1"/>
          <p:nvPr/>
        </p:nvSpPr>
        <p:spPr>
          <a:xfrm>
            <a:off x="3368396" y="5780136"/>
            <a:ext cx="16598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Paper</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71F8068D-FE79-61FE-16AD-67BEF9B44DE1}"/>
              </a:ext>
            </a:extLst>
          </p:cNvPr>
          <p:cNvSpPr txBox="1"/>
          <p:nvPr/>
        </p:nvSpPr>
        <p:spPr>
          <a:xfrm>
            <a:off x="3366684" y="6089923"/>
            <a:ext cx="16598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Code</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F3979AA3-CB8F-BBED-86A8-D6E8A8C369E4}"/>
              </a:ext>
            </a:extLst>
          </p:cNvPr>
          <p:cNvSpPr txBox="1"/>
          <p:nvPr/>
        </p:nvSpPr>
        <p:spPr>
          <a:xfrm>
            <a:off x="3366684" y="6413669"/>
            <a:ext cx="16598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Calibri" panose="020F0502020204030204"/>
                <a:ea typeface="宋体" panose="02010600030101010101" pitchFamily="2" charset="-122"/>
                <a:cs typeface="+mn-cs"/>
              </a:rPr>
              <a:t>Demo</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C4C24AC4-529D-0A19-E8D3-2827E07864AD}"/>
              </a:ext>
            </a:extLst>
          </p:cNvPr>
          <p:cNvSpPr txBox="1"/>
          <p:nvPr/>
        </p:nvSpPr>
        <p:spPr>
          <a:xfrm>
            <a:off x="4493581" y="6089923"/>
            <a:ext cx="609771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https://github.com/Audio-AGI/WavJourney</a:t>
            </a:r>
          </a:p>
        </p:txBody>
      </p:sp>
      <p:sp>
        <p:nvSpPr>
          <p:cNvPr id="15" name="TextBox 14">
            <a:extLst>
              <a:ext uri="{FF2B5EF4-FFF2-40B4-BE49-F238E27FC236}">
                <a16:creationId xmlns:a16="http://schemas.microsoft.com/office/drawing/2014/main" id="{14787257-9A37-0A73-1C7E-5ADC30C67DE7}"/>
              </a:ext>
            </a:extLst>
          </p:cNvPr>
          <p:cNvSpPr txBox="1"/>
          <p:nvPr/>
        </p:nvSpPr>
        <p:spPr>
          <a:xfrm>
            <a:off x="4493581" y="5790845"/>
            <a:ext cx="609771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https://arxiv.org/abs/2307.14335</a:t>
            </a:r>
          </a:p>
        </p:txBody>
      </p:sp>
      <p:sp>
        <p:nvSpPr>
          <p:cNvPr id="17" name="TextBox 16">
            <a:extLst>
              <a:ext uri="{FF2B5EF4-FFF2-40B4-BE49-F238E27FC236}">
                <a16:creationId xmlns:a16="http://schemas.microsoft.com/office/drawing/2014/main" id="{5E0ED878-09A4-29E3-FEDD-048349D3C879}"/>
              </a:ext>
            </a:extLst>
          </p:cNvPr>
          <p:cNvSpPr txBox="1"/>
          <p:nvPr/>
        </p:nvSpPr>
        <p:spPr>
          <a:xfrm>
            <a:off x="4493581" y="6413669"/>
            <a:ext cx="609771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https://huggingface.co/spaces/Audio-AGI/WavJourney</a:t>
            </a:r>
          </a:p>
        </p:txBody>
      </p:sp>
      <p:sp>
        <p:nvSpPr>
          <p:cNvPr id="5" name="Title 1">
            <a:extLst>
              <a:ext uri="{FF2B5EF4-FFF2-40B4-BE49-F238E27FC236}">
                <a16:creationId xmlns:a16="http://schemas.microsoft.com/office/drawing/2014/main" id="{ADB19616-A044-17A6-2968-4F2F4AE62BE2}"/>
              </a:ext>
            </a:extLst>
          </p:cNvPr>
          <p:cNvSpPr txBox="1">
            <a:spLocks/>
          </p:cNvSpPr>
          <p:nvPr/>
        </p:nvSpPr>
        <p:spPr>
          <a:xfrm>
            <a:off x="1800290" y="1849616"/>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7" name="TextBox 6">
            <a:extLst>
              <a:ext uri="{FF2B5EF4-FFF2-40B4-BE49-F238E27FC236}">
                <a16:creationId xmlns:a16="http://schemas.microsoft.com/office/drawing/2014/main" id="{ACC12802-ECDA-73CA-BCBA-4CD666B20F51}"/>
              </a:ext>
            </a:extLst>
          </p:cNvPr>
          <p:cNvSpPr txBox="1"/>
          <p:nvPr/>
        </p:nvSpPr>
        <p:spPr>
          <a:xfrm>
            <a:off x="2416778" y="252811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pic>
        <p:nvPicPr>
          <p:cNvPr id="12" name="sci-fi news.mp4">
            <a:hlinkClick r:id="" action="ppaction://media"/>
            <a:extLst>
              <a:ext uri="{FF2B5EF4-FFF2-40B4-BE49-F238E27FC236}">
                <a16:creationId xmlns:a16="http://schemas.microsoft.com/office/drawing/2014/main" id="{3C0F919B-12D6-076F-8EB6-01432F0ED6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01509" y="1125148"/>
            <a:ext cx="7539019" cy="4240696"/>
          </a:xfrm>
          <a:prstGeom prst="rect">
            <a:avLst/>
          </a:prstGeom>
        </p:spPr>
      </p:pic>
    </p:spTree>
    <p:extLst>
      <p:ext uri="{BB962C8B-B14F-4D97-AF65-F5344CB8AC3E}">
        <p14:creationId xmlns:p14="http://schemas.microsoft.com/office/powerpoint/2010/main" val="37430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682895-EC36-C9FD-CB61-497110BEEF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A27ACB-BC50-0E4D-B014-4466D7B3C4D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pic>
        <p:nvPicPr>
          <p:cNvPr id="9" name="图片 9">
            <a:extLst>
              <a:ext uri="{FF2B5EF4-FFF2-40B4-BE49-F238E27FC236}">
                <a16:creationId xmlns:a16="http://schemas.microsoft.com/office/drawing/2014/main" id="{101015C0-7380-E484-252F-06E656D2393B}"/>
              </a:ext>
            </a:extLst>
          </p:cNvPr>
          <p:cNvPicPr>
            <a:picLocks noChangeAspect="1"/>
          </p:cNvPicPr>
          <p:nvPr/>
        </p:nvPicPr>
        <p:blipFill>
          <a:blip r:embed="rId3"/>
          <a:stretch>
            <a:fillRect/>
          </a:stretch>
        </p:blipFill>
        <p:spPr>
          <a:xfrm>
            <a:off x="760622" y="3288806"/>
            <a:ext cx="3005091" cy="1016428"/>
          </a:xfrm>
          <a:prstGeom prst="rect">
            <a:avLst/>
          </a:prstGeom>
        </p:spPr>
      </p:pic>
      <p:cxnSp>
        <p:nvCxnSpPr>
          <p:cNvPr id="11" name="直线箭头连接符 14">
            <a:extLst>
              <a:ext uri="{FF2B5EF4-FFF2-40B4-BE49-F238E27FC236}">
                <a16:creationId xmlns:a16="http://schemas.microsoft.com/office/drawing/2014/main" id="{2F817233-4725-D508-243E-94740200C230}"/>
              </a:ext>
            </a:extLst>
          </p:cNvPr>
          <p:cNvCxnSpPr>
            <a:cxnSpLocks/>
          </p:cNvCxnSpPr>
          <p:nvPr/>
        </p:nvCxnSpPr>
        <p:spPr>
          <a:xfrm>
            <a:off x="3797300" y="4273576"/>
            <a:ext cx="523396" cy="0"/>
          </a:xfrm>
          <a:prstGeom prst="straightConnector1">
            <a:avLst/>
          </a:prstGeom>
          <a:noFill/>
          <a:ln w="12700" cap="flat" cmpd="sng" algn="ctr">
            <a:solidFill>
              <a:sysClr val="windowText" lastClr="000000"/>
            </a:solidFill>
            <a:prstDash val="solid"/>
            <a:miter lim="800000"/>
            <a:tailEnd type="triangle"/>
          </a:ln>
          <a:effectLst/>
        </p:spPr>
      </p:cxnSp>
      <p:sp>
        <p:nvSpPr>
          <p:cNvPr id="12" name="圆角矩形标注 25">
            <a:extLst>
              <a:ext uri="{FF2B5EF4-FFF2-40B4-BE49-F238E27FC236}">
                <a16:creationId xmlns:a16="http://schemas.microsoft.com/office/drawing/2014/main" id="{876405C6-7C46-BF8E-BB4D-A165D44B1CB1}"/>
              </a:ext>
            </a:extLst>
          </p:cNvPr>
          <p:cNvSpPr/>
          <p:nvPr/>
        </p:nvSpPr>
        <p:spPr>
          <a:xfrm>
            <a:off x="692589" y="1198255"/>
            <a:ext cx="2250232" cy="1223559"/>
          </a:xfrm>
          <a:prstGeom prst="wedgeRoundRectCallout">
            <a:avLst>
              <a:gd name="adj1" fmla="val -20200"/>
              <a:gd name="adj2" fmla="val 67639"/>
              <a:gd name="adj3" fmla="val 16667"/>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Focus only on</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hand-crafted musical features</a:t>
            </a:r>
            <a:r>
              <a:rPr kumimoji="1"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1"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左大括号 26">
            <a:extLst>
              <a:ext uri="{FF2B5EF4-FFF2-40B4-BE49-F238E27FC236}">
                <a16:creationId xmlns:a16="http://schemas.microsoft.com/office/drawing/2014/main" id="{DD125263-B0D2-7281-9060-5E19A8BE7E48}"/>
              </a:ext>
            </a:extLst>
          </p:cNvPr>
          <p:cNvSpPr/>
          <p:nvPr/>
        </p:nvSpPr>
        <p:spPr>
          <a:xfrm rot="5400000">
            <a:off x="1920077" y="2957641"/>
            <a:ext cx="329621" cy="3127254"/>
          </a:xfrm>
          <a:prstGeom prst="leftBrace">
            <a:avLst>
              <a:gd name="adj1" fmla="val 62500"/>
              <a:gd name="adj2" fmla="val 50811"/>
            </a:avLst>
          </a:prstGeom>
          <a:noFill/>
          <a:ln w="9525" cap="flat" cmpd="sng" algn="ctr">
            <a:solidFill>
              <a:srgbClr val="0E2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
        <p:nvSpPr>
          <p:cNvPr id="14" name="圆角矩形 27">
            <a:extLst>
              <a:ext uri="{FF2B5EF4-FFF2-40B4-BE49-F238E27FC236}">
                <a16:creationId xmlns:a16="http://schemas.microsoft.com/office/drawing/2014/main" id="{54A66BB2-24AE-81FE-F6F3-829DAEF1264E}"/>
              </a:ext>
            </a:extLst>
          </p:cNvPr>
          <p:cNvSpPr/>
          <p:nvPr/>
        </p:nvSpPr>
        <p:spPr>
          <a:xfrm>
            <a:off x="471557" y="4751811"/>
            <a:ext cx="662835"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MFCC</a:t>
            </a:r>
            <a:endParaRPr kumimoji="1"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5" name="圆角矩形 28">
            <a:extLst>
              <a:ext uri="{FF2B5EF4-FFF2-40B4-BE49-F238E27FC236}">
                <a16:creationId xmlns:a16="http://schemas.microsoft.com/office/drawing/2014/main" id="{71E1B7BA-4393-B8B4-3C58-3CFC2FCAD1EF}"/>
              </a:ext>
            </a:extLst>
          </p:cNvPr>
          <p:cNvSpPr/>
          <p:nvPr/>
        </p:nvSpPr>
        <p:spPr>
          <a:xfrm>
            <a:off x="1250152" y="4758602"/>
            <a:ext cx="759827"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Chroma </a:t>
            </a:r>
          </a:p>
        </p:txBody>
      </p:sp>
      <p:grpSp>
        <p:nvGrpSpPr>
          <p:cNvPr id="16" name="组合 32">
            <a:extLst>
              <a:ext uri="{FF2B5EF4-FFF2-40B4-BE49-F238E27FC236}">
                <a16:creationId xmlns:a16="http://schemas.microsoft.com/office/drawing/2014/main" id="{170A7E51-AFBD-CD27-6705-F80A0B920F8A}"/>
              </a:ext>
            </a:extLst>
          </p:cNvPr>
          <p:cNvGrpSpPr/>
          <p:nvPr/>
        </p:nvGrpSpPr>
        <p:grpSpPr>
          <a:xfrm>
            <a:off x="4437027" y="3733067"/>
            <a:ext cx="1401207" cy="1087621"/>
            <a:chOff x="4313352" y="2428346"/>
            <a:chExt cx="1401207" cy="1087621"/>
          </a:xfrm>
        </p:grpSpPr>
        <p:sp>
          <p:nvSpPr>
            <p:cNvPr id="17" name="圆角矩形 17">
              <a:extLst>
                <a:ext uri="{FF2B5EF4-FFF2-40B4-BE49-F238E27FC236}">
                  <a16:creationId xmlns:a16="http://schemas.microsoft.com/office/drawing/2014/main" id="{D1173CCF-211B-8D0A-5E78-ADC45029EBDF}"/>
                </a:ext>
              </a:extLst>
            </p:cNvPr>
            <p:cNvSpPr/>
            <p:nvPr/>
          </p:nvSpPr>
          <p:spPr>
            <a:xfrm>
              <a:off x="4376525" y="2428346"/>
              <a:ext cx="1274862" cy="1016428"/>
            </a:xfrm>
            <a:prstGeom prst="roundRect">
              <a:avLst>
                <a:gd name="adj" fmla="val 12307"/>
              </a:avLst>
            </a:prstGeom>
            <a:solidFill>
              <a:srgbClr val="E97132">
                <a:lumMod val="20000"/>
                <a:lumOff val="80000"/>
                <a:alpha val="71759"/>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文本框 29">
              <a:extLst>
                <a:ext uri="{FF2B5EF4-FFF2-40B4-BE49-F238E27FC236}">
                  <a16:creationId xmlns:a16="http://schemas.microsoft.com/office/drawing/2014/main" id="{6403192E-4D81-7247-8404-3DEB35990443}"/>
                </a:ext>
              </a:extLst>
            </p:cNvPr>
            <p:cNvSpPr txBox="1"/>
            <p:nvPr/>
          </p:nvSpPr>
          <p:spPr>
            <a:xfrm>
              <a:off x="4313352" y="2592637"/>
              <a:ext cx="140120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rPr>
                <a:t>Generative</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rPr>
                <a:t>Model</a:t>
              </a:r>
              <a:endParaRPr kumimoji="1" lang="zh-CN" altLang="en-US" sz="1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grpSp>
      <p:sp>
        <p:nvSpPr>
          <p:cNvPr id="19" name="圆角矩形 30">
            <a:extLst>
              <a:ext uri="{FF2B5EF4-FFF2-40B4-BE49-F238E27FC236}">
                <a16:creationId xmlns:a16="http://schemas.microsoft.com/office/drawing/2014/main" id="{DCAF1718-1405-BBEF-ADCB-8BE46D5C4643}"/>
              </a:ext>
            </a:extLst>
          </p:cNvPr>
          <p:cNvSpPr/>
          <p:nvPr/>
        </p:nvSpPr>
        <p:spPr>
          <a:xfrm>
            <a:off x="2148199" y="4758602"/>
            <a:ext cx="662835"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Beat</a:t>
            </a:r>
            <a:endParaRPr kumimoji="1"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Times New Roman" panose="02020603050405020304" pitchFamily="18" charset="0"/>
            </a:endParaRPr>
          </a:p>
        </p:txBody>
      </p:sp>
      <p:sp>
        <p:nvSpPr>
          <p:cNvPr id="20" name="圆角矩形 31">
            <a:extLst>
              <a:ext uri="{FF2B5EF4-FFF2-40B4-BE49-F238E27FC236}">
                <a16:creationId xmlns:a16="http://schemas.microsoft.com/office/drawing/2014/main" id="{734724DB-4B0F-5435-5CD3-97049EEC1817}"/>
              </a:ext>
            </a:extLst>
          </p:cNvPr>
          <p:cNvSpPr/>
          <p:nvPr/>
        </p:nvSpPr>
        <p:spPr>
          <a:xfrm>
            <a:off x="2942821" y="4758602"/>
            <a:ext cx="759827"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Envelop</a:t>
            </a:r>
            <a:endParaRPr kumimoji="1"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Times New Roman" panose="02020603050405020304" pitchFamily="18" charset="0"/>
            </a:endParaRPr>
          </a:p>
        </p:txBody>
      </p:sp>
      <p:sp>
        <p:nvSpPr>
          <p:cNvPr id="21" name="圆角矩形标注 33">
            <a:extLst>
              <a:ext uri="{FF2B5EF4-FFF2-40B4-BE49-F238E27FC236}">
                <a16:creationId xmlns:a16="http://schemas.microsoft.com/office/drawing/2014/main" id="{F0BC0102-0D35-FF8A-7918-9BB4E45CA5FD}"/>
              </a:ext>
            </a:extLst>
          </p:cNvPr>
          <p:cNvSpPr/>
          <p:nvPr/>
        </p:nvSpPr>
        <p:spPr>
          <a:xfrm>
            <a:off x="3963913" y="1192814"/>
            <a:ext cx="1589392" cy="1223559"/>
          </a:xfrm>
          <a:prstGeom prst="wedgeRoundRectCallout">
            <a:avLst>
              <a:gd name="adj1" fmla="val -21329"/>
              <a:gd name="adj2" fmla="val 64525"/>
              <a:gd name="adj3" fmla="val 16667"/>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No genre information</a:t>
            </a:r>
            <a:r>
              <a:rPr kumimoji="1"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1"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2" name="图片 37" descr="图片包含 图表&#10;&#10;描述已自动生成">
            <a:extLst>
              <a:ext uri="{FF2B5EF4-FFF2-40B4-BE49-F238E27FC236}">
                <a16:creationId xmlns:a16="http://schemas.microsoft.com/office/drawing/2014/main" id="{975CDD7C-28B3-12D5-8043-73BA53849411}"/>
              </a:ext>
            </a:extLst>
          </p:cNvPr>
          <p:cNvPicPr>
            <a:picLocks noChangeAspect="1"/>
          </p:cNvPicPr>
          <p:nvPr/>
        </p:nvPicPr>
        <p:blipFill>
          <a:blip r:embed="rId4"/>
          <a:srcRect l="40983" t="42383" r="33254" b="29632"/>
          <a:stretch/>
        </p:blipFill>
        <p:spPr>
          <a:xfrm>
            <a:off x="6514925" y="1088346"/>
            <a:ext cx="1758300" cy="1432489"/>
          </a:xfrm>
          <a:prstGeom prst="rect">
            <a:avLst/>
          </a:prstGeom>
        </p:spPr>
      </p:pic>
      <p:sp>
        <p:nvSpPr>
          <p:cNvPr id="23" name="圆角矩形标注 34">
            <a:extLst>
              <a:ext uri="{FF2B5EF4-FFF2-40B4-BE49-F238E27FC236}">
                <a16:creationId xmlns:a16="http://schemas.microsoft.com/office/drawing/2014/main" id="{7DA75DA7-716D-992C-1422-EC98E0160692}"/>
              </a:ext>
            </a:extLst>
          </p:cNvPr>
          <p:cNvSpPr/>
          <p:nvPr/>
        </p:nvSpPr>
        <p:spPr>
          <a:xfrm>
            <a:off x="8478221" y="1192812"/>
            <a:ext cx="2878454" cy="1223559"/>
          </a:xfrm>
          <a:prstGeom prst="wedgeRoundRectCallout">
            <a:avLst>
              <a:gd name="adj1" fmla="val -59933"/>
              <a:gd name="adj2" fmla="val -22144"/>
              <a:gd name="adj3" fmla="val 16667"/>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Based on 24-Joint dataset.</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Lack of hand motion.</a:t>
            </a:r>
            <a:endParaRPr kumimoji="1"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4" name="图片 55" descr="卡通人物&#10;&#10;低可信度描述已自动生成">
            <a:extLst>
              <a:ext uri="{FF2B5EF4-FFF2-40B4-BE49-F238E27FC236}">
                <a16:creationId xmlns:a16="http://schemas.microsoft.com/office/drawing/2014/main" id="{22E540C9-A9C0-97AE-4F78-A2B6EC1158B7}"/>
              </a:ext>
            </a:extLst>
          </p:cNvPr>
          <p:cNvPicPr>
            <a:picLocks noChangeAspect="1"/>
          </p:cNvPicPr>
          <p:nvPr/>
        </p:nvPicPr>
        <p:blipFill>
          <a:blip r:embed="rId5"/>
          <a:srcRect t="9354" b="14168"/>
          <a:stretch/>
        </p:blipFill>
        <p:spPr>
          <a:xfrm>
            <a:off x="6364569" y="3206356"/>
            <a:ext cx="5256338" cy="2116182"/>
          </a:xfrm>
          <a:prstGeom prst="rect">
            <a:avLst/>
          </a:prstGeom>
        </p:spPr>
      </p:pic>
      <p:sp>
        <p:nvSpPr>
          <p:cNvPr id="25" name="椭圆 57">
            <a:extLst>
              <a:ext uri="{FF2B5EF4-FFF2-40B4-BE49-F238E27FC236}">
                <a16:creationId xmlns:a16="http://schemas.microsoft.com/office/drawing/2014/main" id="{66FE6437-3B68-0D96-A73D-E553452B9BF6}"/>
              </a:ext>
            </a:extLst>
          </p:cNvPr>
          <p:cNvSpPr/>
          <p:nvPr/>
        </p:nvSpPr>
        <p:spPr>
          <a:xfrm>
            <a:off x="7994667" y="4021497"/>
            <a:ext cx="674370" cy="674370"/>
          </a:xfrm>
          <a:prstGeom prst="ellipse">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110004020202020204"/>
              <a:ea typeface="等线" panose="02010600030101010101" pitchFamily="2" charset="-122"/>
              <a:cs typeface="+mn-cs"/>
            </a:endParaRPr>
          </a:p>
        </p:txBody>
      </p:sp>
      <p:cxnSp>
        <p:nvCxnSpPr>
          <p:cNvPr id="26" name="直线箭头连接符 60">
            <a:extLst>
              <a:ext uri="{FF2B5EF4-FFF2-40B4-BE49-F238E27FC236}">
                <a16:creationId xmlns:a16="http://schemas.microsoft.com/office/drawing/2014/main" id="{1C6429B5-802F-F30D-43A2-B4D5C26EED7E}"/>
              </a:ext>
            </a:extLst>
          </p:cNvPr>
          <p:cNvCxnSpPr>
            <a:cxnSpLocks/>
          </p:cNvCxnSpPr>
          <p:nvPr/>
        </p:nvCxnSpPr>
        <p:spPr>
          <a:xfrm>
            <a:off x="5892800" y="4264447"/>
            <a:ext cx="279980" cy="0"/>
          </a:xfrm>
          <a:prstGeom prst="straightConnector1">
            <a:avLst/>
          </a:prstGeom>
          <a:noFill/>
          <a:ln w="12700" cap="flat" cmpd="sng" algn="ctr">
            <a:solidFill>
              <a:sysClr val="windowText" lastClr="000000"/>
            </a:solidFill>
            <a:prstDash val="solid"/>
            <a:miter lim="800000"/>
            <a:tailEnd type="triangle"/>
          </a:ln>
          <a:effectLst/>
        </p:spPr>
      </p:cxnSp>
      <p:sp>
        <p:nvSpPr>
          <p:cNvPr id="27" name="文本框 61">
            <a:extLst>
              <a:ext uri="{FF2B5EF4-FFF2-40B4-BE49-F238E27FC236}">
                <a16:creationId xmlns:a16="http://schemas.microsoft.com/office/drawing/2014/main" id="{55AC089F-AE96-A452-982C-B68BC7D44917}"/>
              </a:ext>
            </a:extLst>
          </p:cNvPr>
          <p:cNvSpPr txBox="1"/>
          <p:nvPr/>
        </p:nvSpPr>
        <p:spPr>
          <a:xfrm>
            <a:off x="1168477" y="5435610"/>
            <a:ext cx="2189379" cy="369332"/>
          </a:xfrm>
          <a:prstGeom prst="rect">
            <a:avLst/>
          </a:prstGeom>
          <a:noFill/>
        </p:spPr>
        <p:txBody>
          <a:bodyPr wrap="square" rtlCol="0">
            <a:spAutoFit/>
          </a:bodyPr>
          <a:lstStyle/>
          <a:p>
            <a:pPr defTabSz="914400"/>
            <a:r>
              <a:rPr kumimoji="1"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Music Condition </a:t>
            </a:r>
            <a:endParaRPr kumimoji="1"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文本框 62">
            <a:extLst>
              <a:ext uri="{FF2B5EF4-FFF2-40B4-BE49-F238E27FC236}">
                <a16:creationId xmlns:a16="http://schemas.microsoft.com/office/drawing/2014/main" id="{35D83D9B-7812-2967-079F-72546D598A9F}"/>
              </a:ext>
            </a:extLst>
          </p:cNvPr>
          <p:cNvSpPr txBox="1"/>
          <p:nvPr/>
        </p:nvSpPr>
        <p:spPr>
          <a:xfrm>
            <a:off x="7674828" y="5435610"/>
            <a:ext cx="3363825" cy="369332"/>
          </a:xfrm>
          <a:prstGeom prst="rect">
            <a:avLst/>
          </a:prstGeom>
          <a:noFill/>
        </p:spPr>
        <p:txBody>
          <a:bodyPr wrap="square" rtlCol="0">
            <a:spAutoFit/>
          </a:bodyPr>
          <a:lstStyle/>
          <a:p>
            <a:pPr defTabSz="914400"/>
            <a:r>
              <a:rPr kumimoji="1"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Generated Dance Segment </a:t>
            </a:r>
            <a:endParaRPr kumimoji="1"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9" name="圆角矩形 63">
            <a:extLst>
              <a:ext uri="{FF2B5EF4-FFF2-40B4-BE49-F238E27FC236}">
                <a16:creationId xmlns:a16="http://schemas.microsoft.com/office/drawing/2014/main" id="{BD7EC1D2-8A69-BB59-B84F-EF96D4730B83}"/>
              </a:ext>
            </a:extLst>
          </p:cNvPr>
          <p:cNvSpPr/>
          <p:nvPr/>
        </p:nvSpPr>
        <p:spPr>
          <a:xfrm>
            <a:off x="292100" y="2859386"/>
            <a:ext cx="11607800" cy="3037726"/>
          </a:xfrm>
          <a:prstGeom prst="roundRect">
            <a:avLst/>
          </a:prstGeom>
          <a:noFill/>
          <a:ln w="19050" cap="flat" cmpd="sng" algn="ctr">
            <a:solidFill>
              <a:srgbClr val="E8E8E8">
                <a:lumMod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110004020202020204"/>
              <a:ea typeface="等线" panose="02010600030101010101" pitchFamily="2" charset="-122"/>
              <a:cs typeface="+mn-cs"/>
            </a:endParaRPr>
          </a:p>
        </p:txBody>
      </p:sp>
      <p:sp>
        <p:nvSpPr>
          <p:cNvPr id="30" name="Title 1">
            <a:extLst>
              <a:ext uri="{FF2B5EF4-FFF2-40B4-BE49-F238E27FC236}">
                <a16:creationId xmlns:a16="http://schemas.microsoft.com/office/drawing/2014/main" id="{94B39416-9FE0-A787-57AD-3970611BA982}"/>
              </a:ext>
            </a:extLst>
          </p:cNvPr>
          <p:cNvSpPr>
            <a:spLocks noGrp="1"/>
          </p:cNvSpPr>
          <p:nvPr>
            <p:ph type="title"/>
          </p:nvPr>
        </p:nvSpPr>
        <p:spPr>
          <a:xfrm>
            <a:off x="402821" y="357809"/>
            <a:ext cx="5080000" cy="513088"/>
          </a:xfrm>
        </p:spPr>
        <p:txBody>
          <a:bodyPr>
            <a:normAutofit/>
          </a:bodyPr>
          <a:lstStyle/>
          <a:p>
            <a:r>
              <a:rPr lang="en-GB" dirty="0">
                <a:solidFill>
                  <a:srgbClr val="0070C0"/>
                </a:solidFill>
              </a:rPr>
              <a:t>Music to Dance Generation</a:t>
            </a:r>
            <a:endParaRPr lang="x-none" dirty="0">
              <a:solidFill>
                <a:srgbClr val="0070C0"/>
              </a:solidFill>
            </a:endParaRPr>
          </a:p>
        </p:txBody>
      </p:sp>
      <p:sp>
        <p:nvSpPr>
          <p:cNvPr id="2" name="Rectangle 1">
            <a:extLst>
              <a:ext uri="{FF2B5EF4-FFF2-40B4-BE49-F238E27FC236}">
                <a16:creationId xmlns:a16="http://schemas.microsoft.com/office/drawing/2014/main" id="{62C9FD5A-FCB3-F157-192D-2A13907A8ECA}"/>
              </a:ext>
            </a:extLst>
          </p:cNvPr>
          <p:cNvSpPr>
            <a:spLocks noChangeArrowheads="1"/>
          </p:cNvSpPr>
          <p:nvPr/>
        </p:nvSpPr>
        <p:spPr bwMode="auto">
          <a:xfrm>
            <a:off x="692589" y="6242447"/>
            <a:ext cx="11139277" cy="615553"/>
          </a:xfrm>
          <a:prstGeom prst="rect">
            <a:avLst/>
          </a:prstGeom>
          <a:solidFill>
            <a:srgbClr val="FFFD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i="0" u="none" strike="noStrike" cap="none" normalizeH="0" baseline="0" dirty="0">
                <a:ln>
                  <a:noFill/>
                </a:ln>
                <a:solidFill>
                  <a:srgbClr val="2C3A4A"/>
                </a:solidFill>
                <a:effectLst/>
                <a:latin typeface="Times New Roman" panose="02020603050405020304" pitchFamily="18" charset="0"/>
                <a:ea typeface="inherit"/>
                <a:cs typeface="Times New Roman" panose="02020603050405020304" pitchFamily="18" charset="0"/>
              </a:rPr>
              <a:t>X. Liu, Z. Feng, D. Kanojia, W. Wang, “DGFM: Full Body Dance Generation Driven by Music Foundation Models”, </a:t>
            </a:r>
            <a:r>
              <a:rPr kumimoji="0" lang="en-US" altLang="en-US" sz="1500" i="1" u="none" strike="noStrike" cap="none" normalizeH="0" baseline="0" dirty="0" err="1">
                <a:ln>
                  <a:noFill/>
                </a:ln>
                <a:solidFill>
                  <a:srgbClr val="2C3A4A"/>
                </a:solidFill>
                <a:effectLst/>
                <a:latin typeface="Times New Roman" panose="02020603050405020304" pitchFamily="18" charset="0"/>
                <a:ea typeface="inherit"/>
                <a:cs typeface="Times New Roman" panose="02020603050405020304" pitchFamily="18" charset="0"/>
              </a:rPr>
              <a:t>NeurIPS</a:t>
            </a:r>
            <a:r>
              <a:rPr kumimoji="0" lang="en-US" altLang="en-US" sz="1500" i="1" u="none" strike="noStrike" cap="none" normalizeH="0" baseline="0" dirty="0">
                <a:ln>
                  <a:noFill/>
                </a:ln>
                <a:solidFill>
                  <a:srgbClr val="2C3A4A"/>
                </a:solidFill>
                <a:effectLst/>
                <a:latin typeface="Times New Roman" panose="02020603050405020304" pitchFamily="18" charset="0"/>
                <a:ea typeface="inherit"/>
                <a:cs typeface="Times New Roman" panose="02020603050405020304" pitchFamily="18" charset="0"/>
              </a:rPr>
              <a:t> 2024 Workshop on Audio Imagination</a:t>
            </a:r>
            <a:r>
              <a:rPr kumimoji="0" lang="en-US" altLang="en-US" sz="1500" i="0" u="none" strike="noStrike" cap="none" normalizeH="0" baseline="0" dirty="0">
                <a:ln>
                  <a:noFill/>
                </a:ln>
                <a:solidFill>
                  <a:srgbClr val="2C3A4A"/>
                </a:solidFill>
                <a:effectLst/>
                <a:latin typeface="Times New Roman" panose="02020603050405020304" pitchFamily="18" charset="0"/>
                <a:ea typeface="inherit"/>
                <a:cs typeface="Times New Roman" panose="02020603050405020304" pitchFamily="18" charset="0"/>
              </a:rPr>
              <a:t>, 2024.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none" strike="noStrike" cap="none" normalizeH="0" baseline="0" dirty="0">
                <a:ln>
                  <a:noFill/>
                </a:ln>
                <a:solidFill>
                  <a:srgbClr val="4D8093"/>
                </a:solidFill>
                <a:effectLst/>
                <a:latin typeface="Times New Roman" panose="02020603050405020304" pitchFamily="18" charset="0"/>
                <a:cs typeface="Times New Roman" panose="02020603050405020304" pitchFamily="18" charset="0"/>
              </a:rPr>
              <a:t>  </a:t>
            </a:r>
            <a:endParaRPr kumimoji="0" lang="en-US" altLang="en-US" sz="1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AutoShape 2" descr="Download PDF">
            <a:hlinkClick r:id="rId6" tooltip="Download PDF"/>
            <a:extLst>
              <a:ext uri="{FF2B5EF4-FFF2-40B4-BE49-F238E27FC236}">
                <a16:creationId xmlns:a16="http://schemas.microsoft.com/office/drawing/2014/main" id="{AD62C0AF-07D7-629C-3CA9-2F43C2AB0B53}"/>
              </a:ext>
            </a:extLst>
          </p:cNvPr>
          <p:cNvSpPr>
            <a:spLocks noChangeAspect="1" noChangeArrowheads="1"/>
          </p:cNvSpPr>
          <p:nvPr/>
        </p:nvSpPr>
        <p:spPr bwMode="auto">
          <a:xfrm>
            <a:off x="827297" y="606052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813152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64337" y="266054"/>
            <a:ext cx="5080000" cy="513088"/>
          </a:xfrm>
        </p:spPr>
        <p:txBody>
          <a:bodyPr>
            <a:normAutofit/>
          </a:bodyPr>
          <a:lstStyle/>
          <a:p>
            <a:r>
              <a:rPr lang="en-GB" dirty="0">
                <a:solidFill>
                  <a:srgbClr val="0070C0"/>
                </a:solidFill>
              </a:rPr>
              <a:t>Demo</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35</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48220" y="178926"/>
            <a:ext cx="1737380" cy="513088"/>
          </a:xfrm>
          <a:prstGeom prst="rect">
            <a:avLst/>
          </a:prstGeom>
        </p:spPr>
      </p:pic>
      <p:sp>
        <p:nvSpPr>
          <p:cNvPr id="7" name="文本框 18">
            <a:extLst>
              <a:ext uri="{FF2B5EF4-FFF2-40B4-BE49-F238E27FC236}">
                <a16:creationId xmlns:a16="http://schemas.microsoft.com/office/drawing/2014/main" id="{5BF8CFBA-DD75-CAE2-C89D-E5F3B7D7ACC9}"/>
              </a:ext>
            </a:extLst>
          </p:cNvPr>
          <p:cNvSpPr txBox="1"/>
          <p:nvPr/>
        </p:nvSpPr>
        <p:spPr>
          <a:xfrm>
            <a:off x="6066183" y="1900370"/>
            <a:ext cx="5355834" cy="400110"/>
          </a:xfrm>
          <a:prstGeom prst="rect">
            <a:avLst/>
          </a:prstGeom>
          <a:noFill/>
        </p:spPr>
        <p:txBody>
          <a:bodyPr wrap="square" rtlCol="0">
            <a:spAutoFit/>
          </a:bodyPr>
          <a:lstStyle/>
          <a:p>
            <a:pPr defTabSz="914400"/>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This is a </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err="1">
                <a:solidFill>
                  <a:srgbClr val="E97132"/>
                </a:solidFill>
                <a:latin typeface="Times New Roman" panose="02020603050405020304" pitchFamily="18" charset="0"/>
                <a:ea typeface="等线" panose="02010600030101010101" pitchFamily="2" charset="-122"/>
                <a:cs typeface="Times New Roman" panose="02020603050405020304" pitchFamily="18" charset="0"/>
              </a:rPr>
              <a:t>HanTang</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type of music. </a:t>
            </a:r>
          </a:p>
        </p:txBody>
      </p:sp>
      <p:sp>
        <p:nvSpPr>
          <p:cNvPr id="8" name="文本框 19">
            <a:extLst>
              <a:ext uri="{FF2B5EF4-FFF2-40B4-BE49-F238E27FC236}">
                <a16:creationId xmlns:a16="http://schemas.microsoft.com/office/drawing/2014/main" id="{97398A18-9A31-68C2-A2C8-6308C7FBCB9A}"/>
              </a:ext>
            </a:extLst>
          </p:cNvPr>
          <p:cNvSpPr txBox="1"/>
          <p:nvPr/>
        </p:nvSpPr>
        <p:spPr>
          <a:xfrm>
            <a:off x="6066183" y="3740886"/>
            <a:ext cx="4341770" cy="400110"/>
          </a:xfrm>
          <a:prstGeom prst="rect">
            <a:avLst/>
          </a:prstGeom>
          <a:noFill/>
        </p:spPr>
        <p:txBody>
          <a:bodyPr wrap="square" rtlCol="0">
            <a:spAutoFit/>
          </a:bodyPr>
          <a:lstStyle/>
          <a:p>
            <a:pPr defTabSz="914400"/>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This is a </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srgbClr val="E97132"/>
                </a:solidFill>
                <a:latin typeface="Times New Roman" panose="02020603050405020304" pitchFamily="18" charset="0"/>
                <a:ea typeface="等线" panose="02010600030101010101" pitchFamily="2" charset="-122"/>
                <a:cs typeface="Times New Roman" panose="02020603050405020304" pitchFamily="18" charset="0"/>
              </a:rPr>
              <a:t>Dai</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type of music</a:t>
            </a:r>
            <a:r>
              <a:rPr lang="en-US"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p>
        </p:txBody>
      </p:sp>
      <p:pic>
        <p:nvPicPr>
          <p:cNvPr id="9" name="图片 20" descr="卡通人物&#10;&#10;低可信度描述已自动生成">
            <a:extLst>
              <a:ext uri="{FF2B5EF4-FFF2-40B4-BE49-F238E27FC236}">
                <a16:creationId xmlns:a16="http://schemas.microsoft.com/office/drawing/2014/main" id="{A3C48884-4A62-96CA-735A-645FD37A7257}"/>
              </a:ext>
            </a:extLst>
          </p:cNvPr>
          <p:cNvPicPr>
            <a:picLocks noChangeAspect="1"/>
          </p:cNvPicPr>
          <p:nvPr/>
        </p:nvPicPr>
        <p:blipFill>
          <a:blip r:embed="rId21"/>
          <a:stretch>
            <a:fillRect/>
          </a:stretch>
        </p:blipFill>
        <p:spPr>
          <a:xfrm>
            <a:off x="4068633" y="500239"/>
            <a:ext cx="7989392" cy="1368508"/>
          </a:xfrm>
          <a:prstGeom prst="rect">
            <a:avLst/>
          </a:prstGeom>
        </p:spPr>
      </p:pic>
      <p:pic>
        <p:nvPicPr>
          <p:cNvPr id="10" name="图片 21" descr="卡通人物&#10;&#10;低可信度描述已自动生成">
            <a:extLst>
              <a:ext uri="{FF2B5EF4-FFF2-40B4-BE49-F238E27FC236}">
                <a16:creationId xmlns:a16="http://schemas.microsoft.com/office/drawing/2014/main" id="{8C876151-0F0D-D77A-9FBA-4F4BB3E14143}"/>
              </a:ext>
            </a:extLst>
          </p:cNvPr>
          <p:cNvPicPr>
            <a:picLocks noChangeAspect="1"/>
          </p:cNvPicPr>
          <p:nvPr/>
        </p:nvPicPr>
        <p:blipFill>
          <a:blip r:embed="rId22"/>
          <a:stretch>
            <a:fillRect/>
          </a:stretch>
        </p:blipFill>
        <p:spPr>
          <a:xfrm>
            <a:off x="4232835" y="2421428"/>
            <a:ext cx="7660985" cy="1310815"/>
          </a:xfrm>
          <a:prstGeom prst="rect">
            <a:avLst/>
          </a:prstGeom>
        </p:spPr>
      </p:pic>
      <p:pic>
        <p:nvPicPr>
          <p:cNvPr id="11" name="图片 22" descr="卡通人物&#10;&#10;中度可信度描述已自动生成">
            <a:extLst>
              <a:ext uri="{FF2B5EF4-FFF2-40B4-BE49-F238E27FC236}">
                <a16:creationId xmlns:a16="http://schemas.microsoft.com/office/drawing/2014/main" id="{5DD0CDE0-074C-DC54-7C8A-5BB7DB1C7E8D}"/>
              </a:ext>
            </a:extLst>
          </p:cNvPr>
          <p:cNvPicPr>
            <a:picLocks noChangeAspect="1"/>
          </p:cNvPicPr>
          <p:nvPr/>
        </p:nvPicPr>
        <p:blipFill>
          <a:blip r:embed="rId23"/>
          <a:stretch>
            <a:fillRect/>
          </a:stretch>
        </p:blipFill>
        <p:spPr>
          <a:xfrm>
            <a:off x="4232836" y="4328964"/>
            <a:ext cx="7660985" cy="1245767"/>
          </a:xfrm>
          <a:prstGeom prst="rect">
            <a:avLst/>
          </a:prstGeom>
        </p:spPr>
      </p:pic>
      <p:sp>
        <p:nvSpPr>
          <p:cNvPr id="12" name="文本框 23">
            <a:extLst>
              <a:ext uri="{FF2B5EF4-FFF2-40B4-BE49-F238E27FC236}">
                <a16:creationId xmlns:a16="http://schemas.microsoft.com/office/drawing/2014/main" id="{51A5A517-E098-EA9E-4B9D-85366AA66133}"/>
              </a:ext>
            </a:extLst>
          </p:cNvPr>
          <p:cNvSpPr txBox="1"/>
          <p:nvPr/>
        </p:nvSpPr>
        <p:spPr>
          <a:xfrm>
            <a:off x="6066183" y="5440926"/>
            <a:ext cx="5146081" cy="461665"/>
          </a:xfrm>
          <a:prstGeom prst="rect">
            <a:avLst/>
          </a:prstGeom>
          <a:noFill/>
        </p:spPr>
        <p:txBody>
          <a:bodyPr wrap="square" rtlCol="0">
            <a:spAutoFit/>
          </a:bodyPr>
          <a:lstStyle/>
          <a:p>
            <a:pPr defTabSz="914400"/>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This is a </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err="1">
                <a:solidFill>
                  <a:srgbClr val="E97132"/>
                </a:solidFill>
                <a:latin typeface="Times New Roman" panose="02020603050405020304" pitchFamily="18" charset="0"/>
                <a:ea typeface="等线" panose="02010600030101010101" pitchFamily="2" charset="-122"/>
                <a:cs typeface="Times New Roman" panose="02020603050405020304" pitchFamily="18" charset="0"/>
              </a:rPr>
              <a:t>Hiphop</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type of music</a:t>
            </a:r>
            <a:r>
              <a:rPr lang="en-US" altLang="zh-CN" sz="24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4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p>
        </p:txBody>
      </p:sp>
      <p:pic>
        <p:nvPicPr>
          <p:cNvPr id="15" name="143_slice48">
            <a:hlinkClick r:id="" action="ppaction://media"/>
            <a:extLst>
              <a:ext uri="{FF2B5EF4-FFF2-40B4-BE49-F238E27FC236}">
                <a16:creationId xmlns:a16="http://schemas.microsoft.com/office/drawing/2014/main" id="{D35EBDF9-6D07-3162-3356-8BE383AC5638}"/>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861919" y="3827285"/>
            <a:ext cx="210026" cy="210026"/>
          </a:xfrm>
          <a:prstGeom prst="rect">
            <a:avLst/>
          </a:prstGeom>
          <a:solidFill>
            <a:srgbClr val="E97132"/>
          </a:solidFill>
        </p:spPr>
      </p:pic>
      <p:pic>
        <p:nvPicPr>
          <p:cNvPr id="16" name="036_slice25">
            <a:hlinkClick r:id="" action="ppaction://media"/>
            <a:extLst>
              <a:ext uri="{FF2B5EF4-FFF2-40B4-BE49-F238E27FC236}">
                <a16:creationId xmlns:a16="http://schemas.microsoft.com/office/drawing/2014/main" id="{F5D6A2BC-4D7B-C514-33DF-1B52973E86D0}"/>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861919" y="1982738"/>
            <a:ext cx="210026" cy="210026"/>
          </a:xfrm>
          <a:prstGeom prst="rect">
            <a:avLst/>
          </a:prstGeom>
          <a:solidFill>
            <a:srgbClr val="E97132"/>
          </a:solidFill>
        </p:spPr>
      </p:pic>
      <p:pic>
        <p:nvPicPr>
          <p:cNvPr id="17" name="098_slice29">
            <a:hlinkClick r:id="" action="ppaction://media"/>
            <a:extLst>
              <a:ext uri="{FF2B5EF4-FFF2-40B4-BE49-F238E27FC236}">
                <a16:creationId xmlns:a16="http://schemas.microsoft.com/office/drawing/2014/main" id="{8F4886AE-D07F-2773-89E3-4051B9271487}"/>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5861919" y="5577157"/>
            <a:ext cx="210027" cy="210027"/>
          </a:xfrm>
          <a:prstGeom prst="rect">
            <a:avLst/>
          </a:prstGeom>
          <a:solidFill>
            <a:srgbClr val="E97132"/>
          </a:solidFill>
        </p:spPr>
      </p:pic>
      <p:grpSp>
        <p:nvGrpSpPr>
          <p:cNvPr id="18" name="组合 61">
            <a:extLst>
              <a:ext uri="{FF2B5EF4-FFF2-40B4-BE49-F238E27FC236}">
                <a16:creationId xmlns:a16="http://schemas.microsoft.com/office/drawing/2014/main" id="{0BC1CECE-472E-AFB4-673E-6C61808B335A}"/>
              </a:ext>
            </a:extLst>
          </p:cNvPr>
          <p:cNvGrpSpPr/>
          <p:nvPr/>
        </p:nvGrpSpPr>
        <p:grpSpPr>
          <a:xfrm>
            <a:off x="952627" y="2507033"/>
            <a:ext cx="1074721" cy="1534635"/>
            <a:chOff x="809194" y="3023868"/>
            <a:chExt cx="1074721" cy="1534635"/>
          </a:xfrm>
        </p:grpSpPr>
        <p:pic>
          <p:nvPicPr>
            <p:cNvPr id="19" name="图片 44" descr="图片包含 游戏机, 风筝, 体育&#10;&#10;描述已自动生成">
              <a:extLst>
                <a:ext uri="{FF2B5EF4-FFF2-40B4-BE49-F238E27FC236}">
                  <a16:creationId xmlns:a16="http://schemas.microsoft.com/office/drawing/2014/main" id="{6DE682A8-09B0-AF4A-A523-6BCDCE3364D9}"/>
                </a:ext>
              </a:extLst>
            </p:cNvPr>
            <p:cNvPicPr>
              <a:picLocks noChangeAspect="1"/>
            </p:cNvPicPr>
            <p:nvPr/>
          </p:nvPicPr>
          <p:blipFill rotWithShape="1">
            <a:blip r:embed="rId25"/>
            <a:srcRect l="42237" t="43002" r="39689" b="28860"/>
            <a:stretch/>
          </p:blipFill>
          <p:spPr>
            <a:xfrm>
              <a:off x="809194" y="3023868"/>
              <a:ext cx="1074721" cy="1254885"/>
            </a:xfrm>
            <a:prstGeom prst="rect">
              <a:avLst/>
            </a:prstGeom>
          </p:spPr>
        </p:pic>
        <p:pic>
          <p:nvPicPr>
            <p:cNvPr id="20" name="065_slice29">
              <a:hlinkClick r:id="" action="ppaction://media"/>
              <a:extLst>
                <a:ext uri="{FF2B5EF4-FFF2-40B4-BE49-F238E27FC236}">
                  <a16:creationId xmlns:a16="http://schemas.microsoft.com/office/drawing/2014/main" id="{E107D7CB-4743-06AA-3E03-716C29B9F030}"/>
                </a:ext>
              </a:extLst>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1244418" y="4350077"/>
              <a:ext cx="208426" cy="208426"/>
            </a:xfrm>
            <a:prstGeom prst="rect">
              <a:avLst/>
            </a:prstGeom>
            <a:solidFill>
              <a:srgbClr val="156082">
                <a:lumMod val="75000"/>
              </a:srgbClr>
            </a:solidFill>
          </p:spPr>
        </p:pic>
      </p:grpSp>
      <p:grpSp>
        <p:nvGrpSpPr>
          <p:cNvPr id="21" name="组合 65">
            <a:extLst>
              <a:ext uri="{FF2B5EF4-FFF2-40B4-BE49-F238E27FC236}">
                <a16:creationId xmlns:a16="http://schemas.microsoft.com/office/drawing/2014/main" id="{4116A141-3B9D-D8DF-0FC8-DDD716A5EC3D}"/>
              </a:ext>
            </a:extLst>
          </p:cNvPr>
          <p:cNvGrpSpPr/>
          <p:nvPr/>
        </p:nvGrpSpPr>
        <p:grpSpPr>
          <a:xfrm>
            <a:off x="882695" y="4252221"/>
            <a:ext cx="1465664" cy="1534963"/>
            <a:chOff x="2425254" y="4780707"/>
            <a:chExt cx="1465664" cy="1534963"/>
          </a:xfrm>
        </p:grpSpPr>
        <p:pic>
          <p:nvPicPr>
            <p:cNvPr id="22" name="图片 54" descr="图片包含 游戏机, 风筝, 飞行&#10;&#10;描述已自动生成">
              <a:extLst>
                <a:ext uri="{FF2B5EF4-FFF2-40B4-BE49-F238E27FC236}">
                  <a16:creationId xmlns:a16="http://schemas.microsoft.com/office/drawing/2014/main" id="{82DF119B-7FBD-D1C6-CA1F-D369F49B748C}"/>
                </a:ext>
              </a:extLst>
            </p:cNvPr>
            <p:cNvPicPr>
              <a:picLocks noChangeAspect="1"/>
            </p:cNvPicPr>
            <p:nvPr/>
          </p:nvPicPr>
          <p:blipFill>
            <a:blip r:embed="rId26"/>
            <a:srcRect l="41435" t="40941" r="34577" b="30294"/>
            <a:stretch/>
          </p:blipFill>
          <p:spPr>
            <a:xfrm>
              <a:off x="2425254" y="4780707"/>
              <a:ext cx="1465664" cy="1318199"/>
            </a:xfrm>
            <a:prstGeom prst="rect">
              <a:avLst/>
            </a:prstGeom>
          </p:spPr>
        </p:pic>
        <p:pic>
          <p:nvPicPr>
            <p:cNvPr id="23" name="143_slice56">
              <a:hlinkClick r:id="" action="ppaction://media"/>
              <a:extLst>
                <a:ext uri="{FF2B5EF4-FFF2-40B4-BE49-F238E27FC236}">
                  <a16:creationId xmlns:a16="http://schemas.microsoft.com/office/drawing/2014/main" id="{E4AEA698-9711-65AC-0ED5-178B820CF964}"/>
                </a:ext>
              </a:extLst>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2931087" y="6107243"/>
              <a:ext cx="208427" cy="208427"/>
            </a:xfrm>
            <a:prstGeom prst="rect">
              <a:avLst/>
            </a:prstGeom>
            <a:solidFill>
              <a:srgbClr val="156082">
                <a:lumMod val="75000"/>
              </a:srgbClr>
            </a:solidFill>
          </p:spPr>
        </p:pic>
      </p:grpSp>
      <p:grpSp>
        <p:nvGrpSpPr>
          <p:cNvPr id="24" name="组合 60">
            <a:extLst>
              <a:ext uri="{FF2B5EF4-FFF2-40B4-BE49-F238E27FC236}">
                <a16:creationId xmlns:a16="http://schemas.microsoft.com/office/drawing/2014/main" id="{EB738D0B-AA45-AA43-F078-4CB1EBA49170}"/>
              </a:ext>
            </a:extLst>
          </p:cNvPr>
          <p:cNvGrpSpPr/>
          <p:nvPr/>
        </p:nvGrpSpPr>
        <p:grpSpPr>
          <a:xfrm>
            <a:off x="956256" y="674308"/>
            <a:ext cx="1465665" cy="1529265"/>
            <a:chOff x="2497989" y="1165711"/>
            <a:chExt cx="1465665" cy="1529265"/>
          </a:xfrm>
        </p:grpSpPr>
        <p:pic>
          <p:nvPicPr>
            <p:cNvPr id="25" name="132_slice13">
              <a:hlinkClick r:id="" action="ppaction://media"/>
              <a:extLst>
                <a:ext uri="{FF2B5EF4-FFF2-40B4-BE49-F238E27FC236}">
                  <a16:creationId xmlns:a16="http://schemas.microsoft.com/office/drawing/2014/main" id="{D4617BA6-F7BE-1531-4EF2-50761012FA7A}"/>
                </a:ext>
              </a:extLst>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2931087" y="2486550"/>
              <a:ext cx="208426" cy="208426"/>
            </a:xfrm>
            <a:prstGeom prst="rect">
              <a:avLst/>
            </a:prstGeom>
            <a:solidFill>
              <a:srgbClr val="156082">
                <a:lumMod val="75000"/>
              </a:srgbClr>
            </a:solidFill>
          </p:spPr>
        </p:pic>
        <p:pic>
          <p:nvPicPr>
            <p:cNvPr id="26" name="图片 34" descr="图片包含 游戏机, 风筝, 水果, 体育&#10;&#10;描述已自动生成">
              <a:extLst>
                <a:ext uri="{FF2B5EF4-FFF2-40B4-BE49-F238E27FC236}">
                  <a16:creationId xmlns:a16="http://schemas.microsoft.com/office/drawing/2014/main" id="{8DFA9795-85FE-ADAD-DB2A-43C44B92CA7A}"/>
                </a:ext>
              </a:extLst>
            </p:cNvPr>
            <p:cNvPicPr>
              <a:picLocks noChangeAspect="1"/>
            </p:cNvPicPr>
            <p:nvPr/>
          </p:nvPicPr>
          <p:blipFill>
            <a:blip r:embed="rId27"/>
            <a:srcRect l="43730" t="39544" r="29110" b="30247"/>
            <a:stretch/>
          </p:blipFill>
          <p:spPr>
            <a:xfrm>
              <a:off x="2497989" y="1165711"/>
              <a:ext cx="1465665" cy="1222619"/>
            </a:xfrm>
            <a:prstGeom prst="rect">
              <a:avLst/>
            </a:prstGeom>
          </p:spPr>
        </p:pic>
      </p:grpSp>
      <p:grpSp>
        <p:nvGrpSpPr>
          <p:cNvPr id="27" name="组合 59">
            <a:extLst>
              <a:ext uri="{FF2B5EF4-FFF2-40B4-BE49-F238E27FC236}">
                <a16:creationId xmlns:a16="http://schemas.microsoft.com/office/drawing/2014/main" id="{285733C4-6592-EE82-0F3B-DBF7AC49829C}"/>
              </a:ext>
            </a:extLst>
          </p:cNvPr>
          <p:cNvGrpSpPr/>
          <p:nvPr/>
        </p:nvGrpSpPr>
        <p:grpSpPr>
          <a:xfrm>
            <a:off x="2521201" y="573075"/>
            <a:ext cx="1513150" cy="1636105"/>
            <a:chOff x="701666" y="1052566"/>
            <a:chExt cx="1513150" cy="1636105"/>
          </a:xfrm>
        </p:grpSpPr>
        <p:pic>
          <p:nvPicPr>
            <p:cNvPr id="28" name="图片 47" descr="图表, 雷达图&#10;&#10;描述已自动生成">
              <a:extLst>
                <a:ext uri="{FF2B5EF4-FFF2-40B4-BE49-F238E27FC236}">
                  <a16:creationId xmlns:a16="http://schemas.microsoft.com/office/drawing/2014/main" id="{0E180B8F-92F5-F777-A379-01B3AD94397F}"/>
                </a:ext>
              </a:extLst>
            </p:cNvPr>
            <p:cNvPicPr>
              <a:picLocks noChangeAspect="1"/>
            </p:cNvPicPr>
            <p:nvPr/>
          </p:nvPicPr>
          <p:blipFill>
            <a:blip r:embed="rId28"/>
            <a:srcRect l="43475" t="37234" r="28693" b="29203"/>
            <a:stretch/>
          </p:blipFill>
          <p:spPr>
            <a:xfrm>
              <a:off x="701666" y="1052566"/>
              <a:ext cx="1513150" cy="1368508"/>
            </a:xfrm>
            <a:prstGeom prst="rect">
              <a:avLst/>
            </a:prstGeom>
          </p:spPr>
        </p:pic>
        <p:pic>
          <p:nvPicPr>
            <p:cNvPr id="29" name="037_slice18">
              <a:hlinkClick r:id="" action="ppaction://media"/>
              <a:extLst>
                <a:ext uri="{FF2B5EF4-FFF2-40B4-BE49-F238E27FC236}">
                  <a16:creationId xmlns:a16="http://schemas.microsoft.com/office/drawing/2014/main" id="{3D51081F-9B85-A0A9-3CA6-CCA278998760}"/>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249815" y="2480245"/>
              <a:ext cx="208426" cy="208426"/>
            </a:xfrm>
            <a:prstGeom prst="rect">
              <a:avLst/>
            </a:prstGeom>
            <a:solidFill>
              <a:srgbClr val="156082">
                <a:lumMod val="75000"/>
              </a:srgbClr>
            </a:solidFill>
          </p:spPr>
        </p:pic>
      </p:grpSp>
      <p:grpSp>
        <p:nvGrpSpPr>
          <p:cNvPr id="30" name="组合 63">
            <a:extLst>
              <a:ext uri="{FF2B5EF4-FFF2-40B4-BE49-F238E27FC236}">
                <a16:creationId xmlns:a16="http://schemas.microsoft.com/office/drawing/2014/main" id="{01975110-9797-6B44-E53E-9C95D1560DEE}"/>
              </a:ext>
            </a:extLst>
          </p:cNvPr>
          <p:cNvGrpSpPr/>
          <p:nvPr/>
        </p:nvGrpSpPr>
        <p:grpSpPr>
          <a:xfrm>
            <a:off x="2809631" y="2269654"/>
            <a:ext cx="799228" cy="1772014"/>
            <a:chOff x="2666198" y="2786489"/>
            <a:chExt cx="799228" cy="1772014"/>
          </a:xfrm>
        </p:grpSpPr>
        <p:pic>
          <p:nvPicPr>
            <p:cNvPr id="31" name="图片 32" descr="图片包含 风筝, 游戏机, 飞行&#10;&#10;描述已自动生成">
              <a:extLst>
                <a:ext uri="{FF2B5EF4-FFF2-40B4-BE49-F238E27FC236}">
                  <a16:creationId xmlns:a16="http://schemas.microsoft.com/office/drawing/2014/main" id="{122BBA88-E216-089B-8915-2DDB843AE465}"/>
                </a:ext>
              </a:extLst>
            </p:cNvPr>
            <p:cNvPicPr>
              <a:picLocks noChangeAspect="1"/>
            </p:cNvPicPr>
            <p:nvPr/>
          </p:nvPicPr>
          <p:blipFill>
            <a:blip r:embed="rId29"/>
            <a:srcRect l="43907" t="36618" r="41838" b="27178"/>
            <a:stretch/>
          </p:blipFill>
          <p:spPr>
            <a:xfrm>
              <a:off x="2666198" y="2786489"/>
              <a:ext cx="799228" cy="1522303"/>
            </a:xfrm>
            <a:prstGeom prst="rect">
              <a:avLst/>
            </a:prstGeom>
          </p:spPr>
        </p:pic>
        <p:pic>
          <p:nvPicPr>
            <p:cNvPr id="32" name="063_slice10">
              <a:hlinkClick r:id="" action="ppaction://media"/>
              <a:extLst>
                <a:ext uri="{FF2B5EF4-FFF2-40B4-BE49-F238E27FC236}">
                  <a16:creationId xmlns:a16="http://schemas.microsoft.com/office/drawing/2014/main" id="{51F51CD7-46B0-FCB4-A20B-30E969F6DC84}"/>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931087" y="4350077"/>
              <a:ext cx="208426" cy="208426"/>
            </a:xfrm>
            <a:prstGeom prst="rect">
              <a:avLst/>
            </a:prstGeom>
            <a:solidFill>
              <a:srgbClr val="156082">
                <a:lumMod val="75000"/>
              </a:srgbClr>
            </a:solidFill>
          </p:spPr>
        </p:pic>
      </p:grpSp>
      <p:grpSp>
        <p:nvGrpSpPr>
          <p:cNvPr id="33" name="组合 73">
            <a:extLst>
              <a:ext uri="{FF2B5EF4-FFF2-40B4-BE49-F238E27FC236}">
                <a16:creationId xmlns:a16="http://schemas.microsoft.com/office/drawing/2014/main" id="{A7EF0A37-22D2-E54C-5AE6-C702165EAEE3}"/>
              </a:ext>
            </a:extLst>
          </p:cNvPr>
          <p:cNvGrpSpPr/>
          <p:nvPr/>
        </p:nvGrpSpPr>
        <p:grpSpPr>
          <a:xfrm>
            <a:off x="2767956" y="4193598"/>
            <a:ext cx="813123" cy="1593586"/>
            <a:chOff x="1118603" y="4703389"/>
            <a:chExt cx="813123" cy="1593586"/>
          </a:xfrm>
        </p:grpSpPr>
        <p:pic>
          <p:nvPicPr>
            <p:cNvPr id="34" name="图片 70" descr="图片包含 风筝, 游戏机&#10;&#10;描述已自动生成">
              <a:extLst>
                <a:ext uri="{FF2B5EF4-FFF2-40B4-BE49-F238E27FC236}">
                  <a16:creationId xmlns:a16="http://schemas.microsoft.com/office/drawing/2014/main" id="{20476156-F5F9-85CA-4925-6807D3971B82}"/>
                </a:ext>
              </a:extLst>
            </p:cNvPr>
            <p:cNvPicPr>
              <a:picLocks noChangeAspect="1"/>
            </p:cNvPicPr>
            <p:nvPr/>
          </p:nvPicPr>
          <p:blipFill>
            <a:blip r:embed="rId30"/>
            <a:srcRect l="44691" t="39500" r="41801" b="29751"/>
            <a:stretch/>
          </p:blipFill>
          <p:spPr>
            <a:xfrm>
              <a:off x="1118603" y="4703389"/>
              <a:ext cx="813123" cy="1388177"/>
            </a:xfrm>
            <a:prstGeom prst="rect">
              <a:avLst/>
            </a:prstGeom>
          </p:spPr>
        </p:pic>
        <p:pic>
          <p:nvPicPr>
            <p:cNvPr id="35" name="211_slice28">
              <a:hlinkClick r:id="" action="ppaction://media"/>
              <a:extLst>
                <a:ext uri="{FF2B5EF4-FFF2-40B4-BE49-F238E27FC236}">
                  <a16:creationId xmlns:a16="http://schemas.microsoft.com/office/drawing/2014/main" id="{FB131775-CC09-FFAB-5AAF-5B6C94901F51}"/>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17668" y="6080211"/>
              <a:ext cx="216764" cy="216764"/>
            </a:xfrm>
            <a:prstGeom prst="rect">
              <a:avLst/>
            </a:prstGeom>
            <a:solidFill>
              <a:srgbClr val="156082">
                <a:lumMod val="75000"/>
              </a:srgbClr>
            </a:solidFill>
          </p:spPr>
        </p:pic>
      </p:grpSp>
      <p:sp>
        <p:nvSpPr>
          <p:cNvPr id="4" name="TextBox 3">
            <a:extLst>
              <a:ext uri="{FF2B5EF4-FFF2-40B4-BE49-F238E27FC236}">
                <a16:creationId xmlns:a16="http://schemas.microsoft.com/office/drawing/2014/main" id="{00E9F273-F2AD-7572-2B84-28067EEE4426}"/>
              </a:ext>
            </a:extLst>
          </p:cNvPr>
          <p:cNvSpPr txBox="1"/>
          <p:nvPr/>
        </p:nvSpPr>
        <p:spPr>
          <a:xfrm>
            <a:off x="564337" y="6043972"/>
            <a:ext cx="11329484" cy="584775"/>
          </a:xfrm>
          <a:prstGeom prst="rect">
            <a:avLst/>
          </a:prstGeom>
          <a:noFill/>
        </p:spPr>
        <p:txBody>
          <a:bodyPr wrap="square">
            <a:spAutoFit/>
          </a:bodyPr>
          <a:lstStyle/>
          <a:p>
            <a:r>
              <a:rPr lang="en-GB" sz="1600" b="0" i="0" dirty="0">
                <a:solidFill>
                  <a:srgbClr val="413839"/>
                </a:solidFill>
                <a:effectLst/>
                <a:latin typeface="Times New Roman" panose="02020603050405020304" pitchFamily="18" charset="0"/>
              </a:rPr>
              <a:t>X. Liu, X. Dong, S. Qian, D. Kanojia, </a:t>
            </a:r>
            <a:r>
              <a:rPr lang="en-GB" sz="1600" dirty="0">
                <a:solidFill>
                  <a:srgbClr val="413839"/>
                </a:solidFill>
                <a:latin typeface="Times New Roman" panose="02020603050405020304" pitchFamily="18" charset="0"/>
              </a:rPr>
              <a:t>W. Wang, </a:t>
            </a:r>
            <a:r>
              <a:rPr lang="en-GB" sz="1600" b="0" i="0" dirty="0">
                <a:solidFill>
                  <a:srgbClr val="413839"/>
                </a:solidFill>
                <a:effectLst/>
                <a:latin typeface="Times New Roman" panose="02020603050405020304" pitchFamily="18" charset="0"/>
              </a:rPr>
              <a:t>and Z. Feng, "</a:t>
            </a:r>
            <a:r>
              <a:rPr lang="en-GB" sz="1600" b="0" i="0" dirty="0" err="1">
                <a:solidFill>
                  <a:srgbClr val="413839"/>
                </a:solidFill>
                <a:effectLst/>
                <a:latin typeface="Times New Roman" panose="02020603050405020304" pitchFamily="18" charset="0"/>
              </a:rPr>
              <a:t>GCDance</a:t>
            </a:r>
            <a:r>
              <a:rPr lang="en-GB" sz="1600" b="0" i="0" dirty="0">
                <a:solidFill>
                  <a:srgbClr val="413839"/>
                </a:solidFill>
                <a:effectLst/>
                <a:latin typeface="Times New Roman" panose="02020603050405020304" pitchFamily="18" charset="0"/>
              </a:rPr>
              <a:t>: Genre-Controlled Music-Driven 3D Full Body Dance Generation," </a:t>
            </a:r>
            <a:r>
              <a:rPr lang="en-GB" sz="1600" b="0" i="1" dirty="0">
                <a:solidFill>
                  <a:srgbClr val="413839"/>
                </a:solidFill>
                <a:effectLst/>
                <a:latin typeface="Times New Roman" panose="02020603050405020304" pitchFamily="18" charset="0"/>
              </a:rPr>
              <a:t>IEEE Transactions on Multimedia</a:t>
            </a:r>
            <a:r>
              <a:rPr lang="en-GB" sz="1600" b="0" i="0" dirty="0">
                <a:solidFill>
                  <a:srgbClr val="413839"/>
                </a:solidFill>
                <a:effectLst/>
                <a:latin typeface="Times New Roman" panose="02020603050405020304" pitchFamily="18" charset="0"/>
              </a:rPr>
              <a:t>, 2026. [</a:t>
            </a:r>
            <a:r>
              <a:rPr lang="en-GB" sz="1600" b="0" i="0" dirty="0" err="1">
                <a:effectLst/>
                <a:latin typeface="Times New Roman" panose="02020603050405020304" pitchFamily="18" charset="0"/>
                <a:hlinkClick r:id="rId31"/>
              </a:rPr>
              <a:t>arXiv</a:t>
            </a:r>
            <a:r>
              <a:rPr lang="en-GB" sz="1600" b="0" i="0" dirty="0">
                <a:solidFill>
                  <a:srgbClr val="413839"/>
                </a:solidFill>
                <a:effectLst/>
                <a:latin typeface="Times New Roman" panose="02020603050405020304" pitchFamily="18" charset="0"/>
              </a:rPr>
              <a:t>] [</a:t>
            </a:r>
            <a:r>
              <a:rPr lang="en-GB" sz="1600" b="0" i="0" dirty="0">
                <a:effectLst/>
                <a:latin typeface="Times New Roman" panose="02020603050405020304" pitchFamily="18" charset="0"/>
                <a:hlinkClick r:id="rId32"/>
              </a:rPr>
              <a:t>PDF</a:t>
            </a:r>
            <a:r>
              <a:rPr lang="en-GB" sz="1600" b="0" i="0" dirty="0">
                <a:solidFill>
                  <a:srgbClr val="413839"/>
                </a:solidFill>
                <a:effectLst/>
                <a:latin typeface="Times New Roman" panose="02020603050405020304" pitchFamily="18" charset="0"/>
              </a:rPr>
              <a:t>] [</a:t>
            </a:r>
            <a:r>
              <a:rPr lang="en-GB" sz="1600" b="0" i="0" dirty="0">
                <a:effectLst/>
                <a:latin typeface="Times New Roman" panose="02020603050405020304" pitchFamily="18" charset="0"/>
                <a:hlinkClick r:id="rId33"/>
              </a:rPr>
              <a:t>code, data, &amp; demo</a:t>
            </a:r>
            <a:r>
              <a:rPr lang="en-GB" sz="1600" b="0" i="0" dirty="0">
                <a:solidFill>
                  <a:srgbClr val="413839"/>
                </a:solidFill>
                <a:effectLst/>
                <a:latin typeface="Times New Roman" panose="02020603050405020304" pitchFamily="18" charset="0"/>
              </a:rPr>
              <a:t>]</a:t>
            </a:r>
            <a:endParaRPr lang="en-GB" sz="1600" dirty="0"/>
          </a:p>
        </p:txBody>
      </p:sp>
    </p:spTree>
    <p:extLst>
      <p:ext uri="{BB962C8B-B14F-4D97-AF65-F5344CB8AC3E}">
        <p14:creationId xmlns:p14="http://schemas.microsoft.com/office/powerpoint/2010/main" val="3727306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audio>
              <p:cMediaNode vol="80000">
                <p:cTn id="4" fill="hold" display="0">
                  <p:stCondLst>
                    <p:cond delay="indefinite"/>
                  </p:stCondLst>
                  <p:endCondLst>
                    <p:cond evt="onStopAudio" delay="0">
                      <p:tgtEl>
                        <p:sldTgt/>
                      </p:tgtEl>
                    </p:cond>
                  </p:endCondLst>
                </p:cTn>
                <p:tgtEl>
                  <p:spTgt spid="17"/>
                </p:tgtEl>
              </p:cMediaNode>
            </p:audio>
            <p:audio>
              <p:cMediaNode vol="80000">
                <p:cTn id="5" fill="hold" display="0">
                  <p:stCondLst>
                    <p:cond delay="indefinite"/>
                  </p:stCondLst>
                  <p:endCondLst>
                    <p:cond evt="onStopAudio" delay="0">
                      <p:tgtEl>
                        <p:sldTgt/>
                      </p:tgtEl>
                    </p:cond>
                  </p:endCondLst>
                </p:cTn>
                <p:tgtEl>
                  <p:spTgt spid="20"/>
                </p:tgtEl>
              </p:cMediaNode>
            </p:audio>
            <p:audio>
              <p:cMediaNode vol="80000">
                <p:cTn id="6" fill="hold" display="0">
                  <p:stCondLst>
                    <p:cond delay="indefinite"/>
                  </p:stCondLst>
                  <p:endCondLst>
                    <p:cond evt="onStopAudio" delay="0">
                      <p:tgtEl>
                        <p:sldTgt/>
                      </p:tgtEl>
                    </p:cond>
                  </p:endCondLst>
                </p:cTn>
                <p:tgtEl>
                  <p:spTgt spid="23"/>
                </p:tgtEl>
              </p:cMediaNode>
            </p:audio>
            <p:audio>
              <p:cMediaNode vol="80000">
                <p:cTn id="7" fill="hold" display="0">
                  <p:stCondLst>
                    <p:cond delay="indefinite"/>
                  </p:stCondLst>
                  <p:endCondLst>
                    <p:cond evt="onStopAudio" delay="0">
                      <p:tgtEl>
                        <p:sldTgt/>
                      </p:tgtEl>
                    </p:cond>
                  </p:endCondLst>
                </p:cTn>
                <p:tgtEl>
                  <p:spTgt spid="25"/>
                </p:tgtEl>
              </p:cMediaNode>
            </p:audio>
            <p:audio>
              <p:cMediaNode vol="80000">
                <p:cTn id="8" fill="hold" display="0">
                  <p:stCondLst>
                    <p:cond delay="indefinite"/>
                  </p:stCondLst>
                  <p:endCondLst>
                    <p:cond evt="onStopAudio" delay="0">
                      <p:tgtEl>
                        <p:sldTgt/>
                      </p:tgtEl>
                    </p:cond>
                  </p:endCondLst>
                </p:cTn>
                <p:tgtEl>
                  <p:spTgt spid="29"/>
                </p:tgtEl>
              </p:cMediaNode>
            </p:audio>
            <p:audio>
              <p:cMediaNode vol="80000">
                <p:cTn id="9" fill="hold" display="0">
                  <p:stCondLst>
                    <p:cond delay="indefinite"/>
                  </p:stCondLst>
                  <p:endCondLst>
                    <p:cond evt="onStopAudio" delay="0">
                      <p:tgtEl>
                        <p:sldTgt/>
                      </p:tgtEl>
                    </p:cond>
                  </p:endCondLst>
                </p:cTn>
                <p:tgtEl>
                  <p:spTgt spid="32"/>
                </p:tgtEl>
              </p:cMediaNode>
            </p:audio>
            <p:audio>
              <p:cMediaNode vol="80000">
                <p:cTn id="10" fill="hold" display="0">
                  <p:stCondLst>
                    <p:cond delay="indefinite"/>
                  </p:stCondLst>
                  <p:endCondLst>
                    <p:cond evt="onStopAudio" delay="0">
                      <p:tgtEl>
                        <p:sldTgt/>
                      </p:tgtEl>
                    </p:cond>
                  </p:endCondLst>
                </p:cTn>
                <p:tgtEl>
                  <p:spTgt spid="3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FC81189-DA7A-09A5-1B74-D6FFC0D5F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76DED-F81D-8906-B316-BF1461852568}"/>
              </a:ext>
            </a:extLst>
          </p:cNvPr>
          <p:cNvSpPr>
            <a:spLocks noGrp="1"/>
          </p:cNvSpPr>
          <p:nvPr>
            <p:ph type="title"/>
          </p:nvPr>
        </p:nvSpPr>
        <p:spPr>
          <a:xfrm>
            <a:off x="297559" y="255097"/>
            <a:ext cx="10485120" cy="743521"/>
          </a:xfrm>
        </p:spPr>
        <p:txBody>
          <a:bodyPr/>
          <a:lstStyle/>
          <a:p>
            <a:r>
              <a:rPr lang="en-GB" sz="3000" dirty="0">
                <a:solidFill>
                  <a:srgbClr val="0070C0"/>
                </a:solidFill>
              </a:rPr>
              <a:t>Task 4: Language-Queried Audio Source Separation</a:t>
            </a:r>
          </a:p>
        </p:txBody>
      </p:sp>
      <p:pic>
        <p:nvPicPr>
          <p:cNvPr id="8" name="Picture 7">
            <a:extLst>
              <a:ext uri="{FF2B5EF4-FFF2-40B4-BE49-F238E27FC236}">
                <a16:creationId xmlns:a16="http://schemas.microsoft.com/office/drawing/2014/main" id="{838787FE-4A4A-67FC-7CB0-B61BE8BADFD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
        <p:nvSpPr>
          <p:cNvPr id="10" name="Title 1">
            <a:extLst>
              <a:ext uri="{FF2B5EF4-FFF2-40B4-BE49-F238E27FC236}">
                <a16:creationId xmlns:a16="http://schemas.microsoft.com/office/drawing/2014/main" id="{B1946CAC-0979-A186-5998-0518CE91C950}"/>
              </a:ext>
            </a:extLst>
          </p:cNvPr>
          <p:cNvSpPr txBox="1">
            <a:spLocks/>
          </p:cNvSpPr>
          <p:nvPr/>
        </p:nvSpPr>
        <p:spPr>
          <a:xfrm>
            <a:off x="1840046" y="1359650"/>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11" name="TextBox 10">
            <a:extLst>
              <a:ext uri="{FF2B5EF4-FFF2-40B4-BE49-F238E27FC236}">
                <a16:creationId xmlns:a16="http://schemas.microsoft.com/office/drawing/2014/main" id="{E196907B-EA19-8994-110F-F23EF33C24F5}"/>
              </a:ext>
            </a:extLst>
          </p:cNvPr>
          <p:cNvSpPr txBox="1"/>
          <p:nvPr/>
        </p:nvSpPr>
        <p:spPr>
          <a:xfrm>
            <a:off x="2456534" y="1932587"/>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12" name="TextBox 11">
            <a:extLst>
              <a:ext uri="{FF2B5EF4-FFF2-40B4-BE49-F238E27FC236}">
                <a16:creationId xmlns:a16="http://schemas.microsoft.com/office/drawing/2014/main" id="{F83074C2-9F22-4C69-D0FC-89900D3A0644}"/>
              </a:ext>
            </a:extLst>
          </p:cNvPr>
          <p:cNvSpPr txBox="1"/>
          <p:nvPr/>
        </p:nvSpPr>
        <p:spPr>
          <a:xfrm>
            <a:off x="380260" y="1214315"/>
            <a:ext cx="5833649" cy="2308324"/>
          </a:xfrm>
          <a:prstGeom prst="rect">
            <a:avLst/>
          </a:prstGeom>
          <a:noFill/>
        </p:spPr>
        <p:txBody>
          <a:bodyPr wrap="square">
            <a:spAutoFit/>
          </a:bodyPr>
          <a:lstStyle/>
          <a:p>
            <a:pPr marL="285744" indent="-285744">
              <a:buFont typeface="Arial" panose="020B0604020202020204" pitchFamily="34" charset="0"/>
              <a:buChar char="•"/>
            </a:pPr>
            <a:r>
              <a:rPr lang="en-US" sz="1800" dirty="0">
                <a:latin typeface="Georgia" panose="02040502050405020303" pitchFamily="18" charset="0"/>
              </a:rPr>
              <a:t>LASS – Separate a </a:t>
            </a:r>
            <a:r>
              <a:rPr lang="en-US" sz="1800" b="1" dirty="0">
                <a:latin typeface="Georgia" panose="02040502050405020303" pitchFamily="18" charset="0"/>
              </a:rPr>
              <a:t>target source </a:t>
            </a:r>
            <a:r>
              <a:rPr lang="en-US" sz="1800" dirty="0">
                <a:latin typeface="Georgia" panose="02040502050405020303" pitchFamily="18" charset="0"/>
              </a:rPr>
              <a:t>from an audio mixture based on the </a:t>
            </a:r>
            <a:r>
              <a:rPr lang="en-US" sz="1800" b="1" dirty="0">
                <a:latin typeface="Georgia" panose="02040502050405020303" pitchFamily="18" charset="0"/>
              </a:rPr>
              <a:t>natural language descriptions</a:t>
            </a:r>
            <a:r>
              <a:rPr lang="en-US" sz="1800" dirty="0">
                <a:latin typeface="Georgia" panose="02040502050405020303" pitchFamily="18" charset="0"/>
              </a:rPr>
              <a:t> of the target source</a:t>
            </a:r>
          </a:p>
          <a:p>
            <a:pPr marL="285750" indent="-285750">
              <a:buFont typeface="Arial" panose="020B0604020202020204" pitchFamily="34" charset="0"/>
              <a:buChar char="•"/>
            </a:pPr>
            <a:r>
              <a:rPr lang="en-US" sz="1800" dirty="0">
                <a:latin typeface="Georgia" panose="02040502050405020303" pitchFamily="18" charset="0"/>
              </a:rPr>
              <a:t>First attempt bridging audio source separation and natural language processing</a:t>
            </a:r>
          </a:p>
          <a:p>
            <a:pPr marL="285750" indent="-285750">
              <a:buFont typeface="Arial" panose="020B0604020202020204" pitchFamily="34" charset="0"/>
              <a:buChar char="•"/>
            </a:pPr>
            <a:r>
              <a:rPr lang="en-US" sz="1800" dirty="0">
                <a:latin typeface="Georgia" panose="02040502050405020303" pitchFamily="18" charset="0"/>
              </a:rPr>
              <a:t>Support input arbitrary text to separate desired sound sources</a:t>
            </a:r>
            <a:endParaRPr lang="en-US" sz="1800" dirty="0"/>
          </a:p>
          <a:p>
            <a:endParaRPr lang="en-US" dirty="0"/>
          </a:p>
        </p:txBody>
      </p:sp>
      <p:sp>
        <p:nvSpPr>
          <p:cNvPr id="13" name="Rectangle 12">
            <a:extLst>
              <a:ext uri="{FF2B5EF4-FFF2-40B4-BE49-F238E27FC236}">
                <a16:creationId xmlns:a16="http://schemas.microsoft.com/office/drawing/2014/main" id="{5FE541BC-C181-D4FF-92AA-BD8F13F5D5B2}"/>
              </a:ext>
            </a:extLst>
          </p:cNvPr>
          <p:cNvSpPr/>
          <p:nvPr/>
        </p:nvSpPr>
        <p:spPr>
          <a:xfrm>
            <a:off x="3465566" y="4413974"/>
            <a:ext cx="1749206" cy="91974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5000"/>
                    <a:lumOff val="5000"/>
                  </a:schemeClr>
                </a:solidFill>
                <a:latin typeface="Georgia" panose="02040502050405020303" pitchFamily="18" charset="0"/>
              </a:rPr>
              <a:t>LASS</a:t>
            </a:r>
            <a:endParaRPr lang="en-CN" dirty="0">
              <a:solidFill>
                <a:schemeClr val="tx1">
                  <a:lumMod val="95000"/>
                  <a:lumOff val="5000"/>
                </a:schemeClr>
              </a:solidFill>
              <a:latin typeface="Georgia" panose="02040502050405020303" pitchFamily="18" charset="0"/>
            </a:endParaRPr>
          </a:p>
        </p:txBody>
      </p:sp>
      <p:sp>
        <p:nvSpPr>
          <p:cNvPr id="14" name="Down Arrow 9">
            <a:extLst>
              <a:ext uri="{FF2B5EF4-FFF2-40B4-BE49-F238E27FC236}">
                <a16:creationId xmlns:a16="http://schemas.microsoft.com/office/drawing/2014/main" id="{E9CADACF-2C27-6E91-D3D9-CCC8C67A05AA}"/>
              </a:ext>
            </a:extLst>
          </p:cNvPr>
          <p:cNvSpPr/>
          <p:nvPr/>
        </p:nvSpPr>
        <p:spPr>
          <a:xfrm rot="16200000" flipH="1">
            <a:off x="2832233" y="4581880"/>
            <a:ext cx="186027" cy="583935"/>
          </a:xfrm>
          <a:prstGeom prst="down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Rectangle 14">
            <a:extLst>
              <a:ext uri="{FF2B5EF4-FFF2-40B4-BE49-F238E27FC236}">
                <a16:creationId xmlns:a16="http://schemas.microsoft.com/office/drawing/2014/main" id="{65E4E3B5-B1F7-BA3D-7FFC-0A021369E14B}"/>
              </a:ext>
            </a:extLst>
          </p:cNvPr>
          <p:cNvSpPr/>
          <p:nvPr/>
        </p:nvSpPr>
        <p:spPr>
          <a:xfrm>
            <a:off x="1741491" y="3564972"/>
            <a:ext cx="5833648" cy="338554"/>
          </a:xfrm>
          <a:prstGeom prst="rect">
            <a:avLst/>
          </a:prstGeom>
        </p:spPr>
        <p:txBody>
          <a:bodyPr wrap="none">
            <a:spAutoFit/>
          </a:bodyPr>
          <a:lstStyle/>
          <a:p>
            <a:r>
              <a:rPr lang="en-GB" sz="1600" i="1" dirty="0">
                <a:latin typeface="Georgia" panose="02040502050405020303" pitchFamily="18" charset="0"/>
              </a:rPr>
              <a:t>Language Query: A </a:t>
            </a:r>
            <a:r>
              <a:rPr lang="en-CN" sz="1600" i="1" dirty="0">
                <a:latin typeface="Georgia" panose="02040502050405020303" pitchFamily="18" charset="0"/>
              </a:rPr>
              <a:t>bird is chirping under the thunder storm </a:t>
            </a:r>
          </a:p>
        </p:txBody>
      </p:sp>
      <p:sp>
        <p:nvSpPr>
          <p:cNvPr id="16" name="Down Arrow 12">
            <a:extLst>
              <a:ext uri="{FF2B5EF4-FFF2-40B4-BE49-F238E27FC236}">
                <a16:creationId xmlns:a16="http://schemas.microsoft.com/office/drawing/2014/main" id="{6F4299DA-6A85-3AD6-60AD-D552E7E138CE}"/>
              </a:ext>
            </a:extLst>
          </p:cNvPr>
          <p:cNvSpPr/>
          <p:nvPr/>
        </p:nvSpPr>
        <p:spPr>
          <a:xfrm rot="16200000" flipH="1">
            <a:off x="5662077" y="4581880"/>
            <a:ext cx="186027" cy="583935"/>
          </a:xfrm>
          <a:prstGeom prst="down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20" name="dog-bird.wav">
            <a:hlinkClick r:id="" action="ppaction://media"/>
            <a:extLst>
              <a:ext uri="{FF2B5EF4-FFF2-40B4-BE49-F238E27FC236}">
                <a16:creationId xmlns:a16="http://schemas.microsoft.com/office/drawing/2014/main" id="{35736089-F891-FB5D-EBA9-ACED8357D6E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a:stretch/>
        </p:blipFill>
        <p:spPr>
          <a:xfrm>
            <a:off x="297559" y="4429713"/>
            <a:ext cx="2087368" cy="919749"/>
          </a:xfrm>
          <a:prstGeom prst="rect">
            <a:avLst/>
          </a:prstGeom>
        </p:spPr>
      </p:pic>
      <p:pic>
        <p:nvPicPr>
          <p:cNvPr id="21" name="bird.wav">
            <a:hlinkClick r:id="" action="ppaction://media"/>
            <a:extLst>
              <a:ext uri="{FF2B5EF4-FFF2-40B4-BE49-F238E27FC236}">
                <a16:creationId xmlns:a16="http://schemas.microsoft.com/office/drawing/2014/main" id="{2AE2BA22-F5B9-EC17-5D31-700CE1C3C958}"/>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a:stretch/>
        </p:blipFill>
        <p:spPr>
          <a:xfrm>
            <a:off x="6295413" y="4413974"/>
            <a:ext cx="2087368" cy="929216"/>
          </a:xfrm>
          <a:prstGeom prst="rect">
            <a:avLst/>
          </a:prstGeom>
        </p:spPr>
      </p:pic>
      <p:sp>
        <p:nvSpPr>
          <p:cNvPr id="24" name="Down Arrow 15">
            <a:extLst>
              <a:ext uri="{FF2B5EF4-FFF2-40B4-BE49-F238E27FC236}">
                <a16:creationId xmlns:a16="http://schemas.microsoft.com/office/drawing/2014/main" id="{E8587177-F14E-0B71-5F1F-6E8899BBABB5}"/>
              </a:ext>
            </a:extLst>
          </p:cNvPr>
          <p:cNvSpPr/>
          <p:nvPr/>
        </p:nvSpPr>
        <p:spPr>
          <a:xfrm flipH="1">
            <a:off x="4215272" y="3988192"/>
            <a:ext cx="249793" cy="307777"/>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6" name="TextBox 25">
            <a:extLst>
              <a:ext uri="{FF2B5EF4-FFF2-40B4-BE49-F238E27FC236}">
                <a16:creationId xmlns:a16="http://schemas.microsoft.com/office/drawing/2014/main" id="{D77C1CE2-2ABF-0EB7-6B51-8B879077AA48}"/>
              </a:ext>
            </a:extLst>
          </p:cNvPr>
          <p:cNvSpPr txBox="1"/>
          <p:nvPr/>
        </p:nvSpPr>
        <p:spPr>
          <a:xfrm>
            <a:off x="569144" y="6015523"/>
            <a:ext cx="10970185" cy="523220"/>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X. Liu, H. Liu, Q. Kong, X. Mei, J. Zhao, Q. Huang, M.D. </a:t>
            </a:r>
            <a:r>
              <a:rPr lang="en-GB" sz="1400" b="0" i="0" dirty="0" err="1">
                <a:solidFill>
                  <a:srgbClr val="413839"/>
                </a:solidFill>
                <a:effectLst/>
                <a:latin typeface="Times New Roman" panose="02020603050405020304" pitchFamily="18" charset="0"/>
              </a:rPr>
              <a:t>Plumbley</a:t>
            </a:r>
            <a:r>
              <a:rPr lang="en-GB" sz="1400" b="0" i="0" dirty="0">
                <a:solidFill>
                  <a:srgbClr val="413839"/>
                </a:solidFill>
                <a:effectLst/>
                <a:latin typeface="Times New Roman" panose="02020603050405020304" pitchFamily="18" charset="0"/>
              </a:rPr>
              <a:t>, and </a:t>
            </a:r>
            <a:r>
              <a:rPr lang="en-GB" sz="1400" i="0" dirty="0">
                <a:solidFill>
                  <a:srgbClr val="413839"/>
                </a:solidFill>
                <a:effectLst/>
                <a:latin typeface="Times New Roman" panose="02020603050405020304" pitchFamily="18" charset="0"/>
              </a:rPr>
              <a:t>W. </a:t>
            </a:r>
            <a:r>
              <a:rPr lang="en-GB" sz="1400" i="0" dirty="0" err="1">
                <a:solidFill>
                  <a:srgbClr val="413839"/>
                </a:solidFill>
                <a:effectLst/>
                <a:latin typeface="Times New Roman" panose="02020603050405020304" pitchFamily="18" charset="0"/>
              </a:rPr>
              <a:t>Wang</a:t>
            </a:r>
            <a:r>
              <a:rPr lang="en-GB" sz="1400" b="0" i="0" dirty="0" err="1">
                <a:solidFill>
                  <a:srgbClr val="413839"/>
                </a:solidFill>
                <a:effectLst/>
                <a:latin typeface="Times New Roman" panose="02020603050405020304" pitchFamily="18" charset="0"/>
              </a:rPr>
              <a:t>,"Separate</a:t>
            </a:r>
            <a:r>
              <a:rPr lang="en-GB" sz="1400" b="0" i="0" dirty="0">
                <a:solidFill>
                  <a:srgbClr val="413839"/>
                </a:solidFill>
                <a:effectLst/>
                <a:latin typeface="Times New Roman" panose="02020603050405020304" pitchFamily="18" charset="0"/>
              </a:rPr>
              <a:t> What You Describe: Language-Queried Audio Source Separation," in </a:t>
            </a:r>
            <a:r>
              <a:rPr lang="en-GB" sz="1400" b="0" i="1" dirty="0">
                <a:solidFill>
                  <a:srgbClr val="413839"/>
                </a:solidFill>
                <a:effectLst/>
                <a:latin typeface="Times New Roman" panose="02020603050405020304" pitchFamily="18" charset="0"/>
              </a:rPr>
              <a:t>Proc. 23rd </a:t>
            </a:r>
            <a:r>
              <a:rPr lang="en-GB" sz="1400" b="0" i="1" dirty="0" err="1">
                <a:solidFill>
                  <a:srgbClr val="413839"/>
                </a:solidFill>
                <a:effectLst/>
                <a:latin typeface="Times New Roman" panose="02020603050405020304" pitchFamily="18" charset="0"/>
              </a:rPr>
              <a:t>Interspeech</a:t>
            </a:r>
            <a:r>
              <a:rPr lang="en-GB" sz="1400" b="0" i="1" dirty="0">
                <a:solidFill>
                  <a:srgbClr val="413839"/>
                </a:solidFill>
                <a:effectLst/>
                <a:latin typeface="Times New Roman" panose="02020603050405020304" pitchFamily="18" charset="0"/>
              </a:rPr>
              <a:t> Conference</a:t>
            </a:r>
            <a:r>
              <a:rPr lang="en-GB" sz="1400" b="0" i="0" dirty="0">
                <a:solidFill>
                  <a:srgbClr val="413839"/>
                </a:solidFill>
                <a:effectLst/>
                <a:latin typeface="Times New Roman" panose="02020603050405020304" pitchFamily="18" charset="0"/>
              </a:rPr>
              <a:t> (INTERSPEECH 2022), 18-22 September, 2022, Incheon, Korea.</a:t>
            </a:r>
            <a:endParaRPr lang="en-GB" sz="1400" dirty="0"/>
          </a:p>
        </p:txBody>
      </p:sp>
      <p:sp>
        <p:nvSpPr>
          <p:cNvPr id="32" name="TextBox 31">
            <a:extLst>
              <a:ext uri="{FF2B5EF4-FFF2-40B4-BE49-F238E27FC236}">
                <a16:creationId xmlns:a16="http://schemas.microsoft.com/office/drawing/2014/main" id="{3C07BCE1-2018-EC76-7B4C-FAD951FF0661}"/>
              </a:ext>
            </a:extLst>
          </p:cNvPr>
          <p:cNvSpPr txBox="1"/>
          <p:nvPr/>
        </p:nvSpPr>
        <p:spPr>
          <a:xfrm>
            <a:off x="8191627" y="1025324"/>
            <a:ext cx="3992792" cy="4889352"/>
          </a:xfrm>
          <a:prstGeom prst="rect">
            <a:avLst/>
          </a:prstGeom>
          <a:noFill/>
        </p:spPr>
        <p:txBody>
          <a:bodyPr wrap="square">
            <a:spAutoFit/>
          </a:bodyPr>
          <a:lstStyle/>
          <a:p>
            <a:pPr marL="285744" indent="-285744">
              <a:lnSpc>
                <a:spcPct val="150000"/>
              </a:lnSpc>
              <a:buFont typeface="Arial" panose="020B0604020202020204" pitchFamily="34" charset="0"/>
              <a:buChar char="•"/>
            </a:pPr>
            <a:r>
              <a:rPr lang="en-US" b="1" dirty="0">
                <a:latin typeface="Georgia" panose="02040502050405020303" pitchFamily="18" charset="0"/>
              </a:rPr>
              <a:t>Existing methods</a:t>
            </a:r>
          </a:p>
          <a:p>
            <a:pPr marL="742944" lvl="1" indent="-285744">
              <a:buFont typeface="Arial" panose="020B0604020202020204" pitchFamily="34" charset="0"/>
              <a:buChar char="•"/>
            </a:pPr>
            <a:r>
              <a:rPr lang="en-US" dirty="0">
                <a:latin typeface="Georgia" panose="02040502050405020303" pitchFamily="18" charset="0"/>
              </a:rPr>
              <a:t>LASS-Net (Liu et al 2022): first LASS model</a:t>
            </a:r>
          </a:p>
          <a:p>
            <a:pPr marL="742944" lvl="1" indent="-285744">
              <a:buFont typeface="Arial" panose="020B0604020202020204" pitchFamily="34" charset="0"/>
              <a:buChar char="•"/>
            </a:pPr>
            <a:r>
              <a:rPr lang="en-US" dirty="0" err="1">
                <a:latin typeface="Georgia" panose="02040502050405020303" pitchFamily="18" charset="0"/>
              </a:rPr>
              <a:t>SoundFilter</a:t>
            </a:r>
            <a:r>
              <a:rPr lang="en-US" dirty="0">
                <a:latin typeface="Georgia" panose="02040502050405020303" pitchFamily="18" charset="0"/>
              </a:rPr>
              <a:t> (Kilgour 2022): exploiting audio supervision</a:t>
            </a:r>
          </a:p>
          <a:p>
            <a:pPr marL="742944" lvl="1" indent="-285744">
              <a:buFont typeface="Arial" panose="020B0604020202020204" pitchFamily="34" charset="0"/>
              <a:buChar char="•"/>
            </a:pPr>
            <a:r>
              <a:rPr lang="en-US" dirty="0" err="1">
                <a:latin typeface="Georgia" panose="02040502050405020303" pitchFamily="18" charset="0"/>
              </a:rPr>
              <a:t>CLIPSep</a:t>
            </a:r>
            <a:r>
              <a:rPr lang="en-US" dirty="0">
                <a:latin typeface="Georgia" panose="02040502050405020303" pitchFamily="18" charset="0"/>
              </a:rPr>
              <a:t> (Dong et al. 2023): exploiting visual supervision</a:t>
            </a:r>
            <a:endParaRPr lang="en-US" b="1" dirty="0">
              <a:latin typeface="Georgia" panose="02040502050405020303" pitchFamily="18" charset="0"/>
            </a:endParaRPr>
          </a:p>
          <a:p>
            <a:pPr marL="285744" indent="-285744">
              <a:lnSpc>
                <a:spcPct val="150000"/>
              </a:lnSpc>
              <a:buFont typeface="Arial" panose="020B0604020202020204" pitchFamily="34" charset="0"/>
              <a:buChar char="•"/>
            </a:pPr>
            <a:r>
              <a:rPr lang="en-US" b="1" dirty="0">
                <a:latin typeface="Georgia" panose="02040502050405020303" pitchFamily="18" charset="0"/>
              </a:rPr>
              <a:t>Challenges </a:t>
            </a:r>
          </a:p>
          <a:p>
            <a:pPr marL="742944" lvl="1" indent="-285744">
              <a:buFont typeface="Arial" panose="020B0604020202020204" pitchFamily="34" charset="0"/>
              <a:buChar char="•"/>
            </a:pPr>
            <a:r>
              <a:rPr lang="en-US" dirty="0">
                <a:latin typeface="Georgia" panose="02040502050405020303" pitchFamily="18" charset="0"/>
              </a:rPr>
              <a:t>Small scale of data available for training</a:t>
            </a:r>
          </a:p>
          <a:p>
            <a:pPr marL="742944" lvl="1" indent="-285744">
              <a:buFont typeface="Arial" panose="020B0604020202020204" pitchFamily="34" charset="0"/>
              <a:buChar char="•"/>
            </a:pPr>
            <a:r>
              <a:rPr lang="en-US" dirty="0">
                <a:latin typeface="Georgia" panose="02040502050405020303" pitchFamily="18" charset="0"/>
              </a:rPr>
              <a:t>Open-domain source separation with texts</a:t>
            </a:r>
          </a:p>
          <a:p>
            <a:pPr marL="742944" lvl="1" indent="-285744">
              <a:buFont typeface="Arial" panose="020B0604020202020204" pitchFamily="34" charset="0"/>
              <a:buChar char="•"/>
            </a:pPr>
            <a:r>
              <a:rPr lang="en-US" dirty="0">
                <a:latin typeface="Georgia" panose="02040502050405020303" pitchFamily="18" charset="0"/>
              </a:rPr>
              <a:t>Overlapping sound events </a:t>
            </a:r>
          </a:p>
          <a:p>
            <a:pPr marL="742944" lvl="1" indent="-285744">
              <a:buFont typeface="Arial" panose="020B0604020202020204" pitchFamily="34" charset="0"/>
              <a:buChar char="•"/>
            </a:pPr>
            <a:r>
              <a:rPr lang="en-US" dirty="0">
                <a:latin typeface="Georgia" panose="02040502050405020303" pitchFamily="18" charset="0"/>
              </a:rPr>
              <a:t>Processing artefacts and incomplete separation</a:t>
            </a:r>
          </a:p>
          <a:p>
            <a:pPr marL="742944" lvl="1" indent="-285744">
              <a:lnSpc>
                <a:spcPct val="150000"/>
              </a:lnSpc>
              <a:buFont typeface="Arial" panose="020B0604020202020204" pitchFamily="34" charset="0"/>
              <a:buChar char="•"/>
            </a:pPr>
            <a:endParaRPr lang="en-US" b="1" dirty="0">
              <a:latin typeface="Georgia" panose="02040502050405020303" pitchFamily="18" charset="0"/>
            </a:endParaRPr>
          </a:p>
        </p:txBody>
      </p:sp>
    </p:spTree>
    <p:extLst>
      <p:ext uri="{BB962C8B-B14F-4D97-AF65-F5344CB8AC3E}">
        <p14:creationId xmlns:p14="http://schemas.microsoft.com/office/powerpoint/2010/main" val="130383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audio>
              <p:cMediaNode vol="84848">
                <p:cTn id="12" fill="hold" display="0">
                  <p:stCondLst>
                    <p:cond delay="indefinite"/>
                  </p:stCondLst>
                  <p:endCondLst>
                    <p:cond evt="onStopAudio" delay="0">
                      <p:tgtEl>
                        <p:sldTgt/>
                      </p:tgtEl>
                    </p:cond>
                  </p:endCondLst>
                </p:cTn>
                <p:tgtEl>
                  <p:spTgt spid="2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642C60E-4A68-FBD2-C860-C51A63A5A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B4E8E-3532-A0E8-F44C-3AD1DFF03801}"/>
              </a:ext>
            </a:extLst>
          </p:cNvPr>
          <p:cNvSpPr>
            <a:spLocks noGrp="1"/>
          </p:cNvSpPr>
          <p:nvPr>
            <p:ph type="title"/>
          </p:nvPr>
        </p:nvSpPr>
        <p:spPr>
          <a:xfrm>
            <a:off x="297559" y="255097"/>
            <a:ext cx="10485120" cy="743521"/>
          </a:xfrm>
        </p:spPr>
        <p:txBody>
          <a:bodyPr/>
          <a:lstStyle/>
          <a:p>
            <a:r>
              <a:rPr lang="en-GB" sz="3000" dirty="0">
                <a:solidFill>
                  <a:srgbClr val="0070C0"/>
                </a:solidFill>
              </a:rPr>
              <a:t>Task 4: </a:t>
            </a:r>
            <a:r>
              <a:rPr lang="en-GB" sz="3000" b="1" dirty="0" err="1">
                <a:solidFill>
                  <a:srgbClr val="0070C0"/>
                </a:solidFill>
              </a:rPr>
              <a:t>AudioSep</a:t>
            </a:r>
            <a:r>
              <a:rPr lang="en-GB" sz="3000" dirty="0">
                <a:solidFill>
                  <a:srgbClr val="0070C0"/>
                </a:solidFill>
              </a:rPr>
              <a:t> - Architecture</a:t>
            </a:r>
          </a:p>
        </p:txBody>
      </p:sp>
      <p:pic>
        <p:nvPicPr>
          <p:cNvPr id="8" name="Picture 7">
            <a:extLst>
              <a:ext uri="{FF2B5EF4-FFF2-40B4-BE49-F238E27FC236}">
                <a16:creationId xmlns:a16="http://schemas.microsoft.com/office/drawing/2014/main" id="{812497C8-F30B-DB5C-7DE4-D5214CBE134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
        <p:nvSpPr>
          <p:cNvPr id="3" name="TextBox 2">
            <a:extLst>
              <a:ext uri="{FF2B5EF4-FFF2-40B4-BE49-F238E27FC236}">
                <a16:creationId xmlns:a16="http://schemas.microsoft.com/office/drawing/2014/main" id="{CCA92E6E-90B5-C14F-0F54-FDE2EC174B3B}"/>
              </a:ext>
            </a:extLst>
          </p:cNvPr>
          <p:cNvSpPr txBox="1"/>
          <p:nvPr/>
        </p:nvSpPr>
        <p:spPr>
          <a:xfrm>
            <a:off x="3567726" y="1901779"/>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4" name="Title 1">
            <a:extLst>
              <a:ext uri="{FF2B5EF4-FFF2-40B4-BE49-F238E27FC236}">
                <a16:creationId xmlns:a16="http://schemas.microsoft.com/office/drawing/2014/main" id="{9BF8B8B0-45FD-E595-80B8-CC1F70A04BF1}"/>
              </a:ext>
            </a:extLst>
          </p:cNvPr>
          <p:cNvSpPr txBox="1">
            <a:spLocks/>
          </p:cNvSpPr>
          <p:nvPr/>
        </p:nvSpPr>
        <p:spPr>
          <a:xfrm>
            <a:off x="2057825" y="2466864"/>
            <a:ext cx="7305587"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indent="-285744" algn="l">
              <a:lnSpc>
                <a:spcPct val="150000"/>
              </a:lnSpc>
              <a:spcBef>
                <a:spcPts val="1200"/>
              </a:spcBef>
              <a:spcAft>
                <a:spcPts val="1200"/>
              </a:spcAft>
              <a:buFont typeface="Arial" panose="020B0604020202020204" pitchFamily="34" charset="0"/>
              <a:buChar char="•"/>
            </a:pPr>
            <a:endParaRPr lang="en-GB" sz="1600" i="1" dirty="0"/>
          </a:p>
        </p:txBody>
      </p:sp>
      <p:sp>
        <p:nvSpPr>
          <p:cNvPr id="5" name="TextBox 4">
            <a:extLst>
              <a:ext uri="{FF2B5EF4-FFF2-40B4-BE49-F238E27FC236}">
                <a16:creationId xmlns:a16="http://schemas.microsoft.com/office/drawing/2014/main" id="{1A4CD9DD-3658-D62B-60E7-D9D6DC8C928F}"/>
              </a:ext>
            </a:extLst>
          </p:cNvPr>
          <p:cNvSpPr txBox="1"/>
          <p:nvPr/>
        </p:nvSpPr>
        <p:spPr>
          <a:xfrm>
            <a:off x="1063487" y="1258280"/>
            <a:ext cx="9110189" cy="1400383"/>
          </a:xfrm>
          <a:prstGeom prst="rect">
            <a:avLst/>
          </a:prstGeom>
          <a:noFill/>
        </p:spPr>
        <p:txBody>
          <a:bodyPr wrap="square">
            <a:spAutoFit/>
          </a:bodyPr>
          <a:lstStyle/>
          <a:p>
            <a:pPr marL="285732" indent="-285744">
              <a:spcAft>
                <a:spcPts val="600"/>
              </a:spcAft>
              <a:buFont typeface="Arial" panose="020B0604020202020204" pitchFamily="34" charset="0"/>
              <a:buChar char="•"/>
            </a:pPr>
            <a:r>
              <a:rPr lang="en-US" dirty="0">
                <a:latin typeface="Georgia" panose="02040502050405020303" pitchFamily="18" charset="0"/>
              </a:rPr>
              <a:t>CLAP/CLIP + </a:t>
            </a:r>
            <a:r>
              <a:rPr lang="en-US" dirty="0" err="1">
                <a:latin typeface="Georgia" panose="02040502050405020303" pitchFamily="18" charset="0"/>
              </a:rPr>
              <a:t>ResUNet</a:t>
            </a:r>
            <a:r>
              <a:rPr lang="en-US" dirty="0">
                <a:latin typeface="Georgia" panose="02040502050405020303" pitchFamily="18" charset="0"/>
              </a:rPr>
              <a:t>, trained with </a:t>
            </a:r>
            <a:r>
              <a:rPr lang="en-US" b="1" dirty="0">
                <a:latin typeface="Georgia" panose="02040502050405020303" pitchFamily="18" charset="0"/>
              </a:rPr>
              <a:t>14,000 </a:t>
            </a:r>
            <a:r>
              <a:rPr lang="en-US" dirty="0">
                <a:latin typeface="Georgia" panose="02040502050405020303" pitchFamily="18" charset="0"/>
              </a:rPr>
              <a:t>hours of multimodal data</a:t>
            </a:r>
          </a:p>
          <a:p>
            <a:pPr marL="285732" indent="-285744">
              <a:spcAft>
                <a:spcPts val="600"/>
              </a:spcAft>
              <a:buFont typeface="Arial" panose="020B0604020202020204" pitchFamily="34" charset="0"/>
              <a:buChar char="•"/>
            </a:pPr>
            <a:r>
              <a:rPr lang="en-US" dirty="0">
                <a:latin typeface="Georgia" panose="02040502050405020303" pitchFamily="18" charset="0"/>
              </a:rPr>
              <a:t>A foundation model for open-domain sound separation with texts</a:t>
            </a:r>
          </a:p>
          <a:p>
            <a:pPr marL="285732" indent="-285744">
              <a:spcAft>
                <a:spcPts val="600"/>
              </a:spcAft>
              <a:buFont typeface="Arial" panose="020B0604020202020204" pitchFamily="34" charset="0"/>
              <a:buChar char="•"/>
            </a:pPr>
            <a:r>
              <a:rPr lang="en-US" dirty="0">
                <a:latin typeface="Georgia" panose="02040502050405020303" pitchFamily="18" charset="0"/>
              </a:rPr>
              <a:t>Impressive zero-shot performance in separating speech, music, sounds</a:t>
            </a:r>
          </a:p>
          <a:p>
            <a:endParaRPr lang="en-US" sz="1600" dirty="0"/>
          </a:p>
        </p:txBody>
      </p:sp>
      <p:pic>
        <p:nvPicPr>
          <p:cNvPr id="6" name="Picture 5">
            <a:extLst>
              <a:ext uri="{FF2B5EF4-FFF2-40B4-BE49-F238E27FC236}">
                <a16:creationId xmlns:a16="http://schemas.microsoft.com/office/drawing/2014/main" id="{A04E3DFA-836F-E5F9-2B9E-C2E09A39EFF0}"/>
              </a:ext>
            </a:extLst>
          </p:cNvPr>
          <p:cNvPicPr>
            <a:picLocks noChangeAspect="1"/>
          </p:cNvPicPr>
          <p:nvPr/>
        </p:nvPicPr>
        <p:blipFill>
          <a:blip r:embed="rId3"/>
          <a:stretch>
            <a:fillRect/>
          </a:stretch>
        </p:blipFill>
        <p:spPr>
          <a:xfrm>
            <a:off x="455268" y="2253562"/>
            <a:ext cx="11291130" cy="3052647"/>
          </a:xfrm>
          <a:prstGeom prst="rect">
            <a:avLst/>
          </a:prstGeom>
        </p:spPr>
      </p:pic>
      <p:sp>
        <p:nvSpPr>
          <p:cNvPr id="10" name="TextBox 9">
            <a:extLst>
              <a:ext uri="{FF2B5EF4-FFF2-40B4-BE49-F238E27FC236}">
                <a16:creationId xmlns:a16="http://schemas.microsoft.com/office/drawing/2014/main" id="{56C973AD-4DDB-676C-1FD8-808B26F09632}"/>
              </a:ext>
            </a:extLst>
          </p:cNvPr>
          <p:cNvSpPr txBox="1"/>
          <p:nvPr/>
        </p:nvSpPr>
        <p:spPr>
          <a:xfrm>
            <a:off x="1682774" y="6293100"/>
            <a:ext cx="1659834" cy="369332"/>
          </a:xfrm>
          <a:prstGeom prst="rect">
            <a:avLst/>
          </a:prstGeom>
          <a:noFill/>
        </p:spPr>
        <p:txBody>
          <a:bodyPr wrap="square" rtlCol="0">
            <a:spAutoFit/>
          </a:bodyPr>
          <a:lstStyle/>
          <a:p>
            <a:pPr defTabSz="457200" eaLnBrk="1" fontAlgn="auto" hangingPunct="1">
              <a:spcBef>
                <a:spcPts val="0"/>
              </a:spcBef>
              <a:spcAft>
                <a:spcPts val="0"/>
              </a:spcAft>
              <a:defRPr/>
            </a:pPr>
            <a:r>
              <a:rPr lang="en-US" altLang="zh-CN" sz="1800" b="1" dirty="0">
                <a:solidFill>
                  <a:srgbClr val="000000"/>
                </a:solidFill>
                <a:latin typeface="Calibri" panose="020F0502020204030204"/>
                <a:ea typeface="宋体" panose="02010600030101010101" pitchFamily="2" charset="-122"/>
                <a:cs typeface="+mn-cs"/>
              </a:rPr>
              <a:t>Demo</a:t>
            </a:r>
            <a:r>
              <a:rPr lang="en-GB" sz="1800" b="1" dirty="0">
                <a:solidFill>
                  <a:srgbClr val="000000"/>
                </a:solidFill>
                <a:latin typeface="Calibri" panose="020F0502020204030204"/>
                <a:cs typeface="+mn-cs"/>
              </a:rPr>
              <a:t>: </a:t>
            </a:r>
          </a:p>
        </p:txBody>
      </p:sp>
      <p:sp>
        <p:nvSpPr>
          <p:cNvPr id="12" name="TextBox 11">
            <a:extLst>
              <a:ext uri="{FF2B5EF4-FFF2-40B4-BE49-F238E27FC236}">
                <a16:creationId xmlns:a16="http://schemas.microsoft.com/office/drawing/2014/main" id="{34CE57A2-D793-5F13-53F4-F49BF0D07EA1}"/>
              </a:ext>
            </a:extLst>
          </p:cNvPr>
          <p:cNvSpPr txBox="1"/>
          <p:nvPr/>
        </p:nvSpPr>
        <p:spPr>
          <a:xfrm>
            <a:off x="2809671" y="6271682"/>
            <a:ext cx="6097712" cy="369332"/>
          </a:xfrm>
          <a:prstGeom prst="rect">
            <a:avLst/>
          </a:prstGeom>
          <a:noFill/>
        </p:spPr>
        <p:txBody>
          <a:bodyPr wrap="square">
            <a:spAutoFit/>
          </a:bodyPr>
          <a:lstStyle/>
          <a:p>
            <a:pPr defTabSz="457200" eaLnBrk="1" fontAlgn="auto" hangingPunct="1">
              <a:spcBef>
                <a:spcPts val="0"/>
              </a:spcBef>
              <a:spcAft>
                <a:spcPts val="0"/>
              </a:spcAft>
              <a:defRPr/>
            </a:pPr>
            <a:r>
              <a:rPr lang="en-GB" sz="1800" dirty="0">
                <a:solidFill>
                  <a:srgbClr val="000000"/>
                </a:solidFill>
                <a:latin typeface="Calibri" panose="020F0502020204030204"/>
                <a:cs typeface="+mn-cs"/>
              </a:rPr>
              <a:t>https://huggingface.co/spaces/Audio-AGI/AudioSep</a:t>
            </a:r>
          </a:p>
        </p:txBody>
      </p:sp>
      <p:sp>
        <p:nvSpPr>
          <p:cNvPr id="14" name="TextBox 13">
            <a:extLst>
              <a:ext uri="{FF2B5EF4-FFF2-40B4-BE49-F238E27FC236}">
                <a16:creationId xmlns:a16="http://schemas.microsoft.com/office/drawing/2014/main" id="{7917C061-F76A-B919-C85B-DA4D44B976DB}"/>
              </a:ext>
            </a:extLst>
          </p:cNvPr>
          <p:cNvSpPr txBox="1"/>
          <p:nvPr/>
        </p:nvSpPr>
        <p:spPr>
          <a:xfrm>
            <a:off x="1653158" y="5599720"/>
            <a:ext cx="933183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X. Liu, Q. Kong, Y. Zhao, H. Liu, Y. Yuan, Y. Liu, R. Xia, Y. Wang, M. D. </a:t>
            </a:r>
            <a:r>
              <a:rPr kumimoji="0" lang="en-GB" sz="1400" b="0" i="0" u="none" strike="noStrike" kern="1200" cap="none" spc="0" normalizeH="0" baseline="0" noProof="0" dirty="0" err="1">
                <a:ln>
                  <a:noFill/>
                </a:ln>
                <a:solidFill>
                  <a:srgbClr val="000000"/>
                </a:solidFill>
                <a:effectLst/>
                <a:uLnTx/>
                <a:uFillTx/>
                <a:latin typeface="Calibri" panose="020F0502020204030204"/>
                <a:ea typeface="+mn-ea"/>
                <a:cs typeface="+mn-cs"/>
              </a:rPr>
              <a:t>Plumbley</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 and W. Wang, "Separate anything you describe," </a:t>
            </a:r>
            <a:r>
              <a:rPr kumimoji="0" lang="en-GB" sz="1400" b="0" i="1" u="none" strike="noStrike" kern="1200" cap="none" spc="0" normalizeH="0" baseline="0" noProof="0" dirty="0">
                <a:ln>
                  <a:noFill/>
                </a:ln>
                <a:solidFill>
                  <a:srgbClr val="000000"/>
                </a:solidFill>
                <a:effectLst/>
                <a:uLnTx/>
                <a:uFillTx/>
                <a:latin typeface="Calibri" panose="020F0502020204030204"/>
                <a:ea typeface="+mn-ea"/>
                <a:cs typeface="+mn-cs"/>
              </a:rPr>
              <a:t>IEEE Transactions on Audio Speech and Language Processing</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 vol. 33, 458--471, 2025. [</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PDF</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code</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6942477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49D0D5D-F959-787F-D619-5DB14542B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DCE67-FA6E-99CA-3792-FAEECA8BCC6C}"/>
              </a:ext>
            </a:extLst>
          </p:cNvPr>
          <p:cNvSpPr>
            <a:spLocks noGrp="1"/>
          </p:cNvSpPr>
          <p:nvPr>
            <p:ph type="title"/>
          </p:nvPr>
        </p:nvSpPr>
        <p:spPr>
          <a:xfrm>
            <a:off x="297559" y="255097"/>
            <a:ext cx="10485120" cy="743521"/>
          </a:xfrm>
        </p:spPr>
        <p:txBody>
          <a:bodyPr/>
          <a:lstStyle/>
          <a:p>
            <a:r>
              <a:rPr lang="en-GB" sz="3000" dirty="0">
                <a:solidFill>
                  <a:srgbClr val="0070C0"/>
                </a:solidFill>
              </a:rPr>
              <a:t>Task 4: </a:t>
            </a:r>
            <a:r>
              <a:rPr lang="en-GB" sz="3000" b="1" dirty="0" err="1">
                <a:solidFill>
                  <a:srgbClr val="0070C0"/>
                </a:solidFill>
              </a:rPr>
              <a:t>AudioSep</a:t>
            </a:r>
            <a:r>
              <a:rPr lang="en-GB" sz="3000" dirty="0">
                <a:solidFill>
                  <a:srgbClr val="0070C0"/>
                </a:solidFill>
              </a:rPr>
              <a:t> - Results</a:t>
            </a:r>
          </a:p>
        </p:txBody>
      </p:sp>
      <p:pic>
        <p:nvPicPr>
          <p:cNvPr id="8" name="Picture 7">
            <a:extLst>
              <a:ext uri="{FF2B5EF4-FFF2-40B4-BE49-F238E27FC236}">
                <a16:creationId xmlns:a16="http://schemas.microsoft.com/office/drawing/2014/main" id="{19F0831E-7611-B291-8313-34D2E3E6EB0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
        <p:nvSpPr>
          <p:cNvPr id="3" name="TextBox 2">
            <a:extLst>
              <a:ext uri="{FF2B5EF4-FFF2-40B4-BE49-F238E27FC236}">
                <a16:creationId xmlns:a16="http://schemas.microsoft.com/office/drawing/2014/main" id="{961EC9AA-353E-AFE3-9AA5-D9E6800F7217}"/>
              </a:ext>
            </a:extLst>
          </p:cNvPr>
          <p:cNvSpPr txBox="1"/>
          <p:nvPr/>
        </p:nvSpPr>
        <p:spPr>
          <a:xfrm>
            <a:off x="514232" y="1365022"/>
            <a:ext cx="4664055" cy="1842364"/>
          </a:xfrm>
          <a:prstGeom prst="rect">
            <a:avLst/>
          </a:prstGeom>
          <a:noFill/>
        </p:spPr>
        <p:txBody>
          <a:bodyPr wrap="square">
            <a:spAutoFit/>
          </a:bodyPr>
          <a:lstStyle/>
          <a:p>
            <a:pPr marL="285744" indent="-285744">
              <a:buFont typeface="Arial" panose="020B0604020202020204" pitchFamily="34" charset="0"/>
              <a:buChar char="•"/>
            </a:pPr>
            <a:r>
              <a:rPr lang="en-US" sz="1800" dirty="0" err="1">
                <a:latin typeface="Georgia" panose="02040502050405020303" pitchFamily="18" charset="0"/>
              </a:rPr>
              <a:t>AudioSep</a:t>
            </a:r>
            <a:r>
              <a:rPr lang="en-US" sz="1800" dirty="0">
                <a:latin typeface="Georgia" panose="02040502050405020303" pitchFamily="18" charset="0"/>
              </a:rPr>
              <a:t> achieved the </a:t>
            </a:r>
            <a:r>
              <a:rPr lang="en-US" sz="1800" b="1" dirty="0">
                <a:latin typeface="Georgia" panose="02040502050405020303" pitchFamily="18" charset="0"/>
              </a:rPr>
              <a:t>state-of-the-art</a:t>
            </a:r>
            <a:r>
              <a:rPr lang="en-US" sz="1800" dirty="0">
                <a:latin typeface="Georgia" panose="02040502050405020303" pitchFamily="18" charset="0"/>
              </a:rPr>
              <a:t> results on multiple datasets.</a:t>
            </a:r>
          </a:p>
          <a:p>
            <a:pPr marL="285744" indent="-285744">
              <a:buFont typeface="Arial" panose="020B0604020202020204" pitchFamily="34" charset="0"/>
              <a:buChar char="•"/>
            </a:pPr>
            <a:endParaRPr lang="en-US" sz="1800" dirty="0">
              <a:latin typeface="Georgia" panose="02040502050405020303" pitchFamily="18" charset="0"/>
            </a:endParaRPr>
          </a:p>
          <a:p>
            <a:pPr marL="285744" indent="-285744">
              <a:buFont typeface="Arial" panose="020B0604020202020204" pitchFamily="34" charset="0"/>
              <a:buChar char="•"/>
            </a:pPr>
            <a:r>
              <a:rPr lang="en-US" sz="1800" dirty="0">
                <a:latin typeface="Georgia" panose="02040502050405020303" pitchFamily="18" charset="0"/>
              </a:rPr>
              <a:t>Impressive zero-shot separation performance on MUSIC and ESC-50.</a:t>
            </a:r>
          </a:p>
          <a:p>
            <a:pPr>
              <a:lnSpc>
                <a:spcPct val="150000"/>
              </a:lnSpc>
            </a:pPr>
            <a:endParaRPr lang="en-US" dirty="0">
              <a:latin typeface="Georgia" panose="02040502050405020303" pitchFamily="18" charset="0"/>
            </a:endParaRPr>
          </a:p>
        </p:txBody>
      </p:sp>
      <p:pic>
        <p:nvPicPr>
          <p:cNvPr id="4" name="Picture 3">
            <a:extLst>
              <a:ext uri="{FF2B5EF4-FFF2-40B4-BE49-F238E27FC236}">
                <a16:creationId xmlns:a16="http://schemas.microsoft.com/office/drawing/2014/main" id="{5AFC3034-F3EE-DB9E-2E8B-A61B9833B016}"/>
              </a:ext>
            </a:extLst>
          </p:cNvPr>
          <p:cNvPicPr>
            <a:picLocks noChangeAspect="1"/>
          </p:cNvPicPr>
          <p:nvPr/>
        </p:nvPicPr>
        <p:blipFill>
          <a:blip r:embed="rId3"/>
          <a:stretch>
            <a:fillRect/>
          </a:stretch>
        </p:blipFill>
        <p:spPr>
          <a:xfrm>
            <a:off x="352279" y="3374855"/>
            <a:ext cx="11394119" cy="2405556"/>
          </a:xfrm>
          <a:prstGeom prst="rect">
            <a:avLst/>
          </a:prstGeom>
        </p:spPr>
      </p:pic>
      <p:sp>
        <p:nvSpPr>
          <p:cNvPr id="5" name="TextBox 4">
            <a:extLst>
              <a:ext uri="{FF2B5EF4-FFF2-40B4-BE49-F238E27FC236}">
                <a16:creationId xmlns:a16="http://schemas.microsoft.com/office/drawing/2014/main" id="{DA1A054B-E5B5-1438-29F4-D9601B7B2196}"/>
              </a:ext>
            </a:extLst>
          </p:cNvPr>
          <p:cNvSpPr txBox="1"/>
          <p:nvPr/>
        </p:nvSpPr>
        <p:spPr>
          <a:xfrm>
            <a:off x="514232" y="6079683"/>
            <a:ext cx="11163536" cy="523220"/>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X. Liu, Q. Kong, Y. Zhao, H. Liu, Y. Yuan, Y. Liu, R. Xia, Y. Wang, M.D. </a:t>
            </a:r>
            <a:r>
              <a:rPr lang="en-GB" sz="1400" b="0" i="0" dirty="0" err="1">
                <a:solidFill>
                  <a:srgbClr val="413839"/>
                </a:solidFill>
                <a:effectLst/>
                <a:latin typeface="Times New Roman" panose="02020603050405020304" pitchFamily="18" charset="0"/>
              </a:rPr>
              <a:t>Plumbley</a:t>
            </a:r>
            <a:r>
              <a:rPr lang="en-GB" sz="1400" b="0" i="0" dirty="0">
                <a:solidFill>
                  <a:srgbClr val="413839"/>
                </a:solidFill>
                <a:effectLst/>
                <a:latin typeface="Times New Roman" panose="02020603050405020304" pitchFamily="18" charset="0"/>
              </a:rPr>
              <a:t>, and </a:t>
            </a:r>
            <a:r>
              <a:rPr lang="en-GB" sz="1400" i="0" dirty="0">
                <a:solidFill>
                  <a:srgbClr val="413839"/>
                </a:solidFill>
                <a:effectLst/>
                <a:latin typeface="Times New Roman" panose="02020603050405020304" pitchFamily="18" charset="0"/>
              </a:rPr>
              <a:t>W. </a:t>
            </a:r>
            <a:r>
              <a:rPr lang="en-GB" sz="1400" i="0" dirty="0" err="1">
                <a:solidFill>
                  <a:srgbClr val="413839"/>
                </a:solidFill>
                <a:effectLst/>
                <a:latin typeface="Times New Roman" panose="02020603050405020304" pitchFamily="18" charset="0"/>
              </a:rPr>
              <a:t>Wang</a:t>
            </a:r>
            <a:r>
              <a:rPr lang="en-GB" sz="1400" b="0" i="0" dirty="0" err="1">
                <a:solidFill>
                  <a:srgbClr val="413839"/>
                </a:solidFill>
                <a:effectLst/>
                <a:latin typeface="Times New Roman" panose="02020603050405020304" pitchFamily="18" charset="0"/>
              </a:rPr>
              <a:t>,“Separate</a:t>
            </a:r>
            <a:r>
              <a:rPr lang="en-GB" sz="1400" b="0" i="0" dirty="0">
                <a:solidFill>
                  <a:srgbClr val="413839"/>
                </a:solidFill>
                <a:effectLst/>
                <a:latin typeface="Times New Roman" panose="02020603050405020304" pitchFamily="18" charset="0"/>
              </a:rPr>
              <a:t> Anything You Describe" in </a:t>
            </a:r>
            <a:r>
              <a:rPr lang="en-GB" sz="1400" b="0" i="1" dirty="0">
                <a:solidFill>
                  <a:srgbClr val="413839"/>
                </a:solidFill>
                <a:effectLst/>
                <a:latin typeface="Times New Roman" panose="02020603050405020304" pitchFamily="18" charset="0"/>
              </a:rPr>
              <a:t>IEEE/ACM Transactions on Audio Speech and Language Processing, </a:t>
            </a:r>
            <a:r>
              <a:rPr lang="nl-NL" sz="1400" dirty="0">
                <a:solidFill>
                  <a:srgbClr val="413839"/>
                </a:solidFill>
                <a:latin typeface="Times New Roman" panose="02020603050405020304" pitchFamily="18" charset="0"/>
              </a:rPr>
              <a:t>vol. 33, 458--471, </a:t>
            </a:r>
            <a:r>
              <a:rPr lang="en-GB" sz="1400" dirty="0">
                <a:solidFill>
                  <a:srgbClr val="413839"/>
                </a:solidFill>
                <a:latin typeface="Times New Roman" panose="02020603050405020304" pitchFamily="18" charset="0"/>
              </a:rPr>
              <a:t>2025.</a:t>
            </a:r>
          </a:p>
        </p:txBody>
      </p:sp>
      <p:pic>
        <p:nvPicPr>
          <p:cNvPr id="6" name="Picture 5">
            <a:extLst>
              <a:ext uri="{FF2B5EF4-FFF2-40B4-BE49-F238E27FC236}">
                <a16:creationId xmlns:a16="http://schemas.microsoft.com/office/drawing/2014/main" id="{E3AE000D-C172-D98C-F583-5ECF0C2D4FB9}"/>
              </a:ext>
            </a:extLst>
          </p:cNvPr>
          <p:cNvPicPr>
            <a:picLocks noChangeAspect="1"/>
          </p:cNvPicPr>
          <p:nvPr/>
        </p:nvPicPr>
        <p:blipFill>
          <a:blip r:embed="rId4"/>
          <a:stretch>
            <a:fillRect/>
          </a:stretch>
        </p:blipFill>
        <p:spPr>
          <a:xfrm>
            <a:off x="5540119" y="1090193"/>
            <a:ext cx="5977828" cy="1918258"/>
          </a:xfrm>
          <a:prstGeom prst="rect">
            <a:avLst/>
          </a:prstGeom>
        </p:spPr>
      </p:pic>
    </p:spTree>
    <p:extLst>
      <p:ext uri="{BB962C8B-B14F-4D97-AF65-F5344CB8AC3E}">
        <p14:creationId xmlns:p14="http://schemas.microsoft.com/office/powerpoint/2010/main" val="117957562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CC11F19-6906-8B3B-2069-9CA3AB9AA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EDD060-6E4C-7995-AA7F-9F300C24DBB3}"/>
              </a:ext>
            </a:extLst>
          </p:cNvPr>
          <p:cNvSpPr>
            <a:spLocks noGrp="1"/>
          </p:cNvSpPr>
          <p:nvPr>
            <p:ph type="title"/>
          </p:nvPr>
        </p:nvSpPr>
        <p:spPr>
          <a:xfrm>
            <a:off x="272196" y="125507"/>
            <a:ext cx="10485120" cy="743521"/>
          </a:xfrm>
        </p:spPr>
        <p:txBody>
          <a:bodyPr/>
          <a:lstStyle/>
          <a:p>
            <a:r>
              <a:rPr lang="en-GB" sz="3000" dirty="0">
                <a:solidFill>
                  <a:srgbClr val="0070C0"/>
                </a:solidFill>
              </a:rPr>
              <a:t>Task 4: </a:t>
            </a:r>
            <a:r>
              <a:rPr lang="en-GB" sz="3000" dirty="0" err="1">
                <a:solidFill>
                  <a:srgbClr val="0070C0"/>
                </a:solidFill>
              </a:rPr>
              <a:t>AudioSep</a:t>
            </a:r>
            <a:r>
              <a:rPr lang="en-GB" sz="3000" dirty="0">
                <a:solidFill>
                  <a:srgbClr val="0070C0"/>
                </a:solidFill>
              </a:rPr>
              <a:t> - </a:t>
            </a:r>
            <a:r>
              <a:rPr lang="en-US" altLang="zh-CN" sz="3000" dirty="0">
                <a:solidFill>
                  <a:srgbClr val="0070C0"/>
                </a:solidFill>
              </a:rPr>
              <a:t>Demo</a:t>
            </a:r>
            <a:endParaRPr lang="en-GB" sz="3000" dirty="0">
              <a:solidFill>
                <a:srgbClr val="0070C0"/>
              </a:solidFill>
            </a:endParaRPr>
          </a:p>
        </p:txBody>
      </p:sp>
      <p:pic>
        <p:nvPicPr>
          <p:cNvPr id="8" name="Picture 7">
            <a:extLst>
              <a:ext uri="{FF2B5EF4-FFF2-40B4-BE49-F238E27FC236}">
                <a16:creationId xmlns:a16="http://schemas.microsoft.com/office/drawing/2014/main" id="{4058EFDD-0F63-1A61-67CD-59293773612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
        <p:nvSpPr>
          <p:cNvPr id="3" name="Title 1">
            <a:extLst>
              <a:ext uri="{FF2B5EF4-FFF2-40B4-BE49-F238E27FC236}">
                <a16:creationId xmlns:a16="http://schemas.microsoft.com/office/drawing/2014/main" id="{7D68330F-60B6-B55D-FBE0-AB3DA3F1A4F6}"/>
              </a:ext>
            </a:extLst>
          </p:cNvPr>
          <p:cNvSpPr txBox="1">
            <a:spLocks/>
          </p:cNvSpPr>
          <p:nvPr/>
        </p:nvSpPr>
        <p:spPr>
          <a:xfrm>
            <a:off x="3102315" y="1786674"/>
            <a:ext cx="5775157" cy="1098697"/>
          </a:xfrm>
          <a:prstGeom prst="rect">
            <a:avLst/>
          </a:prstGeom>
          <a:effectLst>
            <a:glow rad="63500">
              <a:srgbClr val="006AA0">
                <a:satMod val="175000"/>
                <a:alpha val="40000"/>
              </a:srgb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1800" b="0" i="0" u="none" strike="noStrike" kern="1200" cap="none" spc="0" normalizeH="0" baseline="0" noProof="0" dirty="0">
              <a:ln>
                <a:noFill/>
              </a:ln>
              <a:solidFill>
                <a:srgbClr val="203D75"/>
              </a:solidFill>
              <a:effectLst/>
              <a:uLnTx/>
              <a:uFillTx/>
              <a:latin typeface="Georgia"/>
              <a:ea typeface="+mj-ea"/>
            </a:endParaRPr>
          </a:p>
        </p:txBody>
      </p:sp>
      <p:sp>
        <p:nvSpPr>
          <p:cNvPr id="4" name="TextBox 3">
            <a:extLst>
              <a:ext uri="{FF2B5EF4-FFF2-40B4-BE49-F238E27FC236}">
                <a16:creationId xmlns:a16="http://schemas.microsoft.com/office/drawing/2014/main" id="{DA298DF1-0140-EF98-A37E-054923D04FF3}"/>
              </a:ext>
            </a:extLst>
          </p:cNvPr>
          <p:cNvSpPr txBox="1"/>
          <p:nvPr/>
        </p:nvSpPr>
        <p:spPr>
          <a:xfrm>
            <a:off x="3330424" y="1070180"/>
            <a:ext cx="4368664"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Human query: “The engine sound of a vehicle”</a:t>
            </a:r>
          </a:p>
        </p:txBody>
      </p:sp>
      <p:sp>
        <p:nvSpPr>
          <p:cNvPr id="5" name="TextBox 4">
            <a:extLst>
              <a:ext uri="{FF2B5EF4-FFF2-40B4-BE49-F238E27FC236}">
                <a16:creationId xmlns:a16="http://schemas.microsoft.com/office/drawing/2014/main" id="{FB7E128D-D210-AE02-AEB3-482219A2D421}"/>
              </a:ext>
            </a:extLst>
          </p:cNvPr>
          <p:cNvSpPr txBox="1"/>
          <p:nvPr/>
        </p:nvSpPr>
        <p:spPr>
          <a:xfrm>
            <a:off x="3209729" y="4005638"/>
            <a:ext cx="4679647" cy="321002"/>
          </a:xfrm>
          <a:prstGeom prst="rect">
            <a:avLst/>
          </a:prstGeom>
          <a:noFill/>
        </p:spPr>
        <p:txBody>
          <a:bodyPr wrap="none" lIns="74057" tIns="37029" rIns="74057" bIns="37029">
            <a:spAutoFit/>
          </a:bodyPr>
          <a:lstStyle/>
          <a:p>
            <a:pPr algn="ctr" defTabSz="457200" eaLnBrk="1" fontAlgn="auto" hangingPunct="1">
              <a:spcBef>
                <a:spcPts val="0"/>
              </a:spcBef>
              <a:spcAft>
                <a:spcPts val="0"/>
              </a:spcAft>
              <a:defRPr/>
            </a:pPr>
            <a:r>
              <a:rPr lang="en-GB" sz="1600" dirty="0">
                <a:solidFill>
                  <a:srgbClr val="000000"/>
                </a:solidFill>
                <a:latin typeface="Calibri" panose="020F0502020204030204"/>
                <a:cs typeface="+mn-cs"/>
              </a:rPr>
              <a:t>Human query: “The sound of hitting the keyboard”</a:t>
            </a:r>
          </a:p>
        </p:txBody>
      </p:sp>
      <p:pic>
        <p:nvPicPr>
          <p:cNvPr id="6" name="Picture 5" descr="A picture containing curtain&#10;&#10;Description automatically generated">
            <a:extLst>
              <a:ext uri="{FF2B5EF4-FFF2-40B4-BE49-F238E27FC236}">
                <a16:creationId xmlns:a16="http://schemas.microsoft.com/office/drawing/2014/main" id="{C2005E63-64C6-F930-29B0-CD27305979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3705" y="1997906"/>
            <a:ext cx="2330578" cy="1736656"/>
          </a:xfrm>
          <a:prstGeom prst="rect">
            <a:avLst/>
          </a:prstGeom>
        </p:spPr>
      </p:pic>
      <p:pic>
        <p:nvPicPr>
          <p:cNvPr id="7" name="Picture 6" descr="A picture containing sunset&#10;&#10;Description automatically generated">
            <a:extLst>
              <a:ext uri="{FF2B5EF4-FFF2-40B4-BE49-F238E27FC236}">
                <a16:creationId xmlns:a16="http://schemas.microsoft.com/office/drawing/2014/main" id="{675B58DE-26FD-8ACB-F953-024D60F3C3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29666" y="2002572"/>
            <a:ext cx="2330577" cy="1736656"/>
          </a:xfrm>
          <a:prstGeom prst="rect">
            <a:avLst/>
          </a:prstGeom>
        </p:spPr>
      </p:pic>
      <p:sp>
        <p:nvSpPr>
          <p:cNvPr id="9" name="TextBox 8">
            <a:extLst>
              <a:ext uri="{FF2B5EF4-FFF2-40B4-BE49-F238E27FC236}">
                <a16:creationId xmlns:a16="http://schemas.microsoft.com/office/drawing/2014/main" id="{2AA495AB-6B9B-D362-4532-1752F7130A76}"/>
              </a:ext>
            </a:extLst>
          </p:cNvPr>
          <p:cNvSpPr txBox="1"/>
          <p:nvPr/>
        </p:nvSpPr>
        <p:spPr>
          <a:xfrm>
            <a:off x="4179511" y="1430507"/>
            <a:ext cx="468559"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Mix</a:t>
            </a:r>
          </a:p>
        </p:txBody>
      </p:sp>
      <p:sp>
        <p:nvSpPr>
          <p:cNvPr id="10" name="TextBox 9">
            <a:extLst>
              <a:ext uri="{FF2B5EF4-FFF2-40B4-BE49-F238E27FC236}">
                <a16:creationId xmlns:a16="http://schemas.microsoft.com/office/drawing/2014/main" id="{A16D98E7-8B51-CD77-6755-35649B700C6A}"/>
              </a:ext>
            </a:extLst>
          </p:cNvPr>
          <p:cNvSpPr txBox="1"/>
          <p:nvPr/>
        </p:nvSpPr>
        <p:spPr>
          <a:xfrm>
            <a:off x="5829667" y="1452478"/>
            <a:ext cx="1095332"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Separated</a:t>
            </a:r>
          </a:p>
        </p:txBody>
      </p:sp>
      <p:pic>
        <p:nvPicPr>
          <p:cNvPr id="11" name="engine-mix">
            <a:hlinkClick r:id="" action="ppaction://media"/>
            <a:extLst>
              <a:ext uri="{FF2B5EF4-FFF2-40B4-BE49-F238E27FC236}">
                <a16:creationId xmlns:a16="http://schemas.microsoft.com/office/drawing/2014/main" id="{6D9B0747-EA70-A2C7-C630-A209FB3798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679686" y="1376326"/>
            <a:ext cx="436563" cy="436563"/>
          </a:xfrm>
          <a:prstGeom prst="rect">
            <a:avLst/>
          </a:prstGeom>
        </p:spPr>
      </p:pic>
      <p:pic>
        <p:nvPicPr>
          <p:cNvPr id="12" name="engine-human">
            <a:hlinkClick r:id="" action="ppaction://media"/>
            <a:extLst>
              <a:ext uri="{FF2B5EF4-FFF2-40B4-BE49-F238E27FC236}">
                <a16:creationId xmlns:a16="http://schemas.microsoft.com/office/drawing/2014/main" id="{63EDF564-5502-E535-8C5D-06B0C47C59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912444" y="1417327"/>
            <a:ext cx="436563" cy="436563"/>
          </a:xfrm>
          <a:prstGeom prst="rect">
            <a:avLst/>
          </a:prstGeom>
        </p:spPr>
      </p:pic>
      <p:pic>
        <p:nvPicPr>
          <p:cNvPr id="13" name="Picture 12" descr="A picture containing curtain, furniture&#10;&#10;Description automatically generated">
            <a:extLst>
              <a:ext uri="{FF2B5EF4-FFF2-40B4-BE49-F238E27FC236}">
                <a16:creationId xmlns:a16="http://schemas.microsoft.com/office/drawing/2014/main" id="{BCA5F491-BEED-3470-0F74-7F9C2DA918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93705" y="4812142"/>
            <a:ext cx="2225879" cy="1658638"/>
          </a:xfrm>
          <a:prstGeom prst="rect">
            <a:avLst/>
          </a:prstGeom>
        </p:spPr>
      </p:pic>
      <p:pic>
        <p:nvPicPr>
          <p:cNvPr id="14" name="Picture 13" descr="A picture containing curtain&#10;&#10;Description automatically generated">
            <a:extLst>
              <a:ext uri="{FF2B5EF4-FFF2-40B4-BE49-F238E27FC236}">
                <a16:creationId xmlns:a16="http://schemas.microsoft.com/office/drawing/2014/main" id="{08288B6B-4D58-D507-5E57-728C0BD3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33001" y="4812142"/>
            <a:ext cx="2225879" cy="1658638"/>
          </a:xfrm>
          <a:prstGeom prst="rect">
            <a:avLst/>
          </a:prstGeom>
        </p:spPr>
      </p:pic>
      <p:sp>
        <p:nvSpPr>
          <p:cNvPr id="15" name="TextBox 14">
            <a:extLst>
              <a:ext uri="{FF2B5EF4-FFF2-40B4-BE49-F238E27FC236}">
                <a16:creationId xmlns:a16="http://schemas.microsoft.com/office/drawing/2014/main" id="{C0418D5F-E1AB-8BF4-6838-0985B88C2EF0}"/>
              </a:ext>
            </a:extLst>
          </p:cNvPr>
          <p:cNvSpPr txBox="1"/>
          <p:nvPr/>
        </p:nvSpPr>
        <p:spPr>
          <a:xfrm>
            <a:off x="4232407" y="4398648"/>
            <a:ext cx="468559"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Mix</a:t>
            </a:r>
          </a:p>
        </p:txBody>
      </p:sp>
      <p:sp>
        <p:nvSpPr>
          <p:cNvPr id="16" name="TextBox 15">
            <a:extLst>
              <a:ext uri="{FF2B5EF4-FFF2-40B4-BE49-F238E27FC236}">
                <a16:creationId xmlns:a16="http://schemas.microsoft.com/office/drawing/2014/main" id="{BC643B54-1A95-EC02-79C5-CB78231E4570}"/>
              </a:ext>
            </a:extLst>
          </p:cNvPr>
          <p:cNvSpPr txBox="1"/>
          <p:nvPr/>
        </p:nvSpPr>
        <p:spPr>
          <a:xfrm>
            <a:off x="5952391" y="4416185"/>
            <a:ext cx="1095332"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Separated</a:t>
            </a:r>
          </a:p>
        </p:txBody>
      </p:sp>
      <p:pic>
        <p:nvPicPr>
          <p:cNvPr id="17" name="keyboard-mix">
            <a:hlinkClick r:id="" action="ppaction://media"/>
            <a:extLst>
              <a:ext uri="{FF2B5EF4-FFF2-40B4-BE49-F238E27FC236}">
                <a16:creationId xmlns:a16="http://schemas.microsoft.com/office/drawing/2014/main" id="{8DF89DAD-9642-8BE7-1172-5E46C794EE54}"/>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691813" y="4299161"/>
            <a:ext cx="436563" cy="436563"/>
          </a:xfrm>
          <a:prstGeom prst="rect">
            <a:avLst/>
          </a:prstGeom>
        </p:spPr>
      </p:pic>
      <p:pic>
        <p:nvPicPr>
          <p:cNvPr id="18" name="keyboard-human">
            <a:hlinkClick r:id="" action="ppaction://media"/>
            <a:extLst>
              <a:ext uri="{FF2B5EF4-FFF2-40B4-BE49-F238E27FC236}">
                <a16:creationId xmlns:a16="http://schemas.microsoft.com/office/drawing/2014/main" id="{92235D0D-B031-3148-C52C-80C29208386C}"/>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6986847" y="4268860"/>
            <a:ext cx="436563" cy="436563"/>
          </a:xfrm>
          <a:prstGeom prst="rect">
            <a:avLst/>
          </a:prstGeom>
        </p:spPr>
      </p:pic>
    </p:spTree>
    <p:extLst>
      <p:ext uri="{BB962C8B-B14F-4D97-AF65-F5344CB8AC3E}">
        <p14:creationId xmlns:p14="http://schemas.microsoft.com/office/powerpoint/2010/main" val="459008311"/>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audio>
              <p:cMediaNode vol="80000">
                <p:cTn id="3" fill="hold" display="0">
                  <p:stCondLst>
                    <p:cond delay="indefinite"/>
                  </p:stCondLst>
                  <p:endCondLst>
                    <p:cond evt="onStopAudio" delay="0">
                      <p:tgtEl>
                        <p:sldTgt/>
                      </p:tgtEl>
                    </p:cond>
                  </p:endCondLst>
                </p:cTn>
                <p:tgtEl>
                  <p:spTgt spid="12"/>
                </p:tgtEl>
              </p:cMediaNode>
            </p:audio>
            <p:audio>
              <p:cMediaNode vol="80000">
                <p:cTn id="4" fill="hold" display="0">
                  <p:stCondLst>
                    <p:cond delay="indefinite"/>
                  </p:stCondLst>
                  <p:endCondLst>
                    <p:cond evt="onStopAudio" delay="0">
                      <p:tgtEl>
                        <p:sldTgt/>
                      </p:tgtEl>
                    </p:cond>
                  </p:endCondLst>
                </p:cTn>
                <p:tgtEl>
                  <p:spTgt spid="17"/>
                </p:tgtEl>
              </p:cMediaNode>
            </p:audio>
            <p:audio>
              <p:cMediaNode vol="80000">
                <p:cTn id="5"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1CF9-A1E8-B402-38BB-60AA78898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2657D-40E9-C134-CE86-725EBBF7743D}"/>
              </a:ext>
            </a:extLst>
          </p:cNvPr>
          <p:cNvSpPr>
            <a:spLocks noGrp="1"/>
          </p:cNvSpPr>
          <p:nvPr>
            <p:ph type="title"/>
          </p:nvPr>
        </p:nvSpPr>
        <p:spPr>
          <a:xfrm>
            <a:off x="595863" y="447277"/>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Research Interest: Audio Signal Processing &amp; </a:t>
            </a:r>
            <a:r>
              <a:rPr lang="en-US" altLang="zh-CN" sz="3000" dirty="0">
                <a:solidFill>
                  <a:srgbClr val="0070C0"/>
                </a:solidFill>
                <a:latin typeface="Noto Sans" panose="020B0502040504020204" pitchFamily="34"/>
                <a:ea typeface="Noto Sans" panose="020B0502040504020204" pitchFamily="34"/>
                <a:cs typeface="Noto Sans" panose="020B0502040504020204" pitchFamily="34"/>
              </a:rPr>
              <a:t>AI</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5" name="Text Placeholder 2">
            <a:extLst>
              <a:ext uri="{FF2B5EF4-FFF2-40B4-BE49-F238E27FC236}">
                <a16:creationId xmlns:a16="http://schemas.microsoft.com/office/drawing/2014/main" id="{03900E29-0B31-5DFC-81CE-D1B926CE7C66}"/>
              </a:ext>
            </a:extLst>
          </p:cNvPr>
          <p:cNvSpPr>
            <a:spLocks noGrp="1"/>
          </p:cNvSpPr>
          <p:nvPr>
            <p:ph type="body" idx="1"/>
          </p:nvPr>
        </p:nvSpPr>
        <p:spPr>
          <a:xfrm>
            <a:off x="768626" y="1370988"/>
            <a:ext cx="5697796" cy="4304658"/>
          </a:xfrm>
        </p:spPr>
        <p:txBody>
          <a:bodyPr>
            <a:normAutofit lnSpcReduction="10000"/>
          </a:bodyPr>
          <a:lstStyle/>
          <a:p>
            <a:r>
              <a:rPr lang="en-GB" b="1" dirty="0"/>
              <a:t>Tasks: </a:t>
            </a:r>
          </a:p>
          <a:p>
            <a:pPr marL="457200" indent="-457200">
              <a:buFont typeface="Arial" panose="020B0604020202020204" pitchFamily="34" charset="0"/>
              <a:buChar char="•"/>
            </a:pPr>
            <a:r>
              <a:rPr lang="en-GB" sz="2400" dirty="0">
                <a:solidFill>
                  <a:srgbClr val="002868"/>
                </a:solidFill>
              </a:rPr>
              <a:t>Audio source separation</a:t>
            </a:r>
          </a:p>
          <a:p>
            <a:pPr marL="457200" indent="-457200">
              <a:buFont typeface="Arial" panose="020B0604020202020204" pitchFamily="34" charset="0"/>
              <a:buChar char="•"/>
            </a:pPr>
            <a:r>
              <a:rPr lang="en-GB" sz="2400" dirty="0">
                <a:solidFill>
                  <a:srgbClr val="002868"/>
                </a:solidFill>
              </a:rPr>
              <a:t>Audio source localisation/tracking</a:t>
            </a:r>
          </a:p>
          <a:p>
            <a:pPr marL="457200" indent="-457200">
              <a:buFont typeface="Arial" panose="020B0604020202020204" pitchFamily="34" charset="0"/>
              <a:buChar char="•"/>
            </a:pPr>
            <a:r>
              <a:rPr lang="en-GB" sz="2400" dirty="0">
                <a:solidFill>
                  <a:srgbClr val="002868"/>
                </a:solidFill>
              </a:rPr>
              <a:t>Audio event detection/localisation</a:t>
            </a:r>
          </a:p>
          <a:p>
            <a:pPr marL="457200" indent="-457200">
              <a:buFont typeface="Arial" panose="020B0604020202020204" pitchFamily="34" charset="0"/>
              <a:buChar char="•"/>
            </a:pPr>
            <a:r>
              <a:rPr lang="en-GB" sz="2400" dirty="0">
                <a:solidFill>
                  <a:srgbClr val="002868"/>
                </a:solidFill>
              </a:rPr>
              <a:t>Audio scene classification</a:t>
            </a:r>
          </a:p>
          <a:p>
            <a:pPr marL="457200" indent="-457200">
              <a:buFont typeface="Arial" panose="020B0604020202020204" pitchFamily="34" charset="0"/>
              <a:buChar char="•"/>
            </a:pPr>
            <a:r>
              <a:rPr lang="en-GB" sz="2400" dirty="0">
                <a:solidFill>
                  <a:srgbClr val="002868"/>
                </a:solidFill>
              </a:rPr>
              <a:t>Audio tagging</a:t>
            </a:r>
          </a:p>
          <a:p>
            <a:pPr marL="457200" indent="-457200">
              <a:buFont typeface="Arial" panose="020B0604020202020204" pitchFamily="34" charset="0"/>
              <a:buChar char="•"/>
            </a:pPr>
            <a:r>
              <a:rPr lang="en-GB" sz="2400" dirty="0">
                <a:solidFill>
                  <a:srgbClr val="002868"/>
                </a:solidFill>
              </a:rPr>
              <a:t>Audio search and retrieval</a:t>
            </a:r>
          </a:p>
          <a:p>
            <a:pPr marL="457200" indent="-457200">
              <a:buFont typeface="Arial" panose="020B0604020202020204" pitchFamily="34" charset="0"/>
              <a:buChar char="•"/>
            </a:pPr>
            <a:r>
              <a:rPr lang="en-GB" sz="2400" dirty="0">
                <a:solidFill>
                  <a:srgbClr val="002868"/>
                </a:solidFill>
              </a:rPr>
              <a:t>Audio rendering</a:t>
            </a:r>
          </a:p>
          <a:p>
            <a:pPr marL="457200" indent="-457200">
              <a:buFont typeface="Arial" panose="020B0604020202020204" pitchFamily="34" charset="0"/>
              <a:buChar char="•"/>
            </a:pPr>
            <a:r>
              <a:rPr lang="en-GB" sz="2400" dirty="0">
                <a:solidFill>
                  <a:srgbClr val="002868"/>
                </a:solidFill>
              </a:rPr>
              <a:t>Audio recognition</a:t>
            </a:r>
          </a:p>
          <a:p>
            <a:pPr marL="457200" indent="-457200">
              <a:buFont typeface="Arial" panose="020B0604020202020204" pitchFamily="34" charset="0"/>
              <a:buChar char="•"/>
            </a:pPr>
            <a:r>
              <a:rPr lang="en-GB" sz="2400" dirty="0">
                <a:solidFill>
                  <a:srgbClr val="002868"/>
                </a:solidFill>
              </a:rPr>
              <a:t>…</a:t>
            </a:r>
          </a:p>
          <a:p>
            <a:endParaRPr lang="en-GB" b="1" dirty="0"/>
          </a:p>
          <a:p>
            <a:endParaRPr lang="en-GB" b="1" dirty="0"/>
          </a:p>
        </p:txBody>
      </p:sp>
      <p:sp>
        <p:nvSpPr>
          <p:cNvPr id="3" name="Text Placeholder 2">
            <a:extLst>
              <a:ext uri="{FF2B5EF4-FFF2-40B4-BE49-F238E27FC236}">
                <a16:creationId xmlns:a16="http://schemas.microsoft.com/office/drawing/2014/main" id="{3A6C3ED4-E344-67A8-04F7-02DEED982829}"/>
              </a:ext>
            </a:extLst>
          </p:cNvPr>
          <p:cNvSpPr txBox="1">
            <a:spLocks/>
          </p:cNvSpPr>
          <p:nvPr/>
        </p:nvSpPr>
        <p:spPr>
          <a:xfrm>
            <a:off x="6665205" y="1276671"/>
            <a:ext cx="5697796" cy="4304658"/>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Models: </a:t>
            </a:r>
          </a:p>
          <a:p>
            <a:pPr marL="457200" indent="-457200">
              <a:buFont typeface="Arial" panose="020B0604020202020204" pitchFamily="34" charset="0"/>
              <a:buChar char="•"/>
            </a:pPr>
            <a:r>
              <a:rPr lang="en-GB" sz="2400" dirty="0"/>
              <a:t>Physics-based models </a:t>
            </a:r>
          </a:p>
          <a:p>
            <a:pPr marL="457200" indent="-457200">
              <a:buFont typeface="Arial" panose="020B0604020202020204" pitchFamily="34" charset="0"/>
              <a:buChar char="•"/>
            </a:pPr>
            <a:r>
              <a:rPr lang="en-GB" sz="2400" dirty="0"/>
              <a:t>Perceptually motivated models</a:t>
            </a:r>
          </a:p>
          <a:p>
            <a:pPr marL="457200" indent="-457200">
              <a:buFont typeface="Arial" panose="020B0604020202020204" pitchFamily="34" charset="0"/>
              <a:buChar char="•"/>
            </a:pPr>
            <a:r>
              <a:rPr lang="en-GB" sz="2400" dirty="0"/>
              <a:t>Data-driven models</a:t>
            </a:r>
          </a:p>
          <a:p>
            <a:pPr marL="457200" indent="-457200">
              <a:buFont typeface="Arial" panose="020B0604020202020204" pitchFamily="34" charset="0"/>
              <a:buChar char="•"/>
            </a:pPr>
            <a:r>
              <a:rPr lang="en-GB" sz="2400" dirty="0"/>
              <a:t>Hybrid models</a:t>
            </a:r>
          </a:p>
          <a:p>
            <a:pPr marL="457200" indent="-457200">
              <a:buFont typeface="Arial" panose="020B0604020202020204" pitchFamily="34" charset="0"/>
              <a:buChar char="•"/>
            </a:pPr>
            <a:r>
              <a:rPr lang="en-GB" sz="2400" dirty="0"/>
              <a:t>….</a:t>
            </a:r>
          </a:p>
          <a:p>
            <a:endParaRPr lang="en-GB" b="1" dirty="0"/>
          </a:p>
          <a:p>
            <a:r>
              <a:rPr lang="en-GB" b="1" dirty="0"/>
              <a:t>Data: </a:t>
            </a:r>
          </a:p>
          <a:p>
            <a:pPr marL="457200" indent="-457200">
              <a:buFont typeface="Arial" panose="020B0604020202020204" pitchFamily="34" charset="0"/>
              <a:buChar char="•"/>
            </a:pPr>
            <a:r>
              <a:rPr lang="en-GB" sz="2400" dirty="0"/>
              <a:t>Audio-only</a:t>
            </a:r>
          </a:p>
          <a:p>
            <a:pPr marL="457200" indent="-457200">
              <a:buFont typeface="Arial" panose="020B0604020202020204" pitchFamily="34" charset="0"/>
              <a:buChar char="•"/>
            </a:pPr>
            <a:r>
              <a:rPr lang="en-GB" sz="2400" dirty="0"/>
              <a:t>Multimodal (audio, visual, texts, EEG, etc)</a:t>
            </a:r>
          </a:p>
          <a:p>
            <a:endParaRPr lang="en-GB" b="1" dirty="0"/>
          </a:p>
          <a:p>
            <a:endParaRPr lang="en-GB" b="1" dirty="0"/>
          </a:p>
        </p:txBody>
      </p:sp>
    </p:spTree>
    <p:extLst>
      <p:ext uri="{BB962C8B-B14F-4D97-AF65-F5344CB8AC3E}">
        <p14:creationId xmlns:p14="http://schemas.microsoft.com/office/powerpoint/2010/main" val="7445909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D9B2A0B-A807-0726-84B1-80D4E380A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27FC1-0447-0CD7-B5FE-B9F9201B2E3E}"/>
              </a:ext>
            </a:extLst>
          </p:cNvPr>
          <p:cNvSpPr>
            <a:spLocks noGrp="1"/>
          </p:cNvSpPr>
          <p:nvPr>
            <p:ph type="title"/>
          </p:nvPr>
        </p:nvSpPr>
        <p:spPr>
          <a:xfrm>
            <a:off x="297559" y="255097"/>
            <a:ext cx="10485120" cy="743521"/>
          </a:xfrm>
        </p:spPr>
        <p:txBody>
          <a:bodyPr/>
          <a:lstStyle/>
          <a:p>
            <a:r>
              <a:rPr lang="en-GB" sz="3000" dirty="0">
                <a:solidFill>
                  <a:srgbClr val="0070C0"/>
                </a:solidFill>
              </a:rPr>
              <a:t>Task 4: </a:t>
            </a:r>
            <a:r>
              <a:rPr lang="en-GB" sz="3000" b="1" dirty="0" err="1">
                <a:solidFill>
                  <a:srgbClr val="0070C0"/>
                </a:solidFill>
              </a:rPr>
              <a:t>FlowSep</a:t>
            </a:r>
            <a:r>
              <a:rPr lang="en-GB" sz="3000" b="1" dirty="0">
                <a:solidFill>
                  <a:srgbClr val="0070C0"/>
                </a:solidFill>
              </a:rPr>
              <a:t> </a:t>
            </a:r>
            <a:r>
              <a:rPr lang="en-GB" sz="3000" dirty="0">
                <a:solidFill>
                  <a:srgbClr val="0070C0"/>
                </a:solidFill>
              </a:rPr>
              <a:t>- Motivation</a:t>
            </a:r>
          </a:p>
        </p:txBody>
      </p:sp>
      <p:pic>
        <p:nvPicPr>
          <p:cNvPr id="8" name="Picture 7">
            <a:extLst>
              <a:ext uri="{FF2B5EF4-FFF2-40B4-BE49-F238E27FC236}">
                <a16:creationId xmlns:a16="http://schemas.microsoft.com/office/drawing/2014/main" id="{CDC93BD9-1A8F-13DC-561B-2F2FF7CE877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
        <p:nvSpPr>
          <p:cNvPr id="3" name="TextBox 2">
            <a:extLst>
              <a:ext uri="{FF2B5EF4-FFF2-40B4-BE49-F238E27FC236}">
                <a16:creationId xmlns:a16="http://schemas.microsoft.com/office/drawing/2014/main" id="{28566028-C612-9307-441A-C7EA35247696}"/>
              </a:ext>
            </a:extLst>
          </p:cNvPr>
          <p:cNvSpPr txBox="1"/>
          <p:nvPr/>
        </p:nvSpPr>
        <p:spPr>
          <a:xfrm>
            <a:off x="5323385" y="2074783"/>
            <a:ext cx="4608512" cy="2708434"/>
          </a:xfrm>
          <a:prstGeom prst="rect">
            <a:avLst/>
          </a:prstGeom>
          <a:noFill/>
        </p:spPr>
        <p:txBody>
          <a:bodyPr wrap="square">
            <a:spAutoFit/>
          </a:bodyPr>
          <a:lstStyle/>
          <a:p>
            <a:pPr lvl="1">
              <a:spcBef>
                <a:spcPts val="1800"/>
              </a:spcBef>
            </a:pPr>
            <a:r>
              <a:rPr lang="en-GB"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Using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generative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approaches.</a:t>
            </a:r>
          </a:p>
          <a:p>
            <a:pPr lvl="1">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Diffusion-based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framework</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with</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rectified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flow</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matching.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Separation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system</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by</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new</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samples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with</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the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noisy</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clips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text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prompts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condition.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GB" dirty="0"/>
          </a:p>
        </p:txBody>
      </p:sp>
      <p:sp>
        <p:nvSpPr>
          <p:cNvPr id="4" name="TextBox 3">
            <a:extLst>
              <a:ext uri="{FF2B5EF4-FFF2-40B4-BE49-F238E27FC236}">
                <a16:creationId xmlns:a16="http://schemas.microsoft.com/office/drawing/2014/main" id="{53B21445-FEAE-9AE7-BACC-AB65151CECA7}"/>
              </a:ext>
            </a:extLst>
          </p:cNvPr>
          <p:cNvSpPr txBox="1"/>
          <p:nvPr/>
        </p:nvSpPr>
        <p:spPr>
          <a:xfrm>
            <a:off x="5781141" y="1541111"/>
            <a:ext cx="2520280" cy="461665"/>
          </a:xfrm>
          <a:prstGeom prst="rect">
            <a:avLst/>
          </a:prstGeom>
          <a:noFill/>
        </p:spPr>
        <p:txBody>
          <a:bodyPr wrap="square" rtlCol="0">
            <a:spAutoFit/>
          </a:bodyPr>
          <a:lstStyle/>
          <a:p>
            <a:r>
              <a:rPr lang="en-US" altLang="zh-CN" sz="2200" dirty="0"/>
              <a:t>A “New” Idea</a:t>
            </a:r>
            <a:r>
              <a:rPr lang="en-US" altLang="zh-CN" sz="2400" dirty="0"/>
              <a:t>:</a:t>
            </a:r>
            <a:endParaRPr lang="en-GB" sz="2400" dirty="0"/>
          </a:p>
        </p:txBody>
      </p:sp>
      <p:sp>
        <p:nvSpPr>
          <p:cNvPr id="5" name="TextBox 4">
            <a:extLst>
              <a:ext uri="{FF2B5EF4-FFF2-40B4-BE49-F238E27FC236}">
                <a16:creationId xmlns:a16="http://schemas.microsoft.com/office/drawing/2014/main" id="{1007CC5F-FAC1-4381-38B1-5FCD33371AEC}"/>
              </a:ext>
            </a:extLst>
          </p:cNvPr>
          <p:cNvSpPr txBox="1"/>
          <p:nvPr/>
        </p:nvSpPr>
        <p:spPr>
          <a:xfrm>
            <a:off x="1218929" y="2046914"/>
            <a:ext cx="4104456" cy="1323439"/>
          </a:xfrm>
          <a:prstGeom prst="rect">
            <a:avLst/>
          </a:prstGeom>
          <a:noFill/>
        </p:spPr>
        <p:txBody>
          <a:bodyPr wrap="square">
            <a:spAutoFit/>
          </a:bodyPr>
          <a:lstStyle/>
          <a:p>
            <a:pPr lvl="1" indent="-228600" defTabSz="914400">
              <a:buFont typeface="Arial" panose="020B0604020202020204" pitchFamily="34" charset="0"/>
              <a:buChar char="•"/>
              <a:defRPr/>
            </a:pPr>
            <a:r>
              <a:rPr lang="en-US" altLang="zh-CN" sz="2000" dirty="0">
                <a:solidFill>
                  <a:srgbClr val="002060"/>
                </a:solidFill>
                <a:latin typeface="Calibri" panose="020F0502020204030204" pitchFamily="34" charset="0"/>
                <a:cs typeface="Calibri" panose="020F0502020204030204" pitchFamily="34" charset="0"/>
              </a:rPr>
              <a:t>Discriminative</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approaches.</a:t>
            </a:r>
          </a:p>
          <a:p>
            <a:pPr lvl="1" indent="-228600" defTabSz="914400">
              <a:buFont typeface="Arial" panose="020B0604020202020204" pitchFamily="34" charset="0"/>
              <a:buChar char="•"/>
              <a:defRPr/>
            </a:pPr>
            <a:r>
              <a:rPr lang="en-US" altLang="zh-CN" sz="2000" dirty="0">
                <a:solidFill>
                  <a:srgbClr val="002060"/>
                </a:solidFill>
                <a:latin typeface="Calibri" panose="020F0502020204030204" pitchFamily="34" charset="0"/>
                <a:cs typeface="Calibri" panose="020F0502020204030204" pitchFamily="34" charset="0"/>
              </a:rPr>
              <a:t>Time-frequency</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masking</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on</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spectrogram</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to</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remove</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the</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noise</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sound</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sources.</a:t>
            </a:r>
            <a:endParaRPr lang="en-GB" sz="2000" dirty="0"/>
          </a:p>
        </p:txBody>
      </p:sp>
      <p:sp>
        <p:nvSpPr>
          <p:cNvPr id="6" name="TextBox 5">
            <a:extLst>
              <a:ext uri="{FF2B5EF4-FFF2-40B4-BE49-F238E27FC236}">
                <a16:creationId xmlns:a16="http://schemas.microsoft.com/office/drawing/2014/main" id="{3B0DDE20-7ED8-1169-F28D-354FB78DDA21}"/>
              </a:ext>
            </a:extLst>
          </p:cNvPr>
          <p:cNvSpPr txBox="1"/>
          <p:nvPr/>
        </p:nvSpPr>
        <p:spPr>
          <a:xfrm>
            <a:off x="1434953" y="1534033"/>
            <a:ext cx="2880320" cy="430887"/>
          </a:xfrm>
          <a:prstGeom prst="rect">
            <a:avLst/>
          </a:prstGeom>
          <a:noFill/>
        </p:spPr>
        <p:txBody>
          <a:bodyPr wrap="square" rtlCol="0">
            <a:spAutoFit/>
          </a:bodyPr>
          <a:lstStyle/>
          <a:p>
            <a:r>
              <a:rPr lang="en-US" altLang="zh-CN" sz="2200" dirty="0"/>
              <a:t>Existing Ideas:</a:t>
            </a:r>
            <a:endParaRPr lang="en-GB" sz="2200" dirty="0"/>
          </a:p>
        </p:txBody>
      </p:sp>
      <p:sp>
        <p:nvSpPr>
          <p:cNvPr id="7" name="TextBox 6">
            <a:extLst>
              <a:ext uri="{FF2B5EF4-FFF2-40B4-BE49-F238E27FC236}">
                <a16:creationId xmlns:a16="http://schemas.microsoft.com/office/drawing/2014/main" id="{5EEFDE1F-2470-AE95-8E95-AF54AB19CEC4}"/>
              </a:ext>
            </a:extLst>
          </p:cNvPr>
          <p:cNvSpPr txBox="1"/>
          <p:nvPr/>
        </p:nvSpPr>
        <p:spPr>
          <a:xfrm>
            <a:off x="1218929" y="4035843"/>
            <a:ext cx="4320480" cy="1908215"/>
          </a:xfrm>
          <a:prstGeom prst="rect">
            <a:avLst/>
          </a:prstGeom>
          <a:noFill/>
        </p:spPr>
        <p:txBody>
          <a:bodyPr wrap="square">
            <a:spAutoFit/>
          </a:bodyPr>
          <a:lstStyle/>
          <a:p>
            <a:pPr lvl="1" indent="-228600" defTabSz="914400">
              <a:buFont typeface="Arial" panose="020B0604020202020204" pitchFamily="34" charset="0"/>
              <a:buChar char="•"/>
              <a:defRPr/>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Challenging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with</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overlapping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sound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events</a:t>
            </a:r>
            <a:r>
              <a:rPr lang="en-US" altLang="zh-CN" dirty="0">
                <a:solidFill>
                  <a:srgbClr val="002060"/>
                </a:solidFill>
                <a:latin typeface="Calibri" panose="020F0502020204030204" pitchFamily="34" charset="0"/>
                <a:cs typeface="Calibri" panose="020F0502020204030204" pitchFamily="34" charset="0"/>
              </a:rPr>
              <a:t>.</a:t>
            </a:r>
            <a:r>
              <a:rPr lang="zh-CN" altLang="en-US" dirty="0">
                <a:solidFill>
                  <a:srgbClr val="002060"/>
                </a:solidFill>
                <a:latin typeface="Calibri" panose="020F0502020204030204" pitchFamily="34" charset="0"/>
                <a:cs typeface="Calibri" panose="020F0502020204030204" pitchFamily="34" charset="0"/>
              </a:rPr>
              <a:t> </a:t>
            </a:r>
            <a:endParaRPr lang="en-US" altLang="zh-CN" dirty="0">
              <a:solidFill>
                <a:srgbClr val="002060"/>
              </a:solidFill>
              <a:latin typeface="Calibri" panose="020F0502020204030204" pitchFamily="34" charset="0"/>
              <a:cs typeface="Calibri" panose="020F0502020204030204" pitchFamily="34" charset="0"/>
            </a:endParaRPr>
          </a:p>
          <a:p>
            <a:pPr lvl="1" indent="-228600" defTabSz="914400">
              <a:buFont typeface="Arial" panose="020B0604020202020204" pitchFamily="34" charset="0"/>
              <a:buChar char="•"/>
              <a:defRPr/>
            </a:pPr>
            <a:r>
              <a:rPr lang="en-US" altLang="zh-CN" sz="2000" dirty="0">
                <a:solidFill>
                  <a:srgbClr val="002060"/>
                </a:solidFill>
                <a:latin typeface="Calibri" panose="020F0502020204030204" pitchFamily="34" charset="0"/>
                <a:cs typeface="Calibri" panose="020F0502020204030204" pitchFamily="34" charset="0"/>
              </a:rPr>
              <a:t>Excessive</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and</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insufficient</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masking</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leads</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to</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b="1" dirty="0">
                <a:solidFill>
                  <a:srgbClr val="002060"/>
                </a:solidFill>
                <a:latin typeface="Calibri" panose="020F0502020204030204" pitchFamily="34" charset="0"/>
                <a:cs typeface="Calibri" panose="020F0502020204030204" pitchFamily="34" charset="0"/>
              </a:rPr>
              <a:t>artifacts</a:t>
            </a:r>
            <a:r>
              <a:rPr lang="en-US" altLang="zh-CN" sz="2000" dirty="0">
                <a:solidFill>
                  <a:srgbClr val="002060"/>
                </a:solidFill>
                <a:latin typeface="Calibri" panose="020F0502020204030204" pitchFamily="34" charset="0"/>
                <a:cs typeface="Calibri" panose="020F0502020204030204" pitchFamily="34" charset="0"/>
              </a:rPr>
              <a:t>,</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including</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spectral</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holes</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cs typeface="Calibri" panose="020F0502020204030204" pitchFamily="34" charset="0"/>
              </a:rPr>
              <a:t>and</a:t>
            </a:r>
            <a:r>
              <a:rPr lang="zh-CN" altLang="en-US" sz="2000" dirty="0">
                <a:solidFill>
                  <a:srgbClr val="002060"/>
                </a:solidFill>
                <a:latin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incomplete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separation.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indent="-228600" defTabSz="914400">
              <a:buFont typeface="Arial" panose="020B0604020202020204" pitchFamily="34" charset="0"/>
              <a:buChar char="•"/>
              <a:defRPr/>
            </a:pPr>
            <a:endParaRPr lang="en-GB" dirty="0"/>
          </a:p>
        </p:txBody>
      </p:sp>
      <p:sp>
        <p:nvSpPr>
          <p:cNvPr id="9" name="TextBox 8">
            <a:extLst>
              <a:ext uri="{FF2B5EF4-FFF2-40B4-BE49-F238E27FC236}">
                <a16:creationId xmlns:a16="http://schemas.microsoft.com/office/drawing/2014/main" id="{D6E02B64-F38B-1A26-38FB-48CB3355D0FE}"/>
              </a:ext>
            </a:extLst>
          </p:cNvPr>
          <p:cNvSpPr txBox="1"/>
          <p:nvPr/>
        </p:nvSpPr>
        <p:spPr>
          <a:xfrm>
            <a:off x="1434953" y="3497149"/>
            <a:ext cx="2880320" cy="430887"/>
          </a:xfrm>
          <a:prstGeom prst="rect">
            <a:avLst/>
          </a:prstGeom>
          <a:noFill/>
        </p:spPr>
        <p:txBody>
          <a:bodyPr wrap="square" rtlCol="0">
            <a:spAutoFit/>
          </a:bodyPr>
          <a:lstStyle/>
          <a:p>
            <a:r>
              <a:rPr lang="en-US" altLang="zh-CN" sz="2200" dirty="0"/>
              <a:t>Challenges:</a:t>
            </a:r>
            <a:endParaRPr lang="en-GB" sz="2200" dirty="0"/>
          </a:p>
        </p:txBody>
      </p:sp>
    </p:spTree>
    <p:extLst>
      <p:ext uri="{BB962C8B-B14F-4D97-AF65-F5344CB8AC3E}">
        <p14:creationId xmlns:p14="http://schemas.microsoft.com/office/powerpoint/2010/main" val="119711710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AA1921B-60ED-2F69-9885-FA39B1018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8140E-07D7-970C-F810-FB291CA132DF}"/>
              </a:ext>
            </a:extLst>
          </p:cNvPr>
          <p:cNvSpPr>
            <a:spLocks noGrp="1"/>
          </p:cNvSpPr>
          <p:nvPr>
            <p:ph type="title"/>
          </p:nvPr>
        </p:nvSpPr>
        <p:spPr>
          <a:xfrm>
            <a:off x="297559" y="255097"/>
            <a:ext cx="10485120" cy="743521"/>
          </a:xfrm>
        </p:spPr>
        <p:txBody>
          <a:bodyPr/>
          <a:lstStyle/>
          <a:p>
            <a:r>
              <a:rPr lang="en-GB" sz="3000" dirty="0">
                <a:solidFill>
                  <a:srgbClr val="0070C0"/>
                </a:solidFill>
              </a:rPr>
              <a:t>Task 4: </a:t>
            </a:r>
            <a:r>
              <a:rPr lang="en-GB" sz="3000" b="1" dirty="0" err="1">
                <a:solidFill>
                  <a:srgbClr val="0070C0"/>
                </a:solidFill>
              </a:rPr>
              <a:t>FlowSep</a:t>
            </a:r>
            <a:r>
              <a:rPr lang="en-GB" sz="3000" dirty="0">
                <a:solidFill>
                  <a:srgbClr val="0070C0"/>
                </a:solidFill>
              </a:rPr>
              <a:t> - Architecture</a:t>
            </a:r>
          </a:p>
        </p:txBody>
      </p:sp>
      <p:pic>
        <p:nvPicPr>
          <p:cNvPr id="8" name="Picture 7">
            <a:extLst>
              <a:ext uri="{FF2B5EF4-FFF2-40B4-BE49-F238E27FC236}">
                <a16:creationId xmlns:a16="http://schemas.microsoft.com/office/drawing/2014/main" id="{963CFE69-3B63-5668-AA04-7E6F57C93A6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
        <p:nvSpPr>
          <p:cNvPr id="3" name="Content Placeholder 2">
            <a:extLst>
              <a:ext uri="{FF2B5EF4-FFF2-40B4-BE49-F238E27FC236}">
                <a16:creationId xmlns:a16="http://schemas.microsoft.com/office/drawing/2014/main" id="{967CB145-E93C-4F12-111A-3CA8102D98BB}"/>
              </a:ext>
            </a:extLst>
          </p:cNvPr>
          <p:cNvSpPr txBox="1">
            <a:spLocks/>
          </p:cNvSpPr>
          <p:nvPr/>
        </p:nvSpPr>
        <p:spPr>
          <a:xfrm>
            <a:off x="1098038" y="1090193"/>
            <a:ext cx="8672127" cy="1353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6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Text-to-audio</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model</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as</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backbone,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Rectified</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Flow</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Matching</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for</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feature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1">
              <a:lnSpc>
                <a:spcPct val="100000"/>
              </a:lnSpc>
              <a:spcBef>
                <a:spcPts val="6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Extended</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VAE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latent</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space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to</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integrate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the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noise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feature.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1">
              <a:lnSpc>
                <a:spcPct val="100000"/>
              </a:lnSpc>
              <a:spcBef>
                <a:spcPts val="6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Flan-T5</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text</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encoder,</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VAE</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latent</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decoder</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err="1">
                <a:solidFill>
                  <a:srgbClr val="002060"/>
                </a:solidFill>
                <a:latin typeface="Calibri" panose="020F0502020204030204" pitchFamily="34" charset="0"/>
                <a:ea typeface="Calibri" panose="020F0502020204030204" pitchFamily="34" charset="0"/>
                <a:cs typeface="Calibri" panose="020F0502020204030204" pitchFamily="34" charset="0"/>
              </a:rPr>
              <a:t>BigVGAN</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vocoder.</a:t>
            </a:r>
            <a:r>
              <a:rPr lang="zh-CN" altLang="en-US"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ECCD8A4-25D5-FFDE-8347-2A5FD177B963}"/>
              </a:ext>
            </a:extLst>
          </p:cNvPr>
          <p:cNvSpPr txBox="1"/>
          <p:nvPr/>
        </p:nvSpPr>
        <p:spPr>
          <a:xfrm>
            <a:off x="1654163" y="5923635"/>
            <a:ext cx="9835005" cy="523220"/>
          </a:xfrm>
          <a:prstGeom prst="rect">
            <a:avLst/>
          </a:prstGeom>
          <a:noFill/>
        </p:spPr>
        <p:txBody>
          <a:bodyPr wrap="square">
            <a:spAutoFit/>
          </a:bodyPr>
          <a:lstStyle/>
          <a:p>
            <a:r>
              <a:rPr lang="en-GB" sz="1400" dirty="0">
                <a:solidFill>
                  <a:srgbClr val="413839"/>
                </a:solidFill>
                <a:latin typeface="Times New Roman" panose="02020603050405020304" pitchFamily="18" charset="0"/>
              </a:rPr>
              <a:t>Y. Yuan, X. Liu, H. Liu, M.D. </a:t>
            </a:r>
            <a:r>
              <a:rPr lang="en-GB" sz="1400" dirty="0" err="1">
                <a:solidFill>
                  <a:srgbClr val="413839"/>
                </a:solidFill>
                <a:latin typeface="Times New Roman" panose="02020603050405020304" pitchFamily="18" charset="0"/>
              </a:rPr>
              <a:t>Plumbley</a:t>
            </a:r>
            <a:r>
              <a:rPr lang="en-GB" sz="1400" dirty="0">
                <a:solidFill>
                  <a:srgbClr val="413839"/>
                </a:solidFill>
                <a:latin typeface="Times New Roman" panose="02020603050405020304" pitchFamily="18" charset="0"/>
              </a:rPr>
              <a:t>, and W. Wang,“</a:t>
            </a:r>
            <a:r>
              <a:rPr lang="en-GB" sz="1400" dirty="0" err="1">
                <a:solidFill>
                  <a:srgbClr val="413839"/>
                </a:solidFill>
                <a:latin typeface="Times New Roman" panose="02020603050405020304" pitchFamily="18" charset="0"/>
              </a:rPr>
              <a:t>FlowSep</a:t>
            </a:r>
            <a:r>
              <a:rPr lang="en-GB" sz="1400" dirty="0">
                <a:solidFill>
                  <a:srgbClr val="413839"/>
                </a:solidFill>
                <a:latin typeface="Times New Roman" panose="02020603050405020304" pitchFamily="18" charset="0"/>
              </a:rPr>
              <a:t>: Language-</a:t>
            </a:r>
            <a:r>
              <a:rPr lang="en-GB" sz="1400" dirty="0" err="1">
                <a:solidFill>
                  <a:srgbClr val="413839"/>
                </a:solidFill>
                <a:latin typeface="Times New Roman" panose="02020603050405020304" pitchFamily="18" charset="0"/>
              </a:rPr>
              <a:t>Quried</a:t>
            </a:r>
            <a:r>
              <a:rPr lang="en-GB" sz="1400" dirty="0">
                <a:solidFill>
                  <a:srgbClr val="413839"/>
                </a:solidFill>
                <a:latin typeface="Times New Roman" panose="02020603050405020304" pitchFamily="18" charset="0"/>
              </a:rPr>
              <a:t> Sound Separation with Rectified Flow Matching" in </a:t>
            </a:r>
            <a:r>
              <a:rPr lang="en-GB" sz="1400" i="1" dirty="0">
                <a:solidFill>
                  <a:srgbClr val="413839"/>
                </a:solidFill>
                <a:latin typeface="Times New Roman" panose="02020603050405020304" pitchFamily="18" charset="0"/>
              </a:rPr>
              <a:t>ICASSP 2025</a:t>
            </a:r>
            <a:r>
              <a:rPr lang="en-GB" sz="1400" dirty="0">
                <a:solidFill>
                  <a:srgbClr val="413839"/>
                </a:solidFill>
                <a:latin typeface="Times New Roman" panose="02020603050405020304" pitchFamily="18" charset="0"/>
              </a:rPr>
              <a:t>.</a:t>
            </a:r>
            <a:endParaRPr lang="en-GB" sz="1400" dirty="0"/>
          </a:p>
        </p:txBody>
      </p:sp>
      <p:pic>
        <p:nvPicPr>
          <p:cNvPr id="5" name="Picture 4">
            <a:extLst>
              <a:ext uri="{FF2B5EF4-FFF2-40B4-BE49-F238E27FC236}">
                <a16:creationId xmlns:a16="http://schemas.microsoft.com/office/drawing/2014/main" id="{24D04FCB-6EAC-2119-E183-433E39364CC9}"/>
              </a:ext>
            </a:extLst>
          </p:cNvPr>
          <p:cNvPicPr>
            <a:picLocks noChangeAspect="1"/>
          </p:cNvPicPr>
          <p:nvPr/>
        </p:nvPicPr>
        <p:blipFill>
          <a:blip r:embed="rId3"/>
          <a:stretch>
            <a:fillRect/>
          </a:stretch>
        </p:blipFill>
        <p:spPr>
          <a:xfrm>
            <a:off x="1192606" y="2887021"/>
            <a:ext cx="10380434" cy="2880786"/>
          </a:xfrm>
          <a:prstGeom prst="rect">
            <a:avLst/>
          </a:prstGeom>
        </p:spPr>
      </p:pic>
    </p:spTree>
    <p:extLst>
      <p:ext uri="{BB962C8B-B14F-4D97-AF65-F5344CB8AC3E}">
        <p14:creationId xmlns:p14="http://schemas.microsoft.com/office/powerpoint/2010/main" val="230530079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E948D3A-C0E5-5E0B-B75F-2438B73E0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41B3E-554A-0155-B981-9CCCAED2FF00}"/>
              </a:ext>
            </a:extLst>
          </p:cNvPr>
          <p:cNvSpPr>
            <a:spLocks noGrp="1"/>
          </p:cNvSpPr>
          <p:nvPr>
            <p:ph type="title"/>
          </p:nvPr>
        </p:nvSpPr>
        <p:spPr>
          <a:xfrm>
            <a:off x="297559" y="255097"/>
            <a:ext cx="10485120" cy="743521"/>
          </a:xfrm>
        </p:spPr>
        <p:txBody>
          <a:bodyPr/>
          <a:lstStyle/>
          <a:p>
            <a:r>
              <a:rPr lang="en-GB" sz="3000" dirty="0">
                <a:solidFill>
                  <a:srgbClr val="0070C0"/>
                </a:solidFill>
              </a:rPr>
              <a:t>Task 4: </a:t>
            </a:r>
            <a:r>
              <a:rPr lang="en-GB" sz="3000" dirty="0" err="1">
                <a:solidFill>
                  <a:srgbClr val="0070C0"/>
                </a:solidFill>
              </a:rPr>
              <a:t>FlowSep</a:t>
            </a:r>
            <a:endParaRPr lang="en-GB" sz="3000" dirty="0">
              <a:solidFill>
                <a:srgbClr val="0070C0"/>
              </a:solidFill>
            </a:endParaRPr>
          </a:p>
        </p:txBody>
      </p:sp>
      <p:pic>
        <p:nvPicPr>
          <p:cNvPr id="8" name="Picture 7">
            <a:extLst>
              <a:ext uri="{FF2B5EF4-FFF2-40B4-BE49-F238E27FC236}">
                <a16:creationId xmlns:a16="http://schemas.microsoft.com/office/drawing/2014/main" id="{40873E24-8F7D-A8DE-FA92-AC7A8CB4D43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
        <p:nvSpPr>
          <p:cNvPr id="3" name="Content Placeholder 2">
            <a:extLst>
              <a:ext uri="{FF2B5EF4-FFF2-40B4-BE49-F238E27FC236}">
                <a16:creationId xmlns:a16="http://schemas.microsoft.com/office/drawing/2014/main" id="{08B32388-B9B1-EE23-4CAF-D27D1DDF1D62}"/>
              </a:ext>
            </a:extLst>
          </p:cNvPr>
          <p:cNvSpPr txBox="1">
            <a:spLocks/>
          </p:cNvSpPr>
          <p:nvPr/>
        </p:nvSpPr>
        <p:spPr>
          <a:xfrm>
            <a:off x="450193" y="1090193"/>
            <a:ext cx="6218963" cy="5159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nSpc>
                <a:spcPct val="100000"/>
              </a:lnSpc>
              <a:spcBef>
                <a:spcPts val="600"/>
              </a:spcBef>
              <a:buNone/>
            </a:pPr>
            <a:r>
              <a:rPr lang="en-US" altLang="zh-CN" b="1" u="sng" dirty="0">
                <a:solidFill>
                  <a:srgbClr val="002060"/>
                </a:solidFill>
                <a:latin typeface="Calibri" panose="020F0502020204030204" pitchFamily="34" charset="0"/>
                <a:ea typeface="Calibri" panose="020F0502020204030204" pitchFamily="34" charset="0"/>
                <a:cs typeface="Calibri" panose="020F0502020204030204" pitchFamily="34" charset="0"/>
              </a:rPr>
              <a:t>Training data:</a:t>
            </a:r>
          </a:p>
          <a:p>
            <a:pPr marL="228600" lvl="1" indent="0">
              <a:lnSpc>
                <a:spcPct val="100000"/>
              </a:lnSpc>
              <a:spcBef>
                <a:spcPts val="600"/>
              </a:spcBef>
              <a:buNone/>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 total of 1,680 hours of audio from various datasets for training. When creating the mixture audio samples, every two audio clips are not sharing any overlapping sound source classes. All the segments are padded or cropped to 10 seconds with 16kHz sampling rate, and we mix two waveforms with a random SNR between -15 and 15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6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AudioCaps</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1800" dirty="0">
                <a:solidFill>
                  <a:srgbClr val="002060"/>
                </a:solidFill>
                <a:latin typeface="Calibri" panose="020F0502020204030204" pitchFamily="34" charset="0"/>
                <a:ea typeface="Calibri" panose="020F0502020204030204" pitchFamily="34" charset="0"/>
                <a:cs typeface="Calibri" panose="020F0502020204030204" pitchFamily="34" charset="0"/>
              </a:rPr>
              <a:t>One of the largest publicly available audio captioning dataset, containing 49837 10-second audio clips with human annotated captions.  </a:t>
            </a:r>
          </a:p>
          <a:p>
            <a:pPr marL="457200" lvl="1">
              <a:lnSpc>
                <a:spcPct val="100000"/>
              </a:lnSpc>
              <a:spcBef>
                <a:spcPts val="6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VGGSound</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1800" dirty="0">
                <a:solidFill>
                  <a:srgbClr val="002060"/>
                </a:solidFill>
                <a:latin typeface="Calibri" panose="020F0502020204030204" pitchFamily="34" charset="0"/>
                <a:ea typeface="Calibri" panose="020F0502020204030204" pitchFamily="34" charset="0"/>
                <a:cs typeface="Calibri" panose="020F0502020204030204" pitchFamily="34" charset="0"/>
              </a:rPr>
              <a:t>Audio dataset with 200,000 audio clips. Each sample has a duration of 10 seconds and annotated with labels. </a:t>
            </a:r>
          </a:p>
          <a:p>
            <a:pPr marL="457200" lvl="1">
              <a:lnSpc>
                <a:spcPct val="100000"/>
              </a:lnSpc>
              <a:spcBef>
                <a:spcPts val="6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WavCaps</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1800" dirty="0">
                <a:solidFill>
                  <a:srgbClr val="002060"/>
                </a:solidFill>
                <a:latin typeface="Calibri" panose="020F0502020204030204" pitchFamily="34" charset="0"/>
                <a:ea typeface="Calibri" panose="020F0502020204030204" pitchFamily="34" charset="0"/>
                <a:cs typeface="Calibri" panose="020F0502020204030204" pitchFamily="34" charset="0"/>
              </a:rPr>
              <a:t>Large-scale audio dataset with weakly-labelled captions generated with LLM. We only use the samples less than 10 seconds and collected a total of 400,000 clips.  </a:t>
            </a:r>
          </a:p>
        </p:txBody>
      </p:sp>
      <p:sp>
        <p:nvSpPr>
          <p:cNvPr id="4" name="Content Placeholder 2">
            <a:extLst>
              <a:ext uri="{FF2B5EF4-FFF2-40B4-BE49-F238E27FC236}">
                <a16:creationId xmlns:a16="http://schemas.microsoft.com/office/drawing/2014/main" id="{960BCE54-2B34-3B2E-12F0-710E4C75557F}"/>
              </a:ext>
            </a:extLst>
          </p:cNvPr>
          <p:cNvSpPr txBox="1">
            <a:spLocks/>
          </p:cNvSpPr>
          <p:nvPr/>
        </p:nvSpPr>
        <p:spPr>
          <a:xfrm>
            <a:off x="6796640" y="1090193"/>
            <a:ext cx="5110438" cy="48785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nSpc>
                <a:spcPct val="100000"/>
              </a:lnSpc>
              <a:spcBef>
                <a:spcPts val="1800"/>
              </a:spcBef>
              <a:buNone/>
            </a:pPr>
            <a:r>
              <a:rPr lang="en-US" altLang="zh-CN" b="1" u="sng" dirty="0">
                <a:solidFill>
                  <a:srgbClr val="002060"/>
                </a:solidFill>
                <a:latin typeface="Calibri" panose="020F0502020204030204" pitchFamily="34" charset="0"/>
                <a:ea typeface="Calibri" panose="020F0502020204030204" pitchFamily="34" charset="0"/>
                <a:cs typeface="Calibri" panose="020F0502020204030204" pitchFamily="34" charset="0"/>
              </a:rPr>
              <a:t>Testing data: </a:t>
            </a:r>
          </a:p>
          <a:p>
            <a:pPr marL="457200" lvl="1">
              <a:lnSpc>
                <a:spcPct val="100000"/>
              </a:lnSpc>
              <a:spcBef>
                <a:spcPts val="18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VGGSound</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2000 mixtures generated from a group of 200 clean and distinct audio samples, mixed with random LUFS loudness between -35 and -25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ESC-50: 2000 mixtures with a SNR at 0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18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AudioCaps</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928 samples by mixing the audio from testing set under random SNR between -15 and 15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DCASE2024 Task 8: DCASE-Synth includes 3000 mixtures from 1000 selected audio clips under an SNR between -15 and 15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DCASE-Real consists of 100 audio clips from read-world scenarios. </a:t>
            </a:r>
          </a:p>
        </p:txBody>
      </p:sp>
    </p:spTree>
    <p:extLst>
      <p:ext uri="{BB962C8B-B14F-4D97-AF65-F5344CB8AC3E}">
        <p14:creationId xmlns:p14="http://schemas.microsoft.com/office/powerpoint/2010/main" val="250637786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DD6A4CD-4B56-557D-6E15-E6E97BCC8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7E43D-A145-224A-8FB1-EFA0DC19DAF3}"/>
              </a:ext>
            </a:extLst>
          </p:cNvPr>
          <p:cNvSpPr>
            <a:spLocks noGrp="1"/>
          </p:cNvSpPr>
          <p:nvPr>
            <p:ph type="title"/>
          </p:nvPr>
        </p:nvSpPr>
        <p:spPr>
          <a:xfrm>
            <a:off x="297559" y="255097"/>
            <a:ext cx="10485120" cy="743521"/>
          </a:xfrm>
        </p:spPr>
        <p:txBody>
          <a:bodyPr/>
          <a:lstStyle/>
          <a:p>
            <a:r>
              <a:rPr lang="en-GB" sz="3000" dirty="0">
                <a:solidFill>
                  <a:srgbClr val="0070C0"/>
                </a:solidFill>
              </a:rPr>
              <a:t>Task 4: </a:t>
            </a:r>
            <a:r>
              <a:rPr lang="en-GB" sz="3000" dirty="0" err="1">
                <a:solidFill>
                  <a:srgbClr val="0070C0"/>
                </a:solidFill>
              </a:rPr>
              <a:t>FlowSep</a:t>
            </a:r>
            <a:r>
              <a:rPr lang="en-GB" sz="3000" dirty="0">
                <a:solidFill>
                  <a:srgbClr val="0070C0"/>
                </a:solidFill>
              </a:rPr>
              <a:t> - Results</a:t>
            </a:r>
          </a:p>
        </p:txBody>
      </p:sp>
      <p:pic>
        <p:nvPicPr>
          <p:cNvPr id="8" name="Picture 7">
            <a:extLst>
              <a:ext uri="{FF2B5EF4-FFF2-40B4-BE49-F238E27FC236}">
                <a16:creationId xmlns:a16="http://schemas.microsoft.com/office/drawing/2014/main" id="{55D1BD89-8310-7A97-77A4-189F2A2CB37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pic>
        <p:nvPicPr>
          <p:cNvPr id="3" name="图片 3" descr="表格&#10;&#10;描述已自动生成">
            <a:extLst>
              <a:ext uri="{FF2B5EF4-FFF2-40B4-BE49-F238E27FC236}">
                <a16:creationId xmlns:a16="http://schemas.microsoft.com/office/drawing/2014/main" id="{DDB71113-34CB-1C40-DC89-E92C727B5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16" y="4204654"/>
            <a:ext cx="11039368" cy="2398249"/>
          </a:xfrm>
          <a:prstGeom prst="rect">
            <a:avLst/>
          </a:prstGeom>
        </p:spPr>
      </p:pic>
      <p:sp>
        <p:nvSpPr>
          <p:cNvPr id="4" name="Content Placeholder 2">
            <a:extLst>
              <a:ext uri="{FF2B5EF4-FFF2-40B4-BE49-F238E27FC236}">
                <a16:creationId xmlns:a16="http://schemas.microsoft.com/office/drawing/2014/main" id="{23674DF6-9F3F-5E9C-5315-DF56957805D6}"/>
              </a:ext>
            </a:extLst>
          </p:cNvPr>
          <p:cNvSpPr txBox="1">
            <a:spLocks/>
          </p:cNvSpPr>
          <p:nvPr/>
        </p:nvSpPr>
        <p:spPr>
          <a:xfrm>
            <a:off x="789941" y="1387105"/>
            <a:ext cx="10485120" cy="1420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18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Unlike discriminative network that modify the original audio clips, generated results do not strictly align with the target audio sample in the temporal dimension. </a:t>
            </a:r>
          </a:p>
          <a:p>
            <a:pPr marL="457200" lvl="1">
              <a:lnSpc>
                <a:spcPct val="100000"/>
              </a:lnSpc>
              <a:spcBef>
                <a:spcPts val="18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Hence, traditional objective metrics are not suitable for evaluating generative models based separation methods. </a:t>
            </a:r>
          </a:p>
          <a:p>
            <a:pPr marL="457200" lvl="1">
              <a:lnSpc>
                <a:spcPct val="100000"/>
              </a:lnSpc>
              <a:spcBef>
                <a:spcPts val="18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We apply FAD, </a:t>
            </a:r>
            <a:r>
              <a:rPr lang="en-US" altLang="zh-CN" sz="2200" dirty="0" err="1">
                <a:solidFill>
                  <a:srgbClr val="002060"/>
                </a:solidFill>
                <a:latin typeface="Calibri" panose="020F0502020204030204" pitchFamily="34" charset="0"/>
                <a:ea typeface="Calibri" panose="020F0502020204030204" pitchFamily="34" charset="0"/>
                <a:cs typeface="Calibri" panose="020F0502020204030204" pitchFamily="34" charset="0"/>
              </a:rPr>
              <a:t>CLAPScore</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 and </a:t>
            </a:r>
            <a:r>
              <a:rPr lang="en-US" altLang="zh-CN" sz="2200" dirty="0" err="1">
                <a:solidFill>
                  <a:srgbClr val="002060"/>
                </a:solidFill>
                <a:latin typeface="Calibri" panose="020F0502020204030204" pitchFamily="34" charset="0"/>
                <a:ea typeface="Calibri" panose="020F0502020204030204" pitchFamily="34" charset="0"/>
                <a:cs typeface="Calibri" panose="020F0502020204030204" pitchFamily="34" charset="0"/>
              </a:rPr>
              <a:t>CLAPScoreA</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  from generative tasks to evaluate the performance. </a:t>
            </a:r>
          </a:p>
        </p:txBody>
      </p:sp>
    </p:spTree>
    <p:extLst>
      <p:ext uri="{BB962C8B-B14F-4D97-AF65-F5344CB8AC3E}">
        <p14:creationId xmlns:p14="http://schemas.microsoft.com/office/powerpoint/2010/main" val="360548621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71B84A0-E2F9-580C-1397-C1A56AD4B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6E438-1768-EA2F-14C1-BBA1CB4491E1}"/>
              </a:ext>
            </a:extLst>
          </p:cNvPr>
          <p:cNvSpPr>
            <a:spLocks noGrp="1"/>
          </p:cNvSpPr>
          <p:nvPr>
            <p:ph type="title"/>
          </p:nvPr>
        </p:nvSpPr>
        <p:spPr>
          <a:xfrm>
            <a:off x="297559" y="255097"/>
            <a:ext cx="10485120" cy="743521"/>
          </a:xfrm>
        </p:spPr>
        <p:txBody>
          <a:bodyPr/>
          <a:lstStyle/>
          <a:p>
            <a:r>
              <a:rPr lang="en-GB" sz="3000" dirty="0">
                <a:solidFill>
                  <a:srgbClr val="0070C0"/>
                </a:solidFill>
              </a:rPr>
              <a:t>Task 4: </a:t>
            </a:r>
            <a:r>
              <a:rPr lang="en-GB" sz="3000" dirty="0" err="1">
                <a:solidFill>
                  <a:srgbClr val="0070C0"/>
                </a:solidFill>
              </a:rPr>
              <a:t>FlowSep</a:t>
            </a:r>
            <a:r>
              <a:rPr lang="en-GB" sz="3000" dirty="0">
                <a:solidFill>
                  <a:srgbClr val="0070C0"/>
                </a:solidFill>
              </a:rPr>
              <a:t> - Demo</a:t>
            </a:r>
          </a:p>
        </p:txBody>
      </p:sp>
      <p:pic>
        <p:nvPicPr>
          <p:cNvPr id="8" name="Picture 7">
            <a:extLst>
              <a:ext uri="{FF2B5EF4-FFF2-40B4-BE49-F238E27FC236}">
                <a16:creationId xmlns:a16="http://schemas.microsoft.com/office/drawing/2014/main" id="{123C7FA6-FB54-1AA8-2A11-D9C71779D97D}"/>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pic>
        <p:nvPicPr>
          <p:cNvPr id="3" name="图片 3" descr="图片包含 图形用户界面&#10;&#10;描述已自动生成">
            <a:extLst>
              <a:ext uri="{FF2B5EF4-FFF2-40B4-BE49-F238E27FC236}">
                <a16:creationId xmlns:a16="http://schemas.microsoft.com/office/drawing/2014/main" id="{0D970838-672B-CE99-1BA5-E30664BBF5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094" y="1602769"/>
            <a:ext cx="11130188" cy="1419365"/>
          </a:xfrm>
          <a:prstGeom prst="rect">
            <a:avLst/>
          </a:prstGeom>
        </p:spPr>
      </p:pic>
      <p:sp>
        <p:nvSpPr>
          <p:cNvPr id="4" name="Content Placeholder 2">
            <a:extLst>
              <a:ext uri="{FF2B5EF4-FFF2-40B4-BE49-F238E27FC236}">
                <a16:creationId xmlns:a16="http://schemas.microsoft.com/office/drawing/2014/main" id="{7C9270AA-9970-9959-16BB-1A17250B6830}"/>
              </a:ext>
            </a:extLst>
          </p:cNvPr>
          <p:cNvSpPr txBox="1">
            <a:spLocks/>
          </p:cNvSpPr>
          <p:nvPr/>
        </p:nvSpPr>
        <p:spPr>
          <a:xfrm>
            <a:off x="1294544" y="3915159"/>
            <a:ext cx="9488135" cy="2467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6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Baseline models show incomplete separation with noticeable spectral gaps.</a:t>
            </a:r>
          </a:p>
          <a:p>
            <a:pPr marL="457200" lvl="1">
              <a:lnSpc>
                <a:spcPct val="100000"/>
              </a:lnSpc>
              <a:spcBef>
                <a:spcPts val="600"/>
              </a:spcBef>
            </a:pPr>
            <a:r>
              <a:rPr lang="en-US" altLang="zh-CN" sz="2200" dirty="0" err="1">
                <a:solidFill>
                  <a:srgbClr val="002060"/>
                </a:solidFill>
                <a:latin typeface="Calibri" panose="020F0502020204030204" pitchFamily="34" charset="0"/>
                <a:ea typeface="Calibri" panose="020F0502020204030204" pitchFamily="34" charset="0"/>
                <a:cs typeface="Calibri" panose="020F0502020204030204" pitchFamily="34" charset="0"/>
              </a:rPr>
              <a:t>FlowSep</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 demonstrates promising capabilities in such situations. </a:t>
            </a:r>
          </a:p>
          <a:p>
            <a:pPr marL="457200" lvl="1">
              <a:lnSpc>
                <a:spcPct val="100000"/>
              </a:lnSpc>
              <a:spcBef>
                <a:spcPts val="600"/>
              </a:spcBef>
            </a:pP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More demos please refer to  </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hlinkClick r:id="rId12"/>
              </a:rPr>
              <a:t>https://audio-agi.github.io/FlowSep_demo/</a:t>
            </a:r>
            <a:r>
              <a:rPr lang="en-US" altLang="zh-CN" sz="2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512A0AB2-B1EF-015B-CD00-C21EE8695AEB}"/>
              </a:ext>
            </a:extLst>
          </p:cNvPr>
          <p:cNvSpPr txBox="1"/>
          <p:nvPr/>
        </p:nvSpPr>
        <p:spPr>
          <a:xfrm>
            <a:off x="1162835" y="5859480"/>
            <a:ext cx="10160706" cy="523220"/>
          </a:xfrm>
          <a:prstGeom prst="rect">
            <a:avLst/>
          </a:prstGeom>
          <a:noFill/>
        </p:spPr>
        <p:txBody>
          <a:bodyPr wrap="square">
            <a:spAutoFit/>
          </a:bodyPr>
          <a:lstStyle/>
          <a:p>
            <a:r>
              <a:rPr lang="en-GB" sz="1400" dirty="0">
                <a:solidFill>
                  <a:srgbClr val="413839"/>
                </a:solidFill>
                <a:latin typeface="Times New Roman" panose="02020603050405020304" pitchFamily="18" charset="0"/>
              </a:rPr>
              <a:t>Y. Yuan, X. Liu, H. Liu, M.D. </a:t>
            </a:r>
            <a:r>
              <a:rPr lang="en-GB" sz="1400" dirty="0" err="1">
                <a:solidFill>
                  <a:srgbClr val="413839"/>
                </a:solidFill>
                <a:latin typeface="Times New Roman" panose="02020603050405020304" pitchFamily="18" charset="0"/>
              </a:rPr>
              <a:t>Plumbley</a:t>
            </a:r>
            <a:r>
              <a:rPr lang="en-GB" sz="1400" dirty="0">
                <a:solidFill>
                  <a:srgbClr val="413839"/>
                </a:solidFill>
                <a:latin typeface="Times New Roman" panose="02020603050405020304" pitchFamily="18" charset="0"/>
              </a:rPr>
              <a:t>, and W. Wang, “</a:t>
            </a:r>
            <a:r>
              <a:rPr lang="en-GB" sz="1400" dirty="0" err="1">
                <a:solidFill>
                  <a:srgbClr val="413839"/>
                </a:solidFill>
                <a:latin typeface="Times New Roman" panose="02020603050405020304" pitchFamily="18" charset="0"/>
              </a:rPr>
              <a:t>FlowSep</a:t>
            </a:r>
            <a:r>
              <a:rPr lang="en-GB" sz="1400" dirty="0">
                <a:solidFill>
                  <a:srgbClr val="413839"/>
                </a:solidFill>
                <a:latin typeface="Times New Roman" panose="02020603050405020304" pitchFamily="18" charset="0"/>
              </a:rPr>
              <a:t>: Language-</a:t>
            </a:r>
            <a:r>
              <a:rPr lang="en-GB" sz="1400" dirty="0" err="1">
                <a:solidFill>
                  <a:srgbClr val="413839"/>
                </a:solidFill>
                <a:latin typeface="Times New Roman" panose="02020603050405020304" pitchFamily="18" charset="0"/>
              </a:rPr>
              <a:t>Quried</a:t>
            </a:r>
            <a:r>
              <a:rPr lang="en-GB" sz="1400" dirty="0">
                <a:solidFill>
                  <a:srgbClr val="413839"/>
                </a:solidFill>
                <a:latin typeface="Times New Roman" panose="02020603050405020304" pitchFamily="18" charset="0"/>
              </a:rPr>
              <a:t> Sound Separation with Rectified Flow Matching" in </a:t>
            </a:r>
            <a:r>
              <a:rPr lang="en-GB" sz="1400" i="1" dirty="0">
                <a:solidFill>
                  <a:srgbClr val="413839"/>
                </a:solidFill>
                <a:latin typeface="Times New Roman" panose="02020603050405020304" pitchFamily="18" charset="0"/>
              </a:rPr>
              <a:t>ICASSP 2025</a:t>
            </a:r>
            <a:r>
              <a:rPr lang="en-GB" sz="1400" dirty="0">
                <a:solidFill>
                  <a:srgbClr val="413839"/>
                </a:solidFill>
                <a:latin typeface="Times New Roman" panose="02020603050405020304" pitchFamily="18" charset="0"/>
              </a:rPr>
              <a:t>.</a:t>
            </a:r>
          </a:p>
        </p:txBody>
      </p:sp>
      <p:pic>
        <p:nvPicPr>
          <p:cNvPr id="6" name="mixture.wav">
            <a:hlinkClick r:id="" action="ppaction://media"/>
            <a:extLst>
              <a:ext uri="{FF2B5EF4-FFF2-40B4-BE49-F238E27FC236}">
                <a16:creationId xmlns:a16="http://schemas.microsoft.com/office/drawing/2014/main" id="{47481A8B-0831-72A1-C7F2-A7A46F4A0EB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99734" y="2963755"/>
            <a:ext cx="569820" cy="569820"/>
          </a:xfrm>
          <a:prstGeom prst="rect">
            <a:avLst/>
          </a:prstGeom>
        </p:spPr>
      </p:pic>
      <p:pic>
        <p:nvPicPr>
          <p:cNvPr id="7" name="FlowSep.wav">
            <a:hlinkClick r:id="" action="ppaction://media"/>
            <a:extLst>
              <a:ext uri="{FF2B5EF4-FFF2-40B4-BE49-F238E27FC236}">
                <a16:creationId xmlns:a16="http://schemas.microsoft.com/office/drawing/2014/main" id="{3553AD8F-721A-EA32-1DCD-2F7D56CAE1E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247053" y="2992945"/>
            <a:ext cx="569820" cy="569820"/>
          </a:xfrm>
          <a:prstGeom prst="rect">
            <a:avLst/>
          </a:prstGeom>
        </p:spPr>
      </p:pic>
      <p:pic>
        <p:nvPicPr>
          <p:cNvPr id="9" name="gt.wav">
            <a:hlinkClick r:id="" action="ppaction://media"/>
            <a:extLst>
              <a:ext uri="{FF2B5EF4-FFF2-40B4-BE49-F238E27FC236}">
                <a16:creationId xmlns:a16="http://schemas.microsoft.com/office/drawing/2014/main" id="{0FFC186D-012F-CEF5-79D2-B87559465CB8}"/>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497769" y="2931251"/>
            <a:ext cx="569820" cy="569820"/>
          </a:xfrm>
          <a:prstGeom prst="rect">
            <a:avLst/>
          </a:prstGeom>
        </p:spPr>
      </p:pic>
      <p:pic>
        <p:nvPicPr>
          <p:cNvPr id="10" name="audiosep.wav">
            <a:hlinkClick r:id="" action="ppaction://media"/>
            <a:extLst>
              <a:ext uri="{FF2B5EF4-FFF2-40B4-BE49-F238E27FC236}">
                <a16:creationId xmlns:a16="http://schemas.microsoft.com/office/drawing/2014/main" id="{FF7EA104-7A1B-7B86-F1DB-FA173E7ACFF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958278" y="2981234"/>
            <a:ext cx="569820" cy="569820"/>
          </a:xfrm>
          <a:prstGeom prst="rect">
            <a:avLst/>
          </a:prstGeom>
        </p:spPr>
      </p:pic>
    </p:spTree>
    <p:extLst>
      <p:ext uri="{BB962C8B-B14F-4D97-AF65-F5344CB8AC3E}">
        <p14:creationId xmlns:p14="http://schemas.microsoft.com/office/powerpoint/2010/main" val="3435577704"/>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242"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00"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6A36BA5-91DE-7DFA-16CE-46B764CF7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5B40C-2747-423B-0DA7-C39352C14DF5}"/>
              </a:ext>
            </a:extLst>
          </p:cNvPr>
          <p:cNvSpPr>
            <a:spLocks noGrp="1"/>
          </p:cNvSpPr>
          <p:nvPr>
            <p:ph type="title"/>
          </p:nvPr>
        </p:nvSpPr>
        <p:spPr>
          <a:xfrm>
            <a:off x="573184" y="527539"/>
            <a:ext cx="9097590" cy="513088"/>
          </a:xfrm>
        </p:spPr>
        <p:txBody>
          <a:bodyPr>
            <a:normAutofit/>
          </a:bodyPr>
          <a:lstStyle/>
          <a:p>
            <a:r>
              <a:rPr lang="en-US" dirty="0">
                <a:solidFill>
                  <a:srgbClr val="0070C0"/>
                </a:solidFill>
              </a:rPr>
              <a:t>Task 5: LLMs for Controllable Audio Editing</a:t>
            </a:r>
            <a:endParaRPr lang="x-none" b="1" dirty="0">
              <a:solidFill>
                <a:srgbClr val="0070C0"/>
              </a:solidFill>
            </a:endParaRPr>
          </a:p>
        </p:txBody>
      </p:sp>
      <p:sp>
        <p:nvSpPr>
          <p:cNvPr id="5" name="Slide Number Placeholder 4">
            <a:extLst>
              <a:ext uri="{FF2B5EF4-FFF2-40B4-BE49-F238E27FC236}">
                <a16:creationId xmlns:a16="http://schemas.microsoft.com/office/drawing/2014/main" id="{52F0F301-34E4-1F92-93AF-50F3641D6E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36A6FCAA-7FD8-FC2F-0AC6-50D41568874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4" name="Google Shape;430;p32">
            <a:extLst>
              <a:ext uri="{FF2B5EF4-FFF2-40B4-BE49-F238E27FC236}">
                <a16:creationId xmlns:a16="http://schemas.microsoft.com/office/drawing/2014/main" id="{E70BDFB7-5479-886C-EAA4-EB35FC62FB65}"/>
              </a:ext>
            </a:extLst>
          </p:cNvPr>
          <p:cNvSpPr txBox="1"/>
          <p:nvPr/>
        </p:nvSpPr>
        <p:spPr>
          <a:xfrm>
            <a:off x="355897" y="1087951"/>
            <a:ext cx="11480205" cy="1138172"/>
          </a:xfrm>
          <a:prstGeom prst="rect">
            <a:avLst/>
          </a:prstGeom>
          <a:noFill/>
          <a:ln>
            <a:noFill/>
          </a:ln>
        </p:spPr>
        <p:txBody>
          <a:bodyPr spcFirstLastPara="1" wrap="square" lIns="109725" tIns="109725" rIns="109725" bIns="91425" anchor="t" anchorCtr="0">
            <a:normAutofit lnSpcReduction="10000"/>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Audio editing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is to change the content of audio by following the instruction precisely.</a:t>
            </a: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This work introduces an audio agent that understands the user instruction, decomposes the instruction into several tasks, and allocates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different</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tasks to the proper models.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Google Shape;432;p32">
            <a:extLst>
              <a:ext uri="{FF2B5EF4-FFF2-40B4-BE49-F238E27FC236}">
                <a16:creationId xmlns:a16="http://schemas.microsoft.com/office/drawing/2014/main" id="{59FEBC6B-6B29-3459-1F1E-D37A12D8A283}"/>
              </a:ext>
            </a:extLst>
          </p:cNvPr>
          <p:cNvPicPr preferRelativeResize="0"/>
          <p:nvPr/>
        </p:nvPicPr>
        <p:blipFill rotWithShape="1">
          <a:blip r:embed="rId3">
            <a:alphaModFix/>
          </a:blip>
          <a:srcRect/>
          <a:stretch/>
        </p:blipFill>
        <p:spPr>
          <a:xfrm>
            <a:off x="531831" y="2432043"/>
            <a:ext cx="6468250" cy="3046728"/>
          </a:xfrm>
          <a:prstGeom prst="rect">
            <a:avLst/>
          </a:prstGeom>
          <a:noFill/>
          <a:ln>
            <a:noFill/>
          </a:ln>
        </p:spPr>
      </p:pic>
      <p:sp>
        <p:nvSpPr>
          <p:cNvPr id="9" name="Google Shape;433;p32">
            <a:extLst>
              <a:ext uri="{FF2B5EF4-FFF2-40B4-BE49-F238E27FC236}">
                <a16:creationId xmlns:a16="http://schemas.microsoft.com/office/drawing/2014/main" id="{7F171ABC-24CC-E16E-76DD-FF3D8D2DA9BA}"/>
              </a:ext>
            </a:extLst>
          </p:cNvPr>
          <p:cNvSpPr txBox="1"/>
          <p:nvPr/>
        </p:nvSpPr>
        <p:spPr>
          <a:xfrm>
            <a:off x="1254304" y="5652725"/>
            <a:ext cx="5559600" cy="430800"/>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An example of end-to-end audio editing system</a:t>
            </a:r>
            <a:r>
              <a:rPr lang="en-GB" sz="1600" dirty="0">
                <a:solidFill>
                  <a:srgbClr val="000000"/>
                </a:solidFill>
                <a:latin typeface="Arial"/>
                <a:ea typeface="Arial"/>
                <a:cs typeface="Arial"/>
                <a:sym typeface="Arial"/>
              </a:rPr>
              <a:t>:</a:t>
            </a:r>
            <a:r>
              <a:rPr lang="zh-CN" altLang="en-US" sz="1600" dirty="0">
                <a:solidFill>
                  <a:srgbClr val="000000"/>
                </a:solidFill>
                <a:latin typeface="Arial"/>
                <a:ea typeface="Arial"/>
                <a:cs typeface="Arial"/>
                <a:sym typeface="Arial"/>
              </a:rPr>
              <a:t> </a:t>
            </a:r>
            <a:r>
              <a:rPr lang="en-GB" altLang="zh-CN" sz="1600" dirty="0">
                <a:solidFill>
                  <a:srgbClr val="000000"/>
                </a:solidFill>
                <a:latin typeface="Arial"/>
                <a:ea typeface="Arial"/>
                <a:cs typeface="Arial"/>
                <a:sym typeface="Arial"/>
              </a:rPr>
              <a:t>AUDIT</a:t>
            </a: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434;p32">
            <a:extLst>
              <a:ext uri="{FF2B5EF4-FFF2-40B4-BE49-F238E27FC236}">
                <a16:creationId xmlns:a16="http://schemas.microsoft.com/office/drawing/2014/main" id="{1A7191BF-C977-890A-DC72-62BD2608B36E}"/>
              </a:ext>
            </a:extLst>
          </p:cNvPr>
          <p:cNvSpPr/>
          <p:nvPr/>
        </p:nvSpPr>
        <p:spPr>
          <a:xfrm>
            <a:off x="7569300" y="3416764"/>
            <a:ext cx="2844900" cy="352500"/>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Instruction</a:t>
            </a: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 interpreter</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1" name="Google Shape;435;p32">
            <a:extLst>
              <a:ext uri="{FF2B5EF4-FFF2-40B4-BE49-F238E27FC236}">
                <a16:creationId xmlns:a16="http://schemas.microsoft.com/office/drawing/2014/main" id="{0E8AF907-9D66-80D7-C65A-C18749641E3E}"/>
              </a:ext>
            </a:extLst>
          </p:cNvPr>
          <p:cNvPicPr preferRelativeResize="0"/>
          <p:nvPr/>
        </p:nvPicPr>
        <p:blipFill rotWithShape="1">
          <a:blip r:embed="rId4">
            <a:alphaModFix/>
          </a:blip>
          <a:srcRect/>
          <a:stretch/>
        </p:blipFill>
        <p:spPr>
          <a:xfrm>
            <a:off x="7567112" y="2172277"/>
            <a:ext cx="2844800" cy="863600"/>
          </a:xfrm>
          <a:prstGeom prst="rect">
            <a:avLst/>
          </a:prstGeom>
          <a:noFill/>
          <a:ln>
            <a:noFill/>
          </a:ln>
        </p:spPr>
      </p:pic>
      <p:sp>
        <p:nvSpPr>
          <p:cNvPr id="12" name="Google Shape;436;p32">
            <a:extLst>
              <a:ext uri="{FF2B5EF4-FFF2-40B4-BE49-F238E27FC236}">
                <a16:creationId xmlns:a16="http://schemas.microsoft.com/office/drawing/2014/main" id="{3C9EFF01-6E6B-286B-A998-1FF8549695C8}"/>
              </a:ext>
            </a:extLst>
          </p:cNvPr>
          <p:cNvSpPr/>
          <p:nvPr/>
        </p:nvSpPr>
        <p:spPr>
          <a:xfrm>
            <a:off x="8459344" y="4296547"/>
            <a:ext cx="1064712" cy="463464"/>
          </a:xfrm>
          <a:prstGeom prst="can">
            <a:avLst>
              <a:gd name="adj" fmla="val 25000"/>
            </a:avLst>
          </a:prstGeom>
          <a:solidFill>
            <a:schemeClr val="accent1"/>
          </a:solidFill>
          <a:ln w="12700" cap="flat" cmpd="sng">
            <a:solidFill>
              <a:srgbClr val="5469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3" name="Google Shape;437;p32">
            <a:extLst>
              <a:ext uri="{FF2B5EF4-FFF2-40B4-BE49-F238E27FC236}">
                <a16:creationId xmlns:a16="http://schemas.microsoft.com/office/drawing/2014/main" id="{9FA19519-14F0-7008-DAB8-2181C562B37C}"/>
              </a:ext>
            </a:extLst>
          </p:cNvPr>
          <p:cNvPicPr preferRelativeResize="0"/>
          <p:nvPr/>
        </p:nvPicPr>
        <p:blipFill rotWithShape="1">
          <a:blip r:embed="rId5">
            <a:alphaModFix/>
          </a:blip>
          <a:srcRect/>
          <a:stretch/>
        </p:blipFill>
        <p:spPr>
          <a:xfrm>
            <a:off x="7569300" y="5135935"/>
            <a:ext cx="2844800" cy="698500"/>
          </a:xfrm>
          <a:prstGeom prst="rect">
            <a:avLst/>
          </a:prstGeom>
          <a:noFill/>
          <a:ln>
            <a:noFill/>
          </a:ln>
        </p:spPr>
      </p:pic>
      <p:sp>
        <p:nvSpPr>
          <p:cNvPr id="14" name="Google Shape;438;p32">
            <a:extLst>
              <a:ext uri="{FF2B5EF4-FFF2-40B4-BE49-F238E27FC236}">
                <a16:creationId xmlns:a16="http://schemas.microsoft.com/office/drawing/2014/main" id="{3395024E-44C7-5217-44B3-B38C2808235B}"/>
              </a:ext>
            </a:extLst>
          </p:cNvPr>
          <p:cNvSpPr txBox="1"/>
          <p:nvPr/>
        </p:nvSpPr>
        <p:spPr>
          <a:xfrm>
            <a:off x="9619989" y="4296547"/>
            <a:ext cx="1496351" cy="43089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Expert models</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5" name="Google Shape;439;p32">
            <a:extLst>
              <a:ext uri="{FF2B5EF4-FFF2-40B4-BE49-F238E27FC236}">
                <a16:creationId xmlns:a16="http://schemas.microsoft.com/office/drawing/2014/main" id="{1BEA7D79-C589-6463-A794-6ADC45899830}"/>
              </a:ext>
            </a:extLst>
          </p:cNvPr>
          <p:cNvCxnSpPr>
            <a:stCxn id="11" idx="2"/>
            <a:endCxn id="10" idx="0"/>
          </p:cNvCxnSpPr>
          <p:nvPr/>
        </p:nvCxnSpPr>
        <p:spPr>
          <a:xfrm>
            <a:off x="8989512" y="3035877"/>
            <a:ext cx="2100" cy="381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6" name="Google Shape;440;p32">
            <a:extLst>
              <a:ext uri="{FF2B5EF4-FFF2-40B4-BE49-F238E27FC236}">
                <a16:creationId xmlns:a16="http://schemas.microsoft.com/office/drawing/2014/main" id="{E3AE2A07-2E61-2496-2853-1290E018D56D}"/>
              </a:ext>
            </a:extLst>
          </p:cNvPr>
          <p:cNvCxnSpPr>
            <a:stCxn id="10" idx="2"/>
            <a:endCxn id="12" idx="1"/>
          </p:cNvCxnSpPr>
          <p:nvPr/>
        </p:nvCxnSpPr>
        <p:spPr>
          <a:xfrm>
            <a:off x="8991750" y="3769264"/>
            <a:ext cx="0" cy="5274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7" name="Google Shape;441;p32">
            <a:extLst>
              <a:ext uri="{FF2B5EF4-FFF2-40B4-BE49-F238E27FC236}">
                <a16:creationId xmlns:a16="http://schemas.microsoft.com/office/drawing/2014/main" id="{E6AF1A78-3123-5CBD-34B3-6E1C8AEC2C15}"/>
              </a:ext>
            </a:extLst>
          </p:cNvPr>
          <p:cNvCxnSpPr>
            <a:stCxn id="12" idx="3"/>
            <a:endCxn id="13" idx="0"/>
          </p:cNvCxnSpPr>
          <p:nvPr/>
        </p:nvCxnSpPr>
        <p:spPr>
          <a:xfrm>
            <a:off x="8991700" y="4760011"/>
            <a:ext cx="0" cy="375900"/>
          </a:xfrm>
          <a:prstGeom prst="straightConnector1">
            <a:avLst/>
          </a:prstGeom>
          <a:noFill/>
          <a:ln w="9525" cap="flat" cmpd="sng">
            <a:solidFill>
              <a:schemeClr val="accent1"/>
            </a:solidFill>
            <a:prstDash val="solid"/>
            <a:miter lim="800000"/>
            <a:headEnd type="none" w="sm" len="sm"/>
            <a:tailEnd type="triangle" w="med" len="med"/>
          </a:ln>
        </p:spPr>
      </p:cxnSp>
      <p:sp>
        <p:nvSpPr>
          <p:cNvPr id="18" name="TextBox 17">
            <a:extLst>
              <a:ext uri="{FF2B5EF4-FFF2-40B4-BE49-F238E27FC236}">
                <a16:creationId xmlns:a16="http://schemas.microsoft.com/office/drawing/2014/main" id="{A12FA35E-666C-28C9-58B2-6ACBF4D2507E}"/>
              </a:ext>
            </a:extLst>
          </p:cNvPr>
          <p:cNvSpPr txBox="1"/>
          <p:nvPr/>
        </p:nvSpPr>
        <p:spPr>
          <a:xfrm>
            <a:off x="531831" y="6192692"/>
            <a:ext cx="11074557" cy="534185"/>
          </a:xfrm>
          <a:prstGeom prst="rect">
            <a:avLst/>
          </a:prstGeom>
          <a:noFill/>
        </p:spPr>
        <p:txBody>
          <a:bodyPr wrap="square">
            <a:spAutoFit/>
          </a:bodyPr>
          <a:lstStyle/>
          <a:p>
            <a:pPr marL="0" marR="0" lvl="0" indent="0" algn="just" defTabSz="457200" rtl="0" eaLnBrk="1" fontAlgn="auto" latinLnBrk="0" hangingPunct="1">
              <a:lnSpc>
                <a:spcPct val="105000"/>
              </a:lnSpc>
              <a:spcBef>
                <a:spcPts val="0"/>
              </a:spcBef>
              <a:spcAft>
                <a:spcPts val="0"/>
              </a:spcAft>
              <a:buClr>
                <a:srgbClr val="000000"/>
              </a:buClr>
              <a:buSzPts val="2000"/>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J. Liang, H. Zhang, H. Liu, Y. Cao, Q. Kong, X. Liu, W. Wang, M.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Plumbley</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and E.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Benetos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WavCraft</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Audio Editing and Generation with Large Language Models”, in </a:t>
            </a:r>
            <a:r>
              <a:rPr kumimoji="0" lang="en-US" sz="1400" b="0" i="1" u="none" strike="noStrike" kern="1200" cap="none" spc="0" normalizeH="0" baseline="0" noProof="0" dirty="0">
                <a:ln>
                  <a:noFill/>
                </a:ln>
                <a:solidFill>
                  <a:srgbClr val="000000"/>
                </a:solidFill>
                <a:effectLst/>
                <a:uLnTx/>
                <a:uFillTx/>
                <a:latin typeface="Arial"/>
                <a:ea typeface="Arial"/>
                <a:cs typeface="Arial"/>
                <a:sym typeface="Arial"/>
              </a:rPr>
              <a:t>ICLR 2024 Workshop on Large Language Model (LLM) Agents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2024.</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74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189096C-E499-8ADE-F592-6FBCF1729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3C002-EEFC-85DE-7767-61FCFB8B5C78}"/>
              </a:ext>
            </a:extLst>
          </p:cNvPr>
          <p:cNvSpPr>
            <a:spLocks noGrp="1"/>
          </p:cNvSpPr>
          <p:nvPr>
            <p:ph type="title"/>
          </p:nvPr>
        </p:nvSpPr>
        <p:spPr>
          <a:xfrm>
            <a:off x="473792" y="272258"/>
            <a:ext cx="9097590" cy="513088"/>
          </a:xfrm>
        </p:spPr>
        <p:txBody>
          <a:bodyPr>
            <a:normAutofit/>
          </a:bodyPr>
          <a:lstStyle/>
          <a:p>
            <a:r>
              <a:rPr lang="en-US" b="1" dirty="0" err="1">
                <a:solidFill>
                  <a:srgbClr val="0070C0"/>
                </a:solidFill>
              </a:rPr>
              <a:t>WavCraft</a:t>
            </a:r>
            <a:r>
              <a:rPr lang="en-US" b="1" dirty="0">
                <a:solidFill>
                  <a:srgbClr val="0070C0"/>
                </a:solidFill>
              </a:rPr>
              <a:t> </a:t>
            </a:r>
            <a:r>
              <a:rPr lang="en-US" dirty="0">
                <a:solidFill>
                  <a:srgbClr val="0070C0"/>
                </a:solidFill>
              </a:rPr>
              <a:t>– Overall Architecture</a:t>
            </a:r>
            <a:endParaRPr lang="x-none" dirty="0">
              <a:solidFill>
                <a:srgbClr val="0070C0"/>
              </a:solidFill>
            </a:endParaRPr>
          </a:p>
        </p:txBody>
      </p:sp>
      <p:sp>
        <p:nvSpPr>
          <p:cNvPr id="5" name="Slide Number Placeholder 4">
            <a:extLst>
              <a:ext uri="{FF2B5EF4-FFF2-40B4-BE49-F238E27FC236}">
                <a16:creationId xmlns:a16="http://schemas.microsoft.com/office/drawing/2014/main" id="{43D9292B-63BA-D53F-0111-27056A0F40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5D44B58-A264-4127-8326-82F7DC6991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Google Shape;454;p33">
            <a:extLst>
              <a:ext uri="{FF2B5EF4-FFF2-40B4-BE49-F238E27FC236}">
                <a16:creationId xmlns:a16="http://schemas.microsoft.com/office/drawing/2014/main" id="{444A885E-03E7-5B01-EBC0-F6860158B2AA}"/>
              </a:ext>
            </a:extLst>
          </p:cNvPr>
          <p:cNvPicPr preferRelativeResize="0"/>
          <p:nvPr/>
        </p:nvPicPr>
        <p:blipFill rotWithShape="1">
          <a:blip r:embed="rId3">
            <a:alphaModFix/>
          </a:blip>
          <a:srcRect/>
          <a:stretch/>
        </p:blipFill>
        <p:spPr>
          <a:xfrm>
            <a:off x="1547205" y="936327"/>
            <a:ext cx="9097590" cy="5801180"/>
          </a:xfrm>
          <a:prstGeom prst="rect">
            <a:avLst/>
          </a:prstGeom>
          <a:noFill/>
          <a:ln>
            <a:noFill/>
          </a:ln>
        </p:spPr>
      </p:pic>
    </p:spTree>
    <p:extLst>
      <p:ext uri="{BB962C8B-B14F-4D97-AF65-F5344CB8AC3E}">
        <p14:creationId xmlns:p14="http://schemas.microsoft.com/office/powerpoint/2010/main" val="2863952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ABFDBC4-1928-0C58-D29A-A1A8DB75E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8A8ED-9E8A-1072-3829-00A5EAE1DEE8}"/>
              </a:ext>
            </a:extLst>
          </p:cNvPr>
          <p:cNvSpPr>
            <a:spLocks noGrp="1"/>
          </p:cNvSpPr>
          <p:nvPr>
            <p:ph type="title"/>
          </p:nvPr>
        </p:nvSpPr>
        <p:spPr>
          <a:xfrm>
            <a:off x="473791" y="272258"/>
            <a:ext cx="9797947" cy="513088"/>
          </a:xfrm>
        </p:spPr>
        <p:txBody>
          <a:bodyPr>
            <a:normAutofit/>
          </a:bodyPr>
          <a:lstStyle/>
          <a:p>
            <a:r>
              <a:rPr lang="en-US" b="1" dirty="0">
                <a:solidFill>
                  <a:srgbClr val="0070C0"/>
                </a:solidFill>
              </a:rPr>
              <a:t>RFM-</a:t>
            </a:r>
            <a:r>
              <a:rPr lang="en-US" altLang="zh-CN" b="1" dirty="0">
                <a:solidFill>
                  <a:srgbClr val="0070C0"/>
                </a:solidFill>
              </a:rPr>
              <a:t>EDITING</a:t>
            </a:r>
            <a:endParaRPr lang="x-none" b="1" dirty="0">
              <a:solidFill>
                <a:srgbClr val="0070C0"/>
              </a:solidFill>
            </a:endParaRPr>
          </a:p>
        </p:txBody>
      </p:sp>
      <p:sp>
        <p:nvSpPr>
          <p:cNvPr id="5" name="Slide Number Placeholder 4">
            <a:extLst>
              <a:ext uri="{FF2B5EF4-FFF2-40B4-BE49-F238E27FC236}">
                <a16:creationId xmlns:a16="http://schemas.microsoft.com/office/drawing/2014/main" id="{A5C96977-82BD-9945-F59A-CC2D7AF070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E0003B2D-D816-1F6D-1BA7-BB5C9B87AC6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8" name="Picture 7">
            <a:extLst>
              <a:ext uri="{FF2B5EF4-FFF2-40B4-BE49-F238E27FC236}">
                <a16:creationId xmlns:a16="http://schemas.microsoft.com/office/drawing/2014/main" id="{E67F06C4-0FE0-8415-5824-78AB6C0F5D4A}"/>
              </a:ext>
            </a:extLst>
          </p:cNvPr>
          <p:cNvPicPr>
            <a:picLocks noChangeAspect="1"/>
          </p:cNvPicPr>
          <p:nvPr/>
        </p:nvPicPr>
        <p:blipFill>
          <a:blip r:embed="rId11"/>
          <a:stretch>
            <a:fillRect/>
          </a:stretch>
        </p:blipFill>
        <p:spPr>
          <a:xfrm>
            <a:off x="473791" y="1072875"/>
            <a:ext cx="5911921" cy="4872627"/>
          </a:xfrm>
          <a:prstGeom prst="rect">
            <a:avLst/>
          </a:prstGeom>
        </p:spPr>
      </p:pic>
      <p:sp>
        <p:nvSpPr>
          <p:cNvPr id="10" name="TextBox 9">
            <a:extLst>
              <a:ext uri="{FF2B5EF4-FFF2-40B4-BE49-F238E27FC236}">
                <a16:creationId xmlns:a16="http://schemas.microsoft.com/office/drawing/2014/main" id="{00284AA4-A2D9-AC53-F44B-74B5654138FC}"/>
              </a:ext>
            </a:extLst>
          </p:cNvPr>
          <p:cNvSpPr txBox="1"/>
          <p:nvPr/>
        </p:nvSpPr>
        <p:spPr>
          <a:xfrm>
            <a:off x="6851540" y="1072875"/>
            <a:ext cx="609783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Demos here: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https://katelin-glt.github.io/RFM-Editing-Demo/</a:t>
            </a:r>
          </a:p>
        </p:txBody>
      </p:sp>
      <p:sp>
        <p:nvSpPr>
          <p:cNvPr id="12" name="TextBox 11">
            <a:extLst>
              <a:ext uri="{FF2B5EF4-FFF2-40B4-BE49-F238E27FC236}">
                <a16:creationId xmlns:a16="http://schemas.microsoft.com/office/drawing/2014/main" id="{A62CED6A-2645-0999-9A0A-DD8C4E1A7963}"/>
              </a:ext>
            </a:extLst>
          </p:cNvPr>
          <p:cNvSpPr txBox="1"/>
          <p:nvPr/>
        </p:nvSpPr>
        <p:spPr>
          <a:xfrm>
            <a:off x="828858" y="6183957"/>
            <a:ext cx="10760168" cy="523220"/>
          </a:xfrm>
          <a:prstGeom prst="rect">
            <a:avLst/>
          </a:prstGeom>
          <a:noFill/>
        </p:spPr>
        <p:txBody>
          <a:bodyPr wrap="square">
            <a:spAutoFit/>
          </a:bodyPr>
          <a:lstStyle/>
          <a:p>
            <a:r>
              <a:rPr lang="en-GB" sz="1400" dirty="0"/>
              <a:t>L. Gao, Y. Yuan, Y. Chen, Y. Cheng, Z. Li, J. Wen, S. Zhang, and W. Wang, "RFM-EDITING: Rectified Flow Matching for Text-Guided Audio Editing," in </a:t>
            </a:r>
            <a:r>
              <a:rPr lang="en-GB" sz="1400" i="1" dirty="0"/>
              <a:t>Proc. IEEE International Conference on Acoustics, Speech and Signal Processing</a:t>
            </a:r>
            <a:r>
              <a:rPr lang="en-GB" sz="1400" dirty="0"/>
              <a:t> (ICASSP 2026), Barcelona, Spain, May 4-8, 2026. [</a:t>
            </a:r>
            <a:r>
              <a:rPr lang="en-GB" sz="1400" dirty="0">
                <a:hlinkClick r:id="rId12"/>
              </a:rPr>
              <a:t>PDF</a:t>
            </a:r>
            <a:r>
              <a:rPr lang="en-GB" sz="1400" dirty="0"/>
              <a:t>]</a:t>
            </a:r>
          </a:p>
        </p:txBody>
      </p:sp>
      <p:sp>
        <p:nvSpPr>
          <p:cNvPr id="13" name="TextBox 12">
            <a:extLst>
              <a:ext uri="{FF2B5EF4-FFF2-40B4-BE49-F238E27FC236}">
                <a16:creationId xmlns:a16="http://schemas.microsoft.com/office/drawing/2014/main" id="{9D257D43-DD58-5E2B-F97D-04BD6F803BC0}"/>
              </a:ext>
            </a:extLst>
          </p:cNvPr>
          <p:cNvSpPr txBox="1"/>
          <p:nvPr/>
        </p:nvSpPr>
        <p:spPr>
          <a:xfrm>
            <a:off x="6851540" y="2529071"/>
            <a:ext cx="23853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Original: </a:t>
            </a:r>
          </a:p>
        </p:txBody>
      </p:sp>
      <p:sp>
        <p:nvSpPr>
          <p:cNvPr id="14" name="TextBox 13">
            <a:extLst>
              <a:ext uri="{FF2B5EF4-FFF2-40B4-BE49-F238E27FC236}">
                <a16:creationId xmlns:a16="http://schemas.microsoft.com/office/drawing/2014/main" id="{3A91B1CA-B178-91D2-E211-5207EFB8940D}"/>
              </a:ext>
            </a:extLst>
          </p:cNvPr>
          <p:cNvSpPr txBox="1"/>
          <p:nvPr/>
        </p:nvSpPr>
        <p:spPr>
          <a:xfrm>
            <a:off x="6851540" y="3182753"/>
            <a:ext cx="23853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Edited:</a:t>
            </a:r>
          </a:p>
        </p:txBody>
      </p:sp>
      <p:pic>
        <p:nvPicPr>
          <p:cNvPr id="15" name="remove_112349_original_6LWKaYBXxMw+f9TCFE09eXk">
            <a:hlinkClick r:id="" action="ppaction://media"/>
            <a:extLst>
              <a:ext uri="{FF2B5EF4-FFF2-40B4-BE49-F238E27FC236}">
                <a16:creationId xmlns:a16="http://schemas.microsoft.com/office/drawing/2014/main" id="{21657194-0B89-304C-299A-1E976A01D26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360053" y="2492139"/>
            <a:ext cx="406400" cy="406400"/>
          </a:xfrm>
          <a:prstGeom prst="rect">
            <a:avLst/>
          </a:prstGeom>
        </p:spPr>
      </p:pic>
      <p:pic>
        <p:nvPicPr>
          <p:cNvPr id="16" name="remove_112349_6LWKaYBXxMw">
            <a:hlinkClick r:id="" action="ppaction://media"/>
            <a:extLst>
              <a:ext uri="{FF2B5EF4-FFF2-40B4-BE49-F238E27FC236}">
                <a16:creationId xmlns:a16="http://schemas.microsoft.com/office/drawing/2014/main" id="{2AD5D5AA-A333-AC06-6B6F-6BB4B989729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360053" y="3180975"/>
            <a:ext cx="406400" cy="406400"/>
          </a:xfrm>
          <a:prstGeom prst="rect">
            <a:avLst/>
          </a:prstGeom>
        </p:spPr>
      </p:pic>
      <p:sp>
        <p:nvSpPr>
          <p:cNvPr id="19" name="TextBox 18">
            <a:extLst>
              <a:ext uri="{FF2B5EF4-FFF2-40B4-BE49-F238E27FC236}">
                <a16:creationId xmlns:a16="http://schemas.microsoft.com/office/drawing/2014/main" id="{30643BD5-060B-163D-414A-CE3C87FB42E9}"/>
              </a:ext>
            </a:extLst>
          </p:cNvPr>
          <p:cNvSpPr txBox="1"/>
          <p:nvPr/>
        </p:nvSpPr>
        <p:spPr>
          <a:xfrm>
            <a:off x="6851539" y="4606945"/>
            <a:ext cx="23853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Original: </a:t>
            </a:r>
          </a:p>
        </p:txBody>
      </p:sp>
      <p:sp>
        <p:nvSpPr>
          <p:cNvPr id="20" name="TextBox 19">
            <a:extLst>
              <a:ext uri="{FF2B5EF4-FFF2-40B4-BE49-F238E27FC236}">
                <a16:creationId xmlns:a16="http://schemas.microsoft.com/office/drawing/2014/main" id="{AE30F4F5-89A1-8B5B-25E9-4A43E0E60D60}"/>
              </a:ext>
            </a:extLst>
          </p:cNvPr>
          <p:cNvSpPr txBox="1"/>
          <p:nvPr/>
        </p:nvSpPr>
        <p:spPr>
          <a:xfrm>
            <a:off x="6851539" y="5415793"/>
            <a:ext cx="23853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Edited:</a:t>
            </a:r>
          </a:p>
        </p:txBody>
      </p:sp>
      <p:pic>
        <p:nvPicPr>
          <p:cNvPr id="22" name="replace_1800_original_aiVZPxwhWAw+8Cpu6HuZppw">
            <a:hlinkClick r:id="" action="ppaction://media"/>
            <a:extLst>
              <a:ext uri="{FF2B5EF4-FFF2-40B4-BE49-F238E27FC236}">
                <a16:creationId xmlns:a16="http://schemas.microsoft.com/office/drawing/2014/main" id="{44591A15-9FB6-EDDF-2CA0-5AAD0175B42D}"/>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360053" y="4464404"/>
            <a:ext cx="406400" cy="406400"/>
          </a:xfrm>
          <a:prstGeom prst="rect">
            <a:avLst/>
          </a:prstGeom>
        </p:spPr>
      </p:pic>
      <p:pic>
        <p:nvPicPr>
          <p:cNvPr id="23" name="replace_1800_aiVZPxwhWAw+hC-4ZPch2-U">
            <a:hlinkClick r:id="" action="ppaction://media"/>
            <a:extLst>
              <a:ext uri="{FF2B5EF4-FFF2-40B4-BE49-F238E27FC236}">
                <a16:creationId xmlns:a16="http://schemas.microsoft.com/office/drawing/2014/main" id="{11F13EAA-7ABB-AE39-776A-2B9DF4ED4E7C}"/>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360053" y="5359188"/>
            <a:ext cx="406400" cy="406400"/>
          </a:xfrm>
          <a:prstGeom prst="rect">
            <a:avLst/>
          </a:prstGeom>
        </p:spPr>
      </p:pic>
      <p:sp>
        <p:nvSpPr>
          <p:cNvPr id="25" name="TextBox 24">
            <a:extLst>
              <a:ext uri="{FF2B5EF4-FFF2-40B4-BE49-F238E27FC236}">
                <a16:creationId xmlns:a16="http://schemas.microsoft.com/office/drawing/2014/main" id="{998B2DCF-0F32-F1F3-8413-D5BF14F6DF31}"/>
              </a:ext>
            </a:extLst>
          </p:cNvPr>
          <p:cNvSpPr txBox="1"/>
          <p:nvPr/>
        </p:nvSpPr>
        <p:spPr>
          <a:xfrm>
            <a:off x="6826312" y="3834521"/>
            <a:ext cx="438617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C3AED"/>
                </a:solidFill>
                <a:effectLst/>
                <a:uLnTx/>
                <a:uFillTx/>
                <a:latin typeface="Space Grotesk"/>
                <a:ea typeface="+mn-ea"/>
                <a:cs typeface="+mn-cs"/>
              </a:rPr>
              <a:t>Replace someone suddenly sneezes out loud with several pigeons cooing:</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3E53FB3-7657-2D4B-1461-F420A6FEE9AA}"/>
              </a:ext>
            </a:extLst>
          </p:cNvPr>
          <p:cNvSpPr txBox="1"/>
          <p:nvPr/>
        </p:nvSpPr>
        <p:spPr>
          <a:xfrm>
            <a:off x="6826312" y="1961869"/>
            <a:ext cx="64753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A580C"/>
                </a:solidFill>
                <a:effectLst/>
                <a:uLnTx/>
                <a:uFillTx/>
                <a:latin typeface="Space Grotesk"/>
                <a:ea typeface="+mn-ea"/>
                <a:cs typeface="+mn-cs"/>
              </a:rPr>
              <a:t>Remove continuous frying noises:</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331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2"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242" fill="hold"/>
                                        <p:tgtEl>
                                          <p:spTgt spid="23"/>
                                        </p:tgtEl>
                                      </p:cBhvr>
                                    </p:cmd>
                                  </p:childTnLst>
                                </p:cTn>
                              </p:par>
                            </p:childTnLst>
                          </p:cTn>
                        </p:par>
                      </p:childTnLst>
                    </p:cTn>
                  </p:par>
                </p:childTnLst>
              </p:cTn>
              <p:nextCondLst>
                <p:cond evt="onClick" delay="0">
                  <p:tgtEl>
                    <p:spTgt spid="23"/>
                  </p:tgtEl>
                </p:cond>
              </p:nextCondLst>
            </p:seq>
            <p:audio>
              <p:cMediaNode vol="80000">
                <p:cTn id="19" fill="hold" display="0">
                  <p:stCondLst>
                    <p:cond delay="indefinite"/>
                  </p:stCondLst>
                  <p:endCondLst>
                    <p:cond evt="onStopAudio" delay="0">
                      <p:tgtEl>
                        <p:sldTgt/>
                      </p:tgtEl>
                    </p:cond>
                  </p:endCondLst>
                </p:cTn>
                <p:tgtEl>
                  <p:spTgt spid="2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00"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933EADD-2511-63BC-96FF-5F3D1DC4A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ACD39-A996-7341-EF1B-F41E4F7A394A}"/>
              </a:ext>
            </a:extLst>
          </p:cNvPr>
          <p:cNvSpPr>
            <a:spLocks noGrp="1"/>
          </p:cNvSpPr>
          <p:nvPr>
            <p:ph type="title"/>
          </p:nvPr>
        </p:nvSpPr>
        <p:spPr>
          <a:xfrm>
            <a:off x="573184" y="527539"/>
            <a:ext cx="9097590" cy="513088"/>
          </a:xfrm>
        </p:spPr>
        <p:txBody>
          <a:bodyPr>
            <a:normAutofit/>
          </a:bodyPr>
          <a:lstStyle/>
          <a:p>
            <a:r>
              <a:rPr lang="en-US" dirty="0">
                <a:solidFill>
                  <a:srgbClr val="0070C0"/>
                </a:solidFill>
              </a:rPr>
              <a:t>Task 6: </a:t>
            </a:r>
            <a:r>
              <a:rPr lang="en-US" altLang="zh-CN" dirty="0">
                <a:solidFill>
                  <a:srgbClr val="0070C0"/>
                </a:solidFill>
              </a:rPr>
              <a:t>Neural Audio Codec</a:t>
            </a:r>
            <a:endParaRPr lang="x-none" b="1" dirty="0">
              <a:solidFill>
                <a:srgbClr val="0070C0"/>
              </a:solidFill>
            </a:endParaRPr>
          </a:p>
        </p:txBody>
      </p:sp>
      <p:sp>
        <p:nvSpPr>
          <p:cNvPr id="5" name="Slide Number Placeholder 4">
            <a:extLst>
              <a:ext uri="{FF2B5EF4-FFF2-40B4-BE49-F238E27FC236}">
                <a16:creationId xmlns:a16="http://schemas.microsoft.com/office/drawing/2014/main" id="{49E7E9B8-44E7-9C0A-7E8B-8DFAFD0A4B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39D6A2A4-F880-A1C4-37F1-E53404688D1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Content Placeholder 2">
            <a:extLst>
              <a:ext uri="{FF2B5EF4-FFF2-40B4-BE49-F238E27FC236}">
                <a16:creationId xmlns:a16="http://schemas.microsoft.com/office/drawing/2014/main" id="{5C9451B2-489B-C1B6-7DB4-F9A31C12B6A1}"/>
              </a:ext>
            </a:extLst>
          </p:cNvPr>
          <p:cNvSpPr txBox="1">
            <a:spLocks/>
          </p:cNvSpPr>
          <p:nvPr/>
        </p:nvSpPr>
        <p:spPr>
          <a:xfrm>
            <a:off x="818322" y="2295502"/>
            <a:ext cx="3584714" cy="300205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50505"/>
                </a:solidFill>
                <a:effectLst/>
                <a:highlight>
                  <a:srgbClr val="FFFFFF"/>
                </a:highlight>
                <a:uLnTx/>
                <a:uFillTx/>
                <a:latin typeface="-apple-system"/>
                <a:ea typeface="+mn-ea"/>
                <a:cs typeface="+mn-cs"/>
              </a:rPr>
              <a:t>A device or software that encodes or decodes digital audio data for transmission, storage, or playback.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highlight>
                  <a:srgbClr val="FFFFFF"/>
                </a:highlight>
                <a:uLnTx/>
                <a:uFillTx/>
                <a:latin typeface="-apple-system"/>
                <a:ea typeface="+mn-ea"/>
                <a:cs typeface="+mn-cs"/>
              </a:rPr>
              <a:t>Co</a:t>
            </a:r>
            <a:r>
              <a:rPr kumimoji="0" lang="en-US" sz="2800" b="0" i="0" u="none" strike="noStrike" kern="1200" cap="none" spc="0" normalizeH="0" baseline="0" noProof="0" dirty="0">
                <a:ln>
                  <a:noFill/>
                </a:ln>
                <a:solidFill>
                  <a:srgbClr val="050505"/>
                </a:solidFill>
                <a:effectLst/>
                <a:highlight>
                  <a:srgbClr val="FFFFFF"/>
                </a:highlight>
                <a:uLnTx/>
                <a:uFillTx/>
                <a:latin typeface="-apple-system"/>
                <a:ea typeface="+mn-ea"/>
                <a:cs typeface="+mn-cs"/>
              </a:rPr>
              <a:t>mpressor-</a:t>
            </a:r>
            <a:r>
              <a:rPr kumimoji="0" lang="en-US" sz="2800" b="1" i="0" u="none" strike="noStrike" kern="1200" cap="none" spc="0" normalizeH="0" baseline="0" noProof="0" dirty="0">
                <a:ln>
                  <a:noFill/>
                </a:ln>
                <a:solidFill>
                  <a:srgbClr val="FF0000"/>
                </a:solidFill>
                <a:effectLst/>
                <a:highlight>
                  <a:srgbClr val="FFFFFF"/>
                </a:highlight>
                <a:uLnTx/>
                <a:uFillTx/>
                <a:latin typeface="-apple-system"/>
                <a:ea typeface="+mn-ea"/>
                <a:cs typeface="+mn-cs"/>
              </a:rPr>
              <a:t>dec</a:t>
            </a:r>
            <a:r>
              <a:rPr kumimoji="0" lang="en-US" sz="2800" b="0" i="0" u="none" strike="noStrike" kern="1200" cap="none" spc="0" normalizeH="0" baseline="0" noProof="0" dirty="0">
                <a:ln>
                  <a:noFill/>
                </a:ln>
                <a:solidFill>
                  <a:srgbClr val="050505"/>
                </a:solidFill>
                <a:effectLst/>
                <a:highlight>
                  <a:srgbClr val="FFFFFF"/>
                </a:highlight>
                <a:uLnTx/>
                <a:uFillTx/>
                <a:latin typeface="-apple-system"/>
                <a:ea typeface="+mn-ea"/>
                <a:cs typeface="+mn-cs"/>
              </a:rPr>
              <a:t>ompressor </a:t>
            </a:r>
            <a:r>
              <a:rPr kumimoji="0" lang="en-US" sz="2800" b="0" i="0" u="none" strike="noStrike" kern="1200" cap="none" spc="0" normalizeH="0" baseline="0" noProof="0" dirty="0">
                <a:ln>
                  <a:noFill/>
                </a:ln>
                <a:solidFill>
                  <a:srgbClr val="050505"/>
                </a:solidFill>
                <a:effectLst/>
                <a:highlight>
                  <a:srgbClr val="FFFFFF"/>
                </a:highlight>
                <a:uLnTx/>
                <a:uFillTx/>
                <a:latin typeface="-apple-system"/>
                <a:ea typeface="+mn-ea"/>
                <a:cs typeface="+mn-cs"/>
                <a:sym typeface="Wingdings" pitchFamily="2" charset="2"/>
              </a:rPr>
              <a:t></a:t>
            </a:r>
            <a:r>
              <a:rPr kumimoji="0" lang="en-US" sz="2800" b="0" i="0" u="none" strike="noStrike" kern="1200" cap="none" spc="0" normalizeH="0" baseline="0" noProof="0" dirty="0">
                <a:ln>
                  <a:noFill/>
                </a:ln>
                <a:solidFill>
                  <a:srgbClr val="050505"/>
                </a:solidFill>
                <a:effectLst/>
                <a:highlight>
                  <a:srgbClr val="FFFFFF"/>
                </a:highlight>
                <a:uLnTx/>
                <a:uFillTx/>
                <a:latin typeface="-apple-system"/>
                <a:ea typeface="+mn-ea"/>
                <a:cs typeface="+mn-cs"/>
              </a:rPr>
              <a:t> “Codec”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50505"/>
                </a:solidFill>
                <a:effectLst/>
                <a:highlight>
                  <a:srgbClr val="FFFFFF"/>
                </a:highlight>
                <a:uLnTx/>
                <a:uFillTx/>
                <a:latin typeface="-apple-system"/>
                <a:ea typeface="+mn-ea"/>
                <a:cs typeface="+mn-cs"/>
              </a:rPr>
              <a:t>MP3, FLAC, AAC, </a:t>
            </a:r>
            <a:r>
              <a:rPr kumimoji="0" lang="en-US" sz="2800" b="0" i="0" u="none" strike="noStrike" kern="1200" cap="none" spc="0" normalizeH="0" baseline="0" noProof="0" dirty="0" err="1">
                <a:ln>
                  <a:noFill/>
                </a:ln>
                <a:solidFill>
                  <a:srgbClr val="050505"/>
                </a:solidFill>
                <a:effectLst/>
                <a:highlight>
                  <a:srgbClr val="FFFFFF"/>
                </a:highlight>
                <a:uLnTx/>
                <a:uFillTx/>
                <a:latin typeface="-apple-system"/>
                <a:ea typeface="+mn-ea"/>
                <a:cs typeface="+mn-cs"/>
              </a:rPr>
              <a:t>Vorbis</a:t>
            </a:r>
            <a:r>
              <a:rPr kumimoji="0" lang="en-US" sz="2800" b="0" i="0" u="none" strike="noStrike" kern="1200" cap="none" spc="0" normalizeH="0" baseline="0" noProof="0" dirty="0">
                <a:ln>
                  <a:noFill/>
                </a:ln>
                <a:solidFill>
                  <a:srgbClr val="050505"/>
                </a:solidFill>
                <a:effectLst/>
                <a:highlight>
                  <a:srgbClr val="FFFFFF"/>
                </a:highlight>
                <a:uLnTx/>
                <a:uFillTx/>
                <a:latin typeface="-apple-system"/>
                <a:ea typeface="+mn-ea"/>
                <a:cs typeface="+mn-cs"/>
              </a:rPr>
              <a:t>,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8" name="Content Placeholder 2">
            <a:extLst>
              <a:ext uri="{FF2B5EF4-FFF2-40B4-BE49-F238E27FC236}">
                <a16:creationId xmlns:a16="http://schemas.microsoft.com/office/drawing/2014/main" id="{B0FB0BAF-98A3-DBEC-92C7-F132C6A198F8}"/>
              </a:ext>
            </a:extLst>
          </p:cNvPr>
          <p:cNvSpPr>
            <a:spLocks noGrp="1"/>
          </p:cNvSpPr>
          <p:nvPr>
            <p:ph idx="1"/>
          </p:nvPr>
        </p:nvSpPr>
        <p:spPr>
          <a:xfrm>
            <a:off x="6415805" y="3697064"/>
            <a:ext cx="5113586" cy="2467934"/>
          </a:xfrm>
        </p:spPr>
        <p:txBody>
          <a:bodyPr>
            <a:normAutofit fontScale="55000" lnSpcReduction="20000"/>
          </a:bodyPr>
          <a:lstStyle/>
          <a:p>
            <a:r>
              <a:rPr lang="en-US" sz="2400" dirty="0" err="1"/>
              <a:t>SoundStream</a:t>
            </a:r>
            <a:r>
              <a:rPr lang="en-US" sz="2400" dirty="0"/>
              <a:t> (</a:t>
            </a:r>
            <a:r>
              <a:rPr lang="en-US" sz="2400" dirty="0" err="1"/>
              <a:t>Zeghidour</a:t>
            </a:r>
            <a:r>
              <a:rPr lang="en-US" sz="2400" dirty="0"/>
              <a:t> et al. 2021)</a:t>
            </a:r>
          </a:p>
          <a:p>
            <a:r>
              <a:rPr lang="en-US" sz="2400" dirty="0" err="1"/>
              <a:t>Encodec</a:t>
            </a:r>
            <a:r>
              <a:rPr lang="en-US" sz="2400" dirty="0"/>
              <a:t> (</a:t>
            </a:r>
            <a:r>
              <a:rPr lang="en-US" sz="2400" dirty="0" err="1"/>
              <a:t>Défossez</a:t>
            </a:r>
            <a:r>
              <a:rPr lang="en-US" sz="2400" dirty="0"/>
              <a:t> et al. 2021)</a:t>
            </a:r>
          </a:p>
          <a:p>
            <a:r>
              <a:rPr lang="en-US" sz="2400" dirty="0"/>
              <a:t>Descript (Kumar et al. 2023)</a:t>
            </a:r>
          </a:p>
          <a:p>
            <a:r>
              <a:rPr lang="en-US" sz="2400" dirty="0"/>
              <a:t>HiFi-Codec (Yang et al. 2023)</a:t>
            </a:r>
          </a:p>
          <a:p>
            <a:r>
              <a:rPr lang="en-US" sz="2400" dirty="0" err="1"/>
              <a:t>SpeechTokenizer</a:t>
            </a:r>
            <a:r>
              <a:rPr lang="en-US" sz="2400" dirty="0"/>
              <a:t> (Zhang et al, 2023)</a:t>
            </a:r>
          </a:p>
          <a:p>
            <a:r>
              <a:rPr lang="en-US" sz="2400" u="sng" dirty="0">
                <a:hlinkClick r:id="rId3">
                  <a:extLst>
                    <a:ext uri="{A12FA001-AC4F-418D-AE19-62706E023703}">
                      <ahyp:hlinkClr xmlns:ahyp="http://schemas.microsoft.com/office/drawing/2018/hyperlinkcolor" val="tx"/>
                    </a:ext>
                  </a:extLst>
                </a:hlinkClick>
              </a:rPr>
              <a:t>Codec Superb Benchmark (Wu et al. 2024)</a:t>
            </a:r>
          </a:p>
          <a:p>
            <a:pPr lvl="1"/>
            <a:r>
              <a:rPr lang="en-US" sz="2000" dirty="0">
                <a:hlinkClick r:id="rId3"/>
              </a:rPr>
              <a:t>https://github.com/voidful/Codec-SUPERB</a:t>
            </a:r>
            <a:r>
              <a:rPr lang="en-US" sz="2000" dirty="0"/>
              <a:t> </a:t>
            </a:r>
          </a:p>
          <a:p>
            <a:pPr lvl="1"/>
            <a:endParaRPr lang="en-US" sz="2000" dirty="0"/>
          </a:p>
        </p:txBody>
      </p:sp>
      <p:pic>
        <p:nvPicPr>
          <p:cNvPr id="20" name="Picture 2" descr="Neural audio codec with RVQ (inference only). | Download Scientific Diagram">
            <a:extLst>
              <a:ext uri="{FF2B5EF4-FFF2-40B4-BE49-F238E27FC236}">
                <a16:creationId xmlns:a16="http://schemas.microsoft.com/office/drawing/2014/main" id="{3D6845E6-8AA1-48F1-2F64-B4304381F3A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5280" y="2173506"/>
            <a:ext cx="4251190" cy="11855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F8ED163-D696-22D8-9338-DF670BE12543}"/>
              </a:ext>
            </a:extLst>
          </p:cNvPr>
          <p:cNvSpPr txBox="1"/>
          <p:nvPr/>
        </p:nvSpPr>
        <p:spPr>
          <a:xfrm>
            <a:off x="818321" y="1410772"/>
            <a:ext cx="3674166" cy="461665"/>
          </a:xfrm>
          <a:prstGeom prst="rect">
            <a:avLst/>
          </a:prstGeom>
          <a:noFill/>
        </p:spPr>
        <p:txBody>
          <a:bodyPr wrap="square" rtlCol="0">
            <a:spAutoFit/>
          </a:bodyPr>
          <a:lstStyle/>
          <a:p>
            <a:r>
              <a:rPr lang="en-US" altLang="zh-CN" sz="2400" b="1" dirty="0"/>
              <a:t>Audio Codec:</a:t>
            </a:r>
            <a:endParaRPr lang="en-GB" sz="2400" b="1" dirty="0"/>
          </a:p>
        </p:txBody>
      </p:sp>
      <p:sp>
        <p:nvSpPr>
          <p:cNvPr id="22" name="TextBox 21">
            <a:extLst>
              <a:ext uri="{FF2B5EF4-FFF2-40B4-BE49-F238E27FC236}">
                <a16:creationId xmlns:a16="http://schemas.microsoft.com/office/drawing/2014/main" id="{32411631-1110-3692-F1A2-1A0D563E87AC}"/>
              </a:ext>
            </a:extLst>
          </p:cNvPr>
          <p:cNvSpPr txBox="1"/>
          <p:nvPr/>
        </p:nvSpPr>
        <p:spPr>
          <a:xfrm>
            <a:off x="6336292" y="1363940"/>
            <a:ext cx="3674166" cy="461665"/>
          </a:xfrm>
          <a:prstGeom prst="rect">
            <a:avLst/>
          </a:prstGeom>
          <a:noFill/>
        </p:spPr>
        <p:txBody>
          <a:bodyPr wrap="square" rtlCol="0">
            <a:spAutoFit/>
          </a:bodyPr>
          <a:lstStyle/>
          <a:p>
            <a:r>
              <a:rPr lang="en-US" altLang="zh-CN" sz="2400" b="1" dirty="0"/>
              <a:t>Neural Audio Codec:</a:t>
            </a:r>
            <a:endParaRPr lang="en-GB" sz="2400" b="1" dirty="0"/>
          </a:p>
        </p:txBody>
      </p:sp>
    </p:spTree>
    <p:extLst>
      <p:ext uri="{BB962C8B-B14F-4D97-AF65-F5344CB8AC3E}">
        <p14:creationId xmlns:p14="http://schemas.microsoft.com/office/powerpoint/2010/main" val="773755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8267-2C25-9A28-714C-F5CF60FB975A}"/>
              </a:ext>
            </a:extLst>
          </p:cNvPr>
          <p:cNvSpPr>
            <a:spLocks noGrp="1"/>
          </p:cNvSpPr>
          <p:nvPr>
            <p:ph idx="1"/>
          </p:nvPr>
        </p:nvSpPr>
        <p:spPr>
          <a:xfrm>
            <a:off x="946487" y="1440039"/>
            <a:ext cx="10515600" cy="4351338"/>
          </a:xfrm>
        </p:spPr>
        <p:txBody>
          <a:bodyPr>
            <a:normAutofit/>
          </a:bodyPr>
          <a:lstStyle/>
          <a:p>
            <a:r>
              <a:rPr lang="en-US" sz="2400" dirty="0"/>
              <a:t>Ultra-low bit rate (0.31 kbps ~1.40 kbps, token rate 25, 50, or 100 per second) &amp; Strong semantics in the token &amp; Variable vocabulary sizes </a:t>
            </a:r>
          </a:p>
        </p:txBody>
      </p:sp>
      <p:pic>
        <p:nvPicPr>
          <p:cNvPr id="6146" name="Picture 2">
            <a:extLst>
              <a:ext uri="{FF2B5EF4-FFF2-40B4-BE49-F238E27FC236}">
                <a16:creationId xmlns:a16="http://schemas.microsoft.com/office/drawing/2014/main" id="{9DB291C6-935D-DBCB-8F7A-0BFE36DD3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897" y="2232267"/>
            <a:ext cx="8484033" cy="4100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D1DD47-5EEC-F456-9453-D27AD4A31B18}"/>
              </a:ext>
            </a:extLst>
          </p:cNvPr>
          <p:cNvSpPr txBox="1"/>
          <p:nvPr/>
        </p:nvSpPr>
        <p:spPr>
          <a:xfrm>
            <a:off x="4324498" y="6381084"/>
            <a:ext cx="44123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https://haoheliu.github.io/SemantiCodec/</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7" name="Slide Number Placeholder 6">
            <a:extLst>
              <a:ext uri="{FF2B5EF4-FFF2-40B4-BE49-F238E27FC236}">
                <a16:creationId xmlns:a16="http://schemas.microsoft.com/office/drawing/2014/main" id="{0FC95363-3E8C-578D-D69C-426D9A7E7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CA731E-0EC6-1746-9CEB-2120941515F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9F3B069-848C-57B4-BE6F-FBDCF6BFCA9D}"/>
              </a:ext>
            </a:extLst>
          </p:cNvPr>
          <p:cNvSpPr txBox="1"/>
          <p:nvPr/>
        </p:nvSpPr>
        <p:spPr>
          <a:xfrm>
            <a:off x="9144926" y="6466727"/>
            <a:ext cx="13038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CrossAtten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0" name="Straight Arrow Connector 9">
            <a:extLst>
              <a:ext uri="{FF2B5EF4-FFF2-40B4-BE49-F238E27FC236}">
                <a16:creationId xmlns:a16="http://schemas.microsoft.com/office/drawing/2014/main" id="{AFE47130-E633-4848-4F28-BB0D287AD78C}"/>
              </a:ext>
            </a:extLst>
          </p:cNvPr>
          <p:cNvCxnSpPr>
            <a:cxnSpLocks/>
          </p:cNvCxnSpPr>
          <p:nvPr/>
        </p:nvCxnSpPr>
        <p:spPr>
          <a:xfrm flipH="1" flipV="1">
            <a:off x="8804117" y="5951985"/>
            <a:ext cx="408066" cy="538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3D7670E7-3427-0C98-AB99-86A1A3E7D2B2}"/>
              </a:ext>
            </a:extLst>
          </p:cNvPr>
          <p:cNvSpPr txBox="1"/>
          <p:nvPr/>
        </p:nvSpPr>
        <p:spPr>
          <a:xfrm>
            <a:off x="6096000" y="300330"/>
            <a:ext cx="476277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Large scale k-means is challenging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AudioSet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Million Song Dataset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GigaSpeech</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https://github.com/haoheliu/kmeans_pytorch</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4">
            <a:extLst>
              <a:ext uri="{FF2B5EF4-FFF2-40B4-BE49-F238E27FC236}">
                <a16:creationId xmlns:a16="http://schemas.microsoft.com/office/drawing/2014/main" id="{F77AE864-E2C6-5E9E-8AFB-E07936A1869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798" r="56195"/>
          <a:stretch/>
        </p:blipFill>
        <p:spPr bwMode="auto">
          <a:xfrm>
            <a:off x="715301" y="2765602"/>
            <a:ext cx="1243481" cy="15074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33A5C37-3D15-7D38-4B8F-DDBA43D10064}"/>
              </a:ext>
            </a:extLst>
          </p:cNvPr>
          <p:cNvSpPr txBox="1"/>
          <p:nvPr/>
        </p:nvSpPr>
        <p:spPr>
          <a:xfrm>
            <a:off x="693456" y="4050282"/>
            <a:ext cx="125386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AudioMAE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Encoder</a:t>
            </a:r>
          </a:p>
        </p:txBody>
      </p:sp>
      <p:sp>
        <p:nvSpPr>
          <p:cNvPr id="14" name="Title 1">
            <a:extLst>
              <a:ext uri="{FF2B5EF4-FFF2-40B4-BE49-F238E27FC236}">
                <a16:creationId xmlns:a16="http://schemas.microsoft.com/office/drawing/2014/main" id="{0BE2860E-A89F-AF8D-E862-D491E2DCC356}"/>
              </a:ext>
            </a:extLst>
          </p:cNvPr>
          <p:cNvSpPr txBox="1">
            <a:spLocks/>
          </p:cNvSpPr>
          <p:nvPr/>
        </p:nvSpPr>
        <p:spPr>
          <a:xfrm>
            <a:off x="573184" y="527539"/>
            <a:ext cx="9097590" cy="51308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Noto Sans" panose="020B0502040504020204" pitchFamily="34"/>
                <a:ea typeface="Noto Sans" panose="020B0502040504020204" pitchFamily="34"/>
                <a:cs typeface="Noto Sans" panose="020B0502040504020204" pitchFamily="34"/>
              </a:rPr>
              <a:t>Task 6: </a:t>
            </a:r>
            <a:r>
              <a:rPr kumimoji="0" lang="en-US" altLang="zh-CN" sz="3000" b="1" i="0" u="none" strike="noStrike" kern="1200" cap="none" spc="0" normalizeH="0" baseline="0" noProof="0" dirty="0" err="1">
                <a:ln>
                  <a:noFill/>
                </a:ln>
                <a:solidFill>
                  <a:srgbClr val="0070C0"/>
                </a:solidFill>
                <a:effectLst/>
                <a:uLnTx/>
                <a:uFillTx/>
                <a:latin typeface="Noto Sans" panose="020B0502040504020204" pitchFamily="34"/>
                <a:ea typeface="Noto Sans" panose="020B0502040504020204" pitchFamily="34"/>
                <a:cs typeface="Noto Sans" panose="020B0502040504020204" pitchFamily="34"/>
              </a:rPr>
              <a:t>SemantiCodec</a:t>
            </a:r>
            <a:endParaRPr kumimoji="0" lang="x-none" sz="3000" b="1" i="0" u="none" strike="noStrike" kern="1200" cap="none" spc="0" normalizeH="0" baseline="0" noProof="0" dirty="0">
              <a:ln>
                <a:noFill/>
              </a:ln>
              <a:solidFill>
                <a:srgbClr val="0070C0"/>
              </a:solidFill>
              <a:effectLst/>
              <a:uLnTx/>
              <a:uFillTx/>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505275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F120B-48D1-2C87-4594-D340917250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4A4C0-3460-545E-992C-EECAD1FF9B98}"/>
              </a:ext>
            </a:extLst>
          </p:cNvPr>
          <p:cNvSpPr>
            <a:spLocks noGrp="1"/>
          </p:cNvSpPr>
          <p:nvPr>
            <p:ph type="title"/>
          </p:nvPr>
        </p:nvSpPr>
        <p:spPr>
          <a:xfrm>
            <a:off x="595863" y="477095"/>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Audio Models</a:t>
            </a:r>
          </a:p>
        </p:txBody>
      </p:sp>
      <p:sp>
        <p:nvSpPr>
          <p:cNvPr id="5" name="Text Placeholder 2">
            <a:extLst>
              <a:ext uri="{FF2B5EF4-FFF2-40B4-BE49-F238E27FC236}">
                <a16:creationId xmlns:a16="http://schemas.microsoft.com/office/drawing/2014/main" id="{1C4BDC32-291C-EE6A-2BB3-A4C9FB50D9F8}"/>
              </a:ext>
            </a:extLst>
          </p:cNvPr>
          <p:cNvSpPr>
            <a:spLocks noGrp="1"/>
          </p:cNvSpPr>
          <p:nvPr>
            <p:ph type="body" idx="1"/>
          </p:nvPr>
        </p:nvSpPr>
        <p:spPr>
          <a:xfrm>
            <a:off x="977347" y="2006673"/>
            <a:ext cx="9818105" cy="4304658"/>
          </a:xfrm>
        </p:spPr>
        <p:txBody>
          <a:bodyPr>
            <a:normAutofit fontScale="70000" lnSpcReduction="20000"/>
          </a:bodyPr>
          <a:lstStyle/>
          <a:p>
            <a:pPr marL="457200" indent="-457200">
              <a:buFont typeface="Arial" panose="020B0604020202020204" pitchFamily="34" charset="0"/>
              <a:buChar char="•"/>
            </a:pPr>
            <a:r>
              <a:rPr lang="en-GB" b="1" dirty="0">
                <a:solidFill>
                  <a:schemeClr val="accent6">
                    <a:lumMod val="75000"/>
                  </a:schemeClr>
                </a:solidFill>
              </a:rPr>
              <a:t>PANNs</a:t>
            </a:r>
            <a:r>
              <a:rPr lang="en-GB" dirty="0"/>
              <a:t> (Kong, et al, 2020): large scale CNN-based audio model</a:t>
            </a:r>
          </a:p>
          <a:p>
            <a:pPr marL="457200" indent="-457200">
              <a:buFont typeface="Arial" panose="020B0604020202020204" pitchFamily="34" charset="0"/>
              <a:buChar char="•"/>
            </a:pPr>
            <a:r>
              <a:rPr lang="en-GB" dirty="0"/>
              <a:t>Audio2Vec (</a:t>
            </a:r>
            <a:r>
              <a:rPr lang="en-GB" dirty="0" err="1"/>
              <a:t>Tagliasacchi</a:t>
            </a:r>
            <a:r>
              <a:rPr lang="en-GB" dirty="0"/>
              <a:t> et al, 2020): sequence to sequence unsupervised model</a:t>
            </a:r>
          </a:p>
          <a:p>
            <a:pPr marL="457200" indent="-457200">
              <a:buFont typeface="Arial" panose="020B0604020202020204" pitchFamily="34" charset="0"/>
              <a:buChar char="•"/>
            </a:pPr>
            <a:r>
              <a:rPr lang="en-GB" dirty="0"/>
              <a:t>CLAR (Al-Tahan and </a:t>
            </a:r>
            <a:r>
              <a:rPr lang="en-GB" dirty="0" err="1"/>
              <a:t>Mohsenzadeh</a:t>
            </a:r>
            <a:r>
              <a:rPr lang="en-GB" dirty="0"/>
              <a:t>, 2021): self-supervised model</a:t>
            </a:r>
          </a:p>
          <a:p>
            <a:pPr marL="457200" indent="-457200">
              <a:buFont typeface="Arial" panose="020B0604020202020204" pitchFamily="34" charset="0"/>
              <a:buChar char="•"/>
            </a:pPr>
            <a:r>
              <a:rPr lang="en-GB" dirty="0"/>
              <a:t>COLA (Saeed et al, 2021): self supervised model</a:t>
            </a:r>
          </a:p>
          <a:p>
            <a:pPr marL="457200" indent="-457200">
              <a:buFont typeface="Arial" panose="020B0604020202020204" pitchFamily="34" charset="0"/>
              <a:buChar char="•"/>
            </a:pPr>
            <a:r>
              <a:rPr lang="en-GB" dirty="0"/>
              <a:t>BOYL-A (</a:t>
            </a:r>
            <a:r>
              <a:rPr lang="en-GB" dirty="0" err="1"/>
              <a:t>Niizumi</a:t>
            </a:r>
            <a:r>
              <a:rPr lang="en-GB" dirty="0"/>
              <a:t> et al, 2021): self supervised model</a:t>
            </a:r>
          </a:p>
          <a:p>
            <a:pPr marL="457200" indent="-457200">
              <a:buFont typeface="Arial" panose="020B0604020202020204" pitchFamily="34" charset="0"/>
              <a:buChar char="•"/>
            </a:pPr>
            <a:r>
              <a:rPr lang="en-GB" dirty="0"/>
              <a:t>AST (Gong et al, 2021): large scale transformer-based audio model</a:t>
            </a:r>
          </a:p>
          <a:p>
            <a:pPr marL="457200" indent="-457200">
              <a:buFont typeface="Arial" panose="020B0604020202020204" pitchFamily="34" charset="0"/>
              <a:buChar char="•"/>
            </a:pPr>
            <a:r>
              <a:rPr lang="en-GB" dirty="0"/>
              <a:t>ATST (Li and Li, 2022): transformer-based model</a:t>
            </a:r>
          </a:p>
          <a:p>
            <a:pPr marL="457200" indent="-457200">
              <a:buFont typeface="Arial" panose="020B0604020202020204" pitchFamily="34" charset="0"/>
              <a:buChar char="•"/>
            </a:pPr>
            <a:r>
              <a:rPr lang="en-GB" dirty="0"/>
              <a:t>MAE-AST (Baade et al, 2022): self-supervised model</a:t>
            </a:r>
          </a:p>
          <a:p>
            <a:pPr marL="457200" indent="-457200">
              <a:buFont typeface="Arial" panose="020B0604020202020204" pitchFamily="34" charset="0"/>
              <a:buChar char="•"/>
            </a:pPr>
            <a:r>
              <a:rPr lang="en-GB" dirty="0"/>
              <a:t>SSAST (Gong et al, 2022): self-supervised AST model</a:t>
            </a:r>
          </a:p>
          <a:p>
            <a:pPr marL="457200" indent="-457200">
              <a:buFont typeface="Arial" panose="020B0604020202020204" pitchFamily="34" charset="0"/>
              <a:buChar char="•"/>
            </a:pPr>
            <a:r>
              <a:rPr lang="en-GB" dirty="0"/>
              <a:t>Audio-MAE (Huang et al, 2022): self-supervised model</a:t>
            </a:r>
          </a:p>
          <a:p>
            <a:pPr marL="457200" indent="-457200">
              <a:buFont typeface="Arial" panose="020B0604020202020204" pitchFamily="34" charset="0"/>
              <a:buChar char="•"/>
            </a:pPr>
            <a:r>
              <a:rPr lang="en-GB" dirty="0"/>
              <a:t>BEATs (Chen et al, 2023): audio pre-training with acoustic tokenizers</a:t>
            </a:r>
          </a:p>
          <a:p>
            <a:pPr marL="457200" indent="-457200">
              <a:buFont typeface="Arial" panose="020B0604020202020204" pitchFamily="34" charset="0"/>
              <a:buChar char="•"/>
            </a:pPr>
            <a:r>
              <a:rPr lang="en-GB" b="1" dirty="0" err="1">
                <a:solidFill>
                  <a:schemeClr val="accent6">
                    <a:lumMod val="75000"/>
                  </a:schemeClr>
                </a:solidFill>
              </a:rPr>
              <a:t>ASiT</a:t>
            </a:r>
            <a:r>
              <a:rPr lang="en-GB" dirty="0"/>
              <a:t> (</a:t>
            </a:r>
            <a:r>
              <a:rPr lang="en-GB" dirty="0" err="1"/>
              <a:t>Atito</a:t>
            </a:r>
            <a:r>
              <a:rPr lang="en-GB" dirty="0"/>
              <a:t> et al, 2024): self-supervised models for general audio representation</a:t>
            </a:r>
          </a:p>
          <a:p>
            <a:pPr marL="457200" indent="-457200">
              <a:buFont typeface="Arial" panose="020B0604020202020204" pitchFamily="34" charset="0"/>
              <a:buChar char="•"/>
            </a:pPr>
            <a:r>
              <a:rPr lang="en-GB" sz="2900" dirty="0"/>
              <a:t>SSLAM (Alex et al, 2025): self-supervised learning from audio mixtures</a:t>
            </a:r>
          </a:p>
        </p:txBody>
      </p:sp>
      <p:sp>
        <p:nvSpPr>
          <p:cNvPr id="6" name="TextBox 5">
            <a:extLst>
              <a:ext uri="{FF2B5EF4-FFF2-40B4-BE49-F238E27FC236}">
                <a16:creationId xmlns:a16="http://schemas.microsoft.com/office/drawing/2014/main" id="{0C66F462-4B57-6127-1218-F9A1B96411D4}"/>
              </a:ext>
            </a:extLst>
          </p:cNvPr>
          <p:cNvSpPr txBox="1"/>
          <p:nvPr/>
        </p:nvSpPr>
        <p:spPr>
          <a:xfrm>
            <a:off x="595863" y="1098584"/>
            <a:ext cx="11201885" cy="830997"/>
          </a:xfrm>
          <a:prstGeom prst="rect">
            <a:avLst/>
          </a:prstGeom>
          <a:noFill/>
        </p:spPr>
        <p:txBody>
          <a:bodyPr wrap="square" rtlCol="0">
            <a:spAutoFit/>
          </a:bodyPr>
          <a:lstStyle/>
          <a:p>
            <a:r>
              <a:rPr lang="en-GB" sz="2400" dirty="0">
                <a:latin typeface="+mj-lt"/>
              </a:rPr>
              <a:t>Learning </a:t>
            </a:r>
            <a:r>
              <a:rPr lang="en-GB" sz="2400" b="1" dirty="0">
                <a:latin typeface="+mj-lt"/>
              </a:rPr>
              <a:t>general/universal audio representations </a:t>
            </a:r>
            <a:r>
              <a:rPr lang="en-GB" sz="2400" dirty="0">
                <a:latin typeface="+mj-lt"/>
              </a:rPr>
              <a:t>from large scale audio data shows promising performance in downstream tasks (classification, separation, retrieval, etc):</a:t>
            </a:r>
          </a:p>
        </p:txBody>
      </p:sp>
      <p:sp>
        <p:nvSpPr>
          <p:cNvPr id="7" name="TextBox 6">
            <a:extLst>
              <a:ext uri="{FF2B5EF4-FFF2-40B4-BE49-F238E27FC236}">
                <a16:creationId xmlns:a16="http://schemas.microsoft.com/office/drawing/2014/main" id="{4EC1AA7B-1B37-99C7-9FC2-F303C42CCD92}"/>
              </a:ext>
            </a:extLst>
          </p:cNvPr>
          <p:cNvSpPr txBox="1"/>
          <p:nvPr/>
        </p:nvSpPr>
        <p:spPr>
          <a:xfrm>
            <a:off x="1020892" y="6111276"/>
            <a:ext cx="10776856" cy="400110"/>
          </a:xfrm>
          <a:prstGeom prst="rect">
            <a:avLst/>
          </a:prstGeom>
          <a:noFill/>
        </p:spPr>
        <p:txBody>
          <a:bodyPr wrap="square" rtlCol="0">
            <a:spAutoFit/>
          </a:bodyPr>
          <a:lstStyle/>
          <a:p>
            <a:r>
              <a:rPr lang="en-GB" sz="2000" dirty="0">
                <a:solidFill>
                  <a:srgbClr val="556169"/>
                </a:solidFill>
                <a:latin typeface="Georgia"/>
                <a:cs typeface="Georgia"/>
              </a:rPr>
              <a:t>mean Average Precision (</a:t>
            </a:r>
            <a:r>
              <a:rPr lang="en-GB" sz="2000" dirty="0" err="1">
                <a:solidFill>
                  <a:srgbClr val="556169"/>
                </a:solidFill>
                <a:latin typeface="Georgia"/>
                <a:cs typeface="Georgia"/>
              </a:rPr>
              <a:t>mAP</a:t>
            </a:r>
            <a:r>
              <a:rPr lang="en-GB" sz="2000" dirty="0">
                <a:solidFill>
                  <a:srgbClr val="556169"/>
                </a:solidFill>
                <a:latin typeface="Georgia"/>
                <a:cs typeface="Georgia"/>
              </a:rPr>
              <a:t>) on </a:t>
            </a:r>
            <a:r>
              <a:rPr lang="en-GB" sz="2000" dirty="0" err="1">
                <a:solidFill>
                  <a:srgbClr val="556169"/>
                </a:solidFill>
                <a:latin typeface="Georgia"/>
                <a:cs typeface="Georgia"/>
              </a:rPr>
              <a:t>AudioSet</a:t>
            </a:r>
            <a:r>
              <a:rPr lang="en-GB" sz="2000" dirty="0">
                <a:solidFill>
                  <a:srgbClr val="556169"/>
                </a:solidFill>
                <a:latin typeface="Georgia"/>
                <a:cs typeface="Georgia"/>
              </a:rPr>
              <a:t>:  </a:t>
            </a:r>
            <a:r>
              <a:rPr lang="en-GB" sz="2000" b="1" dirty="0">
                <a:solidFill>
                  <a:srgbClr val="556169"/>
                </a:solidFill>
                <a:latin typeface="Georgia"/>
                <a:cs typeface="Georgia"/>
              </a:rPr>
              <a:t>31.4</a:t>
            </a:r>
            <a:r>
              <a:rPr lang="en-GB" sz="2000" dirty="0">
                <a:solidFill>
                  <a:srgbClr val="556169"/>
                </a:solidFill>
                <a:latin typeface="Georgia"/>
                <a:cs typeface="Georgia"/>
              </a:rPr>
              <a:t> (2017)  -&gt;  </a:t>
            </a:r>
            <a:r>
              <a:rPr lang="en-GB" sz="2000" b="1" dirty="0">
                <a:solidFill>
                  <a:srgbClr val="556169"/>
                </a:solidFill>
                <a:latin typeface="Georgia"/>
                <a:cs typeface="Georgia"/>
              </a:rPr>
              <a:t>55.8</a:t>
            </a:r>
            <a:r>
              <a:rPr lang="en-GB" sz="2000" dirty="0">
                <a:solidFill>
                  <a:srgbClr val="556169"/>
                </a:solidFill>
                <a:latin typeface="Georgia"/>
                <a:cs typeface="Georgia"/>
              </a:rPr>
              <a:t> (2025)</a:t>
            </a:r>
          </a:p>
        </p:txBody>
      </p:sp>
    </p:spTree>
    <p:extLst>
      <p:ext uri="{BB962C8B-B14F-4D97-AF65-F5344CB8AC3E}">
        <p14:creationId xmlns:p14="http://schemas.microsoft.com/office/powerpoint/2010/main" val="412926304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B7671-DBC9-B85F-42D3-29A5E59CFAC2}"/>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73F6A1F-B9A0-937E-4F98-48496B4351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CA731E-0EC6-1746-9CEB-2120941515F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0E533A46-25A1-85EF-3199-FB4840DDD12E}"/>
              </a:ext>
            </a:extLst>
          </p:cNvPr>
          <p:cNvSpPr txBox="1"/>
          <p:nvPr/>
        </p:nvSpPr>
        <p:spPr>
          <a:xfrm>
            <a:off x="5052261" y="5599391"/>
            <a:ext cx="60939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hlinkClick r:id="rId42"/>
              </a:rPr>
              <a:t>https://haoheliu.github.io/SemantiCodec/</a:t>
            </a: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8062FFE-7D40-C5A0-2739-B6567E5D07F2}"/>
              </a:ext>
            </a:extLst>
          </p:cNvPr>
          <p:cNvSpPr txBox="1"/>
          <p:nvPr/>
        </p:nvSpPr>
        <p:spPr>
          <a:xfrm>
            <a:off x="1045745" y="5599391"/>
            <a:ext cx="3682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156082"/>
                </a:solidFill>
                <a:effectLst/>
                <a:uLnTx/>
                <a:uFillTx/>
                <a:latin typeface="Aptos" panose="02110004020202020204"/>
                <a:ea typeface="等线" panose="02010600030101010101" pitchFamily="2" charset="-122"/>
                <a:cs typeface="+mn-cs"/>
              </a:rPr>
              <a:t>More </a:t>
            </a:r>
            <a:r>
              <a:rPr kumimoji="0" lang="en-GB" sz="2800" b="1" i="0" u="none" strike="noStrike" kern="1200" cap="none" spc="0" normalizeH="0" baseline="0" noProof="0" dirty="0">
                <a:ln>
                  <a:noFill/>
                </a:ln>
                <a:solidFill>
                  <a:srgbClr val="156082"/>
                </a:solidFill>
                <a:effectLst/>
                <a:uLnTx/>
                <a:uFillTx/>
                <a:latin typeface="Aptos" panose="02110004020202020204"/>
                <a:ea typeface="+mn-ea"/>
                <a:cs typeface="+mn-cs"/>
              </a:rPr>
              <a:t>sound demos:</a:t>
            </a:r>
          </a:p>
        </p:txBody>
      </p:sp>
      <p:sp>
        <p:nvSpPr>
          <p:cNvPr id="8" name="TextBox 7">
            <a:extLst>
              <a:ext uri="{FF2B5EF4-FFF2-40B4-BE49-F238E27FC236}">
                <a16:creationId xmlns:a16="http://schemas.microsoft.com/office/drawing/2014/main" id="{09FBC583-7B6F-676B-1709-D77A6ACA9140}"/>
              </a:ext>
            </a:extLst>
          </p:cNvPr>
          <p:cNvSpPr txBox="1"/>
          <p:nvPr/>
        </p:nvSpPr>
        <p:spPr>
          <a:xfrm>
            <a:off x="228598" y="3321867"/>
            <a:ext cx="16473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61E61"/>
                </a:solidFill>
                <a:effectLst/>
                <a:uLnTx/>
                <a:uFillTx/>
                <a:latin typeface="-apple-system"/>
                <a:ea typeface="+mn-ea"/>
                <a:cs typeface="+mn-cs"/>
              </a:rPr>
              <a:t>General Audio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61E61"/>
                </a:solidFill>
                <a:effectLst/>
                <a:uLnTx/>
                <a:uFillTx/>
                <a:latin typeface="-apple-system"/>
                <a:ea typeface="+mn-ea"/>
                <a:cs typeface="+mn-cs"/>
              </a:rPr>
              <a:t>(</a:t>
            </a:r>
            <a:r>
              <a:rPr kumimoji="0" lang="en-GB" sz="1800" b="0" i="0" u="none" strike="noStrike" kern="1200" cap="none" spc="0" normalizeH="0" baseline="0" noProof="0" dirty="0" err="1">
                <a:ln>
                  <a:noFill/>
                </a:ln>
                <a:solidFill>
                  <a:srgbClr val="061E61"/>
                </a:solidFill>
                <a:effectLst/>
                <a:uLnTx/>
                <a:uFillTx/>
                <a:latin typeface="-apple-system"/>
                <a:ea typeface="+mn-ea"/>
                <a:cs typeface="+mn-cs"/>
              </a:rPr>
              <a:t>AudioSet</a:t>
            </a:r>
            <a:r>
              <a:rPr kumimoji="0" lang="en-GB" sz="1800" b="0" i="0" u="none" strike="noStrike" kern="1200" cap="none" spc="0" normalizeH="0" baseline="0" noProof="0" dirty="0">
                <a:ln>
                  <a:noFill/>
                </a:ln>
                <a:solidFill>
                  <a:srgbClr val="061E61"/>
                </a:solidFill>
                <a:effectLst/>
                <a:uLnTx/>
                <a:uFillTx/>
                <a:latin typeface="-apple-system"/>
                <a:ea typeface="+mn-ea"/>
                <a:cs typeface="+mn-cs"/>
              </a:rPr>
              <a:t>)</a:t>
            </a:r>
          </a:p>
        </p:txBody>
      </p:sp>
      <p:pic>
        <p:nvPicPr>
          <p:cNvPr id="9" name="audioset_original">
            <a:hlinkClick r:id="" action="ppaction://media"/>
            <a:extLst>
              <a:ext uri="{FF2B5EF4-FFF2-40B4-BE49-F238E27FC236}">
                <a16:creationId xmlns:a16="http://schemas.microsoft.com/office/drawing/2014/main" id="{604E5B29-16E6-FA4B-65B9-984C4F80DF4C}"/>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2166688" y="3331451"/>
            <a:ext cx="406400" cy="406400"/>
          </a:xfrm>
          <a:prstGeom prst="rect">
            <a:avLst/>
          </a:prstGeom>
        </p:spPr>
      </p:pic>
      <p:sp>
        <p:nvSpPr>
          <p:cNvPr id="10" name="TextBox 9">
            <a:extLst>
              <a:ext uri="{FF2B5EF4-FFF2-40B4-BE49-F238E27FC236}">
                <a16:creationId xmlns:a16="http://schemas.microsoft.com/office/drawing/2014/main" id="{A3ECC271-8408-8FD4-D807-EE365BE74D79}"/>
              </a:ext>
            </a:extLst>
          </p:cNvPr>
          <p:cNvSpPr txBox="1"/>
          <p:nvPr/>
        </p:nvSpPr>
        <p:spPr>
          <a:xfrm>
            <a:off x="2008270" y="1269147"/>
            <a:ext cx="175761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rPr>
              <a:t>Original</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sp>
        <p:nvSpPr>
          <p:cNvPr id="11" name="TextBox 10">
            <a:extLst>
              <a:ext uri="{FF2B5EF4-FFF2-40B4-BE49-F238E27FC236}">
                <a16:creationId xmlns:a16="http://schemas.microsoft.com/office/drawing/2014/main" id="{A756F707-1CFA-2136-EB4C-AF4F2C4229FD}"/>
              </a:ext>
            </a:extLst>
          </p:cNvPr>
          <p:cNvSpPr txBox="1"/>
          <p:nvPr/>
        </p:nvSpPr>
        <p:spPr>
          <a:xfrm>
            <a:off x="3106149" y="1249645"/>
            <a:ext cx="17576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rPr>
              <a:t>HiFi-Codec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1E61"/>
                </a:solidFill>
                <a:effectLst/>
                <a:uLnTx/>
                <a:uFillTx/>
                <a:latin typeface="-apple-system"/>
                <a:ea typeface="+mn-ea"/>
                <a:cs typeface="+mn-cs"/>
              </a:rPr>
              <a:t>(2.0 kbps)</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sp>
        <p:nvSpPr>
          <p:cNvPr id="12" name="TextBox 11">
            <a:extLst>
              <a:ext uri="{FF2B5EF4-FFF2-40B4-BE49-F238E27FC236}">
                <a16:creationId xmlns:a16="http://schemas.microsoft.com/office/drawing/2014/main" id="{D8CFBD7C-E62C-61BB-8A7F-493097EFADA4}"/>
              </a:ext>
            </a:extLst>
          </p:cNvPr>
          <p:cNvSpPr txBox="1"/>
          <p:nvPr/>
        </p:nvSpPr>
        <p:spPr>
          <a:xfrm>
            <a:off x="4596058" y="1238433"/>
            <a:ext cx="17576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61E61"/>
                </a:solidFill>
                <a:effectLst/>
                <a:uLnTx/>
                <a:uFillTx/>
                <a:latin typeface="-apple-system"/>
                <a:ea typeface="等线" panose="02010600030101010101" pitchFamily="2" charset="-122"/>
                <a:cs typeface="+mn-cs"/>
              </a:rPr>
              <a:t>Encodec</a:t>
            </a:r>
            <a:endPar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1E61"/>
                </a:solidFill>
                <a:effectLst/>
                <a:uLnTx/>
                <a:uFillTx/>
                <a:latin typeface="-apple-system"/>
                <a:ea typeface="+mn-ea"/>
                <a:cs typeface="+mn-cs"/>
              </a:rPr>
              <a:t>(1.5 kbps)</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sp>
        <p:nvSpPr>
          <p:cNvPr id="14" name="TextBox 13">
            <a:extLst>
              <a:ext uri="{FF2B5EF4-FFF2-40B4-BE49-F238E27FC236}">
                <a16:creationId xmlns:a16="http://schemas.microsoft.com/office/drawing/2014/main" id="{5660532A-A3B6-B34E-586C-2097AB6A63B6}"/>
              </a:ext>
            </a:extLst>
          </p:cNvPr>
          <p:cNvSpPr txBox="1"/>
          <p:nvPr/>
        </p:nvSpPr>
        <p:spPr>
          <a:xfrm>
            <a:off x="5882436" y="1222981"/>
            <a:ext cx="17576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rPr>
              <a:t>DAC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1E61"/>
                </a:solidFill>
                <a:effectLst/>
                <a:uLnTx/>
                <a:uFillTx/>
                <a:latin typeface="-apple-system"/>
                <a:ea typeface="+mn-ea"/>
                <a:cs typeface="+mn-cs"/>
              </a:rPr>
              <a:t>(1.41 kbps)</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sp>
        <p:nvSpPr>
          <p:cNvPr id="15" name="TextBox 14">
            <a:extLst>
              <a:ext uri="{FF2B5EF4-FFF2-40B4-BE49-F238E27FC236}">
                <a16:creationId xmlns:a16="http://schemas.microsoft.com/office/drawing/2014/main" id="{D81BB4CC-B894-9A8C-86B9-38F098C22645}"/>
              </a:ext>
            </a:extLst>
          </p:cNvPr>
          <p:cNvSpPr txBox="1"/>
          <p:nvPr/>
        </p:nvSpPr>
        <p:spPr>
          <a:xfrm>
            <a:off x="7268579" y="1194293"/>
            <a:ext cx="17576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61E61"/>
                </a:solidFill>
                <a:effectLst/>
                <a:uLnTx/>
                <a:uFillTx/>
                <a:latin typeface="-apple-system"/>
                <a:ea typeface="等线" panose="02010600030101010101" pitchFamily="2" charset="-122"/>
                <a:cs typeface="+mn-cs"/>
              </a:rPr>
              <a:t>SemantiCodec</a:t>
            </a:r>
            <a:endPar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1E61"/>
                </a:solidFill>
                <a:effectLst/>
                <a:uLnTx/>
                <a:uFillTx/>
                <a:latin typeface="-apple-system"/>
                <a:ea typeface="+mn-ea"/>
                <a:cs typeface="+mn-cs"/>
              </a:rPr>
              <a:t>(1.43 kbps)</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sp>
        <p:nvSpPr>
          <p:cNvPr id="16" name="TextBox 15">
            <a:extLst>
              <a:ext uri="{FF2B5EF4-FFF2-40B4-BE49-F238E27FC236}">
                <a16:creationId xmlns:a16="http://schemas.microsoft.com/office/drawing/2014/main" id="{87A26D1F-26E7-CB8E-0E7E-42633C8FAE57}"/>
              </a:ext>
            </a:extLst>
          </p:cNvPr>
          <p:cNvSpPr txBox="1"/>
          <p:nvPr/>
        </p:nvSpPr>
        <p:spPr>
          <a:xfrm>
            <a:off x="10555705" y="1170229"/>
            <a:ext cx="17576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61E61"/>
                </a:solidFill>
                <a:effectLst/>
                <a:uLnTx/>
                <a:uFillTx/>
                <a:latin typeface="-apple-system"/>
                <a:ea typeface="等线" panose="02010600030101010101" pitchFamily="2" charset="-122"/>
                <a:cs typeface="+mn-cs"/>
              </a:rPr>
              <a:t>SemantiCodec</a:t>
            </a:r>
            <a:endPar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1E61"/>
                </a:solidFill>
                <a:effectLst/>
                <a:uLnTx/>
                <a:uFillTx/>
                <a:latin typeface="-apple-system"/>
                <a:ea typeface="+mn-ea"/>
                <a:cs typeface="+mn-cs"/>
              </a:rPr>
              <a:t>(0.35 kbps)</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sp>
        <p:nvSpPr>
          <p:cNvPr id="17" name="TextBox 16">
            <a:extLst>
              <a:ext uri="{FF2B5EF4-FFF2-40B4-BE49-F238E27FC236}">
                <a16:creationId xmlns:a16="http://schemas.microsoft.com/office/drawing/2014/main" id="{98204A19-4B44-0CF3-1682-F54EB8E1F2C7}"/>
              </a:ext>
            </a:extLst>
          </p:cNvPr>
          <p:cNvSpPr txBox="1"/>
          <p:nvPr/>
        </p:nvSpPr>
        <p:spPr>
          <a:xfrm>
            <a:off x="9098887" y="1197459"/>
            <a:ext cx="17576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rPr>
              <a:t>DAC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1E61"/>
                </a:solidFill>
                <a:effectLst/>
                <a:uLnTx/>
                <a:uFillTx/>
                <a:latin typeface="-apple-system"/>
                <a:ea typeface="+mn-ea"/>
                <a:cs typeface="+mn-cs"/>
              </a:rPr>
              <a:t>(0.47 kbps)</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pic>
        <p:nvPicPr>
          <p:cNvPr id="18" name="audioset_HIFI_Codec_2.0kbps">
            <a:hlinkClick r:id="" action="ppaction://media"/>
            <a:extLst>
              <a:ext uri="{FF2B5EF4-FFF2-40B4-BE49-F238E27FC236}">
                <a16:creationId xmlns:a16="http://schemas.microsoft.com/office/drawing/2014/main" id="{14CB8103-BA14-86BF-66E8-D6631518745A}"/>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3294648" y="3340354"/>
            <a:ext cx="406400" cy="406400"/>
          </a:xfrm>
          <a:prstGeom prst="rect">
            <a:avLst/>
          </a:prstGeom>
        </p:spPr>
      </p:pic>
      <p:pic>
        <p:nvPicPr>
          <p:cNvPr id="19" name="audioset_Encodec_1.5kbps">
            <a:hlinkClick r:id="" action="ppaction://media"/>
            <a:extLst>
              <a:ext uri="{FF2B5EF4-FFF2-40B4-BE49-F238E27FC236}">
                <a16:creationId xmlns:a16="http://schemas.microsoft.com/office/drawing/2014/main" id="{6A336622-7DE7-EA50-A3F1-35D8A8C5A0C2}"/>
              </a:ext>
            </a:extLst>
          </p:cNvPr>
          <p:cNvPicPr>
            <a:picLocks noChangeAspect="1"/>
          </p:cNvPicPr>
          <p:nvPr>
            <a:audioFile r:link="rId4"/>
            <p:extLst>
              <p:ext uri="{DAA4B4D4-6D71-4841-9C94-3DE7FCFB9230}">
                <p14:media xmlns:p14="http://schemas.microsoft.com/office/powerpoint/2010/main" r:embed="rId3"/>
              </p:ext>
            </p:extLst>
          </p:nvPr>
        </p:nvPicPr>
        <p:blipFill>
          <a:blip r:embed="rId43"/>
          <a:stretch>
            <a:fillRect/>
          </a:stretch>
        </p:blipFill>
        <p:spPr>
          <a:xfrm>
            <a:off x="4561640" y="3306450"/>
            <a:ext cx="406400" cy="406400"/>
          </a:xfrm>
          <a:prstGeom prst="rect">
            <a:avLst/>
          </a:prstGeom>
        </p:spPr>
      </p:pic>
      <p:pic>
        <p:nvPicPr>
          <p:cNvPr id="20" name="audioset_DAC_1.41kbps">
            <a:hlinkClick r:id="" action="ppaction://media"/>
            <a:extLst>
              <a:ext uri="{FF2B5EF4-FFF2-40B4-BE49-F238E27FC236}">
                <a16:creationId xmlns:a16="http://schemas.microsoft.com/office/drawing/2014/main" id="{5778FEDE-160A-AB01-ED42-C6C735DAB813}"/>
              </a:ext>
            </a:extLst>
          </p:cNvPr>
          <p:cNvPicPr>
            <a:picLocks noChangeAspect="1"/>
          </p:cNvPicPr>
          <p:nvPr>
            <a:audioFile r:link="rId6"/>
            <p:extLst>
              <p:ext uri="{DAA4B4D4-6D71-4841-9C94-3DE7FCFB9230}">
                <p14:media xmlns:p14="http://schemas.microsoft.com/office/powerpoint/2010/main" r:embed="rId5"/>
              </p:ext>
            </p:extLst>
          </p:nvPr>
        </p:nvPicPr>
        <p:blipFill>
          <a:blip r:embed="rId43"/>
          <a:stretch>
            <a:fillRect/>
          </a:stretch>
        </p:blipFill>
        <p:spPr>
          <a:xfrm>
            <a:off x="6096000" y="3284799"/>
            <a:ext cx="406400" cy="406400"/>
          </a:xfrm>
          <a:prstGeom prst="rect">
            <a:avLst/>
          </a:prstGeom>
        </p:spPr>
      </p:pic>
      <p:pic>
        <p:nvPicPr>
          <p:cNvPr id="22" name="audioset_SemantiCodec_1.43kbps">
            <a:hlinkClick r:id="" action="ppaction://media"/>
            <a:extLst>
              <a:ext uri="{FF2B5EF4-FFF2-40B4-BE49-F238E27FC236}">
                <a16:creationId xmlns:a16="http://schemas.microsoft.com/office/drawing/2014/main" id="{7AE1B5C3-4CD4-CA23-D1AC-B03971D633AB}"/>
              </a:ext>
            </a:extLst>
          </p:cNvPr>
          <p:cNvPicPr>
            <a:picLocks noChangeAspect="1"/>
          </p:cNvPicPr>
          <p:nvPr>
            <a:audioFile r:link="rId8"/>
            <p:extLst>
              <p:ext uri="{DAA4B4D4-6D71-4841-9C94-3DE7FCFB9230}">
                <p14:media xmlns:p14="http://schemas.microsoft.com/office/powerpoint/2010/main" r:embed="rId7"/>
              </p:ext>
            </p:extLst>
          </p:nvPr>
        </p:nvPicPr>
        <p:blipFill>
          <a:blip r:embed="rId43"/>
          <a:stretch>
            <a:fillRect/>
          </a:stretch>
        </p:blipFill>
        <p:spPr>
          <a:xfrm>
            <a:off x="7411120" y="3284799"/>
            <a:ext cx="406400" cy="406400"/>
          </a:xfrm>
          <a:prstGeom prst="rect">
            <a:avLst/>
          </a:prstGeom>
        </p:spPr>
      </p:pic>
      <p:pic>
        <p:nvPicPr>
          <p:cNvPr id="23" name="audioset_DAC_0.47kbps">
            <a:hlinkClick r:id="" action="ppaction://media"/>
            <a:extLst>
              <a:ext uri="{FF2B5EF4-FFF2-40B4-BE49-F238E27FC236}">
                <a16:creationId xmlns:a16="http://schemas.microsoft.com/office/drawing/2014/main" id="{CF65EDC5-E810-38BF-8FA1-3263936BE9ED}"/>
              </a:ext>
            </a:extLst>
          </p:cNvPr>
          <p:cNvPicPr>
            <a:picLocks noChangeAspect="1"/>
          </p:cNvPicPr>
          <p:nvPr>
            <a:audioFile r:link="rId10"/>
            <p:extLst>
              <p:ext uri="{DAA4B4D4-6D71-4841-9C94-3DE7FCFB9230}">
                <p14:media xmlns:p14="http://schemas.microsoft.com/office/powerpoint/2010/main" r:embed="rId9"/>
              </p:ext>
            </p:extLst>
          </p:nvPr>
        </p:nvPicPr>
        <p:blipFill>
          <a:blip r:embed="rId43"/>
          <a:stretch>
            <a:fillRect/>
          </a:stretch>
        </p:blipFill>
        <p:spPr>
          <a:xfrm>
            <a:off x="9098887" y="3301576"/>
            <a:ext cx="406400" cy="406400"/>
          </a:xfrm>
          <a:prstGeom prst="rect">
            <a:avLst/>
          </a:prstGeom>
        </p:spPr>
      </p:pic>
      <p:pic>
        <p:nvPicPr>
          <p:cNvPr id="24" name="audioset_SemantiCodec_0.35">
            <a:hlinkClick r:id="" action="ppaction://media"/>
            <a:extLst>
              <a:ext uri="{FF2B5EF4-FFF2-40B4-BE49-F238E27FC236}">
                <a16:creationId xmlns:a16="http://schemas.microsoft.com/office/drawing/2014/main" id="{B9338E28-AD8E-CF13-6A66-6084B9CF3D79}"/>
              </a:ext>
            </a:extLst>
          </p:cNvPr>
          <p:cNvPicPr>
            <a:picLocks noChangeAspect="1"/>
          </p:cNvPicPr>
          <p:nvPr>
            <a:audioFile r:link="rId12"/>
            <p:extLst>
              <p:ext uri="{DAA4B4D4-6D71-4841-9C94-3DE7FCFB9230}">
                <p14:media xmlns:p14="http://schemas.microsoft.com/office/powerpoint/2010/main" r:embed="rId11"/>
              </p:ext>
            </p:extLst>
          </p:nvPr>
        </p:nvPicPr>
        <p:blipFill>
          <a:blip r:embed="rId43"/>
          <a:stretch>
            <a:fillRect/>
          </a:stretch>
        </p:blipFill>
        <p:spPr>
          <a:xfrm>
            <a:off x="10653300" y="3284799"/>
            <a:ext cx="406400" cy="406400"/>
          </a:xfrm>
          <a:prstGeom prst="rect">
            <a:avLst/>
          </a:prstGeom>
        </p:spPr>
      </p:pic>
      <p:sp>
        <p:nvSpPr>
          <p:cNvPr id="25" name="TextBox 24">
            <a:extLst>
              <a:ext uri="{FF2B5EF4-FFF2-40B4-BE49-F238E27FC236}">
                <a16:creationId xmlns:a16="http://schemas.microsoft.com/office/drawing/2014/main" id="{43768459-2C6B-477D-184C-C3F11CEB5961}"/>
              </a:ext>
            </a:extLst>
          </p:cNvPr>
          <p:cNvSpPr txBox="1"/>
          <p:nvPr/>
        </p:nvSpPr>
        <p:spPr>
          <a:xfrm>
            <a:off x="360947" y="4471455"/>
            <a:ext cx="122722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61E61"/>
                </a:solidFill>
                <a:effectLst/>
                <a:uLnTx/>
                <a:uFillTx/>
                <a:latin typeface="-apple-system"/>
                <a:ea typeface="等线" panose="02010600030101010101" pitchFamily="2" charset="-122"/>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1E61"/>
                </a:solidFill>
                <a:effectLst/>
                <a:uLnTx/>
                <a:uFillTx/>
                <a:latin typeface="-apple-system"/>
                <a:ea typeface="+mn-ea"/>
                <a:cs typeface="+mn-cs"/>
              </a:rPr>
              <a:t>(Libri)</a:t>
            </a:r>
            <a:endParaRPr kumimoji="0" lang="en-GB" sz="1800" b="0" i="0" u="none" strike="noStrike" kern="1200" cap="none" spc="0" normalizeH="0" baseline="0" noProof="0" dirty="0">
              <a:ln>
                <a:noFill/>
              </a:ln>
              <a:solidFill>
                <a:srgbClr val="061E61"/>
              </a:solidFill>
              <a:effectLst/>
              <a:uLnTx/>
              <a:uFillTx/>
              <a:latin typeface="-apple-system"/>
              <a:ea typeface="+mn-ea"/>
              <a:cs typeface="+mn-cs"/>
            </a:endParaRPr>
          </a:p>
        </p:txBody>
      </p:sp>
      <p:pic>
        <p:nvPicPr>
          <p:cNvPr id="26" name="libritts_original">
            <a:hlinkClick r:id="" action="ppaction://media"/>
            <a:extLst>
              <a:ext uri="{FF2B5EF4-FFF2-40B4-BE49-F238E27FC236}">
                <a16:creationId xmlns:a16="http://schemas.microsoft.com/office/drawing/2014/main" id="{7DF4ED3E-37F3-60C0-E9FB-3D11B4B83E56}"/>
              </a:ext>
            </a:extLst>
          </p:cNvPr>
          <p:cNvPicPr>
            <a:picLocks noChangeAspect="1"/>
          </p:cNvPicPr>
          <p:nvPr>
            <a:audioFile r:link="rId14"/>
            <p:extLst>
              <p:ext uri="{DAA4B4D4-6D71-4841-9C94-3DE7FCFB9230}">
                <p14:media xmlns:p14="http://schemas.microsoft.com/office/powerpoint/2010/main" r:embed="rId13"/>
              </p:ext>
            </p:extLst>
          </p:nvPr>
        </p:nvPicPr>
        <p:blipFill>
          <a:blip r:embed="rId43"/>
          <a:stretch>
            <a:fillRect/>
          </a:stretch>
        </p:blipFill>
        <p:spPr>
          <a:xfrm>
            <a:off x="2138614" y="4496455"/>
            <a:ext cx="406400" cy="406400"/>
          </a:xfrm>
          <a:prstGeom prst="rect">
            <a:avLst/>
          </a:prstGeom>
        </p:spPr>
      </p:pic>
      <p:pic>
        <p:nvPicPr>
          <p:cNvPr id="27" name="libritts_HiFi-Codec_2.0kbps">
            <a:hlinkClick r:id="" action="ppaction://media"/>
            <a:extLst>
              <a:ext uri="{FF2B5EF4-FFF2-40B4-BE49-F238E27FC236}">
                <a16:creationId xmlns:a16="http://schemas.microsoft.com/office/drawing/2014/main" id="{C6874D48-D71C-B63A-2FD5-503CCF9A5FC4}"/>
              </a:ext>
            </a:extLst>
          </p:cNvPr>
          <p:cNvPicPr>
            <a:picLocks noChangeAspect="1"/>
          </p:cNvPicPr>
          <p:nvPr>
            <a:audioFile r:link="rId16"/>
            <p:extLst>
              <p:ext uri="{DAA4B4D4-6D71-4841-9C94-3DE7FCFB9230}">
                <p14:media xmlns:p14="http://schemas.microsoft.com/office/powerpoint/2010/main" r:embed="rId15"/>
              </p:ext>
            </p:extLst>
          </p:nvPr>
        </p:nvPicPr>
        <p:blipFill>
          <a:blip r:embed="rId43"/>
          <a:stretch>
            <a:fillRect/>
          </a:stretch>
        </p:blipFill>
        <p:spPr>
          <a:xfrm>
            <a:off x="3293973" y="4477086"/>
            <a:ext cx="406400" cy="406400"/>
          </a:xfrm>
          <a:prstGeom prst="rect">
            <a:avLst/>
          </a:prstGeom>
        </p:spPr>
      </p:pic>
      <p:pic>
        <p:nvPicPr>
          <p:cNvPr id="28" name="libritts_Encodec_1.5kbps">
            <a:hlinkClick r:id="" action="ppaction://media"/>
            <a:extLst>
              <a:ext uri="{FF2B5EF4-FFF2-40B4-BE49-F238E27FC236}">
                <a16:creationId xmlns:a16="http://schemas.microsoft.com/office/drawing/2014/main" id="{E438DAAB-FF83-7D7A-9080-679538601A2B}"/>
              </a:ext>
            </a:extLst>
          </p:cNvPr>
          <p:cNvPicPr>
            <a:picLocks noChangeAspect="1"/>
          </p:cNvPicPr>
          <p:nvPr>
            <a:audioFile r:link="rId18"/>
            <p:extLst>
              <p:ext uri="{DAA4B4D4-6D71-4841-9C94-3DE7FCFB9230}">
                <p14:media xmlns:p14="http://schemas.microsoft.com/office/powerpoint/2010/main" r:embed="rId17"/>
              </p:ext>
            </p:extLst>
          </p:nvPr>
        </p:nvPicPr>
        <p:blipFill>
          <a:blip r:embed="rId43"/>
          <a:stretch>
            <a:fillRect/>
          </a:stretch>
        </p:blipFill>
        <p:spPr>
          <a:xfrm>
            <a:off x="4569331" y="4453028"/>
            <a:ext cx="406400" cy="406400"/>
          </a:xfrm>
          <a:prstGeom prst="rect">
            <a:avLst/>
          </a:prstGeom>
        </p:spPr>
      </p:pic>
      <p:pic>
        <p:nvPicPr>
          <p:cNvPr id="29" name="libritts_DAC_1.4kbps">
            <a:hlinkClick r:id="" action="ppaction://media"/>
            <a:extLst>
              <a:ext uri="{FF2B5EF4-FFF2-40B4-BE49-F238E27FC236}">
                <a16:creationId xmlns:a16="http://schemas.microsoft.com/office/drawing/2014/main" id="{51DD8AA9-E490-5C4A-AB3D-3C9456638314}"/>
              </a:ext>
            </a:extLst>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6085312" y="4428964"/>
            <a:ext cx="406400" cy="406400"/>
          </a:xfrm>
          <a:prstGeom prst="rect">
            <a:avLst/>
          </a:prstGeom>
        </p:spPr>
      </p:pic>
      <p:pic>
        <p:nvPicPr>
          <p:cNvPr id="30" name="libritts_SemantiCodec_1.43kbps">
            <a:hlinkClick r:id="" action="ppaction://media"/>
            <a:extLst>
              <a:ext uri="{FF2B5EF4-FFF2-40B4-BE49-F238E27FC236}">
                <a16:creationId xmlns:a16="http://schemas.microsoft.com/office/drawing/2014/main" id="{654A158E-C113-2ED6-C291-5FA6FF0453BF}"/>
              </a:ext>
            </a:extLst>
          </p:cNvPr>
          <p:cNvPicPr>
            <a:picLocks noChangeAspect="1"/>
          </p:cNvPicPr>
          <p:nvPr>
            <a:audioFile r:link="rId22"/>
            <p:extLst>
              <p:ext uri="{DAA4B4D4-6D71-4841-9C94-3DE7FCFB9230}">
                <p14:media xmlns:p14="http://schemas.microsoft.com/office/powerpoint/2010/main" r:embed="rId21"/>
              </p:ext>
            </p:extLst>
          </p:nvPr>
        </p:nvPicPr>
        <p:blipFill>
          <a:blip r:embed="rId43"/>
          <a:stretch>
            <a:fillRect/>
          </a:stretch>
        </p:blipFill>
        <p:spPr>
          <a:xfrm>
            <a:off x="7444873" y="4404901"/>
            <a:ext cx="406400" cy="406400"/>
          </a:xfrm>
          <a:prstGeom prst="rect">
            <a:avLst/>
          </a:prstGeom>
        </p:spPr>
      </p:pic>
      <p:pic>
        <p:nvPicPr>
          <p:cNvPr id="31" name="libritts_DAC_0.47kbps">
            <a:hlinkClick r:id="" action="ppaction://media"/>
            <a:extLst>
              <a:ext uri="{FF2B5EF4-FFF2-40B4-BE49-F238E27FC236}">
                <a16:creationId xmlns:a16="http://schemas.microsoft.com/office/drawing/2014/main" id="{97E89500-B7FA-8690-7B53-921FDEE205E4}"/>
              </a:ext>
            </a:extLst>
          </p:cNvPr>
          <p:cNvPicPr>
            <a:picLocks noChangeAspect="1"/>
          </p:cNvPicPr>
          <p:nvPr>
            <a:audioFile r:link="rId24"/>
            <p:extLst>
              <p:ext uri="{DAA4B4D4-6D71-4841-9C94-3DE7FCFB9230}">
                <p14:media xmlns:p14="http://schemas.microsoft.com/office/powerpoint/2010/main" r:embed="rId23"/>
              </p:ext>
            </p:extLst>
          </p:nvPr>
        </p:nvPicPr>
        <p:blipFill>
          <a:blip r:embed="rId43"/>
          <a:stretch>
            <a:fillRect/>
          </a:stretch>
        </p:blipFill>
        <p:spPr>
          <a:xfrm>
            <a:off x="9117267" y="4404887"/>
            <a:ext cx="406400" cy="406400"/>
          </a:xfrm>
          <a:prstGeom prst="rect">
            <a:avLst/>
          </a:prstGeom>
        </p:spPr>
      </p:pic>
      <p:pic>
        <p:nvPicPr>
          <p:cNvPr id="32" name="libritts_SemantiCodec_0.35kbps">
            <a:hlinkClick r:id="" action="ppaction://media"/>
            <a:extLst>
              <a:ext uri="{FF2B5EF4-FFF2-40B4-BE49-F238E27FC236}">
                <a16:creationId xmlns:a16="http://schemas.microsoft.com/office/drawing/2014/main" id="{3440867C-BB15-9CE6-3F80-56893248A16F}"/>
              </a:ext>
            </a:extLst>
          </p:cNvPr>
          <p:cNvPicPr>
            <a:picLocks noChangeAspect="1"/>
          </p:cNvPicPr>
          <p:nvPr>
            <a:audioFile r:link="rId26"/>
            <p:extLst>
              <p:ext uri="{DAA4B4D4-6D71-4841-9C94-3DE7FCFB9230}">
                <p14:media xmlns:p14="http://schemas.microsoft.com/office/powerpoint/2010/main" r:embed="rId25"/>
              </p:ext>
            </p:extLst>
          </p:nvPr>
        </p:nvPicPr>
        <p:blipFill>
          <a:blip r:embed="rId43"/>
          <a:stretch>
            <a:fillRect/>
          </a:stretch>
        </p:blipFill>
        <p:spPr>
          <a:xfrm>
            <a:off x="10657311" y="4392867"/>
            <a:ext cx="406400" cy="406400"/>
          </a:xfrm>
          <a:prstGeom prst="rect">
            <a:avLst/>
          </a:prstGeom>
        </p:spPr>
      </p:pic>
      <p:sp>
        <p:nvSpPr>
          <p:cNvPr id="33" name="TextBox 32">
            <a:extLst>
              <a:ext uri="{FF2B5EF4-FFF2-40B4-BE49-F238E27FC236}">
                <a16:creationId xmlns:a16="http://schemas.microsoft.com/office/drawing/2014/main" id="{87983D82-7D74-EA1C-5A54-77688451C7FB}"/>
              </a:ext>
            </a:extLst>
          </p:cNvPr>
          <p:cNvSpPr txBox="1"/>
          <p:nvPr/>
        </p:nvSpPr>
        <p:spPr>
          <a:xfrm>
            <a:off x="376993" y="2189506"/>
            <a:ext cx="133149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61E61"/>
                </a:solidFill>
                <a:effectLst/>
                <a:uLnTx/>
                <a:uFillTx/>
                <a:latin typeface="-apple-system"/>
                <a:ea typeface="+mn-ea"/>
                <a:cs typeface="+mn-cs"/>
              </a:rPr>
              <a:t>Music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61E61"/>
                </a:solidFill>
                <a:effectLst/>
                <a:uLnTx/>
                <a:uFillTx/>
                <a:latin typeface="-apple-system"/>
                <a:ea typeface="+mn-ea"/>
                <a:cs typeface="+mn-cs"/>
              </a:rPr>
              <a:t>(MUSDB18)</a:t>
            </a:r>
          </a:p>
        </p:txBody>
      </p:sp>
      <p:pic>
        <p:nvPicPr>
          <p:cNvPr id="34" name="musdb_original">
            <a:hlinkClick r:id="" action="ppaction://media"/>
            <a:extLst>
              <a:ext uri="{FF2B5EF4-FFF2-40B4-BE49-F238E27FC236}">
                <a16:creationId xmlns:a16="http://schemas.microsoft.com/office/drawing/2014/main" id="{445E98B6-4481-2FF2-6853-AF9AFDFE49B3}"/>
              </a:ext>
            </a:extLst>
          </p:cNvPr>
          <p:cNvPicPr>
            <a:picLocks noChangeAspect="1"/>
          </p:cNvPicPr>
          <p:nvPr>
            <a:audioFile r:link="rId28"/>
            <p:extLst>
              <p:ext uri="{DAA4B4D4-6D71-4841-9C94-3DE7FCFB9230}">
                <p14:media xmlns:p14="http://schemas.microsoft.com/office/powerpoint/2010/main" r:embed="rId27"/>
              </p:ext>
            </p:extLst>
          </p:nvPr>
        </p:nvPicPr>
        <p:blipFill>
          <a:blip r:embed="rId43"/>
          <a:stretch>
            <a:fillRect/>
          </a:stretch>
        </p:blipFill>
        <p:spPr>
          <a:xfrm>
            <a:off x="2211133" y="2263279"/>
            <a:ext cx="406400" cy="406400"/>
          </a:xfrm>
          <a:prstGeom prst="rect">
            <a:avLst/>
          </a:prstGeom>
        </p:spPr>
      </p:pic>
      <p:pic>
        <p:nvPicPr>
          <p:cNvPr id="35" name="musdb_Hifi-Codec_2.0kbps">
            <a:hlinkClick r:id="" action="ppaction://media"/>
            <a:extLst>
              <a:ext uri="{FF2B5EF4-FFF2-40B4-BE49-F238E27FC236}">
                <a16:creationId xmlns:a16="http://schemas.microsoft.com/office/drawing/2014/main" id="{C0411196-F3F0-D5D2-CBDA-9D30A57C04EE}"/>
              </a:ext>
            </a:extLst>
          </p:cNvPr>
          <p:cNvPicPr>
            <a:picLocks noChangeAspect="1"/>
          </p:cNvPicPr>
          <p:nvPr>
            <a:audioFile r:link="rId30"/>
            <p:extLst>
              <p:ext uri="{DAA4B4D4-6D71-4841-9C94-3DE7FCFB9230}">
                <p14:media xmlns:p14="http://schemas.microsoft.com/office/powerpoint/2010/main" r:embed="rId29"/>
              </p:ext>
            </p:extLst>
          </p:nvPr>
        </p:nvPicPr>
        <p:blipFill>
          <a:blip r:embed="rId43"/>
          <a:stretch>
            <a:fillRect/>
          </a:stretch>
        </p:blipFill>
        <p:spPr>
          <a:xfrm>
            <a:off x="3306012" y="2251246"/>
            <a:ext cx="406400" cy="406400"/>
          </a:xfrm>
          <a:prstGeom prst="rect">
            <a:avLst/>
          </a:prstGeom>
        </p:spPr>
      </p:pic>
      <p:pic>
        <p:nvPicPr>
          <p:cNvPr id="36" name="musdb_Encodec_1.5kbps">
            <a:hlinkClick r:id="" action="ppaction://media"/>
            <a:extLst>
              <a:ext uri="{FF2B5EF4-FFF2-40B4-BE49-F238E27FC236}">
                <a16:creationId xmlns:a16="http://schemas.microsoft.com/office/drawing/2014/main" id="{DAFD9D82-31EB-2CA3-B847-392BFB6E987B}"/>
              </a:ext>
            </a:extLst>
          </p:cNvPr>
          <p:cNvPicPr>
            <a:picLocks noChangeAspect="1"/>
          </p:cNvPicPr>
          <p:nvPr>
            <a:audioFile r:link="rId32"/>
            <p:extLst>
              <p:ext uri="{DAA4B4D4-6D71-4841-9C94-3DE7FCFB9230}">
                <p14:media xmlns:p14="http://schemas.microsoft.com/office/powerpoint/2010/main" r:embed="rId31"/>
              </p:ext>
            </p:extLst>
          </p:nvPr>
        </p:nvPicPr>
        <p:blipFill>
          <a:blip r:embed="rId43"/>
          <a:stretch>
            <a:fillRect/>
          </a:stretch>
        </p:blipFill>
        <p:spPr>
          <a:xfrm>
            <a:off x="4605421" y="2263282"/>
            <a:ext cx="406400" cy="406400"/>
          </a:xfrm>
          <a:prstGeom prst="rect">
            <a:avLst/>
          </a:prstGeom>
        </p:spPr>
      </p:pic>
      <p:pic>
        <p:nvPicPr>
          <p:cNvPr id="37" name="musdb_DAC_1.41kbps">
            <a:hlinkClick r:id="" action="ppaction://media"/>
            <a:extLst>
              <a:ext uri="{FF2B5EF4-FFF2-40B4-BE49-F238E27FC236}">
                <a16:creationId xmlns:a16="http://schemas.microsoft.com/office/drawing/2014/main" id="{CC65C6DE-BE40-F517-CB2B-61A7663E5E60}"/>
              </a:ext>
            </a:extLst>
          </p:cNvPr>
          <p:cNvPicPr>
            <a:picLocks noChangeAspect="1"/>
          </p:cNvPicPr>
          <p:nvPr>
            <a:audioFile r:link="rId34"/>
            <p:extLst>
              <p:ext uri="{DAA4B4D4-6D71-4841-9C94-3DE7FCFB9230}">
                <p14:media xmlns:p14="http://schemas.microsoft.com/office/powerpoint/2010/main" r:embed="rId33"/>
              </p:ext>
            </p:extLst>
          </p:nvPr>
        </p:nvPicPr>
        <p:blipFill>
          <a:blip r:embed="rId43"/>
          <a:stretch>
            <a:fillRect/>
          </a:stretch>
        </p:blipFill>
        <p:spPr>
          <a:xfrm>
            <a:off x="6121402" y="2251241"/>
            <a:ext cx="406400" cy="406400"/>
          </a:xfrm>
          <a:prstGeom prst="rect">
            <a:avLst/>
          </a:prstGeom>
        </p:spPr>
      </p:pic>
      <p:pic>
        <p:nvPicPr>
          <p:cNvPr id="38" name="musdb_SemantiCodec_1.43kbps">
            <a:hlinkClick r:id="" action="ppaction://media"/>
            <a:extLst>
              <a:ext uri="{FF2B5EF4-FFF2-40B4-BE49-F238E27FC236}">
                <a16:creationId xmlns:a16="http://schemas.microsoft.com/office/drawing/2014/main" id="{E8D4B27C-7714-FC99-ABF5-C8D0F1A5AFC3}"/>
              </a:ext>
            </a:extLst>
          </p:cNvPr>
          <p:cNvPicPr>
            <a:picLocks noChangeAspect="1"/>
          </p:cNvPicPr>
          <p:nvPr>
            <a:audioFile r:link="rId36"/>
            <p:extLst>
              <p:ext uri="{DAA4B4D4-6D71-4841-9C94-3DE7FCFB9230}">
                <p14:media xmlns:p14="http://schemas.microsoft.com/office/powerpoint/2010/main" r:embed="rId35"/>
              </p:ext>
            </p:extLst>
          </p:nvPr>
        </p:nvPicPr>
        <p:blipFill>
          <a:blip r:embed="rId43"/>
          <a:stretch>
            <a:fillRect/>
          </a:stretch>
        </p:blipFill>
        <p:spPr>
          <a:xfrm>
            <a:off x="7444875" y="2227180"/>
            <a:ext cx="406400" cy="406400"/>
          </a:xfrm>
          <a:prstGeom prst="rect">
            <a:avLst/>
          </a:prstGeom>
        </p:spPr>
      </p:pic>
      <p:pic>
        <p:nvPicPr>
          <p:cNvPr id="39" name="musdb_SemantiCodec_0.35kbps">
            <a:hlinkClick r:id="" action="ppaction://media"/>
            <a:extLst>
              <a:ext uri="{FF2B5EF4-FFF2-40B4-BE49-F238E27FC236}">
                <a16:creationId xmlns:a16="http://schemas.microsoft.com/office/drawing/2014/main" id="{E96506EA-2889-8FA4-39F6-357D5544E7AD}"/>
              </a:ext>
            </a:extLst>
          </p:cNvPr>
          <p:cNvPicPr>
            <a:picLocks noChangeAspect="1"/>
          </p:cNvPicPr>
          <p:nvPr>
            <a:audioFile r:link="rId38"/>
            <p:extLst>
              <p:ext uri="{DAA4B4D4-6D71-4841-9C94-3DE7FCFB9230}">
                <p14:media xmlns:p14="http://schemas.microsoft.com/office/powerpoint/2010/main" r:embed="rId37"/>
              </p:ext>
            </p:extLst>
          </p:nvPr>
        </p:nvPicPr>
        <p:blipFill>
          <a:blip r:embed="rId43"/>
          <a:stretch>
            <a:fillRect/>
          </a:stretch>
        </p:blipFill>
        <p:spPr>
          <a:xfrm>
            <a:off x="10705437" y="2179043"/>
            <a:ext cx="406400" cy="406400"/>
          </a:xfrm>
          <a:prstGeom prst="rect">
            <a:avLst/>
          </a:prstGeom>
        </p:spPr>
      </p:pic>
      <p:pic>
        <p:nvPicPr>
          <p:cNvPr id="40" name="musdb_DAC_0.47kbps">
            <a:hlinkClick r:id="" action="ppaction://media"/>
            <a:extLst>
              <a:ext uri="{FF2B5EF4-FFF2-40B4-BE49-F238E27FC236}">
                <a16:creationId xmlns:a16="http://schemas.microsoft.com/office/drawing/2014/main" id="{C340863E-DA52-8D5A-B182-94B00EC275FD}"/>
              </a:ext>
            </a:extLst>
          </p:cNvPr>
          <p:cNvPicPr>
            <a:picLocks noChangeAspect="1"/>
          </p:cNvPicPr>
          <p:nvPr>
            <a:audioFile r:link="rId40"/>
            <p:extLst>
              <p:ext uri="{DAA4B4D4-6D71-4841-9C94-3DE7FCFB9230}">
                <p14:media xmlns:p14="http://schemas.microsoft.com/office/powerpoint/2010/main" r:embed="rId39"/>
              </p:ext>
            </p:extLst>
          </p:nvPr>
        </p:nvPicPr>
        <p:blipFill>
          <a:blip r:embed="rId43"/>
          <a:stretch>
            <a:fillRect/>
          </a:stretch>
        </p:blipFill>
        <p:spPr>
          <a:xfrm>
            <a:off x="9165395" y="2106863"/>
            <a:ext cx="406400" cy="406400"/>
          </a:xfrm>
          <a:prstGeom prst="rect">
            <a:avLst/>
          </a:prstGeom>
        </p:spPr>
      </p:pic>
      <p:sp>
        <p:nvSpPr>
          <p:cNvPr id="21" name="Title 1">
            <a:extLst>
              <a:ext uri="{FF2B5EF4-FFF2-40B4-BE49-F238E27FC236}">
                <a16:creationId xmlns:a16="http://schemas.microsoft.com/office/drawing/2014/main" id="{47AD315F-3BBE-EE4D-35B2-CF14F25D779A}"/>
              </a:ext>
            </a:extLst>
          </p:cNvPr>
          <p:cNvSpPr txBox="1">
            <a:spLocks/>
          </p:cNvSpPr>
          <p:nvPr/>
        </p:nvSpPr>
        <p:spPr>
          <a:xfrm>
            <a:off x="493672" y="497722"/>
            <a:ext cx="9097590" cy="51308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Noto Sans" panose="020B0502040504020204" pitchFamily="34"/>
                <a:ea typeface="Noto Sans" panose="020B0502040504020204" pitchFamily="34"/>
                <a:cs typeface="Noto Sans" panose="020B0502040504020204" pitchFamily="34"/>
              </a:rPr>
              <a:t>Task 6: </a:t>
            </a:r>
            <a:r>
              <a:rPr kumimoji="0" lang="en-US" sz="3000" b="0" i="0" u="none" strike="noStrike" kern="1200" cap="none" spc="0" normalizeH="0" baseline="0" noProof="0" dirty="0" err="1">
                <a:ln>
                  <a:noFill/>
                </a:ln>
                <a:solidFill>
                  <a:srgbClr val="0070C0"/>
                </a:solidFill>
                <a:effectLst/>
                <a:uLnTx/>
                <a:uFillTx/>
                <a:latin typeface="Noto Sans" panose="020B0502040504020204" pitchFamily="34"/>
                <a:ea typeface="Noto Sans" panose="020B0502040504020204" pitchFamily="34"/>
                <a:cs typeface="Noto Sans" panose="020B0502040504020204" pitchFamily="34"/>
              </a:rPr>
              <a:t>SemantiCodec</a:t>
            </a:r>
            <a:r>
              <a:rPr kumimoji="0" lang="en-US" sz="3000" b="0" i="0" u="none" strike="noStrike" kern="1200" cap="none" spc="0" normalizeH="0" baseline="0" noProof="0" dirty="0">
                <a:ln>
                  <a:noFill/>
                </a:ln>
                <a:solidFill>
                  <a:srgbClr val="0070C0"/>
                </a:solidFill>
                <a:effectLst/>
                <a:uLnTx/>
                <a:uFillTx/>
                <a:latin typeface="Noto Sans" panose="020B0502040504020204" pitchFamily="34"/>
                <a:ea typeface="Noto Sans" panose="020B0502040504020204" pitchFamily="34"/>
                <a:cs typeface="Noto Sans" panose="020B0502040504020204" pitchFamily="34"/>
              </a:rPr>
              <a:t> - </a:t>
            </a:r>
            <a:r>
              <a:rPr kumimoji="0" lang="en-US" altLang="zh-CN" sz="3000" i="0" u="none" strike="noStrike" kern="1200" cap="none" spc="0" normalizeH="0" baseline="0" noProof="0" dirty="0">
                <a:ln>
                  <a:noFill/>
                </a:ln>
                <a:solidFill>
                  <a:srgbClr val="0070C0"/>
                </a:solidFill>
                <a:effectLst/>
                <a:uLnTx/>
                <a:uFillTx/>
                <a:latin typeface="Noto Sans" panose="020B0502040504020204" pitchFamily="34"/>
                <a:ea typeface="Noto Sans" panose="020B0502040504020204" pitchFamily="34"/>
                <a:cs typeface="Noto Sans" panose="020B0502040504020204" pitchFamily="34"/>
              </a:rPr>
              <a:t>Demos</a:t>
            </a:r>
            <a:endParaRPr kumimoji="0" lang="x-none" sz="3000" i="0" u="none" strike="noStrike" kern="1200" cap="none" spc="0" normalizeH="0" baseline="0" noProof="0" dirty="0">
              <a:ln>
                <a:noFill/>
              </a:ln>
              <a:solidFill>
                <a:srgbClr val="0070C0"/>
              </a:solidFill>
              <a:effectLst/>
              <a:uLnTx/>
              <a:uFillTx/>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898335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551"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551" fill="hold"/>
                                        <p:tgtEl>
                                          <p:spTgt spid="19"/>
                                        </p:tgtEl>
                                      </p:cBhvr>
                                    </p:cmd>
                                  </p:childTnLst>
                                </p:cTn>
                              </p:par>
                            </p:childTnLst>
                          </p:cTn>
                        </p:par>
                      </p:childTnLst>
                    </p:cTn>
                  </p:par>
                </p:childTnLst>
              </p:cTn>
              <p:nextCondLst>
                <p:cond evt="onClick" delay="0">
                  <p:tgtEl>
                    <p:spTgt spid="19"/>
                  </p:tgtEl>
                </p:cond>
              </p:nextCondLst>
            </p:seq>
            <p:audio>
              <p:cMediaNode vol="80000">
                <p:cTn id="19" fill="hold" display="0">
                  <p:stCondLst>
                    <p:cond delay="indefinite"/>
                  </p:stCondLst>
                  <p:endCondLst>
                    <p:cond evt="onStopAudio" delay="0">
                      <p:tgtEl>
                        <p:sldTgt/>
                      </p:tgtEl>
                    </p:cond>
                  </p:endCondLst>
                </p:cTn>
                <p:tgtEl>
                  <p:spTgt spid="19"/>
                </p:tgtEl>
              </p:cMediaNode>
            </p:audi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551" fill="hold"/>
                                        <p:tgtEl>
                                          <p:spTgt spid="20"/>
                                        </p:tgtEl>
                                      </p:cBhvr>
                                    </p:cmd>
                                  </p:childTnLst>
                                </p:cTn>
                              </p:par>
                            </p:childTnLst>
                          </p:cTn>
                        </p:par>
                      </p:childTnLst>
                    </p:cTn>
                  </p:par>
                </p:childTnLst>
              </p:cTn>
              <p:nextCondLst>
                <p:cond evt="onClick" delay="0">
                  <p:tgtEl>
                    <p:spTgt spid="20"/>
                  </p:tgtEl>
                </p:cond>
              </p:nextCondLst>
            </p:seq>
            <p:audio>
              <p:cMediaNode vol="80000">
                <p:cTn id="25" fill="hold" display="0">
                  <p:stCondLst>
                    <p:cond delay="indefinite"/>
                  </p:stCondLst>
                  <p:endCondLst>
                    <p:cond evt="onStopAudio" delay="0">
                      <p:tgtEl>
                        <p:sldTgt/>
                      </p:tgtEl>
                    </p:cond>
                  </p:endCondLst>
                </p:cTn>
                <p:tgtEl>
                  <p:spTgt spid="20"/>
                </p:tgtEl>
              </p:cMediaNode>
            </p:audio>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551" fill="hold"/>
                                        <p:tgtEl>
                                          <p:spTgt spid="22"/>
                                        </p:tgtEl>
                                      </p:cBhvr>
                                    </p:cmd>
                                  </p:childTnLst>
                                </p:cTn>
                              </p:par>
                            </p:childTnLst>
                          </p:cTn>
                        </p:par>
                      </p:childTnLst>
                    </p:cTn>
                  </p:par>
                </p:childTnLst>
              </p:cTn>
              <p:nextCondLst>
                <p:cond evt="onClick" delay="0">
                  <p:tgtEl>
                    <p:spTgt spid="22"/>
                  </p:tgtEl>
                </p:cond>
              </p:nextCondLst>
            </p:seq>
            <p:audio>
              <p:cMediaNode vol="80000">
                <p:cTn id="31" fill="hold" display="0">
                  <p:stCondLst>
                    <p:cond delay="indefinite"/>
                  </p:stCondLst>
                  <p:endCondLst>
                    <p:cond evt="onStopAudio" delay="0">
                      <p:tgtEl>
                        <p:sldTgt/>
                      </p:tgtEl>
                    </p:cond>
                  </p:endCondLst>
                </p:cTn>
                <p:tgtEl>
                  <p:spTgt spid="22"/>
                </p:tgtEl>
              </p:cMediaNode>
            </p:audio>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551" fill="hold"/>
                                        <p:tgtEl>
                                          <p:spTgt spid="23"/>
                                        </p:tgtEl>
                                      </p:cBhvr>
                                    </p:cmd>
                                  </p:childTnLst>
                                </p:cTn>
                              </p:par>
                            </p:childTnLst>
                          </p:cTn>
                        </p:par>
                      </p:childTnLst>
                    </p:cTn>
                  </p:par>
                </p:childTnLst>
              </p:cTn>
              <p:nextCondLst>
                <p:cond evt="onClick" delay="0">
                  <p:tgtEl>
                    <p:spTgt spid="23"/>
                  </p:tgtEl>
                </p:cond>
              </p:nextCondLst>
            </p:seq>
            <p:audio>
              <p:cMediaNode vol="80000">
                <p:cTn id="37" fill="hold" display="0">
                  <p:stCondLst>
                    <p:cond delay="indefinite"/>
                  </p:stCondLst>
                  <p:endCondLst>
                    <p:cond evt="onStopAudio" delay="0">
                      <p:tgtEl>
                        <p:sldTgt/>
                      </p:tgtEl>
                    </p:cond>
                  </p:endCondLst>
                </p:cTn>
                <p:tgtEl>
                  <p:spTgt spid="23"/>
                </p:tgtEl>
              </p:cMediaNode>
            </p:audio>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551" fill="hold"/>
                                        <p:tgtEl>
                                          <p:spTgt spid="24"/>
                                        </p:tgtEl>
                                      </p:cBhvr>
                                    </p:cmd>
                                  </p:childTnLst>
                                </p:cTn>
                              </p:par>
                            </p:childTnLst>
                          </p:cTn>
                        </p:par>
                      </p:childTnLst>
                    </p:cTn>
                  </p:par>
                </p:childTnLst>
              </p:cTn>
              <p:nextCondLst>
                <p:cond evt="onClick" delay="0">
                  <p:tgtEl>
                    <p:spTgt spid="24"/>
                  </p:tgtEl>
                </p:cond>
              </p:nextCondLst>
            </p:seq>
            <p:audio>
              <p:cMediaNode vol="80000">
                <p:cTn id="43" fill="hold" display="0">
                  <p:stCondLst>
                    <p:cond delay="indefinite"/>
                  </p:stCondLst>
                  <p:endCondLst>
                    <p:cond evt="onStopAudio" delay="0">
                      <p:tgtEl>
                        <p:sldTgt/>
                      </p:tgtEl>
                    </p:cond>
                  </p:endCondLst>
                </p:cTn>
                <p:tgtEl>
                  <p:spTgt spid="24"/>
                </p:tgtEl>
              </p:cMediaNode>
            </p:audio>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150" fill="hold"/>
                                        <p:tgtEl>
                                          <p:spTgt spid="26"/>
                                        </p:tgtEl>
                                      </p:cBhvr>
                                    </p:cmd>
                                  </p:childTnLst>
                                </p:cTn>
                              </p:par>
                            </p:childTnLst>
                          </p:cTn>
                        </p:par>
                      </p:childTnLst>
                    </p:cTn>
                  </p:par>
                </p:childTnLst>
              </p:cTn>
              <p:nextCondLst>
                <p:cond evt="onClick" delay="0">
                  <p:tgtEl>
                    <p:spTgt spid="26"/>
                  </p:tgtEl>
                </p:cond>
              </p:nextCondLst>
            </p:seq>
            <p:audio>
              <p:cMediaNode vol="80000">
                <p:cTn id="49" fill="hold" display="0">
                  <p:stCondLst>
                    <p:cond delay="indefinite"/>
                  </p:stCondLst>
                  <p:endCondLst>
                    <p:cond evt="onStopAudio" delay="0">
                      <p:tgtEl>
                        <p:sldTgt/>
                      </p:tgtEl>
                    </p:cond>
                  </p:endCondLst>
                </p:cTn>
                <p:tgtEl>
                  <p:spTgt spid="26"/>
                </p:tgtEl>
              </p:cMediaNode>
            </p:audio>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9140" fill="hold"/>
                                        <p:tgtEl>
                                          <p:spTgt spid="27"/>
                                        </p:tgtEl>
                                      </p:cBhvr>
                                    </p:cmd>
                                  </p:childTnLst>
                                </p:cTn>
                              </p:par>
                            </p:childTnLst>
                          </p:cTn>
                        </p:par>
                      </p:childTnLst>
                    </p:cTn>
                  </p:par>
                </p:childTnLst>
              </p:cTn>
              <p:nextCondLst>
                <p:cond evt="onClick" delay="0">
                  <p:tgtEl>
                    <p:spTgt spid="27"/>
                  </p:tgtEl>
                </p:cond>
              </p:nextCondLst>
            </p:seq>
            <p:audio>
              <p:cMediaNode vol="80000">
                <p:cTn id="55" fill="hold" display="0">
                  <p:stCondLst>
                    <p:cond delay="indefinite"/>
                  </p:stCondLst>
                  <p:endCondLst>
                    <p:cond evt="onStopAudio" delay="0">
                      <p:tgtEl>
                        <p:sldTgt/>
                      </p:tgtEl>
                    </p:cond>
                  </p:endCondLst>
                </p:cTn>
                <p:tgtEl>
                  <p:spTgt spid="27"/>
                </p:tgtEl>
              </p:cMediaNode>
            </p:audio>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9150" fill="hold"/>
                                        <p:tgtEl>
                                          <p:spTgt spid="28"/>
                                        </p:tgtEl>
                                      </p:cBhvr>
                                    </p:cmd>
                                  </p:childTnLst>
                                </p:cTn>
                              </p:par>
                            </p:childTnLst>
                          </p:cTn>
                        </p:par>
                      </p:childTnLst>
                    </p:cTn>
                  </p:par>
                </p:childTnLst>
              </p:cTn>
              <p:nextCondLst>
                <p:cond evt="onClick" delay="0">
                  <p:tgtEl>
                    <p:spTgt spid="28"/>
                  </p:tgtEl>
                </p:cond>
              </p:nextCondLst>
            </p:seq>
            <p:audio>
              <p:cMediaNode vol="80000">
                <p:cTn id="61" fill="hold" display="0">
                  <p:stCondLst>
                    <p:cond delay="indefinite"/>
                  </p:stCondLst>
                  <p:endCondLst>
                    <p:cond evt="onStopAudio" delay="0">
                      <p:tgtEl>
                        <p:sldTgt/>
                      </p:tgtEl>
                    </p:cond>
                  </p:endCondLst>
                </p:cTn>
                <p:tgtEl>
                  <p:spTgt spid="28"/>
                </p:tgtEl>
              </p:cMediaNode>
            </p:audio>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150" fill="hold"/>
                                        <p:tgtEl>
                                          <p:spTgt spid="29"/>
                                        </p:tgtEl>
                                      </p:cBhvr>
                                    </p:cmd>
                                  </p:childTnLst>
                                </p:cTn>
                              </p:par>
                            </p:childTnLst>
                          </p:cTn>
                        </p:par>
                      </p:childTnLst>
                    </p:cTn>
                  </p:par>
                </p:childTnLst>
              </p:cTn>
              <p:nextCondLst>
                <p:cond evt="onClick" delay="0">
                  <p:tgtEl>
                    <p:spTgt spid="29"/>
                  </p:tgtEl>
                </p:cond>
              </p:nextCondLst>
            </p:seq>
            <p:audio>
              <p:cMediaNode vol="80000">
                <p:cTn id="67" fill="hold" display="0">
                  <p:stCondLst>
                    <p:cond delay="indefinite"/>
                  </p:stCondLst>
                  <p:endCondLst>
                    <p:cond evt="onStopAudio" delay="0">
                      <p:tgtEl>
                        <p:sldTgt/>
                      </p:tgtEl>
                    </p:cond>
                  </p:endCondLst>
                </p:cTn>
                <p:tgtEl>
                  <p:spTgt spid="29"/>
                </p:tgtEl>
              </p:cMediaNode>
            </p:audio>
            <p:seq concurrent="1" nextAc="seek">
              <p:cTn id="68" restart="whenNotActive" fill="hold" evtFilter="cancelBubble" nodeType="interactiveSeq">
                <p:stCondLst>
                  <p:cond evt="onClick" delay="0">
                    <p:tgtEl>
                      <p:spTgt spid="30"/>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9150" fill="hold"/>
                                        <p:tgtEl>
                                          <p:spTgt spid="30"/>
                                        </p:tgtEl>
                                      </p:cBhvr>
                                    </p:cmd>
                                  </p:childTnLst>
                                </p:cTn>
                              </p:par>
                            </p:childTnLst>
                          </p:cTn>
                        </p:par>
                      </p:childTnLst>
                    </p:cTn>
                  </p:par>
                </p:childTnLst>
              </p:cTn>
              <p:nextCondLst>
                <p:cond evt="onClick" delay="0">
                  <p:tgtEl>
                    <p:spTgt spid="30"/>
                  </p:tgtEl>
                </p:cond>
              </p:nextCondLst>
            </p:seq>
            <p:audio>
              <p:cMediaNode vol="80000">
                <p:cTn id="73" fill="hold" display="0">
                  <p:stCondLst>
                    <p:cond delay="indefinite"/>
                  </p:stCondLst>
                  <p:endCondLst>
                    <p:cond evt="onStopAudio" delay="0">
                      <p:tgtEl>
                        <p:sldTgt/>
                      </p:tgtEl>
                    </p:cond>
                  </p:endCondLst>
                </p:cTn>
                <p:tgtEl>
                  <p:spTgt spid="30"/>
                </p:tgtEl>
              </p:cMediaNode>
            </p:audio>
            <p:seq concurrent="1" nextAc="seek">
              <p:cTn id="74" restart="whenNotActive" fill="hold" evtFilter="cancelBubble" nodeType="interactiveSeq">
                <p:stCondLst>
                  <p:cond evt="onClick" delay="0">
                    <p:tgtEl>
                      <p:spTgt spid="31"/>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9150" fill="hold"/>
                                        <p:tgtEl>
                                          <p:spTgt spid="31"/>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1"/>
                </p:tgtEl>
              </p:cMediaNode>
            </p:audio>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9150" fill="hold"/>
                                        <p:tgtEl>
                                          <p:spTgt spid="32"/>
                                        </p:tgtEl>
                                      </p:cBhvr>
                                    </p:cmd>
                                  </p:childTnLst>
                                </p:cTn>
                              </p:par>
                            </p:childTnLst>
                          </p:cTn>
                        </p:par>
                      </p:childTnLst>
                    </p:cTn>
                  </p:par>
                </p:childTnLst>
              </p:cTn>
              <p:nextCondLst>
                <p:cond evt="onClick" delay="0">
                  <p:tgtEl>
                    <p:spTgt spid="32"/>
                  </p:tgtEl>
                </p:cond>
              </p:nextCondLst>
            </p:seq>
            <p:audio>
              <p:cMediaNode vol="80000">
                <p:cTn id="85" fill="hold" display="0">
                  <p:stCondLst>
                    <p:cond delay="indefinite"/>
                  </p:stCondLst>
                  <p:endCondLst>
                    <p:cond evt="onStopAudio" delay="0">
                      <p:tgtEl>
                        <p:sldTgt/>
                      </p:tgtEl>
                    </p:cond>
                  </p:endCondLst>
                </p:cTn>
                <p:tgtEl>
                  <p:spTgt spid="32"/>
                </p:tgtEl>
              </p:cMediaNode>
            </p:audio>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0000" fill="hold"/>
                                        <p:tgtEl>
                                          <p:spTgt spid="34"/>
                                        </p:tgtEl>
                                      </p:cBhvr>
                                    </p:cmd>
                                  </p:childTnLst>
                                </p:cTn>
                              </p:par>
                            </p:childTnLst>
                          </p:cTn>
                        </p:par>
                      </p:childTnLst>
                    </p:cTn>
                  </p:par>
                </p:childTnLst>
              </p:cTn>
              <p:nextCondLst>
                <p:cond evt="onClick" delay="0">
                  <p:tgtEl>
                    <p:spTgt spid="34"/>
                  </p:tgtEl>
                </p:cond>
              </p:nextCondLst>
            </p:seq>
            <p:audio>
              <p:cMediaNode vol="80000">
                <p:cTn id="91" fill="hold" display="0">
                  <p:stCondLst>
                    <p:cond delay="indefinite"/>
                  </p:stCondLst>
                  <p:endCondLst>
                    <p:cond evt="onStopAudio" delay="0">
                      <p:tgtEl>
                        <p:sldTgt/>
                      </p:tgtEl>
                    </p:cond>
                  </p:endCondLst>
                </p:cTn>
                <p:tgtEl>
                  <p:spTgt spid="34"/>
                </p:tgtEl>
              </p:cMediaNode>
            </p:audio>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10000" fill="hold"/>
                                        <p:tgtEl>
                                          <p:spTgt spid="35"/>
                                        </p:tgtEl>
                                      </p:cBhvr>
                                    </p:cmd>
                                  </p:childTnLst>
                                </p:cTn>
                              </p:par>
                            </p:childTnLst>
                          </p:cTn>
                        </p:par>
                      </p:childTnLst>
                    </p:cTn>
                  </p:par>
                </p:childTnLst>
              </p:cTn>
              <p:nextCondLst>
                <p:cond evt="onClick" delay="0">
                  <p:tgtEl>
                    <p:spTgt spid="35"/>
                  </p:tgtEl>
                </p:cond>
              </p:nextCondLst>
            </p:seq>
            <p:audio>
              <p:cMediaNode vol="80000">
                <p:cTn id="97" fill="hold" display="0">
                  <p:stCondLst>
                    <p:cond delay="indefinite"/>
                  </p:stCondLst>
                  <p:endCondLst>
                    <p:cond evt="onStopAudio" delay="0">
                      <p:tgtEl>
                        <p:sldTgt/>
                      </p:tgtEl>
                    </p:cond>
                  </p:endCondLst>
                </p:cTn>
                <p:tgtEl>
                  <p:spTgt spid="35"/>
                </p:tgtEl>
              </p:cMediaNode>
            </p:audio>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10000" fill="hold"/>
                                        <p:tgtEl>
                                          <p:spTgt spid="36"/>
                                        </p:tgtEl>
                                      </p:cBhvr>
                                    </p:cmd>
                                  </p:childTnLst>
                                </p:cTn>
                              </p:par>
                            </p:childTnLst>
                          </p:cTn>
                        </p:par>
                      </p:childTnLst>
                    </p:cTn>
                  </p:par>
                </p:childTnLst>
              </p:cTn>
              <p:nextCondLst>
                <p:cond evt="onClick" delay="0">
                  <p:tgtEl>
                    <p:spTgt spid="36"/>
                  </p:tgtEl>
                </p:cond>
              </p:nextCondLst>
            </p:seq>
            <p:audio>
              <p:cMediaNode vol="80000">
                <p:cTn id="103" fill="hold" display="0">
                  <p:stCondLst>
                    <p:cond delay="indefinite"/>
                  </p:stCondLst>
                  <p:endCondLst>
                    <p:cond evt="onStopAudio" delay="0">
                      <p:tgtEl>
                        <p:sldTgt/>
                      </p:tgtEl>
                    </p:cond>
                  </p:endCondLst>
                </p:cTn>
                <p:tgtEl>
                  <p:spTgt spid="36"/>
                </p:tgtEl>
              </p:cMediaNode>
            </p:audio>
            <p:seq concurrent="1" nextAc="seek">
              <p:cTn id="104" restart="whenNotActive" fill="hold" evtFilter="cancelBubble" nodeType="interactiveSeq">
                <p:stCondLst>
                  <p:cond evt="onClick" delay="0">
                    <p:tgtEl>
                      <p:spTgt spid="37"/>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10000" fill="hold"/>
                                        <p:tgtEl>
                                          <p:spTgt spid="37"/>
                                        </p:tgtEl>
                                      </p:cBhvr>
                                    </p:cmd>
                                  </p:childTnLst>
                                </p:cTn>
                              </p:par>
                            </p:childTnLst>
                          </p:cTn>
                        </p:par>
                      </p:childTnLst>
                    </p:cTn>
                  </p:par>
                </p:childTnLst>
              </p:cTn>
              <p:nextCondLst>
                <p:cond evt="onClick" delay="0">
                  <p:tgtEl>
                    <p:spTgt spid="37"/>
                  </p:tgtEl>
                </p:cond>
              </p:nextCondLst>
            </p:seq>
            <p:audio>
              <p:cMediaNode vol="80000">
                <p:cTn id="109" fill="hold" display="0">
                  <p:stCondLst>
                    <p:cond delay="indefinite"/>
                  </p:stCondLst>
                  <p:endCondLst>
                    <p:cond evt="onStopAudio" delay="0">
                      <p:tgtEl>
                        <p:sldTgt/>
                      </p:tgtEl>
                    </p:cond>
                  </p:endCondLst>
                </p:cTn>
                <p:tgtEl>
                  <p:spTgt spid="37"/>
                </p:tgtEl>
              </p:cMediaNode>
            </p:audio>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10000" fill="hold"/>
                                        <p:tgtEl>
                                          <p:spTgt spid="38"/>
                                        </p:tgtEl>
                                      </p:cBhvr>
                                    </p:cmd>
                                  </p:childTnLst>
                                </p:cTn>
                              </p:par>
                            </p:childTnLst>
                          </p:cTn>
                        </p:par>
                      </p:childTnLst>
                    </p:cTn>
                  </p:par>
                </p:childTnLst>
              </p:cTn>
              <p:nextCondLst>
                <p:cond evt="onClick" delay="0">
                  <p:tgtEl>
                    <p:spTgt spid="38"/>
                  </p:tgtEl>
                </p:cond>
              </p:nextCondLst>
            </p:seq>
            <p:audio>
              <p:cMediaNode vol="80000">
                <p:cTn id="115" fill="hold" display="0">
                  <p:stCondLst>
                    <p:cond delay="indefinite"/>
                  </p:stCondLst>
                  <p:endCondLst>
                    <p:cond evt="onStopAudio" delay="0">
                      <p:tgtEl>
                        <p:sldTgt/>
                      </p:tgtEl>
                    </p:cond>
                  </p:endCondLst>
                </p:cTn>
                <p:tgtEl>
                  <p:spTgt spid="38"/>
                </p:tgtEl>
              </p:cMediaNode>
            </p:audio>
            <p:seq concurrent="1" nextAc="seek">
              <p:cTn id="116" restart="whenNotActive" fill="hold" evtFilter="cancelBubble" nodeType="interactiveSeq">
                <p:stCondLst>
                  <p:cond evt="onClick" delay="0">
                    <p:tgtEl>
                      <p:spTgt spid="3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10000" fill="hold"/>
                                        <p:tgtEl>
                                          <p:spTgt spid="39"/>
                                        </p:tgtEl>
                                      </p:cBhvr>
                                    </p:cmd>
                                  </p:childTnLst>
                                </p:cTn>
                              </p:par>
                            </p:childTnLst>
                          </p:cTn>
                        </p:par>
                      </p:childTnLst>
                    </p:cTn>
                  </p:par>
                </p:childTnLst>
              </p:cTn>
              <p:nextCondLst>
                <p:cond evt="onClick" delay="0">
                  <p:tgtEl>
                    <p:spTgt spid="39"/>
                  </p:tgtEl>
                </p:cond>
              </p:nextCondLst>
            </p:seq>
            <p:audio>
              <p:cMediaNode vol="80000">
                <p:cTn id="121" fill="hold" display="0">
                  <p:stCondLst>
                    <p:cond delay="indefinite"/>
                  </p:stCondLst>
                  <p:endCondLst>
                    <p:cond evt="onStopAudio" delay="0">
                      <p:tgtEl>
                        <p:sldTgt/>
                      </p:tgtEl>
                    </p:cond>
                  </p:endCondLst>
                </p:cTn>
                <p:tgtEl>
                  <p:spTgt spid="39"/>
                </p:tgtEl>
              </p:cMediaNode>
            </p:audio>
            <p:seq concurrent="1" nextAc="seek">
              <p:cTn id="122" restart="whenNotActive" fill="hold" evtFilter="cancelBubble" nodeType="interactiveSeq">
                <p:stCondLst>
                  <p:cond evt="onClick" delay="0">
                    <p:tgtEl>
                      <p:spTgt spid="40"/>
                    </p:tgtEl>
                  </p:cond>
                </p:stCondLst>
                <p:endSync evt="end" delay="0">
                  <p:rtn val="all"/>
                </p:endSync>
                <p:childTnLst>
                  <p:par>
                    <p:cTn id="123" fill="hold">
                      <p:stCondLst>
                        <p:cond delay="0"/>
                      </p:stCondLst>
                      <p:childTnLst>
                        <p:par>
                          <p:cTn id="124" fill="hold">
                            <p:stCondLst>
                              <p:cond delay="0"/>
                            </p:stCondLst>
                            <p:childTnLst>
                              <p:par>
                                <p:cTn id="125" presetID="1" presetClass="mediacall" presetSubtype="0" fill="hold" nodeType="clickEffect">
                                  <p:stCondLst>
                                    <p:cond delay="0"/>
                                  </p:stCondLst>
                                  <p:childTnLst>
                                    <p:cmd type="call" cmd="playFrom(0.0)">
                                      <p:cBhvr>
                                        <p:cTn id="126" dur="10000" fill="hold"/>
                                        <p:tgtEl>
                                          <p:spTgt spid="40"/>
                                        </p:tgtEl>
                                      </p:cBhvr>
                                    </p:cmd>
                                  </p:childTnLst>
                                </p:cTn>
                              </p:par>
                            </p:childTnLst>
                          </p:cTn>
                        </p:par>
                      </p:childTnLst>
                    </p:cTn>
                  </p:par>
                </p:childTnLst>
              </p:cTn>
              <p:nextCondLst>
                <p:cond evt="onClick" delay="0">
                  <p:tgtEl>
                    <p:spTgt spid="40"/>
                  </p:tgtEl>
                </p:cond>
              </p:nextCondLst>
            </p:seq>
            <p:audio>
              <p:cMediaNode vol="80000">
                <p:cTn id="127" fill="hold" display="0">
                  <p:stCondLst>
                    <p:cond delay="indefinite"/>
                  </p:stCondLst>
                  <p:endCondLst>
                    <p:cond evt="onStopAudio" delay="0">
                      <p:tgtEl>
                        <p:sldTgt/>
                      </p:tgtEl>
                    </p:cond>
                  </p:endCondLst>
                </p:cTn>
                <p:tgtEl>
                  <p:spTgt spid="40"/>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88616" y="303079"/>
            <a:ext cx="8316845" cy="513088"/>
          </a:xfrm>
        </p:spPr>
        <p:txBody>
          <a:bodyPr>
            <a:normAutofit/>
          </a:bodyPr>
          <a:lstStyle/>
          <a:p>
            <a:r>
              <a:rPr lang="en-GB" dirty="0">
                <a:solidFill>
                  <a:srgbClr val="0070C0"/>
                </a:solidFill>
              </a:rPr>
              <a:t>Dataset: </a:t>
            </a:r>
            <a:r>
              <a:rPr lang="en-GB" b="1" dirty="0" err="1">
                <a:solidFill>
                  <a:srgbClr val="0070C0"/>
                </a:solidFill>
              </a:rPr>
              <a:t>WavCaps</a:t>
            </a:r>
            <a:endParaRPr lang="x-none" b="1"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9659" y="67714"/>
            <a:ext cx="1544341" cy="470731"/>
          </a:xfrm>
          <a:prstGeom prst="rect">
            <a:avLst/>
          </a:prstGeom>
        </p:spPr>
      </p:pic>
      <p:pic>
        <p:nvPicPr>
          <p:cNvPr id="3" name="Picture 2"/>
          <p:cNvPicPr>
            <a:picLocks noChangeAspect="1"/>
          </p:cNvPicPr>
          <p:nvPr/>
        </p:nvPicPr>
        <p:blipFill>
          <a:blip r:embed="rId3"/>
          <a:stretch>
            <a:fillRect/>
          </a:stretch>
        </p:blipFill>
        <p:spPr>
          <a:xfrm>
            <a:off x="1808889" y="985293"/>
            <a:ext cx="8527807" cy="4439875"/>
          </a:xfrm>
          <a:prstGeom prst="rect">
            <a:avLst/>
          </a:prstGeom>
        </p:spPr>
      </p:pic>
      <p:sp>
        <p:nvSpPr>
          <p:cNvPr id="7" name="TextBox 6">
            <a:extLst>
              <a:ext uri="{FF2B5EF4-FFF2-40B4-BE49-F238E27FC236}">
                <a16:creationId xmlns:a16="http://schemas.microsoft.com/office/drawing/2014/main" id="{55B2D3F5-4D40-B5F3-B75E-106EEAEA1C61}"/>
              </a:ext>
            </a:extLst>
          </p:cNvPr>
          <p:cNvSpPr txBox="1"/>
          <p:nvPr/>
        </p:nvSpPr>
        <p:spPr>
          <a:xfrm>
            <a:off x="765313" y="5872016"/>
            <a:ext cx="11042373" cy="738664"/>
          </a:xfrm>
          <a:prstGeom prst="rect">
            <a:avLst/>
          </a:prstGeom>
          <a:noFill/>
        </p:spPr>
        <p:txBody>
          <a:bodyPr wrap="square">
            <a:spAutoFit/>
          </a:bodyPr>
          <a:lstStyle/>
          <a:p>
            <a:pPr lvl="0">
              <a:defRPr/>
            </a:pPr>
            <a:r>
              <a:rPr lang="en-GB" sz="1400" dirty="0"/>
              <a:t>X. Mei, C. Meng, H. Liu, Q. Kong, T. Ko, C. Zhao, M. D. </a:t>
            </a:r>
            <a:r>
              <a:rPr lang="en-GB" sz="1400" dirty="0" err="1"/>
              <a:t>Plumbley</a:t>
            </a:r>
            <a:r>
              <a:rPr lang="en-GB" sz="1400" dirty="0"/>
              <a:t>, Y. Zou, and W. Wang, "</a:t>
            </a:r>
            <a:r>
              <a:rPr lang="en-GB" sz="1400" dirty="0" err="1"/>
              <a:t>WavCaps</a:t>
            </a:r>
            <a:r>
              <a:rPr lang="en-GB" sz="1400" dirty="0"/>
              <a:t>: A ChatGPT-Assisted Weakly-Labelled Audio Captioning Dataset for Audio-Language Multimodal Research," </a:t>
            </a:r>
            <a:r>
              <a:rPr lang="en-GB" sz="1400" i="1" dirty="0"/>
              <a:t>IEEE/ACM Transactions on Audio Speech and Language Processing</a:t>
            </a:r>
            <a:r>
              <a:rPr lang="en-GB" sz="1400" dirty="0"/>
              <a:t>, vol. 32, pp. 3339-- 3354, 2024. [</a:t>
            </a:r>
            <a:r>
              <a:rPr lang="en-GB" sz="1400" dirty="0">
                <a:hlinkClick r:id="rId4"/>
              </a:rPr>
              <a:t>PDF</a:t>
            </a:r>
            <a:r>
              <a:rPr lang="en-GB" sz="1400" dirty="0"/>
              <a:t>] [</a:t>
            </a:r>
            <a:r>
              <a:rPr lang="en-GB" sz="1400" dirty="0" err="1">
                <a:hlinkClick r:id="rId5"/>
              </a:rPr>
              <a:t>arXiv</a:t>
            </a:r>
            <a:r>
              <a:rPr lang="en-GB" sz="1400" dirty="0"/>
              <a:t>] [</a:t>
            </a:r>
            <a:r>
              <a:rPr lang="en-GB" sz="1400" dirty="0">
                <a:hlinkClick r:id="rId6"/>
              </a:rPr>
              <a:t>code</a:t>
            </a:r>
            <a:r>
              <a:rPr lang="en-GB" sz="1400" dirty="0"/>
              <a:t>] (</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https://github.com/XinhaoMei/WavCaps)</a:t>
            </a:r>
          </a:p>
        </p:txBody>
      </p:sp>
    </p:spTree>
    <p:extLst>
      <p:ext uri="{BB962C8B-B14F-4D97-AF65-F5344CB8AC3E}">
        <p14:creationId xmlns:p14="http://schemas.microsoft.com/office/powerpoint/2010/main" val="1052280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3426" y="288370"/>
            <a:ext cx="9515035" cy="513088"/>
          </a:xfrm>
        </p:spPr>
        <p:txBody>
          <a:bodyPr>
            <a:normAutofit/>
          </a:bodyPr>
          <a:lstStyle/>
          <a:p>
            <a:r>
              <a:rPr lang="en-GB" b="1" dirty="0" err="1">
                <a:solidFill>
                  <a:srgbClr val="0070C0"/>
                </a:solidFill>
              </a:rPr>
              <a:t>WavCaps</a:t>
            </a:r>
            <a:r>
              <a:rPr lang="en-GB" dirty="0">
                <a:solidFill>
                  <a:srgbClr val="0070C0"/>
                </a:solidFill>
              </a:rPr>
              <a:t> – Statistics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52</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p:cNvPicPr>
            <a:picLocks noChangeAspect="1"/>
          </p:cNvPicPr>
          <p:nvPr/>
        </p:nvPicPr>
        <p:blipFill>
          <a:blip r:embed="rId3"/>
          <a:stretch>
            <a:fillRect/>
          </a:stretch>
        </p:blipFill>
        <p:spPr>
          <a:xfrm>
            <a:off x="3948421" y="4663013"/>
            <a:ext cx="4833285" cy="2161897"/>
          </a:xfrm>
          <a:prstGeom prst="rect">
            <a:avLst/>
          </a:prstGeom>
        </p:spPr>
      </p:pic>
      <p:pic>
        <p:nvPicPr>
          <p:cNvPr id="7" name="Picture 6"/>
          <p:cNvPicPr>
            <a:picLocks noChangeAspect="1"/>
          </p:cNvPicPr>
          <p:nvPr/>
        </p:nvPicPr>
        <p:blipFill>
          <a:blip r:embed="rId4"/>
          <a:stretch>
            <a:fillRect/>
          </a:stretch>
        </p:blipFill>
        <p:spPr>
          <a:xfrm>
            <a:off x="3029536" y="801458"/>
            <a:ext cx="6671056" cy="4008260"/>
          </a:xfrm>
          <a:prstGeom prst="rect">
            <a:avLst/>
          </a:prstGeom>
        </p:spPr>
      </p:pic>
    </p:spTree>
    <p:extLst>
      <p:ext uri="{BB962C8B-B14F-4D97-AF65-F5344CB8AC3E}">
        <p14:creationId xmlns:p14="http://schemas.microsoft.com/office/powerpoint/2010/main" val="2087616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222067C-27C2-5FDE-F563-241FD96B7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AF060-B632-1DCF-C487-3C108C1DCB83}"/>
              </a:ext>
            </a:extLst>
          </p:cNvPr>
          <p:cNvSpPr>
            <a:spLocks noGrp="1"/>
          </p:cNvSpPr>
          <p:nvPr>
            <p:ph type="title"/>
          </p:nvPr>
        </p:nvSpPr>
        <p:spPr>
          <a:xfrm>
            <a:off x="573184" y="418210"/>
            <a:ext cx="7656416" cy="513088"/>
          </a:xfrm>
        </p:spPr>
        <p:txBody>
          <a:bodyPr>
            <a:normAutofit/>
          </a:bodyPr>
          <a:lstStyle/>
          <a:p>
            <a:r>
              <a:rPr lang="en-GB" b="1" dirty="0">
                <a:solidFill>
                  <a:srgbClr val="0070C0"/>
                </a:solidFill>
              </a:rPr>
              <a:t>Sound-</a:t>
            </a:r>
            <a:r>
              <a:rPr lang="en-GB" b="1" dirty="0" err="1">
                <a:solidFill>
                  <a:srgbClr val="0070C0"/>
                </a:solidFill>
              </a:rPr>
              <a:t>VECaps</a:t>
            </a:r>
            <a:endParaRPr lang="x-none" dirty="0">
              <a:solidFill>
                <a:srgbClr val="0070C0"/>
              </a:solidFill>
            </a:endParaRPr>
          </a:p>
        </p:txBody>
      </p:sp>
      <p:pic>
        <p:nvPicPr>
          <p:cNvPr id="6" name="Picture 5">
            <a:extLst>
              <a:ext uri="{FF2B5EF4-FFF2-40B4-BE49-F238E27FC236}">
                <a16:creationId xmlns:a16="http://schemas.microsoft.com/office/drawing/2014/main" id="{D10DFFA4-ECEB-74E9-4BB0-35C4941A490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Content Placeholder 2">
            <a:extLst>
              <a:ext uri="{FF2B5EF4-FFF2-40B4-BE49-F238E27FC236}">
                <a16:creationId xmlns:a16="http://schemas.microsoft.com/office/drawing/2014/main" id="{89C39F89-ABA3-3119-9BC1-7DBA8B6B3A5A}"/>
              </a:ext>
            </a:extLst>
          </p:cNvPr>
          <p:cNvSpPr txBox="1">
            <a:spLocks/>
          </p:cNvSpPr>
          <p:nvPr/>
        </p:nvSpPr>
        <p:spPr>
          <a:xfrm>
            <a:off x="663174" y="1751643"/>
            <a:ext cx="4938973" cy="2619158"/>
          </a:xfrm>
          <a:prstGeom prst="rect">
            <a:avLst/>
          </a:prstGeom>
        </p:spPr>
        <p:txBody>
          <a:bodyPr vert="horz" lIns="91440" tIns="45720" rIns="91440" bIns="45720" rtlCol="0">
            <a:noAutofit/>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lvl="1">
              <a:lnSpc>
                <a:spcPct val="100000"/>
              </a:lnSpc>
              <a:spcBef>
                <a:spcPts val="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Existing 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models struggle with complex and detailed prompts, leading to potential performance degradation. </a:t>
            </a:r>
          </a:p>
          <a:p>
            <a:pPr marL="457200" lvl="1">
              <a:lnSpc>
                <a:spcPct val="100000"/>
              </a:lnSpc>
              <a:spcBef>
                <a:spcPts val="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Captions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of</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current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datasets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are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too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simple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provide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detail</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information.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1E7BB47-A00B-4EC9-E4D5-02A1C0E341B6}"/>
              </a:ext>
            </a:extLst>
          </p:cNvPr>
          <p:cNvSpPr txBox="1"/>
          <p:nvPr/>
        </p:nvSpPr>
        <p:spPr>
          <a:xfrm>
            <a:off x="663174" y="1228423"/>
            <a:ext cx="2186176" cy="52322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CN" sz="2800" b="1" dirty="0">
                <a:solidFill>
                  <a:srgbClr val="002060"/>
                </a:solidFill>
                <a:latin typeface="Calibri" panose="020F0502020204030204" pitchFamily="34" charset="0"/>
                <a:ea typeface="等线" panose="02010600030101010101" pitchFamily="2" charset="-122"/>
                <a:cs typeface="Calibri" panose="020F0502020204030204" pitchFamily="34" charset="0"/>
              </a:rPr>
              <a:t>Challenge</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9" name="图片 8" descr="手机屏幕截图&#10;&#10;描述已自动生成">
            <a:extLst>
              <a:ext uri="{FF2B5EF4-FFF2-40B4-BE49-F238E27FC236}">
                <a16:creationId xmlns:a16="http://schemas.microsoft.com/office/drawing/2014/main" id="{85BB7F9B-C082-CA7F-0DE5-8235F58BA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137" y="1951110"/>
            <a:ext cx="6277200" cy="2497702"/>
          </a:xfrm>
          <a:prstGeom prst="rect">
            <a:avLst/>
          </a:prstGeom>
        </p:spPr>
      </p:pic>
      <p:sp>
        <p:nvSpPr>
          <p:cNvPr id="10" name="文本框 9">
            <a:extLst>
              <a:ext uri="{FF2B5EF4-FFF2-40B4-BE49-F238E27FC236}">
                <a16:creationId xmlns:a16="http://schemas.microsoft.com/office/drawing/2014/main" id="{528BF9E3-EE55-BDE5-4F7C-1BFF6E9C13AC}"/>
              </a:ext>
            </a:extLst>
          </p:cNvPr>
          <p:cNvSpPr txBox="1"/>
          <p:nvPr/>
        </p:nvSpPr>
        <p:spPr>
          <a:xfrm>
            <a:off x="6096000" y="4835962"/>
            <a:ext cx="5618691" cy="830997"/>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analysis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audio-caption</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datasets,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Loc</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Env</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are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number</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captions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that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include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location</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environment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information.</a:t>
            </a:r>
            <a:endParaRPr lang="zh-CN" altLang="en-US" sz="1600" dirty="0">
              <a:latin typeface="Times New Roman" panose="02020603050405020304" pitchFamily="18" charset="0"/>
              <a:cs typeface="Times New Roman" panose="02020603050405020304" pitchFamily="18" charset="0"/>
            </a:endParaRPr>
          </a:p>
        </p:txBody>
      </p:sp>
      <p:sp>
        <p:nvSpPr>
          <p:cNvPr id="11" name="TextBox 6">
            <a:extLst>
              <a:ext uri="{FF2B5EF4-FFF2-40B4-BE49-F238E27FC236}">
                <a16:creationId xmlns:a16="http://schemas.microsoft.com/office/drawing/2014/main" id="{7829AC0E-1DB2-0345-386C-AE9876EE4628}"/>
              </a:ext>
            </a:extLst>
          </p:cNvPr>
          <p:cNvSpPr txBox="1"/>
          <p:nvPr/>
        </p:nvSpPr>
        <p:spPr>
          <a:xfrm>
            <a:off x="573184" y="3925592"/>
            <a:ext cx="2779351" cy="52322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CN" sz="2800" b="1" dirty="0">
                <a:solidFill>
                  <a:srgbClr val="002060"/>
                </a:solidFill>
                <a:latin typeface="Calibri" panose="020F0502020204030204" pitchFamily="34" charset="0"/>
                <a:ea typeface="等线" panose="02010600030101010101" pitchFamily="2" charset="-122"/>
                <a:cs typeface="Calibri" panose="020F0502020204030204" pitchFamily="34" charset="0"/>
              </a:rPr>
              <a:t>Sound-</a:t>
            </a:r>
            <a:r>
              <a:rPr lang="en-US" altLang="zh-CN" sz="2800" b="1" dirty="0" err="1">
                <a:solidFill>
                  <a:srgbClr val="002060"/>
                </a:solidFill>
                <a:latin typeface="Calibri" panose="020F0502020204030204" pitchFamily="34" charset="0"/>
                <a:ea typeface="等线" panose="02010600030101010101" pitchFamily="2" charset="-122"/>
                <a:cs typeface="Calibri" panose="020F0502020204030204" pitchFamily="34" charset="0"/>
              </a:rPr>
              <a:t>VECaps</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9" name="Content Placeholder 2">
            <a:extLst>
              <a:ext uri="{FF2B5EF4-FFF2-40B4-BE49-F238E27FC236}">
                <a16:creationId xmlns:a16="http://schemas.microsoft.com/office/drawing/2014/main" id="{D82551DF-7790-01F8-8B0C-16BE97CFDE22}"/>
              </a:ext>
            </a:extLst>
          </p:cNvPr>
          <p:cNvSpPr txBox="1">
            <a:spLocks/>
          </p:cNvSpPr>
          <p:nvPr/>
        </p:nvSpPr>
        <p:spPr>
          <a:xfrm>
            <a:off x="663173" y="4503391"/>
            <a:ext cx="4557009" cy="1515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6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1.66M</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high-quality</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audio-caption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pairs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with</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enriched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details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including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event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orders,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occurred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places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environment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information.</a:t>
            </a:r>
          </a:p>
        </p:txBody>
      </p:sp>
    </p:spTree>
    <p:extLst>
      <p:ext uri="{BB962C8B-B14F-4D97-AF65-F5344CB8AC3E}">
        <p14:creationId xmlns:p14="http://schemas.microsoft.com/office/powerpoint/2010/main" val="453192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71A33BD-0384-D61E-901B-D79AE038A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0F8CC-ECF1-BCA0-9A86-405CE30B08BF}"/>
              </a:ext>
            </a:extLst>
          </p:cNvPr>
          <p:cNvSpPr>
            <a:spLocks noGrp="1"/>
          </p:cNvSpPr>
          <p:nvPr>
            <p:ph type="title"/>
          </p:nvPr>
        </p:nvSpPr>
        <p:spPr>
          <a:xfrm>
            <a:off x="386080" y="360351"/>
            <a:ext cx="7656416" cy="513088"/>
          </a:xfrm>
        </p:spPr>
        <p:txBody>
          <a:bodyPr>
            <a:normAutofit/>
          </a:bodyPr>
          <a:lstStyle/>
          <a:p>
            <a:r>
              <a:rPr lang="en-GB" b="1" dirty="0">
                <a:solidFill>
                  <a:srgbClr val="0070C0"/>
                </a:solidFill>
              </a:rPr>
              <a:t>Sound-</a:t>
            </a:r>
            <a:r>
              <a:rPr lang="en-GB" b="1" dirty="0" err="1">
                <a:solidFill>
                  <a:srgbClr val="0070C0"/>
                </a:solidFill>
              </a:rPr>
              <a:t>VECaps</a:t>
            </a:r>
            <a:r>
              <a:rPr lang="en-GB" b="1" dirty="0">
                <a:solidFill>
                  <a:srgbClr val="0070C0"/>
                </a:solidFill>
              </a:rPr>
              <a:t> </a:t>
            </a:r>
            <a:r>
              <a:rPr lang="en-GB" dirty="0">
                <a:solidFill>
                  <a:srgbClr val="0070C0"/>
                </a:solidFill>
              </a:rPr>
              <a:t>– Processing Pipeline</a:t>
            </a:r>
            <a:endParaRPr lang="x-none" dirty="0">
              <a:solidFill>
                <a:srgbClr val="0070C0"/>
              </a:solidFill>
            </a:endParaRPr>
          </a:p>
        </p:txBody>
      </p:sp>
      <p:pic>
        <p:nvPicPr>
          <p:cNvPr id="6" name="Picture 5">
            <a:extLst>
              <a:ext uri="{FF2B5EF4-FFF2-40B4-BE49-F238E27FC236}">
                <a16:creationId xmlns:a16="http://schemas.microsoft.com/office/drawing/2014/main" id="{978B9512-3FE0-81A3-A212-64552C50CFF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1026" name="Picture 2">
            <a:extLst>
              <a:ext uri="{FF2B5EF4-FFF2-40B4-BE49-F238E27FC236}">
                <a16:creationId xmlns:a16="http://schemas.microsoft.com/office/drawing/2014/main" id="{F60AAA29-DCE2-EE1D-C0C7-2104252D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5600"/>
            <a:ext cx="12192000" cy="36052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008A1E6-960E-358C-8B49-0AF92770AB4B}"/>
              </a:ext>
            </a:extLst>
          </p:cNvPr>
          <p:cNvSpPr txBox="1"/>
          <p:nvPr/>
        </p:nvSpPr>
        <p:spPr>
          <a:xfrm>
            <a:off x="477079" y="5401704"/>
            <a:ext cx="11328842" cy="1015663"/>
          </a:xfrm>
          <a:prstGeom prst="rect">
            <a:avLst/>
          </a:prstGeom>
          <a:noFill/>
        </p:spPr>
        <p:txBody>
          <a:bodyPr wrap="square" rtlCol="0">
            <a:spAutoFit/>
          </a:bodyPr>
          <a:lstStyle/>
          <a:p>
            <a:r>
              <a:rPr lang="en-GB" sz="1400" dirty="0"/>
              <a:t>Y. Yuan, D. Jia, X. Zhuang, Y. Chen, Z. Chen, Y. Wang, Y. Wang, X. Liu, X. Kang, M.D. </a:t>
            </a:r>
            <a:r>
              <a:rPr lang="en-GB" sz="1400" dirty="0" err="1"/>
              <a:t>Plumbley</a:t>
            </a:r>
            <a:r>
              <a:rPr lang="en-GB" sz="1400" dirty="0"/>
              <a:t>, and W. Wang, "Sound-</a:t>
            </a:r>
            <a:r>
              <a:rPr lang="en-GB" sz="1400" dirty="0" err="1"/>
              <a:t>VECaps</a:t>
            </a:r>
            <a:r>
              <a:rPr lang="en-GB" sz="1400" dirty="0"/>
              <a:t>: Improving Audio Generation With Visual Enhanced Captions," in </a:t>
            </a:r>
            <a:r>
              <a:rPr lang="en-GB" sz="1400" i="1" dirty="0"/>
              <a:t>Proc. IEEE International Conference on Acoustics, Speech and Signal Processing</a:t>
            </a:r>
            <a:r>
              <a:rPr lang="en-GB" sz="1400" dirty="0"/>
              <a:t> (ICASSP 2025), Hyderabad, India, April 6-11, 2025. [</a:t>
            </a:r>
            <a:r>
              <a:rPr lang="en-GB" sz="1400" dirty="0">
                <a:hlinkClick r:id="rId4"/>
              </a:rPr>
              <a:t>PDF</a:t>
            </a:r>
            <a:r>
              <a:rPr lang="en-GB" sz="1400" dirty="0"/>
              <a:t>]</a:t>
            </a:r>
          </a:p>
          <a:p>
            <a:r>
              <a:rPr lang="en-GB" dirty="0"/>
              <a:t>Paper, data &amp; code: </a:t>
            </a:r>
            <a:r>
              <a:rPr lang="en" altLang="zh-CN" sz="1800" dirty="0">
                <a:hlinkClick r:id="rId5"/>
              </a:rPr>
              <a:t>https://yyua8222.github.io/Sound-VECaps-demo</a:t>
            </a:r>
            <a:endParaRPr lang="en-GB" dirty="0"/>
          </a:p>
        </p:txBody>
      </p:sp>
    </p:spTree>
    <p:extLst>
      <p:ext uri="{BB962C8B-B14F-4D97-AF65-F5344CB8AC3E}">
        <p14:creationId xmlns:p14="http://schemas.microsoft.com/office/powerpoint/2010/main" val="3547492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10EC72A-02D7-899B-CD3B-3C7D27B4F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834BE-1C07-9A21-4432-BB6EC16603FD}"/>
              </a:ext>
            </a:extLst>
          </p:cNvPr>
          <p:cNvSpPr>
            <a:spLocks noGrp="1"/>
          </p:cNvSpPr>
          <p:nvPr>
            <p:ph type="title"/>
          </p:nvPr>
        </p:nvSpPr>
        <p:spPr>
          <a:xfrm>
            <a:off x="573184" y="448027"/>
            <a:ext cx="5080000" cy="513088"/>
          </a:xfrm>
        </p:spPr>
        <p:txBody>
          <a:bodyPr>
            <a:normAutofit/>
          </a:bodyPr>
          <a:lstStyle/>
          <a:p>
            <a:r>
              <a:rPr lang="en-GB" dirty="0">
                <a:solidFill>
                  <a:srgbClr val="0070C0"/>
                </a:solidFill>
              </a:rPr>
              <a:t>Dataset: </a:t>
            </a:r>
            <a:r>
              <a:rPr lang="en-GB" b="1" dirty="0" err="1">
                <a:solidFill>
                  <a:srgbClr val="0070C0"/>
                </a:solidFill>
              </a:rPr>
              <a:t>AudioSetCaps</a:t>
            </a:r>
            <a:endParaRPr lang="x-none" b="1" dirty="0">
              <a:solidFill>
                <a:srgbClr val="0070C0"/>
              </a:solidFill>
            </a:endParaRPr>
          </a:p>
        </p:txBody>
      </p:sp>
      <p:sp>
        <p:nvSpPr>
          <p:cNvPr id="5" name="Slide Number Placeholder 4">
            <a:extLst>
              <a:ext uri="{FF2B5EF4-FFF2-40B4-BE49-F238E27FC236}">
                <a16:creationId xmlns:a16="http://schemas.microsoft.com/office/drawing/2014/main" id="{8899474C-6D05-0895-D146-F684F85BD6E3}"/>
              </a:ext>
            </a:extLst>
          </p:cNvPr>
          <p:cNvSpPr>
            <a:spLocks noGrp="1"/>
          </p:cNvSpPr>
          <p:nvPr>
            <p:ph type="sldNum" sz="quarter" idx="12"/>
          </p:nvPr>
        </p:nvSpPr>
        <p:spPr/>
        <p:txBody>
          <a:bodyPr/>
          <a:lstStyle/>
          <a:p>
            <a:fld id="{B82ABAA4-5EBE-4E82-8762-4025E75A148F}" type="slidenum">
              <a:rPr lang="en-GB" smtClean="0"/>
              <a:t>55</a:t>
            </a:fld>
            <a:endParaRPr lang="en-GB" dirty="0"/>
          </a:p>
        </p:txBody>
      </p:sp>
      <p:pic>
        <p:nvPicPr>
          <p:cNvPr id="6" name="Picture 5">
            <a:extLst>
              <a:ext uri="{FF2B5EF4-FFF2-40B4-BE49-F238E27FC236}">
                <a16:creationId xmlns:a16="http://schemas.microsoft.com/office/drawing/2014/main" id="{CD93F6A4-6E04-4E30-7857-994D263FB4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13" name="图片 18">
            <a:extLst>
              <a:ext uri="{FF2B5EF4-FFF2-40B4-BE49-F238E27FC236}">
                <a16:creationId xmlns:a16="http://schemas.microsoft.com/office/drawing/2014/main" id="{71EAE45E-42A3-3456-01D8-D89729D9C119}"/>
              </a:ext>
            </a:extLst>
          </p:cNvPr>
          <p:cNvPicPr>
            <a:picLocks noChangeAspect="1"/>
          </p:cNvPicPr>
          <p:nvPr/>
        </p:nvPicPr>
        <p:blipFill>
          <a:blip r:embed="rId3"/>
          <a:stretch>
            <a:fillRect/>
          </a:stretch>
        </p:blipFill>
        <p:spPr>
          <a:xfrm>
            <a:off x="1892548" y="1412334"/>
            <a:ext cx="2880000" cy="3932589"/>
          </a:xfrm>
          <a:prstGeom prst="rect">
            <a:avLst/>
          </a:prstGeom>
        </p:spPr>
      </p:pic>
      <p:pic>
        <p:nvPicPr>
          <p:cNvPr id="14" name="图片 19">
            <a:extLst>
              <a:ext uri="{FF2B5EF4-FFF2-40B4-BE49-F238E27FC236}">
                <a16:creationId xmlns:a16="http://schemas.microsoft.com/office/drawing/2014/main" id="{B0D53B0C-EA92-3F17-A936-AD213844A8DD}"/>
              </a:ext>
            </a:extLst>
          </p:cNvPr>
          <p:cNvPicPr>
            <a:picLocks noChangeAspect="1"/>
          </p:cNvPicPr>
          <p:nvPr/>
        </p:nvPicPr>
        <p:blipFill>
          <a:blip r:embed="rId4"/>
          <a:stretch>
            <a:fillRect/>
          </a:stretch>
        </p:blipFill>
        <p:spPr>
          <a:xfrm>
            <a:off x="4880858" y="1458054"/>
            <a:ext cx="2880000" cy="3886555"/>
          </a:xfrm>
          <a:prstGeom prst="rect">
            <a:avLst/>
          </a:prstGeom>
        </p:spPr>
      </p:pic>
      <p:pic>
        <p:nvPicPr>
          <p:cNvPr id="15" name="图片 23">
            <a:extLst>
              <a:ext uri="{FF2B5EF4-FFF2-40B4-BE49-F238E27FC236}">
                <a16:creationId xmlns:a16="http://schemas.microsoft.com/office/drawing/2014/main" id="{7CA7FE0D-CEEC-A554-F83F-0EF0E13E834C}"/>
              </a:ext>
            </a:extLst>
          </p:cNvPr>
          <p:cNvPicPr>
            <a:picLocks noChangeAspect="1"/>
          </p:cNvPicPr>
          <p:nvPr/>
        </p:nvPicPr>
        <p:blipFill>
          <a:blip r:embed="rId5"/>
          <a:stretch>
            <a:fillRect/>
          </a:stretch>
        </p:blipFill>
        <p:spPr>
          <a:xfrm>
            <a:off x="8001248" y="1412334"/>
            <a:ext cx="2160000" cy="2940287"/>
          </a:xfrm>
          <a:prstGeom prst="rect">
            <a:avLst/>
          </a:prstGeom>
        </p:spPr>
      </p:pic>
      <p:sp>
        <p:nvSpPr>
          <p:cNvPr id="4" name="文本框 1">
            <a:extLst>
              <a:ext uri="{FF2B5EF4-FFF2-40B4-BE49-F238E27FC236}">
                <a16:creationId xmlns:a16="http://schemas.microsoft.com/office/drawing/2014/main" id="{EEBB0701-AED6-AD11-3766-61E69769D126}"/>
              </a:ext>
            </a:extLst>
          </p:cNvPr>
          <p:cNvSpPr txBox="1"/>
          <p:nvPr/>
        </p:nvSpPr>
        <p:spPr>
          <a:xfrm>
            <a:off x="573184" y="5841548"/>
            <a:ext cx="11386820" cy="738664"/>
          </a:xfrm>
          <a:prstGeom prst="rect">
            <a:avLst/>
          </a:prstGeom>
        </p:spPr>
        <p:txBody>
          <a:bodyPr wrap="square">
            <a:spAutoFit/>
          </a:bodyPr>
          <a:lstStyle/>
          <a:p>
            <a:r>
              <a:rPr lang="en-GB" sz="1400" dirty="0">
                <a:latin typeface="Times New Roman" panose="02020603050405020304" pitchFamily="18" charset="0"/>
                <a:cs typeface="Times New Roman" panose="02020603050405020304" pitchFamily="18" charset="0"/>
              </a:rPr>
              <a:t>J. Bai, H. Liu, M. Wang, D. Shi, </a:t>
            </a:r>
            <a:r>
              <a:rPr lang="en-GB" sz="1400" b="1" dirty="0">
                <a:latin typeface="Times New Roman" panose="02020603050405020304" pitchFamily="18" charset="0"/>
                <a:cs typeface="Times New Roman" panose="02020603050405020304" pitchFamily="18" charset="0"/>
              </a:rPr>
              <a:t>W. Wang</a:t>
            </a:r>
            <a:r>
              <a:rPr lang="en-GB" sz="1400" dirty="0">
                <a:latin typeface="Times New Roman" panose="02020603050405020304" pitchFamily="18" charset="0"/>
                <a:cs typeface="Times New Roman" panose="02020603050405020304" pitchFamily="18" charset="0"/>
              </a:rPr>
              <a:t>, M. D. </a:t>
            </a:r>
            <a:r>
              <a:rPr lang="en-GB" sz="1400" dirty="0" err="1">
                <a:latin typeface="Times New Roman" panose="02020603050405020304" pitchFamily="18" charset="0"/>
                <a:cs typeface="Times New Roman" panose="02020603050405020304" pitchFamily="18" charset="0"/>
              </a:rPr>
              <a:t>Plumbley</a:t>
            </a:r>
            <a:r>
              <a:rPr lang="en-GB" sz="1400" dirty="0">
                <a:latin typeface="Times New Roman" panose="02020603050405020304" pitchFamily="18" charset="0"/>
                <a:cs typeface="Times New Roman" panose="02020603050405020304" pitchFamily="18" charset="0"/>
              </a:rPr>
              <a:t>, W.-S. Gan, and J. Chen, "</a:t>
            </a:r>
            <a:r>
              <a:rPr lang="en-GB" sz="1400" dirty="0" err="1">
                <a:latin typeface="Times New Roman" panose="02020603050405020304" pitchFamily="18" charset="0"/>
                <a:cs typeface="Times New Roman" panose="02020603050405020304" pitchFamily="18" charset="0"/>
              </a:rPr>
              <a:t>AudioSetCaps</a:t>
            </a:r>
            <a:r>
              <a:rPr lang="en-GB" sz="1400" dirty="0">
                <a:latin typeface="Times New Roman" panose="02020603050405020304" pitchFamily="18" charset="0"/>
                <a:cs typeface="Times New Roman" panose="02020603050405020304" pitchFamily="18" charset="0"/>
              </a:rPr>
              <a:t>: An Enriched Audio-Caption Dataset using Automated Generation Pipeline with Large Audio and Language Models," </a:t>
            </a:r>
            <a:r>
              <a:rPr lang="en-GB" sz="1400" i="1" dirty="0">
                <a:latin typeface="Times New Roman" panose="02020603050405020304" pitchFamily="18" charset="0"/>
                <a:cs typeface="Times New Roman" panose="02020603050405020304" pitchFamily="18" charset="0"/>
              </a:rPr>
              <a:t>IEEE Transactions on Audio Speech and Language Processing</a:t>
            </a:r>
            <a:r>
              <a:rPr lang="en-GB" sz="1400" dirty="0">
                <a:latin typeface="Times New Roman" panose="02020603050405020304" pitchFamily="18" charset="0"/>
                <a:cs typeface="Times New Roman" panose="02020603050405020304" pitchFamily="18" charset="0"/>
              </a:rPr>
              <a:t>, vol. 33, pp. 2817 - 2829, June 2025. [</a:t>
            </a:r>
            <a:r>
              <a:rPr lang="en-GB" sz="1400" dirty="0" err="1">
                <a:latin typeface="Times New Roman" panose="02020603050405020304" pitchFamily="18" charset="0"/>
                <a:cs typeface="Times New Roman" panose="02020603050405020304" pitchFamily="18" charset="0"/>
                <a:hlinkClick r:id="rId6"/>
              </a:rPr>
              <a:t>arXiv</a:t>
            </a:r>
            <a:r>
              <a:rPr lang="en-GB" sz="1400"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hlinkClick r:id="rId7"/>
              </a:rPr>
              <a:t>code</a:t>
            </a:r>
            <a:r>
              <a:rPr lang="en-GB"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89641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6294639-7FF1-14F1-AD25-6962F268F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4C8BD-57FE-C623-8C4F-F0427963E7D6}"/>
              </a:ext>
            </a:extLst>
          </p:cNvPr>
          <p:cNvSpPr>
            <a:spLocks noGrp="1"/>
          </p:cNvSpPr>
          <p:nvPr>
            <p:ph type="title"/>
          </p:nvPr>
        </p:nvSpPr>
        <p:spPr>
          <a:xfrm>
            <a:off x="573183" y="418210"/>
            <a:ext cx="6553173" cy="513088"/>
          </a:xfrm>
        </p:spPr>
        <p:txBody>
          <a:bodyPr>
            <a:normAutofit/>
          </a:bodyPr>
          <a:lstStyle/>
          <a:p>
            <a:r>
              <a:rPr lang="en-GB" b="1" dirty="0" err="1">
                <a:solidFill>
                  <a:srgbClr val="0070C0"/>
                </a:solidFill>
              </a:rPr>
              <a:t>AudioSetCaps</a:t>
            </a:r>
            <a:r>
              <a:rPr lang="en-GB" dirty="0">
                <a:solidFill>
                  <a:srgbClr val="0070C0"/>
                </a:solidFill>
              </a:rPr>
              <a:t> – Statistics </a:t>
            </a:r>
            <a:endParaRPr lang="x-none" dirty="0">
              <a:solidFill>
                <a:srgbClr val="0070C0"/>
              </a:solidFill>
            </a:endParaRPr>
          </a:p>
        </p:txBody>
      </p:sp>
      <p:sp>
        <p:nvSpPr>
          <p:cNvPr id="5" name="Slide Number Placeholder 4">
            <a:extLst>
              <a:ext uri="{FF2B5EF4-FFF2-40B4-BE49-F238E27FC236}">
                <a16:creationId xmlns:a16="http://schemas.microsoft.com/office/drawing/2014/main" id="{723C1112-FAAC-6207-855E-3DE87F90AD4B}"/>
              </a:ext>
            </a:extLst>
          </p:cNvPr>
          <p:cNvSpPr>
            <a:spLocks noGrp="1"/>
          </p:cNvSpPr>
          <p:nvPr>
            <p:ph type="sldNum" sz="quarter" idx="12"/>
          </p:nvPr>
        </p:nvSpPr>
        <p:spPr/>
        <p:txBody>
          <a:bodyPr/>
          <a:lstStyle/>
          <a:p>
            <a:fld id="{B82ABAA4-5EBE-4E82-8762-4025E75A148F}" type="slidenum">
              <a:rPr lang="en-GB" smtClean="0"/>
              <a:t>56</a:t>
            </a:fld>
            <a:endParaRPr lang="en-GB" dirty="0"/>
          </a:p>
        </p:txBody>
      </p:sp>
      <p:pic>
        <p:nvPicPr>
          <p:cNvPr id="6" name="Picture 5">
            <a:extLst>
              <a:ext uri="{FF2B5EF4-FFF2-40B4-BE49-F238E27FC236}">
                <a16:creationId xmlns:a16="http://schemas.microsoft.com/office/drawing/2014/main" id="{AC64F031-9C4E-CCD2-AFC6-94F43CF5688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graphicFrame>
        <p:nvGraphicFramePr>
          <p:cNvPr id="3" name="表格 1">
            <a:extLst>
              <a:ext uri="{FF2B5EF4-FFF2-40B4-BE49-F238E27FC236}">
                <a16:creationId xmlns:a16="http://schemas.microsoft.com/office/drawing/2014/main" id="{E44C3786-A468-38EE-D906-14E0A9FF3803}"/>
              </a:ext>
            </a:extLst>
          </p:cNvPr>
          <p:cNvGraphicFramePr/>
          <p:nvPr>
            <p:extLst>
              <p:ext uri="{D42A27DB-BD31-4B8C-83A1-F6EECF244321}">
                <p14:modId xmlns:p14="http://schemas.microsoft.com/office/powerpoint/2010/main" val="446388777"/>
              </p:ext>
            </p:extLst>
          </p:nvPr>
        </p:nvGraphicFramePr>
        <p:xfrm>
          <a:off x="2199640" y="1739788"/>
          <a:ext cx="7793990" cy="1785616"/>
        </p:xfrm>
        <a:graphic>
          <a:graphicData uri="http://schemas.openxmlformats.org/drawingml/2006/table">
            <a:tbl>
              <a:tblPr/>
              <a:tblGrid>
                <a:gridCol w="1976755">
                  <a:extLst>
                    <a:ext uri="{9D8B030D-6E8A-4147-A177-3AD203B41FA5}">
                      <a16:colId xmlns:a16="http://schemas.microsoft.com/office/drawing/2014/main" val="20000"/>
                    </a:ext>
                  </a:extLst>
                </a:gridCol>
                <a:gridCol w="1327150">
                  <a:extLst>
                    <a:ext uri="{9D8B030D-6E8A-4147-A177-3AD203B41FA5}">
                      <a16:colId xmlns:a16="http://schemas.microsoft.com/office/drawing/2014/main" val="20001"/>
                    </a:ext>
                  </a:extLst>
                </a:gridCol>
                <a:gridCol w="1461770">
                  <a:extLst>
                    <a:ext uri="{9D8B030D-6E8A-4147-A177-3AD203B41FA5}">
                      <a16:colId xmlns:a16="http://schemas.microsoft.com/office/drawing/2014/main" val="20002"/>
                    </a:ext>
                  </a:extLst>
                </a:gridCol>
                <a:gridCol w="1337945">
                  <a:extLst>
                    <a:ext uri="{9D8B030D-6E8A-4147-A177-3AD203B41FA5}">
                      <a16:colId xmlns:a16="http://schemas.microsoft.com/office/drawing/2014/main" val="20003"/>
                    </a:ext>
                  </a:extLst>
                </a:gridCol>
                <a:gridCol w="1690370">
                  <a:extLst>
                    <a:ext uri="{9D8B030D-6E8A-4147-A177-3AD203B41FA5}">
                      <a16:colId xmlns:a16="http://schemas.microsoft.com/office/drawing/2014/main" val="20004"/>
                    </a:ext>
                  </a:extLst>
                </a:gridCol>
              </a:tblGrid>
              <a:tr h="180975">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Dataset</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Quantity</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Ave-Length</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Vocabulary</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Caption Source</a:t>
                      </a:r>
                    </a:p>
                  </a:txBody>
                  <a:tcPr marL="9842" marR="9842" marT="9842" marB="0" anchor="ctr">
                    <a:lnL>
                      <a:noFill/>
                    </a:lnL>
                    <a:lnR>
                      <a:noFill/>
                    </a:lnR>
                    <a:lnT w="19050">
                      <a:solidFill>
                        <a:schemeClr val="tx1"/>
                      </a:solidFill>
                      <a:prstDash val="solid"/>
                    </a:lnT>
                    <a:lnB w="12700">
                      <a:solidFill>
                        <a:schemeClr val="tx1"/>
                      </a:solidFill>
                      <a:prstDash val="solid"/>
                    </a:lnB>
                    <a:noFill/>
                  </a:tcPr>
                </a:tc>
                <a:extLst>
                  <a:ext uri="{0D108BD9-81ED-4DB2-BD59-A6C34878D82A}">
                    <a16:rowId xmlns:a16="http://schemas.microsoft.com/office/drawing/2014/main" val="10000"/>
                  </a:ext>
                </a:extLst>
              </a:tr>
              <a:tr h="22288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Clotho</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30K</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11</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4K</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H</a:t>
                      </a:r>
                    </a:p>
                  </a:txBody>
                  <a:tcPr marL="9842" marR="9842" marT="9842" marB="0" anchor="ctr">
                    <a:lnL>
                      <a:noFill/>
                    </a:lnL>
                    <a:lnR>
                      <a:noFill/>
                    </a:lnR>
                    <a:lnT w="12700">
                      <a:solidFill>
                        <a:schemeClr val="tx1"/>
                      </a:solidFill>
                      <a:prstDash val="solid"/>
                    </a:lnT>
                    <a:lnB>
                      <a:noFill/>
                    </a:lnB>
                    <a:noFill/>
                  </a:tcPr>
                </a:tc>
                <a:extLst>
                  <a:ext uri="{0D108BD9-81ED-4DB2-BD59-A6C34878D82A}">
                    <a16:rowId xmlns:a16="http://schemas.microsoft.com/office/drawing/2014/main" val="10001"/>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AutoCaps</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57K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9</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5K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H</a:t>
                      </a:r>
                    </a:p>
                  </a:txBody>
                  <a:tcPr marL="9842" marR="9842" marT="9842" marB="0" anchor="ctr">
                    <a:lnL>
                      <a:noFill/>
                    </a:lnL>
                    <a:lnR>
                      <a:noFill/>
                    </a:lnR>
                    <a:lnT>
                      <a:noFill/>
                    </a:lnT>
                    <a:lnB>
                      <a:noFill/>
                    </a:lnB>
                    <a:noFill/>
                  </a:tcPr>
                </a:tc>
                <a:extLst>
                  <a:ext uri="{0D108BD9-81ED-4DB2-BD59-A6C34878D82A}">
                    <a16:rowId xmlns:a16="http://schemas.microsoft.com/office/drawing/2014/main" val="10002"/>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LAION-Audio-630K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630K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7</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311K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t>
                      </a:r>
                    </a:p>
                  </a:txBody>
                  <a:tcPr marL="9842" marR="9842" marT="9842" marB="0" anchor="ctr">
                    <a:lnL>
                      <a:noFill/>
                    </a:lnL>
                    <a:lnR>
                      <a:noFill/>
                    </a:lnR>
                    <a:lnT>
                      <a:noFill/>
                    </a:lnT>
                    <a:lnB>
                      <a:noFill/>
                    </a:lnB>
                    <a:noFill/>
                  </a:tcPr>
                </a:tc>
                <a:extLst>
                  <a:ext uri="{0D108BD9-81ED-4DB2-BD59-A6C34878D82A}">
                    <a16:rowId xmlns:a16="http://schemas.microsoft.com/office/drawing/2014/main" val="10003"/>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WavCaps</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400K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8</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24K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t>
                      </a:r>
                    </a:p>
                  </a:txBody>
                  <a:tcPr marL="9842" marR="9842" marT="9842" marB="0" anchor="ctr">
                    <a:lnL>
                      <a:noFill/>
                    </a:lnL>
                    <a:lnR>
                      <a:noFill/>
                    </a:lnR>
                    <a:lnT>
                      <a:noFill/>
                    </a:lnT>
                    <a:lnB>
                      <a:noFill/>
                    </a:lnB>
                    <a:noFill/>
                  </a:tcPr>
                </a:tc>
                <a:extLst>
                  <a:ext uri="{0D108BD9-81ED-4DB2-BD59-A6C34878D82A}">
                    <a16:rowId xmlns:a16="http://schemas.microsoft.com/office/drawing/2014/main" val="10004"/>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Auto-ACD</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1.5M</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18</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L+A+V</a:t>
                      </a:r>
                    </a:p>
                  </a:txBody>
                  <a:tcPr marL="9842" marR="9842" marT="9842" marB="0" anchor="ctr">
                    <a:lnL>
                      <a:noFill/>
                    </a:lnL>
                    <a:lnR>
                      <a:noFill/>
                    </a:lnR>
                    <a:lnT>
                      <a:noFill/>
                    </a:lnT>
                    <a:lnB>
                      <a:noFill/>
                    </a:lnB>
                    <a:noFill/>
                  </a:tcPr>
                </a:tc>
                <a:extLst>
                  <a:ext uri="{0D108BD9-81ED-4DB2-BD59-A6C34878D82A}">
                    <a16:rowId xmlns:a16="http://schemas.microsoft.com/office/drawing/2014/main" val="10005"/>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Sound-VECaps</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1.6M</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40</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50K</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L+A+V</a:t>
                      </a:r>
                    </a:p>
                  </a:txBody>
                  <a:tcPr marL="9842" marR="9842" marT="9842" marB="0" anchor="ctr">
                    <a:lnL>
                      <a:noFill/>
                    </a:lnL>
                    <a:lnR>
                      <a:noFill/>
                    </a:lnR>
                    <a:lnT>
                      <a:noFill/>
                    </a:lnT>
                    <a:lnB w="12700">
                      <a:solidFill>
                        <a:schemeClr val="tx1"/>
                      </a:solidFill>
                      <a:prstDash val="solid"/>
                    </a:lnB>
                    <a:noFill/>
                  </a:tcPr>
                </a:tc>
                <a:extLst>
                  <a:ext uri="{0D108BD9-81ED-4DB2-BD59-A6C34878D82A}">
                    <a16:rowId xmlns:a16="http://schemas.microsoft.com/office/drawing/2014/main" val="10006"/>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AudioSetCaps</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dirty="0">
                          <a:solidFill>
                            <a:srgbClr val="000000"/>
                          </a:solidFill>
                          <a:latin typeface="Times New Roman" panose="02020603050405020304" charset="0"/>
                          <a:ea typeface="宋体" panose="02010600030101010101" pitchFamily="2" charset="-122"/>
                          <a:cs typeface="Times New Roman" panose="02020603050405020304" charset="0"/>
                        </a:rPr>
                        <a:t>1.9M</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28</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21K</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dirty="0">
                          <a:solidFill>
                            <a:srgbClr val="000000"/>
                          </a:solidFill>
                          <a:latin typeface="Times New Roman" panose="02020603050405020304" charset="0"/>
                          <a:ea typeface="宋体" panose="02010600030101010101" pitchFamily="2" charset="-122"/>
                          <a:cs typeface="Times New Roman" panose="02020603050405020304" charset="0"/>
                        </a:rPr>
                        <a:t>L+A</a:t>
                      </a:r>
                    </a:p>
                  </a:txBody>
                  <a:tcPr marL="9842" marR="9842" marT="9842" marB="0" anchor="ctr">
                    <a:lnL>
                      <a:noFill/>
                    </a:lnL>
                    <a:lnR>
                      <a:noFill/>
                    </a:lnR>
                    <a:lnT w="12700">
                      <a:solidFill>
                        <a:schemeClr val="tx1"/>
                      </a:solidFill>
                      <a:prstDash val="solid"/>
                    </a:lnT>
                    <a:lnB w="19050">
                      <a:solidFill>
                        <a:schemeClr val="tx1"/>
                      </a:solidFill>
                      <a:prstDash val="solid"/>
                    </a:lnB>
                    <a:noFill/>
                  </a:tcPr>
                </a:tc>
                <a:extLst>
                  <a:ext uri="{0D108BD9-81ED-4DB2-BD59-A6C34878D82A}">
                    <a16:rowId xmlns:a16="http://schemas.microsoft.com/office/drawing/2014/main" val="10007"/>
                  </a:ext>
                </a:extLst>
              </a:tr>
            </a:tbl>
          </a:graphicData>
        </a:graphic>
      </p:graphicFrame>
      <p:sp>
        <p:nvSpPr>
          <p:cNvPr id="8" name="文本框 3">
            <a:extLst>
              <a:ext uri="{FF2B5EF4-FFF2-40B4-BE49-F238E27FC236}">
                <a16:creationId xmlns:a16="http://schemas.microsoft.com/office/drawing/2014/main" id="{BA650139-143E-331C-96C1-145481705852}"/>
              </a:ext>
            </a:extLst>
          </p:cNvPr>
          <p:cNvSpPr txBox="1"/>
          <p:nvPr/>
        </p:nvSpPr>
        <p:spPr>
          <a:xfrm>
            <a:off x="2199005" y="1145428"/>
            <a:ext cx="7793990" cy="521970"/>
          </a:xfrm>
          <a:prstGeom prst="rect">
            <a:avLst/>
          </a:prstGeom>
          <a:noFill/>
          <a:ln w="9525">
            <a:noFill/>
          </a:ln>
        </p:spPr>
        <p:txBody>
          <a:bodyPr wrap="square" anchor="t">
            <a:spAutoFit/>
          </a:bodyPr>
          <a:lstStyle/>
          <a:p>
            <a:pPr indent="0" algn="l"/>
            <a:r>
              <a:rPr lang="en-US" altLang="zh-CN" sz="1400" b="0" dirty="0">
                <a:solidFill>
                  <a:schemeClr val="tx1"/>
                </a:solidFill>
                <a:effectLst/>
                <a:latin typeface="Times New Roman" panose="02020603050405020304" charset="0"/>
                <a:ea typeface="宋体" panose="02010600030101010101" pitchFamily="2" charset="-122"/>
              </a:rPr>
              <a:t>Table 1: The statistics comparison with popular audio-language datasets. Caption source: H (human), A (audio models), V (visual models), L (language models).</a:t>
            </a:r>
          </a:p>
        </p:txBody>
      </p:sp>
      <p:pic>
        <p:nvPicPr>
          <p:cNvPr id="9" name="图片 5">
            <a:extLst>
              <a:ext uri="{FF2B5EF4-FFF2-40B4-BE49-F238E27FC236}">
                <a16:creationId xmlns:a16="http://schemas.microsoft.com/office/drawing/2014/main" id="{010496B3-517D-A0C0-34B9-0729C81827ED}"/>
              </a:ext>
            </a:extLst>
          </p:cNvPr>
          <p:cNvPicPr>
            <a:picLocks noChangeAspect="1"/>
          </p:cNvPicPr>
          <p:nvPr/>
        </p:nvPicPr>
        <p:blipFill>
          <a:blip r:embed="rId3"/>
          <a:stretch>
            <a:fillRect/>
          </a:stretch>
        </p:blipFill>
        <p:spPr>
          <a:xfrm>
            <a:off x="2199640" y="3829573"/>
            <a:ext cx="3600000" cy="1736757"/>
          </a:xfrm>
          <a:prstGeom prst="rect">
            <a:avLst/>
          </a:prstGeom>
        </p:spPr>
      </p:pic>
      <p:pic>
        <p:nvPicPr>
          <p:cNvPr id="10" name="图片 8">
            <a:extLst>
              <a:ext uri="{FF2B5EF4-FFF2-40B4-BE49-F238E27FC236}">
                <a16:creationId xmlns:a16="http://schemas.microsoft.com/office/drawing/2014/main" id="{014CD879-168C-5F83-D122-6F3B378D9B0F}"/>
              </a:ext>
            </a:extLst>
          </p:cNvPr>
          <p:cNvPicPr>
            <a:picLocks noChangeAspect="1"/>
          </p:cNvPicPr>
          <p:nvPr/>
        </p:nvPicPr>
        <p:blipFill>
          <a:blip r:embed="rId4"/>
          <a:stretch>
            <a:fillRect/>
          </a:stretch>
        </p:blipFill>
        <p:spPr>
          <a:xfrm>
            <a:off x="6210935" y="3837193"/>
            <a:ext cx="3600000" cy="1729364"/>
          </a:xfrm>
          <a:prstGeom prst="rect">
            <a:avLst/>
          </a:prstGeom>
        </p:spPr>
      </p:pic>
      <p:sp>
        <p:nvSpPr>
          <p:cNvPr id="11" name="文本框 9">
            <a:extLst>
              <a:ext uri="{FF2B5EF4-FFF2-40B4-BE49-F238E27FC236}">
                <a16:creationId xmlns:a16="http://schemas.microsoft.com/office/drawing/2014/main" id="{65B1652B-AB0A-2D69-D4A9-5029CFBB9990}"/>
              </a:ext>
            </a:extLst>
          </p:cNvPr>
          <p:cNvSpPr txBox="1"/>
          <p:nvPr/>
        </p:nvSpPr>
        <p:spPr>
          <a:xfrm>
            <a:off x="2199005" y="5667263"/>
            <a:ext cx="7793990" cy="737235"/>
          </a:xfrm>
          <a:prstGeom prst="rect">
            <a:avLst/>
          </a:prstGeom>
          <a:noFill/>
          <a:ln w="9525">
            <a:noFill/>
          </a:ln>
        </p:spPr>
        <p:txBody>
          <a:bodyPr wrap="square" anchor="t">
            <a:spAutoFit/>
          </a:bodyPr>
          <a:lstStyle/>
          <a:p>
            <a:pPr indent="0" algn="l"/>
            <a:r>
              <a:rPr lang="en-US" altLang="zh-CN" sz="1400" b="0" dirty="0">
                <a:solidFill>
                  <a:schemeClr val="tx1"/>
                </a:solidFill>
                <a:effectLst/>
                <a:latin typeface="Times New Roman" panose="02020603050405020304" charset="0"/>
                <a:ea typeface="宋体" panose="02010600030101010101" pitchFamily="2" charset="-122"/>
              </a:rPr>
              <a:t>Figure 2: Distribution of caption lengths across several popular audio caption datasets. (Left) Caption length distributions of human-labeled datasets. (Right) Caption length distributions of LLMs-assisted datasets.</a:t>
            </a:r>
          </a:p>
        </p:txBody>
      </p:sp>
    </p:spTree>
    <p:extLst>
      <p:ext uri="{BB962C8B-B14F-4D97-AF65-F5344CB8AC3E}">
        <p14:creationId xmlns:p14="http://schemas.microsoft.com/office/powerpoint/2010/main" val="1475382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71A33BD-0384-D61E-901B-D79AE038A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0F8CC-ECF1-BCA0-9A86-405CE30B08BF}"/>
              </a:ext>
            </a:extLst>
          </p:cNvPr>
          <p:cNvSpPr>
            <a:spLocks noGrp="1"/>
          </p:cNvSpPr>
          <p:nvPr>
            <p:ph type="title"/>
          </p:nvPr>
        </p:nvSpPr>
        <p:spPr>
          <a:xfrm>
            <a:off x="573184" y="418210"/>
            <a:ext cx="7656416" cy="513088"/>
          </a:xfrm>
        </p:spPr>
        <p:txBody>
          <a:bodyPr>
            <a:normAutofit/>
          </a:bodyPr>
          <a:lstStyle/>
          <a:p>
            <a:r>
              <a:rPr lang="en-GB" b="1" dirty="0" err="1">
                <a:solidFill>
                  <a:srgbClr val="0070C0"/>
                </a:solidFill>
              </a:rPr>
              <a:t>AudioSetCaps</a:t>
            </a:r>
            <a:r>
              <a:rPr lang="en-GB" dirty="0">
                <a:solidFill>
                  <a:srgbClr val="0070C0"/>
                </a:solidFill>
              </a:rPr>
              <a:t> – An Example</a:t>
            </a:r>
            <a:endParaRPr lang="x-none" dirty="0">
              <a:solidFill>
                <a:srgbClr val="0070C0"/>
              </a:solidFill>
            </a:endParaRPr>
          </a:p>
        </p:txBody>
      </p:sp>
      <p:sp>
        <p:nvSpPr>
          <p:cNvPr id="5" name="Slide Number Placeholder 4">
            <a:extLst>
              <a:ext uri="{FF2B5EF4-FFF2-40B4-BE49-F238E27FC236}">
                <a16:creationId xmlns:a16="http://schemas.microsoft.com/office/drawing/2014/main" id="{0C1DD0EE-A32B-4831-A9A1-F14843815345}"/>
              </a:ext>
            </a:extLst>
          </p:cNvPr>
          <p:cNvSpPr>
            <a:spLocks noGrp="1"/>
          </p:cNvSpPr>
          <p:nvPr>
            <p:ph type="sldNum" sz="quarter" idx="12"/>
          </p:nvPr>
        </p:nvSpPr>
        <p:spPr>
          <a:xfrm>
            <a:off x="9633328" y="6038547"/>
            <a:ext cx="1312025" cy="365125"/>
          </a:xfrm>
        </p:spPr>
        <p:txBody>
          <a:bodyPr/>
          <a:lstStyle/>
          <a:p>
            <a:fld id="{B82ABAA4-5EBE-4E82-8762-4025E75A148F}" type="slidenum">
              <a:rPr lang="en-GB" smtClean="0"/>
              <a:t>57</a:t>
            </a:fld>
            <a:endParaRPr lang="en-GB" dirty="0"/>
          </a:p>
        </p:txBody>
      </p:sp>
      <p:pic>
        <p:nvPicPr>
          <p:cNvPr id="6" name="Picture 5">
            <a:extLst>
              <a:ext uri="{FF2B5EF4-FFF2-40B4-BE49-F238E27FC236}">
                <a16:creationId xmlns:a16="http://schemas.microsoft.com/office/drawing/2014/main" id="{978B9512-3FE0-81A3-A212-64552C50CFF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4" name="矩形: 圆角 19">
            <a:extLst>
              <a:ext uri="{FF2B5EF4-FFF2-40B4-BE49-F238E27FC236}">
                <a16:creationId xmlns:a16="http://schemas.microsoft.com/office/drawing/2014/main" id="{0F346061-4391-9334-28F7-2545B865DE33}"/>
              </a:ext>
            </a:extLst>
          </p:cNvPr>
          <p:cNvSpPr/>
          <p:nvPr>
            <p:custDataLst>
              <p:tags r:id="rId1"/>
            </p:custDataLst>
          </p:nvPr>
        </p:nvSpPr>
        <p:spPr>
          <a:xfrm>
            <a:off x="4725875" y="2175277"/>
            <a:ext cx="5760000" cy="575945"/>
          </a:xfrm>
          <a:prstGeom prst="roundRect">
            <a:avLst>
              <a:gd name="adj" fmla="val 10474"/>
            </a:avLst>
          </a:prstGeom>
          <a:noFill/>
          <a:ln w="6350">
            <a:solidFill>
              <a:schemeClr val="tx1"/>
            </a:solidFill>
          </a:ln>
          <a:extLst>
            <a:ext uri="{909E8E84-426E-40DD-AFC4-6F175D3DCCD1}">
              <a14:hiddenFill xmlns:a14="http://schemas.microsoft.com/office/drawing/2010/main">
                <a:solidFill>
                  <a:schemeClr val="bg1">
                    <a:lumMod val="95000"/>
                  </a:schemeClr>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lIns="71755" rtlCol="0" anchor="ctr"/>
          <a:lstStyle/>
          <a:p>
            <a:pPr algn="l"/>
            <a:r>
              <a:rPr lang="en-US" altLang="zh-CN" sz="1400" dirty="0">
                <a:solidFill>
                  <a:schemeClr val="tx1"/>
                </a:solidFill>
                <a:latin typeface="Times New Roman" panose="02020603050405020304" charset="0"/>
                <a:cs typeface="Times New Roman" panose="02020603050405020304" charset="0"/>
              </a:rPr>
              <a:t>Female speech, Woman speaking, Background noise, Generic impact sounds, Surface contact, Babbling, Tick, Human voice, Breathing, Baby laughter</a:t>
            </a:r>
          </a:p>
        </p:txBody>
      </p:sp>
      <p:sp>
        <p:nvSpPr>
          <p:cNvPr id="7" name="矩形: 圆角 19">
            <a:extLst>
              <a:ext uri="{FF2B5EF4-FFF2-40B4-BE49-F238E27FC236}">
                <a16:creationId xmlns:a16="http://schemas.microsoft.com/office/drawing/2014/main" id="{6D62D394-AFA0-9354-9883-B03561A0E0D6}"/>
              </a:ext>
            </a:extLst>
          </p:cNvPr>
          <p:cNvSpPr/>
          <p:nvPr>
            <p:custDataLst>
              <p:tags r:id="rId2"/>
            </p:custDataLst>
          </p:nvPr>
        </p:nvSpPr>
        <p:spPr>
          <a:xfrm>
            <a:off x="4725875" y="3068730"/>
            <a:ext cx="5760000" cy="360000"/>
          </a:xfrm>
          <a:prstGeom prst="roundRect">
            <a:avLst>
              <a:gd name="adj" fmla="val 4233"/>
            </a:avLst>
          </a:prstGeom>
          <a:solidFill>
            <a:schemeClr val="bg1">
              <a:lumMod val="95000"/>
            </a:schemeClr>
          </a:solidFill>
          <a:ln w="63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71755" numCol="1" spcCol="0" rtlCol="0" fromWordArt="0" anchor="ctr" anchorCtr="0" forceAA="0" compatLnSpc="1">
            <a:noAutofit/>
          </a:bodyPr>
          <a:lstStyle/>
          <a:p>
            <a:pPr lvl="0" algn="l">
              <a:buClrTx/>
              <a:buSzTx/>
              <a:buFontTx/>
            </a:pPr>
            <a:r>
              <a:rPr lang="en-US" altLang="zh-CN" sz="1400" dirty="0">
                <a:solidFill>
                  <a:schemeClr val="tx1"/>
                </a:solidFill>
                <a:latin typeface="Times New Roman" panose="02020603050405020304" charset="0"/>
                <a:cs typeface="Times New Roman" panose="02020603050405020304" charset="0"/>
                <a:sym typeface="+mn-ea"/>
              </a:rPr>
              <a:t>A human baby laughs and gurgles as a female sings gently</a:t>
            </a:r>
          </a:p>
        </p:txBody>
      </p:sp>
      <p:sp>
        <p:nvSpPr>
          <p:cNvPr id="12" name="矩形: 圆角 19">
            <a:extLst>
              <a:ext uri="{FF2B5EF4-FFF2-40B4-BE49-F238E27FC236}">
                <a16:creationId xmlns:a16="http://schemas.microsoft.com/office/drawing/2014/main" id="{BC21E48A-4252-C317-ACC5-11314C78BE53}"/>
              </a:ext>
            </a:extLst>
          </p:cNvPr>
          <p:cNvSpPr/>
          <p:nvPr>
            <p:custDataLst>
              <p:tags r:id="rId3"/>
            </p:custDataLst>
          </p:nvPr>
        </p:nvSpPr>
        <p:spPr>
          <a:xfrm>
            <a:off x="4725875" y="3687408"/>
            <a:ext cx="5760000" cy="360000"/>
          </a:xfrm>
          <a:prstGeom prst="roundRect">
            <a:avLst>
              <a:gd name="adj" fmla="val 7867"/>
            </a:avLst>
          </a:prstGeom>
          <a:solidFill>
            <a:schemeClr val="bg1">
              <a:lumMod val="95000"/>
            </a:schemeClr>
          </a:solidFill>
          <a:ln w="63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71755" tIns="0" rIns="0" bIns="0" numCol="1" spcCol="0" rtlCol="0" fromWordArt="0" anchor="ctr" anchorCtr="0" forceAA="0" compatLnSpc="1">
            <a:noAutofit/>
          </a:bodyPr>
          <a:lstStyle/>
          <a:p>
            <a:pPr lvl="0" algn="l">
              <a:buClrTx/>
              <a:buSzTx/>
              <a:buFontTx/>
            </a:pPr>
            <a:r>
              <a:rPr lang="en-US" altLang="zh-CN" sz="1400" dirty="0">
                <a:solidFill>
                  <a:schemeClr val="tx1"/>
                </a:solidFill>
                <a:latin typeface="Times New Roman" panose="02020603050405020304" charset="0"/>
                <a:cs typeface="Times New Roman" panose="02020603050405020304" charset="0"/>
                <a:sym typeface="+mn-ea"/>
              </a:rPr>
              <a:t>People are talking and babbling with a baby laughing and surface contact.</a:t>
            </a:r>
          </a:p>
        </p:txBody>
      </p:sp>
      <p:sp>
        <p:nvSpPr>
          <p:cNvPr id="13" name="矩形: 圆角 19">
            <a:extLst>
              <a:ext uri="{FF2B5EF4-FFF2-40B4-BE49-F238E27FC236}">
                <a16:creationId xmlns:a16="http://schemas.microsoft.com/office/drawing/2014/main" id="{7CF429EB-B903-35C5-5CCC-DEBD2295350D}"/>
              </a:ext>
            </a:extLst>
          </p:cNvPr>
          <p:cNvSpPr/>
          <p:nvPr>
            <p:custDataLst>
              <p:tags r:id="rId4"/>
            </p:custDataLst>
          </p:nvPr>
        </p:nvSpPr>
        <p:spPr>
          <a:xfrm>
            <a:off x="4725875" y="4369202"/>
            <a:ext cx="5760085" cy="419735"/>
          </a:xfrm>
          <a:prstGeom prst="roundRect">
            <a:avLst>
              <a:gd name="adj" fmla="val 6051"/>
            </a:avLst>
          </a:prstGeom>
          <a:solidFill>
            <a:schemeClr val="bg1">
              <a:lumMod val="95000"/>
            </a:schemeClr>
          </a:solidFill>
          <a:ln w="63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71755" rtlCol="0" anchor="ctr"/>
          <a:lstStyle/>
          <a:p>
            <a:pPr lvl="0" algn="l">
              <a:buClrTx/>
              <a:buSzTx/>
              <a:buFontTx/>
            </a:pPr>
            <a:r>
              <a:rPr lang="en-US" altLang="zh-CN" sz="1400" dirty="0">
                <a:solidFill>
                  <a:schemeClr val="tx1"/>
                </a:solidFill>
                <a:latin typeface="Times New Roman" panose="02020603050405020304" charset="0"/>
                <a:cs typeface="Times New Roman" panose="02020603050405020304" charset="0"/>
                <a:sym typeface="+mn-ea"/>
              </a:rPr>
              <a:t>The sound of a laughing baby and women chatting and giggling can be heard at a busy spa.</a:t>
            </a:r>
          </a:p>
        </p:txBody>
      </p:sp>
      <p:sp>
        <p:nvSpPr>
          <p:cNvPr id="14" name="矩形: 圆角 19">
            <a:extLst>
              <a:ext uri="{FF2B5EF4-FFF2-40B4-BE49-F238E27FC236}">
                <a16:creationId xmlns:a16="http://schemas.microsoft.com/office/drawing/2014/main" id="{741E1980-074C-2FE7-E2CC-F07C0B57C650}"/>
              </a:ext>
            </a:extLst>
          </p:cNvPr>
          <p:cNvSpPr/>
          <p:nvPr>
            <p:custDataLst>
              <p:tags r:id="rId5"/>
            </p:custDataLst>
          </p:nvPr>
        </p:nvSpPr>
        <p:spPr>
          <a:xfrm>
            <a:off x="4725875" y="5162952"/>
            <a:ext cx="5760000" cy="647700"/>
          </a:xfrm>
          <a:prstGeom prst="roundRect">
            <a:avLst/>
          </a:prstGeom>
          <a:solidFill>
            <a:schemeClr val="accent5">
              <a:lumMod val="40000"/>
              <a:lumOff val="60000"/>
            </a:schemeClr>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71755" tIns="0" rIns="0" bIns="0" rtlCol="0" anchor="ctr"/>
          <a:lstStyle/>
          <a:p>
            <a:pPr algn="l">
              <a:buClrTx/>
              <a:buSzTx/>
              <a:buFontTx/>
            </a:pPr>
            <a:r>
              <a:rPr lang="en-US" altLang="zh-CN" sz="1400" b="1" dirty="0">
                <a:solidFill>
                  <a:schemeClr val="tx1"/>
                </a:solidFill>
                <a:latin typeface="Times New Roman" panose="02020603050405020304" charset="0"/>
                <a:cs typeface="Times New Roman" panose="02020603050405020304" charset="0"/>
                <a:sym typeface="+mn-ea"/>
              </a:rPr>
              <a:t>A joyful interaction between a woman and a baby, as the infant giggles and the woman responds with a happy and upbeat tone.</a:t>
            </a:r>
          </a:p>
        </p:txBody>
      </p:sp>
      <p:sp>
        <p:nvSpPr>
          <p:cNvPr id="15" name="文本框 18">
            <a:extLst>
              <a:ext uri="{FF2B5EF4-FFF2-40B4-BE49-F238E27FC236}">
                <a16:creationId xmlns:a16="http://schemas.microsoft.com/office/drawing/2014/main" id="{5288C905-218D-19C6-A331-6862F6667FE7}"/>
              </a:ext>
            </a:extLst>
          </p:cNvPr>
          <p:cNvSpPr txBox="1"/>
          <p:nvPr/>
        </p:nvSpPr>
        <p:spPr>
          <a:xfrm>
            <a:off x="1225755" y="5306145"/>
            <a:ext cx="2368550" cy="306705"/>
          </a:xfrm>
          <a:prstGeom prst="rect">
            <a:avLst/>
          </a:prstGeom>
          <a:noFill/>
        </p:spPr>
        <p:txBody>
          <a:bodyPr wrap="square" rtlCol="0" anchor="t">
            <a:spAutoFit/>
          </a:bodyPr>
          <a:lstStyle/>
          <a:p>
            <a:pPr algn="ctr">
              <a:buClrTx/>
              <a:buSzTx/>
              <a:buFontTx/>
            </a:pPr>
            <a:r>
              <a:rPr lang="en-US" altLang="zh-CN" sz="1400">
                <a:latin typeface="Times New Roman" panose="02020603050405020304" charset="0"/>
                <a:cs typeface="Times New Roman" panose="02020603050405020304" charset="0"/>
              </a:rPr>
              <a:t>ID: Y0qH8FmqGI2U</a:t>
            </a:r>
          </a:p>
        </p:txBody>
      </p:sp>
      <p:sp>
        <p:nvSpPr>
          <p:cNvPr id="16" name="文本框 11">
            <a:extLst>
              <a:ext uri="{FF2B5EF4-FFF2-40B4-BE49-F238E27FC236}">
                <a16:creationId xmlns:a16="http://schemas.microsoft.com/office/drawing/2014/main" id="{9C60AED0-0486-8F46-5069-B68DAC56037E}"/>
              </a:ext>
            </a:extLst>
          </p:cNvPr>
          <p:cNvSpPr txBox="1"/>
          <p:nvPr/>
        </p:nvSpPr>
        <p:spPr>
          <a:xfrm>
            <a:off x="4725875" y="1824122"/>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Label</a:t>
            </a:r>
          </a:p>
        </p:txBody>
      </p:sp>
      <p:sp>
        <p:nvSpPr>
          <p:cNvPr id="17" name="文本框 12">
            <a:extLst>
              <a:ext uri="{FF2B5EF4-FFF2-40B4-BE49-F238E27FC236}">
                <a16:creationId xmlns:a16="http://schemas.microsoft.com/office/drawing/2014/main" id="{6DB74BA0-6C4C-7FBB-81CF-82403157EC0B}"/>
              </a:ext>
            </a:extLst>
          </p:cNvPr>
          <p:cNvSpPr txBox="1"/>
          <p:nvPr/>
        </p:nvSpPr>
        <p:spPr>
          <a:xfrm>
            <a:off x="4725875" y="2778853"/>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AudioCaps</a:t>
            </a:r>
          </a:p>
        </p:txBody>
      </p:sp>
      <p:sp>
        <p:nvSpPr>
          <p:cNvPr id="18" name="文本框 13">
            <a:extLst>
              <a:ext uri="{FF2B5EF4-FFF2-40B4-BE49-F238E27FC236}">
                <a16:creationId xmlns:a16="http://schemas.microsoft.com/office/drawing/2014/main" id="{5B11D64C-DA1B-4A40-4CBD-91CEE7C40B3A}"/>
              </a:ext>
            </a:extLst>
          </p:cNvPr>
          <p:cNvSpPr txBox="1"/>
          <p:nvPr/>
        </p:nvSpPr>
        <p:spPr>
          <a:xfrm>
            <a:off x="4725875" y="3410866"/>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WavCaps</a:t>
            </a:r>
          </a:p>
        </p:txBody>
      </p:sp>
      <p:sp>
        <p:nvSpPr>
          <p:cNvPr id="19" name="文本框 14">
            <a:extLst>
              <a:ext uri="{FF2B5EF4-FFF2-40B4-BE49-F238E27FC236}">
                <a16:creationId xmlns:a16="http://schemas.microsoft.com/office/drawing/2014/main" id="{24C8E0A8-09A8-8436-35BD-B244C05479AA}"/>
              </a:ext>
            </a:extLst>
          </p:cNvPr>
          <p:cNvSpPr txBox="1"/>
          <p:nvPr/>
        </p:nvSpPr>
        <p:spPr>
          <a:xfrm>
            <a:off x="4725875" y="4062401"/>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Auto-ACD</a:t>
            </a:r>
          </a:p>
        </p:txBody>
      </p:sp>
      <p:sp>
        <p:nvSpPr>
          <p:cNvPr id="20" name="文本框 15">
            <a:extLst>
              <a:ext uri="{FF2B5EF4-FFF2-40B4-BE49-F238E27FC236}">
                <a16:creationId xmlns:a16="http://schemas.microsoft.com/office/drawing/2014/main" id="{C0AA8E2B-B990-B323-7B12-861AEA5E1C06}"/>
              </a:ext>
            </a:extLst>
          </p:cNvPr>
          <p:cNvSpPr txBox="1"/>
          <p:nvPr/>
        </p:nvSpPr>
        <p:spPr>
          <a:xfrm>
            <a:off x="4725875" y="4873710"/>
            <a:ext cx="1620000" cy="306705"/>
          </a:xfrm>
          <a:prstGeom prst="rect">
            <a:avLst/>
          </a:prstGeom>
          <a:noFill/>
        </p:spPr>
        <p:txBody>
          <a:bodyPr wrap="square" rtlCol="0" anchor="t">
            <a:spAutoFit/>
          </a:bodyPr>
          <a:lstStyle/>
          <a:p>
            <a:pPr algn="l"/>
            <a:r>
              <a:rPr lang="en-US" altLang="zh-CN" sz="1400" b="1" dirty="0">
                <a:latin typeface="Times New Roman" panose="02020603050405020304" charset="0"/>
                <a:cs typeface="Times New Roman" panose="02020603050405020304" charset="0"/>
                <a:sym typeface="+mn-ea"/>
              </a:rPr>
              <a:t>AudioSetCaps</a:t>
            </a:r>
          </a:p>
        </p:txBody>
      </p:sp>
      <p:sp>
        <p:nvSpPr>
          <p:cNvPr id="21" name="文本框 16">
            <a:extLst>
              <a:ext uri="{FF2B5EF4-FFF2-40B4-BE49-F238E27FC236}">
                <a16:creationId xmlns:a16="http://schemas.microsoft.com/office/drawing/2014/main" id="{83578597-206E-0CD9-5517-2588640C87D8}"/>
              </a:ext>
            </a:extLst>
          </p:cNvPr>
          <p:cNvSpPr txBox="1"/>
          <p:nvPr/>
        </p:nvSpPr>
        <p:spPr>
          <a:xfrm>
            <a:off x="10270060" y="1376447"/>
            <a:ext cx="1420495" cy="601345"/>
          </a:xfrm>
          <a:prstGeom prst="rect">
            <a:avLst/>
          </a:prstGeom>
          <a:noFill/>
          <a:extLst>
            <a:ext uri="{909E8E84-426E-40DD-AFC4-6F175D3DCCD1}">
              <a14:hiddenFill xmlns:a14="http://schemas.microsoft.com/office/drawing/2010/main">
                <a:solidFill>
                  <a:schemeClr val="bg1">
                    <a:lumMod val="95000"/>
                  </a:schemeClr>
                </a:solidFill>
              </a14:hiddenFill>
            </a:ext>
          </a:extLst>
        </p:spPr>
        <p:txBody>
          <a:bodyPr wrap="square" rtlCol="0" anchor="t">
            <a:noAutofit/>
          </a:bodyPr>
          <a:lstStyle/>
          <a:p>
            <a:pPr algn="ctr"/>
            <a:r>
              <a:rPr lang="en-US" altLang="zh-CN" sz="1400" b="1" dirty="0">
                <a:latin typeface="Times New Roman" panose="02020603050405020304" charset="0"/>
                <a:cs typeface="Times New Roman" panose="02020603050405020304" charset="0"/>
                <a:sym typeface="+mn-ea"/>
              </a:rPr>
              <a:t>Mean </a:t>
            </a:r>
          </a:p>
          <a:p>
            <a:pPr algn="ctr"/>
            <a:r>
              <a:rPr lang="en-US" altLang="zh-CN" sz="1400" b="1" dirty="0">
                <a:latin typeface="Times New Roman" panose="02020603050405020304" charset="0"/>
                <a:cs typeface="Times New Roman" panose="02020603050405020304" charset="0"/>
                <a:sym typeface="+mn-ea"/>
              </a:rPr>
              <a:t>Subjective </a:t>
            </a:r>
          </a:p>
          <a:p>
            <a:pPr algn="ctr"/>
            <a:r>
              <a:rPr lang="en-US" altLang="zh-CN" sz="1400" b="1" dirty="0">
                <a:latin typeface="Times New Roman" panose="02020603050405020304" charset="0"/>
                <a:cs typeface="Times New Roman" panose="02020603050405020304" charset="0"/>
                <a:sym typeface="+mn-ea"/>
              </a:rPr>
              <a:t>Score</a:t>
            </a:r>
          </a:p>
        </p:txBody>
      </p:sp>
      <p:sp>
        <p:nvSpPr>
          <p:cNvPr id="22" name="文本框 17">
            <a:extLst>
              <a:ext uri="{FF2B5EF4-FFF2-40B4-BE49-F238E27FC236}">
                <a16:creationId xmlns:a16="http://schemas.microsoft.com/office/drawing/2014/main" id="{3EF46D2C-C2E0-A08B-52C7-1EC5C86FA354}"/>
              </a:ext>
            </a:extLst>
          </p:cNvPr>
          <p:cNvSpPr txBox="1"/>
          <p:nvPr/>
        </p:nvSpPr>
        <p:spPr>
          <a:xfrm>
            <a:off x="6544515" y="1545792"/>
            <a:ext cx="2122170" cy="432000"/>
          </a:xfrm>
          <a:prstGeom prst="rect">
            <a:avLst/>
          </a:prstGeom>
          <a:noFill/>
          <a:extLst>
            <a:ext uri="{909E8E84-426E-40DD-AFC4-6F175D3DCCD1}">
              <a14:hiddenFill xmlns:a14="http://schemas.microsoft.com/office/drawing/2010/main">
                <a:solidFill>
                  <a:schemeClr val="bg1">
                    <a:lumMod val="95000"/>
                  </a:schemeClr>
                </a:solidFill>
              </a14:hiddenFill>
            </a:ext>
          </a:extLst>
        </p:spPr>
        <p:txBody>
          <a:bodyPr wrap="square" rtlCol="0" anchor="t">
            <a:noAutofit/>
          </a:bodyPr>
          <a:lstStyle/>
          <a:p>
            <a:pPr algn="ctr"/>
            <a:r>
              <a:rPr lang="en-US" altLang="zh-CN" sz="1400" b="1" dirty="0">
                <a:latin typeface="Times New Roman" panose="02020603050405020304" charset="0"/>
                <a:cs typeface="Times New Roman" panose="02020603050405020304" charset="0"/>
                <a:sym typeface="+mn-ea"/>
              </a:rPr>
              <a:t>Dataset-Caption</a:t>
            </a:r>
          </a:p>
        </p:txBody>
      </p:sp>
      <p:sp>
        <p:nvSpPr>
          <p:cNvPr id="23" name="文本框 20">
            <a:extLst>
              <a:ext uri="{FF2B5EF4-FFF2-40B4-BE49-F238E27FC236}">
                <a16:creationId xmlns:a16="http://schemas.microsoft.com/office/drawing/2014/main" id="{CFD1B2D4-C1F9-8A71-C0CD-B5062F5B1C00}"/>
              </a:ext>
            </a:extLst>
          </p:cNvPr>
          <p:cNvSpPr txBox="1"/>
          <p:nvPr/>
        </p:nvSpPr>
        <p:spPr>
          <a:xfrm>
            <a:off x="10620308" y="2339765"/>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a:t>
            </a:r>
          </a:p>
        </p:txBody>
      </p:sp>
      <p:sp>
        <p:nvSpPr>
          <p:cNvPr id="24" name="文本框 21">
            <a:extLst>
              <a:ext uri="{FF2B5EF4-FFF2-40B4-BE49-F238E27FC236}">
                <a16:creationId xmlns:a16="http://schemas.microsoft.com/office/drawing/2014/main" id="{C97D993B-935F-8CA4-117C-9A48775F03AD}"/>
              </a:ext>
            </a:extLst>
          </p:cNvPr>
          <p:cNvSpPr txBox="1"/>
          <p:nvPr/>
        </p:nvSpPr>
        <p:spPr>
          <a:xfrm>
            <a:off x="10620308" y="3061450"/>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a:t>
            </a:r>
          </a:p>
        </p:txBody>
      </p:sp>
      <p:sp>
        <p:nvSpPr>
          <p:cNvPr id="25" name="文本框 22">
            <a:extLst>
              <a:ext uri="{FF2B5EF4-FFF2-40B4-BE49-F238E27FC236}">
                <a16:creationId xmlns:a16="http://schemas.microsoft.com/office/drawing/2014/main" id="{F72B16E6-4422-3CDD-9813-B6DD12E37394}"/>
              </a:ext>
            </a:extLst>
          </p:cNvPr>
          <p:cNvSpPr txBox="1"/>
          <p:nvPr/>
        </p:nvSpPr>
        <p:spPr>
          <a:xfrm>
            <a:off x="10620308" y="3675683"/>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4.2</a:t>
            </a:r>
          </a:p>
        </p:txBody>
      </p:sp>
      <p:sp>
        <p:nvSpPr>
          <p:cNvPr id="26" name="文本框 23">
            <a:extLst>
              <a:ext uri="{FF2B5EF4-FFF2-40B4-BE49-F238E27FC236}">
                <a16:creationId xmlns:a16="http://schemas.microsoft.com/office/drawing/2014/main" id="{2523323D-E12C-527C-933C-6DACE732255B}"/>
              </a:ext>
            </a:extLst>
          </p:cNvPr>
          <p:cNvSpPr txBox="1"/>
          <p:nvPr/>
        </p:nvSpPr>
        <p:spPr>
          <a:xfrm>
            <a:off x="10620308" y="4369106"/>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a:t>
            </a:r>
          </a:p>
        </p:txBody>
      </p:sp>
      <p:sp>
        <p:nvSpPr>
          <p:cNvPr id="27" name="文本框 24">
            <a:extLst>
              <a:ext uri="{FF2B5EF4-FFF2-40B4-BE49-F238E27FC236}">
                <a16:creationId xmlns:a16="http://schemas.microsoft.com/office/drawing/2014/main" id="{FFB29C37-BAA0-DC69-8E76-D21CCFCE273F}"/>
              </a:ext>
            </a:extLst>
          </p:cNvPr>
          <p:cNvSpPr txBox="1"/>
          <p:nvPr/>
        </p:nvSpPr>
        <p:spPr>
          <a:xfrm>
            <a:off x="10620308" y="5306167"/>
            <a:ext cx="720000" cy="360000"/>
          </a:xfrm>
          <a:prstGeom prst="rect">
            <a:avLst/>
          </a:prstGeom>
          <a:solidFill>
            <a:schemeClr val="accent4">
              <a:lumMod val="40000"/>
              <a:lumOff val="60000"/>
            </a:schemeClr>
          </a:solidFill>
        </p:spPr>
        <p:txBody>
          <a:bodyPr wrap="square" rtlCol="0" anchor="t">
            <a:noAutofit/>
          </a:bodyPr>
          <a:lstStyle/>
          <a:p>
            <a:pPr algn="ctr"/>
            <a:r>
              <a:rPr lang="en-US" altLang="zh-CN" sz="1400" b="1" dirty="0">
                <a:latin typeface="Times New Roman" panose="02020603050405020304" charset="0"/>
                <a:cs typeface="Times New Roman" panose="02020603050405020304" charset="0"/>
                <a:sym typeface="+mn-ea"/>
              </a:rPr>
              <a:t>4.4</a:t>
            </a:r>
          </a:p>
        </p:txBody>
      </p:sp>
      <p:pic>
        <p:nvPicPr>
          <p:cNvPr id="28" name="0qH8FmqGI2U">
            <a:hlinkClick r:id="" action="ppaction://media"/>
            <a:extLst>
              <a:ext uri="{FF2B5EF4-FFF2-40B4-BE49-F238E27FC236}">
                <a16:creationId xmlns:a16="http://schemas.microsoft.com/office/drawing/2014/main" id="{5FC57CC8-B67B-BA7A-DED3-25B6572A9A26}"/>
              </a:ext>
            </a:extLst>
          </p:cNvPr>
          <p:cNvPicPr>
            <a:picLocks noChangeAspect="1"/>
          </p:cNvPicPr>
          <p:nvPr>
            <a:videoFile r:link="rId7"/>
            <p:extLst>
              <p:ext uri="{DAA4B4D4-6D71-4841-9C94-3DE7FCFB9230}">
                <p14:media xmlns:p14="http://schemas.microsoft.com/office/powerpoint/2010/main" r:embed="rId6"/>
              </p:ext>
            </p:extLst>
          </p:nvPr>
        </p:nvPicPr>
        <p:blipFill>
          <a:blip r:embed="rId10"/>
          <a:stretch>
            <a:fillRect/>
          </a:stretch>
        </p:blipFill>
        <p:spPr>
          <a:xfrm>
            <a:off x="699975" y="2339742"/>
            <a:ext cx="3600000" cy="2700000"/>
          </a:xfrm>
          <a:prstGeom prst="rect">
            <a:avLst/>
          </a:prstGeom>
        </p:spPr>
      </p:pic>
    </p:spTree>
    <p:extLst>
      <p:ext uri="{BB962C8B-B14F-4D97-AF65-F5344CB8AC3E}">
        <p14:creationId xmlns:p14="http://schemas.microsoft.com/office/powerpoint/2010/main" val="1990266301"/>
      </p:ext>
    </p:extLst>
  </p:cSld>
  <p:clrMapOvr>
    <a:masterClrMapping/>
  </p:clrMapOvr>
  <p:timing>
    <p:tnLst>
      <p:par>
        <p:cTn id="1" dur="indefinite" restart="never" nodeType="tmRoot">
          <p:childTnLst>
            <p:video>
              <p:cMediaNode>
                <p:cTn id="2" fill="hold" display="1">
                  <p:stCondLst>
                    <p:cond delay="indefinite"/>
                  </p:stCondLst>
                </p:cTn>
                <p:tgtEl>
                  <p:spTgt spid="28"/>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2400BBC-7169-D41E-3E3D-2FFBBA2A6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2489D-66BC-724E-A0D2-94FEF5152EC1}"/>
              </a:ext>
            </a:extLst>
          </p:cNvPr>
          <p:cNvSpPr>
            <a:spLocks noGrp="1"/>
          </p:cNvSpPr>
          <p:nvPr>
            <p:ph type="title"/>
          </p:nvPr>
        </p:nvSpPr>
        <p:spPr>
          <a:xfrm>
            <a:off x="1107439" y="471735"/>
            <a:ext cx="5080000" cy="513088"/>
          </a:xfrm>
        </p:spPr>
        <p:txBody>
          <a:bodyPr>
            <a:normAutofit/>
          </a:bodyPr>
          <a:lstStyle/>
          <a:p>
            <a:r>
              <a:rPr lang="x-none" dirty="0">
                <a:solidFill>
                  <a:srgbClr val="0070C0"/>
                </a:solidFill>
              </a:rPr>
              <a:t>Conclusion</a:t>
            </a:r>
            <a:r>
              <a:rPr lang="en-GB" dirty="0">
                <a:solidFill>
                  <a:srgbClr val="0070C0"/>
                </a:solidFill>
              </a:rPr>
              <a:t> &amp; Future Works</a:t>
            </a:r>
            <a:endParaRPr lang="x-none" dirty="0">
              <a:solidFill>
                <a:srgbClr val="0070C0"/>
              </a:solidFill>
            </a:endParaRPr>
          </a:p>
        </p:txBody>
      </p:sp>
      <p:sp>
        <p:nvSpPr>
          <p:cNvPr id="5" name="Slide Number Placeholder 4">
            <a:extLst>
              <a:ext uri="{FF2B5EF4-FFF2-40B4-BE49-F238E27FC236}">
                <a16:creationId xmlns:a16="http://schemas.microsoft.com/office/drawing/2014/main" id="{3B0C57FD-AB86-460A-1945-663EA231872E}"/>
              </a:ext>
            </a:extLst>
          </p:cNvPr>
          <p:cNvSpPr>
            <a:spLocks noGrp="1"/>
          </p:cNvSpPr>
          <p:nvPr>
            <p:ph type="sldNum" sz="quarter" idx="12"/>
          </p:nvPr>
        </p:nvSpPr>
        <p:spPr/>
        <p:txBody>
          <a:bodyPr/>
          <a:lstStyle/>
          <a:p>
            <a:fld id="{B82ABAA4-5EBE-4E82-8762-4025E75A148F}" type="slidenum">
              <a:rPr lang="en-GB" smtClean="0"/>
              <a:t>58</a:t>
            </a:fld>
            <a:endParaRPr lang="en-GB" dirty="0"/>
          </a:p>
        </p:txBody>
      </p:sp>
      <p:pic>
        <p:nvPicPr>
          <p:cNvPr id="6" name="Picture 5">
            <a:extLst>
              <a:ext uri="{FF2B5EF4-FFF2-40B4-BE49-F238E27FC236}">
                <a16:creationId xmlns:a16="http://schemas.microsoft.com/office/drawing/2014/main" id="{23A6D14C-EDD1-76D8-D837-978C023E87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220" y="178926"/>
            <a:ext cx="1737380" cy="513088"/>
          </a:xfrm>
          <a:prstGeom prst="rect">
            <a:avLst/>
          </a:prstGeom>
        </p:spPr>
      </p:pic>
      <p:sp>
        <p:nvSpPr>
          <p:cNvPr id="14" name="Content Placeholder 2">
            <a:extLst>
              <a:ext uri="{FF2B5EF4-FFF2-40B4-BE49-F238E27FC236}">
                <a16:creationId xmlns:a16="http://schemas.microsoft.com/office/drawing/2014/main" id="{8BF316B8-7E1C-CB74-04AA-9921DBEF283F}"/>
              </a:ext>
            </a:extLst>
          </p:cNvPr>
          <p:cNvSpPr>
            <a:spLocks noGrp="1"/>
          </p:cNvSpPr>
          <p:nvPr>
            <p:ph idx="1"/>
          </p:nvPr>
        </p:nvSpPr>
        <p:spPr>
          <a:xfrm>
            <a:off x="1284049" y="1419140"/>
            <a:ext cx="9668874" cy="5508434"/>
          </a:xfrm>
        </p:spPr>
        <p:txBody>
          <a:bodyPr>
            <a:normAutofit/>
          </a:bodyPr>
          <a:lstStyle/>
          <a:p>
            <a:pPr algn="just">
              <a:buFont typeface="Wingdings" pitchFamily="2" charset="2"/>
              <a:buChar char="§"/>
            </a:pPr>
            <a:r>
              <a:rPr lang="en-US" dirty="0">
                <a:solidFill>
                  <a:schemeClr val="tx1"/>
                </a:solidFill>
              </a:rPr>
              <a:t> </a:t>
            </a:r>
            <a:r>
              <a:rPr lang="en-US" b="1" dirty="0">
                <a:solidFill>
                  <a:schemeClr val="tx1"/>
                </a:solidFill>
              </a:rPr>
              <a:t>Summary</a:t>
            </a:r>
            <a:r>
              <a:rPr lang="en-US" dirty="0">
                <a:solidFill>
                  <a:schemeClr val="tx1"/>
                </a:solidFill>
              </a:rPr>
              <a:t> </a:t>
            </a:r>
          </a:p>
          <a:p>
            <a:pPr lvl="1" algn="just">
              <a:lnSpc>
                <a:spcPct val="120000"/>
              </a:lnSpc>
              <a:buFont typeface="Wingdings" pitchFamily="2" charset="2"/>
              <a:buChar char="§"/>
            </a:pPr>
            <a:r>
              <a:rPr lang="en-US" dirty="0">
                <a:solidFill>
                  <a:schemeClr val="tx1"/>
                </a:solidFill>
              </a:rPr>
              <a:t>Large language-audio models are promising - offering new opportunities to solve problems in conventional audio tasks and newly emerging audio tasks </a:t>
            </a:r>
          </a:p>
          <a:p>
            <a:pPr lvl="1" algn="just">
              <a:buFont typeface="Wingdings" pitchFamily="2" charset="2"/>
              <a:buChar char="§"/>
            </a:pPr>
            <a:r>
              <a:rPr lang="en-US" dirty="0">
                <a:solidFill>
                  <a:schemeClr val="tx1"/>
                </a:solidFill>
              </a:rPr>
              <a:t>These models often provide SOTA performance in many downstream tasks and may offer new capabilities that were not available in previous audio models. </a:t>
            </a:r>
          </a:p>
          <a:p>
            <a:pPr algn="just">
              <a:buFont typeface="Wingdings" pitchFamily="2" charset="2"/>
              <a:buChar char="§"/>
            </a:pPr>
            <a:r>
              <a:rPr lang="en-US" dirty="0">
                <a:solidFill>
                  <a:schemeClr val="tx1"/>
                </a:solidFill>
              </a:rPr>
              <a:t> </a:t>
            </a:r>
            <a:r>
              <a:rPr lang="en-US" b="1" dirty="0">
                <a:solidFill>
                  <a:schemeClr val="tx1"/>
                </a:solidFill>
              </a:rPr>
              <a:t>Future Works</a:t>
            </a:r>
          </a:p>
          <a:p>
            <a:pPr lvl="1" algn="just">
              <a:buFont typeface="Wingdings" pitchFamily="2" charset="2"/>
              <a:buChar char="§"/>
            </a:pPr>
            <a:r>
              <a:rPr lang="en-US" dirty="0">
                <a:solidFill>
                  <a:schemeClr val="tx1"/>
                </a:solidFill>
              </a:rPr>
              <a:t>Developing unified models for multi-tasks (e.g. understanding and generation) and multi-modal data (audio, visual, language)</a:t>
            </a:r>
          </a:p>
          <a:p>
            <a:pPr lvl="1" algn="just">
              <a:buFont typeface="Wingdings" pitchFamily="2" charset="2"/>
              <a:buChar char="§"/>
            </a:pPr>
            <a:r>
              <a:rPr lang="en-US" dirty="0">
                <a:solidFill>
                  <a:schemeClr val="tx1"/>
                </a:solidFill>
              </a:rPr>
              <a:t>Improving controllability/personalization/</a:t>
            </a:r>
            <a:r>
              <a:rPr lang="en-US" dirty="0" err="1">
                <a:solidFill>
                  <a:schemeClr val="tx1"/>
                </a:solidFill>
              </a:rPr>
              <a:t>customisation</a:t>
            </a:r>
            <a:r>
              <a:rPr lang="en-US" dirty="0">
                <a:solidFill>
                  <a:schemeClr val="tx1"/>
                </a:solidFill>
              </a:rPr>
              <a:t> of LALMs in various downstream tasks (e.g. generation and captioning)</a:t>
            </a:r>
          </a:p>
          <a:p>
            <a:pPr lvl="1" algn="just">
              <a:buFont typeface="Wingdings" pitchFamily="2" charset="2"/>
              <a:buChar char="§"/>
            </a:pPr>
            <a:r>
              <a:rPr lang="en-US" dirty="0">
                <a:solidFill>
                  <a:schemeClr val="tx1"/>
                </a:solidFill>
              </a:rPr>
              <a:t>Developing LALMs for long form audio activity understanding, reasoning</a:t>
            </a:r>
          </a:p>
          <a:p>
            <a:pPr lvl="1" algn="just">
              <a:buFont typeface="Wingdings" pitchFamily="2" charset="2"/>
              <a:buChar char="§"/>
            </a:pPr>
            <a:r>
              <a:rPr lang="en-US" altLang="zh-CN" dirty="0">
                <a:solidFill>
                  <a:schemeClr val="tx1"/>
                </a:solidFill>
              </a:rPr>
              <a:t>Developing LALMs for spatial audio generation and reasoning </a:t>
            </a:r>
            <a:endParaRPr lang="en-US" dirty="0">
              <a:solidFill>
                <a:schemeClr val="tx1"/>
              </a:solidFill>
            </a:endParaRPr>
          </a:p>
          <a:p>
            <a:pPr lvl="1" algn="just">
              <a:buFont typeface="Wingdings" pitchFamily="2" charset="2"/>
              <a:buChar char="§"/>
            </a:pPr>
            <a:r>
              <a:rPr lang="en-US" dirty="0">
                <a:solidFill>
                  <a:schemeClr val="tx1"/>
                </a:solidFill>
              </a:rPr>
              <a:t>Leveraging physics-based model + data driven models</a:t>
            </a:r>
          </a:p>
          <a:p>
            <a:pPr marL="201168" lvl="1" indent="0" algn="just">
              <a:buNone/>
            </a:pPr>
            <a:endParaRPr lang="en-US" dirty="0">
              <a:solidFill>
                <a:schemeClr val="tx1"/>
              </a:solidFill>
            </a:endParaRPr>
          </a:p>
          <a:p>
            <a:pPr lvl="1" algn="just">
              <a:buFont typeface="Wingdings" pitchFamily="2" charset="2"/>
              <a:buChar char="§"/>
            </a:pPr>
            <a:endParaRPr lang="en-US" dirty="0">
              <a:solidFill>
                <a:schemeClr val="tx1"/>
              </a:solidFill>
            </a:endParaRPr>
          </a:p>
        </p:txBody>
      </p:sp>
    </p:spTree>
    <p:extLst>
      <p:ext uri="{BB962C8B-B14F-4D97-AF65-F5344CB8AC3E}">
        <p14:creationId xmlns:p14="http://schemas.microsoft.com/office/powerpoint/2010/main" val="2339777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0B57-0A0F-2AEB-5895-EE2795734AB8}"/>
              </a:ext>
            </a:extLst>
          </p:cNvPr>
          <p:cNvSpPr>
            <a:spLocks noGrp="1"/>
          </p:cNvSpPr>
          <p:nvPr>
            <p:ph type="title"/>
          </p:nvPr>
        </p:nvSpPr>
        <p:spPr>
          <a:xfrm>
            <a:off x="603595" y="339165"/>
            <a:ext cx="10058400" cy="450818"/>
          </a:xfrm>
        </p:spPr>
        <p:txBody>
          <a:bodyPr>
            <a:normAutofit fontScale="90000"/>
          </a:bodyPr>
          <a:lstStyle/>
          <a:p>
            <a:r>
              <a:rPr lang="en-GB" dirty="0">
                <a:solidFill>
                  <a:srgbClr val="0070C0"/>
                </a:solidFill>
              </a:rPr>
              <a:t>Paper, Codes, Demos, and More, …</a:t>
            </a:r>
            <a:endParaRPr lang="x-none" dirty="0">
              <a:solidFill>
                <a:srgbClr val="0070C0"/>
              </a:solidFill>
            </a:endParaRPr>
          </a:p>
        </p:txBody>
      </p:sp>
      <p:sp>
        <p:nvSpPr>
          <p:cNvPr id="3" name="Content Placeholder 2">
            <a:extLst>
              <a:ext uri="{FF2B5EF4-FFF2-40B4-BE49-F238E27FC236}">
                <a16:creationId xmlns:a16="http://schemas.microsoft.com/office/drawing/2014/main" id="{FE9E87F4-38D0-14ED-32B7-FE9BD62F8CE3}"/>
              </a:ext>
            </a:extLst>
          </p:cNvPr>
          <p:cNvSpPr>
            <a:spLocks noGrp="1"/>
          </p:cNvSpPr>
          <p:nvPr>
            <p:ph idx="1"/>
          </p:nvPr>
        </p:nvSpPr>
        <p:spPr>
          <a:xfrm>
            <a:off x="603594" y="1055709"/>
            <a:ext cx="6592335" cy="1638591"/>
          </a:xfrm>
        </p:spPr>
        <p:txBody>
          <a:bodyPr>
            <a:normAutofit fontScale="70000" lnSpcReduction="20000"/>
          </a:bodyPr>
          <a:lstStyle/>
          <a:p>
            <a:r>
              <a:rPr lang="en-US" sz="2000" b="1" dirty="0" err="1">
                <a:solidFill>
                  <a:srgbClr val="7030A0"/>
                </a:solidFill>
              </a:rPr>
              <a:t>AudioLDM</a:t>
            </a:r>
            <a:r>
              <a:rPr lang="en-US" sz="2000" b="1" dirty="0"/>
              <a:t>: </a:t>
            </a:r>
            <a:endParaRPr lang="en-GB" sz="2000" b="1" dirty="0"/>
          </a:p>
          <a:p>
            <a:pPr>
              <a:lnSpc>
                <a:spcPct val="120000"/>
              </a:lnSpc>
              <a:spcBef>
                <a:spcPts val="0"/>
              </a:spcBef>
              <a:spcAft>
                <a:spcPts val="0"/>
              </a:spcAft>
            </a:pPr>
            <a:r>
              <a:rPr lang="x-none" sz="2000" dirty="0"/>
              <a:t>Paper</a:t>
            </a:r>
            <a:r>
              <a:rPr lang="en-GB" sz="2000" dirty="0"/>
              <a:t>: </a:t>
            </a:r>
            <a:r>
              <a:rPr lang="en-US" sz="2000" dirty="0">
                <a:hlinkClick r:id="rId2"/>
              </a:rPr>
              <a:t>https://arxiv.org/abs/2301.12503</a:t>
            </a:r>
            <a:endParaRPr lang="x-none" sz="2000" dirty="0"/>
          </a:p>
          <a:p>
            <a:pPr>
              <a:lnSpc>
                <a:spcPct val="120000"/>
              </a:lnSpc>
              <a:spcBef>
                <a:spcPts val="0"/>
              </a:spcBef>
              <a:spcAft>
                <a:spcPts val="0"/>
              </a:spcAft>
            </a:pPr>
            <a:r>
              <a:rPr lang="en-US" sz="2000" dirty="0"/>
              <a:t>Project Page: </a:t>
            </a:r>
            <a:r>
              <a:rPr lang="en-US" sz="2000" dirty="0">
                <a:hlinkClick r:id="rId3"/>
              </a:rPr>
              <a:t>https://audioldm.github.io/</a:t>
            </a:r>
            <a:r>
              <a:rPr lang="en-US" sz="2000" dirty="0"/>
              <a:t> </a:t>
            </a:r>
          </a:p>
          <a:p>
            <a:pPr>
              <a:lnSpc>
                <a:spcPct val="120000"/>
              </a:lnSpc>
              <a:spcBef>
                <a:spcPts val="0"/>
              </a:spcBef>
              <a:spcAft>
                <a:spcPts val="0"/>
              </a:spcAft>
            </a:pPr>
            <a:r>
              <a:rPr lang="en-US" sz="2000" dirty="0" err="1"/>
              <a:t>Github</a:t>
            </a:r>
            <a:r>
              <a:rPr lang="en-US" sz="2000" dirty="0"/>
              <a:t>:</a:t>
            </a:r>
          </a:p>
          <a:p>
            <a:pPr lvl="1">
              <a:lnSpc>
                <a:spcPct val="120000"/>
              </a:lnSpc>
              <a:spcBef>
                <a:spcPts val="0"/>
              </a:spcBef>
              <a:spcAft>
                <a:spcPts val="0"/>
              </a:spcAft>
            </a:pPr>
            <a:r>
              <a:rPr lang="en-US" sz="2000" dirty="0"/>
              <a:t>Pretrained model: </a:t>
            </a:r>
            <a:r>
              <a:rPr lang="en-US" sz="2000" dirty="0">
                <a:hlinkClick r:id="rId4"/>
              </a:rPr>
              <a:t>https://github.com/haoheliu/AudioLDM</a:t>
            </a:r>
            <a:r>
              <a:rPr lang="en-US" sz="2000" dirty="0"/>
              <a:t> </a:t>
            </a:r>
          </a:p>
          <a:p>
            <a:pPr lvl="1">
              <a:lnSpc>
                <a:spcPct val="120000"/>
              </a:lnSpc>
              <a:spcBef>
                <a:spcPts val="0"/>
              </a:spcBef>
              <a:spcAft>
                <a:spcPts val="0"/>
              </a:spcAft>
            </a:pPr>
            <a:r>
              <a:rPr lang="en-US" sz="2000" dirty="0"/>
              <a:t>Evaluation tools: </a:t>
            </a:r>
            <a:r>
              <a:rPr lang="en-US" sz="2000" dirty="0">
                <a:hlinkClick r:id="rId5"/>
              </a:rPr>
              <a:t>https://github.com/haoheliu/audioldm_eval</a:t>
            </a:r>
            <a:r>
              <a:rPr lang="en-US" sz="2000" dirty="0"/>
              <a:t> </a:t>
            </a:r>
          </a:p>
          <a:p>
            <a:pPr>
              <a:lnSpc>
                <a:spcPct val="120000"/>
              </a:lnSpc>
              <a:spcBef>
                <a:spcPts val="0"/>
              </a:spcBef>
              <a:spcAft>
                <a:spcPts val="0"/>
              </a:spcAft>
            </a:pPr>
            <a:r>
              <a:rPr lang="en-US" sz="2000" dirty="0"/>
              <a:t>YouTube: </a:t>
            </a:r>
            <a:r>
              <a:rPr lang="en-US" sz="2000" dirty="0">
                <a:hlinkClick r:id="rId6"/>
              </a:rPr>
              <a:t>https://www.youtube.com/watch?v=_0VTltNYhao</a:t>
            </a:r>
            <a:r>
              <a:rPr lang="en-US" sz="2000" dirty="0"/>
              <a:t> </a:t>
            </a:r>
          </a:p>
          <a:p>
            <a:endParaRPr lang="x-none" sz="2400" dirty="0"/>
          </a:p>
        </p:txBody>
      </p:sp>
      <p:sp>
        <p:nvSpPr>
          <p:cNvPr id="4" name="Date Placeholder 3">
            <a:extLst>
              <a:ext uri="{FF2B5EF4-FFF2-40B4-BE49-F238E27FC236}">
                <a16:creationId xmlns:a16="http://schemas.microsoft.com/office/drawing/2014/main" id="{C70EF30B-628C-F31D-4198-CC8AB6A460BD}"/>
              </a:ext>
            </a:extLst>
          </p:cNvPr>
          <p:cNvSpPr>
            <a:spLocks noGrp="1"/>
          </p:cNvSpPr>
          <p:nvPr>
            <p:ph type="dt" sz="half" idx="10"/>
          </p:nvPr>
        </p:nvSpPr>
        <p:spPr/>
        <p:txBody>
          <a:bodyPr/>
          <a:lstStyle/>
          <a:p>
            <a:fld id="{1F7A26F5-88DD-0743-B0BE-53DFDA444E21}" type="datetime1">
              <a:rPr lang="en-US" smtClean="0"/>
              <a:t>6/11/2026</a:t>
            </a:fld>
            <a:endParaRPr lang="en-US"/>
          </a:p>
        </p:txBody>
      </p:sp>
      <p:sp>
        <p:nvSpPr>
          <p:cNvPr id="7" name="TextBox 6">
            <a:extLst>
              <a:ext uri="{FF2B5EF4-FFF2-40B4-BE49-F238E27FC236}">
                <a16:creationId xmlns:a16="http://schemas.microsoft.com/office/drawing/2014/main" id="{634EFBFF-1A24-344D-A5C5-BCF4FD509E4C}"/>
              </a:ext>
            </a:extLst>
          </p:cNvPr>
          <p:cNvSpPr txBox="1"/>
          <p:nvPr/>
        </p:nvSpPr>
        <p:spPr>
          <a:xfrm>
            <a:off x="616940" y="5581088"/>
            <a:ext cx="5218781" cy="1243822"/>
          </a:xfrm>
          <a:prstGeom prst="rect">
            <a:avLst/>
          </a:prstGeom>
          <a:noFill/>
        </p:spPr>
        <p:txBody>
          <a:bodyPr wrap="square" rtlCol="0">
            <a:spAutoFit/>
          </a:bodyPr>
          <a:lstStyle/>
          <a:p>
            <a:r>
              <a:rPr lang="en-GB" dirty="0"/>
              <a:t>More c</a:t>
            </a:r>
            <a:r>
              <a:rPr lang="x-none" dirty="0"/>
              <a:t>ode </a:t>
            </a:r>
            <a:r>
              <a:rPr lang="en-GB" dirty="0"/>
              <a:t>about other works </a:t>
            </a:r>
            <a:r>
              <a:rPr lang="x-none" dirty="0"/>
              <a:t>avaliable at: </a:t>
            </a:r>
            <a:endParaRPr lang="en-GB" dirty="0"/>
          </a:p>
          <a:p>
            <a:r>
              <a:rPr lang="en-US" dirty="0">
                <a:hlinkClick r:id="rId7"/>
              </a:rPr>
              <a:t>https://github.com/XinhaoMei/DCASE2021_task6_v2</a:t>
            </a:r>
            <a:r>
              <a:rPr lang="x-none" dirty="0">
                <a:hlinkClick r:id="rId7"/>
              </a:rPr>
              <a:t> </a:t>
            </a:r>
            <a:endParaRPr lang="x-none" dirty="0"/>
          </a:p>
          <a:p>
            <a:r>
              <a:rPr lang="en-US" dirty="0">
                <a:hlinkClick r:id="rId8"/>
              </a:rPr>
              <a:t>https://github.com/XinhaoMei/ACT</a:t>
            </a:r>
            <a:endParaRPr lang="en-US" dirty="0"/>
          </a:p>
          <a:p>
            <a:r>
              <a:rPr lang="en-GB" dirty="0">
                <a:hlinkClick r:id="rId9"/>
              </a:rPr>
              <a:t>https://github.com/liuxubo717/cl4ac</a:t>
            </a:r>
            <a:endParaRPr lang="en-GB" dirty="0"/>
          </a:p>
        </p:txBody>
      </p:sp>
      <p:sp>
        <p:nvSpPr>
          <p:cNvPr id="11" name="TextBox 10"/>
          <p:cNvSpPr txBox="1"/>
          <p:nvPr/>
        </p:nvSpPr>
        <p:spPr>
          <a:xfrm>
            <a:off x="587123" y="4717392"/>
            <a:ext cx="4835065" cy="923330"/>
          </a:xfrm>
          <a:prstGeom prst="rect">
            <a:avLst/>
          </a:prstGeom>
          <a:noFill/>
        </p:spPr>
        <p:txBody>
          <a:bodyPr wrap="square" rtlCol="0">
            <a:spAutoFit/>
          </a:bodyPr>
          <a:lstStyle/>
          <a:p>
            <a:r>
              <a:rPr lang="en-GB" b="1" dirty="0" err="1">
                <a:solidFill>
                  <a:srgbClr val="7030A0"/>
                </a:solidFill>
              </a:rPr>
              <a:t>WavCaps</a:t>
            </a:r>
            <a:r>
              <a:rPr lang="en-GB" dirty="0"/>
              <a:t>:</a:t>
            </a:r>
          </a:p>
          <a:p>
            <a:r>
              <a:rPr lang="en-GB" dirty="0"/>
              <a:t>Paper: https://arxiv.org/abs/2303.17395</a:t>
            </a:r>
          </a:p>
          <a:p>
            <a:r>
              <a:rPr lang="en-GB" dirty="0"/>
              <a:t>Code: https://github.com/xinhaomei/wavcaps</a:t>
            </a:r>
            <a:r>
              <a:rPr lang="en-GB" b="1" dirty="0"/>
              <a:t> </a:t>
            </a:r>
          </a:p>
        </p:txBody>
      </p:sp>
      <p:pic>
        <p:nvPicPr>
          <p:cNvPr id="5" name="Picture 4">
            <a:extLst>
              <a:ext uri="{FF2B5EF4-FFF2-40B4-BE49-F238E27FC236}">
                <a16:creationId xmlns:a16="http://schemas.microsoft.com/office/drawing/2014/main" id="{56173553-BA16-6C1F-49F2-BD2FCF9175E9}"/>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
        <p:nvSpPr>
          <p:cNvPr id="8" name="TextBox 7">
            <a:extLst>
              <a:ext uri="{FF2B5EF4-FFF2-40B4-BE49-F238E27FC236}">
                <a16:creationId xmlns:a16="http://schemas.microsoft.com/office/drawing/2014/main" id="{EA453A9B-FDEC-6F55-3B5A-9C9E2BF50715}"/>
              </a:ext>
            </a:extLst>
          </p:cNvPr>
          <p:cNvSpPr txBox="1"/>
          <p:nvPr/>
        </p:nvSpPr>
        <p:spPr>
          <a:xfrm>
            <a:off x="603594" y="2906847"/>
            <a:ext cx="4445483" cy="923330"/>
          </a:xfrm>
          <a:prstGeom prst="rect">
            <a:avLst/>
          </a:prstGeom>
          <a:noFill/>
        </p:spPr>
        <p:txBody>
          <a:bodyPr wrap="square">
            <a:spAutoFit/>
          </a:bodyPr>
          <a:lstStyle/>
          <a:p>
            <a:r>
              <a:rPr lang="en-GB" dirty="0"/>
              <a:t>Paper/code/demos at project page:</a:t>
            </a:r>
          </a:p>
          <a:p>
            <a:r>
              <a:rPr lang="en-GB" dirty="0">
                <a:hlinkClick r:id="rId11"/>
              </a:rPr>
              <a:t>https://haoheliu.github.io/SemantiCodec/</a:t>
            </a:r>
            <a:endParaRPr lang="en-GB" dirty="0"/>
          </a:p>
          <a:p>
            <a:endParaRPr lang="en-GB" dirty="0"/>
          </a:p>
        </p:txBody>
      </p:sp>
      <p:sp>
        <p:nvSpPr>
          <p:cNvPr id="13" name="TextBox 12">
            <a:extLst>
              <a:ext uri="{FF2B5EF4-FFF2-40B4-BE49-F238E27FC236}">
                <a16:creationId xmlns:a16="http://schemas.microsoft.com/office/drawing/2014/main" id="{F27344DF-F8FD-4E1C-25FD-42E7A4F8CEF4}"/>
              </a:ext>
            </a:extLst>
          </p:cNvPr>
          <p:cNvSpPr txBox="1"/>
          <p:nvPr/>
        </p:nvSpPr>
        <p:spPr>
          <a:xfrm>
            <a:off x="603595" y="2612212"/>
            <a:ext cx="1659834" cy="369332"/>
          </a:xfrm>
          <a:prstGeom prst="rect">
            <a:avLst/>
          </a:prstGeom>
          <a:noFill/>
        </p:spPr>
        <p:txBody>
          <a:bodyPr wrap="square" rtlCol="0">
            <a:spAutoFit/>
          </a:bodyPr>
          <a:lstStyle/>
          <a:p>
            <a:r>
              <a:rPr lang="en-GB" b="1" dirty="0" err="1">
                <a:solidFill>
                  <a:srgbClr val="7030A0"/>
                </a:solidFill>
              </a:rPr>
              <a:t>SemantiCodec</a:t>
            </a:r>
            <a:r>
              <a:rPr lang="en-GB" dirty="0"/>
              <a:t>:</a:t>
            </a:r>
            <a:r>
              <a:rPr lang="en-GB" b="1" dirty="0"/>
              <a:t> </a:t>
            </a:r>
          </a:p>
        </p:txBody>
      </p:sp>
      <p:sp>
        <p:nvSpPr>
          <p:cNvPr id="6" name="TextBox 5">
            <a:extLst>
              <a:ext uri="{FF2B5EF4-FFF2-40B4-BE49-F238E27FC236}">
                <a16:creationId xmlns:a16="http://schemas.microsoft.com/office/drawing/2014/main" id="{A1CF6FDB-BEB3-52C7-CA84-8C180B1BF8DC}"/>
              </a:ext>
            </a:extLst>
          </p:cNvPr>
          <p:cNvSpPr txBox="1"/>
          <p:nvPr/>
        </p:nvSpPr>
        <p:spPr>
          <a:xfrm>
            <a:off x="6245085" y="4196093"/>
            <a:ext cx="5945312" cy="923330"/>
          </a:xfrm>
          <a:prstGeom prst="rect">
            <a:avLst/>
          </a:prstGeom>
          <a:noFill/>
        </p:spPr>
        <p:txBody>
          <a:bodyPr wrap="square" rtlCol="0">
            <a:spAutoFit/>
          </a:bodyPr>
          <a:lstStyle/>
          <a:p>
            <a:r>
              <a:rPr lang="en-GB" b="1" dirty="0" err="1">
                <a:solidFill>
                  <a:srgbClr val="7030A0"/>
                </a:solidFill>
              </a:rPr>
              <a:t>AudioSetCaps</a:t>
            </a:r>
            <a:r>
              <a:rPr lang="en-GB" dirty="0"/>
              <a:t>:</a:t>
            </a:r>
          </a:p>
          <a:p>
            <a:r>
              <a:rPr lang="en-GB" dirty="0"/>
              <a:t>Data and code: </a:t>
            </a:r>
            <a:r>
              <a:rPr lang="en-GB" dirty="0">
                <a:hlinkClick r:id="rId12"/>
              </a:rPr>
              <a:t>https://github.com/JishengBai/AudioSetCaps</a:t>
            </a:r>
            <a:endParaRPr lang="en-GB" dirty="0"/>
          </a:p>
          <a:p>
            <a:r>
              <a:rPr lang="en-GB" dirty="0">
                <a:hlinkClick r:id="rId13"/>
              </a:rPr>
              <a:t>https://huggingface.co/datasets/baijs/AudioSetCaps</a:t>
            </a:r>
            <a:endParaRPr lang="en-GB" dirty="0"/>
          </a:p>
        </p:txBody>
      </p:sp>
      <p:sp>
        <p:nvSpPr>
          <p:cNvPr id="14" name="TextBox 13">
            <a:extLst>
              <a:ext uri="{FF2B5EF4-FFF2-40B4-BE49-F238E27FC236}">
                <a16:creationId xmlns:a16="http://schemas.microsoft.com/office/drawing/2014/main" id="{35D38D8A-FBBF-CB34-114A-5A8EF08F65F5}"/>
              </a:ext>
            </a:extLst>
          </p:cNvPr>
          <p:cNvSpPr txBox="1"/>
          <p:nvPr/>
        </p:nvSpPr>
        <p:spPr>
          <a:xfrm>
            <a:off x="6245085" y="5227911"/>
            <a:ext cx="7736440" cy="646331"/>
          </a:xfrm>
          <a:prstGeom prst="rect">
            <a:avLst/>
          </a:prstGeom>
          <a:noFill/>
        </p:spPr>
        <p:txBody>
          <a:bodyPr wrap="square" rtlCol="0">
            <a:spAutoFit/>
          </a:bodyPr>
          <a:lstStyle/>
          <a:p>
            <a:r>
              <a:rPr lang="en-GB" b="1" dirty="0">
                <a:solidFill>
                  <a:srgbClr val="7030A0"/>
                </a:solidFill>
              </a:rPr>
              <a:t>Sound-</a:t>
            </a:r>
            <a:r>
              <a:rPr lang="en-GB" b="1" dirty="0" err="1">
                <a:solidFill>
                  <a:srgbClr val="7030A0"/>
                </a:solidFill>
              </a:rPr>
              <a:t>VECaps</a:t>
            </a:r>
            <a:r>
              <a:rPr lang="en-GB" dirty="0"/>
              <a:t>: paper, data &amp; code: </a:t>
            </a:r>
          </a:p>
          <a:p>
            <a:r>
              <a:rPr lang="en" altLang="zh-CN" sz="1800" dirty="0">
                <a:hlinkClick r:id="rId14"/>
              </a:rPr>
              <a:t>https://yyua8222.github.io/Sound-VECaps-demo</a:t>
            </a:r>
            <a:endParaRPr lang="en-GB" dirty="0"/>
          </a:p>
        </p:txBody>
      </p:sp>
      <p:sp>
        <p:nvSpPr>
          <p:cNvPr id="15" name="TextBox 14">
            <a:extLst>
              <a:ext uri="{FF2B5EF4-FFF2-40B4-BE49-F238E27FC236}">
                <a16:creationId xmlns:a16="http://schemas.microsoft.com/office/drawing/2014/main" id="{6DC887AC-4E13-05A1-721B-E98BE4FAAA84}"/>
              </a:ext>
            </a:extLst>
          </p:cNvPr>
          <p:cNvSpPr txBox="1"/>
          <p:nvPr/>
        </p:nvSpPr>
        <p:spPr>
          <a:xfrm>
            <a:off x="6245085" y="2660366"/>
            <a:ext cx="5255232" cy="1477328"/>
          </a:xfrm>
          <a:prstGeom prst="rect">
            <a:avLst/>
          </a:prstGeom>
          <a:noFill/>
        </p:spPr>
        <p:txBody>
          <a:bodyPr wrap="square" rtlCol="0">
            <a:spAutoFit/>
          </a:bodyPr>
          <a:lstStyle/>
          <a:p>
            <a:r>
              <a:rPr lang="en-GB" b="1" dirty="0" err="1">
                <a:solidFill>
                  <a:srgbClr val="7030A0"/>
                </a:solidFill>
              </a:rPr>
              <a:t>WavJourney</a:t>
            </a:r>
            <a:r>
              <a:rPr lang="en-GB" b="1" dirty="0"/>
              <a:t>:</a:t>
            </a:r>
          </a:p>
          <a:p>
            <a:r>
              <a:rPr lang="en-GB" dirty="0"/>
              <a:t>Paper:</a:t>
            </a:r>
            <a:r>
              <a:rPr lang="en-GB" b="1" dirty="0"/>
              <a:t> </a:t>
            </a:r>
            <a:r>
              <a:rPr lang="en-GB" dirty="0">
                <a:hlinkClick r:id="rId15"/>
              </a:rPr>
              <a:t>https://arxiv.org/abs/2307.14335</a:t>
            </a:r>
            <a:endParaRPr lang="en-GB" dirty="0"/>
          </a:p>
          <a:p>
            <a:r>
              <a:rPr lang="en-GB" dirty="0"/>
              <a:t>Code:</a:t>
            </a:r>
            <a:r>
              <a:rPr lang="en-GB" b="1" dirty="0"/>
              <a:t> </a:t>
            </a:r>
            <a:r>
              <a:rPr lang="en-GB" dirty="0">
                <a:hlinkClick r:id="rId16"/>
              </a:rPr>
              <a:t>https://github.com/Audio-AGI/WavJourney</a:t>
            </a:r>
            <a:endParaRPr lang="en-GB" dirty="0"/>
          </a:p>
          <a:p>
            <a:r>
              <a:rPr lang="en-US" altLang="zh-CN" dirty="0"/>
              <a:t>Demo</a:t>
            </a:r>
            <a:r>
              <a:rPr lang="en-GB" dirty="0"/>
              <a:t>:</a:t>
            </a:r>
            <a:r>
              <a:rPr lang="en-GB" b="1" dirty="0"/>
              <a:t> </a:t>
            </a:r>
            <a:r>
              <a:rPr lang="en-GB" dirty="0">
                <a:hlinkClick r:id="rId17"/>
              </a:rPr>
              <a:t>https://huggingface.co/spaces/Audio-AGI/WavJourney</a:t>
            </a:r>
            <a:r>
              <a:rPr lang="en-GB" b="1" dirty="0"/>
              <a:t> </a:t>
            </a:r>
          </a:p>
        </p:txBody>
      </p:sp>
      <p:sp>
        <p:nvSpPr>
          <p:cNvPr id="9" name="Content Placeholder 2">
            <a:extLst>
              <a:ext uri="{FF2B5EF4-FFF2-40B4-BE49-F238E27FC236}">
                <a16:creationId xmlns:a16="http://schemas.microsoft.com/office/drawing/2014/main" id="{F4F54573-69DB-04AA-95DB-8CE0DC372E80}"/>
              </a:ext>
            </a:extLst>
          </p:cNvPr>
          <p:cNvSpPr txBox="1">
            <a:spLocks/>
          </p:cNvSpPr>
          <p:nvPr/>
        </p:nvSpPr>
        <p:spPr>
          <a:xfrm>
            <a:off x="6245085" y="751682"/>
            <a:ext cx="5793023" cy="587634"/>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a:solidFill>
                  <a:srgbClr val="7030A0"/>
                </a:solidFill>
              </a:rPr>
              <a:t>AudioLDM2</a:t>
            </a:r>
            <a:r>
              <a:rPr lang="en-US" sz="2000" b="1" dirty="0"/>
              <a:t>: </a:t>
            </a:r>
            <a:endParaRPr lang="en-GB" sz="2000" b="1" dirty="0"/>
          </a:p>
          <a:p>
            <a:pPr>
              <a:lnSpc>
                <a:spcPct val="120000"/>
              </a:lnSpc>
              <a:spcBef>
                <a:spcPts val="0"/>
              </a:spcBef>
              <a:spcAft>
                <a:spcPts val="0"/>
              </a:spcAft>
            </a:pPr>
            <a:r>
              <a:rPr lang="en-US" sz="2000" dirty="0"/>
              <a:t>Project Page: </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hlinkClick r:id="rId18"/>
              </a:rPr>
              <a:t>https://audioldm.github.io/audioldm2/</a:t>
            </a: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endParaRPr lang="en-US" sz="2000" dirty="0"/>
          </a:p>
        </p:txBody>
      </p:sp>
      <p:sp>
        <p:nvSpPr>
          <p:cNvPr id="10" name="Content Placeholder 2">
            <a:extLst>
              <a:ext uri="{FF2B5EF4-FFF2-40B4-BE49-F238E27FC236}">
                <a16:creationId xmlns:a16="http://schemas.microsoft.com/office/drawing/2014/main" id="{DA4674FF-2411-280D-C6DE-AD9D15D29714}"/>
              </a:ext>
            </a:extLst>
          </p:cNvPr>
          <p:cNvSpPr txBox="1">
            <a:spLocks/>
          </p:cNvSpPr>
          <p:nvPr/>
        </p:nvSpPr>
        <p:spPr>
          <a:xfrm>
            <a:off x="6264962" y="1412712"/>
            <a:ext cx="5098829" cy="562478"/>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a:solidFill>
                  <a:srgbClr val="7030A0"/>
                </a:solidFill>
              </a:rPr>
              <a:t>APT</a:t>
            </a:r>
            <a:r>
              <a:rPr lang="en-US" sz="2000" b="1" dirty="0"/>
              <a:t>: </a:t>
            </a:r>
            <a:endParaRPr lang="en-GB" sz="2000" b="1" dirty="0"/>
          </a:p>
          <a:p>
            <a:pPr>
              <a:lnSpc>
                <a:spcPct val="120000"/>
              </a:lnSpc>
              <a:spcBef>
                <a:spcPts val="0"/>
              </a:spcBef>
              <a:spcAft>
                <a:spcPts val="0"/>
              </a:spcAft>
            </a:pPr>
            <a:r>
              <a:rPr lang="en-US" sz="2000" dirty="0"/>
              <a:t>Code: </a:t>
            </a:r>
            <a:r>
              <a:rPr lang="en-GB" sz="2000" dirty="0">
                <a:hlinkClick r:id="rId19"/>
              </a:rPr>
              <a:t>https://github.com/JinhuaLiang/APT</a:t>
            </a: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endParaRPr lang="en-US" sz="2000" dirty="0"/>
          </a:p>
        </p:txBody>
      </p:sp>
      <p:sp>
        <p:nvSpPr>
          <p:cNvPr id="12" name="Content Placeholder 2">
            <a:extLst>
              <a:ext uri="{FF2B5EF4-FFF2-40B4-BE49-F238E27FC236}">
                <a16:creationId xmlns:a16="http://schemas.microsoft.com/office/drawing/2014/main" id="{CF9EEC56-D3A1-1958-4E3F-26FE0636B212}"/>
              </a:ext>
            </a:extLst>
          </p:cNvPr>
          <p:cNvSpPr txBox="1">
            <a:spLocks/>
          </p:cNvSpPr>
          <p:nvPr/>
        </p:nvSpPr>
        <p:spPr>
          <a:xfrm>
            <a:off x="6263651" y="2150614"/>
            <a:ext cx="5177031" cy="543761"/>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err="1">
                <a:solidFill>
                  <a:srgbClr val="7030A0"/>
                </a:solidFill>
              </a:rPr>
              <a:t>WavCraft</a:t>
            </a:r>
            <a:r>
              <a:rPr lang="en-US" sz="2000" b="1" dirty="0"/>
              <a:t>: </a:t>
            </a:r>
            <a:endParaRPr lang="en-GB" sz="2000" b="1" dirty="0"/>
          </a:p>
          <a:p>
            <a:pPr>
              <a:lnSpc>
                <a:spcPct val="120000"/>
              </a:lnSpc>
              <a:spcBef>
                <a:spcPts val="0"/>
              </a:spcBef>
              <a:spcAft>
                <a:spcPts val="0"/>
              </a:spcAft>
            </a:pPr>
            <a:r>
              <a:rPr lang="en-US" sz="2000" dirty="0"/>
              <a:t>Code: </a:t>
            </a:r>
            <a:r>
              <a:rPr lang="en-GB" sz="2000" dirty="0">
                <a:hlinkClick r:id="rId20"/>
              </a:rPr>
              <a:t>https://github.com/JinhuaLiang/WavCraft</a:t>
            </a:r>
            <a:endParaRPr lang="en-GB" sz="2000" dirty="0"/>
          </a:p>
          <a:p>
            <a:pPr>
              <a:lnSpc>
                <a:spcPct val="120000"/>
              </a:lnSpc>
              <a:spcBef>
                <a:spcPts val="0"/>
              </a:spcBef>
              <a:spcAft>
                <a:spcPts val="0"/>
              </a:spcAft>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endParaRPr lang="en-US" sz="2000" dirty="0"/>
          </a:p>
        </p:txBody>
      </p:sp>
      <p:sp>
        <p:nvSpPr>
          <p:cNvPr id="16" name="Content Placeholder 2">
            <a:extLst>
              <a:ext uri="{FF2B5EF4-FFF2-40B4-BE49-F238E27FC236}">
                <a16:creationId xmlns:a16="http://schemas.microsoft.com/office/drawing/2014/main" id="{818E2615-0D1A-68D9-12BE-ADB34ADFBA12}"/>
              </a:ext>
            </a:extLst>
          </p:cNvPr>
          <p:cNvSpPr txBox="1">
            <a:spLocks/>
          </p:cNvSpPr>
          <p:nvPr/>
        </p:nvSpPr>
        <p:spPr>
          <a:xfrm>
            <a:off x="616940" y="3585119"/>
            <a:ext cx="5028486" cy="1132273"/>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err="1">
                <a:solidFill>
                  <a:srgbClr val="7030A0"/>
                </a:solidFill>
              </a:rPr>
              <a:t>AudioSep</a:t>
            </a:r>
            <a:r>
              <a:rPr lang="en-US" sz="2000" b="1" dirty="0"/>
              <a:t>: </a:t>
            </a:r>
            <a:endParaRPr lang="en-GB" sz="2000" b="1" dirty="0"/>
          </a:p>
          <a:p>
            <a:pPr>
              <a:lnSpc>
                <a:spcPct val="120000"/>
              </a:lnSpc>
              <a:spcBef>
                <a:spcPts val="0"/>
              </a:spcBef>
              <a:spcAft>
                <a:spcPts val="0"/>
              </a:spcAft>
            </a:pPr>
            <a:r>
              <a:rPr lang="en-US" sz="2000" dirty="0"/>
              <a:t>Code: </a:t>
            </a:r>
            <a:r>
              <a:rPr lang="en-GB" sz="2000" dirty="0">
                <a:hlinkClick r:id="rId21"/>
              </a:rPr>
              <a:t>https://github.com/Audio-AGI/AudioSep</a:t>
            </a:r>
            <a:endParaRPr lang="en-GB" sz="2000" dirty="0"/>
          </a:p>
          <a:p>
            <a:pPr>
              <a:lnSpc>
                <a:spcPct val="120000"/>
              </a:lnSpc>
              <a:spcBef>
                <a:spcPts val="0"/>
              </a:spcBef>
              <a:spcAft>
                <a:spcPts val="0"/>
              </a:spcAft>
            </a:pPr>
            <a:endParaRPr lang="en-GB" sz="2000" dirty="0"/>
          </a:p>
          <a:p>
            <a:pPr>
              <a:lnSpc>
                <a:spcPct val="120000"/>
              </a:lnSpc>
              <a:spcBef>
                <a:spcPts val="0"/>
              </a:spcBef>
              <a:spcAft>
                <a:spcPts val="0"/>
              </a:spcAft>
            </a:pPr>
            <a:r>
              <a:rPr lang="en-US" altLang="zh-CN" sz="2000" b="1" dirty="0">
                <a:solidFill>
                  <a:srgbClr val="7030A0"/>
                </a:solidFill>
              </a:rPr>
              <a:t>RFM-EDITING</a:t>
            </a:r>
            <a:r>
              <a:rPr lang="en-US" sz="2000" b="1" dirty="0"/>
              <a:t>:</a:t>
            </a: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r>
              <a:rPr lang="en-US" sz="2000" dirty="0">
                <a:hlinkClick r:id="rId22"/>
              </a:rPr>
              <a:t>https://katelin-glt.github.io/RFM-Editing-Demo/</a:t>
            </a:r>
            <a:endParaRPr lang="en-US" sz="2000" dirty="0"/>
          </a:p>
          <a:p>
            <a:pPr>
              <a:lnSpc>
                <a:spcPct val="120000"/>
              </a:lnSpc>
              <a:spcBef>
                <a:spcPts val="0"/>
              </a:spcBef>
              <a:spcAft>
                <a:spcPts val="0"/>
              </a:spcAft>
            </a:pPr>
            <a:endParaRPr lang="en-US" sz="2000" dirty="0"/>
          </a:p>
        </p:txBody>
      </p:sp>
      <p:sp>
        <p:nvSpPr>
          <p:cNvPr id="17" name="TextBox 16">
            <a:extLst>
              <a:ext uri="{FF2B5EF4-FFF2-40B4-BE49-F238E27FC236}">
                <a16:creationId xmlns:a16="http://schemas.microsoft.com/office/drawing/2014/main" id="{D17A322C-9672-9D02-45BA-D9664EAF3977}"/>
              </a:ext>
            </a:extLst>
          </p:cNvPr>
          <p:cNvSpPr txBox="1"/>
          <p:nvPr/>
        </p:nvSpPr>
        <p:spPr>
          <a:xfrm>
            <a:off x="6263651" y="5996016"/>
            <a:ext cx="7736440" cy="646331"/>
          </a:xfrm>
          <a:prstGeom prst="rect">
            <a:avLst/>
          </a:prstGeom>
          <a:noFill/>
        </p:spPr>
        <p:txBody>
          <a:bodyPr wrap="square" rtlCol="0">
            <a:spAutoFit/>
          </a:bodyPr>
          <a:lstStyle/>
          <a:p>
            <a:r>
              <a:rPr lang="en-US" altLang="zh-CN" b="1" dirty="0" err="1">
                <a:solidFill>
                  <a:srgbClr val="7030A0"/>
                </a:solidFill>
              </a:rPr>
              <a:t>GCDance</a:t>
            </a:r>
            <a:r>
              <a:rPr lang="en-GB" dirty="0"/>
              <a:t>: paper, data &amp; code: </a:t>
            </a:r>
          </a:p>
          <a:p>
            <a:r>
              <a:rPr lang="en-GB" dirty="0">
                <a:hlinkClick r:id="rId23"/>
              </a:rPr>
              <a:t>https://xinranliu7715.github.io/gcdance/</a:t>
            </a:r>
            <a:endParaRPr lang="en-GB" dirty="0"/>
          </a:p>
        </p:txBody>
      </p:sp>
    </p:spTree>
    <p:extLst>
      <p:ext uri="{BB962C8B-B14F-4D97-AF65-F5344CB8AC3E}">
        <p14:creationId xmlns:p14="http://schemas.microsoft.com/office/powerpoint/2010/main" val="1316666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F5C29-2271-6816-8311-A6540CF094C0}"/>
              </a:ext>
            </a:extLst>
          </p:cNvPr>
          <p:cNvPicPr>
            <a:picLocks noChangeAspect="1"/>
          </p:cNvPicPr>
          <p:nvPr/>
        </p:nvPicPr>
        <p:blipFill>
          <a:blip r:embed="rId2"/>
          <a:stretch>
            <a:fillRect/>
          </a:stretch>
        </p:blipFill>
        <p:spPr>
          <a:xfrm>
            <a:off x="7978482" y="1042201"/>
            <a:ext cx="3871514" cy="5425387"/>
          </a:xfrm>
          <a:prstGeom prst="rect">
            <a:avLst/>
          </a:prstGeom>
        </p:spPr>
      </p:pic>
      <p:pic>
        <p:nvPicPr>
          <p:cNvPr id="8" name="Picture 7">
            <a:extLst>
              <a:ext uri="{FF2B5EF4-FFF2-40B4-BE49-F238E27FC236}">
                <a16:creationId xmlns:a16="http://schemas.microsoft.com/office/drawing/2014/main" id="{86E14563-8AA5-E15F-A9F3-AD625FFDE164}"/>
              </a:ext>
            </a:extLst>
          </p:cNvPr>
          <p:cNvPicPr>
            <a:picLocks noChangeAspect="1"/>
          </p:cNvPicPr>
          <p:nvPr/>
        </p:nvPicPr>
        <p:blipFill rotWithShape="1">
          <a:blip r:embed="rId3"/>
          <a:srcRect l="35645" t="52091" r="31707"/>
          <a:stretch/>
        </p:blipFill>
        <p:spPr>
          <a:xfrm>
            <a:off x="7834466" y="2528722"/>
            <a:ext cx="963885" cy="463596"/>
          </a:xfrm>
          <a:prstGeom prst="rect">
            <a:avLst/>
          </a:prstGeom>
        </p:spPr>
      </p:pic>
      <p:sp>
        <p:nvSpPr>
          <p:cNvPr id="2" name="Title 1">
            <a:extLst>
              <a:ext uri="{FF2B5EF4-FFF2-40B4-BE49-F238E27FC236}">
                <a16:creationId xmlns:a16="http://schemas.microsoft.com/office/drawing/2014/main" id="{6A9B607C-8467-A091-E4AC-9D126FD8A2B1}"/>
              </a:ext>
            </a:extLst>
          </p:cNvPr>
          <p:cNvSpPr>
            <a:spLocks noGrp="1"/>
          </p:cNvSpPr>
          <p:nvPr>
            <p:ph type="title"/>
          </p:nvPr>
        </p:nvSpPr>
        <p:spPr>
          <a:xfrm>
            <a:off x="262758" y="373024"/>
            <a:ext cx="10300138" cy="463596"/>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Large-Scale Pre-trained Audio Neural Networks</a:t>
            </a:r>
          </a:p>
        </p:txBody>
      </p:sp>
      <p:sp>
        <p:nvSpPr>
          <p:cNvPr id="3" name="Text Placeholder 2">
            <a:extLst>
              <a:ext uri="{FF2B5EF4-FFF2-40B4-BE49-F238E27FC236}">
                <a16:creationId xmlns:a16="http://schemas.microsoft.com/office/drawing/2014/main" id="{218F7912-418F-940E-5D28-71363297A57E}"/>
              </a:ext>
            </a:extLst>
          </p:cNvPr>
          <p:cNvSpPr>
            <a:spLocks noGrp="1"/>
          </p:cNvSpPr>
          <p:nvPr>
            <p:ph type="body" idx="1"/>
          </p:nvPr>
        </p:nvSpPr>
        <p:spPr>
          <a:xfrm>
            <a:off x="609600" y="1207293"/>
            <a:ext cx="6710536" cy="4525963"/>
          </a:xfrm>
        </p:spPr>
        <p:txBody>
          <a:bodyPr>
            <a:normAutofit/>
          </a:bodyPr>
          <a:lstStyle/>
          <a:p>
            <a:r>
              <a:rPr lang="en-GB" dirty="0" err="1"/>
              <a:t>Wavegram</a:t>
            </a:r>
            <a:r>
              <a:rPr lang="en-GB" dirty="0"/>
              <a:t>-</a:t>
            </a:r>
            <a:r>
              <a:rPr lang="en-GB" dirty="0" err="1"/>
              <a:t>Logmel</a:t>
            </a:r>
            <a:r>
              <a:rPr lang="en-GB" dirty="0"/>
              <a:t>-CNN for </a:t>
            </a:r>
            <a:r>
              <a:rPr lang="en-GB" dirty="0" err="1"/>
              <a:t>AudioSet</a:t>
            </a:r>
            <a:r>
              <a:rPr lang="en-GB" dirty="0"/>
              <a:t> tagging</a:t>
            </a:r>
          </a:p>
          <a:p>
            <a:pPr marL="457200" indent="-457200">
              <a:buFont typeface="Arial" panose="020B0604020202020204" pitchFamily="34" charset="0"/>
              <a:buChar char="•"/>
            </a:pPr>
            <a:r>
              <a:rPr lang="en-GB" dirty="0"/>
              <a:t>Time-domain (“</a:t>
            </a:r>
            <a:r>
              <a:rPr lang="en-GB" dirty="0" err="1"/>
              <a:t>Wavegram</a:t>
            </a:r>
            <a:r>
              <a:rPr lang="en-GB" dirty="0"/>
              <a:t>”), plus</a:t>
            </a:r>
          </a:p>
          <a:p>
            <a:pPr marL="457200" indent="-457200">
              <a:buFont typeface="Arial" panose="020B0604020202020204" pitchFamily="34" charset="0"/>
              <a:buChar char="•"/>
            </a:pPr>
            <a:r>
              <a:rPr lang="en-GB" dirty="0"/>
              <a:t>Log </a:t>
            </a:r>
            <a:r>
              <a:rPr lang="en-GB" dirty="0" err="1"/>
              <a:t>mel</a:t>
            </a:r>
            <a:r>
              <a:rPr lang="en-GB" dirty="0"/>
              <a:t> spectrogram</a:t>
            </a:r>
          </a:p>
          <a:p>
            <a:r>
              <a:rPr lang="en-GB" dirty="0"/>
              <a:t>Data augmentation, e.g. use </a:t>
            </a:r>
            <a:r>
              <a:rPr lang="en-GB" dirty="0" err="1"/>
              <a:t>SpecAugment</a:t>
            </a:r>
            <a:r>
              <a:rPr lang="en-GB" dirty="0"/>
              <a:t>:</a:t>
            </a:r>
            <a:br>
              <a:rPr lang="en-GB" dirty="0"/>
            </a:br>
            <a:r>
              <a:rPr lang="en-GB" dirty="0"/>
              <a:t>randomly mask time and frequency stripes of log </a:t>
            </a:r>
            <a:r>
              <a:rPr lang="en-GB" dirty="0" err="1"/>
              <a:t>mel</a:t>
            </a:r>
            <a:r>
              <a:rPr lang="en-GB" dirty="0"/>
              <a:t> spectrogram</a:t>
            </a:r>
          </a:p>
        </p:txBody>
      </p:sp>
      <p:pic>
        <p:nvPicPr>
          <p:cNvPr id="9" name="Picture 8">
            <a:extLst>
              <a:ext uri="{FF2B5EF4-FFF2-40B4-BE49-F238E27FC236}">
                <a16:creationId xmlns:a16="http://schemas.microsoft.com/office/drawing/2014/main" id="{17CC0497-07C3-84EF-1679-06D306FE2760}"/>
              </a:ext>
            </a:extLst>
          </p:cNvPr>
          <p:cNvPicPr>
            <a:picLocks noChangeAspect="1"/>
          </p:cNvPicPr>
          <p:nvPr/>
        </p:nvPicPr>
        <p:blipFill rotWithShape="1">
          <a:blip r:embed="rId3"/>
          <a:srcRect l="34146" r="31707" b="47551"/>
          <a:stretch/>
        </p:blipFill>
        <p:spPr>
          <a:xfrm>
            <a:off x="11074826" y="4478840"/>
            <a:ext cx="1008110" cy="507529"/>
          </a:xfrm>
          <a:prstGeom prst="rect">
            <a:avLst/>
          </a:prstGeom>
        </p:spPr>
      </p:pic>
      <p:pic>
        <p:nvPicPr>
          <p:cNvPr id="11" name="Picture 10">
            <a:extLst>
              <a:ext uri="{FF2B5EF4-FFF2-40B4-BE49-F238E27FC236}">
                <a16:creationId xmlns:a16="http://schemas.microsoft.com/office/drawing/2014/main" id="{20BEEAB3-4212-C0EF-1981-13C79DBD76D6}"/>
              </a:ext>
            </a:extLst>
          </p:cNvPr>
          <p:cNvPicPr>
            <a:picLocks noChangeAspect="1"/>
          </p:cNvPicPr>
          <p:nvPr/>
        </p:nvPicPr>
        <p:blipFill>
          <a:blip r:embed="rId4"/>
          <a:stretch>
            <a:fillRect/>
          </a:stretch>
        </p:blipFill>
        <p:spPr>
          <a:xfrm>
            <a:off x="507494" y="4294598"/>
            <a:ext cx="7136678" cy="1656906"/>
          </a:xfrm>
          <a:prstGeom prst="rect">
            <a:avLst/>
          </a:prstGeom>
        </p:spPr>
      </p:pic>
      <p:sp>
        <p:nvSpPr>
          <p:cNvPr id="10" name="TextBox 9">
            <a:extLst>
              <a:ext uri="{FF2B5EF4-FFF2-40B4-BE49-F238E27FC236}">
                <a16:creationId xmlns:a16="http://schemas.microsoft.com/office/drawing/2014/main" id="{88328EDF-01B1-6FC0-9C42-8B7499B88838}"/>
              </a:ext>
            </a:extLst>
          </p:cNvPr>
          <p:cNvSpPr txBox="1"/>
          <p:nvPr/>
        </p:nvSpPr>
        <p:spPr>
          <a:xfrm>
            <a:off x="507494" y="6149949"/>
            <a:ext cx="9067138" cy="523220"/>
          </a:xfrm>
          <a:prstGeom prst="rect">
            <a:avLst/>
          </a:prstGeom>
          <a:noFill/>
        </p:spPr>
        <p:txBody>
          <a:bodyPr wrap="square">
            <a:spAutoFit/>
          </a:bodyPr>
          <a:lstStyle/>
          <a:p>
            <a:pPr lvl="0">
              <a:defRPr/>
            </a:pPr>
            <a:r>
              <a:rPr lang="en-GB" sz="1400" dirty="0">
                <a:solidFill>
                  <a:srgbClr val="262626"/>
                </a:solidFill>
              </a:rPr>
              <a:t>Q. Kong, Y. Cao, T. Iqbal, Y. Wang, W. Wang, and M. D. </a:t>
            </a:r>
            <a:r>
              <a:rPr lang="en-GB" sz="1400" dirty="0" err="1">
                <a:solidFill>
                  <a:srgbClr val="262626"/>
                </a:solidFill>
              </a:rPr>
              <a:t>Plumbley</a:t>
            </a:r>
            <a:r>
              <a:rPr lang="en-GB" sz="1400" dirty="0">
                <a:solidFill>
                  <a:srgbClr val="262626"/>
                </a:solidFill>
              </a:rPr>
              <a:t>, "PANNs: large-scale pretrained audio neural networks for audio pattern recognition", </a:t>
            </a:r>
            <a:r>
              <a:rPr lang="en-GB" sz="1400" i="1" dirty="0">
                <a:solidFill>
                  <a:srgbClr val="262626"/>
                </a:solidFill>
              </a:rPr>
              <a:t>IEEE/ACM Transactions on Audio Speech and Language Processing</a:t>
            </a:r>
            <a:r>
              <a:rPr lang="en-GB" sz="1400" dirty="0">
                <a:solidFill>
                  <a:srgbClr val="262626"/>
                </a:solidFill>
              </a:rPr>
              <a:t>, 2020.</a:t>
            </a:r>
            <a:r>
              <a:rPr lang="en-GB" sz="1400" dirty="0"/>
              <a:t> [</a:t>
            </a:r>
            <a:r>
              <a:rPr lang="en-GB" sz="1400" dirty="0">
                <a:hlinkClick r:id="rId5"/>
              </a:rPr>
              <a:t>PDF</a:t>
            </a:r>
            <a:r>
              <a:rPr lang="en-GB" sz="1400" dirty="0"/>
              <a:t>] [</a:t>
            </a:r>
            <a:r>
              <a:rPr lang="en-GB" sz="1400" dirty="0">
                <a:hlinkClick r:id="rId6"/>
              </a:rPr>
              <a:t>code</a:t>
            </a:r>
            <a:r>
              <a:rPr lang="en-GB" sz="1400" dirty="0"/>
              <a:t>]</a:t>
            </a:r>
            <a:endParaRPr kumimoji="0" lang="en-GB" sz="1400" i="0" u="none" strike="noStrike" kern="1200" cap="none" spc="0" normalizeH="0" baseline="0" noProof="0" dirty="0">
              <a:ln>
                <a:noFill/>
              </a:ln>
              <a:solidFill>
                <a:srgbClr val="203D75"/>
              </a:solidFill>
              <a:effectLst/>
              <a:uLnTx/>
              <a:uFillTx/>
              <a:latin typeface="Calibri"/>
              <a:ea typeface="+mn-ea"/>
              <a:cs typeface="+mn-cs"/>
            </a:endParaRPr>
          </a:p>
        </p:txBody>
      </p:sp>
    </p:spTree>
    <p:extLst>
      <p:ext uri="{BB962C8B-B14F-4D97-AF65-F5344CB8AC3E}">
        <p14:creationId xmlns:p14="http://schemas.microsoft.com/office/powerpoint/2010/main" val="95370300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C23738-C349-2E48-B670-7E11477764A8}"/>
              </a:ext>
            </a:extLst>
          </p:cNvPr>
          <p:cNvSpPr txBox="1"/>
          <p:nvPr/>
        </p:nvSpPr>
        <p:spPr>
          <a:xfrm>
            <a:off x="6412349" y="640081"/>
            <a:ext cx="4685071" cy="2794899"/>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6600" spc="-50" dirty="0">
                <a:solidFill>
                  <a:schemeClr val="tx1">
                    <a:lumMod val="85000"/>
                    <a:lumOff val="15000"/>
                  </a:schemeClr>
                </a:solidFill>
                <a:latin typeface="+mj-lt"/>
                <a:ea typeface="+mj-ea"/>
                <a:cs typeface="+mj-cs"/>
              </a:rPr>
              <a:t>Thank you for listening!</a:t>
            </a:r>
          </a:p>
        </p:txBody>
      </p:sp>
      <p:pic>
        <p:nvPicPr>
          <p:cNvPr id="11" name="Graphic 10" descr="Smiling Face with No Fill">
            <a:extLst>
              <a:ext uri="{FF2B5EF4-FFF2-40B4-BE49-F238E27FC236}">
                <a16:creationId xmlns:a16="http://schemas.microsoft.com/office/drawing/2014/main" id="{164CF708-BA2D-44A9-8792-F92BA50E3E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563029" y="640081"/>
            <a:ext cx="3236594" cy="3236594"/>
          </a:xfrm>
          <a:prstGeom prst="rect">
            <a:avLst/>
          </a:prstGeom>
        </p:spPr>
      </p:pic>
      <p:sp>
        <p:nvSpPr>
          <p:cNvPr id="5" name="Slide Number Placeholder 4">
            <a:extLst>
              <a:ext uri="{FF2B5EF4-FFF2-40B4-BE49-F238E27FC236}">
                <a16:creationId xmlns:a16="http://schemas.microsoft.com/office/drawing/2014/main" id="{19527FAD-292D-384C-A581-F0F7E99A3F35}"/>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B82ABAA4-5EBE-4E82-8762-4025E75A148F}" type="slidenum">
              <a:rPr lang="en-US" sz="1050" smtClean="0">
                <a:latin typeface="+mn-lt"/>
                <a:ea typeface="+mn-ea"/>
                <a:cs typeface="+mn-cs"/>
              </a:rPr>
              <a:pPr defTabSz="914400">
                <a:spcAft>
                  <a:spcPts val="600"/>
                </a:spcAft>
              </a:pPr>
              <a:t>60</a:t>
            </a:fld>
            <a:endParaRPr lang="en-US" sz="1050">
              <a:latin typeface="+mn-lt"/>
              <a:ea typeface="+mn-ea"/>
              <a:cs typeface="+mn-cs"/>
            </a:endParaRPr>
          </a:p>
        </p:txBody>
      </p:sp>
      <p:pic>
        <p:nvPicPr>
          <p:cNvPr id="6" name="Picture 5">
            <a:extLst>
              <a:ext uri="{FF2B5EF4-FFF2-40B4-BE49-F238E27FC236}">
                <a16:creationId xmlns:a16="http://schemas.microsoft.com/office/drawing/2014/main" id="{0DFC518E-2B5F-F549-B099-81BF20DED2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0640" y="140266"/>
            <a:ext cx="1554480" cy="499815"/>
          </a:xfrm>
          <a:prstGeom prst="rect">
            <a:avLst/>
          </a:prstGeom>
        </p:spPr>
      </p:pic>
      <p:sp>
        <p:nvSpPr>
          <p:cNvPr id="8" name="TextBox 7">
            <a:extLst>
              <a:ext uri="{FF2B5EF4-FFF2-40B4-BE49-F238E27FC236}">
                <a16:creationId xmlns:a16="http://schemas.microsoft.com/office/drawing/2014/main" id="{39D7EB1F-8865-44C3-947F-7FC43C38875F}"/>
              </a:ext>
            </a:extLst>
          </p:cNvPr>
          <p:cNvSpPr txBox="1"/>
          <p:nvPr/>
        </p:nvSpPr>
        <p:spPr>
          <a:xfrm>
            <a:off x="1114425" y="4711030"/>
            <a:ext cx="10496550" cy="1107996"/>
          </a:xfrm>
          <a:prstGeom prst="rect">
            <a:avLst/>
          </a:prstGeom>
          <a:noFill/>
        </p:spPr>
        <p:txBody>
          <a:bodyPr wrap="square" rtlCol="0">
            <a:spAutoFit/>
          </a:bodyPr>
          <a:lstStyle/>
          <a:p>
            <a:r>
              <a:rPr lang="en-GB" sz="2200" dirty="0"/>
              <a:t>This work was sponsored by a </a:t>
            </a:r>
            <a:r>
              <a:rPr lang="en-GB" sz="2200" dirty="0">
                <a:solidFill>
                  <a:srgbClr val="0070C0"/>
                </a:solidFill>
              </a:rPr>
              <a:t>Newton Institutional Links Award </a:t>
            </a:r>
            <a:r>
              <a:rPr lang="en-GB" sz="2200" dirty="0"/>
              <a:t>from the </a:t>
            </a:r>
            <a:r>
              <a:rPr lang="en-GB" sz="2200" dirty="0">
                <a:solidFill>
                  <a:srgbClr val="7030A0"/>
                </a:solidFill>
              </a:rPr>
              <a:t>British Council</a:t>
            </a:r>
            <a:r>
              <a:rPr lang="en-GB" sz="2200" dirty="0"/>
              <a:t>, titled “Automated Captioning of Image and Audio for Visually and Hearing Impaired” &amp; </a:t>
            </a:r>
            <a:r>
              <a:rPr lang="en-GB" sz="2200" dirty="0">
                <a:solidFill>
                  <a:srgbClr val="7030A0"/>
                </a:solidFill>
              </a:rPr>
              <a:t>EPSRC</a:t>
            </a:r>
            <a:r>
              <a:rPr lang="en-GB" sz="2200" dirty="0"/>
              <a:t> projects titled “Making Sense of Sounds” and “AI for Sounds”.</a:t>
            </a:r>
          </a:p>
        </p:txBody>
      </p:sp>
    </p:spTree>
    <p:extLst>
      <p:ext uri="{BB962C8B-B14F-4D97-AF65-F5344CB8AC3E}">
        <p14:creationId xmlns:p14="http://schemas.microsoft.com/office/powerpoint/2010/main" val="11065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D1A-AE72-9091-CD7E-AE64E197E9E1}"/>
              </a:ext>
            </a:extLst>
          </p:cNvPr>
          <p:cNvSpPr>
            <a:spLocks noGrp="1"/>
          </p:cNvSpPr>
          <p:nvPr>
            <p:ph type="title"/>
          </p:nvPr>
        </p:nvSpPr>
        <p:spPr>
          <a:xfrm>
            <a:off x="609600" y="35143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Demo</a:t>
            </a:r>
          </a:p>
        </p:txBody>
      </p:sp>
      <p:pic>
        <p:nvPicPr>
          <p:cNvPr id="5" name="PANNs-Video">
            <a:hlinkClick r:id="" action="ppaction://media"/>
            <a:extLst>
              <a:ext uri="{FF2B5EF4-FFF2-40B4-BE49-F238E27FC236}">
                <a16:creationId xmlns:a16="http://schemas.microsoft.com/office/drawing/2014/main" id="{E2881AD9-CF06-BBEC-D271-EB8E5A8C2D6D}"/>
              </a:ext>
            </a:extLst>
          </p:cNvPr>
          <p:cNvPicPr>
            <a:picLocks noChangeAspect="1"/>
          </p:cNvPicPr>
          <p:nvPr>
            <a:videoFile r:link="rId1"/>
            <p:extLst>
              <p:ext uri="{DAA4B4D4-6D71-4841-9C94-3DE7FCFB9230}">
                <p14:media xmlns:p14="http://schemas.microsoft.com/office/powerpoint/2010/main" r:embed="rId2">
                  <p14:trim end="10271.9"/>
                </p14:media>
              </p:ext>
            </p:extLst>
          </p:nvPr>
        </p:nvPicPr>
        <p:blipFill>
          <a:blip r:embed="rId4"/>
          <a:stretch>
            <a:fillRect/>
          </a:stretch>
        </p:blipFill>
        <p:spPr>
          <a:xfrm>
            <a:off x="719258" y="761249"/>
            <a:ext cx="10633326" cy="5980119"/>
          </a:xfrm>
          <a:prstGeom prst="rect">
            <a:avLst/>
          </a:prstGeom>
        </p:spPr>
      </p:pic>
    </p:spTree>
    <p:extLst>
      <p:ext uri="{BB962C8B-B14F-4D97-AF65-F5344CB8AC3E}">
        <p14:creationId xmlns:p14="http://schemas.microsoft.com/office/powerpoint/2010/main" val="1562110896"/>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B5166-9D3E-B2D7-107B-63508DF6F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51F27-A1ED-9D0F-960B-CB4041681A82}"/>
              </a:ext>
            </a:extLst>
          </p:cNvPr>
          <p:cNvSpPr>
            <a:spLocks noGrp="1"/>
          </p:cNvSpPr>
          <p:nvPr>
            <p:ph type="title"/>
          </p:nvPr>
        </p:nvSpPr>
        <p:spPr>
          <a:xfrm>
            <a:off x="595863" y="477095"/>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Audio Models</a:t>
            </a:r>
          </a:p>
        </p:txBody>
      </p:sp>
      <p:pic>
        <p:nvPicPr>
          <p:cNvPr id="4" name="Picture 3">
            <a:extLst>
              <a:ext uri="{FF2B5EF4-FFF2-40B4-BE49-F238E27FC236}">
                <a16:creationId xmlns:a16="http://schemas.microsoft.com/office/drawing/2014/main" id="{AC9FF79A-08B7-ED5A-3D6F-E0BB4A8000B3}"/>
              </a:ext>
            </a:extLst>
          </p:cNvPr>
          <p:cNvPicPr>
            <a:picLocks noChangeAspect="1"/>
          </p:cNvPicPr>
          <p:nvPr/>
        </p:nvPicPr>
        <p:blipFill>
          <a:blip r:embed="rId2"/>
          <a:stretch>
            <a:fillRect/>
          </a:stretch>
        </p:blipFill>
        <p:spPr>
          <a:xfrm>
            <a:off x="1370139" y="1214756"/>
            <a:ext cx="9215035" cy="4200267"/>
          </a:xfrm>
          <a:prstGeom prst="rect">
            <a:avLst/>
          </a:prstGeom>
        </p:spPr>
      </p:pic>
      <p:sp>
        <p:nvSpPr>
          <p:cNvPr id="10" name="TextBox 9">
            <a:extLst>
              <a:ext uri="{FF2B5EF4-FFF2-40B4-BE49-F238E27FC236}">
                <a16:creationId xmlns:a16="http://schemas.microsoft.com/office/drawing/2014/main" id="{D174F134-1357-AA32-8032-99D325C7BC20}"/>
              </a:ext>
            </a:extLst>
          </p:cNvPr>
          <p:cNvSpPr txBox="1"/>
          <p:nvPr/>
        </p:nvSpPr>
        <p:spPr>
          <a:xfrm>
            <a:off x="2412723" y="5643244"/>
            <a:ext cx="8500442" cy="1200329"/>
          </a:xfrm>
          <a:prstGeom prst="rect">
            <a:avLst/>
          </a:prstGeom>
          <a:noFill/>
        </p:spPr>
        <p:txBody>
          <a:bodyPr wrap="square">
            <a:spAutoFit/>
          </a:bodyPr>
          <a:lstStyle/>
          <a:p>
            <a:r>
              <a:rPr lang="en-GB" b="1" dirty="0"/>
              <a:t>Leaderboard</a:t>
            </a:r>
            <a:r>
              <a:rPr lang="en-GB" dirty="0"/>
              <a:t>: </a:t>
            </a:r>
          </a:p>
          <a:p>
            <a:r>
              <a:rPr lang="en-GB" dirty="0">
                <a:hlinkClick r:id="rId3"/>
              </a:rPr>
              <a:t>https://paperswithcode.com/sota/audio-classification-on-audioset</a:t>
            </a:r>
            <a:endParaRPr lang="en-GB" dirty="0"/>
          </a:p>
          <a:p>
            <a:r>
              <a:rPr lang="en-GB" dirty="0">
                <a:hlinkClick r:id="rId4"/>
              </a:rPr>
              <a:t>https://www.codesota.com/audio/classification</a:t>
            </a:r>
            <a:endParaRPr lang="en-GB" dirty="0"/>
          </a:p>
          <a:p>
            <a:endParaRPr lang="en-GB" dirty="0"/>
          </a:p>
        </p:txBody>
      </p:sp>
    </p:spTree>
    <p:extLst>
      <p:ext uri="{BB962C8B-B14F-4D97-AF65-F5344CB8AC3E}">
        <p14:creationId xmlns:p14="http://schemas.microsoft.com/office/powerpoint/2010/main" val="35255836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0FBBF-8563-55F6-C0C8-8EB9C265E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54957-195C-41FC-01F5-EE0D49C5652F}"/>
              </a:ext>
            </a:extLst>
          </p:cNvPr>
          <p:cNvSpPr>
            <a:spLocks noGrp="1"/>
          </p:cNvSpPr>
          <p:nvPr>
            <p:ph type="title"/>
          </p:nvPr>
        </p:nvSpPr>
        <p:spPr>
          <a:xfrm>
            <a:off x="375523" y="39997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Language Models (LLMs)</a:t>
            </a:r>
          </a:p>
        </p:txBody>
      </p:sp>
      <p:sp>
        <p:nvSpPr>
          <p:cNvPr id="5" name="TextBox 4">
            <a:extLst>
              <a:ext uri="{FF2B5EF4-FFF2-40B4-BE49-F238E27FC236}">
                <a16:creationId xmlns:a16="http://schemas.microsoft.com/office/drawing/2014/main" id="{38735EC2-57E5-00FF-0E41-54B8E85ABAB5}"/>
              </a:ext>
            </a:extLst>
          </p:cNvPr>
          <p:cNvSpPr txBox="1"/>
          <p:nvPr/>
        </p:nvSpPr>
        <p:spPr>
          <a:xfrm>
            <a:off x="757444" y="6044756"/>
            <a:ext cx="11074678" cy="369332"/>
          </a:xfrm>
          <a:prstGeom prst="rect">
            <a:avLst/>
          </a:prstGeom>
          <a:noFill/>
        </p:spPr>
        <p:txBody>
          <a:bodyPr wrap="square">
            <a:spAutoFit/>
          </a:bodyPr>
          <a:lstStyle/>
          <a:p>
            <a:r>
              <a:rPr lang="en-GB" b="0" i="0" dirty="0">
                <a:solidFill>
                  <a:srgbClr val="383838"/>
                </a:solidFill>
                <a:effectLst/>
                <a:latin typeface="Inter"/>
              </a:rPr>
              <a:t>Courtesy to Aravind Pai</a:t>
            </a:r>
            <a:r>
              <a:rPr lang="en-GB" dirty="0">
                <a:solidFill>
                  <a:srgbClr val="383838"/>
                </a:solidFill>
                <a:latin typeface="Inter"/>
              </a:rPr>
              <a:t>: </a:t>
            </a:r>
            <a:r>
              <a:rPr lang="en-GB" sz="1400" dirty="0"/>
              <a:t>https://www.analyticsvidhya.com/blog/2023/07/beginners-guide-to-build-large-language-models-from-scratch/</a:t>
            </a:r>
            <a:endParaRPr lang="en-GB" dirty="0"/>
          </a:p>
        </p:txBody>
      </p:sp>
      <p:pic>
        <p:nvPicPr>
          <p:cNvPr id="11" name="Picture 10">
            <a:extLst>
              <a:ext uri="{FF2B5EF4-FFF2-40B4-BE49-F238E27FC236}">
                <a16:creationId xmlns:a16="http://schemas.microsoft.com/office/drawing/2014/main" id="{BECA1A44-5699-91D2-085D-B670F3505FA9}"/>
              </a:ext>
            </a:extLst>
          </p:cNvPr>
          <p:cNvPicPr>
            <a:picLocks noChangeAspect="1"/>
          </p:cNvPicPr>
          <p:nvPr/>
        </p:nvPicPr>
        <p:blipFill>
          <a:blip r:embed="rId2"/>
          <a:stretch>
            <a:fillRect/>
          </a:stretch>
        </p:blipFill>
        <p:spPr>
          <a:xfrm>
            <a:off x="1294159" y="1179488"/>
            <a:ext cx="8615155" cy="4499024"/>
          </a:xfrm>
          <a:prstGeom prst="rect">
            <a:avLst/>
          </a:prstGeom>
        </p:spPr>
      </p:pic>
    </p:spTree>
    <p:extLst>
      <p:ext uri="{BB962C8B-B14F-4D97-AF65-F5344CB8AC3E}">
        <p14:creationId xmlns:p14="http://schemas.microsoft.com/office/powerpoint/2010/main" val="38172890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University main">
  <a:themeElements>
    <a:clrScheme name="Custom 1">
      <a:dk1>
        <a:srgbClr val="203D75"/>
      </a:dk1>
      <a:lt1>
        <a:srgbClr val="FFFFFF"/>
      </a:lt1>
      <a:dk2>
        <a:srgbClr val="1F497D"/>
      </a:dk2>
      <a:lt2>
        <a:srgbClr val="A59E94"/>
      </a:lt2>
      <a:accent1>
        <a:srgbClr val="006AA0"/>
      </a:accent1>
      <a:accent2>
        <a:srgbClr val="BD0F30"/>
      </a:accent2>
      <a:accent3>
        <a:srgbClr val="9DAC24"/>
      </a:accent3>
      <a:accent4>
        <a:srgbClr val="672669"/>
      </a:accent4>
      <a:accent5>
        <a:srgbClr val="328C9E"/>
      </a:accent5>
      <a:accent6>
        <a:srgbClr val="EC7520"/>
      </a:accent6>
      <a:hlink>
        <a:srgbClr val="006AA0"/>
      </a:hlink>
      <a:folHlink>
        <a:srgbClr val="6726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556169"/>
            </a:solidFill>
            <a:latin typeface="Georgia"/>
            <a:cs typeface="Georgia"/>
          </a:defRPr>
        </a:defPPr>
      </a:lstStyle>
    </a:txDef>
  </a:objectDefaults>
  <a:extraClrSchemeLst/>
  <a:extLst>
    <a:ext uri="{05A4C25C-085E-4340-85A3-A5531E510DB2}">
      <thm15:themeFamily xmlns:thm15="http://schemas.microsoft.com/office/thememl/2012/main" name="University main" id="{BC17846F-8EF9-4DDB-B0DF-BB903B827ADD}" vid="{2597B1F8-F21E-4D86-B0C7-9E3FD97616E7}"/>
    </a:ext>
  </a:extLst>
</a:theme>
</file>

<file path=ppt/theme/theme3.xml><?xml version="1.0" encoding="utf-8"?>
<a:theme xmlns:a="http://schemas.openxmlformats.org/drawingml/2006/main" name="1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938DCB-C3B9-4562-BE37-F14763DFCD72}">
  <we:reference id="wa200000113" version="1.0.0.0" store="en-001" storeType="OMEX"/>
  <we:alternateReferences>
    <we:reference id="wa200000113" version="1.0.0.0" store="en-00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ed5784c-4c6f-4d46-97dc-4c26ee444e0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85071711CE4A45B42500DFA915E756" ma:contentTypeVersion="18" ma:contentTypeDescription="Create a new document." ma:contentTypeScope="" ma:versionID="5cdb7a91f55ff1940f9add044d23d5e2">
  <xsd:schema xmlns:xsd="http://www.w3.org/2001/XMLSchema" xmlns:xs="http://www.w3.org/2001/XMLSchema" xmlns:p="http://schemas.microsoft.com/office/2006/metadata/properties" xmlns:ns3="7ed5784c-4c6f-4d46-97dc-4c26ee444e08" xmlns:ns4="ea1cffe9-b1fc-4d09-be3f-916ceaf407fd" targetNamespace="http://schemas.microsoft.com/office/2006/metadata/properties" ma:root="true" ma:fieldsID="be7b445b19dd679043e18536c6266bbd" ns3:_="" ns4:_="">
    <xsd:import namespace="7ed5784c-4c6f-4d46-97dc-4c26ee444e08"/>
    <xsd:import namespace="ea1cffe9-b1fc-4d09-be3f-916ceaf407f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5784c-4c6f-4d46-97dc-4c26ee444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cffe9-b1fc-4d09-be3f-916ceaf407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92D906-E0F6-4699-BD0F-A258B09852D7}">
  <ds:schemaRefs>
    <ds:schemaRef ds:uri="http://schemas.microsoft.com/sharepoint/v3/contenttype/forms"/>
  </ds:schemaRefs>
</ds:datastoreItem>
</file>

<file path=customXml/itemProps2.xml><?xml version="1.0" encoding="utf-8"?>
<ds:datastoreItem xmlns:ds="http://schemas.openxmlformats.org/officeDocument/2006/customXml" ds:itemID="{94DA1E74-1227-4018-B582-94AF42BB3D8C}">
  <ds:schemaRef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terms/"/>
    <ds:schemaRef ds:uri="http://www.w3.org/XML/1998/namespace"/>
    <ds:schemaRef ds:uri="ea1cffe9-b1fc-4d09-be3f-916ceaf407fd"/>
    <ds:schemaRef ds:uri="7ed5784c-4c6f-4d46-97dc-4c26ee444e08"/>
    <ds:schemaRef ds:uri="http://schemas.microsoft.com/office/2006/metadata/properties"/>
  </ds:schemaRefs>
</ds:datastoreItem>
</file>

<file path=customXml/itemProps3.xml><?xml version="1.0" encoding="utf-8"?>
<ds:datastoreItem xmlns:ds="http://schemas.openxmlformats.org/officeDocument/2006/customXml" ds:itemID="{CBF43FE2-0CB2-47F8-85E9-B3E6DB4DED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d5784c-4c6f-4d46-97dc-4c26ee444e08"/>
    <ds:schemaRef ds:uri="ea1cffe9-b1fc-4d09-be3f-916ceaf407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TM04033925[[fn=Droplet]]</Template>
  <TotalTime>25325</TotalTime>
  <Words>5848</Words>
  <Application>Microsoft Office PowerPoint</Application>
  <PresentationFormat>Widescreen</PresentationFormat>
  <Paragraphs>717</Paragraphs>
  <Slides>60</Slides>
  <Notes>5</Notes>
  <HiddenSlides>0</HiddenSlides>
  <MMClips>53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60</vt:i4>
      </vt:variant>
    </vt:vector>
  </HeadingPairs>
  <TitlesOfParts>
    <vt:vector size="80" baseType="lpstr">
      <vt:lpstr>-apple-system</vt:lpstr>
      <vt:lpstr>等线</vt:lpstr>
      <vt:lpstr>Inter</vt:lpstr>
      <vt:lpstr>Lucida Grande</vt:lpstr>
      <vt:lpstr>Noto Sans Med</vt:lpstr>
      <vt:lpstr>Söhne</vt:lpstr>
      <vt:lpstr>Space Grotesk</vt:lpstr>
      <vt:lpstr>Aptos</vt:lpstr>
      <vt:lpstr>Aptos Display</vt:lpstr>
      <vt:lpstr>Arial</vt:lpstr>
      <vt:lpstr>Calibri</vt:lpstr>
      <vt:lpstr>Georgia</vt:lpstr>
      <vt:lpstr>Noto Sans</vt:lpstr>
      <vt:lpstr>Open Sans</vt:lpstr>
      <vt:lpstr>Times New Roman</vt:lpstr>
      <vt:lpstr>Wingdings</vt:lpstr>
      <vt:lpstr>Retrospect</vt:lpstr>
      <vt:lpstr>University main</vt:lpstr>
      <vt:lpstr>1_Retrospect</vt:lpstr>
      <vt:lpstr>Office Theme</vt:lpstr>
      <vt:lpstr>Large Audio-Language Models and Applications</vt:lpstr>
      <vt:lpstr>Many thanks to…</vt:lpstr>
      <vt:lpstr>Outline</vt:lpstr>
      <vt:lpstr>Research Interest: Audio Signal Processing &amp; AI</vt:lpstr>
      <vt:lpstr>(Large) Audio Models</vt:lpstr>
      <vt:lpstr>PANNs: Large-Scale Pre-trained Audio Neural Networks</vt:lpstr>
      <vt:lpstr>PANNs: Demo</vt:lpstr>
      <vt:lpstr>(Large) Audio Models</vt:lpstr>
      <vt:lpstr>Large Language Models (LLMs)</vt:lpstr>
      <vt:lpstr>Large Language Models (LLMs)</vt:lpstr>
      <vt:lpstr>Large Audio-Language Models: Why? </vt:lpstr>
      <vt:lpstr>Large Audio Language Models - Examples </vt:lpstr>
      <vt:lpstr>(Large) Audio-Language Datasets</vt:lpstr>
      <vt:lpstr>Large Audio-Language Models- Recent Progress</vt:lpstr>
      <vt:lpstr>Trends and Open Questions in LLAMs </vt:lpstr>
      <vt:lpstr>Typical Methods for Fusing Audio and Language</vt:lpstr>
      <vt:lpstr>Task 1: Audio to Text Generation </vt:lpstr>
      <vt:lpstr>An Example: CNN-Transformer Encoder-Decoder </vt:lpstr>
      <vt:lpstr>Audio Captioning Demos</vt:lpstr>
      <vt:lpstr>Task 2: Audio Question Answering &amp; Reasoning</vt:lpstr>
      <vt:lpstr>Task: Audio Reasoning – APT</vt:lpstr>
      <vt:lpstr>APT – Experimental Results</vt:lpstr>
      <vt:lpstr>APT – Demos</vt:lpstr>
      <vt:lpstr>Task 3: Text to Audio Generation</vt:lpstr>
      <vt:lpstr>AudioLDM</vt:lpstr>
      <vt:lpstr>AudioLDM – Experimental Results</vt:lpstr>
      <vt:lpstr>AudioLDM 2 – LLM+LDM</vt:lpstr>
      <vt:lpstr>AudioLDM 2 - Architecture</vt:lpstr>
      <vt:lpstr>AudioLDM 2 - Performance</vt:lpstr>
      <vt:lpstr>AudioLDM 2 - Demo</vt:lpstr>
      <vt:lpstr>Audio Storytelling - WavJourney</vt:lpstr>
      <vt:lpstr>WavJourney – Overall Architecture </vt:lpstr>
      <vt:lpstr>WavJourney – Sound Demo for Science Fiction Storytelling</vt:lpstr>
      <vt:lpstr>Music to Dance Generation</vt:lpstr>
      <vt:lpstr>Demo</vt:lpstr>
      <vt:lpstr>Task 4: Language-Queried Audio Source Separation</vt:lpstr>
      <vt:lpstr>Task 4: AudioSep - Architecture</vt:lpstr>
      <vt:lpstr>Task 4: AudioSep - Results</vt:lpstr>
      <vt:lpstr>Task 4: AudioSep - Demo</vt:lpstr>
      <vt:lpstr>Task 4: FlowSep - Motivation</vt:lpstr>
      <vt:lpstr>Task 4: FlowSep - Architecture</vt:lpstr>
      <vt:lpstr>Task 4: FlowSep</vt:lpstr>
      <vt:lpstr>Task 4: FlowSep - Results</vt:lpstr>
      <vt:lpstr>Task 4: FlowSep - Demo</vt:lpstr>
      <vt:lpstr>Task 5: LLMs for Controllable Audio Editing</vt:lpstr>
      <vt:lpstr>WavCraft – Overall Architecture</vt:lpstr>
      <vt:lpstr>RFM-EDITING</vt:lpstr>
      <vt:lpstr>Task 6: Neural Audio Codec</vt:lpstr>
      <vt:lpstr>PowerPoint Presentation</vt:lpstr>
      <vt:lpstr>PowerPoint Presentation</vt:lpstr>
      <vt:lpstr>Dataset: WavCaps</vt:lpstr>
      <vt:lpstr>WavCaps – Statistics</vt:lpstr>
      <vt:lpstr>Sound-VECaps</vt:lpstr>
      <vt:lpstr>Sound-VECaps – Processing Pipeline</vt:lpstr>
      <vt:lpstr>Dataset: AudioSetCaps</vt:lpstr>
      <vt:lpstr>AudioSetCaps – Statistics </vt:lpstr>
      <vt:lpstr>AudioSetCaps – An Example</vt:lpstr>
      <vt:lpstr>Conclusion &amp; Future Works</vt:lpstr>
      <vt:lpstr>Paper, Codes, Demos, and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Turab Iqbal</dc:creator>
  <cp:lastModifiedBy>Wang, Wenwu Prof (CVSSP)</cp:lastModifiedBy>
  <cp:revision>165</cp:revision>
  <dcterms:created xsi:type="dcterms:W3CDTF">2019-11-11T18:26:00Z</dcterms:created>
  <dcterms:modified xsi:type="dcterms:W3CDTF">2026-06-11T19:30:56Z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0x010100E685071711CE4A45B42500DFA915E756</vt:lpwstr>
  </property>
</Properties>
</file>