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 id="2147483796" r:id="rId2"/>
    <p:sldMasterId id="2147483939" r:id="rId3"/>
  </p:sldMasterIdLst>
  <p:notesMasterIdLst>
    <p:notesMasterId r:id="rId46"/>
  </p:notesMasterIdLst>
  <p:handoutMasterIdLst>
    <p:handoutMasterId r:id="rId47"/>
  </p:handoutMasterIdLst>
  <p:sldIdLst>
    <p:sldId id="282" r:id="rId4"/>
    <p:sldId id="444" r:id="rId5"/>
    <p:sldId id="382" r:id="rId6"/>
    <p:sldId id="598" r:id="rId7"/>
    <p:sldId id="599" r:id="rId8"/>
    <p:sldId id="600" r:id="rId9"/>
    <p:sldId id="603" r:id="rId10"/>
    <p:sldId id="641" r:id="rId11"/>
    <p:sldId id="643" r:id="rId12"/>
    <p:sldId id="644" r:id="rId13"/>
    <p:sldId id="642" r:id="rId14"/>
    <p:sldId id="606" r:id="rId15"/>
    <p:sldId id="623" r:id="rId16"/>
    <p:sldId id="605" r:id="rId17"/>
    <p:sldId id="609" r:id="rId18"/>
    <p:sldId id="611" r:id="rId19"/>
    <p:sldId id="615" r:id="rId20"/>
    <p:sldId id="613" r:id="rId21"/>
    <p:sldId id="619" r:id="rId22"/>
    <p:sldId id="621" r:id="rId23"/>
    <p:sldId id="622" r:id="rId24"/>
    <p:sldId id="620" r:id="rId25"/>
    <p:sldId id="624" r:id="rId26"/>
    <p:sldId id="627" r:id="rId27"/>
    <p:sldId id="628" r:id="rId28"/>
    <p:sldId id="629" r:id="rId29"/>
    <p:sldId id="632" r:id="rId30"/>
    <p:sldId id="633" r:id="rId31"/>
    <p:sldId id="631" r:id="rId32"/>
    <p:sldId id="649" r:id="rId33"/>
    <p:sldId id="637" r:id="rId34"/>
    <p:sldId id="636" r:id="rId35"/>
    <p:sldId id="650" r:id="rId36"/>
    <p:sldId id="597" r:id="rId37"/>
    <p:sldId id="640" r:id="rId38"/>
    <p:sldId id="645" r:id="rId39"/>
    <p:sldId id="646" r:id="rId40"/>
    <p:sldId id="648" r:id="rId41"/>
    <p:sldId id="647" r:id="rId42"/>
    <p:sldId id="639" r:id="rId43"/>
    <p:sldId id="651" r:id="rId44"/>
    <p:sldId id="585" r:id="rId45"/>
  </p:sldIdLst>
  <p:sldSz cx="9144000" cy="6858000" type="screen4x3"/>
  <p:notesSz cx="6797675" cy="9926638"/>
  <p:defaultTextStyle>
    <a:defPPr>
      <a:defRPr lang="en-GB"/>
    </a:defPPr>
    <a:lvl1pPr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0DF"/>
    <a:srgbClr val="FF0000"/>
    <a:srgbClr val="FF6600"/>
    <a:srgbClr val="1471EC"/>
    <a:srgbClr val="00FFFF"/>
    <a:srgbClr val="89FFE0"/>
    <a:srgbClr val="41FFCD"/>
    <a:srgbClr val="F20E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7DAD2-C6E2-4331-BF19-32E51E4B72EA}" v="2" dt="2026-02-16T10:40:14.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6" autoAdjust="0"/>
    <p:restoredTop sz="86358" autoAdjust="0"/>
  </p:normalViewPr>
  <p:slideViewPr>
    <p:cSldViewPr>
      <p:cViewPr varScale="1">
        <p:scale>
          <a:sx n="55" d="100"/>
          <a:sy n="55" d="100"/>
        </p:scale>
        <p:origin x="1584" y="48"/>
      </p:cViewPr>
      <p:guideLst>
        <p:guide orient="horz" pos="2160"/>
        <p:guide pos="2880"/>
      </p:guideLst>
    </p:cSldViewPr>
  </p:slideViewPr>
  <p:outlineViewPr>
    <p:cViewPr>
      <p:scale>
        <a:sx n="33" d="100"/>
        <a:sy n="33" d="100"/>
      </p:scale>
      <p:origin x="0" y="9216"/>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75" d="100"/>
        <a:sy n="75" d="100"/>
      </p:scale>
      <p:origin x="0" y="0"/>
    </p:cViewPr>
  </p:notesTextViewPr>
  <p:sorterViewPr>
    <p:cViewPr>
      <p:scale>
        <a:sx n="66" d="100"/>
        <a:sy n="66" d="100"/>
      </p:scale>
      <p:origin x="0" y="485"/>
    </p:cViewPr>
  </p:sorterViewPr>
  <p:notesViewPr>
    <p:cSldViewPr>
      <p:cViewPr varScale="1">
        <p:scale>
          <a:sx n="37" d="100"/>
          <a:sy n="37" d="100"/>
        </p:scale>
        <p:origin x="-2496" y="-10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41.xml"/><Relationship Id="rId3" Type="http://schemas.openxmlformats.org/officeDocument/2006/relationships/slide" Target="slides/slide36.xml"/><Relationship Id="rId7" Type="http://schemas.openxmlformats.org/officeDocument/2006/relationships/slide" Target="slides/slide40.xml"/><Relationship Id="rId2" Type="http://schemas.openxmlformats.org/officeDocument/2006/relationships/slide" Target="slides/slide35.xml"/><Relationship Id="rId1" Type="http://schemas.openxmlformats.org/officeDocument/2006/relationships/slide" Target="slides/slide34.xml"/><Relationship Id="rId6" Type="http://schemas.openxmlformats.org/officeDocument/2006/relationships/slide" Target="slides/slide39.xml"/><Relationship Id="rId5" Type="http://schemas.openxmlformats.org/officeDocument/2006/relationships/slide" Target="slides/slide38.xml"/><Relationship Id="rId4" Type="http://schemas.openxmlformats.org/officeDocument/2006/relationships/slide" Target="slides/slide37.xml"/><Relationship Id="rId9"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Wenwu Prof (CVSSP)" userId="5cff3a9f-d89f-4d7f-90a1-7b9ace01e059" providerId="ADAL" clId="{5B924EE8-7FEA-4B02-AC37-A7961B929244}"/>
    <pc:docChg chg="undo custSel modSld">
      <pc:chgData name="Wang, Wenwu Prof (CVSSP)" userId="5cff3a9f-d89f-4d7f-90a1-7b9ace01e059" providerId="ADAL" clId="{5B924EE8-7FEA-4B02-AC37-A7961B929244}" dt="2026-02-16T10:40:50.011" v="105" actId="1035"/>
      <pc:docMkLst>
        <pc:docMk/>
      </pc:docMkLst>
      <pc:sldChg chg="modSp mod">
        <pc:chgData name="Wang, Wenwu Prof (CVSSP)" userId="5cff3a9f-d89f-4d7f-90a1-7b9ace01e059" providerId="ADAL" clId="{5B924EE8-7FEA-4B02-AC37-A7961B929244}" dt="2026-02-16T10:40:50.011" v="105" actId="1035"/>
        <pc:sldMkLst>
          <pc:docMk/>
          <pc:sldMk cId="0" sldId="282"/>
        </pc:sldMkLst>
        <pc:spChg chg="mod">
          <ac:chgData name="Wang, Wenwu Prof (CVSSP)" userId="5cff3a9f-d89f-4d7f-90a1-7b9ace01e059" providerId="ADAL" clId="{5B924EE8-7FEA-4B02-AC37-A7961B929244}" dt="2026-02-16T10:40:50.011" v="105" actId="1035"/>
          <ac:spMkLst>
            <pc:docMk/>
            <pc:sldMk cId="0" sldId="282"/>
            <ac:spMk id="2" creationId="{2473EB64-66AC-F8C9-1FB2-1C4049AFBAD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767CA37-E214-CEEC-35D8-669FA09854CB}"/>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lvl1pPr defTabSz="920750" eaLnBrk="1" hangingPunct="1">
              <a:defRPr sz="1200">
                <a:cs typeface="+mn-cs"/>
              </a:defRPr>
            </a:lvl1pPr>
          </a:lstStyle>
          <a:p>
            <a:pPr>
              <a:defRPr/>
            </a:pPr>
            <a:endParaRPr lang="en-GB"/>
          </a:p>
        </p:txBody>
      </p:sp>
      <p:sp>
        <p:nvSpPr>
          <p:cNvPr id="49155" name="Rectangle 3">
            <a:extLst>
              <a:ext uri="{FF2B5EF4-FFF2-40B4-BE49-F238E27FC236}">
                <a16:creationId xmlns:a16="http://schemas.microsoft.com/office/drawing/2014/main" id="{F6F322A5-99B9-D49D-C8CE-6D671FE7F9D7}"/>
              </a:ext>
            </a:extLst>
          </p:cNvPr>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lvl1pPr algn="r" defTabSz="920750" eaLnBrk="1" hangingPunct="1">
              <a:defRPr sz="1200">
                <a:cs typeface="+mn-cs"/>
              </a:defRPr>
            </a:lvl1pPr>
          </a:lstStyle>
          <a:p>
            <a:pPr>
              <a:defRPr/>
            </a:pPr>
            <a:endParaRPr lang="en-GB"/>
          </a:p>
        </p:txBody>
      </p:sp>
      <p:sp>
        <p:nvSpPr>
          <p:cNvPr id="49156" name="Rectangle 4">
            <a:extLst>
              <a:ext uri="{FF2B5EF4-FFF2-40B4-BE49-F238E27FC236}">
                <a16:creationId xmlns:a16="http://schemas.microsoft.com/office/drawing/2014/main" id="{6FC9101F-8536-DE40-1DC0-A95EDE203FE1}"/>
              </a:ext>
            </a:extLst>
          </p:cNvPr>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2007" tIns="46003" rIns="92007" bIns="46003" numCol="1" anchor="b" anchorCtr="0" compatLnSpc="1">
            <a:prstTxWarp prst="textNoShape">
              <a:avLst/>
            </a:prstTxWarp>
          </a:bodyPr>
          <a:lstStyle>
            <a:lvl1pPr defTabSz="920750" eaLnBrk="1" hangingPunct="1">
              <a:defRPr sz="1200">
                <a:cs typeface="+mn-cs"/>
              </a:defRPr>
            </a:lvl1pPr>
          </a:lstStyle>
          <a:p>
            <a:pPr>
              <a:defRPr/>
            </a:pPr>
            <a:endParaRPr lang="en-GB"/>
          </a:p>
        </p:txBody>
      </p:sp>
      <p:sp>
        <p:nvSpPr>
          <p:cNvPr id="49157" name="Rectangle 5">
            <a:extLst>
              <a:ext uri="{FF2B5EF4-FFF2-40B4-BE49-F238E27FC236}">
                <a16:creationId xmlns:a16="http://schemas.microsoft.com/office/drawing/2014/main" id="{76ABBD0A-BAF4-CD3D-16EB-84366A2CEDBF}"/>
              </a:ext>
            </a:extLst>
          </p:cNvPr>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2007" tIns="46003" rIns="92007" bIns="46003" numCol="1" anchor="b" anchorCtr="0" compatLnSpc="1">
            <a:prstTxWarp prst="textNoShape">
              <a:avLst/>
            </a:prstTxWarp>
          </a:bodyPr>
          <a:lstStyle>
            <a:lvl1pPr algn="r" defTabSz="920750" eaLnBrk="1" hangingPunct="1">
              <a:defRPr sz="1200" smtClean="0"/>
            </a:lvl1pPr>
          </a:lstStyle>
          <a:p>
            <a:pPr>
              <a:defRPr/>
            </a:pPr>
            <a:fld id="{262C34ED-3F0A-4695-AA2A-26A3FCFF1885}"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6760F5F-FE5E-675F-7EF9-C5E083D8DA7F}"/>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lvl1pPr defTabSz="920750" eaLnBrk="1" hangingPunct="1">
              <a:defRPr sz="1200">
                <a:latin typeface="Times New Roman" pitchFamily="18" charset="0"/>
                <a:cs typeface="+mn-cs"/>
              </a:defRPr>
            </a:lvl1pPr>
          </a:lstStyle>
          <a:p>
            <a:pPr>
              <a:defRPr/>
            </a:pPr>
            <a:endParaRPr lang="en-GB"/>
          </a:p>
        </p:txBody>
      </p:sp>
      <p:sp>
        <p:nvSpPr>
          <p:cNvPr id="73731" name="Rectangle 3">
            <a:extLst>
              <a:ext uri="{FF2B5EF4-FFF2-40B4-BE49-F238E27FC236}">
                <a16:creationId xmlns:a16="http://schemas.microsoft.com/office/drawing/2014/main" id="{4E8B701F-56AE-9E4D-F96C-7C92D91D086C}"/>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lvl1pPr algn="r" defTabSz="920750" eaLnBrk="1" hangingPunct="1">
              <a:defRPr sz="1200">
                <a:latin typeface="Times New Roman" pitchFamily="18" charset="0"/>
                <a:cs typeface="+mn-cs"/>
              </a:defRPr>
            </a:lvl1pPr>
          </a:lstStyle>
          <a:p>
            <a:pPr>
              <a:defRPr/>
            </a:pPr>
            <a:endParaRPr lang="en-GB"/>
          </a:p>
        </p:txBody>
      </p:sp>
      <p:sp>
        <p:nvSpPr>
          <p:cNvPr id="6148" name="Rectangle 4">
            <a:extLst>
              <a:ext uri="{FF2B5EF4-FFF2-40B4-BE49-F238E27FC236}">
                <a16:creationId xmlns:a16="http://schemas.microsoft.com/office/drawing/2014/main" id="{C7BAC5D5-9985-760B-55D2-C3FB468D9BE8}"/>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5">
            <a:extLst>
              <a:ext uri="{FF2B5EF4-FFF2-40B4-BE49-F238E27FC236}">
                <a16:creationId xmlns:a16="http://schemas.microsoft.com/office/drawing/2014/main" id="{9904CFE7-8389-1830-5A0C-F0E073492C50}"/>
              </a:ext>
            </a:extLst>
          </p:cNvPr>
          <p:cNvSpPr>
            <a:spLocks noGrp="1" noChangeArrowheads="1"/>
          </p:cNvSpPr>
          <p:nvPr>
            <p:ph type="body" sz="quarter" idx="3"/>
          </p:nvPr>
        </p:nvSpPr>
        <p:spPr bwMode="auto">
          <a:xfrm>
            <a:off x="681038" y="4714875"/>
            <a:ext cx="5437187" cy="4467225"/>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3734" name="Rectangle 6">
            <a:extLst>
              <a:ext uri="{FF2B5EF4-FFF2-40B4-BE49-F238E27FC236}">
                <a16:creationId xmlns:a16="http://schemas.microsoft.com/office/drawing/2014/main" id="{735134DE-39CF-2DDF-4D6A-C604BB1245E6}"/>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07" tIns="46003" rIns="92007" bIns="46003" numCol="1" anchor="b" anchorCtr="0" compatLnSpc="1">
            <a:prstTxWarp prst="textNoShape">
              <a:avLst/>
            </a:prstTxWarp>
          </a:bodyPr>
          <a:lstStyle>
            <a:lvl1pPr defTabSz="920750" eaLnBrk="1" hangingPunct="1">
              <a:defRPr sz="1200">
                <a:latin typeface="Times New Roman" pitchFamily="18" charset="0"/>
                <a:cs typeface="+mn-cs"/>
              </a:defRPr>
            </a:lvl1pPr>
          </a:lstStyle>
          <a:p>
            <a:pPr>
              <a:defRPr/>
            </a:pPr>
            <a:endParaRPr lang="en-GB"/>
          </a:p>
        </p:txBody>
      </p:sp>
      <p:sp>
        <p:nvSpPr>
          <p:cNvPr id="73735" name="Rectangle 7">
            <a:extLst>
              <a:ext uri="{FF2B5EF4-FFF2-40B4-BE49-F238E27FC236}">
                <a16:creationId xmlns:a16="http://schemas.microsoft.com/office/drawing/2014/main" id="{A0FC5160-A72B-53F0-947B-7FF4A9B7C65B}"/>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07" tIns="46003" rIns="92007" bIns="46003" numCol="1" anchor="b" anchorCtr="0" compatLnSpc="1">
            <a:prstTxWarp prst="textNoShape">
              <a:avLst/>
            </a:prstTxWarp>
          </a:bodyPr>
          <a:lstStyle>
            <a:lvl1pPr algn="r" defTabSz="920750" eaLnBrk="1" hangingPunct="1">
              <a:defRPr sz="1200" smtClean="0">
                <a:latin typeface="Times New Roman" panose="02020603050405020304" pitchFamily="18" charset="0"/>
              </a:defRPr>
            </a:lvl1pPr>
          </a:lstStyle>
          <a:p>
            <a:pPr>
              <a:defRPr/>
            </a:pPr>
            <a:fld id="{EBE8DF22-02CC-43A5-84DD-40D6E23B1B8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E169759D-9B8E-A2C6-5115-C4465DF98A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defRPr>
            </a:lvl1pPr>
            <a:lvl2pPr marL="742950" indent="-285750" defTabSz="920750">
              <a:spcBef>
                <a:spcPct val="30000"/>
              </a:spcBef>
              <a:defRPr sz="1200">
                <a:solidFill>
                  <a:schemeClr val="tx1"/>
                </a:solidFill>
                <a:latin typeface="Times New Roman" panose="02020603050405020304" pitchFamily="18" charset="0"/>
              </a:defRPr>
            </a:lvl2pPr>
            <a:lvl3pPr marL="1143000" indent="-228600" defTabSz="920750">
              <a:spcBef>
                <a:spcPct val="30000"/>
              </a:spcBef>
              <a:defRPr sz="1200">
                <a:solidFill>
                  <a:schemeClr val="tx1"/>
                </a:solidFill>
                <a:latin typeface="Times New Roman" panose="02020603050405020304" pitchFamily="18" charset="0"/>
              </a:defRPr>
            </a:lvl3pPr>
            <a:lvl4pPr marL="1600200" indent="-228600" defTabSz="920750">
              <a:spcBef>
                <a:spcPct val="30000"/>
              </a:spcBef>
              <a:defRPr sz="1200">
                <a:solidFill>
                  <a:schemeClr val="tx1"/>
                </a:solidFill>
                <a:latin typeface="Times New Roman" panose="02020603050405020304" pitchFamily="18" charset="0"/>
              </a:defRPr>
            </a:lvl4pPr>
            <a:lvl5pPr marL="2057400" indent="-228600" defTabSz="92075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F0AF60-3F68-4B54-9215-7E3D7098B9FA}" type="slidenum">
              <a:rPr lang="en-GB" altLang="en-US"/>
              <a:pPr>
                <a:spcBef>
                  <a:spcPct val="0"/>
                </a:spcBef>
              </a:pPr>
              <a:t>1</a:t>
            </a:fld>
            <a:endParaRPr lang="en-GB" altLang="en-US"/>
          </a:p>
        </p:txBody>
      </p:sp>
      <p:sp>
        <p:nvSpPr>
          <p:cNvPr id="9219" name="Rectangle 2">
            <a:extLst>
              <a:ext uri="{FF2B5EF4-FFF2-40B4-BE49-F238E27FC236}">
                <a16:creationId xmlns:a16="http://schemas.microsoft.com/office/drawing/2014/main" id="{F0EDCB68-E498-85C2-0E76-86BC82B98BDD}"/>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4E92D7F-466D-C717-0D29-4FBD10EBE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ED22A-429C-0B4E-426F-357CCFC693CA}"/>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DEB55807-2CBC-12B0-FE0B-C31B52CAA4FB}"/>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13E93BA7-12B1-A495-4344-D041974D58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A46FA8C1-666E-8FBB-516F-622458818B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41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8535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29B1-1F56-A309-1155-78E09280E6F8}"/>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8B70C553-BC53-0FFE-2750-F3691BA34BCE}"/>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1E45E8C6-06C8-852A-0EAA-E26913BA9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977344AB-754F-DC84-57D6-8F688BEF55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BE014E3D-37D9-4B41-9E94-8BF81A8B913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075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3153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BE8DF22-02CC-43A5-84DD-40D6E23B1B84}" type="slidenum">
              <a:rPr lang="en-GB" altLang="en-US" smtClean="0"/>
              <a:pPr>
                <a:defRPr/>
              </a:pPr>
              <a:t>31</a:t>
            </a:fld>
            <a:endParaRPr lang="en-GB" altLang="en-US"/>
          </a:p>
        </p:txBody>
      </p:sp>
    </p:spTree>
    <p:extLst>
      <p:ext uri="{BB962C8B-B14F-4D97-AF65-F5344CB8AC3E}">
        <p14:creationId xmlns:p14="http://schemas.microsoft.com/office/powerpoint/2010/main" val="59031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5194F-BC04-AC80-CDB6-84FE6078B1C7}"/>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C96558ED-EDC4-2137-47B6-0D47B3A24CF9}"/>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BA8B09EC-CA41-6F78-5271-9AFDF2195A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95BB9602-88D7-2646-E58E-F5B191AA06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34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203115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CA046-F223-68DE-0AE1-682699F2E793}"/>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347FAFC9-2E1E-1662-1ECB-107D00B21EB9}"/>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83B55B50-7E42-7D03-6D77-4679C106DE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152A2355-1C21-5F24-C95D-02EBA777F5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35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72054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620A2-AFE9-00A1-6119-B592EE9E57BF}"/>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772CECF7-67BB-A530-2688-E499D84EE546}"/>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088EEC9D-69A5-3DE6-55A5-EBDEC07E84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7BD076ED-F8CE-9C46-782B-F113462F70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36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09562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6FBC9-86C7-1519-C73E-12014584B144}"/>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7F979A52-9BAA-CEF7-827C-BC46A7EA184A}"/>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9FE76D19-943D-C27B-430C-7FF9F99EF8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8B423C8E-E7CE-E69C-F0D0-558A4B6D2A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37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294123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7968E-BDA5-4C55-25A8-02036AB433F1}"/>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0E220BBF-CBCB-195C-7C0A-874D3D453128}"/>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A2A205FB-A097-BEAD-71BE-3F7996F2F7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166B546E-3C4D-8E2C-7424-C5F65D12F8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38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8573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19373-5A34-A5AB-DB0A-73A6D409E73F}"/>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B67BDFA8-49FB-B77A-5930-A126E8C935B2}"/>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08AD135A-0105-2CCC-D075-92371FBD7B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FA37CF8C-D30D-22E9-5F1E-93B85FD70B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39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04461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B60D2-7DB6-C722-C81E-E7A653D5C9C3}"/>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2BE42636-278D-9A49-D332-57C03C36F60B}"/>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80EA076F-E0AC-92B1-210A-F293E580B0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2B6A424F-AC94-6925-BC25-4D5A715C65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40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87674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标题 3"/>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en-GB"/>
          </a:p>
        </p:txBody>
      </p:sp>
      <p:sp>
        <p:nvSpPr>
          <p:cNvPr id="2" name="灯片编号占位符 6">
            <a:extLst>
              <a:ext uri="{FF2B5EF4-FFF2-40B4-BE49-F238E27FC236}">
                <a16:creationId xmlns:a16="http://schemas.microsoft.com/office/drawing/2014/main" id="{A11AC2EF-E3F1-13D0-873F-4D74DC943D99}"/>
              </a:ext>
            </a:extLst>
          </p:cNvPr>
          <p:cNvSpPr>
            <a:spLocks noGrp="1"/>
          </p:cNvSpPr>
          <p:nvPr>
            <p:ph type="sldNum" sz="quarter" idx="10"/>
          </p:nvPr>
        </p:nvSpPr>
        <p:spPr/>
        <p:txBody>
          <a:bodyPr/>
          <a:lstStyle>
            <a:lvl1pPr>
              <a:defRPr/>
            </a:lvl1pPr>
          </a:lstStyle>
          <a:p>
            <a:pPr>
              <a:defRPr/>
            </a:pPr>
            <a:fld id="{545560F6-0F61-4D53-ADD7-43332C53B00B}" type="slidenum">
              <a:rPr lang="en-GB" altLang="en-US"/>
              <a:pPr>
                <a:defRPr/>
              </a:pPr>
              <a:t>‹#›</a:t>
            </a:fld>
            <a:endParaRPr lang="en-GB" altLang="en-US"/>
          </a:p>
        </p:txBody>
      </p:sp>
    </p:spTree>
    <p:extLst>
      <p:ext uri="{BB962C8B-B14F-4D97-AF65-F5344CB8AC3E}">
        <p14:creationId xmlns:p14="http://schemas.microsoft.com/office/powerpoint/2010/main" val="284218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UniOfSurrey - Clean Whi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1541" y="2056268"/>
            <a:ext cx="5775157" cy="1098697"/>
          </a:xfrm>
        </p:spPr>
        <p:txBody>
          <a:bodyPr anchor="b">
            <a:noAutofit/>
          </a:bodyPr>
          <a:lstStyle>
            <a:lvl1pPr algn="ctr">
              <a:defRPr sz="18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16/02/2026</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5762" y="3287060"/>
            <a:ext cx="9149763"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1681164" y="3416300"/>
            <a:ext cx="5775325" cy="958850"/>
          </a:xfrm>
        </p:spPr>
        <p:txBody>
          <a:bodyPr/>
          <a:lstStyle>
            <a:lvl1pPr algn="ctr">
              <a:defRPr/>
            </a:lvl1pPr>
          </a:lstStyle>
          <a:p>
            <a:r>
              <a:rPr lang="en-GB" sz="1350" dirty="0">
                <a:solidFill>
                  <a:srgbClr val="82949D"/>
                </a:solidFill>
              </a:rPr>
              <a:t>Presentation subtitle</a:t>
            </a:r>
            <a:r>
              <a:rPr lang="en-GB" sz="1350" baseline="0" dirty="0">
                <a:solidFill>
                  <a:srgbClr val="82949D"/>
                </a:solidFill>
              </a:rPr>
              <a:t> / presenter here</a:t>
            </a:r>
            <a:endParaRPr lang="en-US" sz="1350" dirty="0">
              <a:solidFill>
                <a:srgbClr val="82949D"/>
              </a:solidFill>
            </a:endParaRPr>
          </a:p>
        </p:txBody>
      </p:sp>
    </p:spTree>
    <p:extLst>
      <p:ext uri="{BB962C8B-B14F-4D97-AF65-F5344CB8AC3E}">
        <p14:creationId xmlns:p14="http://schemas.microsoft.com/office/powerpoint/2010/main" val="353742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UniOfSurrey - Standard Slide with Image Righ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57201" y="1600202"/>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16/02/2026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5119689" y="1600202"/>
            <a:ext cx="3683000" cy="4525963"/>
          </a:xfrm>
        </p:spPr>
        <p:txBody>
          <a:bodyPr>
            <a:normAutofit/>
          </a:bodyPr>
          <a:lstStyle>
            <a:lvl1pPr>
              <a:defRPr sz="1500"/>
            </a:lvl1pPr>
          </a:lstStyle>
          <a:p>
            <a:r>
              <a:rPr lang="en-US" dirty="0"/>
              <a:t>Drop picture here</a:t>
            </a:r>
          </a:p>
        </p:txBody>
      </p:sp>
    </p:spTree>
    <p:extLst>
      <p:ext uri="{BB962C8B-B14F-4D97-AF65-F5344CB8AC3E}">
        <p14:creationId xmlns:p14="http://schemas.microsoft.com/office/powerpoint/2010/main" val="3989631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UniOfSurrey - Standard Slide with 3 Image Righ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57201" y="1600202"/>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16/02/2026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5119689" y="1600201"/>
            <a:ext cx="1229962" cy="1524518"/>
          </a:xfrm>
        </p:spPr>
        <p:txBody>
          <a:bodyPr>
            <a:normAutofit/>
          </a:bodyPr>
          <a:lstStyle>
            <a:lvl1pPr>
              <a:defRPr sz="750" baseline="0"/>
            </a:lvl1pPr>
          </a:lstStyle>
          <a:p>
            <a:r>
              <a:rPr lang="en-US" dirty="0"/>
              <a:t>Drop picture 1 here.</a:t>
            </a:r>
          </a:p>
        </p:txBody>
      </p:sp>
      <p:sp>
        <p:nvSpPr>
          <p:cNvPr id="14" name="Picture Placeholder 6"/>
          <p:cNvSpPr>
            <a:spLocks noGrp="1"/>
          </p:cNvSpPr>
          <p:nvPr>
            <p:ph type="pic" sz="quarter" idx="15" hasCustomPrompt="1"/>
          </p:nvPr>
        </p:nvSpPr>
        <p:spPr>
          <a:xfrm>
            <a:off x="6502050" y="1600200"/>
            <a:ext cx="2276592" cy="1524518"/>
          </a:xfrm>
        </p:spPr>
        <p:txBody>
          <a:bodyPr>
            <a:normAutofit/>
          </a:bodyPr>
          <a:lstStyle>
            <a:lvl1pPr>
              <a:defRPr sz="750"/>
            </a:lvl1pPr>
          </a:lstStyle>
          <a:p>
            <a:r>
              <a:rPr lang="en-US" dirty="0"/>
              <a:t>Drop picture 2 here.</a:t>
            </a:r>
          </a:p>
        </p:txBody>
      </p:sp>
      <p:sp>
        <p:nvSpPr>
          <p:cNvPr id="15" name="Picture Placeholder 6"/>
          <p:cNvSpPr>
            <a:spLocks noGrp="1"/>
          </p:cNvSpPr>
          <p:nvPr>
            <p:ph type="pic" sz="quarter" idx="16" hasCustomPrompt="1"/>
          </p:nvPr>
        </p:nvSpPr>
        <p:spPr>
          <a:xfrm>
            <a:off x="5119689" y="3277119"/>
            <a:ext cx="3658954" cy="2849045"/>
          </a:xfrm>
        </p:spPr>
        <p:txBody>
          <a:bodyPr>
            <a:normAutofit/>
          </a:bodyPr>
          <a:lstStyle>
            <a:lvl1pPr>
              <a:defRPr sz="750" baseline="0"/>
            </a:lvl1pPr>
          </a:lstStyle>
          <a:p>
            <a:r>
              <a:rPr lang="en-US" dirty="0"/>
              <a:t>Drop picture 3 here.</a:t>
            </a:r>
          </a:p>
        </p:txBody>
      </p:sp>
    </p:spTree>
    <p:extLst>
      <p:ext uri="{BB962C8B-B14F-4D97-AF65-F5344CB8AC3E}">
        <p14:creationId xmlns:p14="http://schemas.microsoft.com/office/powerpoint/2010/main" val="127979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niOfSurrey - Standard Slide with Image Lef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294626" y="1638043"/>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16/02/2026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457201" y="1638043"/>
            <a:ext cx="3683000" cy="4525963"/>
          </a:xfrm>
        </p:spPr>
        <p:txBody>
          <a:bodyPr>
            <a:normAutofit/>
          </a:bodyPr>
          <a:lstStyle>
            <a:lvl1pPr>
              <a:defRPr sz="1500"/>
            </a:lvl1pPr>
          </a:lstStyle>
          <a:p>
            <a:r>
              <a:rPr lang="en-US" dirty="0"/>
              <a:t>Drop picture here</a:t>
            </a:r>
          </a:p>
        </p:txBody>
      </p:sp>
    </p:spTree>
    <p:extLst>
      <p:ext uri="{BB962C8B-B14F-4D97-AF65-F5344CB8AC3E}">
        <p14:creationId xmlns:p14="http://schemas.microsoft.com/office/powerpoint/2010/main" val="30313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294626" y="1638043"/>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16/02/2026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4" hasCustomPrompt="1"/>
          </p:nvPr>
        </p:nvSpPr>
        <p:spPr>
          <a:xfrm>
            <a:off x="457200" y="1655723"/>
            <a:ext cx="1229962" cy="1524518"/>
          </a:xfrm>
        </p:spPr>
        <p:txBody>
          <a:bodyPr>
            <a:normAutofit/>
          </a:bodyPr>
          <a:lstStyle>
            <a:lvl1pPr>
              <a:defRPr sz="750" baseline="0"/>
            </a:lvl1pPr>
          </a:lstStyle>
          <a:p>
            <a:r>
              <a:rPr lang="en-US" dirty="0"/>
              <a:t>Drop picture 1 here.</a:t>
            </a:r>
          </a:p>
        </p:txBody>
      </p:sp>
      <p:sp>
        <p:nvSpPr>
          <p:cNvPr id="15" name="Picture Placeholder 6"/>
          <p:cNvSpPr>
            <a:spLocks noGrp="1"/>
          </p:cNvSpPr>
          <p:nvPr>
            <p:ph type="pic" sz="quarter" idx="15" hasCustomPrompt="1"/>
          </p:nvPr>
        </p:nvSpPr>
        <p:spPr>
          <a:xfrm>
            <a:off x="1839562" y="1655722"/>
            <a:ext cx="2276592" cy="1524518"/>
          </a:xfrm>
        </p:spPr>
        <p:txBody>
          <a:bodyPr>
            <a:normAutofit/>
          </a:bodyPr>
          <a:lstStyle>
            <a:lvl1pPr>
              <a:defRPr sz="750"/>
            </a:lvl1pPr>
          </a:lstStyle>
          <a:p>
            <a:r>
              <a:rPr lang="en-US" dirty="0"/>
              <a:t>Drop picture 2 here.</a:t>
            </a:r>
          </a:p>
        </p:txBody>
      </p:sp>
      <p:sp>
        <p:nvSpPr>
          <p:cNvPr id="16" name="Picture Placeholder 6"/>
          <p:cNvSpPr>
            <a:spLocks noGrp="1"/>
          </p:cNvSpPr>
          <p:nvPr>
            <p:ph type="pic" sz="quarter" idx="16" hasCustomPrompt="1"/>
          </p:nvPr>
        </p:nvSpPr>
        <p:spPr>
          <a:xfrm>
            <a:off x="457200" y="3332641"/>
            <a:ext cx="3658954" cy="2849045"/>
          </a:xfrm>
        </p:spPr>
        <p:txBody>
          <a:bodyPr>
            <a:normAutofit/>
          </a:bodyPr>
          <a:lstStyle>
            <a:lvl1pPr>
              <a:defRPr sz="750" baseline="0"/>
            </a:lvl1pPr>
          </a:lstStyle>
          <a:p>
            <a:r>
              <a:rPr lang="en-US" dirty="0"/>
              <a:t>Drop picture 3 here.</a:t>
            </a:r>
          </a:p>
        </p:txBody>
      </p:sp>
    </p:spTree>
    <p:extLst>
      <p:ext uri="{BB962C8B-B14F-4D97-AF65-F5344CB8AC3E}">
        <p14:creationId xmlns:p14="http://schemas.microsoft.com/office/powerpoint/2010/main" val="163773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57200" y="1643165"/>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16/02/2026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4" hasCustomPrompt="1"/>
          </p:nvPr>
        </p:nvSpPr>
        <p:spPr>
          <a:xfrm>
            <a:off x="5100639" y="1643063"/>
            <a:ext cx="3702050" cy="4525962"/>
          </a:xfrm>
        </p:spPr>
        <p:txBody>
          <a:bodyPr>
            <a:normAutofit/>
          </a:bodyPr>
          <a:lstStyle>
            <a:lvl1pPr>
              <a:defRPr sz="1500" baseline="0"/>
            </a:lvl1pPr>
          </a:lstStyle>
          <a:p>
            <a:r>
              <a:rPr lang="en-US" dirty="0"/>
              <a:t>Insert Chart</a:t>
            </a:r>
          </a:p>
        </p:txBody>
      </p:sp>
    </p:spTree>
    <p:extLst>
      <p:ext uri="{BB962C8B-B14F-4D97-AF65-F5344CB8AC3E}">
        <p14:creationId xmlns:p14="http://schemas.microsoft.com/office/powerpoint/2010/main" val="1498529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ean White Cover - No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1541" y="2056268"/>
            <a:ext cx="5775157" cy="1098697"/>
          </a:xfrm>
        </p:spPr>
        <p:txBody>
          <a:bodyPr anchor="b">
            <a:noAutofit/>
          </a:bodyPr>
          <a:lstStyle>
            <a:lvl1pPr algn="ctr">
              <a:defRPr sz="18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16/02/2026</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5762" y="3287060"/>
            <a:ext cx="9149763"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1681164" y="3416300"/>
            <a:ext cx="5775325" cy="958850"/>
          </a:xfrm>
        </p:spPr>
        <p:txBody>
          <a:bodyPr/>
          <a:lstStyle>
            <a:lvl1pPr algn="ctr">
              <a:defRPr/>
            </a:lvl1pPr>
          </a:lstStyle>
          <a:p>
            <a:r>
              <a:rPr lang="en-GB" sz="1350" dirty="0">
                <a:solidFill>
                  <a:srgbClr val="82949D"/>
                </a:solidFill>
              </a:rPr>
              <a:t>Presentation subtitle</a:t>
            </a:r>
            <a:r>
              <a:rPr lang="en-GB" sz="1350" baseline="0" dirty="0">
                <a:solidFill>
                  <a:srgbClr val="82949D"/>
                </a:solidFill>
              </a:rPr>
              <a:t> / presenter here</a:t>
            </a:r>
            <a:endParaRPr lang="en-US" sz="1350" dirty="0">
              <a:solidFill>
                <a:srgbClr val="82949D"/>
              </a:solidFill>
            </a:endParaRPr>
          </a:p>
        </p:txBody>
      </p:sp>
    </p:spTree>
    <p:extLst>
      <p:ext uri="{BB962C8B-B14F-4D97-AF65-F5344CB8AC3E}">
        <p14:creationId xmlns:p14="http://schemas.microsoft.com/office/powerpoint/2010/main" val="326215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100"/>
            </a:lvl1pPr>
          </a:lstStyle>
          <a:p>
            <a:r>
              <a:rPr dirty="0"/>
              <a:t>Title Text</a:t>
            </a:r>
          </a:p>
        </p:txBody>
      </p:sp>
      <p:sp>
        <p:nvSpPr>
          <p:cNvPr id="28" name="Shape 28"/>
          <p:cNvSpPr>
            <a:spLocks noGrp="1"/>
          </p:cNvSpPr>
          <p:nvPr>
            <p:ph type="body" idx="1"/>
          </p:nvPr>
        </p:nvSpPr>
        <p:spPr>
          <a:prstGeom prst="rect">
            <a:avLst/>
          </a:prstGeom>
        </p:spPr>
        <p:txBody>
          <a:bodyPr/>
          <a:lstStyle>
            <a:lvl1pPr>
              <a:defRPr sz="21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690883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ACB945D1-7532-4BA0-BAEE-423339D737AA}" type="datetime1">
              <a:rPr lang="zh-CN" altLang="en-US" smtClean="0"/>
              <a:t>2026/2/16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0CA3013-7052-4845-90DB-319676B37E43}" type="slidenum">
              <a:rPr lang="zh-CN" altLang="en-US" smtClean="0"/>
              <a:t>‹#›</a:t>
            </a:fld>
            <a:endParaRPr lang="zh-CN" altLang="en-US"/>
          </a:p>
        </p:txBody>
      </p:sp>
    </p:spTree>
    <p:extLst>
      <p:ext uri="{BB962C8B-B14F-4D97-AF65-F5344CB8AC3E}">
        <p14:creationId xmlns:p14="http://schemas.microsoft.com/office/powerpoint/2010/main" val="31371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灯片编号占位符 6">
            <a:extLst>
              <a:ext uri="{FF2B5EF4-FFF2-40B4-BE49-F238E27FC236}">
                <a16:creationId xmlns:a16="http://schemas.microsoft.com/office/drawing/2014/main" id="{BE322FCE-D2D1-A004-05BA-D8FF4D59387C}"/>
              </a:ext>
            </a:extLst>
          </p:cNvPr>
          <p:cNvSpPr>
            <a:spLocks noGrp="1"/>
          </p:cNvSpPr>
          <p:nvPr>
            <p:ph type="sldNum" sz="quarter" idx="10"/>
          </p:nvPr>
        </p:nvSpPr>
        <p:spPr/>
        <p:txBody>
          <a:bodyPr/>
          <a:lstStyle>
            <a:lvl1pPr>
              <a:defRPr/>
            </a:lvl1pPr>
          </a:lstStyle>
          <a:p>
            <a:pPr>
              <a:defRPr/>
            </a:pPr>
            <a:fld id="{646204BD-605D-4B4E-8B32-E6932C6872B3}" type="slidenum">
              <a:rPr lang="en-GB" altLang="en-US"/>
              <a:pPr>
                <a:defRPr/>
              </a:pPr>
              <a:t>‹#›</a:t>
            </a:fld>
            <a:endParaRPr lang="en-GB" altLang="en-US"/>
          </a:p>
        </p:txBody>
      </p:sp>
    </p:spTree>
    <p:extLst>
      <p:ext uri="{BB962C8B-B14F-4D97-AF65-F5344CB8AC3E}">
        <p14:creationId xmlns:p14="http://schemas.microsoft.com/office/powerpoint/2010/main" val="115385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灯片编号占位符 6">
            <a:extLst>
              <a:ext uri="{FF2B5EF4-FFF2-40B4-BE49-F238E27FC236}">
                <a16:creationId xmlns:a16="http://schemas.microsoft.com/office/drawing/2014/main" id="{F3CBC34B-5FA3-EEE2-E7D9-105223213C18}"/>
              </a:ext>
            </a:extLst>
          </p:cNvPr>
          <p:cNvSpPr>
            <a:spLocks noGrp="1"/>
          </p:cNvSpPr>
          <p:nvPr>
            <p:ph type="sldNum" sz="quarter" idx="10"/>
          </p:nvPr>
        </p:nvSpPr>
        <p:spPr/>
        <p:txBody>
          <a:bodyPr/>
          <a:lstStyle>
            <a:lvl1pPr>
              <a:defRPr/>
            </a:lvl1pPr>
          </a:lstStyle>
          <a:p>
            <a:pPr>
              <a:defRPr/>
            </a:pPr>
            <a:fld id="{C0373FB7-30AF-4B03-A408-7AA0366E60D4}" type="slidenum">
              <a:rPr lang="en-GB" altLang="en-US"/>
              <a:pPr>
                <a:defRPr/>
              </a:pPr>
              <a:t>‹#›</a:t>
            </a:fld>
            <a:endParaRPr lang="en-GB" altLang="en-US"/>
          </a:p>
        </p:txBody>
      </p:sp>
    </p:spTree>
    <p:extLst>
      <p:ext uri="{BB962C8B-B14F-4D97-AF65-F5344CB8AC3E}">
        <p14:creationId xmlns:p14="http://schemas.microsoft.com/office/powerpoint/2010/main" val="30525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a:prstGeom prst="rect">
            <a:avLst/>
          </a:prstGeom>
        </p:spPr>
        <p:txBody>
          <a:bodyPr/>
          <a:lstStyle/>
          <a:p>
            <a:r>
              <a:rPr lang="en-US"/>
              <a:t>Click to edit Master title style</a:t>
            </a:r>
          </a:p>
        </p:txBody>
      </p:sp>
      <p:sp>
        <p:nvSpPr>
          <p:cNvPr id="3" name="Date Placeholder 5">
            <a:extLst>
              <a:ext uri="{FF2B5EF4-FFF2-40B4-BE49-F238E27FC236}">
                <a16:creationId xmlns:a16="http://schemas.microsoft.com/office/drawing/2014/main" id="{20F1C136-878C-A6FB-AE4E-B9B4E3ABC8AD}"/>
              </a:ext>
            </a:extLst>
          </p:cNvPr>
          <p:cNvSpPr>
            <a:spLocks noGrp="1"/>
          </p:cNvSpPr>
          <p:nvPr>
            <p:ph type="dt" sz="half" idx="10"/>
          </p:nvPr>
        </p:nvSpPr>
        <p:spPr>
          <a:xfrm rot="5400000">
            <a:off x="7589045" y="1081881"/>
            <a:ext cx="2011362" cy="384175"/>
          </a:xfrm>
          <a:prstGeom prst="rect">
            <a:avLst/>
          </a:prstGeom>
        </p:spPr>
        <p:txBody>
          <a:bodyPr rtlCol="0"/>
          <a:lstStyle>
            <a:lvl1pPr eaLnBrk="1" hangingPunct="1">
              <a:defRPr>
                <a:cs typeface="+mn-cs"/>
              </a:defRPr>
            </a:lvl1pPr>
          </a:lstStyle>
          <a:p>
            <a:pPr>
              <a:defRPr/>
            </a:pPr>
            <a:endParaRPr lang="en-GB"/>
          </a:p>
        </p:txBody>
      </p:sp>
      <p:sp>
        <p:nvSpPr>
          <p:cNvPr id="4" name="Slide Number Placeholder 6">
            <a:extLst>
              <a:ext uri="{FF2B5EF4-FFF2-40B4-BE49-F238E27FC236}">
                <a16:creationId xmlns:a16="http://schemas.microsoft.com/office/drawing/2014/main" id="{20995CF4-7469-700A-87DC-2526AA433CF0}"/>
              </a:ext>
            </a:extLst>
          </p:cNvPr>
          <p:cNvSpPr>
            <a:spLocks noGrp="1"/>
          </p:cNvSpPr>
          <p:nvPr>
            <p:ph type="sldNum" sz="quarter" idx="11"/>
          </p:nvPr>
        </p:nvSpPr>
        <p:spPr/>
        <p:txBody>
          <a:bodyPr/>
          <a:lstStyle>
            <a:lvl1pPr>
              <a:defRPr smtClean="0"/>
            </a:lvl1pPr>
          </a:lstStyle>
          <a:p>
            <a:pPr>
              <a:defRPr/>
            </a:pPr>
            <a:fld id="{84D27BC6-7863-477E-B887-6A2DD5F74FDF}" type="slidenum">
              <a:rPr lang="en-GB" altLang="en-US"/>
              <a:pPr>
                <a:defRPr/>
              </a:pPr>
              <a:t>‹#›</a:t>
            </a:fld>
            <a:endParaRPr lang="en-GB" altLang="en-US"/>
          </a:p>
        </p:txBody>
      </p:sp>
      <p:sp>
        <p:nvSpPr>
          <p:cNvPr id="5" name="Footer Placeholder 7">
            <a:extLst>
              <a:ext uri="{FF2B5EF4-FFF2-40B4-BE49-F238E27FC236}">
                <a16:creationId xmlns:a16="http://schemas.microsoft.com/office/drawing/2014/main" id="{51E1CA8C-0F86-541A-E477-EAFDC07DBAF6}"/>
              </a:ext>
            </a:extLst>
          </p:cNvPr>
          <p:cNvSpPr>
            <a:spLocks noGrp="1"/>
          </p:cNvSpPr>
          <p:nvPr>
            <p:ph type="ftr" sz="quarter" idx="12"/>
          </p:nvPr>
        </p:nvSpPr>
        <p:spPr>
          <a:xfrm rot="5400000">
            <a:off x="6989763" y="3736975"/>
            <a:ext cx="3200400" cy="365125"/>
          </a:xfrm>
          <a:prstGeom prst="rect">
            <a:avLst/>
          </a:prstGeom>
        </p:spPr>
        <p:txBody>
          <a:bodyPr rtlCol="0"/>
          <a:lstStyle>
            <a:lvl1pPr eaLnBrk="1" hangingPunct="1">
              <a:defRPr>
                <a:cs typeface="+mn-cs"/>
              </a:defRPr>
            </a:lvl1pPr>
          </a:lstStyle>
          <a:p>
            <a:pPr>
              <a:defRPr/>
            </a:pPr>
            <a:endParaRPr lang="en-GB"/>
          </a:p>
        </p:txBody>
      </p:sp>
    </p:spTree>
    <p:extLst>
      <p:ext uri="{BB962C8B-B14F-4D97-AF65-F5344CB8AC3E}">
        <p14:creationId xmlns:p14="http://schemas.microsoft.com/office/powerpoint/2010/main" val="327130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标题 3"/>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en-GB"/>
          </a:p>
        </p:txBody>
      </p:sp>
      <p:sp>
        <p:nvSpPr>
          <p:cNvPr id="2" name="灯片编号占位符 6">
            <a:extLst>
              <a:ext uri="{FF2B5EF4-FFF2-40B4-BE49-F238E27FC236}">
                <a16:creationId xmlns:a16="http://schemas.microsoft.com/office/drawing/2014/main" id="{2DAD30CC-030B-1110-5A29-8DA3ED9A5F50}"/>
              </a:ext>
            </a:extLst>
          </p:cNvPr>
          <p:cNvSpPr>
            <a:spLocks noGrp="1"/>
          </p:cNvSpPr>
          <p:nvPr>
            <p:ph type="sldNum" sz="quarter" idx="10"/>
          </p:nvPr>
        </p:nvSpPr>
        <p:spPr/>
        <p:txBody>
          <a:bodyPr/>
          <a:lstStyle>
            <a:lvl1pPr>
              <a:defRPr/>
            </a:lvl1pPr>
          </a:lstStyle>
          <a:p>
            <a:pPr>
              <a:defRPr/>
            </a:pPr>
            <a:fld id="{85ACFF77-918E-43E2-9ED3-C11D49DDC10C}" type="slidenum">
              <a:rPr lang="en-GB" altLang="en-US"/>
              <a:pPr>
                <a:defRPr/>
              </a:pPr>
              <a:t>‹#›</a:t>
            </a:fld>
            <a:endParaRPr lang="en-GB" altLang="en-US"/>
          </a:p>
        </p:txBody>
      </p:sp>
    </p:spTree>
    <p:extLst>
      <p:ext uri="{BB962C8B-B14F-4D97-AF65-F5344CB8AC3E}">
        <p14:creationId xmlns:p14="http://schemas.microsoft.com/office/powerpoint/2010/main" val="1724464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灯片编号占位符 6">
            <a:extLst>
              <a:ext uri="{FF2B5EF4-FFF2-40B4-BE49-F238E27FC236}">
                <a16:creationId xmlns:a16="http://schemas.microsoft.com/office/drawing/2014/main" id="{C1480818-6860-1239-1BA3-F6279583AF4D}"/>
              </a:ext>
            </a:extLst>
          </p:cNvPr>
          <p:cNvSpPr>
            <a:spLocks noGrp="1"/>
          </p:cNvSpPr>
          <p:nvPr>
            <p:ph type="sldNum" sz="quarter" idx="10"/>
          </p:nvPr>
        </p:nvSpPr>
        <p:spPr/>
        <p:txBody>
          <a:bodyPr/>
          <a:lstStyle>
            <a:lvl1pPr>
              <a:defRPr/>
            </a:lvl1pPr>
          </a:lstStyle>
          <a:p>
            <a:pPr>
              <a:defRPr/>
            </a:pPr>
            <a:fld id="{C1801EB0-7F42-4201-844C-A7EB842A5C1D}" type="slidenum">
              <a:rPr lang="en-GB" altLang="en-US"/>
              <a:pPr>
                <a:defRPr/>
              </a:pPr>
              <a:t>‹#›</a:t>
            </a:fld>
            <a:endParaRPr lang="en-GB" altLang="en-US"/>
          </a:p>
        </p:txBody>
      </p:sp>
    </p:spTree>
    <p:extLst>
      <p:ext uri="{BB962C8B-B14F-4D97-AF65-F5344CB8AC3E}">
        <p14:creationId xmlns:p14="http://schemas.microsoft.com/office/powerpoint/2010/main" val="2520206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灯片编号占位符 6">
            <a:extLst>
              <a:ext uri="{FF2B5EF4-FFF2-40B4-BE49-F238E27FC236}">
                <a16:creationId xmlns:a16="http://schemas.microsoft.com/office/drawing/2014/main" id="{354F51EA-81FB-350E-9849-DECC17656415}"/>
              </a:ext>
            </a:extLst>
          </p:cNvPr>
          <p:cNvSpPr>
            <a:spLocks noGrp="1"/>
          </p:cNvSpPr>
          <p:nvPr>
            <p:ph type="sldNum" sz="quarter" idx="10"/>
          </p:nvPr>
        </p:nvSpPr>
        <p:spPr/>
        <p:txBody>
          <a:bodyPr/>
          <a:lstStyle>
            <a:lvl1pPr>
              <a:defRPr/>
            </a:lvl1pPr>
          </a:lstStyle>
          <a:p>
            <a:pPr>
              <a:defRPr/>
            </a:pPr>
            <a:fld id="{1795C9F9-C978-4252-96A0-9B2CBA52793E}" type="slidenum">
              <a:rPr lang="en-GB" altLang="en-US"/>
              <a:pPr>
                <a:defRPr/>
              </a:pPr>
              <a:t>‹#›</a:t>
            </a:fld>
            <a:endParaRPr lang="en-GB" altLang="en-US"/>
          </a:p>
        </p:txBody>
      </p:sp>
    </p:spTree>
    <p:extLst>
      <p:ext uri="{BB962C8B-B14F-4D97-AF65-F5344CB8AC3E}">
        <p14:creationId xmlns:p14="http://schemas.microsoft.com/office/powerpoint/2010/main" val="402559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UniOfSurrey - Standard Slide">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57200" y="1600202"/>
            <a:ext cx="8321443"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16/02/2026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5" name="Picture 14" descr="UniversityofSurreyColourPowerpoint.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697553" y="230941"/>
            <a:ext cx="1140922" cy="448510"/>
          </a:xfrm>
          <a:prstGeom prst="rect">
            <a:avLst/>
          </a:prstGeom>
        </p:spPr>
      </p:pic>
    </p:spTree>
    <p:extLst>
      <p:ext uri="{BB962C8B-B14F-4D97-AF65-F5344CB8AC3E}">
        <p14:creationId xmlns:p14="http://schemas.microsoft.com/office/powerpoint/2010/main" val="318047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UniOfSurrey - Standard Slide Clear">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16/02/2026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746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surrey powerpoint2">
            <a:extLst>
              <a:ext uri="{FF2B5EF4-FFF2-40B4-BE49-F238E27FC236}">
                <a16:creationId xmlns:a16="http://schemas.microsoft.com/office/drawing/2014/main" id="{B73032FC-15E3-4C66-36D0-F32707A7071E}"/>
              </a:ext>
            </a:extLst>
          </p:cNvPr>
          <p:cNvPicPr>
            <a:picLocks noChangeArrowheads="1"/>
          </p:cNvPicPr>
          <p:nvPr/>
        </p:nvPicPr>
        <p:blipFill>
          <a:blip r:embed="rId6">
            <a:extLst>
              <a:ext uri="{28A0092B-C50C-407E-A947-70E740481C1C}">
                <a14:useLocalDpi xmlns:a14="http://schemas.microsoft.com/office/drawing/2010/main" val="0"/>
              </a:ext>
            </a:extLst>
          </a:blip>
          <a:srcRect l="66835" t="88174" r="1961" b="189"/>
          <a:stretch>
            <a:fillRect/>
          </a:stretch>
        </p:blipFill>
        <p:spPr bwMode="auto">
          <a:xfrm>
            <a:off x="6227763" y="6092825"/>
            <a:ext cx="291623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surrey powerpoint2">
            <a:extLst>
              <a:ext uri="{FF2B5EF4-FFF2-40B4-BE49-F238E27FC236}">
                <a16:creationId xmlns:a16="http://schemas.microsoft.com/office/drawing/2014/main" id="{7BED7557-808B-8626-AFF3-A3E0E32F6FCB}"/>
              </a:ext>
            </a:extLst>
          </p:cNvPr>
          <p:cNvPicPr>
            <a:picLocks noChangeArrowheads="1"/>
          </p:cNvPicPr>
          <p:nvPr/>
        </p:nvPicPr>
        <p:blipFill>
          <a:blip r:embed="rId7">
            <a:extLst>
              <a:ext uri="{28A0092B-C50C-407E-A947-70E740481C1C}">
                <a14:useLocalDpi xmlns:a14="http://schemas.microsoft.com/office/drawing/2010/main" val="0"/>
              </a:ext>
            </a:extLst>
          </a:blip>
          <a:srcRect l="69194" t="757" r="1292" b="80270"/>
          <a:stretch>
            <a:fillRect/>
          </a:stretch>
        </p:blipFill>
        <p:spPr bwMode="auto">
          <a:xfrm>
            <a:off x="6443663" y="0"/>
            <a:ext cx="27003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灯片编号占位符 6">
            <a:extLst>
              <a:ext uri="{FF2B5EF4-FFF2-40B4-BE49-F238E27FC236}">
                <a16:creationId xmlns:a16="http://schemas.microsoft.com/office/drawing/2014/main" id="{4884CF88-19F8-A6DE-B20A-370A50045DE2}"/>
              </a:ext>
            </a:extLst>
          </p:cNvPr>
          <p:cNvSpPr>
            <a:spLocks noGrp="1"/>
          </p:cNvSpPr>
          <p:nvPr>
            <p:ph type="sldNum" sz="quarter" idx="4"/>
          </p:nvPr>
        </p:nvSpPr>
        <p:spPr>
          <a:xfrm>
            <a:off x="6759575" y="6519863"/>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E04114F-4C42-438F-8A72-CE1979B7876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6"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surrey powerpoint2">
            <a:extLst>
              <a:ext uri="{FF2B5EF4-FFF2-40B4-BE49-F238E27FC236}">
                <a16:creationId xmlns:a16="http://schemas.microsoft.com/office/drawing/2014/main" id="{13E7AB70-1F13-F690-2328-4AD6E89FA1BC}"/>
              </a:ext>
            </a:extLst>
          </p:cNvPr>
          <p:cNvPicPr>
            <a:picLocks noChangeArrowheads="1"/>
          </p:cNvPicPr>
          <p:nvPr/>
        </p:nvPicPr>
        <p:blipFill>
          <a:blip r:embed="rId5">
            <a:extLst>
              <a:ext uri="{28A0092B-C50C-407E-A947-70E740481C1C}">
                <a14:useLocalDpi xmlns:a14="http://schemas.microsoft.com/office/drawing/2010/main" val="0"/>
              </a:ext>
            </a:extLst>
          </a:blip>
          <a:srcRect l="66835" t="88174" r="1961" b="189"/>
          <a:stretch>
            <a:fillRect/>
          </a:stretch>
        </p:blipFill>
        <p:spPr bwMode="auto">
          <a:xfrm>
            <a:off x="6227763" y="6092825"/>
            <a:ext cx="291623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descr="surrey powerpoint2">
            <a:extLst>
              <a:ext uri="{FF2B5EF4-FFF2-40B4-BE49-F238E27FC236}">
                <a16:creationId xmlns:a16="http://schemas.microsoft.com/office/drawing/2014/main" id="{938E003B-4479-C376-4757-F51875572CAB}"/>
              </a:ext>
            </a:extLst>
          </p:cNvPr>
          <p:cNvPicPr>
            <a:picLocks noChangeArrowheads="1"/>
          </p:cNvPicPr>
          <p:nvPr/>
        </p:nvPicPr>
        <p:blipFill>
          <a:blip r:embed="rId6">
            <a:extLst>
              <a:ext uri="{28A0092B-C50C-407E-A947-70E740481C1C}">
                <a14:useLocalDpi xmlns:a14="http://schemas.microsoft.com/office/drawing/2010/main" val="0"/>
              </a:ext>
            </a:extLst>
          </a:blip>
          <a:srcRect l="69194" t="757" r="1292" b="80270"/>
          <a:stretch>
            <a:fillRect/>
          </a:stretch>
        </p:blipFill>
        <p:spPr bwMode="auto">
          <a:xfrm>
            <a:off x="6443663" y="0"/>
            <a:ext cx="27003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灯片编号占位符 6">
            <a:extLst>
              <a:ext uri="{FF2B5EF4-FFF2-40B4-BE49-F238E27FC236}">
                <a16:creationId xmlns:a16="http://schemas.microsoft.com/office/drawing/2014/main" id="{36A48D32-0322-ACA0-9C8E-536C1E1933B6}"/>
              </a:ext>
            </a:extLst>
          </p:cNvPr>
          <p:cNvSpPr>
            <a:spLocks noGrp="1"/>
          </p:cNvSpPr>
          <p:nvPr>
            <p:ph type="sldNum" sz="quarter" idx="4"/>
          </p:nvPr>
        </p:nvSpPr>
        <p:spPr>
          <a:xfrm>
            <a:off x="6759575" y="6519863"/>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BE044A40-F528-4C34-9013-00A86B60D62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3352"/>
            <a:ext cx="7551282" cy="413268"/>
          </a:xfrm>
          <a:prstGeom prst="rect">
            <a:avLst/>
          </a:prstGeom>
        </p:spPr>
        <p:txBody>
          <a:bodyPr vert="horz" lIns="91440" tIns="45720" rIns="91440" bIns="45720" rtlCol="0" anchor="ctr">
            <a:normAutofit/>
          </a:bodyPr>
          <a:lstStyle/>
          <a:p>
            <a:r>
              <a:rPr lang="en-GB" dirty="0"/>
              <a:t>University of Surrey PowerPoint Template  4:3 format - v2.0 </a:t>
            </a:r>
            <a:endParaRPr lang="en-US" dirty="0"/>
          </a:p>
        </p:txBody>
      </p:sp>
      <p:sp>
        <p:nvSpPr>
          <p:cNvPr id="4" name="Date Placeholder 3"/>
          <p:cNvSpPr>
            <a:spLocks noGrp="1"/>
          </p:cNvSpPr>
          <p:nvPr>
            <p:ph type="dt" sz="half" idx="2"/>
          </p:nvPr>
        </p:nvSpPr>
        <p:spPr>
          <a:xfrm>
            <a:off x="94357" y="6575395"/>
            <a:ext cx="2032273" cy="282607"/>
          </a:xfrm>
          <a:prstGeom prst="rect">
            <a:avLst/>
          </a:prstGeom>
        </p:spPr>
        <p:txBody>
          <a:bodyPr vert="horz" lIns="91440" tIns="45720" rIns="91440" bIns="45720" rtlCol="0" anchor="ctr"/>
          <a:lstStyle>
            <a:lvl1pPr algn="l">
              <a:defRPr sz="750">
                <a:solidFill>
                  <a:schemeClr val="bg1"/>
                </a:solidFill>
              </a:defRPr>
            </a:lvl1pPr>
          </a:lstStyle>
          <a:p>
            <a:pPr>
              <a:defRPr/>
            </a:pPr>
            <a:fld id="{DBB4920C-14D6-47D5-9EC3-453AFF020DD7}" type="datetimeFigureOut">
              <a:rPr lang="en-GB" smtClean="0"/>
              <a:pPr>
                <a:defRPr/>
              </a:pPr>
              <a:t>16/02/2026</a:t>
            </a:fld>
            <a:endParaRPr lang="en-GB"/>
          </a:p>
        </p:txBody>
      </p:sp>
      <p:sp>
        <p:nvSpPr>
          <p:cNvPr id="6" name="Slide Number Placeholder 5"/>
          <p:cNvSpPr>
            <a:spLocks noGrp="1"/>
          </p:cNvSpPr>
          <p:nvPr>
            <p:ph type="sldNum" sz="quarter" idx="4"/>
          </p:nvPr>
        </p:nvSpPr>
        <p:spPr>
          <a:xfrm>
            <a:off x="7026913" y="6575394"/>
            <a:ext cx="2133600" cy="282607"/>
          </a:xfrm>
          <a:prstGeom prst="rect">
            <a:avLst/>
          </a:prstGeom>
        </p:spPr>
        <p:txBody>
          <a:bodyPr vert="horz" lIns="91440" tIns="45720" rIns="91440" bIns="45720" rtlCol="0" anchor="ctr"/>
          <a:lstStyle>
            <a:lvl1pPr algn="r">
              <a:defRPr sz="750">
                <a:solidFill>
                  <a:srgbClr val="FFFFFF"/>
                </a:solidFill>
                <a:latin typeface="Georgia"/>
                <a:cs typeface="Georgia"/>
              </a:defRPr>
            </a:lvl1pPr>
          </a:lstStyle>
          <a:p>
            <a:pPr>
              <a:defRPr/>
            </a:pPr>
            <a:fld id="{3B3714F0-0F9C-4AEF-868D-B8117487A356}" type="slidenum">
              <a:rPr lang="en-GB" altLang="en-US" smtClean="0"/>
              <a:pPr>
                <a:defRPr/>
              </a:pPr>
              <a:t>‹#›</a:t>
            </a:fld>
            <a:endParaRPr lang="en-GB" altLang="en-US"/>
          </a:p>
        </p:txBody>
      </p:sp>
      <p:sp>
        <p:nvSpPr>
          <p:cNvPr id="15" name="Text Placeholder 14"/>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Do not touch this slide.</a:t>
            </a:r>
          </a:p>
          <a:p>
            <a:pPr lvl="0"/>
            <a:endParaRPr lang="en-US" dirty="0"/>
          </a:p>
          <a:p>
            <a:pPr lvl="0"/>
            <a:r>
              <a:rPr lang="en-US" dirty="0"/>
              <a:t>This is the slide master and will alter all other slides. </a:t>
            </a:r>
          </a:p>
          <a:p>
            <a:pPr lvl="0"/>
            <a:endParaRPr lang="en-US" dirty="0"/>
          </a:p>
          <a:p>
            <a:pPr lvl="0"/>
            <a:r>
              <a:rPr lang="en-US" dirty="0"/>
              <a:t>To create a new slide, select it from the new slide drop down button, top right of the ‘Home’ menu. </a:t>
            </a:r>
          </a:p>
        </p:txBody>
      </p:sp>
      <p:pic>
        <p:nvPicPr>
          <p:cNvPr id="7" name="Picture 6" descr="UniversityofSurreyColourPowerpoint.jpg"/>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7697553" y="230941"/>
            <a:ext cx="1140922" cy="448510"/>
          </a:xfrm>
          <a:prstGeom prst="rect">
            <a:avLst/>
          </a:prstGeom>
        </p:spPr>
      </p:pic>
    </p:spTree>
    <p:extLst>
      <p:ext uri="{BB962C8B-B14F-4D97-AF65-F5344CB8AC3E}">
        <p14:creationId xmlns:p14="http://schemas.microsoft.com/office/powerpoint/2010/main" val="336372124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342900" rtl="0" eaLnBrk="1" latinLnBrk="0" hangingPunct="1">
        <a:spcBef>
          <a:spcPct val="0"/>
        </a:spcBef>
        <a:buNone/>
        <a:defRPr sz="1500" b="0" kern="1200" cap="none" spc="0" baseline="0">
          <a:ln>
            <a:noFill/>
          </a:ln>
          <a:solidFill>
            <a:srgbClr val="203D75"/>
          </a:solidFill>
          <a:effectLst/>
          <a:latin typeface="Georgia"/>
          <a:ea typeface="+mj-ea"/>
          <a:cs typeface="Georgia"/>
        </a:defRPr>
      </a:lvl1pPr>
    </p:titleStyle>
    <p:bodyStyle>
      <a:lvl1pPr marL="0" indent="0" algn="l" defTabSz="342900" rtl="0" eaLnBrk="1" latinLnBrk="0" hangingPunct="1">
        <a:spcBef>
          <a:spcPct val="20000"/>
        </a:spcBef>
        <a:buFont typeface="Arial"/>
        <a:buNone/>
        <a:defRPr sz="1350" b="0" kern="1200" baseline="0">
          <a:solidFill>
            <a:schemeClr val="tx1"/>
          </a:solidFill>
          <a:latin typeface="Georgia"/>
          <a:ea typeface="+mn-ea"/>
          <a:cs typeface="Georgia"/>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41.png"/><Relationship Id="rId26" Type="http://schemas.openxmlformats.org/officeDocument/2006/relationships/image" Target="../media/image48.png"/><Relationship Id="rId3" Type="http://schemas.microsoft.com/office/2007/relationships/media" Target="../media/media4.wav"/><Relationship Id="rId21" Type="http://schemas.openxmlformats.org/officeDocument/2006/relationships/image" Target="../media/image44.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slideLayout" Target="../slideLayouts/slideLayout4.xml"/><Relationship Id="rId25" Type="http://schemas.openxmlformats.org/officeDocument/2006/relationships/image" Target="../media/image47.png"/><Relationship Id="rId2" Type="http://schemas.openxmlformats.org/officeDocument/2006/relationships/audio" Target="../media/media3.wav"/><Relationship Id="rId16" Type="http://schemas.openxmlformats.org/officeDocument/2006/relationships/audio" Target="../media/media10.wav"/><Relationship Id="rId20" Type="http://schemas.openxmlformats.org/officeDocument/2006/relationships/image" Target="../media/image43.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24" Type="http://schemas.openxmlformats.org/officeDocument/2006/relationships/image" Target="../media/image46.png"/><Relationship Id="rId5" Type="http://schemas.microsoft.com/office/2007/relationships/media" Target="../media/media5.wav"/><Relationship Id="rId15" Type="http://schemas.microsoft.com/office/2007/relationships/media" Target="../media/media10.wav"/><Relationship Id="rId23" Type="http://schemas.openxmlformats.org/officeDocument/2006/relationships/image" Target="../media/image15.png"/><Relationship Id="rId10" Type="http://schemas.openxmlformats.org/officeDocument/2006/relationships/audio" Target="../media/media7.wav"/><Relationship Id="rId19" Type="http://schemas.openxmlformats.org/officeDocument/2006/relationships/image" Target="../media/image42.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 Id="rId22" Type="http://schemas.openxmlformats.org/officeDocument/2006/relationships/image" Target="../media/image45.png"/><Relationship Id="rId27"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11.wav"/><Relationship Id="rId7" Type="http://schemas.openxmlformats.org/officeDocument/2006/relationships/slideLayout" Target="../slideLayouts/slideLayout4.xml"/><Relationship Id="rId12" Type="http://schemas.openxmlformats.org/officeDocument/2006/relationships/image" Target="../media/image5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audio" Target="../media/media12.wav"/><Relationship Id="rId11" Type="http://schemas.openxmlformats.org/officeDocument/2006/relationships/image" Target="../media/image52.png"/><Relationship Id="rId5" Type="http://schemas.microsoft.com/office/2007/relationships/media" Target="../media/media12.wav"/><Relationship Id="rId10" Type="http://schemas.openxmlformats.org/officeDocument/2006/relationships/image" Target="../media/image51.png"/><Relationship Id="rId4" Type="http://schemas.openxmlformats.org/officeDocument/2006/relationships/audio" Target="../media/media11.wav"/><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1.emf"/></Relationships>
</file>

<file path=ppt/slides/_rels/slide3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63.png"/><Relationship Id="rId4"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3" Type="http://schemas.openxmlformats.org/officeDocument/2006/relationships/hyperlink" Target="https://github.com/sherrylzy/SCAN"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github.com/liuyoude/TransA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wav"/><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slideLayout" Target="../slideLayouts/slideLayout4.xml"/><Relationship Id="rId4" Type="http://schemas.openxmlformats.org/officeDocument/2006/relationships/audio" Target="../media/media2.wav"/><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7B5BF0C4-8C23-E988-4711-05862B53743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499B1E49-27E4-40E8-8804-BB2DA595E6BB}" type="slidenum">
              <a:rPr lang="en-GB" altLang="en-US" sz="1200">
                <a:solidFill>
                  <a:srgbClr val="898989"/>
                </a:solidFill>
              </a:rPr>
              <a:pPr/>
              <a:t>1</a:t>
            </a:fld>
            <a:endParaRPr lang="en-GB" altLang="en-US" sz="1200">
              <a:solidFill>
                <a:srgbClr val="898989"/>
              </a:solidFill>
            </a:endParaRPr>
          </a:p>
        </p:txBody>
      </p:sp>
      <p:pic>
        <p:nvPicPr>
          <p:cNvPr id="8195" name="Picture 6" descr="surrey powerpoint5">
            <a:extLst>
              <a:ext uri="{FF2B5EF4-FFF2-40B4-BE49-F238E27FC236}">
                <a16:creationId xmlns:a16="http://schemas.microsoft.com/office/drawing/2014/main" id="{1184B375-63F4-2543-EAAF-5A0A650BC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532" r="40398" b="21155"/>
          <a:stretch>
            <a:fillRect/>
          </a:stretch>
        </p:blipFill>
        <p:spPr bwMode="auto">
          <a:xfrm>
            <a:off x="6350" y="4532313"/>
            <a:ext cx="342265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3">
            <a:extLst>
              <a:ext uri="{FF2B5EF4-FFF2-40B4-BE49-F238E27FC236}">
                <a16:creationId xmlns:a16="http://schemas.microsoft.com/office/drawing/2014/main" id="{BF2603D7-42A1-1485-2BA3-328A9F9320D0}"/>
              </a:ext>
            </a:extLst>
          </p:cNvPr>
          <p:cNvSpPr txBox="1">
            <a:spLocks noChangeArrowheads="1"/>
          </p:cNvSpPr>
          <p:nvPr/>
        </p:nvSpPr>
        <p:spPr bwMode="auto">
          <a:xfrm>
            <a:off x="-781050" y="1308375"/>
            <a:ext cx="8607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r" eaLnBrk="1" hangingPunct="1">
              <a:spcBef>
                <a:spcPct val="50000"/>
              </a:spcBef>
            </a:pPr>
            <a:r>
              <a:rPr lang="en-GB" altLang="en-US" sz="3200" b="1" dirty="0">
                <a:solidFill>
                  <a:srgbClr val="003D7D"/>
                </a:solidFill>
                <a:latin typeface="Noto Sans" panose="020B0502040504020204" pitchFamily="34" charset="0"/>
                <a:ea typeface="Noto Sans" panose="020B0502040504020204" pitchFamily="34" charset="0"/>
                <a:cs typeface="Noto Sans" panose="020B0502040504020204" pitchFamily="34" charset="0"/>
              </a:rPr>
              <a:t>Anomalous Sound Detection</a:t>
            </a:r>
          </a:p>
        </p:txBody>
      </p:sp>
      <p:sp>
        <p:nvSpPr>
          <p:cNvPr id="2" name="Text Box 15">
            <a:extLst>
              <a:ext uri="{FF2B5EF4-FFF2-40B4-BE49-F238E27FC236}">
                <a16:creationId xmlns:a16="http://schemas.microsoft.com/office/drawing/2014/main" id="{2473EB64-66AC-F8C9-1FB2-1C4049AFBADB}"/>
              </a:ext>
            </a:extLst>
          </p:cNvPr>
          <p:cNvSpPr txBox="1">
            <a:spLocks noChangeArrowheads="1"/>
          </p:cNvSpPr>
          <p:nvPr/>
        </p:nvSpPr>
        <p:spPr bwMode="auto">
          <a:xfrm>
            <a:off x="1547664" y="2348880"/>
            <a:ext cx="7328049" cy="357174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90000"/>
              </a:lnSpc>
              <a:spcBef>
                <a:spcPts val="1200"/>
              </a:spcBef>
              <a:spcAft>
                <a:spcPts val="1200"/>
              </a:spcAft>
              <a:buClr>
                <a:srgbClr val="6F6F74"/>
              </a:buClr>
              <a:buSzPct val="100000"/>
              <a:buFont typeface="Calibri" panose="020F0502020204030204" pitchFamily="34" charset="0"/>
              <a:buNone/>
              <a:tabLst/>
              <a:defRPr/>
            </a:pPr>
            <a:r>
              <a:rPr kumimoji="0" lang="en-GB" sz="2400" b="1"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Wenwu Wang</a:t>
            </a:r>
          </a:p>
          <a:p>
            <a:pPr marL="0" marR="0" lvl="0" indent="0" algn="ctr" defTabSz="914400" rtl="0" eaLnBrk="1" fontAlgn="auto" latinLnBrk="0" hangingPunct="1">
              <a:lnSpc>
                <a:spcPct val="90000"/>
              </a:lnSpc>
              <a:spcBef>
                <a:spcPts val="300"/>
              </a:spcBef>
              <a:spcAft>
                <a:spcPts val="300"/>
              </a:spcAft>
              <a:buClr>
                <a:srgbClr val="6F6F74"/>
              </a:buClr>
              <a:buSzPct val="100000"/>
              <a:buFont typeface="Calibri" panose="020F0502020204030204" pitchFamily="34" charset="0"/>
              <a:buNone/>
              <a:tabLst/>
              <a:defRPr/>
            </a:pPr>
            <a:r>
              <a:rPr kumimoji="0" lang="en-GB" sz="2000" b="0" i="0" u="none" strike="noStrike" kern="1200" cap="none" spc="-20" normalizeH="0" baseline="0" noProof="0" dirty="0">
                <a:ln>
                  <a:noFill/>
                </a:ln>
                <a:solidFill>
                  <a:srgbClr val="262626"/>
                </a:solidFill>
                <a:effectLst/>
                <a:uLnTx/>
                <a:uFillTx/>
                <a:latin typeface="Noto Sans" panose="020B0502040504020204" pitchFamily="34"/>
                <a:ea typeface="Noto Sans" panose="020B0502040504020204" pitchFamily="34"/>
                <a:cs typeface="Noto Sans" panose="020B0502040504020204" pitchFamily="34"/>
              </a:rPr>
              <a:t>Centre for Vision, Speech and Signal Processing (CVSSP) </a:t>
            </a:r>
          </a:p>
          <a:p>
            <a:pPr marL="0" marR="0" lvl="0" indent="0" algn="ctr" defTabSz="914400" rtl="0" eaLnBrk="1" fontAlgn="auto" latinLnBrk="0" hangingPunct="1">
              <a:lnSpc>
                <a:spcPct val="90000"/>
              </a:lnSpc>
              <a:spcBef>
                <a:spcPts val="300"/>
              </a:spcBef>
              <a:spcAft>
                <a:spcPts val="300"/>
              </a:spcAft>
              <a:buClr>
                <a:srgbClr val="6F6F74"/>
              </a:buClr>
              <a:buSzPct val="100000"/>
              <a:buFont typeface="Calibri" panose="020F0502020204030204" pitchFamily="34" charset="0"/>
              <a:buNone/>
              <a:tabLst/>
              <a:defRPr/>
            </a:pPr>
            <a:r>
              <a:rPr kumimoji="0" lang="en-GB" sz="2000" b="0" i="0" u="none" strike="noStrike" kern="1200" cap="none" spc="-20" normalizeH="0" baseline="0" noProof="0" dirty="0">
                <a:ln>
                  <a:noFill/>
                </a:ln>
                <a:solidFill>
                  <a:srgbClr val="262626"/>
                </a:solidFill>
                <a:effectLst/>
                <a:uLnTx/>
                <a:uFillTx/>
                <a:latin typeface="Noto Sans" panose="020B0502040504020204" pitchFamily="34"/>
                <a:ea typeface="Noto Sans" panose="020B0502040504020204" pitchFamily="34"/>
                <a:cs typeface="Noto Sans" panose="020B0502040504020204" pitchFamily="34"/>
              </a:rPr>
              <a:t>&amp;  Surrey Institute for People Centred Artificial  Intelligence</a:t>
            </a:r>
          </a:p>
          <a:p>
            <a:pPr marL="0" marR="0" lvl="0" indent="0" algn="ctr" defTabSz="914400" rtl="0" eaLnBrk="1" fontAlgn="auto" latinLnBrk="0" hangingPunct="1">
              <a:lnSpc>
                <a:spcPct val="90000"/>
              </a:lnSpc>
              <a:spcBef>
                <a:spcPts val="600"/>
              </a:spcBef>
              <a:spcAft>
                <a:spcPts val="300"/>
              </a:spcAft>
              <a:buClr>
                <a:srgbClr val="6F6F74"/>
              </a:buClr>
              <a:buSzPct val="100000"/>
              <a:buFont typeface="Calibri" panose="020F0502020204030204" pitchFamily="34" charset="0"/>
              <a:buNone/>
              <a:tabLst/>
              <a:defRPr/>
            </a:pPr>
            <a:r>
              <a:rPr kumimoji="0" lang="en-GB" sz="2400" b="1"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University of Surrey</a:t>
            </a:r>
            <a:endParaRPr kumimoji="0" lang="en-US" sz="2400" b="1"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endParaRPr>
          </a:p>
          <a:p>
            <a:pPr marL="0" marR="0" lvl="0" indent="0" algn="ctr" defTabSz="914400" rtl="0" eaLnBrk="1" fontAlgn="auto" latinLnBrk="0" hangingPunct="1">
              <a:lnSpc>
                <a:spcPct val="90000"/>
              </a:lnSpc>
              <a:spcBef>
                <a:spcPts val="600"/>
              </a:spcBef>
              <a:spcAft>
                <a:spcPts val="300"/>
              </a:spcAft>
              <a:buClr>
                <a:srgbClr val="6F6F74"/>
              </a:buClr>
              <a:buSzPct val="100000"/>
              <a:buFont typeface="Calibri" panose="020F0502020204030204" pitchFamily="34" charset="0"/>
              <a:buNone/>
              <a:tabLst/>
              <a:defRPr/>
            </a:pPr>
            <a:r>
              <a:rPr kumimoji="0" lang="en-US" sz="2200" b="0"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United Kingdom</a:t>
            </a:r>
          </a:p>
          <a:p>
            <a:pPr marL="0" marR="0" lvl="0" indent="0" algn="ctr" defTabSz="914400" rtl="0" eaLnBrk="1" fontAlgn="auto" latinLnBrk="0" hangingPunct="1">
              <a:lnSpc>
                <a:spcPct val="90000"/>
              </a:lnSpc>
              <a:spcBef>
                <a:spcPts val="600"/>
              </a:spcBef>
              <a:spcAft>
                <a:spcPts val="0"/>
              </a:spcAft>
              <a:buClr>
                <a:srgbClr val="6F6F74"/>
              </a:buClr>
              <a:buSzPct val="100000"/>
              <a:buFont typeface="Calibri" panose="020F0502020204030204" pitchFamily="34" charset="0"/>
              <a:buNone/>
              <a:tabLst/>
              <a:defRPr/>
            </a:pPr>
            <a:r>
              <a:rPr kumimoji="0" lang="en-US" altLang="zh-CN" sz="1700" b="0"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Email: w.wang@surrey.ac.uk</a:t>
            </a:r>
          </a:p>
          <a:p>
            <a:pPr marL="0" marR="0" lvl="0" indent="0" algn="ctr" defTabSz="914400" rtl="0" eaLnBrk="1" fontAlgn="auto" latinLnBrk="0" hangingPunct="1">
              <a:lnSpc>
                <a:spcPct val="90000"/>
              </a:lnSpc>
              <a:spcBef>
                <a:spcPts val="300"/>
              </a:spcBef>
              <a:spcAft>
                <a:spcPts val="0"/>
              </a:spcAft>
              <a:buClr>
                <a:srgbClr val="6F6F74"/>
              </a:buClr>
              <a:buSzPct val="100000"/>
              <a:buFont typeface="Calibri" panose="020F0502020204030204" pitchFamily="34" charset="0"/>
              <a:buNone/>
              <a:tabLst/>
              <a:defRPr/>
            </a:pPr>
            <a:r>
              <a:rPr kumimoji="0" lang="en-US" altLang="zh-CN" sz="1700" b="0"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Web: https://personalpages.surrey.ac.uk/w.wang/</a:t>
            </a:r>
          </a:p>
          <a:p>
            <a:pPr algn="ctr" eaLnBrk="1" hangingPunct="1">
              <a:defRPr/>
            </a:pPr>
            <a:endParaRPr lang="en-GB" altLang="zh-CN" sz="1800" b="1" dirty="0">
              <a:solidFill>
                <a:srgbClr val="003D7D"/>
              </a:solidFill>
              <a:latin typeface="Noto Sans" panose="020B0502040504020204" pitchFamily="34" charset="0"/>
              <a:ea typeface="Noto Sans" panose="020B0502040504020204" pitchFamily="34" charset="0"/>
              <a:cs typeface="Noto Sans" panose="020B0502040504020204" pitchFamily="34" charset="0"/>
            </a:endParaRPr>
          </a:p>
          <a:p>
            <a:pPr algn="ctr" eaLnBrk="1" hangingPunct="1">
              <a:defRPr/>
            </a:pPr>
            <a:r>
              <a:rPr lang="en-US" altLang="zh-CN" sz="1800" dirty="0">
                <a:latin typeface="Noto Sans" panose="020B0502040504020204" pitchFamily="34" charset="0"/>
                <a:ea typeface="Noto Sans" panose="020B0502040504020204" pitchFamily="34" charset="0"/>
                <a:cs typeface="Noto Sans" panose="020B0502040504020204" pitchFamily="34" charset="0"/>
              </a:rPr>
              <a:t>Keynote talk on the MAD Workshop, Aalborg, Denmark</a:t>
            </a:r>
            <a:endParaRPr lang="en-GB" altLang="zh-CN" sz="1800" dirty="0">
              <a:latin typeface="Noto Sans" panose="020B0502040504020204" pitchFamily="34" charset="0"/>
              <a:ea typeface="Noto Sans" panose="020B0502040504020204" pitchFamily="34" charset="0"/>
              <a:cs typeface="Noto Sans" panose="020B0502040504020204" pitchFamily="34" charset="0"/>
            </a:endParaRPr>
          </a:p>
          <a:p>
            <a:pPr algn="ctr" eaLnBrk="1" hangingPunct="1">
              <a:defRPr/>
            </a:pPr>
            <a:r>
              <a:rPr lang="en-GB" altLang="zh-CN" sz="1800" dirty="0">
                <a:latin typeface="Noto Sans" panose="020B0502040504020204" pitchFamily="34" charset="0"/>
                <a:ea typeface="Noto Sans" panose="020B0502040504020204" pitchFamily="34" charset="0"/>
                <a:cs typeface="Noto Sans" panose="020B0502040504020204" pitchFamily="34" charset="0"/>
              </a:rPr>
              <a:t>02/02/2026</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84DAB-EFA7-B807-7970-BC9C9BAA7B1E}"/>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B6DA6749-3A51-7B85-4970-36A9F6B9B6A0}"/>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800" dirty="0">
                <a:solidFill>
                  <a:srgbClr val="002060"/>
                </a:solidFill>
              </a:rPr>
              <a:t>Datasets</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E2D083A2-AA66-AE85-C577-C19C0D2FA8D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10</a:t>
            </a:fld>
            <a:endParaRPr lang="en-GB" altLang="en-US" sz="1200">
              <a:solidFill>
                <a:srgbClr val="898989"/>
              </a:solidFill>
            </a:endParaRPr>
          </a:p>
        </p:txBody>
      </p:sp>
      <p:sp>
        <p:nvSpPr>
          <p:cNvPr id="3" name="TextBox 2">
            <a:extLst>
              <a:ext uri="{FF2B5EF4-FFF2-40B4-BE49-F238E27FC236}">
                <a16:creationId xmlns:a16="http://schemas.microsoft.com/office/drawing/2014/main" id="{BD928FF2-16D3-F0B2-A00C-BD38022FCD6D}"/>
              </a:ext>
            </a:extLst>
          </p:cNvPr>
          <p:cNvSpPr txBox="1"/>
          <p:nvPr/>
        </p:nvSpPr>
        <p:spPr>
          <a:xfrm>
            <a:off x="755576" y="1268760"/>
            <a:ext cx="7632848" cy="3477875"/>
          </a:xfrm>
          <a:prstGeom prst="rect">
            <a:avLst/>
          </a:prstGeom>
          <a:noFill/>
        </p:spPr>
        <p:txBody>
          <a:bodyPr wrap="square">
            <a:spAutoFit/>
          </a:bodyPr>
          <a:lstStyle/>
          <a:p>
            <a:r>
              <a:rPr lang="en-GB" b="1" dirty="0"/>
              <a:t>ToyADMOS2+</a:t>
            </a:r>
            <a:r>
              <a:rPr lang="en-GB" dirty="0"/>
              <a:t> (Harada et al, 2023):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Four additional machine types: </a:t>
            </a:r>
            <a:r>
              <a:rPr lang="en-GB" dirty="0" err="1"/>
              <a:t>ToyDrone</a:t>
            </a:r>
            <a:r>
              <a:rPr lang="en-GB" dirty="0"/>
              <a:t>, </a:t>
            </a:r>
            <a:r>
              <a:rPr lang="en-GB" dirty="0" err="1"/>
              <a:t>ToyNscale</a:t>
            </a:r>
            <a:r>
              <a:rPr lang="en-GB" dirty="0"/>
              <a:t>, Vacuum, and </a:t>
            </a:r>
            <a:r>
              <a:rPr lang="en-GB" dirty="0" err="1"/>
              <a:t>ToyTank</a:t>
            </a:r>
            <a:r>
              <a:rPr lang="en-GB" dirty="0"/>
              <a:t>. </a:t>
            </a:r>
          </a:p>
          <a:p>
            <a:pPr marL="342900" indent="-342900">
              <a:buFont typeface="Arial" panose="020B0604020202020204" pitchFamily="34" charset="0"/>
              <a:buChar char="•"/>
            </a:pPr>
            <a:r>
              <a:rPr lang="en-GB" dirty="0"/>
              <a:t>4 to 8 microphones (with </a:t>
            </a:r>
            <a:r>
              <a:rPr lang="en-GB" dirty="0" err="1"/>
              <a:t>ToyDrone</a:t>
            </a:r>
            <a:r>
              <a:rPr lang="en-GB" dirty="0"/>
              <a:t> using 3) at a 48 kHz sampling rate and later </a:t>
            </a:r>
            <a:r>
              <a:rPr lang="en-GB" dirty="0" err="1"/>
              <a:t>downsampled</a:t>
            </a:r>
            <a:r>
              <a:rPr lang="en-GB" dirty="0"/>
              <a:t> to 16 kHz for training, with time durations ranging from 6 to 18 seconds. </a:t>
            </a:r>
          </a:p>
          <a:p>
            <a:pPr marL="342900" indent="-342900">
              <a:buFont typeface="Arial" panose="020B0604020202020204" pitchFamily="34" charset="0"/>
              <a:buChar char="•"/>
            </a:pPr>
            <a:r>
              <a:rPr lang="en-GB" dirty="0"/>
              <a:t>Anomalies: damaged propellers in </a:t>
            </a:r>
            <a:r>
              <a:rPr lang="en-GB" dirty="0" err="1"/>
              <a:t>ToyDrone</a:t>
            </a:r>
            <a:r>
              <a:rPr lang="en-GB" dirty="0"/>
              <a:t>, flat tires in </a:t>
            </a:r>
            <a:r>
              <a:rPr lang="en-GB" dirty="0" err="1"/>
              <a:t>ToyNscale</a:t>
            </a:r>
            <a:r>
              <a:rPr lang="en-GB" dirty="0"/>
              <a:t>, clogged nozzles in Vacuum, and damaged belts in </a:t>
            </a:r>
            <a:r>
              <a:rPr lang="en-GB" dirty="0" err="1"/>
              <a:t>ToyTank</a:t>
            </a:r>
            <a:r>
              <a:rPr lang="en-GB" dirty="0"/>
              <a:t>. </a:t>
            </a:r>
          </a:p>
          <a:p>
            <a:pPr marL="342900" indent="-342900">
              <a:buFont typeface="Arial" panose="020B0604020202020204" pitchFamily="34" charset="0"/>
              <a:buChar char="•"/>
            </a:pPr>
            <a:r>
              <a:rPr lang="en-GB" dirty="0"/>
              <a:t>Proposed for few-shot scenario.</a:t>
            </a:r>
          </a:p>
        </p:txBody>
      </p:sp>
    </p:spTree>
    <p:extLst>
      <p:ext uri="{BB962C8B-B14F-4D97-AF65-F5344CB8AC3E}">
        <p14:creationId xmlns:p14="http://schemas.microsoft.com/office/powerpoint/2010/main" val="1884282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27ED9-C27E-952F-4211-22922728B814}"/>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D89D03C3-56ED-33C6-C001-E38D323617EB}"/>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800" dirty="0">
                <a:solidFill>
                  <a:srgbClr val="002060"/>
                </a:solidFill>
              </a:rPr>
              <a:t>Performance Metrics</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F6E6D806-9BAC-1B8F-139F-FB44C137029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11</a:t>
            </a:fld>
            <a:endParaRPr lang="en-GB" altLang="en-US" sz="1200">
              <a:solidFill>
                <a:srgbClr val="898989"/>
              </a:solidFill>
            </a:endParaRPr>
          </a:p>
        </p:txBody>
      </p:sp>
      <p:sp>
        <p:nvSpPr>
          <p:cNvPr id="3" name="TextBox 2">
            <a:extLst>
              <a:ext uri="{FF2B5EF4-FFF2-40B4-BE49-F238E27FC236}">
                <a16:creationId xmlns:a16="http://schemas.microsoft.com/office/drawing/2014/main" id="{7591868C-B124-92F9-E4E1-A060EB443C3E}"/>
              </a:ext>
            </a:extLst>
          </p:cNvPr>
          <p:cNvSpPr txBox="1"/>
          <p:nvPr/>
        </p:nvSpPr>
        <p:spPr>
          <a:xfrm>
            <a:off x="611560" y="1412776"/>
            <a:ext cx="7467600" cy="3785652"/>
          </a:xfrm>
          <a:prstGeom prst="rect">
            <a:avLst/>
          </a:prstGeom>
          <a:noFill/>
        </p:spPr>
        <p:txBody>
          <a:bodyPr wrap="square">
            <a:spAutoFit/>
          </a:bodyPr>
          <a:lstStyle/>
          <a:p>
            <a:r>
              <a:rPr lang="en-GB" dirty="0">
                <a:latin typeface="+mn-lt"/>
              </a:rPr>
              <a:t>The performance of ASD is commonly evaluated using the </a:t>
            </a:r>
          </a:p>
          <a:p>
            <a:endParaRPr lang="en-GB" dirty="0">
              <a:latin typeface="+mn-lt"/>
            </a:endParaRPr>
          </a:p>
          <a:p>
            <a:pPr marL="342900" indent="-342900">
              <a:buFont typeface="Arial" panose="020B0604020202020204" pitchFamily="34" charset="0"/>
              <a:buChar char="•"/>
            </a:pPr>
            <a:r>
              <a:rPr lang="en-GB" b="1" dirty="0">
                <a:latin typeface="+mn-lt"/>
              </a:rPr>
              <a:t>area under the receiver operating characteristic (ROC) curve (AUC)</a:t>
            </a:r>
          </a:p>
          <a:p>
            <a:pPr marL="342900" indent="-342900">
              <a:buFont typeface="Arial" panose="020B0604020202020204" pitchFamily="34" charset="0"/>
              <a:buChar char="•"/>
            </a:pPr>
            <a:endParaRPr lang="en-GB" dirty="0">
              <a:latin typeface="+mn-lt"/>
            </a:endParaRPr>
          </a:p>
          <a:p>
            <a:pPr marL="342900" indent="-342900">
              <a:buFont typeface="Arial" panose="020B0604020202020204" pitchFamily="34" charset="0"/>
              <a:buChar char="•"/>
            </a:pPr>
            <a:r>
              <a:rPr lang="en-GB" b="1" dirty="0">
                <a:latin typeface="+mn-lt"/>
              </a:rPr>
              <a:t>partial AUC (</a:t>
            </a:r>
            <a:r>
              <a:rPr lang="en-GB" b="1" dirty="0" err="1">
                <a:latin typeface="+mn-lt"/>
              </a:rPr>
              <a:t>pAUC</a:t>
            </a:r>
            <a:r>
              <a:rPr lang="en-GB" b="1" dirty="0">
                <a:latin typeface="+mn-lt"/>
              </a:rPr>
              <a:t>)</a:t>
            </a:r>
            <a:r>
              <a:rPr lang="en-GB" dirty="0">
                <a:latin typeface="+mn-lt"/>
              </a:rPr>
              <a:t> </a:t>
            </a:r>
          </a:p>
          <a:p>
            <a:endParaRPr lang="en-GB" dirty="0">
              <a:latin typeface="+mn-lt"/>
            </a:endParaRPr>
          </a:p>
          <a:p>
            <a:r>
              <a:rPr lang="en-GB" dirty="0">
                <a:latin typeface="+mn-lt"/>
              </a:rPr>
              <a:t>The </a:t>
            </a:r>
            <a:r>
              <a:rPr lang="en-GB" dirty="0" err="1">
                <a:latin typeface="+mn-lt"/>
              </a:rPr>
              <a:t>pAUC</a:t>
            </a:r>
            <a:r>
              <a:rPr lang="en-GB" dirty="0">
                <a:latin typeface="+mn-lt"/>
              </a:rPr>
              <a:t> represents the AUC computed over a specific portion of the ROC curve within a predefined range of interest. In unsupervised ASD, it is typically calculated over a low false positive rate (FPR) range [0, p]. It aims at maximizing the true TPR within a low FPR range is of particular importance.</a:t>
            </a:r>
          </a:p>
        </p:txBody>
      </p:sp>
    </p:spTree>
    <p:extLst>
      <p:ext uri="{BB962C8B-B14F-4D97-AF65-F5344CB8AC3E}">
        <p14:creationId xmlns:p14="http://schemas.microsoft.com/office/powerpoint/2010/main" val="405923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F41E8-E93E-7890-B58A-E3E4309AE3EA}"/>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FF7D4913-A2C0-FFCA-73C4-170DF2079E1F}"/>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800" dirty="0">
                <a:solidFill>
                  <a:srgbClr val="002060"/>
                </a:solidFill>
              </a:rPr>
              <a:t>Open Problems</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7FFCE709-5842-655B-844E-A2BA1CA03CB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12</a:t>
            </a:fld>
            <a:endParaRPr lang="en-GB" altLang="en-US" sz="1200">
              <a:solidFill>
                <a:srgbClr val="898989"/>
              </a:solidFill>
            </a:endParaRPr>
          </a:p>
        </p:txBody>
      </p:sp>
      <p:sp>
        <p:nvSpPr>
          <p:cNvPr id="9" name="TextBox 8">
            <a:extLst>
              <a:ext uri="{FF2B5EF4-FFF2-40B4-BE49-F238E27FC236}">
                <a16:creationId xmlns:a16="http://schemas.microsoft.com/office/drawing/2014/main" id="{859B82A7-9B9C-3439-5166-C90EEEE24C31}"/>
              </a:ext>
            </a:extLst>
          </p:cNvPr>
          <p:cNvSpPr txBox="1"/>
          <p:nvPr/>
        </p:nvSpPr>
        <p:spPr>
          <a:xfrm>
            <a:off x="539552" y="1268760"/>
            <a:ext cx="7704856" cy="4708981"/>
          </a:xfrm>
          <a:prstGeom prst="rect">
            <a:avLst/>
          </a:prstGeom>
          <a:noFill/>
        </p:spPr>
        <p:txBody>
          <a:bodyPr wrap="square">
            <a:spAutoFit/>
          </a:bodyPr>
          <a:lstStyle/>
          <a:p>
            <a:pPr marL="382905" lvl="1" indent="-285750" algn="just">
              <a:spcBef>
                <a:spcPts val="600"/>
              </a:spcBef>
              <a:spcAft>
                <a:spcPts val="600"/>
              </a:spcAft>
              <a:buFont typeface="Wingdings" panose="05000000000000000000" charset="0"/>
              <a:buChar char="p"/>
            </a:pPr>
            <a:r>
              <a:rPr lang="en-US" altLang="zh-CN" sz="1800" b="1" dirty="0">
                <a:solidFill>
                  <a:srgbClr val="0E0E6E"/>
                </a:solidFill>
                <a:latin typeface="+mn-lt"/>
                <a:ea typeface="微软雅黑" panose="020B0503020204020204" pitchFamily="34" charset="-122"/>
                <a:cs typeface="Times New Roman" panose="02020603050405020304" pitchFamily="18" charset="0"/>
                <a:sym typeface="+mn-ea"/>
              </a:rPr>
              <a:t>Data scarcity and annotation difficulty</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 Anomalous sounds are often rare and highly diverse. Existing models are often trained using only normal data, with model selection and hyperparameter tuning heavily relying on expert experience, leading to limited interpretability and transferability.</a:t>
            </a:r>
          </a:p>
          <a:p>
            <a:pPr marL="382905" lvl="1" indent="-285750" algn="just">
              <a:spcBef>
                <a:spcPts val="600"/>
              </a:spcBef>
              <a:spcAft>
                <a:spcPts val="600"/>
              </a:spcAft>
              <a:buFont typeface="Wingdings" panose="05000000000000000000" charset="0"/>
              <a:buChar char="p"/>
            </a:pPr>
            <a:r>
              <a:rPr lang="en-US" altLang="zh-CN" sz="1800" b="1" dirty="0">
                <a:solidFill>
                  <a:srgbClr val="0E0E6E"/>
                </a:solidFill>
                <a:latin typeface="+mn-lt"/>
                <a:ea typeface="微软雅黑" panose="020B0503020204020204" pitchFamily="34" charset="-122"/>
                <a:cs typeface="Times New Roman" panose="02020603050405020304" pitchFamily="18" charset="0"/>
                <a:sym typeface="+mn-ea"/>
              </a:rPr>
              <a:t>Domain shift or changes:</a:t>
            </a:r>
            <a:r>
              <a:rPr lang="zh-CN" altLang="en-US" sz="1800" b="1" dirty="0">
                <a:solidFill>
                  <a:srgbClr val="0E0E6E"/>
                </a:solidFill>
                <a:latin typeface="+mn-lt"/>
                <a:ea typeface="微软雅黑" panose="020B0503020204020204" pitchFamily="34" charset="-122"/>
                <a:cs typeface="Times New Roman" panose="02020603050405020304" pitchFamily="18" charset="0"/>
                <a:sym typeface="+mn-ea"/>
              </a:rPr>
              <a:t> </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Acoustic characteristics vary significantly across operating environments and conditions, causing models trained under specific conditions (source domain) to perform poorly when applied to unseen conditions (target domain).</a:t>
            </a:r>
            <a:endParaRPr lang="zh-CN" altLang="en-US" sz="1800" dirty="0">
              <a:solidFill>
                <a:srgbClr val="0E0E6E"/>
              </a:solidFill>
              <a:latin typeface="+mn-lt"/>
              <a:ea typeface="微软雅黑" panose="020B0503020204020204" pitchFamily="34" charset="-122"/>
              <a:cs typeface="Times New Roman" panose="02020603050405020304" pitchFamily="18" charset="0"/>
              <a:sym typeface="+mn-ea"/>
            </a:endParaRPr>
          </a:p>
          <a:p>
            <a:pPr marL="382905" lvl="1" indent="-285750" algn="just">
              <a:spcBef>
                <a:spcPts val="600"/>
              </a:spcBef>
              <a:spcAft>
                <a:spcPts val="600"/>
              </a:spcAft>
              <a:buFont typeface="Wingdings" panose="05000000000000000000" charset="0"/>
              <a:buChar char="p"/>
            </a:pPr>
            <a:r>
              <a:rPr lang="en-US" altLang="zh-CN" sz="1800" b="1" dirty="0">
                <a:solidFill>
                  <a:srgbClr val="0E0E6E"/>
                </a:solidFill>
                <a:latin typeface="+mn-lt"/>
                <a:ea typeface="微软雅黑" panose="020B0503020204020204" pitchFamily="34" charset="-122"/>
                <a:cs typeface="Times New Roman" panose="02020603050405020304" pitchFamily="18" charset="0"/>
                <a:sym typeface="+mn-ea"/>
              </a:rPr>
              <a:t>Lack of scenario transferability:</a:t>
            </a:r>
            <a:r>
              <a:rPr lang="zh-CN" altLang="en-US" sz="1800" b="1" dirty="0">
                <a:solidFill>
                  <a:srgbClr val="0E0E6E"/>
                </a:solidFill>
                <a:latin typeface="+mn-lt"/>
                <a:ea typeface="微软雅黑" panose="020B0503020204020204" pitchFamily="34" charset="-122"/>
                <a:cs typeface="Times New Roman" panose="02020603050405020304" pitchFamily="18" charset="0"/>
                <a:sym typeface="+mn-ea"/>
              </a:rPr>
              <a:t> </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Models trained for specific devices in a single scenario struggle to adapt to diverse production lines and equipment types, limiting their practical applicability in industrial settings, for example, for unseen anomalies.</a:t>
            </a:r>
          </a:p>
          <a:p>
            <a:pPr marL="382905" lvl="1" indent="-285750" algn="just">
              <a:spcBef>
                <a:spcPts val="600"/>
              </a:spcBef>
              <a:spcAft>
                <a:spcPts val="600"/>
              </a:spcAft>
              <a:buFont typeface="Wingdings" panose="05000000000000000000" charset="0"/>
              <a:buChar char="p"/>
            </a:pPr>
            <a:r>
              <a:rPr lang="en-US" altLang="zh-CN" sz="1800" b="1" dirty="0">
                <a:solidFill>
                  <a:srgbClr val="0E0E6E"/>
                </a:solidFill>
                <a:latin typeface="+mn-lt"/>
                <a:ea typeface="微软雅黑" panose="020B0503020204020204" pitchFamily="34" charset="-122"/>
                <a:cs typeface="Times New Roman" panose="02020603050405020304" pitchFamily="18" charset="0"/>
                <a:sym typeface="+mn-ea"/>
              </a:rPr>
              <a:t>Data or labels are noisy:</a:t>
            </a:r>
            <a:r>
              <a:rPr lang="zh-CN" altLang="en-US" sz="1800" b="1" dirty="0">
                <a:solidFill>
                  <a:srgbClr val="0E0E6E"/>
                </a:solidFill>
                <a:latin typeface="+mn-lt"/>
                <a:ea typeface="微软雅黑" panose="020B0503020204020204" pitchFamily="34" charset="-122"/>
                <a:cs typeface="Times New Roman" panose="02020603050405020304" pitchFamily="18" charset="0"/>
                <a:sym typeface="+mn-ea"/>
              </a:rPr>
              <a:t> </a:t>
            </a:r>
            <a:r>
              <a:rPr lang="en-US" altLang="zh-CN" sz="1800" dirty="0">
                <a:solidFill>
                  <a:srgbClr val="0E0E6E"/>
                </a:solidFill>
                <a:ea typeface="微软雅黑" panose="020B0503020204020204" pitchFamily="34" charset="-122"/>
                <a:cs typeface="Times New Roman" panose="02020603050405020304" pitchFamily="18" charset="0"/>
                <a:sym typeface="+mn-ea"/>
              </a:rPr>
              <a:t>Data used for training a model might be contaminated by noise either in the samples or in the labels. </a:t>
            </a:r>
            <a:endParaRPr lang="zh-CN" altLang="en-US" sz="1800" dirty="0">
              <a:solidFill>
                <a:srgbClr val="0E0E6E"/>
              </a:solidFill>
              <a:latin typeface="+mn-lt"/>
              <a:ea typeface="微软雅黑" panose="020B0503020204020204" pitchFamily="34" charset="-122"/>
              <a:cs typeface="Times New Roman" panose="02020603050405020304" pitchFamily="18" charset="0"/>
              <a:sym typeface="+mn-ea"/>
            </a:endParaRPr>
          </a:p>
        </p:txBody>
      </p:sp>
    </p:spTree>
    <p:extLst>
      <p:ext uri="{BB962C8B-B14F-4D97-AF65-F5344CB8AC3E}">
        <p14:creationId xmlns:p14="http://schemas.microsoft.com/office/powerpoint/2010/main" val="605737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33120-6566-D72E-CF49-F812674734D8}"/>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9A58A7E7-B6DF-A5B2-2957-94206090A106}"/>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en-US" sz="2800" dirty="0">
                <a:solidFill>
                  <a:srgbClr val="002060"/>
                </a:solidFill>
              </a:rPr>
              <a:t>Solutions to Open </a:t>
            </a:r>
            <a:r>
              <a:rPr lang="en-US" altLang="zh-CN" sz="2800" dirty="0">
                <a:solidFill>
                  <a:srgbClr val="002060"/>
                </a:solidFill>
              </a:rPr>
              <a:t>Problems</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5EC88FCF-769B-D62E-69C9-5C85D0EA69D6}"/>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13</a:t>
            </a:fld>
            <a:endParaRPr lang="en-GB" altLang="en-US" sz="1200">
              <a:solidFill>
                <a:srgbClr val="898989"/>
              </a:solidFill>
            </a:endParaRPr>
          </a:p>
        </p:txBody>
      </p:sp>
      <p:sp>
        <p:nvSpPr>
          <p:cNvPr id="4" name="文本框 3">
            <a:extLst>
              <a:ext uri="{FF2B5EF4-FFF2-40B4-BE49-F238E27FC236}">
                <a16:creationId xmlns:a16="http://schemas.microsoft.com/office/drawing/2014/main" id="{CC7669F7-46AC-F600-DF1D-C6704B6B689A}"/>
              </a:ext>
            </a:extLst>
          </p:cNvPr>
          <p:cNvSpPr txBox="1"/>
          <p:nvPr/>
        </p:nvSpPr>
        <p:spPr>
          <a:xfrm>
            <a:off x="971600" y="980728"/>
            <a:ext cx="7920880" cy="5437386"/>
          </a:xfrm>
          <a:prstGeom prst="rect">
            <a:avLst/>
          </a:prstGeom>
          <a:noFill/>
        </p:spPr>
        <p:txBody>
          <a:bodyPr wrap="square" rtlCol="0" anchor="t">
            <a:spAutoFit/>
          </a:bodyPr>
          <a:lstStyle/>
          <a:p>
            <a:pPr marL="285750" indent="-285750" fontAlgn="auto">
              <a:lnSpc>
                <a:spcPct val="150000"/>
              </a:lnSpc>
              <a:buFont typeface="Wingdings" panose="05000000000000000000" charset="0"/>
              <a:buChar char="p"/>
            </a:pPr>
            <a:r>
              <a:rPr lang="en-US" altLang="zh-CN" sz="1800" b="1" dirty="0">
                <a:solidFill>
                  <a:srgbClr val="0E0E6E"/>
                </a:solidFill>
                <a:latin typeface="+mn-ea"/>
              </a:rPr>
              <a:t>Unsupervised Learning</a:t>
            </a:r>
          </a:p>
          <a:p>
            <a:pPr marL="742950" lvl="1" indent="-285750" fontAlgn="auto">
              <a:lnSpc>
                <a:spcPct val="150000"/>
              </a:lnSpc>
              <a:buFont typeface="Arial" panose="020B0604020202020204" pitchFamily="34" charset="0"/>
              <a:buChar char="•"/>
            </a:pPr>
            <a:r>
              <a:rPr lang="en-US" altLang="zh-CN" sz="1800" dirty="0">
                <a:solidFill>
                  <a:srgbClr val="0E0E6E"/>
                </a:solidFill>
                <a:latin typeface="+mn-ea"/>
              </a:rPr>
              <a:t>Audio feature reconstruction</a:t>
            </a:r>
          </a:p>
          <a:p>
            <a:pPr marL="742950" lvl="1" indent="-285750" fontAlgn="auto">
              <a:lnSpc>
                <a:spcPct val="150000"/>
              </a:lnSpc>
              <a:buFont typeface="Arial" panose="020B0604020202020204" pitchFamily="34" charset="0"/>
              <a:buChar char="•"/>
            </a:pPr>
            <a:r>
              <a:rPr lang="en-US" altLang="zh-CN" sz="1800" dirty="0">
                <a:solidFill>
                  <a:srgbClr val="0E0E6E"/>
                </a:solidFill>
                <a:latin typeface="+mn-ea"/>
              </a:rPr>
              <a:t>Label classification</a:t>
            </a:r>
          </a:p>
          <a:p>
            <a:pPr marL="285750" indent="-285750" fontAlgn="auto">
              <a:lnSpc>
                <a:spcPct val="150000"/>
              </a:lnSpc>
              <a:buFont typeface="Wingdings" panose="05000000000000000000" charset="0"/>
              <a:buChar char="p"/>
            </a:pPr>
            <a:r>
              <a:rPr lang="en-US" altLang="zh-CN" sz="1800" b="1" dirty="0">
                <a:solidFill>
                  <a:srgbClr val="0E0E6E"/>
                </a:solidFill>
                <a:latin typeface="+mn-ea"/>
              </a:rPr>
              <a:t>Domain Shift</a:t>
            </a:r>
            <a:endParaRPr lang="zh-CN" altLang="en-US" sz="1800" b="1" dirty="0">
              <a:solidFill>
                <a:srgbClr val="0E0E6E"/>
              </a:solidFill>
              <a:latin typeface="+mn-ea"/>
            </a:endParaRPr>
          </a:p>
          <a:p>
            <a:pPr marL="742950" lvl="1" indent="-285750" fontAlgn="auto">
              <a:lnSpc>
                <a:spcPct val="150000"/>
              </a:lnSpc>
              <a:buFont typeface="Arial" panose="020B0604020202020204" pitchFamily="34" charset="0"/>
              <a:buChar char="•"/>
            </a:pPr>
            <a:r>
              <a:rPr lang="en-US" altLang="zh-CN" sz="1800" dirty="0">
                <a:solidFill>
                  <a:srgbClr val="0E0E6E"/>
                </a:solidFill>
                <a:latin typeface="+mn-ea"/>
              </a:rPr>
              <a:t>Domain mixing</a:t>
            </a:r>
          </a:p>
          <a:p>
            <a:pPr marL="742950" lvl="1" indent="-285750" fontAlgn="auto">
              <a:lnSpc>
                <a:spcPct val="150000"/>
              </a:lnSpc>
              <a:buFont typeface="Arial" panose="020B0604020202020204" pitchFamily="34" charset="0"/>
              <a:buChar char="•"/>
            </a:pPr>
            <a:r>
              <a:rPr lang="en-US" altLang="zh-CN" sz="1800" dirty="0">
                <a:solidFill>
                  <a:srgbClr val="0E0E6E"/>
                </a:solidFill>
                <a:latin typeface="+mn-ea"/>
              </a:rPr>
              <a:t>Domain classification</a:t>
            </a:r>
          </a:p>
          <a:p>
            <a:pPr marL="285750" lvl="1" indent="-285750">
              <a:lnSpc>
                <a:spcPct val="150000"/>
              </a:lnSpc>
              <a:buFont typeface="Wingdings" panose="05000000000000000000" charset="0"/>
              <a:buChar char="p"/>
            </a:pPr>
            <a:r>
              <a:rPr lang="en-US" altLang="zh-CN" sz="1800" b="1" dirty="0">
                <a:solidFill>
                  <a:srgbClr val="0E0E6E"/>
                </a:solidFill>
                <a:latin typeface="+mn-ea"/>
              </a:rPr>
              <a:t>First-shot</a:t>
            </a:r>
            <a:r>
              <a:rPr lang="zh-CN" altLang="en-US" sz="1800" b="1" dirty="0">
                <a:solidFill>
                  <a:srgbClr val="0E0E6E"/>
                </a:solidFill>
                <a:latin typeface="+mn-ea"/>
              </a:rPr>
              <a:t> </a:t>
            </a:r>
            <a:r>
              <a:rPr lang="en-US" altLang="zh-CN" sz="1800" b="1" dirty="0">
                <a:solidFill>
                  <a:srgbClr val="0E0E6E"/>
                </a:solidFill>
                <a:latin typeface="+mn-ea"/>
              </a:rPr>
              <a:t>Problem</a:t>
            </a:r>
            <a:endParaRPr lang="zh-CN" altLang="en-US" sz="1800" b="1" dirty="0">
              <a:solidFill>
                <a:srgbClr val="0E0E6E"/>
              </a:solidFill>
              <a:latin typeface="+mn-ea"/>
            </a:endParaRPr>
          </a:p>
          <a:p>
            <a:pPr marL="742950" lvl="1" indent="-285750" fontAlgn="auto">
              <a:lnSpc>
                <a:spcPct val="150000"/>
              </a:lnSpc>
              <a:buFont typeface="Arial" panose="020B0604020202020204" pitchFamily="34" charset="0"/>
              <a:buChar char="•"/>
            </a:pPr>
            <a:r>
              <a:rPr lang="en-US" altLang="zh-CN" sz="1800" dirty="0">
                <a:solidFill>
                  <a:srgbClr val="0E0E6E"/>
                </a:solidFill>
                <a:latin typeface="+mn-ea"/>
              </a:rPr>
              <a:t>Data augmentation</a:t>
            </a:r>
          </a:p>
          <a:p>
            <a:pPr marL="742950" lvl="1" indent="-285750" fontAlgn="auto">
              <a:lnSpc>
                <a:spcPct val="150000"/>
              </a:lnSpc>
              <a:buFont typeface="Arial" panose="020B0604020202020204" pitchFamily="34" charset="0"/>
              <a:buChar char="•"/>
            </a:pPr>
            <a:r>
              <a:rPr lang="en-US" altLang="zh-CN" sz="1800" dirty="0">
                <a:solidFill>
                  <a:srgbClr val="0E0E6E"/>
                </a:solidFill>
                <a:latin typeface="+mn-ea"/>
              </a:rPr>
              <a:t>Pre-trained models</a:t>
            </a:r>
            <a:endParaRPr lang="zh-CN" altLang="en-US" sz="1800" dirty="0">
              <a:solidFill>
                <a:srgbClr val="0E0E6E"/>
              </a:solidFill>
              <a:latin typeface="+mn-ea"/>
            </a:endParaRPr>
          </a:p>
          <a:p>
            <a:pPr marL="742950" lvl="1" indent="-285750" fontAlgn="auto">
              <a:lnSpc>
                <a:spcPct val="150000"/>
              </a:lnSpc>
              <a:buFont typeface="Arial" panose="020B0604020202020204" pitchFamily="34" charset="0"/>
              <a:buChar char="•"/>
            </a:pPr>
            <a:r>
              <a:rPr lang="en-US" altLang="zh-CN" sz="1800" dirty="0">
                <a:solidFill>
                  <a:srgbClr val="0E0E6E"/>
                </a:solidFill>
                <a:latin typeface="+mn-ea"/>
              </a:rPr>
              <a:t>Synthetic supervision</a:t>
            </a:r>
            <a:endParaRPr lang="en-GB" altLang="zh-CN" sz="1800" dirty="0">
              <a:solidFill>
                <a:srgbClr val="0E0E6E"/>
              </a:solidFill>
              <a:latin typeface="+mn-ea"/>
            </a:endParaRPr>
          </a:p>
          <a:p>
            <a:pPr marL="285750" lvl="1" indent="-285750">
              <a:lnSpc>
                <a:spcPct val="150000"/>
              </a:lnSpc>
              <a:buFont typeface="Wingdings" panose="05000000000000000000" charset="0"/>
              <a:buChar char="p"/>
            </a:pPr>
            <a:r>
              <a:rPr lang="en-GB" altLang="zh-CN" sz="1800" b="1" dirty="0">
                <a:solidFill>
                  <a:srgbClr val="0E0E6E"/>
                </a:solidFill>
                <a:latin typeface="+mn-ea"/>
              </a:rPr>
              <a:t>Noisy Data</a:t>
            </a:r>
            <a:endParaRPr lang="zh-CN" altLang="en-US" sz="1800" b="1" dirty="0">
              <a:solidFill>
                <a:srgbClr val="0E0E6E"/>
              </a:solidFill>
              <a:latin typeface="+mn-ea"/>
            </a:endParaRPr>
          </a:p>
          <a:p>
            <a:pPr marL="742950" lvl="1" indent="-285750" fontAlgn="auto">
              <a:lnSpc>
                <a:spcPct val="150000"/>
              </a:lnSpc>
              <a:buFont typeface="Arial" panose="020B0604020202020204" pitchFamily="34" charset="0"/>
              <a:buChar char="•"/>
            </a:pPr>
            <a:r>
              <a:rPr lang="en-US" altLang="zh-CN" sz="1800" dirty="0">
                <a:solidFill>
                  <a:srgbClr val="0E0E6E"/>
                </a:solidFill>
                <a:latin typeface="+mn-ea"/>
              </a:rPr>
              <a:t>Selective contrastive learning</a:t>
            </a:r>
            <a:endParaRPr lang="zh-CN" altLang="en-US" sz="1800" dirty="0">
              <a:solidFill>
                <a:srgbClr val="0E0E6E"/>
              </a:solidFill>
              <a:latin typeface="+mn-ea"/>
            </a:endParaRPr>
          </a:p>
          <a:p>
            <a:pPr marL="742950" lvl="1" indent="-285750" fontAlgn="auto">
              <a:lnSpc>
                <a:spcPct val="150000"/>
              </a:lnSpc>
              <a:buFont typeface="Arial" panose="020B0604020202020204" pitchFamily="34" charset="0"/>
              <a:buChar char="•"/>
            </a:pPr>
            <a:endParaRPr lang="en-US" altLang="zh-CN" sz="1800" dirty="0">
              <a:solidFill>
                <a:srgbClr val="0E0E6E"/>
              </a:solidFill>
              <a:latin typeface="+mn-ea"/>
            </a:endParaRPr>
          </a:p>
        </p:txBody>
      </p:sp>
    </p:spTree>
    <p:extLst>
      <p:ext uri="{BB962C8B-B14F-4D97-AF65-F5344CB8AC3E}">
        <p14:creationId xmlns:p14="http://schemas.microsoft.com/office/powerpoint/2010/main" val="3661442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3ABC-3FF5-D332-43CB-D0861049BF30}"/>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1CB1FFAD-407B-E1E1-287E-81292BE6D16D}"/>
              </a:ext>
            </a:extLst>
          </p:cNvPr>
          <p:cNvSpPr>
            <a:spLocks noGrp="1"/>
          </p:cNvSpPr>
          <p:nvPr>
            <p:ph type="title"/>
          </p:nvPr>
        </p:nvSpPr>
        <p:spPr bwMode="auto">
          <a:xfrm>
            <a:off x="319088" y="418654"/>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400" b="1" dirty="0">
                <a:solidFill>
                  <a:srgbClr val="002060"/>
                </a:solidFill>
              </a:rPr>
              <a:t>Problem 1: Unsupervised Learning</a:t>
            </a:r>
            <a:r>
              <a:rPr lang="en-US" altLang="zh-CN" sz="2400" dirty="0">
                <a:solidFill>
                  <a:srgbClr val="002060"/>
                </a:solidFill>
              </a:rPr>
              <a:t> - </a:t>
            </a:r>
            <a:br>
              <a:rPr lang="en-US" altLang="zh-CN" sz="2400" dirty="0">
                <a:solidFill>
                  <a:srgbClr val="002060"/>
                </a:solidFill>
              </a:rPr>
            </a:br>
            <a:r>
              <a:rPr lang="en-US" altLang="zh-CN" sz="2400" dirty="0">
                <a:solidFill>
                  <a:srgbClr val="002060"/>
                </a:solidFill>
              </a:rPr>
              <a:t>Feature Reconstruction-Based Methods</a:t>
            </a:r>
            <a:endParaRPr lang="en-GB" altLang="en-US" sz="2400" dirty="0">
              <a:solidFill>
                <a:srgbClr val="002060"/>
              </a:solidFill>
            </a:endParaRPr>
          </a:p>
        </p:txBody>
      </p:sp>
      <p:sp>
        <p:nvSpPr>
          <p:cNvPr id="10244" name="Slide Number Placeholder 7">
            <a:extLst>
              <a:ext uri="{FF2B5EF4-FFF2-40B4-BE49-F238E27FC236}">
                <a16:creationId xmlns:a16="http://schemas.microsoft.com/office/drawing/2014/main" id="{D921E4C4-9A99-8402-F93F-DC82F433DE2D}"/>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14</a:t>
            </a:fld>
            <a:endParaRPr lang="en-GB" altLang="en-US" sz="1200">
              <a:solidFill>
                <a:srgbClr val="898989"/>
              </a:solidFill>
            </a:endParaRPr>
          </a:p>
        </p:txBody>
      </p:sp>
      <p:pic>
        <p:nvPicPr>
          <p:cNvPr id="1026" name="Picture 2">
            <a:extLst>
              <a:ext uri="{FF2B5EF4-FFF2-40B4-BE49-F238E27FC236}">
                <a16:creationId xmlns:a16="http://schemas.microsoft.com/office/drawing/2014/main" id="{B5578EFB-55DD-87D3-93FA-E47AEA8CD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22591"/>
            <a:ext cx="7743825"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151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96E4F-AD80-B993-9F86-CC84E744C30E}"/>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6A6445A8-F413-8514-0B55-6775DC70AAE6}"/>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400" b="1" dirty="0">
                <a:solidFill>
                  <a:srgbClr val="002060"/>
                </a:solidFill>
              </a:rPr>
              <a:t>Problem 1: Unsupervised Learning </a:t>
            </a:r>
            <a:br>
              <a:rPr lang="en-US" altLang="zh-CN" sz="2400" dirty="0">
                <a:solidFill>
                  <a:srgbClr val="002060"/>
                </a:solidFill>
              </a:rPr>
            </a:br>
            <a:r>
              <a:rPr lang="en-US" altLang="zh-CN" sz="2400" dirty="0">
                <a:solidFill>
                  <a:srgbClr val="002060"/>
                </a:solidFill>
              </a:rPr>
              <a:t>- Feature Reconstruction</a:t>
            </a:r>
            <a:endParaRPr lang="en-GB" altLang="en-US" sz="2400" dirty="0">
              <a:solidFill>
                <a:srgbClr val="002060"/>
              </a:solidFill>
            </a:endParaRPr>
          </a:p>
        </p:txBody>
      </p:sp>
      <p:sp>
        <p:nvSpPr>
          <p:cNvPr id="10244" name="Slide Number Placeholder 7">
            <a:extLst>
              <a:ext uri="{FF2B5EF4-FFF2-40B4-BE49-F238E27FC236}">
                <a16:creationId xmlns:a16="http://schemas.microsoft.com/office/drawing/2014/main" id="{D804C7D7-F8C4-D969-350D-1C87DEBB5F3C}"/>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15</a:t>
            </a:fld>
            <a:endParaRPr lang="en-GB" altLang="en-US" sz="1200">
              <a:solidFill>
                <a:srgbClr val="898989"/>
              </a:solidFill>
            </a:endParaRPr>
          </a:p>
        </p:txBody>
      </p:sp>
      <p:sp>
        <p:nvSpPr>
          <p:cNvPr id="2" name="文本框 3">
            <a:extLst>
              <a:ext uri="{FF2B5EF4-FFF2-40B4-BE49-F238E27FC236}">
                <a16:creationId xmlns:a16="http://schemas.microsoft.com/office/drawing/2014/main" id="{F0C6F343-11D3-D9BC-B1FD-3ABC63CB82A9}"/>
              </a:ext>
            </a:extLst>
          </p:cNvPr>
          <p:cNvSpPr txBox="1"/>
          <p:nvPr/>
        </p:nvSpPr>
        <p:spPr>
          <a:xfrm>
            <a:off x="467544" y="1340768"/>
            <a:ext cx="8346574" cy="2949525"/>
          </a:xfrm>
          <a:prstGeom prst="rect">
            <a:avLst/>
          </a:prstGeom>
          <a:noFill/>
        </p:spPr>
        <p:txBody>
          <a:bodyPr wrap="square" rtlCol="0" anchor="t">
            <a:spAutoFit/>
          </a:bodyPr>
          <a:lstStyle/>
          <a:p>
            <a:pPr marL="342900" indent="-342900">
              <a:lnSpc>
                <a:spcPct val="150000"/>
              </a:lnSpc>
              <a:buFont typeface="Arial" panose="020B0604020202020204" pitchFamily="34" charset="0"/>
              <a:buChar char="•"/>
            </a:pP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DCASE AE Baseline (Koizumi et al, 2020)</a:t>
            </a:r>
          </a:p>
          <a:p>
            <a:pPr marL="720000" lvl="1" indent="-342900">
              <a:lnSpc>
                <a:spcPct val="150000"/>
              </a:lnSpc>
              <a:buFont typeface="Wingdings" panose="05000000000000000000" pitchFamily="2" charset="2"/>
              <a:buChar char="Ø"/>
            </a:pP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DCASE Challenge baseline, MLP-based autoencoder</a:t>
            </a:r>
            <a:endParaRPr lang="en-US" altLang="zh-CN" sz="1800" dirty="0">
              <a:solidFill>
                <a:srgbClr val="0E0E6E"/>
              </a:solidFill>
              <a:latin typeface="+mn-lt"/>
              <a:ea typeface="微软雅黑" panose="020B0503020204020204" pitchFamily="34" charset="-122"/>
              <a:cs typeface="Times New Roman" panose="02020603050405020304" pitchFamily="18" charset="0"/>
            </a:endParaRPr>
          </a:p>
          <a:p>
            <a:pPr marL="342900" indent="-342900">
              <a:lnSpc>
                <a:spcPct val="150000"/>
              </a:lnSpc>
              <a:buFont typeface="Arial" panose="020B0604020202020204" pitchFamily="34" charset="0"/>
              <a:buChar char="•"/>
            </a:pP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IDNN (</a:t>
            </a:r>
            <a:r>
              <a:rPr lang="en-US" altLang="zh-CN" sz="1800" dirty="0" err="1">
                <a:solidFill>
                  <a:srgbClr val="0E0E6E"/>
                </a:solidFill>
                <a:latin typeface="+mn-lt"/>
                <a:ea typeface="微软雅黑" panose="020B0503020204020204" pitchFamily="34" charset="-122"/>
                <a:cs typeface="Times New Roman" panose="02020603050405020304" pitchFamily="18" charset="0"/>
                <a:sym typeface="+mn-ea"/>
              </a:rPr>
              <a:t>Suefusa</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 et al, 2020)</a:t>
            </a:r>
            <a:endParaRPr lang="en-US" altLang="zh-CN" sz="1800" dirty="0">
              <a:solidFill>
                <a:srgbClr val="0E0E6E"/>
              </a:solidFill>
              <a:latin typeface="+mn-lt"/>
              <a:ea typeface="微软雅黑" panose="020B0503020204020204" pitchFamily="34" charset="-122"/>
              <a:cs typeface="Times New Roman" panose="02020603050405020304" pitchFamily="18" charset="0"/>
            </a:endParaRPr>
          </a:p>
          <a:p>
            <a:pPr marL="720000" lvl="1" indent="-342900" fontAlgn="auto">
              <a:buFont typeface="Wingdings" panose="05000000000000000000" pitchFamily="2" charset="2"/>
              <a:buChar char="Ø"/>
            </a:pP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Predicting and reconstructing intermediate-frame features, enabling the model to capture time-varying characteristics, &amp; </a:t>
            </a:r>
            <a:r>
              <a:rPr lang="en-US" altLang="zh-CN" sz="1800" dirty="0">
                <a:solidFill>
                  <a:srgbClr val="0E0E6E"/>
                </a:solidFill>
                <a:ea typeface="微软雅黑" panose="020B0503020204020204" pitchFamily="34" charset="-122"/>
                <a:cs typeface="Times New Roman" panose="02020603050405020304" pitchFamily="18" charset="0"/>
                <a:sym typeface="+mn-ea"/>
              </a:rPr>
              <a:t>in detecting short-term non-stationary signals</a:t>
            </a:r>
            <a:endParaRPr lang="en-US" altLang="zh-CN" sz="1800" dirty="0">
              <a:solidFill>
                <a:srgbClr val="0E0E6E"/>
              </a:solidFill>
              <a:latin typeface="+mn-lt"/>
              <a:ea typeface="微软雅黑" panose="020B0503020204020204" pitchFamily="34" charset="-122"/>
              <a:cs typeface="Times New Roman" panose="02020603050405020304" pitchFamily="18" charset="0"/>
              <a:sym typeface="+mn-ea"/>
            </a:endParaRPr>
          </a:p>
          <a:p>
            <a:pPr marL="342900" indent="-342900" fontAlgn="auto">
              <a:lnSpc>
                <a:spcPct val="150000"/>
              </a:lnSpc>
              <a:buFont typeface="Arial" panose="020B0604020202020204" pitchFamily="34" charset="0"/>
              <a:buChar char="•"/>
            </a:pPr>
            <a:r>
              <a:rPr lang="en-US" altLang="zh-CN" sz="1800" dirty="0">
                <a:solidFill>
                  <a:srgbClr val="FF0000"/>
                </a:solidFill>
                <a:latin typeface="+mn-lt"/>
                <a:ea typeface="微软雅黑" panose="020B0503020204020204" pitchFamily="34" charset="-122"/>
                <a:cs typeface="Times New Roman" panose="02020603050405020304" pitchFamily="18" charset="0"/>
                <a:sym typeface="+mn-ea"/>
              </a:rPr>
              <a:t>IDC-</a:t>
            </a:r>
            <a:r>
              <a:rPr lang="en-US" altLang="zh-CN" sz="1800" dirty="0" err="1">
                <a:solidFill>
                  <a:srgbClr val="FF0000"/>
                </a:solidFill>
                <a:latin typeface="+mn-lt"/>
                <a:ea typeface="微软雅黑" panose="020B0503020204020204" pitchFamily="34" charset="-122"/>
                <a:cs typeface="Times New Roman" panose="02020603050405020304" pitchFamily="18" charset="0"/>
                <a:sym typeface="+mn-ea"/>
              </a:rPr>
              <a:t>TransAE</a:t>
            </a:r>
            <a:r>
              <a:rPr lang="en-US" altLang="zh-CN" sz="1800" dirty="0">
                <a:solidFill>
                  <a:srgbClr val="FF0000"/>
                </a:solidFill>
                <a:latin typeface="+mn-lt"/>
                <a:ea typeface="微软雅黑" panose="020B0503020204020204" pitchFamily="34" charset="-122"/>
                <a:cs typeface="Times New Roman" panose="02020603050405020304" pitchFamily="18" charset="0"/>
                <a:sym typeface="+mn-ea"/>
              </a:rPr>
              <a:t> (Guan et al, 2023)</a:t>
            </a:r>
          </a:p>
          <a:p>
            <a:pPr marL="800100" lvl="1" indent="-342900" fontAlgn="auto">
              <a:lnSpc>
                <a:spcPct val="150000"/>
              </a:lnSpc>
              <a:buFont typeface="Wingdings" panose="05000000000000000000" pitchFamily="2" charset="2"/>
              <a:buChar char="Ø"/>
            </a:pP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ID constraint, phase information encoding and </a:t>
            </a:r>
            <a:r>
              <a:rPr lang="en-US" altLang="zh-CN" sz="1800" dirty="0" err="1">
                <a:solidFill>
                  <a:srgbClr val="0E0E6E"/>
                </a:solidFill>
                <a:latin typeface="+mn-lt"/>
                <a:ea typeface="微软雅黑" panose="020B0503020204020204" pitchFamily="34" charset="-122"/>
                <a:cs typeface="Times New Roman" panose="02020603050405020304" pitchFamily="18" charset="0"/>
                <a:sym typeface="+mn-ea"/>
              </a:rPr>
              <a:t>centre</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 frame prediction</a:t>
            </a:r>
            <a:endParaRPr lang="en-US" altLang="zh-CN" sz="1800" dirty="0">
              <a:solidFill>
                <a:srgbClr val="0E0E6E"/>
              </a:solidFill>
              <a:latin typeface="+mn-lt"/>
              <a:ea typeface="微软雅黑" panose="020B0503020204020204" pitchFamily="34" charset="-122"/>
              <a:cs typeface="Times New Roman" panose="02020603050405020304" pitchFamily="18" charset="0"/>
            </a:endParaRPr>
          </a:p>
        </p:txBody>
      </p:sp>
      <p:sp>
        <p:nvSpPr>
          <p:cNvPr id="3" name="矩形 1">
            <a:extLst>
              <a:ext uri="{FF2B5EF4-FFF2-40B4-BE49-F238E27FC236}">
                <a16:creationId xmlns:a16="http://schemas.microsoft.com/office/drawing/2014/main" id="{7E2F6984-FFE9-6363-4E6F-B5132A880769}"/>
              </a:ext>
            </a:extLst>
          </p:cNvPr>
          <p:cNvSpPr/>
          <p:nvPr/>
        </p:nvSpPr>
        <p:spPr>
          <a:xfrm>
            <a:off x="432979" y="4936842"/>
            <a:ext cx="8495030" cy="580390"/>
          </a:xfrm>
          <a:prstGeom prst="rect">
            <a:avLst/>
          </a:prstGeom>
        </p:spPr>
        <p:txBody>
          <a:bodyPr wrap="square">
            <a:noAutofit/>
          </a:bodyPr>
          <a:lstStyle/>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rPr>
              <a:t>Y. Koizumi, Y. Kawaguchi, K. Imoto, </a:t>
            </a: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 et al.</a:t>
            </a: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rPr>
              <a:t>, "Description and discussion on DCASE2020 challenge task2: unsupervised anomalous sound detection for machine condition monitoring," in Proc. Detect. Classif. Acoust. Scenes Events 2020 Workshop (DCASE), Nov. 2020, pp. 81–85.</a:t>
            </a:r>
          </a:p>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K. Suefusa, T. Nishida, H. Purohit, et al., "Anomalous sound detection based on interpolation deep neural network," in Proc. Int. Conf. Acoust., Speech Signal Process. (ICASSP), 2020, pp. 271-275.</a:t>
            </a:r>
          </a:p>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J. Guan, Y. Liu, Q. Kong, et al., "Transformer-based autoencoder with ID constraint for unsupervised anomalous sound detection," EURASIP J. Audio Speech Music Process., vol. 2023, no. 42, 2023.</a:t>
            </a:r>
          </a:p>
          <a:p>
            <a:pPr indent="0" algn="just" fontAlgn="auto">
              <a:lnSpc>
                <a:spcPct val="100000"/>
              </a:lnSpc>
              <a:spcBef>
                <a:spcPts val="0"/>
              </a:spcBef>
            </a:pPr>
            <a:endPar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extLst>
      <p:ext uri="{BB962C8B-B14F-4D97-AF65-F5344CB8AC3E}">
        <p14:creationId xmlns:p14="http://schemas.microsoft.com/office/powerpoint/2010/main" val="3428249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06CD-33E3-FDF5-4788-3F57D94319CA}"/>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C3D53CD0-B15B-B102-4524-1A0F6E4BD733}"/>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400" dirty="0">
                <a:solidFill>
                  <a:srgbClr val="0E0E6E"/>
                </a:solidFill>
                <a:ea typeface="微软雅黑" panose="020B0503020204020204" pitchFamily="34" charset="-122"/>
                <a:cs typeface="Times New Roman" panose="02020603050405020304" pitchFamily="18" charset="0"/>
                <a:sym typeface="+mn-ea"/>
              </a:rPr>
              <a:t>An Example Method: IDC-</a:t>
            </a:r>
            <a:r>
              <a:rPr lang="en-US" altLang="zh-CN" sz="2400" dirty="0" err="1">
                <a:solidFill>
                  <a:srgbClr val="0E0E6E"/>
                </a:solidFill>
                <a:ea typeface="微软雅黑" panose="020B0503020204020204" pitchFamily="34" charset="-122"/>
                <a:cs typeface="Times New Roman" panose="02020603050405020304" pitchFamily="18" charset="0"/>
                <a:sym typeface="+mn-ea"/>
              </a:rPr>
              <a:t>TransAE</a:t>
            </a:r>
            <a:endParaRPr lang="en-GB" altLang="en-US" sz="2400" dirty="0">
              <a:solidFill>
                <a:srgbClr val="002060"/>
              </a:solidFill>
            </a:endParaRPr>
          </a:p>
        </p:txBody>
      </p:sp>
      <p:sp>
        <p:nvSpPr>
          <p:cNvPr id="10244" name="Slide Number Placeholder 7">
            <a:extLst>
              <a:ext uri="{FF2B5EF4-FFF2-40B4-BE49-F238E27FC236}">
                <a16:creationId xmlns:a16="http://schemas.microsoft.com/office/drawing/2014/main" id="{66878B9E-E42B-377B-BD02-6A7437010883}"/>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16</a:t>
            </a:fld>
            <a:endParaRPr lang="en-GB" altLang="en-US" sz="1200">
              <a:solidFill>
                <a:srgbClr val="898989"/>
              </a:solidFill>
            </a:endParaRPr>
          </a:p>
        </p:txBody>
      </p:sp>
      <p:pic>
        <p:nvPicPr>
          <p:cNvPr id="5" name="图片 10">
            <a:extLst>
              <a:ext uri="{FF2B5EF4-FFF2-40B4-BE49-F238E27FC236}">
                <a16:creationId xmlns:a16="http://schemas.microsoft.com/office/drawing/2014/main" id="{A0D2CF4E-E7AB-CAB6-C307-3B21082BE75D}"/>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85589" y="980728"/>
            <a:ext cx="8054830" cy="3423604"/>
          </a:xfrm>
          <a:prstGeom prst="rect">
            <a:avLst/>
          </a:prstGeom>
        </p:spPr>
      </p:pic>
      <p:sp>
        <p:nvSpPr>
          <p:cNvPr id="6" name="文本框 2">
            <a:extLst>
              <a:ext uri="{FF2B5EF4-FFF2-40B4-BE49-F238E27FC236}">
                <a16:creationId xmlns:a16="http://schemas.microsoft.com/office/drawing/2014/main" id="{4E393B56-A866-32CB-8932-79FFE2923676}"/>
              </a:ext>
            </a:extLst>
          </p:cNvPr>
          <p:cNvSpPr txBox="1"/>
          <p:nvPr/>
        </p:nvSpPr>
        <p:spPr>
          <a:xfrm>
            <a:off x="683568" y="4571813"/>
            <a:ext cx="4104456" cy="1077218"/>
          </a:xfrm>
          <a:prstGeom prst="rect">
            <a:avLst/>
          </a:prstGeom>
          <a:noFill/>
        </p:spPr>
        <p:txBody>
          <a:bodyPr wrap="square" rtlCol="0" anchor="t">
            <a:spAutoFit/>
          </a:bodyPr>
          <a:lstStyle/>
          <a:p>
            <a:pPr indent="-285750" fontAlgn="auto">
              <a:buFont typeface="Wingdings" panose="05000000000000000000" charset="0"/>
              <a:buChar char="p"/>
            </a:pPr>
            <a:r>
              <a:rPr lang="en-US" altLang="zh-CN" sz="1600" dirty="0">
                <a:solidFill>
                  <a:srgbClr val="0E0E6E"/>
                </a:solidFill>
                <a:latin typeface="+mn-lt"/>
                <a:ea typeface="微软雅黑" panose="020B0503020204020204" pitchFamily="34" charset="-122"/>
                <a:cs typeface="Times New Roman" panose="02020603050405020304" pitchFamily="18" charset="0"/>
                <a:sym typeface="+mn-ea"/>
              </a:rPr>
              <a:t>ID constraint</a:t>
            </a:r>
            <a:endParaRPr lang="zh-CN" altLang="en-US" sz="1600" dirty="0">
              <a:solidFill>
                <a:srgbClr val="0E0E6E"/>
              </a:solidFill>
              <a:latin typeface="+mn-lt"/>
              <a:ea typeface="微软雅黑" panose="020B0503020204020204" pitchFamily="34" charset="-122"/>
              <a:cs typeface="Times New Roman" panose="02020603050405020304" pitchFamily="18" charset="0"/>
              <a:sym typeface="+mn-ea"/>
            </a:endParaRPr>
          </a:p>
          <a:p>
            <a:pPr indent="-285750" fontAlgn="auto">
              <a:buFont typeface="Wingdings" panose="05000000000000000000" charset="0"/>
              <a:buChar char="p"/>
            </a:pPr>
            <a:r>
              <a:rPr lang="en-US" altLang="zh-CN" sz="1600" dirty="0">
                <a:solidFill>
                  <a:srgbClr val="0E0E6E"/>
                </a:solidFill>
                <a:latin typeface="+mn-lt"/>
                <a:ea typeface="微软雅黑" panose="020B0503020204020204" pitchFamily="34" charset="-122"/>
                <a:cs typeface="Times New Roman" panose="02020603050405020304" pitchFamily="18" charset="0"/>
                <a:sym typeface="+mn-ea"/>
              </a:rPr>
              <a:t>Phase information encoding</a:t>
            </a:r>
            <a:endParaRPr lang="zh-CN" altLang="en-US" sz="1600" dirty="0">
              <a:solidFill>
                <a:srgbClr val="0E0E6E"/>
              </a:solidFill>
              <a:latin typeface="+mn-lt"/>
              <a:ea typeface="微软雅黑" panose="020B0503020204020204" pitchFamily="34" charset="-122"/>
              <a:cs typeface="Times New Roman" panose="02020603050405020304" pitchFamily="18" charset="0"/>
              <a:sym typeface="+mn-ea"/>
            </a:endParaRPr>
          </a:p>
          <a:p>
            <a:pPr indent="-285750" fontAlgn="auto">
              <a:buFont typeface="Wingdings" panose="05000000000000000000" charset="0"/>
              <a:buChar char="p"/>
            </a:pPr>
            <a:r>
              <a:rPr lang="en-US" altLang="zh-CN" sz="1600" dirty="0">
                <a:solidFill>
                  <a:srgbClr val="0E0E6E"/>
                </a:solidFill>
                <a:latin typeface="+mn-lt"/>
                <a:ea typeface="微软雅黑" panose="020B0503020204020204" pitchFamily="34" charset="-122"/>
                <a:cs typeface="Times New Roman" panose="02020603050405020304" pitchFamily="18" charset="0"/>
                <a:sym typeface="+mn-ea"/>
              </a:rPr>
              <a:t>Centre frame prediction</a:t>
            </a:r>
          </a:p>
          <a:p>
            <a:pPr indent="-285750" fontAlgn="auto">
              <a:buFont typeface="Wingdings" panose="05000000000000000000" charset="0"/>
              <a:buChar char="p"/>
            </a:pPr>
            <a:r>
              <a:rPr lang="en-US" altLang="zh-CN" sz="1600" dirty="0">
                <a:solidFill>
                  <a:srgbClr val="0E0E6E"/>
                </a:solidFill>
                <a:latin typeface="+mn-lt"/>
                <a:ea typeface="微软雅黑" panose="020B0503020204020204" pitchFamily="34" charset="-122"/>
                <a:cs typeface="Times New Roman" panose="02020603050405020304" pitchFamily="18" charset="0"/>
                <a:sym typeface="+mn-ea"/>
              </a:rPr>
              <a:t>Weighted anomaly score calculation</a:t>
            </a:r>
            <a:endParaRPr lang="zh-CN" altLang="en-US" sz="1600" dirty="0">
              <a:solidFill>
                <a:srgbClr val="0E0E6E"/>
              </a:solidFill>
              <a:latin typeface="+mn-lt"/>
              <a:ea typeface="微软雅黑" panose="020B0503020204020204" pitchFamily="34" charset="-122"/>
              <a:cs typeface="Times New Roman" panose="02020603050405020304" pitchFamily="18" charset="0"/>
              <a:sym typeface="+mn-ea"/>
            </a:endParaRPr>
          </a:p>
        </p:txBody>
      </p:sp>
      <p:sp>
        <p:nvSpPr>
          <p:cNvPr id="2" name="矩形 1">
            <a:extLst>
              <a:ext uri="{FF2B5EF4-FFF2-40B4-BE49-F238E27FC236}">
                <a16:creationId xmlns:a16="http://schemas.microsoft.com/office/drawing/2014/main" id="{F0BB6B8B-84ED-E6EC-19B2-05BA8EC04CDB}"/>
              </a:ext>
            </a:extLst>
          </p:cNvPr>
          <p:cNvSpPr/>
          <p:nvPr/>
        </p:nvSpPr>
        <p:spPr>
          <a:xfrm>
            <a:off x="400996" y="5903638"/>
            <a:ext cx="8495030" cy="339725"/>
          </a:xfrm>
          <a:prstGeom prst="rect">
            <a:avLst/>
          </a:prstGeom>
        </p:spPr>
        <p:txBody>
          <a:bodyPr wrap="square">
            <a:noAutofit/>
          </a:bodyPr>
          <a:lstStyle/>
          <a:p>
            <a:pPr indent="0" algn="just" fontAlgn="auto">
              <a:lnSpc>
                <a:spcPct val="100000"/>
              </a:lnSpc>
              <a:spcBef>
                <a:spcPts val="0"/>
              </a:spcBef>
            </a:pPr>
            <a:r>
              <a:rPr lang="en-US" altLang="zh-CN" sz="1200" dirty="0">
                <a:solidFill>
                  <a:srgbClr val="0E0E6E"/>
                </a:solidFill>
                <a:latin typeface="+mn-lt"/>
                <a:ea typeface="微软雅黑" panose="020B0503020204020204" pitchFamily="34" charset="-122"/>
                <a:cs typeface="Times New Roman" panose="02020603050405020304" pitchFamily="18" charset="0"/>
                <a:sym typeface="+mn-ea"/>
              </a:rPr>
              <a:t>J. Guan, Y. Liu, Q. Kong, et al., "Transformer-based autoencoder with ID constraint for unsupervised anomalous sound detection," EURASIP J. Audio Speech Music Process., vol. 2023, no. 42, 2023.</a:t>
            </a:r>
          </a:p>
        </p:txBody>
      </p:sp>
    </p:spTree>
    <p:extLst>
      <p:ext uri="{BB962C8B-B14F-4D97-AF65-F5344CB8AC3E}">
        <p14:creationId xmlns:p14="http://schemas.microsoft.com/office/powerpoint/2010/main" val="2869797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DDBE1-8292-4F55-E11F-C8711C4093B1}"/>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616BEFCE-295C-5C9D-60E9-2CF8A6CA184C}"/>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400" dirty="0">
                <a:solidFill>
                  <a:srgbClr val="0E0E6E"/>
                </a:solidFill>
                <a:ea typeface="微软雅黑" panose="020B0503020204020204" pitchFamily="34" charset="-122"/>
                <a:cs typeface="Times New Roman" panose="02020603050405020304" pitchFamily="18" charset="0"/>
                <a:sym typeface="+mn-ea"/>
              </a:rPr>
              <a:t>IDC-</a:t>
            </a:r>
            <a:r>
              <a:rPr lang="en-US" altLang="zh-CN" sz="2400" dirty="0" err="1">
                <a:solidFill>
                  <a:srgbClr val="0E0E6E"/>
                </a:solidFill>
                <a:ea typeface="微软雅黑" panose="020B0503020204020204" pitchFamily="34" charset="-122"/>
                <a:cs typeface="Times New Roman" panose="02020603050405020304" pitchFamily="18" charset="0"/>
                <a:sym typeface="+mn-ea"/>
              </a:rPr>
              <a:t>TransAE</a:t>
            </a:r>
            <a:r>
              <a:rPr lang="en-US" altLang="zh-CN" sz="2400" dirty="0">
                <a:solidFill>
                  <a:srgbClr val="002060"/>
                </a:solidFill>
              </a:rPr>
              <a:t> Method</a:t>
            </a:r>
            <a:endParaRPr lang="en-GB" altLang="en-US" sz="2400" dirty="0">
              <a:solidFill>
                <a:srgbClr val="002060"/>
              </a:solidFill>
            </a:endParaRPr>
          </a:p>
        </p:txBody>
      </p:sp>
      <p:sp>
        <p:nvSpPr>
          <p:cNvPr id="10244" name="Slide Number Placeholder 7">
            <a:extLst>
              <a:ext uri="{FF2B5EF4-FFF2-40B4-BE49-F238E27FC236}">
                <a16:creationId xmlns:a16="http://schemas.microsoft.com/office/drawing/2014/main" id="{8EDC98EE-3A1F-7A80-0AAA-48CC69489C73}"/>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17</a:t>
            </a:fld>
            <a:endParaRPr lang="en-GB" altLang="en-US" sz="1200">
              <a:solidFill>
                <a:srgbClr val="898989"/>
              </a:solidFill>
            </a:endParaRPr>
          </a:p>
        </p:txBody>
      </p:sp>
      <p:sp>
        <p:nvSpPr>
          <p:cNvPr id="2" name="文本框 8">
            <a:extLst>
              <a:ext uri="{FF2B5EF4-FFF2-40B4-BE49-F238E27FC236}">
                <a16:creationId xmlns:a16="http://schemas.microsoft.com/office/drawing/2014/main" id="{28337222-5BB4-B17C-3D22-EE5C479CA064}"/>
              </a:ext>
            </a:extLst>
          </p:cNvPr>
          <p:cNvSpPr txBox="1"/>
          <p:nvPr/>
        </p:nvSpPr>
        <p:spPr>
          <a:xfrm>
            <a:off x="302504" y="1105847"/>
            <a:ext cx="8851551" cy="386901"/>
          </a:xfrm>
          <a:prstGeom prst="rect">
            <a:avLst/>
          </a:prstGeom>
          <a:noFill/>
        </p:spPr>
        <p:txBody>
          <a:bodyPr wrap="square">
            <a:spAutoFit/>
          </a:bodyPr>
          <a:lstStyle/>
          <a:p>
            <a:pPr marL="285750" indent="-285750">
              <a:lnSpc>
                <a:spcPts val="2500"/>
              </a:lnSpc>
              <a:buFont typeface="Wingdings" panose="05000000000000000000" charset="0"/>
              <a:buChar char="p"/>
            </a:pPr>
            <a:r>
              <a:rPr lang="en-US" altLang="zh-CN"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Effectiveness of ID constraint</a:t>
            </a:r>
            <a:endParaRPr lang="zh-CN" altLang="en-US"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3" name="图片 3">
            <a:extLst>
              <a:ext uri="{FF2B5EF4-FFF2-40B4-BE49-F238E27FC236}">
                <a16:creationId xmlns:a16="http://schemas.microsoft.com/office/drawing/2014/main" id="{0000752F-59A8-5367-F708-5A6C6C99E611}"/>
              </a:ext>
            </a:extLst>
          </p:cNvPr>
          <p:cNvPicPr>
            <a:picLocks noChangeAspect="1"/>
          </p:cNvPicPr>
          <p:nvPr/>
        </p:nvPicPr>
        <p:blipFill>
          <a:blip r:embed="rId2"/>
          <a:stretch>
            <a:fillRect/>
          </a:stretch>
        </p:blipFill>
        <p:spPr>
          <a:xfrm>
            <a:off x="374452" y="3564871"/>
            <a:ext cx="5528945" cy="2149475"/>
          </a:xfrm>
          <a:prstGeom prst="rect">
            <a:avLst/>
          </a:prstGeom>
        </p:spPr>
      </p:pic>
      <p:grpSp>
        <p:nvGrpSpPr>
          <p:cNvPr id="4" name="组合 6">
            <a:extLst>
              <a:ext uri="{FF2B5EF4-FFF2-40B4-BE49-F238E27FC236}">
                <a16:creationId xmlns:a16="http://schemas.microsoft.com/office/drawing/2014/main" id="{577CA81C-5A63-24E3-EE7E-7FBCEDC036EE}"/>
              </a:ext>
            </a:extLst>
          </p:cNvPr>
          <p:cNvGrpSpPr/>
          <p:nvPr/>
        </p:nvGrpSpPr>
        <p:grpSpPr>
          <a:xfrm>
            <a:off x="571302" y="1492748"/>
            <a:ext cx="3191510" cy="1785103"/>
            <a:chOff x="4322" y="4245"/>
            <a:chExt cx="5026" cy="2660"/>
          </a:xfrm>
        </p:grpSpPr>
        <p:pic>
          <p:nvPicPr>
            <p:cNvPr id="5" name="图片 4">
              <a:extLst>
                <a:ext uri="{FF2B5EF4-FFF2-40B4-BE49-F238E27FC236}">
                  <a16:creationId xmlns:a16="http://schemas.microsoft.com/office/drawing/2014/main" id="{A152FC26-1548-E224-8A5B-92B3745FFEFC}"/>
                </a:ext>
              </a:extLst>
            </p:cNvPr>
            <p:cNvPicPr>
              <a:picLocks noChangeAspect="1"/>
            </p:cNvPicPr>
            <p:nvPr/>
          </p:nvPicPr>
          <p:blipFill>
            <a:blip r:embed="rId3"/>
            <a:srcRect l="59501"/>
            <a:stretch>
              <a:fillRect/>
            </a:stretch>
          </p:blipFill>
          <p:spPr>
            <a:xfrm>
              <a:off x="5710" y="4245"/>
              <a:ext cx="3617" cy="2660"/>
            </a:xfrm>
            <a:prstGeom prst="rect">
              <a:avLst/>
            </a:prstGeom>
          </p:spPr>
        </p:pic>
        <p:sp>
          <p:nvSpPr>
            <p:cNvPr id="6" name="矩形 12">
              <a:extLst>
                <a:ext uri="{FF2B5EF4-FFF2-40B4-BE49-F238E27FC236}">
                  <a16:creationId xmlns:a16="http://schemas.microsoft.com/office/drawing/2014/main" id="{4BA82510-30A1-6F7A-997E-5394B91451BC}"/>
                </a:ext>
              </a:extLst>
            </p:cNvPr>
            <p:cNvSpPr/>
            <p:nvPr/>
          </p:nvSpPr>
          <p:spPr>
            <a:xfrm>
              <a:off x="5710" y="4581"/>
              <a:ext cx="3638" cy="228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7" name="图片 7">
              <a:extLst>
                <a:ext uri="{FF2B5EF4-FFF2-40B4-BE49-F238E27FC236}">
                  <a16:creationId xmlns:a16="http://schemas.microsoft.com/office/drawing/2014/main" id="{E287BCC5-23BC-B736-A11D-EE1D2A7F5033}"/>
                </a:ext>
              </a:extLst>
            </p:cNvPr>
            <p:cNvPicPr>
              <a:picLocks noChangeAspect="1"/>
            </p:cNvPicPr>
            <p:nvPr/>
          </p:nvPicPr>
          <p:blipFill>
            <a:blip r:embed="rId3"/>
            <a:srcRect t="9323" r="84772"/>
            <a:stretch>
              <a:fillRect/>
            </a:stretch>
          </p:blipFill>
          <p:spPr>
            <a:xfrm>
              <a:off x="4322" y="4493"/>
              <a:ext cx="1360" cy="2412"/>
            </a:xfrm>
            <a:prstGeom prst="rect">
              <a:avLst/>
            </a:prstGeom>
          </p:spPr>
        </p:pic>
      </p:grpSp>
      <p:pic>
        <p:nvPicPr>
          <p:cNvPr id="8" name="图片 13">
            <a:extLst>
              <a:ext uri="{FF2B5EF4-FFF2-40B4-BE49-F238E27FC236}">
                <a16:creationId xmlns:a16="http://schemas.microsoft.com/office/drawing/2014/main" id="{EE279EB1-1A02-DC40-53D7-D45DFC033F96}"/>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5846882" y="3495021"/>
            <a:ext cx="3196590" cy="2326005"/>
          </a:xfrm>
          <a:prstGeom prst="rect">
            <a:avLst/>
          </a:prstGeom>
        </p:spPr>
      </p:pic>
      <p:sp>
        <p:nvSpPr>
          <p:cNvPr id="9" name="文本框 14">
            <a:extLst>
              <a:ext uri="{FF2B5EF4-FFF2-40B4-BE49-F238E27FC236}">
                <a16:creationId xmlns:a16="http://schemas.microsoft.com/office/drawing/2014/main" id="{F39EC82B-9C8A-B375-66C9-DEFC76F752CF}"/>
              </a:ext>
            </a:extLst>
          </p:cNvPr>
          <p:cNvSpPr txBox="1"/>
          <p:nvPr/>
        </p:nvSpPr>
        <p:spPr>
          <a:xfrm>
            <a:off x="4339392" y="1887201"/>
            <a:ext cx="3060700" cy="523220"/>
          </a:xfrm>
          <a:prstGeom prst="rect">
            <a:avLst/>
          </a:prstGeom>
          <a:noFill/>
        </p:spPr>
        <p:txBody>
          <a:bodyPr wrap="square" rtlCol="0" anchor="t">
            <a:spAutoFit/>
          </a:bodyPr>
          <a:lstStyle/>
          <a:p>
            <a:pPr marL="285750" indent="-285750" algn="just">
              <a:buFont typeface="Wingdings" panose="05000000000000000000" charset="0"/>
              <a:buChar char="Ø"/>
            </a:pPr>
            <a:r>
              <a:rPr lang="en-GB"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No </a:t>
            </a: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ID</a:t>
            </a:r>
            <a:r>
              <a:rPr lang="zh-CN" altLang="en-US"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TransAE/LPE/CFP-W</a:t>
            </a:r>
          </a:p>
          <a:p>
            <a:pPr marL="285750" indent="-285750" algn="just">
              <a:buFont typeface="Wingdings" panose="05000000000000000000" charset="0"/>
              <a:buChar char="Ø"/>
            </a:pP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ID</a:t>
            </a:r>
            <a:r>
              <a:rPr lang="zh-CN" altLang="en-US"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IDC-TransAE-W</a:t>
            </a:r>
          </a:p>
        </p:txBody>
      </p:sp>
      <p:cxnSp>
        <p:nvCxnSpPr>
          <p:cNvPr id="10" name="直接箭头连接符 5">
            <a:extLst>
              <a:ext uri="{FF2B5EF4-FFF2-40B4-BE49-F238E27FC236}">
                <a16:creationId xmlns:a16="http://schemas.microsoft.com/office/drawing/2014/main" id="{B6CC3E2A-ACC3-C0D2-7031-2322F28F8605}"/>
              </a:ext>
            </a:extLst>
          </p:cNvPr>
          <p:cNvCxnSpPr/>
          <p:nvPr/>
        </p:nvCxnSpPr>
        <p:spPr>
          <a:xfrm flipV="1">
            <a:off x="3767257" y="2103736"/>
            <a:ext cx="567690" cy="254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1760602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3229B-0D62-CC04-3DA7-8A8B5E916E56}"/>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C10543BA-7A52-7B64-C226-F29F8284FAF6}"/>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400" dirty="0">
                <a:solidFill>
                  <a:srgbClr val="0E0E6E"/>
                </a:solidFill>
                <a:ea typeface="微软雅黑" panose="020B0503020204020204" pitchFamily="34" charset="-122"/>
                <a:cs typeface="Times New Roman" panose="02020603050405020304" pitchFamily="18" charset="0"/>
                <a:sym typeface="+mn-ea"/>
              </a:rPr>
              <a:t>IDC-</a:t>
            </a:r>
            <a:r>
              <a:rPr lang="en-US" altLang="zh-CN" sz="2400" dirty="0" err="1">
                <a:solidFill>
                  <a:srgbClr val="0E0E6E"/>
                </a:solidFill>
                <a:ea typeface="微软雅黑" panose="020B0503020204020204" pitchFamily="34" charset="-122"/>
                <a:cs typeface="Times New Roman" panose="02020603050405020304" pitchFamily="18" charset="0"/>
                <a:sym typeface="+mn-ea"/>
              </a:rPr>
              <a:t>TransAE</a:t>
            </a:r>
            <a:r>
              <a:rPr lang="en-US" altLang="zh-CN" sz="2400" dirty="0">
                <a:solidFill>
                  <a:srgbClr val="002060"/>
                </a:solidFill>
              </a:rPr>
              <a:t> Method</a:t>
            </a:r>
            <a:endParaRPr lang="en-GB" altLang="en-US" sz="2400" dirty="0">
              <a:solidFill>
                <a:srgbClr val="002060"/>
              </a:solidFill>
            </a:endParaRPr>
          </a:p>
        </p:txBody>
      </p:sp>
      <p:sp>
        <p:nvSpPr>
          <p:cNvPr id="10244" name="Slide Number Placeholder 7">
            <a:extLst>
              <a:ext uri="{FF2B5EF4-FFF2-40B4-BE49-F238E27FC236}">
                <a16:creationId xmlns:a16="http://schemas.microsoft.com/office/drawing/2014/main" id="{1BD38BC8-B859-BF49-960B-390BC2CE324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18</a:t>
            </a:fld>
            <a:endParaRPr lang="en-GB" altLang="en-US" sz="1200">
              <a:solidFill>
                <a:srgbClr val="898989"/>
              </a:solidFill>
            </a:endParaRPr>
          </a:p>
        </p:txBody>
      </p:sp>
      <p:sp>
        <p:nvSpPr>
          <p:cNvPr id="14" name="矩形 1">
            <a:extLst>
              <a:ext uri="{FF2B5EF4-FFF2-40B4-BE49-F238E27FC236}">
                <a16:creationId xmlns:a16="http://schemas.microsoft.com/office/drawing/2014/main" id="{74D6F67C-6A85-36DA-4020-8FC33DE31B3D}"/>
              </a:ext>
            </a:extLst>
          </p:cNvPr>
          <p:cNvSpPr/>
          <p:nvPr/>
        </p:nvSpPr>
        <p:spPr>
          <a:xfrm>
            <a:off x="400996" y="5903638"/>
            <a:ext cx="8495030" cy="339725"/>
          </a:xfrm>
          <a:prstGeom prst="rect">
            <a:avLst/>
          </a:prstGeom>
        </p:spPr>
        <p:txBody>
          <a:bodyPr wrap="square">
            <a:noAutofit/>
          </a:bodyPr>
          <a:lstStyle/>
          <a:p>
            <a:pPr indent="0" algn="just" fontAlgn="auto">
              <a:lnSpc>
                <a:spcPct val="100000"/>
              </a:lnSpc>
              <a:spcBef>
                <a:spcPts val="0"/>
              </a:spcBef>
            </a:pPr>
            <a:r>
              <a:rPr lang="en-US" altLang="zh-CN" sz="1200" dirty="0">
                <a:solidFill>
                  <a:srgbClr val="0E0E6E"/>
                </a:solidFill>
                <a:latin typeface="+mn-lt"/>
                <a:ea typeface="微软雅黑" panose="020B0503020204020204" pitchFamily="34" charset="-122"/>
                <a:cs typeface="Times New Roman" panose="02020603050405020304" pitchFamily="18" charset="0"/>
                <a:sym typeface="+mn-ea"/>
              </a:rPr>
              <a:t>J. Guan, Y. Liu, Q. Kong, et al., "Transformer-based autoencoder with ID constraint for unsupervised anomalous sound detection," EURASIP J. Audio Speech Music Process., vol. 2023, no. 42, 2023.</a:t>
            </a:r>
          </a:p>
        </p:txBody>
      </p:sp>
      <p:grpSp>
        <p:nvGrpSpPr>
          <p:cNvPr id="3" name="组合 11">
            <a:extLst>
              <a:ext uri="{FF2B5EF4-FFF2-40B4-BE49-F238E27FC236}">
                <a16:creationId xmlns:a16="http://schemas.microsoft.com/office/drawing/2014/main" id="{8F43E3E9-976D-F89F-2910-B4E5BA16CA68}"/>
              </a:ext>
            </a:extLst>
          </p:cNvPr>
          <p:cNvGrpSpPr/>
          <p:nvPr/>
        </p:nvGrpSpPr>
        <p:grpSpPr>
          <a:xfrm>
            <a:off x="589496" y="1233077"/>
            <a:ext cx="7965008" cy="3105897"/>
            <a:chOff x="453" y="3059"/>
            <a:chExt cx="9624" cy="4674"/>
          </a:xfrm>
        </p:grpSpPr>
        <p:grpSp>
          <p:nvGrpSpPr>
            <p:cNvPr id="5" name="组合 6">
              <a:extLst>
                <a:ext uri="{FF2B5EF4-FFF2-40B4-BE49-F238E27FC236}">
                  <a16:creationId xmlns:a16="http://schemas.microsoft.com/office/drawing/2014/main" id="{998BBBB9-1AA2-97D8-2511-4D6B01694AB1}"/>
                </a:ext>
              </a:extLst>
            </p:cNvPr>
            <p:cNvGrpSpPr/>
            <p:nvPr/>
          </p:nvGrpSpPr>
          <p:grpSpPr>
            <a:xfrm>
              <a:off x="453" y="3059"/>
              <a:ext cx="9624" cy="4674"/>
              <a:chOff x="453" y="3715"/>
              <a:chExt cx="10546" cy="4324"/>
            </a:xfrm>
          </p:grpSpPr>
          <p:pic>
            <p:nvPicPr>
              <p:cNvPr id="13" name="图片 3">
                <a:extLst>
                  <a:ext uri="{FF2B5EF4-FFF2-40B4-BE49-F238E27FC236}">
                    <a16:creationId xmlns:a16="http://schemas.microsoft.com/office/drawing/2014/main" id="{D9A71E73-4E89-11C4-9D25-7267BE28AACA}"/>
                  </a:ext>
                </a:extLst>
              </p:cNvPr>
              <p:cNvPicPr>
                <a:picLocks noChangeAspect="1"/>
              </p:cNvPicPr>
              <p:nvPr/>
            </p:nvPicPr>
            <p:blipFill>
              <a:blip r:embed="rId2"/>
              <a:srcRect t="5820"/>
              <a:stretch>
                <a:fillRect/>
              </a:stretch>
            </p:blipFill>
            <p:spPr>
              <a:xfrm>
                <a:off x="510" y="3715"/>
                <a:ext cx="10489" cy="4324"/>
              </a:xfrm>
              <a:prstGeom prst="rect">
                <a:avLst/>
              </a:prstGeom>
            </p:spPr>
          </p:pic>
          <p:sp>
            <p:nvSpPr>
              <p:cNvPr id="15" name="矩形 4">
                <a:extLst>
                  <a:ext uri="{FF2B5EF4-FFF2-40B4-BE49-F238E27FC236}">
                    <a16:creationId xmlns:a16="http://schemas.microsoft.com/office/drawing/2014/main" id="{2AC266D6-2B71-D4AE-2B7C-9A1EC7737074}"/>
                  </a:ext>
                </a:extLst>
              </p:cNvPr>
              <p:cNvSpPr/>
              <p:nvPr/>
            </p:nvSpPr>
            <p:spPr>
              <a:xfrm>
                <a:off x="453" y="5829"/>
                <a:ext cx="1364" cy="47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矩形 5">
                <a:extLst>
                  <a:ext uri="{FF2B5EF4-FFF2-40B4-BE49-F238E27FC236}">
                    <a16:creationId xmlns:a16="http://schemas.microsoft.com/office/drawing/2014/main" id="{338DD794-4341-3D22-F529-DCD73704D26F}"/>
                  </a:ext>
                </a:extLst>
              </p:cNvPr>
              <p:cNvSpPr/>
              <p:nvPr/>
            </p:nvSpPr>
            <p:spPr>
              <a:xfrm>
                <a:off x="453" y="7303"/>
                <a:ext cx="1521" cy="57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 name="矩形 7">
              <a:extLst>
                <a:ext uri="{FF2B5EF4-FFF2-40B4-BE49-F238E27FC236}">
                  <a16:creationId xmlns:a16="http://schemas.microsoft.com/office/drawing/2014/main" id="{083DE9C7-275B-C938-47C1-787937D578D9}"/>
                </a:ext>
              </a:extLst>
            </p:cNvPr>
            <p:cNvSpPr/>
            <p:nvPr/>
          </p:nvSpPr>
          <p:spPr>
            <a:xfrm>
              <a:off x="492" y="4198"/>
              <a:ext cx="1245" cy="582"/>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0618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2A0B8-7099-CB19-639A-B37A066D4106}"/>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BAA4ABD2-F457-F588-8701-F617A733AEAD}"/>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400" b="1" dirty="0">
                <a:solidFill>
                  <a:srgbClr val="0E0E6E"/>
                </a:solidFill>
                <a:ea typeface="微软雅黑" panose="020B0503020204020204" pitchFamily="34" charset="-122"/>
                <a:cs typeface="Times New Roman" panose="02020603050405020304" pitchFamily="18" charset="0"/>
                <a:sym typeface="+mn-ea"/>
              </a:rPr>
              <a:t>Problem 1: Unsupervised Learning</a:t>
            </a:r>
            <a:br>
              <a:rPr lang="en-US" altLang="zh-CN" sz="2400" dirty="0">
                <a:solidFill>
                  <a:srgbClr val="0E0E6E"/>
                </a:solidFill>
                <a:ea typeface="微软雅黑" panose="020B0503020204020204" pitchFamily="34" charset="-122"/>
                <a:cs typeface="Times New Roman" panose="02020603050405020304" pitchFamily="18" charset="0"/>
                <a:sym typeface="+mn-ea"/>
              </a:rPr>
            </a:br>
            <a:r>
              <a:rPr lang="en-US" altLang="zh-CN" sz="2400" dirty="0">
                <a:solidFill>
                  <a:srgbClr val="0E0E6E"/>
                </a:solidFill>
                <a:ea typeface="微软雅黑" panose="020B0503020204020204" pitchFamily="34" charset="-122"/>
                <a:cs typeface="Times New Roman" panose="02020603050405020304" pitchFamily="18" charset="0"/>
                <a:sym typeface="+mn-ea"/>
              </a:rPr>
              <a:t>Label Classification Based</a:t>
            </a:r>
            <a:r>
              <a:rPr lang="en-US" altLang="zh-CN" sz="2400" dirty="0">
                <a:solidFill>
                  <a:srgbClr val="002060"/>
                </a:solidFill>
              </a:rPr>
              <a:t> Methods</a:t>
            </a:r>
            <a:endParaRPr lang="en-GB" altLang="en-US" sz="2400" dirty="0">
              <a:solidFill>
                <a:srgbClr val="002060"/>
              </a:solidFill>
            </a:endParaRPr>
          </a:p>
        </p:txBody>
      </p:sp>
      <p:sp>
        <p:nvSpPr>
          <p:cNvPr id="10244" name="Slide Number Placeholder 7">
            <a:extLst>
              <a:ext uri="{FF2B5EF4-FFF2-40B4-BE49-F238E27FC236}">
                <a16:creationId xmlns:a16="http://schemas.microsoft.com/office/drawing/2014/main" id="{1DB44C8A-8D55-C963-1E5D-E4E62577850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19</a:t>
            </a:fld>
            <a:endParaRPr lang="en-GB" altLang="en-US" sz="1200">
              <a:solidFill>
                <a:srgbClr val="898989"/>
              </a:solidFill>
            </a:endParaRPr>
          </a:p>
        </p:txBody>
      </p:sp>
      <p:sp>
        <p:nvSpPr>
          <p:cNvPr id="2" name="文本框 16">
            <a:extLst>
              <a:ext uri="{FF2B5EF4-FFF2-40B4-BE49-F238E27FC236}">
                <a16:creationId xmlns:a16="http://schemas.microsoft.com/office/drawing/2014/main" id="{9B892B7F-9280-EECE-A44B-A7A4031E562F}"/>
              </a:ext>
            </a:extLst>
          </p:cNvPr>
          <p:cNvSpPr txBox="1"/>
          <p:nvPr/>
        </p:nvSpPr>
        <p:spPr>
          <a:xfrm>
            <a:off x="611560" y="1340769"/>
            <a:ext cx="5472608" cy="2952328"/>
          </a:xfrm>
          <a:prstGeom prst="rect">
            <a:avLst/>
          </a:prstGeom>
          <a:noFill/>
        </p:spPr>
        <p:txBody>
          <a:bodyPr wrap="square" rtlCol="0">
            <a:noAutofit/>
          </a:bodyPr>
          <a:lstStyle/>
          <a:p>
            <a:pPr marL="342900" indent="-342900" fontAlgn="auto">
              <a:lnSpc>
                <a:spcPct val="150000"/>
              </a:lnSpc>
              <a:buFont typeface="Wingdings" panose="05000000000000000000" pitchFamily="2" charset="2"/>
              <a:buChar char="p"/>
            </a:pPr>
            <a:r>
              <a:rPr lang="en-US" altLang="zh-CN" dirty="0">
                <a:solidFill>
                  <a:srgbClr val="0E0E6E"/>
                </a:solidFill>
                <a:latin typeface="+mn-lt"/>
                <a:ea typeface="微软雅黑" panose="020B0503020204020204" pitchFamily="34" charset="-122"/>
                <a:cs typeface="Times New Roman" panose="02020603050405020304" pitchFamily="18" charset="0"/>
              </a:rPr>
              <a:t>Examples</a:t>
            </a:r>
            <a:r>
              <a:rPr lang="zh-CN" altLang="en-US" dirty="0">
                <a:solidFill>
                  <a:srgbClr val="0E0E6E"/>
                </a:solidFill>
                <a:latin typeface="+mn-lt"/>
                <a:ea typeface="微软雅黑" panose="020B0503020204020204" pitchFamily="34" charset="-122"/>
                <a:cs typeface="Times New Roman" panose="02020603050405020304" pitchFamily="18" charset="0"/>
              </a:rPr>
              <a:t>：</a:t>
            </a:r>
          </a:p>
          <a:p>
            <a:pPr marL="742950" lvl="1" indent="-285750" fontAlgn="auto">
              <a:lnSpc>
                <a:spcPct val="150000"/>
              </a:lnSpc>
              <a:buFont typeface="Arial" panose="020B0604020202020204" pitchFamily="34" charset="0"/>
              <a:buChar char="•"/>
            </a:pPr>
            <a:r>
              <a:rPr lang="en-US" altLang="zh-CN" dirty="0" err="1">
                <a:solidFill>
                  <a:srgbClr val="0E0E6E"/>
                </a:solidFill>
                <a:latin typeface="+mn-lt"/>
                <a:ea typeface="微软雅黑" panose="020B0503020204020204" pitchFamily="34" charset="-122"/>
                <a:cs typeface="Times New Roman" panose="02020603050405020304" pitchFamily="18" charset="0"/>
              </a:rPr>
              <a:t>MobileNet</a:t>
            </a:r>
            <a:r>
              <a:rPr lang="en-US" altLang="zh-CN" dirty="0">
                <a:solidFill>
                  <a:srgbClr val="0E0E6E"/>
                </a:solidFill>
                <a:latin typeface="+mn-lt"/>
                <a:ea typeface="微软雅黑" panose="020B0503020204020204" pitchFamily="34" charset="-122"/>
                <a:cs typeface="Times New Roman" panose="02020603050405020304" pitchFamily="18" charset="0"/>
              </a:rPr>
              <a:t> v2 (Giri et al, 2020)</a:t>
            </a:r>
          </a:p>
          <a:p>
            <a:pPr marL="742950" lvl="1" indent="-285750" fontAlgn="auto">
              <a:lnSpc>
                <a:spcPct val="150000"/>
              </a:lnSpc>
              <a:buFont typeface="Arial" panose="020B0604020202020204" pitchFamily="34" charset="0"/>
              <a:buChar char="•"/>
            </a:pPr>
            <a:r>
              <a:rPr lang="en-US" altLang="zh-CN" dirty="0" err="1">
                <a:solidFill>
                  <a:srgbClr val="0E0E6E"/>
                </a:solidFill>
                <a:latin typeface="+mn-lt"/>
                <a:ea typeface="微软雅黑" panose="020B0503020204020204" pitchFamily="34" charset="-122"/>
                <a:cs typeface="Times New Roman" panose="02020603050405020304" pitchFamily="18" charset="0"/>
              </a:rPr>
              <a:t>Glow_Aff</a:t>
            </a:r>
            <a:r>
              <a:rPr lang="en-US" altLang="zh-CN" dirty="0">
                <a:solidFill>
                  <a:srgbClr val="0E0E6E"/>
                </a:solidFill>
                <a:latin typeface="+mn-lt"/>
                <a:ea typeface="微软雅黑" panose="020B0503020204020204" pitchFamily="34" charset="-122"/>
                <a:cs typeface="Times New Roman" panose="02020603050405020304" pitchFamily="18" charset="0"/>
                <a:sym typeface="+mn-ea"/>
              </a:rPr>
              <a:t> (Dohi et al 2021)</a:t>
            </a:r>
            <a:endParaRPr lang="en-US" altLang="zh-CN" dirty="0">
              <a:solidFill>
                <a:srgbClr val="0E0E6E"/>
              </a:solidFill>
              <a:latin typeface="+mn-lt"/>
              <a:ea typeface="微软雅黑" panose="020B0503020204020204" pitchFamily="34" charset="-122"/>
              <a:cs typeface="Times New Roman" panose="02020603050405020304" pitchFamily="18" charset="0"/>
            </a:endParaRPr>
          </a:p>
          <a:p>
            <a:pPr marL="742950" lvl="1" indent="-285750" fontAlgn="auto">
              <a:lnSpc>
                <a:spcPct val="150000"/>
              </a:lnSpc>
              <a:buFont typeface="Arial" panose="020B0604020202020204" pitchFamily="34" charset="0"/>
              <a:buChar char="•"/>
            </a:pPr>
            <a:r>
              <a:rPr lang="en-US" altLang="zh-CN" dirty="0" err="1">
                <a:solidFill>
                  <a:srgbClr val="0E0E6E"/>
                </a:solidFill>
                <a:latin typeface="+mn-lt"/>
                <a:ea typeface="微软雅黑" panose="020B0503020204020204" pitchFamily="34" charset="-122"/>
                <a:cs typeface="Times New Roman" panose="02020603050405020304" pitchFamily="18" charset="0"/>
              </a:rPr>
              <a:t>STgram</a:t>
            </a:r>
            <a:r>
              <a:rPr lang="en-US" altLang="zh-CN" dirty="0">
                <a:solidFill>
                  <a:srgbClr val="0E0E6E"/>
                </a:solidFill>
                <a:latin typeface="+mn-lt"/>
                <a:ea typeface="微软雅黑" panose="020B0503020204020204" pitchFamily="34" charset="-122"/>
                <a:cs typeface="Times New Roman" panose="02020603050405020304" pitchFamily="18" charset="0"/>
              </a:rPr>
              <a:t>-MFN (Liu et al 2022)</a:t>
            </a:r>
          </a:p>
          <a:p>
            <a:pPr marL="742950" lvl="1" indent="-285750" fontAlgn="auto">
              <a:lnSpc>
                <a:spcPct val="150000"/>
              </a:lnSpc>
              <a:buFont typeface="Arial" panose="020B0604020202020204" pitchFamily="34" charset="0"/>
              <a:buChar char="•"/>
            </a:pPr>
            <a:r>
              <a:rPr lang="en-US" altLang="zh-CN" dirty="0">
                <a:solidFill>
                  <a:srgbClr val="0E0E6E"/>
                </a:solidFill>
                <a:latin typeface="+mn-lt"/>
                <a:ea typeface="微软雅黑" panose="020B0503020204020204" pitchFamily="34" charset="-122"/>
                <a:cs typeface="Times New Roman" panose="02020603050405020304" pitchFamily="18" charset="0"/>
              </a:rPr>
              <a:t>ASD-AFPA</a:t>
            </a:r>
            <a:r>
              <a:rPr lang="en-US" altLang="zh-CN" dirty="0">
                <a:solidFill>
                  <a:srgbClr val="0E0E6E"/>
                </a:solidFill>
                <a:latin typeface="+mn-lt"/>
                <a:ea typeface="微软雅黑" panose="020B0503020204020204" pitchFamily="34" charset="-122"/>
                <a:cs typeface="Times New Roman" panose="02020603050405020304" pitchFamily="18" charset="0"/>
                <a:sym typeface="+mn-ea"/>
              </a:rPr>
              <a:t> (Zhang et al, 2023)</a:t>
            </a:r>
            <a:endParaRPr lang="en-US" altLang="zh-CN" dirty="0">
              <a:solidFill>
                <a:srgbClr val="0E0E6E"/>
              </a:solidFill>
              <a:latin typeface="+mn-lt"/>
              <a:ea typeface="微软雅黑" panose="020B0503020204020204" pitchFamily="34" charset="-122"/>
              <a:cs typeface="Times New Roman" panose="02020603050405020304" pitchFamily="18" charset="0"/>
            </a:endParaRPr>
          </a:p>
          <a:p>
            <a:pPr marL="742950" lvl="1" indent="-285750" fontAlgn="auto">
              <a:lnSpc>
                <a:spcPct val="150000"/>
              </a:lnSpc>
              <a:buFont typeface="Arial" panose="020B0604020202020204" pitchFamily="34" charset="0"/>
              <a:buChar char="•"/>
            </a:pPr>
            <a:r>
              <a:rPr lang="en-US" altLang="zh-CN" dirty="0">
                <a:solidFill>
                  <a:srgbClr val="FF0000"/>
                </a:solidFill>
                <a:latin typeface="+mn-lt"/>
                <a:ea typeface="微软雅黑" panose="020B0503020204020204" pitchFamily="34" charset="-122"/>
                <a:cs typeface="Times New Roman" panose="02020603050405020304" pitchFamily="18" charset="0"/>
              </a:rPr>
              <a:t>CLP-SCF</a:t>
            </a:r>
            <a:r>
              <a:rPr lang="en-US" altLang="zh-CN" dirty="0">
                <a:solidFill>
                  <a:srgbClr val="FF0000"/>
                </a:solidFill>
                <a:latin typeface="+mn-lt"/>
                <a:ea typeface="微软雅黑" panose="020B0503020204020204" pitchFamily="34" charset="-122"/>
                <a:cs typeface="Times New Roman" panose="02020603050405020304" pitchFamily="18" charset="0"/>
                <a:sym typeface="+mn-ea"/>
              </a:rPr>
              <a:t> (Guan et al, 2023)</a:t>
            </a:r>
          </a:p>
        </p:txBody>
      </p:sp>
      <p:sp>
        <p:nvSpPr>
          <p:cNvPr id="3" name="矩形 1">
            <a:extLst>
              <a:ext uri="{FF2B5EF4-FFF2-40B4-BE49-F238E27FC236}">
                <a16:creationId xmlns:a16="http://schemas.microsoft.com/office/drawing/2014/main" id="{1078D424-BF70-89D1-325B-15B7A0A75D33}"/>
              </a:ext>
            </a:extLst>
          </p:cNvPr>
          <p:cNvSpPr/>
          <p:nvPr/>
        </p:nvSpPr>
        <p:spPr>
          <a:xfrm>
            <a:off x="438947" y="4365104"/>
            <a:ext cx="8266106" cy="792088"/>
          </a:xfrm>
          <a:prstGeom prst="rect">
            <a:avLst/>
          </a:prstGeom>
        </p:spPr>
        <p:txBody>
          <a:bodyPr wrap="square">
            <a:noAutofit/>
          </a:bodyPr>
          <a:lstStyle/>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rPr>
              <a:t>R. Giri, S. V. Tenneti, F. Cheng, K. Helwani, U. Isik, and A. Krishnaswamy, "Self-supervised classification for detecting anomalous sounds," in Proc. DCASE Workshop, Tokyo, Japan, Nov. 2020, pp. 46–50.</a:t>
            </a:r>
          </a:p>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K. Dohi, T. Endo, H. Purohit, R. Tanabe, and Y. Kawaguchi, "Flow-based self-supervised density estimation for anomalous sound detection," in Proc. ICASSP, 2021, pp. 336–340.</a:t>
            </a:r>
          </a:p>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Y. Liu, J. Guan, Q. Zhu, and W. Wang, "Anomalous sound detection using spectral-temporal information fusion," in Proc. ICASSP, 2022, pp. 816–820.</a:t>
            </a:r>
          </a:p>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H. Zhang, J. Guan, Q. Zhu, F. Xiao, and Y. Liu, "Anomalous sound detection using self-attention-based frequency pattern analysis of machine sounds," in Proc. INTERSPEECH, 2023, pp. 336–340.</a:t>
            </a:r>
          </a:p>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J. Guan, F. Xiao, Y. Liu, Q. Zhu, and W. Wang, "Anomalous sound detection using audio representation with machine ID based contrastive learning pretraining," in Proc. ICASSP, 2023, pp. 1–5.</a:t>
            </a:r>
          </a:p>
        </p:txBody>
      </p:sp>
    </p:spTree>
    <p:extLst>
      <p:ext uri="{BB962C8B-B14F-4D97-AF65-F5344CB8AC3E}">
        <p14:creationId xmlns:p14="http://schemas.microsoft.com/office/powerpoint/2010/main" val="142454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16718"/>
            <a:ext cx="8686800" cy="413268"/>
          </a:xfrm>
        </p:spPr>
        <p:txBody>
          <a:bodyPr/>
          <a:lstStyle/>
          <a:p>
            <a:r>
              <a:rPr lang="en-GB" sz="2700" dirty="0">
                <a:latin typeface="Arial" panose="020B0604020202020204" pitchFamily="34" charset="0"/>
                <a:cs typeface="Arial" panose="020B0604020202020204" pitchFamily="34" charset="0"/>
              </a:rPr>
              <a:t>Many thanks to my collaborators and co-authors:</a:t>
            </a:r>
          </a:p>
        </p:txBody>
      </p:sp>
      <p:sp>
        <p:nvSpPr>
          <p:cNvPr id="5" name="Text Placeholder 4"/>
          <p:cNvSpPr>
            <a:spLocks noGrp="1"/>
          </p:cNvSpPr>
          <p:nvPr>
            <p:ph type="body" idx="1"/>
          </p:nvPr>
        </p:nvSpPr>
        <p:spPr>
          <a:xfrm>
            <a:off x="611560" y="908720"/>
            <a:ext cx="5688633" cy="5270656"/>
          </a:xfrm>
        </p:spPr>
        <p:txBody>
          <a:bodyPr>
            <a:normAutofit fontScale="85000" lnSpcReduction="20000"/>
          </a:bodyPr>
          <a:lstStyle/>
          <a:p>
            <a:pPr marL="342900" indent="-342900">
              <a:buFont typeface="Arial" panose="020B0604020202020204" pitchFamily="34" charset="0"/>
              <a:buChar char="•"/>
              <a:defRPr/>
            </a:pPr>
            <a:r>
              <a:rPr lang="en-GB" dirty="0">
                <a:solidFill>
                  <a:srgbClr val="203D75"/>
                </a:solidFill>
                <a:latin typeface="Calibri"/>
              </a:rPr>
              <a:t>Jian Guan</a:t>
            </a:r>
          </a:p>
          <a:p>
            <a:pPr marL="342900" indent="-342900">
              <a:buFont typeface="Arial" panose="020B0604020202020204" pitchFamily="34" charset="0"/>
              <a:buChar char="•"/>
              <a:defRPr/>
            </a:pPr>
            <a:r>
              <a:rPr lang="en-GB" dirty="0" err="1">
                <a:solidFill>
                  <a:srgbClr val="203D75"/>
                </a:solidFill>
                <a:latin typeface="Calibri"/>
              </a:rPr>
              <a:t>Zhaoyi</a:t>
            </a:r>
            <a:r>
              <a:rPr lang="en-GB" dirty="0">
                <a:solidFill>
                  <a:srgbClr val="203D75"/>
                </a:solidFill>
                <a:latin typeface="Calibri"/>
              </a:rPr>
              <a:t> Liu</a:t>
            </a:r>
          </a:p>
          <a:p>
            <a:pPr marL="342900" indent="-342900">
              <a:buFont typeface="Arial" panose="020B0604020202020204" pitchFamily="34" charset="0"/>
              <a:buChar char="•"/>
              <a:defRPr/>
            </a:pPr>
            <a:r>
              <a:rPr lang="en-GB" dirty="0" err="1">
                <a:solidFill>
                  <a:srgbClr val="203D75"/>
                </a:solidFill>
                <a:latin typeface="Calibri"/>
              </a:rPr>
              <a:t>Feiyang</a:t>
            </a:r>
            <a:r>
              <a:rPr lang="en-GB" dirty="0">
                <a:solidFill>
                  <a:srgbClr val="203D75"/>
                </a:solidFill>
                <a:latin typeface="Calibri"/>
              </a:rPr>
              <a:t> Xiao</a:t>
            </a:r>
          </a:p>
          <a:p>
            <a:pPr marL="342900" indent="-342900">
              <a:buFont typeface="Arial" panose="020B0604020202020204" pitchFamily="34" charset="0"/>
              <a:buChar char="•"/>
              <a:defRPr/>
            </a:pPr>
            <a:r>
              <a:rPr lang="en-GB" dirty="0">
                <a:solidFill>
                  <a:srgbClr val="203D75"/>
                </a:solidFill>
                <a:latin typeface="Calibri"/>
              </a:rPr>
              <a:t>Haiyan Lan</a:t>
            </a:r>
          </a:p>
          <a:p>
            <a:pPr marL="342900" indent="-342900">
              <a:buFont typeface="Arial" panose="020B0604020202020204" pitchFamily="34" charset="0"/>
              <a:buChar char="•"/>
              <a:defRPr/>
            </a:pPr>
            <a:r>
              <a:rPr lang="en-GB" dirty="0" err="1">
                <a:solidFill>
                  <a:srgbClr val="203D75"/>
                </a:solidFill>
                <a:latin typeface="Calibri"/>
              </a:rPr>
              <a:t>Hejing</a:t>
            </a:r>
            <a:r>
              <a:rPr lang="en-GB" dirty="0">
                <a:solidFill>
                  <a:srgbClr val="203D75"/>
                </a:solidFill>
                <a:latin typeface="Calibri"/>
              </a:rPr>
              <a:t> Zhang</a:t>
            </a:r>
          </a:p>
          <a:p>
            <a:pPr marL="342900" indent="-342900">
              <a:buFont typeface="Arial" panose="020B0604020202020204" pitchFamily="34" charset="0"/>
              <a:buChar char="•"/>
              <a:defRPr/>
            </a:pPr>
            <a:r>
              <a:rPr lang="en-GB" dirty="0" err="1">
                <a:solidFill>
                  <a:srgbClr val="203D75"/>
                </a:solidFill>
              </a:rPr>
              <a:t>Kejia</a:t>
            </a:r>
            <a:r>
              <a:rPr lang="en-GB" dirty="0">
                <a:solidFill>
                  <a:srgbClr val="203D75"/>
                </a:solidFill>
              </a:rPr>
              <a:t> Zhang </a:t>
            </a:r>
          </a:p>
          <a:p>
            <a:pPr marL="342900" indent="-342900">
              <a:buFont typeface="Arial" panose="020B0604020202020204" pitchFamily="34" charset="0"/>
              <a:buChar char="•"/>
              <a:defRPr/>
            </a:pPr>
            <a:r>
              <a:rPr lang="en-GB" dirty="0" err="1">
                <a:solidFill>
                  <a:srgbClr val="203D75"/>
                </a:solidFill>
                <a:latin typeface="Calibri"/>
              </a:rPr>
              <a:t>Qiaoxi</a:t>
            </a:r>
            <a:r>
              <a:rPr lang="en-GB" dirty="0">
                <a:solidFill>
                  <a:srgbClr val="203D75"/>
                </a:solidFill>
                <a:latin typeface="Calibri"/>
              </a:rPr>
              <a:t> Zhu</a:t>
            </a:r>
          </a:p>
          <a:p>
            <a:pPr marL="342900" indent="-342900">
              <a:buFont typeface="Arial" panose="020B0604020202020204" pitchFamily="34" charset="0"/>
              <a:buChar char="•"/>
              <a:defRPr/>
            </a:pPr>
            <a:r>
              <a:rPr lang="en-GB" dirty="0">
                <a:solidFill>
                  <a:srgbClr val="203D75"/>
                </a:solidFill>
                <a:latin typeface="Calibri"/>
              </a:rPr>
              <a:t>Youde Liu</a:t>
            </a:r>
          </a:p>
          <a:p>
            <a:pPr marL="342900" indent="-342900">
              <a:buFont typeface="Arial" panose="020B0604020202020204" pitchFamily="34" charset="0"/>
              <a:buChar char="•"/>
              <a:defRPr/>
            </a:pPr>
            <a:r>
              <a:rPr lang="en-GB" dirty="0" err="1">
                <a:solidFill>
                  <a:srgbClr val="203D75"/>
                </a:solidFill>
                <a:latin typeface="Calibri"/>
              </a:rPr>
              <a:t>Jiantong</a:t>
            </a:r>
            <a:r>
              <a:rPr lang="en-GB" dirty="0">
                <a:solidFill>
                  <a:srgbClr val="203D75"/>
                </a:solidFill>
                <a:latin typeface="Calibri"/>
              </a:rPr>
              <a:t> Tian</a:t>
            </a:r>
          </a:p>
          <a:p>
            <a:pPr marL="342900" indent="-342900">
              <a:buFont typeface="Arial" panose="020B0604020202020204" pitchFamily="34" charset="0"/>
              <a:buChar char="•"/>
              <a:defRPr/>
            </a:pPr>
            <a:r>
              <a:rPr lang="en-GB" dirty="0" err="1">
                <a:solidFill>
                  <a:srgbClr val="203D75"/>
                </a:solidFill>
                <a:latin typeface="Calibri"/>
              </a:rPr>
              <a:t>Qiuqiang</a:t>
            </a:r>
            <a:r>
              <a:rPr lang="en-GB" dirty="0">
                <a:solidFill>
                  <a:srgbClr val="203D75"/>
                </a:solidFill>
                <a:latin typeface="Calibri"/>
              </a:rPr>
              <a:t> Kong</a:t>
            </a:r>
          </a:p>
          <a:p>
            <a:pPr marL="342900" indent="-342900">
              <a:buFont typeface="Arial" panose="020B0604020202020204" pitchFamily="34" charset="0"/>
              <a:buChar char="•"/>
              <a:defRPr/>
            </a:pPr>
            <a:r>
              <a:rPr lang="en-GB" dirty="0"/>
              <a:t>Sam Michiels </a:t>
            </a:r>
          </a:p>
          <a:p>
            <a:pPr marL="342900" indent="-342900">
              <a:buFont typeface="Arial" panose="020B0604020202020204" pitchFamily="34" charset="0"/>
              <a:buChar char="•"/>
              <a:defRPr/>
            </a:pPr>
            <a:r>
              <a:rPr lang="en-GB" dirty="0"/>
              <a:t>Danny Hughes</a:t>
            </a:r>
            <a:endParaRPr lang="en-GB" dirty="0">
              <a:solidFill>
                <a:srgbClr val="203D75"/>
              </a:solidFill>
              <a:latin typeface="Calibri"/>
            </a:endParaRPr>
          </a:p>
          <a:p>
            <a:pPr marL="342900" indent="-342900" defTabSz="342900" fontAlgn="auto">
              <a:spcAft>
                <a:spcPts val="0"/>
              </a:spcAft>
              <a:buFont typeface="Arial" panose="020B0604020202020204" pitchFamily="34" charset="0"/>
              <a:buChar char="•"/>
              <a:defRPr/>
            </a:pPr>
            <a:r>
              <a:rPr lang="en-GB" sz="2100" dirty="0" err="1">
                <a:solidFill>
                  <a:srgbClr val="203D75"/>
                </a:solidFill>
                <a:latin typeface="Calibri"/>
              </a:rPr>
              <a:t>Haohe</a:t>
            </a:r>
            <a:r>
              <a:rPr lang="en-GB" sz="2100" dirty="0">
                <a:solidFill>
                  <a:srgbClr val="203D75"/>
                </a:solidFill>
                <a:latin typeface="Calibri"/>
              </a:rPr>
              <a:t> Liu</a:t>
            </a:r>
          </a:p>
          <a:p>
            <a:pPr marL="342900" indent="-342900" defTabSz="342900" fontAlgn="auto">
              <a:spcAft>
                <a:spcPts val="0"/>
              </a:spcAft>
              <a:buFont typeface="Arial" panose="020B0604020202020204" pitchFamily="34" charset="0"/>
              <a:buChar char="•"/>
              <a:defRPr/>
            </a:pPr>
            <a:r>
              <a:rPr lang="en-GB" sz="2100" dirty="0">
                <a:solidFill>
                  <a:srgbClr val="203D75"/>
                </a:solidFill>
                <a:latin typeface="Calibri"/>
              </a:rPr>
              <a:t>Xinhao Mei</a:t>
            </a:r>
          </a:p>
          <a:p>
            <a:pPr marL="342900" indent="-342900" defTabSz="342900" fontAlgn="auto">
              <a:spcAft>
                <a:spcPts val="0"/>
              </a:spcAft>
              <a:buFont typeface="Arial" panose="020B0604020202020204" pitchFamily="34" charset="0"/>
              <a:buChar char="•"/>
              <a:defRPr/>
            </a:pPr>
            <a:r>
              <a:rPr lang="en-GB" sz="2100" dirty="0" err="1">
                <a:solidFill>
                  <a:srgbClr val="203D75"/>
                </a:solidFill>
                <a:latin typeface="Calibri"/>
              </a:rPr>
              <a:t>Xubo</a:t>
            </a:r>
            <a:r>
              <a:rPr lang="en-GB" sz="2100" dirty="0">
                <a:solidFill>
                  <a:srgbClr val="203D75"/>
                </a:solidFill>
                <a:latin typeface="Calibri"/>
              </a:rPr>
              <a:t> Liu</a:t>
            </a:r>
          </a:p>
          <a:p>
            <a:pPr marL="342900" indent="-342900">
              <a:buFont typeface="Arial" panose="020B0604020202020204" pitchFamily="34" charset="0"/>
              <a:buChar char="•"/>
              <a:defRPr/>
            </a:pPr>
            <a:r>
              <a:rPr lang="en-GB" dirty="0" err="1">
                <a:solidFill>
                  <a:srgbClr val="203D75"/>
                </a:solidFill>
              </a:rPr>
              <a:t>Shiheng</a:t>
            </a:r>
            <a:r>
              <a:rPr lang="en-GB" dirty="0">
                <a:solidFill>
                  <a:srgbClr val="203D75"/>
                </a:solidFill>
              </a:rPr>
              <a:t> </a:t>
            </a:r>
            <a:r>
              <a:rPr lang="en-US" altLang="zh-CN" dirty="0">
                <a:solidFill>
                  <a:srgbClr val="203D75"/>
                </a:solidFill>
              </a:rPr>
              <a:t>Zhang</a:t>
            </a:r>
            <a:endParaRPr lang="en-GB" dirty="0">
              <a:solidFill>
                <a:srgbClr val="203D75"/>
              </a:solidFill>
            </a:endParaRPr>
          </a:p>
          <a:p>
            <a:pPr marL="342900" indent="-342900">
              <a:buFont typeface="Arial" panose="020B0604020202020204" pitchFamily="34" charset="0"/>
              <a:buChar char="•"/>
              <a:defRPr/>
            </a:pPr>
            <a:r>
              <a:rPr lang="en-GB" dirty="0">
                <a:solidFill>
                  <a:srgbClr val="203D75"/>
                </a:solidFill>
              </a:rPr>
              <a:t>Yuming Wei</a:t>
            </a:r>
          </a:p>
          <a:p>
            <a:pPr marL="342900" indent="-342900">
              <a:buFont typeface="Arial" panose="020B0604020202020204" pitchFamily="34" charset="0"/>
              <a:buChar char="•"/>
              <a:defRPr/>
            </a:pPr>
            <a:r>
              <a:rPr lang="en-GB" dirty="0">
                <a:solidFill>
                  <a:srgbClr val="203D75"/>
                </a:solidFill>
              </a:rPr>
              <a:t>Wenbo Wang</a:t>
            </a:r>
          </a:p>
          <a:p>
            <a:pPr marL="342900" indent="-342900" defTabSz="342900" fontAlgn="auto">
              <a:spcAft>
                <a:spcPts val="0"/>
              </a:spcAft>
              <a:buFont typeface="Arial" panose="020B0604020202020204" pitchFamily="34" charset="0"/>
              <a:buChar char="•"/>
              <a:defRPr/>
            </a:pPr>
            <a:r>
              <a:rPr lang="en-GB" sz="2100" dirty="0">
                <a:solidFill>
                  <a:srgbClr val="203D75"/>
                </a:solidFill>
                <a:latin typeface="Calibri"/>
              </a:rPr>
              <a:t>…</a:t>
            </a:r>
          </a:p>
          <a:p>
            <a:pPr marL="342900" indent="-342900">
              <a:buFont typeface="Arial" panose="020B0604020202020204" pitchFamily="34" charset="0"/>
              <a:buChar char="•"/>
            </a:pPr>
            <a:endParaRPr lang="en-US" altLang="zh-CN"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9505868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7D94D-E089-F274-1422-0487BD10E73A}"/>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A1A31638-9008-0092-71CE-07FC9761C420}"/>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800" dirty="0">
                <a:solidFill>
                  <a:srgbClr val="0E0E6E"/>
                </a:solidFill>
                <a:ea typeface="微软雅黑" panose="020B0503020204020204" pitchFamily="34" charset="-122"/>
                <a:cs typeface="Times New Roman" panose="02020603050405020304" pitchFamily="18" charset="0"/>
              </a:rPr>
              <a:t>An Example Method: CLP-SCF</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35C4D606-0FD7-7543-4B71-F8980B1C1DC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20</a:t>
            </a:fld>
            <a:endParaRPr lang="en-GB" altLang="en-US" sz="1200">
              <a:solidFill>
                <a:srgbClr val="898989"/>
              </a:solidFill>
            </a:endParaRPr>
          </a:p>
        </p:txBody>
      </p:sp>
      <p:pic>
        <p:nvPicPr>
          <p:cNvPr id="2" name="图片 2">
            <a:extLst>
              <a:ext uri="{FF2B5EF4-FFF2-40B4-BE49-F238E27FC236}">
                <a16:creationId xmlns:a16="http://schemas.microsoft.com/office/drawing/2014/main" id="{AD29A1C7-DCB4-4925-03C1-3438A4D8FA0F}"/>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338503" y="2492896"/>
            <a:ext cx="8481969" cy="2973308"/>
          </a:xfrm>
          <a:prstGeom prst="rect">
            <a:avLst/>
          </a:prstGeom>
        </p:spPr>
      </p:pic>
      <p:sp>
        <p:nvSpPr>
          <p:cNvPr id="4" name="TextBox 3">
            <a:extLst>
              <a:ext uri="{FF2B5EF4-FFF2-40B4-BE49-F238E27FC236}">
                <a16:creationId xmlns:a16="http://schemas.microsoft.com/office/drawing/2014/main" id="{D06C3C06-40EA-29F6-3071-368B6DDEBDBF}"/>
              </a:ext>
            </a:extLst>
          </p:cNvPr>
          <p:cNvSpPr txBox="1"/>
          <p:nvPr/>
        </p:nvSpPr>
        <p:spPr>
          <a:xfrm>
            <a:off x="302173" y="1065220"/>
            <a:ext cx="8481969" cy="1200329"/>
          </a:xfrm>
          <a:prstGeom prst="rect">
            <a:avLst/>
          </a:prstGeom>
          <a:noFill/>
        </p:spPr>
        <p:txBody>
          <a:bodyPr wrap="square">
            <a:spAutoFit/>
          </a:bodyPr>
          <a:lstStyle/>
          <a:p>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Using a contrastive learning–based pretraining to exploit </a:t>
            </a:r>
            <a:r>
              <a:rPr lang="en-US" altLang="zh-CN" sz="1800" b="1" dirty="0">
                <a:solidFill>
                  <a:srgbClr val="0E0E6E"/>
                </a:solidFill>
                <a:latin typeface="+mn-lt"/>
                <a:ea typeface="微软雅黑" panose="020B0503020204020204" pitchFamily="34" charset="-122"/>
                <a:cs typeface="Times New Roman" panose="02020603050405020304" pitchFamily="18" charset="0"/>
                <a:sym typeface="+mn-ea"/>
              </a:rPr>
              <a:t>machine </a:t>
            </a:r>
            <a:r>
              <a:rPr lang="en-US" altLang="zh-CN" sz="1800" b="1" dirty="0">
                <a:solidFill>
                  <a:srgbClr val="0E0E6E"/>
                </a:solidFill>
                <a:ea typeface="微软雅黑" panose="020B0503020204020204" pitchFamily="34" charset="-122"/>
                <a:cs typeface="Times New Roman" panose="02020603050405020304" pitchFamily="18" charset="0"/>
                <a:sym typeface="+mn-ea"/>
              </a:rPr>
              <a:t>ID metadata</a:t>
            </a:r>
            <a:r>
              <a:rPr lang="en-US" altLang="zh-CN" sz="1800" dirty="0">
                <a:solidFill>
                  <a:srgbClr val="0E0E6E"/>
                </a:solidFill>
                <a:ea typeface="微软雅黑" panose="020B0503020204020204" pitchFamily="34" charset="-122"/>
                <a:cs typeface="Times New Roman" panose="02020603050405020304" pitchFamily="18" charset="0"/>
                <a:sym typeface="+mn-ea"/>
              </a:rPr>
              <a:t> &amp; </a:t>
            </a:r>
            <a:r>
              <a:rPr lang="en-US" altLang="zh-CN" sz="1800" b="1" dirty="0">
                <a:solidFill>
                  <a:srgbClr val="0E0E6E"/>
                </a:solidFill>
                <a:ea typeface="微软雅黑" panose="020B0503020204020204" pitchFamily="34" charset="-122"/>
                <a:cs typeface="Times New Roman" panose="02020603050405020304" pitchFamily="18" charset="0"/>
                <a:sym typeface="+mn-ea"/>
              </a:rPr>
              <a:t>acoustic features</a:t>
            </a:r>
            <a:r>
              <a:rPr lang="en-US" altLang="zh-CN" sz="1800" dirty="0">
                <a:solidFill>
                  <a:srgbClr val="0E0E6E"/>
                </a:solidFill>
                <a:ea typeface="微软雅黑" panose="020B0503020204020204" pitchFamily="34" charset="-122"/>
                <a:cs typeface="Times New Roman" panose="02020603050405020304" pitchFamily="18" charset="0"/>
                <a:sym typeface="+mn-ea"/>
              </a:rPr>
              <a:t> </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to improve feature consistency for the same ID while enlarging inter-ID differences, thereby improving the discriminability and stability of anomalous sound detection.</a:t>
            </a:r>
            <a:endParaRPr lang="en-GB" sz="1800" dirty="0">
              <a:latin typeface="+mn-lt"/>
            </a:endParaRPr>
          </a:p>
        </p:txBody>
      </p:sp>
      <p:sp>
        <p:nvSpPr>
          <p:cNvPr id="6" name="TextBox 5">
            <a:extLst>
              <a:ext uri="{FF2B5EF4-FFF2-40B4-BE49-F238E27FC236}">
                <a16:creationId xmlns:a16="http://schemas.microsoft.com/office/drawing/2014/main" id="{AF9AB3F3-293E-F9FB-6514-967F9AA654FB}"/>
              </a:ext>
            </a:extLst>
          </p:cNvPr>
          <p:cNvSpPr txBox="1"/>
          <p:nvPr/>
        </p:nvSpPr>
        <p:spPr>
          <a:xfrm>
            <a:off x="336897" y="6121697"/>
            <a:ext cx="8155479" cy="461665"/>
          </a:xfrm>
          <a:prstGeom prst="rect">
            <a:avLst/>
          </a:prstGeom>
          <a:noFill/>
        </p:spPr>
        <p:txBody>
          <a:bodyPr wrap="square">
            <a:spAutoFit/>
          </a:bodyPr>
          <a:lstStyle/>
          <a:p>
            <a:r>
              <a:rPr lang="en-US" altLang="zh-CN" sz="1200" dirty="0">
                <a:solidFill>
                  <a:srgbClr val="0E0E6E"/>
                </a:solidFill>
                <a:latin typeface="+mn-lt"/>
                <a:ea typeface="微软雅黑" panose="020B0503020204020204" pitchFamily="34" charset="-122"/>
                <a:cs typeface="Times New Roman" panose="02020603050405020304" pitchFamily="18" charset="0"/>
                <a:sym typeface="+mn-ea"/>
              </a:rPr>
              <a:t>J. Guan, F. Xiao, Y. Liu, Q. Zhu, and W. Wang, "Anomalous sound detection using audio representation with machine ID based contrastive learning pretraining," in Proc. ICASSP, 2023, pp. 1–5.</a:t>
            </a:r>
            <a:endParaRPr lang="en-GB" sz="1200" dirty="0">
              <a:latin typeface="+mn-lt"/>
            </a:endParaRPr>
          </a:p>
        </p:txBody>
      </p:sp>
    </p:spTree>
    <p:extLst>
      <p:ext uri="{BB962C8B-B14F-4D97-AF65-F5344CB8AC3E}">
        <p14:creationId xmlns:p14="http://schemas.microsoft.com/office/powerpoint/2010/main" val="738764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72F8A-5408-1D8F-5D88-1B4D9BC40894}"/>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E7FF2578-E23B-7F59-2C69-EF930B8EEED1}"/>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3200" dirty="0">
                <a:solidFill>
                  <a:srgbClr val="0E0E6E"/>
                </a:solidFill>
                <a:ea typeface="微软雅黑" panose="020B0503020204020204" pitchFamily="34" charset="-122"/>
                <a:cs typeface="Times New Roman" panose="02020603050405020304" pitchFamily="18" charset="0"/>
                <a:sym typeface="+mn-ea"/>
              </a:rPr>
              <a:t>CLP-SCF</a:t>
            </a:r>
            <a:endParaRPr lang="en-GB" altLang="en-US" sz="3200" dirty="0">
              <a:solidFill>
                <a:srgbClr val="002060"/>
              </a:solidFill>
            </a:endParaRPr>
          </a:p>
        </p:txBody>
      </p:sp>
      <p:sp>
        <p:nvSpPr>
          <p:cNvPr id="10244" name="Slide Number Placeholder 7">
            <a:extLst>
              <a:ext uri="{FF2B5EF4-FFF2-40B4-BE49-F238E27FC236}">
                <a16:creationId xmlns:a16="http://schemas.microsoft.com/office/drawing/2014/main" id="{3BDAF721-3326-5D9E-C62B-99343B43B93B}"/>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21</a:t>
            </a:fld>
            <a:endParaRPr lang="en-GB" altLang="en-US" sz="1200">
              <a:solidFill>
                <a:srgbClr val="898989"/>
              </a:solidFill>
            </a:endParaRPr>
          </a:p>
        </p:txBody>
      </p:sp>
      <p:pic>
        <p:nvPicPr>
          <p:cNvPr id="2" name="图片 3">
            <a:extLst>
              <a:ext uri="{FF2B5EF4-FFF2-40B4-BE49-F238E27FC236}">
                <a16:creationId xmlns:a16="http://schemas.microsoft.com/office/drawing/2014/main" id="{9C1A7109-F36E-6903-B8EA-09606D04F28C}"/>
              </a:ext>
            </a:extLst>
          </p:cNvPr>
          <p:cNvPicPr>
            <a:picLocks noChangeAspect="1"/>
          </p:cNvPicPr>
          <p:nvPr/>
        </p:nvPicPr>
        <p:blipFill>
          <a:blip r:embed="rId2"/>
          <a:stretch>
            <a:fillRect/>
          </a:stretch>
        </p:blipFill>
        <p:spPr>
          <a:xfrm>
            <a:off x="25489" y="1417861"/>
            <a:ext cx="9067711" cy="1656184"/>
          </a:xfrm>
          <a:prstGeom prst="rect">
            <a:avLst/>
          </a:prstGeom>
        </p:spPr>
      </p:pic>
      <p:pic>
        <p:nvPicPr>
          <p:cNvPr id="3" name="图片 4">
            <a:extLst>
              <a:ext uri="{FF2B5EF4-FFF2-40B4-BE49-F238E27FC236}">
                <a16:creationId xmlns:a16="http://schemas.microsoft.com/office/drawing/2014/main" id="{FDE6EF85-1240-A250-DDA2-78805AB9789D}"/>
              </a:ext>
            </a:extLst>
          </p:cNvPr>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2398057" y="3408524"/>
            <a:ext cx="4320480" cy="1968903"/>
          </a:xfrm>
          <a:prstGeom prst="rect">
            <a:avLst/>
          </a:prstGeom>
        </p:spPr>
      </p:pic>
      <p:sp>
        <p:nvSpPr>
          <p:cNvPr id="5" name="TextBox 4">
            <a:extLst>
              <a:ext uri="{FF2B5EF4-FFF2-40B4-BE49-F238E27FC236}">
                <a16:creationId xmlns:a16="http://schemas.microsoft.com/office/drawing/2014/main" id="{B65E7F65-C5F1-25B5-5716-DE3FEDC1C835}"/>
              </a:ext>
            </a:extLst>
          </p:cNvPr>
          <p:cNvSpPr txBox="1"/>
          <p:nvPr/>
        </p:nvSpPr>
        <p:spPr>
          <a:xfrm>
            <a:off x="353481" y="5949280"/>
            <a:ext cx="8409632" cy="461665"/>
          </a:xfrm>
          <a:prstGeom prst="rect">
            <a:avLst/>
          </a:prstGeom>
          <a:noFill/>
        </p:spPr>
        <p:txBody>
          <a:bodyPr wrap="square">
            <a:spAutoFit/>
          </a:bodyPr>
          <a:lstStyle/>
          <a:p>
            <a:r>
              <a:rPr lang="en-US" altLang="zh-CN" sz="1200" dirty="0">
                <a:solidFill>
                  <a:srgbClr val="0E0E6E"/>
                </a:solidFill>
                <a:latin typeface="+mn-lt"/>
                <a:ea typeface="微软雅黑" panose="020B0503020204020204" pitchFamily="34" charset="-122"/>
                <a:cs typeface="Times New Roman" panose="02020603050405020304" pitchFamily="18" charset="0"/>
                <a:sym typeface="+mn-ea"/>
              </a:rPr>
              <a:t>J. Guan, F. Xiao, Y. Liu, Q. Zhu, and W. Wang, "Anomalous sound detection using audio representation with machine ID based contrastive learning pretraining," in Proc. ICASSP, 2023, pp. 1–5.</a:t>
            </a:r>
            <a:endParaRPr lang="en-GB" sz="1200" dirty="0">
              <a:latin typeface="+mn-lt"/>
            </a:endParaRPr>
          </a:p>
        </p:txBody>
      </p:sp>
    </p:spTree>
    <p:extLst>
      <p:ext uri="{BB962C8B-B14F-4D97-AF65-F5344CB8AC3E}">
        <p14:creationId xmlns:p14="http://schemas.microsoft.com/office/powerpoint/2010/main" val="467485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6548-6CD6-B70E-8AF1-DECA7D927405}"/>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D68DC10A-2E02-A6F3-60E8-0EBB250668F2}"/>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200" dirty="0">
                <a:solidFill>
                  <a:srgbClr val="0E0E6E"/>
                </a:solidFill>
                <a:ea typeface="微软雅黑" panose="020B0503020204020204" pitchFamily="34" charset="-122"/>
                <a:cs typeface="Times New Roman" panose="02020603050405020304" pitchFamily="18" charset="0"/>
                <a:sym typeface="+mn-ea"/>
              </a:rPr>
              <a:t>CLP-SCF</a:t>
            </a:r>
            <a:endParaRPr lang="en-GB" altLang="en-US" sz="3200" dirty="0">
              <a:solidFill>
                <a:srgbClr val="002060"/>
              </a:solidFill>
            </a:endParaRPr>
          </a:p>
        </p:txBody>
      </p:sp>
      <p:sp>
        <p:nvSpPr>
          <p:cNvPr id="10244" name="Slide Number Placeholder 7">
            <a:extLst>
              <a:ext uri="{FF2B5EF4-FFF2-40B4-BE49-F238E27FC236}">
                <a16:creationId xmlns:a16="http://schemas.microsoft.com/office/drawing/2014/main" id="{C3463CC3-9A3E-D35B-0C69-2BD5769B784D}"/>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22</a:t>
            </a:fld>
            <a:endParaRPr lang="en-GB" altLang="en-US" sz="1200">
              <a:solidFill>
                <a:srgbClr val="898989"/>
              </a:solidFill>
            </a:endParaRPr>
          </a:p>
        </p:txBody>
      </p:sp>
      <p:pic>
        <p:nvPicPr>
          <p:cNvPr id="2" name="图片 7">
            <a:extLst>
              <a:ext uri="{FF2B5EF4-FFF2-40B4-BE49-F238E27FC236}">
                <a16:creationId xmlns:a16="http://schemas.microsoft.com/office/drawing/2014/main" id="{BF6058FA-52E6-5ABA-BF47-3CCD40971F11}"/>
              </a:ext>
            </a:extLst>
          </p:cNvPr>
          <p:cNvPicPr>
            <a:picLocks noChangeAspect="1"/>
          </p:cNvPicPr>
          <p:nvPr/>
        </p:nvPicPr>
        <p:blipFill>
          <a:blip r:embed="rId2"/>
          <a:stretch>
            <a:fillRect/>
          </a:stretch>
        </p:blipFill>
        <p:spPr>
          <a:xfrm>
            <a:off x="899592" y="1031668"/>
            <a:ext cx="4896544" cy="5443017"/>
          </a:xfrm>
          <a:prstGeom prst="rect">
            <a:avLst/>
          </a:prstGeom>
        </p:spPr>
      </p:pic>
      <p:sp>
        <p:nvSpPr>
          <p:cNvPr id="3" name="文本框 5">
            <a:extLst>
              <a:ext uri="{FF2B5EF4-FFF2-40B4-BE49-F238E27FC236}">
                <a16:creationId xmlns:a16="http://schemas.microsoft.com/office/drawing/2014/main" id="{273682D5-7597-7D1C-616A-82C5E2E6BA40}"/>
              </a:ext>
            </a:extLst>
          </p:cNvPr>
          <p:cNvSpPr txBox="1"/>
          <p:nvPr/>
        </p:nvSpPr>
        <p:spPr>
          <a:xfrm>
            <a:off x="5886199" y="3275647"/>
            <a:ext cx="3235325" cy="306705"/>
          </a:xfrm>
          <a:prstGeom prst="rect">
            <a:avLst/>
          </a:prstGeom>
          <a:noFill/>
        </p:spPr>
        <p:txBody>
          <a:bodyPr wrap="square" rtlCol="0" anchor="t">
            <a:spAutoFit/>
          </a:bodyPr>
          <a:lstStyle/>
          <a:p>
            <a:pPr algn="ct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Fan</a:t>
            </a:r>
            <a:r>
              <a:rPr lang="zh-CN" altLang="en-US"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GB"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type </a:t>
            </a: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t-SNE </a:t>
            </a:r>
            <a:r>
              <a:rPr lang="en-US" altLang="zh-CN" sz="1400" dirty="0" err="1">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visualisation</a:t>
            </a:r>
            <a:endParaRPr lang="zh-CN" altLang="en-US"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extLst>
      <p:ext uri="{BB962C8B-B14F-4D97-AF65-F5344CB8AC3E}">
        <p14:creationId xmlns:p14="http://schemas.microsoft.com/office/powerpoint/2010/main" val="301553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1E901-9539-C033-5A4A-656C0D21A1A9}"/>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40F33CE6-D5DC-53C3-995E-F91495FB27B2}"/>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800" dirty="0">
                <a:solidFill>
                  <a:srgbClr val="0E0E6E"/>
                </a:solidFill>
                <a:ea typeface="微软雅黑" panose="020B0503020204020204" pitchFamily="34" charset="-122"/>
                <a:cs typeface="Times New Roman" panose="02020603050405020304" pitchFamily="18" charset="0"/>
                <a:sym typeface="+mn-ea"/>
              </a:rPr>
              <a:t>Problem 2: Domain Shift</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53427697-94C3-EDEE-8A52-23F593A53E2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23</a:t>
            </a:fld>
            <a:endParaRPr lang="en-GB" altLang="en-US" sz="1200">
              <a:solidFill>
                <a:srgbClr val="898989"/>
              </a:solidFill>
            </a:endParaRPr>
          </a:p>
        </p:txBody>
      </p:sp>
      <p:sp>
        <p:nvSpPr>
          <p:cNvPr id="4" name="文本框 3">
            <a:extLst>
              <a:ext uri="{FF2B5EF4-FFF2-40B4-BE49-F238E27FC236}">
                <a16:creationId xmlns:a16="http://schemas.microsoft.com/office/drawing/2014/main" id="{EA4493C1-A29B-B928-48CC-BC441DD7F498}"/>
              </a:ext>
            </a:extLst>
          </p:cNvPr>
          <p:cNvSpPr txBox="1"/>
          <p:nvPr/>
        </p:nvSpPr>
        <p:spPr>
          <a:xfrm>
            <a:off x="467544" y="836712"/>
            <a:ext cx="8425631" cy="5940088"/>
          </a:xfrm>
          <a:prstGeom prst="rect">
            <a:avLst/>
          </a:prstGeom>
          <a:noFill/>
        </p:spPr>
        <p:txBody>
          <a:bodyPr wrap="square" rtlCol="0" anchor="t">
            <a:spAutoFit/>
          </a:bodyPr>
          <a:lstStyle/>
          <a:p>
            <a:pPr fontAlgn="auto">
              <a:lnSpc>
                <a:spcPct val="150000"/>
              </a:lnSpc>
            </a:pPr>
            <a:r>
              <a:rPr lang="en-GB" altLang="zh-CN" b="1" dirty="0">
                <a:solidFill>
                  <a:srgbClr val="0E0E6E"/>
                </a:solidFill>
                <a:latin typeface="+mn-lt"/>
                <a:ea typeface="微软雅黑" panose="020B0503020204020204" pitchFamily="34" charset="-122"/>
              </a:rPr>
              <a:t>Possible solutions to mitigate domain shift:</a:t>
            </a:r>
            <a:endParaRPr lang="zh-CN" altLang="en-US" b="1" dirty="0">
              <a:solidFill>
                <a:srgbClr val="0E0E6E"/>
              </a:solidFill>
              <a:latin typeface="+mn-lt"/>
              <a:ea typeface="微软雅黑" panose="020B0503020204020204" pitchFamily="34" charset="-122"/>
            </a:endParaRPr>
          </a:p>
          <a:p>
            <a:pPr marL="285750" indent="-285750" fontAlgn="auto">
              <a:lnSpc>
                <a:spcPct val="150000"/>
              </a:lnSpc>
              <a:buFont typeface="Arial" panose="020B0604020202020204" pitchFamily="34" charset="0"/>
              <a:buChar char="•"/>
            </a:pPr>
            <a:r>
              <a:rPr lang="en-US" altLang="zh-CN" b="1" dirty="0">
                <a:solidFill>
                  <a:srgbClr val="7030A0"/>
                </a:solidFill>
                <a:latin typeface="+mn-lt"/>
                <a:ea typeface="微软雅黑" panose="020B0503020204020204" pitchFamily="34" charset="-122"/>
              </a:rPr>
              <a:t>Domain mixing</a:t>
            </a:r>
            <a:endParaRPr lang="en-US" altLang="zh-CN" dirty="0">
              <a:solidFill>
                <a:srgbClr val="0E0E6E"/>
              </a:solidFill>
              <a:latin typeface="+mn-lt"/>
              <a:ea typeface="微软雅黑" panose="020B0503020204020204" pitchFamily="34" charset="-122"/>
            </a:endParaRPr>
          </a:p>
          <a:p>
            <a:pPr marL="342900"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rPr>
              <a:t>Idea</a:t>
            </a:r>
            <a:r>
              <a:rPr lang="en-US" altLang="zh-CN" sz="1800" dirty="0">
                <a:solidFill>
                  <a:srgbClr val="0E0E6E"/>
                </a:solidFill>
                <a:latin typeface="+mn-lt"/>
                <a:ea typeface="微软雅黑" panose="020B0503020204020204" pitchFamily="34" charset="-122"/>
              </a:rPr>
              <a:t>: Mixing data from source and target domain for training the ASD models.</a:t>
            </a:r>
          </a:p>
          <a:p>
            <a:pPr marL="342900"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rPr>
              <a:t>Methods</a:t>
            </a:r>
            <a:r>
              <a:rPr lang="en-US" altLang="zh-CN" sz="1800" dirty="0">
                <a:solidFill>
                  <a:srgbClr val="0E0E6E"/>
                </a:solidFill>
                <a:latin typeface="+mn-lt"/>
                <a:ea typeface="微软雅黑" panose="020B0503020204020204" pitchFamily="34" charset="-122"/>
              </a:rPr>
              <a:t>: </a:t>
            </a:r>
            <a:r>
              <a:rPr lang="en-GB" altLang="zh-CN" sz="1800" dirty="0" err="1">
                <a:solidFill>
                  <a:srgbClr val="0E0E6E"/>
                </a:solidFill>
                <a:ea typeface="微软雅黑" panose="020B0503020204020204" pitchFamily="34" charset="-122"/>
              </a:rPr>
              <a:t>Wilkinghoff</a:t>
            </a:r>
            <a:r>
              <a:rPr lang="en-GB" altLang="zh-CN" sz="1800" dirty="0">
                <a:solidFill>
                  <a:srgbClr val="0E0E6E"/>
                </a:solidFill>
                <a:ea typeface="微软雅黑" panose="020B0503020204020204" pitchFamily="34" charset="-122"/>
              </a:rPr>
              <a:t>, 2022</a:t>
            </a:r>
            <a:r>
              <a:rPr lang="en-US" altLang="zh-CN" sz="1800" dirty="0">
                <a:solidFill>
                  <a:srgbClr val="0E0E6E"/>
                </a:solidFill>
                <a:ea typeface="微软雅黑" panose="020B0503020204020204" pitchFamily="34" charset="-122"/>
              </a:rPr>
              <a:t>, </a:t>
            </a:r>
            <a:r>
              <a:rPr lang="en-US" altLang="zh-CN" sz="1800" dirty="0" err="1">
                <a:solidFill>
                  <a:srgbClr val="0E0E6E"/>
                </a:solidFill>
                <a:ea typeface="微软雅黑" panose="020B0503020204020204" pitchFamily="34" charset="-122"/>
              </a:rPr>
              <a:t>Verbitskiy</a:t>
            </a:r>
            <a:r>
              <a:rPr lang="en-US" altLang="zh-CN" sz="1800" dirty="0">
                <a:solidFill>
                  <a:srgbClr val="0E0E6E"/>
                </a:solidFill>
                <a:ea typeface="微软雅黑" panose="020B0503020204020204" pitchFamily="34" charset="-122"/>
              </a:rPr>
              <a:t> et al 2022.</a:t>
            </a:r>
            <a:endParaRPr lang="en-US" altLang="zh-CN" sz="1800" dirty="0">
              <a:solidFill>
                <a:srgbClr val="0E0E6E"/>
              </a:solidFill>
              <a:latin typeface="+mn-lt"/>
              <a:ea typeface="微软雅黑" panose="020B0503020204020204" pitchFamily="34" charset="-122"/>
            </a:endParaRPr>
          </a:p>
          <a:p>
            <a:pPr marL="342900"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rPr>
              <a:t>Pros</a:t>
            </a:r>
            <a:r>
              <a:rPr lang="en-US" altLang="zh-CN" sz="1800" dirty="0">
                <a:solidFill>
                  <a:srgbClr val="0E0E6E"/>
                </a:solidFill>
                <a:latin typeface="+mn-lt"/>
                <a:ea typeface="微软雅黑" panose="020B0503020204020204" pitchFamily="34" charset="-122"/>
              </a:rPr>
              <a:t>: Easy to implement, useful for small distribution gaps.</a:t>
            </a:r>
          </a:p>
          <a:p>
            <a:pPr marL="342900"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rPr>
              <a:t>Cons</a:t>
            </a:r>
            <a:r>
              <a:rPr lang="en-US" altLang="zh-CN" sz="1800" dirty="0">
                <a:solidFill>
                  <a:srgbClr val="0E0E6E"/>
                </a:solidFill>
                <a:latin typeface="+mn-lt"/>
                <a:ea typeface="微软雅黑" panose="020B0503020204020204" pitchFamily="34" charset="-122"/>
              </a:rPr>
              <a:t>: Problematic for large distribution gaps, deviations from normal data distributions, and lack theoretical foundations.</a:t>
            </a:r>
          </a:p>
          <a:p>
            <a:pPr marL="285750" indent="-285750" fontAlgn="auto">
              <a:lnSpc>
                <a:spcPct val="150000"/>
              </a:lnSpc>
              <a:buFont typeface="Arial" panose="020B0604020202020204" pitchFamily="34" charset="0"/>
              <a:buChar char="•"/>
            </a:pPr>
            <a:r>
              <a:rPr lang="en-US" altLang="zh-CN" b="1" dirty="0">
                <a:solidFill>
                  <a:srgbClr val="7030A0"/>
                </a:solidFill>
                <a:latin typeface="+mn-lt"/>
                <a:ea typeface="微软雅黑" panose="020B0503020204020204" pitchFamily="34" charset="-122"/>
              </a:rPr>
              <a:t>Domain classification</a:t>
            </a:r>
          </a:p>
          <a:p>
            <a:pPr marL="0" lvl="1" indent="-342900" fontAlgn="auto">
              <a:buFont typeface="Wingdings" panose="05000000000000000000" pitchFamily="2" charset="2"/>
              <a:buChar char="Ø"/>
            </a:pPr>
            <a:r>
              <a:rPr lang="en-US" altLang="zh-CN" sz="1800" b="1" dirty="0">
                <a:solidFill>
                  <a:srgbClr val="0E0E6E"/>
                </a:solidFill>
                <a:latin typeface="+mn-ea"/>
                <a:sym typeface="+mn-ea"/>
              </a:rPr>
              <a:t>Idea</a:t>
            </a:r>
            <a:r>
              <a:rPr lang="en-US" altLang="zh-CN" sz="1800" dirty="0">
                <a:solidFill>
                  <a:srgbClr val="0E0E6E"/>
                </a:solidFill>
                <a:latin typeface="+mn-ea"/>
                <a:sym typeface="+mn-ea"/>
              </a:rPr>
              <a:t>: Leverages metadata carried by machine sound data (e.g., operating speed, factory environment, machine type, section IDs) as self-supervised labels to model distribution differences across training samples, thereby improving detection performance</a:t>
            </a:r>
            <a:r>
              <a:rPr lang="en-GB" altLang="zh-CN" sz="1800" dirty="0">
                <a:solidFill>
                  <a:srgbClr val="0E0E6E"/>
                </a:solidFill>
                <a:latin typeface="+mn-ea"/>
                <a:sym typeface="+mn-ea"/>
              </a:rPr>
              <a:t>.</a:t>
            </a:r>
          </a:p>
          <a:p>
            <a:pPr marL="0" lvl="1" indent="-342900" fontAlgn="auto">
              <a:buFont typeface="Wingdings" panose="05000000000000000000" pitchFamily="2" charset="2"/>
              <a:buChar char="Ø"/>
            </a:pPr>
            <a:r>
              <a:rPr lang="en-GB" altLang="zh-CN" sz="1800" b="1" dirty="0">
                <a:solidFill>
                  <a:srgbClr val="0E0E6E"/>
                </a:solidFill>
                <a:latin typeface="+mn-ea"/>
                <a:sym typeface="+mn-ea"/>
              </a:rPr>
              <a:t>Methods</a:t>
            </a:r>
            <a:r>
              <a:rPr lang="en-GB" altLang="zh-CN" sz="1800" dirty="0">
                <a:solidFill>
                  <a:srgbClr val="0E0E6E"/>
                </a:solidFill>
                <a:latin typeface="+mn-ea"/>
                <a:sym typeface="+mn-ea"/>
              </a:rPr>
              <a:t>: Kuroyanagi et al 2022, Xiao et al, 2022, Venkatesh et al, 2022, </a:t>
            </a:r>
            <a:r>
              <a:rPr lang="en-GB" altLang="zh-CN" sz="1800" dirty="0">
                <a:solidFill>
                  <a:srgbClr val="FF0000"/>
                </a:solidFill>
                <a:latin typeface="+mn-ea"/>
                <a:sym typeface="+mn-ea"/>
              </a:rPr>
              <a:t>Lan et al 2024</a:t>
            </a:r>
            <a:r>
              <a:rPr lang="en-GB" altLang="zh-CN" sz="1800" dirty="0">
                <a:solidFill>
                  <a:srgbClr val="0E0E6E"/>
                </a:solidFill>
                <a:latin typeface="+mn-ea"/>
                <a:sym typeface="+mn-ea"/>
              </a:rPr>
              <a:t>, Zhang et al 2025, Bian and Chen 2025.</a:t>
            </a:r>
          </a:p>
          <a:p>
            <a:pPr marL="0" lvl="1" indent="-342900" fontAlgn="auto">
              <a:buFont typeface="Wingdings" panose="05000000000000000000" pitchFamily="2" charset="2"/>
              <a:buChar char="Ø"/>
            </a:pPr>
            <a:r>
              <a:rPr lang="en-GB" altLang="zh-CN" sz="1800" b="1" dirty="0">
                <a:solidFill>
                  <a:srgbClr val="0E0E6E"/>
                </a:solidFill>
                <a:latin typeface="+mn-ea"/>
                <a:sym typeface="+mn-ea"/>
              </a:rPr>
              <a:t>Pros</a:t>
            </a:r>
            <a:r>
              <a:rPr lang="en-GB" altLang="zh-CN" sz="1800" dirty="0">
                <a:solidFill>
                  <a:srgbClr val="0E0E6E"/>
                </a:solidFill>
                <a:latin typeface="+mn-ea"/>
                <a:sym typeface="+mn-ea"/>
              </a:rPr>
              <a:t>: Improving detection performance of self-supervised techniques.</a:t>
            </a:r>
          </a:p>
          <a:p>
            <a:pPr marL="0" lvl="1" indent="-342900" fontAlgn="auto">
              <a:buFont typeface="Wingdings" panose="05000000000000000000" pitchFamily="2" charset="2"/>
              <a:buChar char="Ø"/>
            </a:pPr>
            <a:r>
              <a:rPr lang="en-GB" altLang="zh-CN" sz="1800" b="1" dirty="0">
                <a:solidFill>
                  <a:srgbClr val="0E0E6E"/>
                </a:solidFill>
                <a:latin typeface="+mn-ea"/>
                <a:sym typeface="+mn-ea"/>
              </a:rPr>
              <a:t>Cons</a:t>
            </a:r>
            <a:r>
              <a:rPr lang="en-GB" altLang="zh-CN" sz="1800" dirty="0">
                <a:solidFill>
                  <a:srgbClr val="0E0E6E"/>
                </a:solidFill>
                <a:latin typeface="+mn-ea"/>
                <a:sym typeface="+mn-ea"/>
              </a:rPr>
              <a:t>: Requiring metadata; often relying on known anomalous samples from development data for hyperparameter tuning and model selection; may overlook the common properties between domains.</a:t>
            </a:r>
            <a:endParaRPr lang="en-US" altLang="zh-CN" sz="1800" dirty="0">
              <a:solidFill>
                <a:srgbClr val="0E0E6E"/>
              </a:solidFill>
              <a:latin typeface="+mn-ea"/>
              <a:sym typeface="+mn-ea"/>
            </a:endParaRPr>
          </a:p>
          <a:p>
            <a:pPr marL="342900" indent="-342900" fontAlgn="auto">
              <a:buFont typeface="Wingdings" panose="05000000000000000000" pitchFamily="2" charset="2"/>
              <a:buChar char="Ø"/>
            </a:pPr>
            <a:endParaRPr lang="en-US" altLang="zh-CN" dirty="0">
              <a:solidFill>
                <a:srgbClr val="0E0E6E"/>
              </a:solidFill>
              <a:latin typeface="+mn-lt"/>
              <a:ea typeface="微软雅黑" panose="020B0503020204020204" pitchFamily="34" charset="-122"/>
            </a:endParaRPr>
          </a:p>
        </p:txBody>
      </p:sp>
    </p:spTree>
    <p:extLst>
      <p:ext uri="{BB962C8B-B14F-4D97-AF65-F5344CB8AC3E}">
        <p14:creationId xmlns:p14="http://schemas.microsoft.com/office/powerpoint/2010/main" val="896923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6F29F-6350-D90E-3D05-27677EC2E2A6}"/>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B5D1A418-A9A6-CFF6-F79A-CC8A6EE4CB7B}"/>
              </a:ext>
            </a:extLst>
          </p:cNvPr>
          <p:cNvSpPr>
            <a:spLocks noGrp="1"/>
          </p:cNvSpPr>
          <p:nvPr>
            <p:ph type="title"/>
          </p:nvPr>
        </p:nvSpPr>
        <p:spPr bwMode="auto">
          <a:xfrm>
            <a:off x="319088" y="274638"/>
            <a:ext cx="6269136" cy="6541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800" dirty="0">
                <a:solidFill>
                  <a:srgbClr val="0E0E6E"/>
                </a:solidFill>
                <a:ea typeface="微软雅黑" panose="020B0503020204020204" pitchFamily="34" charset="-122"/>
                <a:cs typeface="Times New Roman" panose="02020603050405020304" pitchFamily="18" charset="0"/>
                <a:sym typeface="+mn-ea"/>
              </a:rPr>
              <a:t>An Example Method: HMIC-AGC</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E3154598-257E-4804-9C40-79C15563F73C}"/>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24</a:t>
            </a:fld>
            <a:endParaRPr lang="en-GB" altLang="en-US" sz="1200">
              <a:solidFill>
                <a:srgbClr val="898989"/>
              </a:solidFill>
            </a:endParaRPr>
          </a:p>
        </p:txBody>
      </p:sp>
      <p:grpSp>
        <p:nvGrpSpPr>
          <p:cNvPr id="2" name="组合 4">
            <a:extLst>
              <a:ext uri="{FF2B5EF4-FFF2-40B4-BE49-F238E27FC236}">
                <a16:creationId xmlns:a16="http://schemas.microsoft.com/office/drawing/2014/main" id="{CBD00F39-6BF6-8F36-D604-54295445CD3F}"/>
              </a:ext>
            </a:extLst>
          </p:cNvPr>
          <p:cNvGrpSpPr/>
          <p:nvPr/>
        </p:nvGrpSpPr>
        <p:grpSpPr>
          <a:xfrm>
            <a:off x="319088" y="1268760"/>
            <a:ext cx="8756650" cy="2462530"/>
            <a:chOff x="512" y="4718"/>
            <a:chExt cx="13790" cy="3878"/>
          </a:xfrm>
        </p:grpSpPr>
        <p:pic>
          <p:nvPicPr>
            <p:cNvPr id="5" name="图片 2">
              <a:extLst>
                <a:ext uri="{FF2B5EF4-FFF2-40B4-BE49-F238E27FC236}">
                  <a16:creationId xmlns:a16="http://schemas.microsoft.com/office/drawing/2014/main" id="{7ED5FD55-3180-F6A2-7700-DF6D6FD0821E}"/>
                </a:ext>
              </a:extLst>
            </p:cNvPr>
            <p:cNvPicPr>
              <a:picLocks noChangeAspect="1"/>
            </p:cNvPicPr>
            <p:nvPr/>
          </p:nvPicPr>
          <p:blipFill>
            <a:blip r:embed="rId2"/>
            <a:stretch>
              <a:fillRect/>
            </a:stretch>
          </p:blipFill>
          <p:spPr>
            <a:xfrm>
              <a:off x="512" y="4718"/>
              <a:ext cx="4995" cy="3879"/>
            </a:xfrm>
            <a:prstGeom prst="rect">
              <a:avLst/>
            </a:prstGeom>
          </p:spPr>
        </p:pic>
        <p:pic>
          <p:nvPicPr>
            <p:cNvPr id="6" name="图片 3">
              <a:extLst>
                <a:ext uri="{FF2B5EF4-FFF2-40B4-BE49-F238E27FC236}">
                  <a16:creationId xmlns:a16="http://schemas.microsoft.com/office/drawing/2014/main" id="{8538DDBC-AE1B-3C9B-E3D5-D8085A34AE87}"/>
                </a:ext>
              </a:extLst>
            </p:cNvPr>
            <p:cNvPicPr>
              <a:picLocks noChangeAspect="1"/>
            </p:cNvPicPr>
            <p:nvPr/>
          </p:nvPicPr>
          <p:blipFill>
            <a:blip r:embed="rId3"/>
            <a:stretch>
              <a:fillRect/>
            </a:stretch>
          </p:blipFill>
          <p:spPr>
            <a:xfrm>
              <a:off x="5516" y="4834"/>
              <a:ext cx="8786" cy="3646"/>
            </a:xfrm>
            <a:prstGeom prst="rect">
              <a:avLst/>
            </a:prstGeom>
          </p:spPr>
        </p:pic>
      </p:grpSp>
      <p:sp>
        <p:nvSpPr>
          <p:cNvPr id="7" name="文本框 10">
            <a:extLst>
              <a:ext uri="{FF2B5EF4-FFF2-40B4-BE49-F238E27FC236}">
                <a16:creationId xmlns:a16="http://schemas.microsoft.com/office/drawing/2014/main" id="{26BD227B-CC2B-9B10-55B1-B8F36BD7BA9D}"/>
              </a:ext>
            </a:extLst>
          </p:cNvPr>
          <p:cNvSpPr txBox="1"/>
          <p:nvPr/>
        </p:nvSpPr>
        <p:spPr>
          <a:xfrm>
            <a:off x="-54164" y="4208001"/>
            <a:ext cx="4903470" cy="955040"/>
          </a:xfrm>
          <a:prstGeom prst="rect">
            <a:avLst/>
          </a:prstGeom>
          <a:noFill/>
        </p:spPr>
        <p:txBody>
          <a:bodyPr wrap="square" rtlCol="0">
            <a:noAutofit/>
          </a:bodyPr>
          <a:lstStyle/>
          <a:p>
            <a:pPr marL="382905" lvl="1" indent="-285750" algn="just">
              <a:spcBef>
                <a:spcPts val="600"/>
              </a:spcBef>
              <a:spcAft>
                <a:spcPts val="600"/>
              </a:spcAft>
              <a:buFont typeface="Wingdings" panose="05000000000000000000" charset="0"/>
              <a:buChar char="p"/>
            </a:pPr>
            <a:r>
              <a:rPr lang="en-US" altLang="zh-CN" sz="1400" dirty="0">
                <a:solidFill>
                  <a:srgbClr val="0E0E6E"/>
                </a:solidFill>
                <a:latin typeface="Times New Roman" panose="02020603050405020304" pitchFamily="18" charset="0"/>
                <a:ea typeface="微软雅黑" panose="020B0503020204020204" pitchFamily="34" charset="-122"/>
                <a:sym typeface="+mn-ea"/>
              </a:rPr>
              <a:t>HMI loss</a:t>
            </a:r>
            <a:r>
              <a:rPr lang="zh-CN" altLang="en-US" sz="1400" dirty="0">
                <a:solidFill>
                  <a:srgbClr val="0E0E6E"/>
                </a:solidFill>
                <a:latin typeface="Times New Roman" panose="02020603050405020304" pitchFamily="18" charset="0"/>
                <a:ea typeface="微软雅黑" panose="020B0503020204020204" pitchFamily="34" charset="-122"/>
                <a:sym typeface="+mn-ea"/>
              </a:rPr>
              <a:t>：</a:t>
            </a:r>
          </a:p>
          <a:p>
            <a:pPr marL="840105" lvl="2" indent="-285750" algn="just">
              <a:spcBef>
                <a:spcPts val="600"/>
              </a:spcBef>
              <a:spcAft>
                <a:spcPts val="600"/>
              </a:spcAft>
              <a:buFont typeface="Arial" panose="020B0604020202020204" pitchFamily="34" charset="0"/>
              <a:buChar char="•"/>
            </a:pPr>
            <a:r>
              <a:rPr lang="en-US" altLang="zh-CN" sz="1400" dirty="0">
                <a:solidFill>
                  <a:srgbClr val="0E0E6E"/>
                </a:solidFill>
                <a:latin typeface="Times New Roman" panose="02020603050405020304" pitchFamily="18" charset="0"/>
                <a:ea typeface="微软雅黑" panose="020B0503020204020204" pitchFamily="34" charset="-122"/>
                <a:sym typeface="+mn-ea"/>
              </a:rPr>
              <a:t>Section loss</a:t>
            </a:r>
            <a:r>
              <a:rPr lang="zh-CN" altLang="en-US" sz="1400" dirty="0">
                <a:solidFill>
                  <a:srgbClr val="0E0E6E"/>
                </a:solidFill>
                <a:latin typeface="Times New Roman" panose="02020603050405020304" pitchFamily="18" charset="0"/>
                <a:ea typeface="微软雅黑" panose="020B0503020204020204" pitchFamily="34" charset="-122"/>
                <a:sym typeface="+mn-ea"/>
              </a:rPr>
              <a:t>：</a:t>
            </a:r>
          </a:p>
          <a:p>
            <a:pPr marL="840105" lvl="2" indent="-285750" algn="just">
              <a:spcBef>
                <a:spcPts val="600"/>
              </a:spcBef>
              <a:spcAft>
                <a:spcPts val="600"/>
              </a:spcAft>
              <a:buFont typeface="Arial" panose="020B0604020202020204" pitchFamily="34" charset="0"/>
              <a:buChar char="•"/>
            </a:pPr>
            <a:r>
              <a:rPr lang="en-US" altLang="zh-CN" sz="1400" dirty="0">
                <a:solidFill>
                  <a:srgbClr val="0E0E6E"/>
                </a:solidFill>
                <a:latin typeface="Times New Roman" panose="02020603050405020304" pitchFamily="18" charset="0"/>
                <a:ea typeface="微软雅黑" panose="020B0503020204020204" pitchFamily="34" charset="-122"/>
                <a:sym typeface="+mn-ea"/>
              </a:rPr>
              <a:t>Attributes loss</a:t>
            </a:r>
            <a:r>
              <a:rPr lang="zh-CN" altLang="en-US" sz="1400" dirty="0">
                <a:solidFill>
                  <a:srgbClr val="0E0E6E"/>
                </a:solidFill>
                <a:latin typeface="Times New Roman" panose="02020603050405020304" pitchFamily="18" charset="0"/>
                <a:ea typeface="微软雅黑" panose="020B0503020204020204" pitchFamily="34" charset="-122"/>
                <a:sym typeface="+mn-ea"/>
              </a:rPr>
              <a:t>：</a:t>
            </a:r>
          </a:p>
        </p:txBody>
      </p:sp>
      <p:sp>
        <p:nvSpPr>
          <p:cNvPr id="8" name="文本框 19">
            <a:extLst>
              <a:ext uri="{FF2B5EF4-FFF2-40B4-BE49-F238E27FC236}">
                <a16:creationId xmlns:a16="http://schemas.microsoft.com/office/drawing/2014/main" id="{795D1A3F-9099-9E1C-86F8-66BB65D96FBD}"/>
              </a:ext>
            </a:extLst>
          </p:cNvPr>
          <p:cNvSpPr txBox="1"/>
          <p:nvPr/>
        </p:nvSpPr>
        <p:spPr>
          <a:xfrm>
            <a:off x="3934710" y="4208001"/>
            <a:ext cx="5101786" cy="955040"/>
          </a:xfrm>
          <a:prstGeom prst="rect">
            <a:avLst/>
          </a:prstGeom>
          <a:noFill/>
        </p:spPr>
        <p:txBody>
          <a:bodyPr wrap="square" rtlCol="0">
            <a:noAutofit/>
          </a:bodyPr>
          <a:lstStyle/>
          <a:p>
            <a:pPr marL="382905" lvl="1" indent="-285750" algn="just">
              <a:spcBef>
                <a:spcPts val="600"/>
              </a:spcBef>
              <a:spcAft>
                <a:spcPts val="600"/>
              </a:spcAft>
              <a:buFont typeface="Wingdings" panose="05000000000000000000" charset="0"/>
              <a:buChar char="p"/>
            </a:pPr>
            <a:r>
              <a:rPr lang="en-GB" altLang="zh-CN" sz="1400" dirty="0">
                <a:solidFill>
                  <a:srgbClr val="0E0E6E"/>
                </a:solidFill>
                <a:latin typeface="Times New Roman" panose="02020603050405020304" pitchFamily="18" charset="0"/>
                <a:ea typeface="微软雅黑" panose="020B0503020204020204" pitchFamily="34" charset="-122"/>
                <a:sym typeface="+mn-ea"/>
              </a:rPr>
              <a:t>Attribute group clustering</a:t>
            </a:r>
            <a:endParaRPr lang="zh-CN" altLang="en-US" sz="1400" dirty="0">
              <a:solidFill>
                <a:srgbClr val="0E0E6E"/>
              </a:solidFill>
              <a:latin typeface="Times New Roman" panose="02020603050405020304" pitchFamily="18" charset="0"/>
              <a:ea typeface="微软雅黑" panose="020B0503020204020204" pitchFamily="34" charset="-122"/>
              <a:sym typeface="+mn-ea"/>
            </a:endParaRPr>
          </a:p>
          <a:p>
            <a:pPr marL="840105" lvl="2" indent="-285750" algn="just">
              <a:spcBef>
                <a:spcPts val="600"/>
              </a:spcBef>
              <a:spcAft>
                <a:spcPts val="600"/>
              </a:spcAft>
              <a:buFont typeface="Arial" panose="020B0604020202020204" pitchFamily="34" charset="0"/>
              <a:buChar char="•"/>
            </a:pPr>
            <a:r>
              <a:rPr lang="en-GB" altLang="zh-CN" sz="1400" dirty="0">
                <a:solidFill>
                  <a:srgbClr val="0E0E6E"/>
                </a:solidFill>
                <a:latin typeface="Times New Roman" panose="02020603050405020304" pitchFamily="18" charset="0"/>
                <a:ea typeface="微软雅黑" panose="020B0503020204020204" pitchFamily="34" charset="-122"/>
                <a:sym typeface="+mn-ea"/>
              </a:rPr>
              <a:t>Attribute group centroid</a:t>
            </a:r>
            <a:r>
              <a:rPr lang="zh-CN" altLang="en-US" sz="1400" dirty="0">
                <a:solidFill>
                  <a:srgbClr val="0E0E6E"/>
                </a:solidFill>
                <a:latin typeface="Times New Roman" panose="02020603050405020304" pitchFamily="18" charset="0"/>
                <a:ea typeface="微软雅黑" panose="020B0503020204020204" pitchFamily="34" charset="-122"/>
                <a:sym typeface="+mn-ea"/>
              </a:rPr>
              <a:t>：</a:t>
            </a:r>
          </a:p>
          <a:p>
            <a:pPr marL="840105" lvl="2" indent="-285750" algn="just">
              <a:spcBef>
                <a:spcPts val="600"/>
              </a:spcBef>
              <a:spcAft>
                <a:spcPts val="600"/>
              </a:spcAft>
              <a:buFont typeface="Arial" panose="020B0604020202020204" pitchFamily="34" charset="0"/>
              <a:buChar char="•"/>
            </a:pPr>
            <a:r>
              <a:rPr lang="en-GB" altLang="zh-CN" sz="1400" dirty="0">
                <a:solidFill>
                  <a:srgbClr val="0E0E6E"/>
                </a:solidFill>
                <a:latin typeface="Times New Roman" panose="02020603050405020304" pitchFamily="18" charset="0"/>
                <a:ea typeface="微软雅黑" panose="020B0503020204020204" pitchFamily="34" charset="-122"/>
                <a:sym typeface="+mn-ea"/>
              </a:rPr>
              <a:t>Anomaly score</a:t>
            </a:r>
            <a:r>
              <a:rPr lang="zh-CN" altLang="en-US" sz="1400" dirty="0">
                <a:solidFill>
                  <a:srgbClr val="0E0E6E"/>
                </a:solidFill>
                <a:latin typeface="Times New Roman" panose="02020603050405020304" pitchFamily="18" charset="0"/>
                <a:ea typeface="微软雅黑" panose="020B0503020204020204" pitchFamily="34" charset="-122"/>
                <a:sym typeface="+mn-ea"/>
              </a:rPr>
              <a:t>：</a:t>
            </a:r>
          </a:p>
        </p:txBody>
      </p:sp>
      <p:pic>
        <p:nvPicPr>
          <p:cNvPr id="9" name="图片 11">
            <a:extLst>
              <a:ext uri="{FF2B5EF4-FFF2-40B4-BE49-F238E27FC236}">
                <a16:creationId xmlns:a16="http://schemas.microsoft.com/office/drawing/2014/main" id="{10DAC795-9A8B-7C7E-50BC-7DF6C3818F13}"/>
              </a:ext>
            </a:extLst>
          </p:cNvPr>
          <p:cNvPicPr>
            <a:picLocks noChangeAspect="1"/>
          </p:cNvPicPr>
          <p:nvPr/>
        </p:nvPicPr>
        <p:blipFill>
          <a:blip r:embed="rId4"/>
          <a:stretch>
            <a:fillRect/>
          </a:stretch>
        </p:blipFill>
        <p:spPr>
          <a:xfrm>
            <a:off x="1876040" y="4622719"/>
            <a:ext cx="1962785" cy="324485"/>
          </a:xfrm>
          <a:prstGeom prst="rect">
            <a:avLst/>
          </a:prstGeom>
        </p:spPr>
      </p:pic>
      <p:pic>
        <p:nvPicPr>
          <p:cNvPr id="10" name="图片 12">
            <a:extLst>
              <a:ext uri="{FF2B5EF4-FFF2-40B4-BE49-F238E27FC236}">
                <a16:creationId xmlns:a16="http://schemas.microsoft.com/office/drawing/2014/main" id="{424CD9C0-28E9-7AC3-2900-C2E016CA8015}"/>
              </a:ext>
            </a:extLst>
          </p:cNvPr>
          <p:cNvPicPr>
            <a:picLocks noChangeAspect="1"/>
          </p:cNvPicPr>
          <p:nvPr/>
        </p:nvPicPr>
        <p:blipFill>
          <a:blip r:embed="rId5"/>
          <a:stretch>
            <a:fillRect/>
          </a:stretch>
        </p:blipFill>
        <p:spPr>
          <a:xfrm>
            <a:off x="2081780" y="4964984"/>
            <a:ext cx="1764665" cy="329565"/>
          </a:xfrm>
          <a:prstGeom prst="rect">
            <a:avLst/>
          </a:prstGeom>
        </p:spPr>
      </p:pic>
      <p:pic>
        <p:nvPicPr>
          <p:cNvPr id="14" name="图片 13">
            <a:extLst>
              <a:ext uri="{FF2B5EF4-FFF2-40B4-BE49-F238E27FC236}">
                <a16:creationId xmlns:a16="http://schemas.microsoft.com/office/drawing/2014/main" id="{0751F5F0-97ED-F55D-B2B3-C28B75BF9CDD}"/>
              </a:ext>
            </a:extLst>
          </p:cNvPr>
          <p:cNvPicPr>
            <a:picLocks noChangeAspect="1"/>
          </p:cNvPicPr>
          <p:nvPr/>
        </p:nvPicPr>
        <p:blipFill>
          <a:blip r:embed="rId6"/>
          <a:stretch>
            <a:fillRect/>
          </a:stretch>
        </p:blipFill>
        <p:spPr>
          <a:xfrm>
            <a:off x="1658870" y="4215684"/>
            <a:ext cx="2275840" cy="318135"/>
          </a:xfrm>
          <a:prstGeom prst="rect">
            <a:avLst/>
          </a:prstGeom>
        </p:spPr>
      </p:pic>
      <p:pic>
        <p:nvPicPr>
          <p:cNvPr id="15" name="图片 20">
            <a:extLst>
              <a:ext uri="{FF2B5EF4-FFF2-40B4-BE49-F238E27FC236}">
                <a16:creationId xmlns:a16="http://schemas.microsoft.com/office/drawing/2014/main" id="{15C6893E-2626-ABE0-044C-9A7D11797739}"/>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6767445" y="4369354"/>
            <a:ext cx="1300480" cy="577850"/>
          </a:xfrm>
          <a:prstGeom prst="rect">
            <a:avLst/>
          </a:prstGeom>
        </p:spPr>
      </p:pic>
      <p:pic>
        <p:nvPicPr>
          <p:cNvPr id="16" name="图片 21">
            <a:extLst>
              <a:ext uri="{FF2B5EF4-FFF2-40B4-BE49-F238E27FC236}">
                <a16:creationId xmlns:a16="http://schemas.microsoft.com/office/drawing/2014/main" id="{57B7CE5F-1DE9-D1D9-76F8-D35BFD46ACCC}"/>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6263890" y="4917359"/>
            <a:ext cx="2767965" cy="448945"/>
          </a:xfrm>
          <a:prstGeom prst="rect">
            <a:avLst/>
          </a:prstGeom>
        </p:spPr>
      </p:pic>
      <p:sp>
        <p:nvSpPr>
          <p:cNvPr id="17" name="矩形 1">
            <a:extLst>
              <a:ext uri="{FF2B5EF4-FFF2-40B4-BE49-F238E27FC236}">
                <a16:creationId xmlns:a16="http://schemas.microsoft.com/office/drawing/2014/main" id="{A2EE32E6-6D3E-DDEB-2F3F-C9CDD8645FD4}"/>
              </a:ext>
            </a:extLst>
          </p:cNvPr>
          <p:cNvSpPr/>
          <p:nvPr/>
        </p:nvSpPr>
        <p:spPr>
          <a:xfrm>
            <a:off x="251520" y="5945163"/>
            <a:ext cx="8495030" cy="227965"/>
          </a:xfrm>
          <a:prstGeom prst="rect">
            <a:avLst/>
          </a:prstGeom>
        </p:spPr>
        <p:txBody>
          <a:bodyPr wrap="square">
            <a:noAutofit/>
          </a:bodyPr>
          <a:lstStyle/>
          <a:p>
            <a:pPr indent="0" algn="just" fontAlgn="auto">
              <a:lnSpc>
                <a:spcPct val="100000"/>
              </a:lnSpc>
              <a:spcBef>
                <a:spcPts val="0"/>
              </a:spcBef>
            </a:pPr>
            <a:r>
              <a:rPr lang="en-US" altLang="zh-CN" sz="1000" dirty="0">
                <a:solidFill>
                  <a:srgbClr val="0E0E6E"/>
                </a:solidFill>
                <a:latin typeface="+mn-lt"/>
                <a:ea typeface="微软雅黑" panose="020B0503020204020204" pitchFamily="34" charset="-122"/>
                <a:cs typeface="Times New Roman" panose="02020603050405020304" pitchFamily="18" charset="0"/>
                <a:sym typeface="+mn-ea"/>
              </a:rPr>
              <a:t>H. Lan, Q. Zhu, J. Guan, Y. Wei, and W. Wang, "Hierarchical metadata information constrained self-supervised learning for anomalous sound detection under domain shift," in Proc. IEEE Int. Conf. Acoust., Speech Signal Process. (ICASSP), 2024, pp. 7670–7674.</a:t>
            </a:r>
          </a:p>
        </p:txBody>
      </p:sp>
    </p:spTree>
    <p:extLst>
      <p:ext uri="{BB962C8B-B14F-4D97-AF65-F5344CB8AC3E}">
        <p14:creationId xmlns:p14="http://schemas.microsoft.com/office/powerpoint/2010/main" val="2258951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4C048-F36E-0086-ED26-BBDFD5A40934}"/>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93AC0A94-81A9-72AA-2B04-BC88FCF03C1E}"/>
              </a:ext>
            </a:extLst>
          </p:cNvPr>
          <p:cNvSpPr>
            <a:spLocks noGrp="1"/>
          </p:cNvSpPr>
          <p:nvPr>
            <p:ph type="title"/>
          </p:nvPr>
        </p:nvSpPr>
        <p:spPr bwMode="auto">
          <a:xfrm>
            <a:off x="319088" y="274638"/>
            <a:ext cx="5189016" cy="6541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200" dirty="0">
                <a:solidFill>
                  <a:srgbClr val="0E0E6E"/>
                </a:solidFill>
                <a:ea typeface="微软雅黑" panose="020B0503020204020204" pitchFamily="34" charset="-122"/>
                <a:cs typeface="Times New Roman" panose="02020603050405020304" pitchFamily="18" charset="0"/>
                <a:sym typeface="+mn-ea"/>
              </a:rPr>
              <a:t>HMIC-AGC</a:t>
            </a:r>
            <a:endParaRPr lang="en-GB" altLang="en-US" sz="3200" dirty="0">
              <a:solidFill>
                <a:srgbClr val="002060"/>
              </a:solidFill>
            </a:endParaRPr>
          </a:p>
        </p:txBody>
      </p:sp>
      <p:sp>
        <p:nvSpPr>
          <p:cNvPr id="10244" name="Slide Number Placeholder 7">
            <a:extLst>
              <a:ext uri="{FF2B5EF4-FFF2-40B4-BE49-F238E27FC236}">
                <a16:creationId xmlns:a16="http://schemas.microsoft.com/office/drawing/2014/main" id="{A9C8F2A8-6E20-E980-67FE-5F0E3B1B3EA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25</a:t>
            </a:fld>
            <a:endParaRPr lang="en-GB" altLang="en-US" sz="1200">
              <a:solidFill>
                <a:srgbClr val="898989"/>
              </a:solidFill>
            </a:endParaRPr>
          </a:p>
        </p:txBody>
      </p:sp>
      <p:grpSp>
        <p:nvGrpSpPr>
          <p:cNvPr id="3" name="组合 17">
            <a:extLst>
              <a:ext uri="{FF2B5EF4-FFF2-40B4-BE49-F238E27FC236}">
                <a16:creationId xmlns:a16="http://schemas.microsoft.com/office/drawing/2014/main" id="{7B02CBAA-2CC7-FE0C-EB9B-F40D018F1A8E}"/>
              </a:ext>
            </a:extLst>
          </p:cNvPr>
          <p:cNvGrpSpPr/>
          <p:nvPr/>
        </p:nvGrpSpPr>
        <p:grpSpPr>
          <a:xfrm>
            <a:off x="413385" y="1196752"/>
            <a:ext cx="8317230" cy="1578610"/>
            <a:chOff x="650" y="5173"/>
            <a:chExt cx="13098" cy="2486"/>
          </a:xfrm>
        </p:grpSpPr>
        <p:pic>
          <p:nvPicPr>
            <p:cNvPr id="4" name="图片 5">
              <a:extLst>
                <a:ext uri="{FF2B5EF4-FFF2-40B4-BE49-F238E27FC236}">
                  <a16:creationId xmlns:a16="http://schemas.microsoft.com/office/drawing/2014/main" id="{F7B4A11B-D764-D0B3-877E-529C5E742F40}"/>
                </a:ext>
              </a:extLst>
            </p:cNvPr>
            <p:cNvPicPr>
              <a:picLocks noChangeAspect="1"/>
            </p:cNvPicPr>
            <p:nvPr/>
          </p:nvPicPr>
          <p:blipFill>
            <a:blip r:embed="rId4"/>
            <a:stretch>
              <a:fillRect/>
            </a:stretch>
          </p:blipFill>
          <p:spPr>
            <a:xfrm>
              <a:off x="650" y="5173"/>
              <a:ext cx="13099" cy="2486"/>
            </a:xfrm>
            <a:prstGeom prst="rect">
              <a:avLst/>
            </a:prstGeom>
          </p:spPr>
        </p:pic>
        <p:sp>
          <p:nvSpPr>
            <p:cNvPr id="11" name="矩形 14">
              <a:extLst>
                <a:ext uri="{FF2B5EF4-FFF2-40B4-BE49-F238E27FC236}">
                  <a16:creationId xmlns:a16="http://schemas.microsoft.com/office/drawing/2014/main" id="{6AA0D9AF-3A71-B9B3-A2BB-414B829A7984}"/>
                </a:ext>
              </a:extLst>
            </p:cNvPr>
            <p:cNvSpPr/>
            <p:nvPr>
              <p:custDataLst>
                <p:tags r:id="rId1"/>
              </p:custDataLst>
            </p:nvPr>
          </p:nvSpPr>
          <p:spPr>
            <a:xfrm>
              <a:off x="700" y="6416"/>
              <a:ext cx="1588" cy="112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矩形 16">
              <a:extLst>
                <a:ext uri="{FF2B5EF4-FFF2-40B4-BE49-F238E27FC236}">
                  <a16:creationId xmlns:a16="http://schemas.microsoft.com/office/drawing/2014/main" id="{F68DF914-BBAC-6F65-D71A-C996B4717022}"/>
                </a:ext>
              </a:extLst>
            </p:cNvPr>
            <p:cNvSpPr/>
            <p:nvPr>
              <p:custDataLst>
                <p:tags r:id="rId2"/>
              </p:custDataLst>
            </p:nvPr>
          </p:nvSpPr>
          <p:spPr>
            <a:xfrm>
              <a:off x="900" y="6884"/>
              <a:ext cx="1521" cy="774"/>
            </a:xfrm>
            <a:prstGeom prst="rect">
              <a:avLst/>
            </a:prstGeom>
            <a:noFill/>
            <a:ln>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13" name="组合 25">
            <a:extLst>
              <a:ext uri="{FF2B5EF4-FFF2-40B4-BE49-F238E27FC236}">
                <a16:creationId xmlns:a16="http://schemas.microsoft.com/office/drawing/2014/main" id="{04CA5601-2E8C-F245-EE38-A3DD062CAA14}"/>
              </a:ext>
            </a:extLst>
          </p:cNvPr>
          <p:cNvGrpSpPr/>
          <p:nvPr/>
        </p:nvGrpSpPr>
        <p:grpSpPr>
          <a:xfrm>
            <a:off x="34929" y="3112750"/>
            <a:ext cx="8987790" cy="1756410"/>
            <a:chOff x="170" y="6386"/>
            <a:chExt cx="17998" cy="3517"/>
          </a:xfrm>
        </p:grpSpPr>
        <p:pic>
          <p:nvPicPr>
            <p:cNvPr id="18" name="图片 22">
              <a:extLst>
                <a:ext uri="{FF2B5EF4-FFF2-40B4-BE49-F238E27FC236}">
                  <a16:creationId xmlns:a16="http://schemas.microsoft.com/office/drawing/2014/main" id="{25AE80D2-9270-B27A-4433-C6F2D25CB0C6}"/>
                </a:ext>
              </a:extLst>
            </p:cNvPr>
            <p:cNvPicPr>
              <a:picLocks noChangeAspect="1"/>
            </p:cNvPicPr>
            <p:nvPr/>
          </p:nvPicPr>
          <p:blipFill>
            <a:blip r:embed="rId5"/>
            <a:stretch>
              <a:fillRect/>
            </a:stretch>
          </p:blipFill>
          <p:spPr>
            <a:xfrm>
              <a:off x="170" y="6421"/>
              <a:ext cx="5992" cy="3474"/>
            </a:xfrm>
            <a:prstGeom prst="rect">
              <a:avLst/>
            </a:prstGeom>
          </p:spPr>
        </p:pic>
        <p:pic>
          <p:nvPicPr>
            <p:cNvPr id="19" name="图片 23">
              <a:extLst>
                <a:ext uri="{FF2B5EF4-FFF2-40B4-BE49-F238E27FC236}">
                  <a16:creationId xmlns:a16="http://schemas.microsoft.com/office/drawing/2014/main" id="{7B4B2EEE-BFE2-DBB6-F584-BD302FFCDA15}"/>
                </a:ext>
              </a:extLst>
            </p:cNvPr>
            <p:cNvPicPr>
              <a:picLocks noChangeAspect="1"/>
            </p:cNvPicPr>
            <p:nvPr/>
          </p:nvPicPr>
          <p:blipFill>
            <a:blip r:embed="rId6"/>
            <a:stretch>
              <a:fillRect/>
            </a:stretch>
          </p:blipFill>
          <p:spPr>
            <a:xfrm>
              <a:off x="6162" y="6421"/>
              <a:ext cx="5995" cy="3483"/>
            </a:xfrm>
            <a:prstGeom prst="rect">
              <a:avLst/>
            </a:prstGeom>
          </p:spPr>
        </p:pic>
        <p:pic>
          <p:nvPicPr>
            <p:cNvPr id="20" name="图片 24">
              <a:extLst>
                <a:ext uri="{FF2B5EF4-FFF2-40B4-BE49-F238E27FC236}">
                  <a16:creationId xmlns:a16="http://schemas.microsoft.com/office/drawing/2014/main" id="{D5E8AA03-4D01-8673-76B1-B234BF4DC449}"/>
                </a:ext>
              </a:extLst>
            </p:cNvPr>
            <p:cNvPicPr>
              <a:picLocks noChangeAspect="1"/>
            </p:cNvPicPr>
            <p:nvPr/>
          </p:nvPicPr>
          <p:blipFill>
            <a:blip r:embed="rId7"/>
            <a:stretch>
              <a:fillRect/>
            </a:stretch>
          </p:blipFill>
          <p:spPr>
            <a:xfrm>
              <a:off x="12190" y="6386"/>
              <a:ext cx="5978" cy="3510"/>
            </a:xfrm>
            <a:prstGeom prst="rect">
              <a:avLst/>
            </a:prstGeom>
          </p:spPr>
        </p:pic>
      </p:grpSp>
      <p:sp>
        <p:nvSpPr>
          <p:cNvPr id="5" name="TextBox 4">
            <a:extLst>
              <a:ext uri="{FF2B5EF4-FFF2-40B4-BE49-F238E27FC236}">
                <a16:creationId xmlns:a16="http://schemas.microsoft.com/office/drawing/2014/main" id="{89E09338-5D3A-3B80-EC03-CD4F293EE9DB}"/>
              </a:ext>
            </a:extLst>
          </p:cNvPr>
          <p:cNvSpPr txBox="1"/>
          <p:nvPr/>
        </p:nvSpPr>
        <p:spPr>
          <a:xfrm>
            <a:off x="412055" y="5273332"/>
            <a:ext cx="8480425" cy="1107996"/>
          </a:xfrm>
          <a:prstGeom prst="rect">
            <a:avLst/>
          </a:prstGeom>
          <a:noFill/>
        </p:spPr>
        <p:txBody>
          <a:bodyPr wrap="square">
            <a:spAutoFit/>
          </a:bodyPr>
          <a:lstStyle/>
          <a:p>
            <a:pPr marL="171450" indent="-171450">
              <a:buFont typeface="Arial" panose="020B0604020202020204" pitchFamily="34" charset="0"/>
              <a:buChar char="•"/>
            </a:pPr>
            <a:r>
              <a:rPr lang="en-GB" sz="1100" dirty="0" err="1">
                <a:latin typeface="+mn-lt"/>
              </a:rPr>
              <a:t>ToyCar</a:t>
            </a:r>
            <a:r>
              <a:rPr lang="en-GB" sz="1100" dirty="0">
                <a:latin typeface="+mn-lt"/>
              </a:rPr>
              <a:t> in DCASE 2022 challenge Task 2 as an example, section ID 00 contains four attributes (i.e., “car model”, “speed”, “microphone number”, and “noise number”) with different attribute values. </a:t>
            </a:r>
          </a:p>
          <a:p>
            <a:pPr marL="171450" indent="-171450">
              <a:buFont typeface="Arial" panose="020B0604020202020204" pitchFamily="34" charset="0"/>
              <a:buChar char="•"/>
            </a:pPr>
            <a:r>
              <a:rPr lang="en-GB" sz="1100" dirty="0">
                <a:latin typeface="+mn-lt"/>
              </a:rPr>
              <a:t>Here, “car model” has the value of A1, C2, etc., and “noise number” has the value of 1, 2, etc. By grouping these attributes in terms of their values, we obtain 12 AGs for section ID 00, and a total number of 44 AGs for the </a:t>
            </a:r>
            <a:r>
              <a:rPr lang="en-GB" sz="1100" dirty="0" err="1">
                <a:latin typeface="+mn-lt"/>
              </a:rPr>
              <a:t>ToyCar</a:t>
            </a:r>
            <a:r>
              <a:rPr lang="en-GB" sz="1100" dirty="0">
                <a:latin typeface="+mn-lt"/>
              </a:rPr>
              <a:t>.</a:t>
            </a:r>
          </a:p>
          <a:p>
            <a:pPr marL="171450" indent="-171450">
              <a:buFont typeface="Arial" panose="020B0604020202020204" pitchFamily="34" charset="0"/>
              <a:buChar char="•"/>
            </a:pPr>
            <a:r>
              <a:rPr lang="en-GB" sz="1100" dirty="0">
                <a:latin typeface="+mn-lt"/>
              </a:rPr>
              <a:t>Thus, the DCASE 2022 dataset of </a:t>
            </a:r>
            <a:r>
              <a:rPr lang="en-GB" sz="1100" b="0" i="0" u="none" strike="noStrike" baseline="0" dirty="0">
                <a:latin typeface="+mn-lt"/>
              </a:rPr>
              <a:t>7 machine types each with 6 section IDs, becomes 250 AGs under 42 section IDs, each with </a:t>
            </a:r>
            <a:r>
              <a:rPr lang="en-GB" sz="1100" dirty="0"/>
              <a:t>990 and 10 audio clips from the source and target domain, respectively.</a:t>
            </a:r>
            <a:endParaRPr lang="en-GB" sz="1100" dirty="0">
              <a:latin typeface="+mn-lt"/>
            </a:endParaRPr>
          </a:p>
        </p:txBody>
      </p:sp>
    </p:spTree>
    <p:extLst>
      <p:ext uri="{BB962C8B-B14F-4D97-AF65-F5344CB8AC3E}">
        <p14:creationId xmlns:p14="http://schemas.microsoft.com/office/powerpoint/2010/main" val="3174491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AFF3A-4ECA-8C2B-0DB7-740CFDA817A5}"/>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656184F4-5C56-14AB-5AC8-419B3F24DBD5}"/>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800" dirty="0">
                <a:solidFill>
                  <a:srgbClr val="0E0E6E"/>
                </a:solidFill>
                <a:ea typeface="微软雅黑" panose="020B0503020204020204" pitchFamily="34" charset="-122"/>
                <a:cs typeface="Times New Roman" panose="02020603050405020304" pitchFamily="18" charset="0"/>
                <a:sym typeface="+mn-ea"/>
              </a:rPr>
              <a:t>Problem 3: Few Shot Problem</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A3DDCB88-960E-C230-43B3-901BF617CFA6}"/>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26</a:t>
            </a:fld>
            <a:endParaRPr lang="en-GB" altLang="en-US" sz="1200">
              <a:solidFill>
                <a:srgbClr val="898989"/>
              </a:solidFill>
            </a:endParaRPr>
          </a:p>
        </p:txBody>
      </p:sp>
      <p:sp>
        <p:nvSpPr>
          <p:cNvPr id="4" name="文本框 3">
            <a:extLst>
              <a:ext uri="{FF2B5EF4-FFF2-40B4-BE49-F238E27FC236}">
                <a16:creationId xmlns:a16="http://schemas.microsoft.com/office/drawing/2014/main" id="{D854B866-FE8C-D4FF-9F75-D4B1E331A4FB}"/>
              </a:ext>
            </a:extLst>
          </p:cNvPr>
          <p:cNvSpPr txBox="1"/>
          <p:nvPr/>
        </p:nvSpPr>
        <p:spPr>
          <a:xfrm>
            <a:off x="539553" y="1124744"/>
            <a:ext cx="8353622" cy="3877985"/>
          </a:xfrm>
          <a:prstGeom prst="rect">
            <a:avLst/>
          </a:prstGeom>
          <a:noFill/>
        </p:spPr>
        <p:txBody>
          <a:bodyPr wrap="square" rtlCol="0" anchor="t">
            <a:spAutoFit/>
          </a:bodyPr>
          <a:lstStyle/>
          <a:p>
            <a:pPr fontAlgn="auto"/>
            <a:r>
              <a:rPr lang="en-GB" altLang="zh-CN" b="1" dirty="0">
                <a:solidFill>
                  <a:srgbClr val="00B050"/>
                </a:solidFill>
                <a:latin typeface="+mn-lt"/>
                <a:ea typeface="微软雅黑" panose="020B0503020204020204" pitchFamily="34" charset="-122"/>
              </a:rPr>
              <a:t>Aim</a:t>
            </a:r>
            <a:r>
              <a:rPr lang="en-GB" altLang="zh-CN" dirty="0">
                <a:solidFill>
                  <a:srgbClr val="0E0E6E"/>
                </a:solidFill>
                <a:latin typeface="+mn-lt"/>
                <a:ea typeface="微软雅黑" panose="020B0503020204020204" pitchFamily="34" charset="-122"/>
              </a:rPr>
              <a:t>: adapting ASD methods to </a:t>
            </a:r>
            <a:r>
              <a:rPr lang="en-GB" altLang="zh-CN" dirty="0">
                <a:solidFill>
                  <a:srgbClr val="7030A0"/>
                </a:solidFill>
                <a:latin typeface="+mn-lt"/>
                <a:ea typeface="微软雅黑" panose="020B0503020204020204" pitchFamily="34" charset="-122"/>
              </a:rPr>
              <a:t>previously unseen machine types </a:t>
            </a:r>
            <a:r>
              <a:rPr lang="en-GB" altLang="zh-CN" dirty="0">
                <a:solidFill>
                  <a:srgbClr val="0E0E6E"/>
                </a:solidFill>
                <a:latin typeface="+mn-lt"/>
                <a:ea typeface="微软雅黑" panose="020B0503020204020204" pitchFamily="34" charset="-122"/>
              </a:rPr>
              <a:t>(i.e. </a:t>
            </a:r>
            <a:r>
              <a:rPr lang="en-GB" altLang="zh-CN" u="sng" dirty="0">
                <a:solidFill>
                  <a:srgbClr val="0E0E6E"/>
                </a:solidFill>
                <a:latin typeface="+mn-lt"/>
                <a:ea typeface="微软雅黑" panose="020B0503020204020204" pitchFamily="34" charset="-122"/>
              </a:rPr>
              <a:t>anomalous samples are entirely unavailable during training</a:t>
            </a:r>
            <a:r>
              <a:rPr lang="en-GB" altLang="zh-CN" dirty="0">
                <a:solidFill>
                  <a:srgbClr val="0E0E6E"/>
                </a:solidFill>
                <a:latin typeface="+mn-lt"/>
                <a:ea typeface="微软雅黑" panose="020B0503020204020204" pitchFamily="34" charset="-122"/>
              </a:rPr>
              <a:t>)</a:t>
            </a:r>
            <a:endParaRPr lang="en-GB" altLang="zh-CN" b="1" dirty="0">
              <a:solidFill>
                <a:srgbClr val="0E0E6E"/>
              </a:solidFill>
              <a:latin typeface="+mn-lt"/>
              <a:ea typeface="微软雅黑" panose="020B0503020204020204" pitchFamily="34" charset="-122"/>
            </a:endParaRPr>
          </a:p>
          <a:p>
            <a:pPr fontAlgn="auto">
              <a:lnSpc>
                <a:spcPct val="150000"/>
              </a:lnSpc>
            </a:pPr>
            <a:r>
              <a:rPr lang="en-GB" altLang="zh-CN" b="1" dirty="0">
                <a:solidFill>
                  <a:srgbClr val="0E0E6E"/>
                </a:solidFill>
                <a:latin typeface="+mn-lt"/>
                <a:ea typeface="微软雅黑" panose="020B0503020204020204" pitchFamily="34" charset="-122"/>
              </a:rPr>
              <a:t>Possible solutions:</a:t>
            </a:r>
            <a:endParaRPr lang="zh-CN" altLang="en-US" b="1" dirty="0">
              <a:solidFill>
                <a:srgbClr val="0E0E6E"/>
              </a:solidFill>
              <a:latin typeface="+mn-lt"/>
              <a:ea typeface="微软雅黑" panose="020B0503020204020204" pitchFamily="34" charset="-122"/>
            </a:endParaRPr>
          </a:p>
          <a:p>
            <a:pPr marL="285750" indent="-285750" fontAlgn="auto">
              <a:lnSpc>
                <a:spcPct val="150000"/>
              </a:lnSpc>
              <a:buFont typeface="Arial" panose="020B0604020202020204" pitchFamily="34" charset="0"/>
              <a:buChar char="•"/>
            </a:pPr>
            <a:r>
              <a:rPr lang="en-US" altLang="zh-CN" b="1" dirty="0">
                <a:solidFill>
                  <a:srgbClr val="7030A0"/>
                </a:solidFill>
                <a:latin typeface="+mn-lt"/>
                <a:ea typeface="微软雅黑" panose="020B0503020204020204" pitchFamily="34" charset="-122"/>
              </a:rPr>
              <a:t>Data augmentation</a:t>
            </a:r>
            <a:endParaRPr lang="en-US" altLang="zh-CN" dirty="0">
              <a:solidFill>
                <a:srgbClr val="0E0E6E"/>
              </a:solidFill>
              <a:latin typeface="+mn-lt"/>
              <a:ea typeface="微软雅黑" panose="020B0503020204020204" pitchFamily="34" charset="-122"/>
            </a:endParaRPr>
          </a:p>
          <a:p>
            <a:pPr marL="342900"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rPr>
              <a:t>Idea</a:t>
            </a:r>
            <a:r>
              <a:rPr lang="en-US" altLang="zh-CN" sz="1800" dirty="0">
                <a:solidFill>
                  <a:srgbClr val="0E0E6E"/>
                </a:solidFill>
                <a:latin typeface="+mn-lt"/>
                <a:ea typeface="微软雅黑" panose="020B0503020204020204" pitchFamily="34" charset="-122"/>
              </a:rPr>
              <a:t>: generating more data based on existing training data, using data augmentation techniques such as </a:t>
            </a:r>
            <a:r>
              <a:rPr lang="en-US" altLang="zh-CN" sz="1800" dirty="0" err="1">
                <a:solidFill>
                  <a:srgbClr val="0E0E6E"/>
                </a:solidFill>
                <a:latin typeface="+mn-lt"/>
                <a:ea typeface="微软雅黑" panose="020B0503020204020204" pitchFamily="34" charset="-122"/>
              </a:rPr>
              <a:t>Mixup</a:t>
            </a:r>
            <a:r>
              <a:rPr lang="en-US" altLang="zh-CN" sz="1800" dirty="0">
                <a:solidFill>
                  <a:srgbClr val="0E0E6E"/>
                </a:solidFill>
                <a:latin typeface="+mn-lt"/>
                <a:ea typeface="微软雅黑" panose="020B0503020204020204" pitchFamily="34" charset="-122"/>
              </a:rPr>
              <a:t>, </a:t>
            </a:r>
            <a:r>
              <a:rPr lang="en-US" altLang="zh-CN" sz="1800" dirty="0" err="1">
                <a:solidFill>
                  <a:srgbClr val="0E0E6E"/>
                </a:solidFill>
                <a:latin typeface="+mn-lt"/>
                <a:ea typeface="微软雅黑" panose="020B0503020204020204" pitchFamily="34" charset="-122"/>
              </a:rPr>
              <a:t>StatEx</a:t>
            </a:r>
            <a:r>
              <a:rPr lang="en-US" altLang="zh-CN" sz="1800" dirty="0">
                <a:solidFill>
                  <a:srgbClr val="0E0E6E"/>
                </a:solidFill>
                <a:latin typeface="+mn-lt"/>
                <a:ea typeface="微软雅黑" panose="020B0503020204020204" pitchFamily="34" charset="-122"/>
              </a:rPr>
              <a:t>, and </a:t>
            </a:r>
            <a:r>
              <a:rPr lang="en-US" altLang="zh-CN" sz="1800" dirty="0" err="1">
                <a:solidFill>
                  <a:srgbClr val="0E0E6E"/>
                </a:solidFill>
                <a:latin typeface="+mn-lt"/>
                <a:ea typeface="微软雅黑" panose="020B0503020204020204" pitchFamily="34" charset="-122"/>
              </a:rPr>
              <a:t>FeatEx</a:t>
            </a:r>
            <a:r>
              <a:rPr lang="en-US" altLang="zh-CN" sz="1800" dirty="0">
                <a:solidFill>
                  <a:srgbClr val="0E0E6E"/>
                </a:solidFill>
                <a:latin typeface="+mn-lt"/>
                <a:ea typeface="微软雅黑" panose="020B0503020204020204" pitchFamily="34" charset="-122"/>
              </a:rPr>
              <a:t>.</a:t>
            </a:r>
          </a:p>
          <a:p>
            <a:pPr marL="342900"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rPr>
              <a:t>Methods</a:t>
            </a:r>
            <a:r>
              <a:rPr lang="en-US" altLang="zh-CN" sz="1800" dirty="0">
                <a:solidFill>
                  <a:srgbClr val="0E0E6E"/>
                </a:solidFill>
                <a:latin typeface="+mn-lt"/>
                <a:ea typeface="微软雅黑" panose="020B0503020204020204" pitchFamily="34" charset="-122"/>
              </a:rPr>
              <a:t>: </a:t>
            </a:r>
            <a:r>
              <a:rPr lang="en-US" altLang="zh-CN" sz="1800" dirty="0">
                <a:solidFill>
                  <a:srgbClr val="0E0E6E"/>
                </a:solidFill>
                <a:ea typeface="微软雅黑" panose="020B0503020204020204" pitchFamily="34" charset="-122"/>
              </a:rPr>
              <a:t>Zhang et al 2024, </a:t>
            </a:r>
            <a:r>
              <a:rPr lang="en-US" altLang="zh-CN" sz="1800" dirty="0" err="1">
                <a:solidFill>
                  <a:srgbClr val="0E0E6E"/>
                </a:solidFill>
                <a:ea typeface="微软雅黑" panose="020B0503020204020204" pitchFamily="34" charset="-122"/>
              </a:rPr>
              <a:t>Wilkinghoff</a:t>
            </a:r>
            <a:r>
              <a:rPr lang="en-US" altLang="zh-CN" sz="1800" dirty="0">
                <a:solidFill>
                  <a:srgbClr val="0E0E6E"/>
                </a:solidFill>
                <a:ea typeface="微软雅黑" panose="020B0503020204020204" pitchFamily="34" charset="-122"/>
              </a:rPr>
              <a:t> et al 2025, etc. </a:t>
            </a:r>
            <a:endParaRPr lang="en-US" altLang="zh-CN" sz="1800" dirty="0">
              <a:solidFill>
                <a:srgbClr val="0E0E6E"/>
              </a:solidFill>
              <a:latin typeface="+mn-lt"/>
              <a:ea typeface="微软雅黑" panose="020B0503020204020204" pitchFamily="34" charset="-122"/>
            </a:endParaRPr>
          </a:p>
          <a:p>
            <a:pPr marL="342900"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rPr>
              <a:t>Pros</a:t>
            </a:r>
            <a:r>
              <a:rPr lang="en-US" altLang="zh-CN" sz="1800" dirty="0">
                <a:solidFill>
                  <a:srgbClr val="0E0E6E"/>
                </a:solidFill>
                <a:latin typeface="+mn-lt"/>
                <a:ea typeface="微软雅黑" panose="020B0503020204020204" pitchFamily="34" charset="-122"/>
              </a:rPr>
              <a:t>: Easy to implement, </a:t>
            </a:r>
            <a:r>
              <a:rPr lang="en-GB" altLang="zh-CN" sz="1800" dirty="0">
                <a:solidFill>
                  <a:srgbClr val="0E0E6E"/>
                </a:solidFill>
                <a:latin typeface="+mn-lt"/>
                <a:ea typeface="微软雅黑" panose="020B0503020204020204" pitchFamily="34" charset="-122"/>
              </a:rPr>
              <a:t>improve detection accuracy, noise robustness and generalisation ability</a:t>
            </a:r>
            <a:r>
              <a:rPr lang="en-US" altLang="zh-CN" sz="1800" dirty="0">
                <a:solidFill>
                  <a:srgbClr val="0E0E6E"/>
                </a:solidFill>
                <a:latin typeface="+mn-lt"/>
                <a:ea typeface="微软雅黑" panose="020B0503020204020204" pitchFamily="34" charset="-122"/>
              </a:rPr>
              <a:t>.</a:t>
            </a:r>
          </a:p>
          <a:p>
            <a:pPr marL="342900"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rPr>
              <a:t>Cons</a:t>
            </a:r>
            <a:r>
              <a:rPr lang="en-US" altLang="zh-CN" sz="1800" dirty="0">
                <a:solidFill>
                  <a:srgbClr val="0E0E6E"/>
                </a:solidFill>
                <a:latin typeface="+mn-lt"/>
                <a:ea typeface="微软雅黑" panose="020B0503020204020204" pitchFamily="34" charset="-122"/>
              </a:rPr>
              <a:t>: Lack of realism, risk of overfitting and misinterpretation, hyperparameter sensitivity</a:t>
            </a:r>
          </a:p>
          <a:p>
            <a:pPr marL="342900" indent="-342900" fontAlgn="auto">
              <a:buFont typeface="Wingdings" panose="05000000000000000000" pitchFamily="2" charset="2"/>
              <a:buChar char="Ø"/>
            </a:pPr>
            <a:endParaRPr lang="en-US" altLang="zh-CN" dirty="0">
              <a:solidFill>
                <a:srgbClr val="0E0E6E"/>
              </a:solidFill>
              <a:latin typeface="+mn-lt"/>
              <a:ea typeface="微软雅黑" panose="020B0503020204020204" pitchFamily="34" charset="-122"/>
            </a:endParaRPr>
          </a:p>
        </p:txBody>
      </p:sp>
      <p:sp>
        <p:nvSpPr>
          <p:cNvPr id="3" name="TextBox 2">
            <a:extLst>
              <a:ext uri="{FF2B5EF4-FFF2-40B4-BE49-F238E27FC236}">
                <a16:creationId xmlns:a16="http://schemas.microsoft.com/office/drawing/2014/main" id="{6EA3DC63-841D-899C-3309-B76728D967FB}"/>
              </a:ext>
            </a:extLst>
          </p:cNvPr>
          <p:cNvSpPr txBox="1"/>
          <p:nvPr/>
        </p:nvSpPr>
        <p:spPr>
          <a:xfrm>
            <a:off x="539553" y="5014307"/>
            <a:ext cx="8259325" cy="938719"/>
          </a:xfrm>
          <a:prstGeom prst="rect">
            <a:avLst/>
          </a:prstGeom>
          <a:noFill/>
        </p:spPr>
        <p:txBody>
          <a:bodyPr wrap="square">
            <a:spAutoFit/>
          </a:bodyPr>
          <a:lstStyle/>
          <a:p>
            <a:r>
              <a:rPr lang="en-GB" sz="1100" dirty="0">
                <a:latin typeface="+mj-lt"/>
              </a:rPr>
              <a:t>Y. Zhang, J. Liu, Y. Tian, H. Liu, and M. Li, “A Dual-path Framework with Frequency-and-time Excited Network for Anomalous Sound Detection,” in Proceedings of the International Conference on Acoustics, Speech, and Signal Processing (ICASSP). IEEE, 2024, pp. 1266–1270.</a:t>
            </a:r>
          </a:p>
          <a:p>
            <a:r>
              <a:rPr lang="en-GB" sz="1100" dirty="0">
                <a:latin typeface="+mj-lt"/>
              </a:rPr>
              <a:t>K. </a:t>
            </a:r>
            <a:r>
              <a:rPr lang="en-GB" sz="1100" dirty="0" err="1">
                <a:latin typeface="+mj-lt"/>
              </a:rPr>
              <a:t>Wilkinghoff</a:t>
            </a:r>
            <a:r>
              <a:rPr lang="en-GB" sz="1100" dirty="0">
                <a:latin typeface="+mj-lt"/>
              </a:rPr>
              <a:t>, H. Yang, J. Ebbers, F. G. Germain, G. Wichern, </a:t>
            </a:r>
            <a:r>
              <a:rPr lang="en-GB" sz="1100" dirty="0" err="1">
                <a:latin typeface="+mj-lt"/>
              </a:rPr>
              <a:t>andJ</a:t>
            </a:r>
            <a:r>
              <a:rPr lang="en-GB" sz="1100" dirty="0">
                <a:latin typeface="+mj-lt"/>
              </a:rPr>
              <a:t>. L. Roux, “Local Density-based Anomaly Score Normalization for Domain Generalization,” </a:t>
            </a:r>
            <a:r>
              <a:rPr lang="en-GB" sz="1100" dirty="0" err="1">
                <a:latin typeface="+mj-lt"/>
              </a:rPr>
              <a:t>arXiv</a:t>
            </a:r>
            <a:r>
              <a:rPr lang="en-GB" sz="1100" dirty="0">
                <a:latin typeface="+mj-lt"/>
              </a:rPr>
              <a:t> preprint arXiv:2509.10951, 2025.</a:t>
            </a:r>
          </a:p>
        </p:txBody>
      </p:sp>
    </p:spTree>
    <p:extLst>
      <p:ext uri="{BB962C8B-B14F-4D97-AF65-F5344CB8AC3E}">
        <p14:creationId xmlns:p14="http://schemas.microsoft.com/office/powerpoint/2010/main" val="3275180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00683-CEA2-6CC0-B512-D1C8AC0E7099}"/>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A8CD46D9-E435-690A-AAA9-1E690D6526DF}"/>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800" dirty="0">
                <a:solidFill>
                  <a:srgbClr val="0E0E6E"/>
                </a:solidFill>
                <a:ea typeface="微软雅黑" panose="020B0503020204020204" pitchFamily="34" charset="-122"/>
                <a:cs typeface="Times New Roman" panose="02020603050405020304" pitchFamily="18" charset="0"/>
                <a:sym typeface="+mn-ea"/>
              </a:rPr>
              <a:t>Few Shot Problem</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835982B6-6A36-AED3-E377-C828388D382A}"/>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27</a:t>
            </a:fld>
            <a:endParaRPr lang="en-GB" altLang="en-US" sz="1200">
              <a:solidFill>
                <a:srgbClr val="898989"/>
              </a:solidFill>
            </a:endParaRPr>
          </a:p>
        </p:txBody>
      </p:sp>
      <p:sp>
        <p:nvSpPr>
          <p:cNvPr id="4" name="文本框 3">
            <a:extLst>
              <a:ext uri="{FF2B5EF4-FFF2-40B4-BE49-F238E27FC236}">
                <a16:creationId xmlns:a16="http://schemas.microsoft.com/office/drawing/2014/main" id="{06621CD3-AD94-3358-38FD-D512A5E4BD5B}"/>
              </a:ext>
            </a:extLst>
          </p:cNvPr>
          <p:cNvSpPr txBox="1"/>
          <p:nvPr/>
        </p:nvSpPr>
        <p:spPr>
          <a:xfrm>
            <a:off x="395189" y="1340768"/>
            <a:ext cx="8353622" cy="2800767"/>
          </a:xfrm>
          <a:prstGeom prst="rect">
            <a:avLst/>
          </a:prstGeom>
          <a:noFill/>
        </p:spPr>
        <p:txBody>
          <a:bodyPr wrap="square" rtlCol="0" anchor="t">
            <a:spAutoFit/>
          </a:bodyPr>
          <a:lstStyle/>
          <a:p>
            <a:pPr marL="285750" indent="-285750" fontAlgn="auto">
              <a:lnSpc>
                <a:spcPct val="150000"/>
              </a:lnSpc>
              <a:buFont typeface="Arial" panose="020B0604020202020204" pitchFamily="34" charset="0"/>
              <a:buChar char="•"/>
            </a:pPr>
            <a:r>
              <a:rPr lang="en-US" altLang="zh-CN" b="1" dirty="0">
                <a:solidFill>
                  <a:srgbClr val="7030A0"/>
                </a:solidFill>
                <a:latin typeface="+mn-lt"/>
                <a:ea typeface="微软雅黑" panose="020B0503020204020204" pitchFamily="34" charset="-122"/>
              </a:rPr>
              <a:t>Pre-trained model</a:t>
            </a:r>
          </a:p>
          <a:p>
            <a:pPr marL="0" lvl="1"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sym typeface="+mn-ea"/>
              </a:rPr>
              <a:t>Idea</a:t>
            </a:r>
            <a:r>
              <a:rPr lang="en-US" altLang="zh-CN" sz="1800" dirty="0">
                <a:solidFill>
                  <a:srgbClr val="0E0E6E"/>
                </a:solidFill>
                <a:latin typeface="+mn-lt"/>
                <a:ea typeface="微软雅黑" panose="020B0503020204020204" pitchFamily="34" charset="-122"/>
                <a:sym typeface="+mn-ea"/>
              </a:rPr>
              <a:t>: </a:t>
            </a:r>
            <a:r>
              <a:rPr lang="en-US" altLang="zh-CN" sz="1800" dirty="0">
                <a:solidFill>
                  <a:srgbClr val="0E0E6E"/>
                </a:solidFill>
                <a:ea typeface="微软雅黑" panose="020B0503020204020204" pitchFamily="34" charset="-122"/>
                <a:sym typeface="+mn-ea"/>
              </a:rPr>
              <a:t>use pretrained models, such as Wav2Vec 2.0, </a:t>
            </a:r>
            <a:r>
              <a:rPr lang="en-US" altLang="zh-CN" sz="1800" dirty="0" err="1">
                <a:solidFill>
                  <a:srgbClr val="0E0E6E"/>
                </a:solidFill>
                <a:ea typeface="微软雅黑" panose="020B0503020204020204" pitchFamily="34" charset="-122"/>
                <a:sym typeface="+mn-ea"/>
              </a:rPr>
              <a:t>HuBERT</a:t>
            </a:r>
            <a:r>
              <a:rPr lang="en-US" altLang="zh-CN" sz="1800" dirty="0">
                <a:solidFill>
                  <a:srgbClr val="0E0E6E"/>
                </a:solidFill>
                <a:ea typeface="微软雅黑" panose="020B0503020204020204" pitchFamily="34" charset="-122"/>
                <a:sym typeface="+mn-ea"/>
              </a:rPr>
              <a:t>, and BEATs, to improve audio representations (e.g. richer and more discriminative feature representations).</a:t>
            </a:r>
            <a:r>
              <a:rPr lang="en-GB" altLang="zh-CN" sz="1800" dirty="0">
                <a:solidFill>
                  <a:srgbClr val="0E0E6E"/>
                </a:solidFill>
                <a:latin typeface="+mn-lt"/>
                <a:ea typeface="微软雅黑" panose="020B0503020204020204" pitchFamily="34" charset="-122"/>
                <a:sym typeface="+mn-ea"/>
              </a:rPr>
              <a:t> </a:t>
            </a:r>
          </a:p>
          <a:p>
            <a:pPr marL="0" lvl="1" indent="-342900" fontAlgn="auto">
              <a:buFont typeface="Wingdings" panose="05000000000000000000" pitchFamily="2" charset="2"/>
              <a:buChar char="Ø"/>
            </a:pPr>
            <a:r>
              <a:rPr lang="en-GB" altLang="zh-CN" sz="1800" b="1" dirty="0">
                <a:solidFill>
                  <a:srgbClr val="0E0E6E"/>
                </a:solidFill>
                <a:latin typeface="+mn-lt"/>
                <a:ea typeface="微软雅黑" panose="020B0503020204020204" pitchFamily="34" charset="-122"/>
                <a:sym typeface="+mn-ea"/>
              </a:rPr>
              <a:t>Methods</a:t>
            </a:r>
            <a:r>
              <a:rPr lang="en-GB" altLang="zh-CN" sz="1800" dirty="0">
                <a:solidFill>
                  <a:srgbClr val="0E0E6E"/>
                </a:solidFill>
                <a:latin typeface="+mn-lt"/>
                <a:ea typeface="微软雅黑" panose="020B0503020204020204" pitchFamily="34" charset="-122"/>
                <a:sym typeface="+mn-ea"/>
              </a:rPr>
              <a:t>: </a:t>
            </a:r>
            <a:r>
              <a:rPr lang="en-US" altLang="zh-CN" sz="1800" dirty="0">
                <a:solidFill>
                  <a:srgbClr val="0E0E6E"/>
                </a:solidFill>
                <a:latin typeface="+mn-lt"/>
                <a:ea typeface="微软雅黑" panose="020B0503020204020204" pitchFamily="34" charset="-122"/>
                <a:sym typeface="+mn-ea"/>
              </a:rPr>
              <a:t>Jiang et al 2023, Zhang et al 2025, Fan et al 2025, </a:t>
            </a:r>
            <a:r>
              <a:rPr lang="en-US" altLang="zh-CN" sz="1800" dirty="0" err="1">
                <a:solidFill>
                  <a:srgbClr val="0E0E6E"/>
                </a:solidFill>
                <a:latin typeface="+mn-lt"/>
                <a:ea typeface="微软雅黑" panose="020B0503020204020204" pitchFamily="34" charset="-122"/>
                <a:sym typeface="+mn-ea"/>
              </a:rPr>
              <a:t>etc</a:t>
            </a:r>
            <a:endParaRPr lang="en-GB" altLang="zh-CN" sz="1800" dirty="0">
              <a:solidFill>
                <a:srgbClr val="0E0E6E"/>
              </a:solidFill>
              <a:latin typeface="+mn-lt"/>
              <a:ea typeface="微软雅黑" panose="020B0503020204020204" pitchFamily="34" charset="-122"/>
              <a:sym typeface="+mn-ea"/>
            </a:endParaRPr>
          </a:p>
          <a:p>
            <a:pPr marL="0" lvl="1" indent="-342900" fontAlgn="auto">
              <a:buFont typeface="Wingdings" panose="05000000000000000000" pitchFamily="2" charset="2"/>
              <a:buChar char="Ø"/>
            </a:pPr>
            <a:r>
              <a:rPr lang="en-GB" altLang="zh-CN" sz="1800" b="1" dirty="0">
                <a:solidFill>
                  <a:srgbClr val="0E0E6E"/>
                </a:solidFill>
                <a:latin typeface="+mn-lt"/>
                <a:ea typeface="微软雅黑" panose="020B0503020204020204" pitchFamily="34" charset="-122"/>
                <a:sym typeface="+mn-ea"/>
              </a:rPr>
              <a:t>Pros</a:t>
            </a:r>
            <a:r>
              <a:rPr lang="en-GB" altLang="zh-CN" sz="1800" dirty="0">
                <a:solidFill>
                  <a:srgbClr val="0E0E6E"/>
                </a:solidFill>
                <a:latin typeface="+mn-lt"/>
                <a:ea typeface="微软雅黑" panose="020B0503020204020204" pitchFamily="34" charset="-122"/>
                <a:sym typeface="+mn-ea"/>
              </a:rPr>
              <a:t>: Strong general audio representation.</a:t>
            </a:r>
          </a:p>
          <a:p>
            <a:pPr marL="0" lvl="1" indent="-342900" fontAlgn="auto">
              <a:buFont typeface="Wingdings" panose="05000000000000000000" pitchFamily="2" charset="2"/>
              <a:buChar char="Ø"/>
            </a:pPr>
            <a:r>
              <a:rPr lang="en-GB" altLang="zh-CN" sz="1800" b="1" dirty="0">
                <a:solidFill>
                  <a:srgbClr val="0E0E6E"/>
                </a:solidFill>
                <a:latin typeface="+mn-lt"/>
                <a:ea typeface="微软雅黑" panose="020B0503020204020204" pitchFamily="34" charset="-122"/>
                <a:sym typeface="+mn-ea"/>
              </a:rPr>
              <a:t>Cons</a:t>
            </a:r>
            <a:r>
              <a:rPr lang="en-GB" altLang="zh-CN" sz="1800" dirty="0">
                <a:solidFill>
                  <a:srgbClr val="0E0E6E"/>
                </a:solidFill>
                <a:latin typeface="+mn-lt"/>
                <a:ea typeface="微软雅黑" panose="020B0503020204020204" pitchFamily="34" charset="-122"/>
                <a:sym typeface="+mn-ea"/>
              </a:rPr>
              <a:t>: Reliance on anomaly-dependent tuning, sensitivity to domain shift, overfitting under limited data, and high computational cost.</a:t>
            </a:r>
            <a:endParaRPr lang="en-US" altLang="zh-CN" sz="1800" dirty="0">
              <a:solidFill>
                <a:srgbClr val="0E0E6E"/>
              </a:solidFill>
              <a:latin typeface="+mn-lt"/>
              <a:ea typeface="微软雅黑" panose="020B0503020204020204" pitchFamily="34" charset="-122"/>
              <a:sym typeface="+mn-ea"/>
            </a:endParaRPr>
          </a:p>
          <a:p>
            <a:pPr marL="342900" indent="-342900" fontAlgn="auto">
              <a:buFont typeface="Wingdings" panose="05000000000000000000" pitchFamily="2" charset="2"/>
              <a:buChar char="Ø"/>
            </a:pPr>
            <a:endParaRPr lang="en-US" altLang="zh-CN" dirty="0">
              <a:solidFill>
                <a:srgbClr val="0E0E6E"/>
              </a:solidFill>
              <a:latin typeface="+mn-lt"/>
              <a:ea typeface="微软雅黑" panose="020B0503020204020204" pitchFamily="34" charset="-122"/>
            </a:endParaRPr>
          </a:p>
        </p:txBody>
      </p:sp>
      <p:sp>
        <p:nvSpPr>
          <p:cNvPr id="3" name="TextBox 2">
            <a:extLst>
              <a:ext uri="{FF2B5EF4-FFF2-40B4-BE49-F238E27FC236}">
                <a16:creationId xmlns:a16="http://schemas.microsoft.com/office/drawing/2014/main" id="{1479218B-F3D7-0F37-F39A-B0647FBBD826}"/>
              </a:ext>
            </a:extLst>
          </p:cNvPr>
          <p:cNvSpPr txBox="1"/>
          <p:nvPr/>
        </p:nvSpPr>
        <p:spPr>
          <a:xfrm>
            <a:off x="319088" y="5086345"/>
            <a:ext cx="8316416" cy="861774"/>
          </a:xfrm>
          <a:prstGeom prst="rect">
            <a:avLst/>
          </a:prstGeom>
          <a:noFill/>
        </p:spPr>
        <p:txBody>
          <a:bodyPr wrap="square">
            <a:spAutoFit/>
          </a:bodyPr>
          <a:lstStyle/>
          <a:p>
            <a:r>
              <a:rPr lang="en-GB" sz="1000" dirty="0">
                <a:latin typeface="+mn-lt"/>
              </a:rPr>
              <a:t>A. Jiang, Q. Hou, J. Liu, P. Fan, J. Ma, C. Lu, Y. Zhai, Y. Deng, and W.-Q. Zhang, “THUEE System for First-Shot Unsupervised Anomalous Sound Detection for Machine Condition Monitoring,” DCASE2023Challenge, Tech. Rep., June 2023.</a:t>
            </a:r>
          </a:p>
          <a:p>
            <a:r>
              <a:rPr lang="en-GB" sz="1000" dirty="0">
                <a:latin typeface="+mn-lt"/>
              </a:rPr>
              <a:t>P. Fan, A. Jiang, S. Zhang, Z. </a:t>
            </a:r>
            <a:r>
              <a:rPr lang="en-GB" sz="1000" dirty="0" err="1">
                <a:latin typeface="+mn-lt"/>
              </a:rPr>
              <a:t>Lv</a:t>
            </a:r>
            <a:r>
              <a:rPr lang="en-GB" sz="1000" dirty="0">
                <a:latin typeface="+mn-lt"/>
              </a:rPr>
              <a:t>, B. Han, X. Zheng, W. Liang, J. </a:t>
            </a:r>
            <a:r>
              <a:rPr lang="en-GB" sz="1000" dirty="0" err="1">
                <a:latin typeface="+mn-lt"/>
              </a:rPr>
              <a:t>Li,W</a:t>
            </a:r>
            <a:r>
              <a:rPr lang="en-GB" sz="1000" dirty="0">
                <a:latin typeface="+mn-lt"/>
              </a:rPr>
              <a:t>.-Q. Zhang, Y. Qian et al., “Fisher: A Foundation Model for Multi-modal Industrial Signal Comprehensive Representation,” </a:t>
            </a:r>
            <a:r>
              <a:rPr lang="en-GB" sz="1000" dirty="0" err="1">
                <a:latin typeface="+mn-lt"/>
              </a:rPr>
              <a:t>arXiv</a:t>
            </a:r>
            <a:r>
              <a:rPr lang="en-GB" sz="1000" dirty="0">
                <a:latin typeface="+mn-lt"/>
              </a:rPr>
              <a:t> preprintarXiv:2507.16696, 2025.</a:t>
            </a:r>
          </a:p>
          <a:p>
            <a:r>
              <a:rPr lang="en-GB" sz="1000" dirty="0">
                <a:latin typeface="+mn-lt"/>
              </a:rPr>
              <a:t>Y. Zhang, J. Liu, and M. Li, “ECHO: Frequency-aware Hierarchical En-coding for Variable-length Signals,” </a:t>
            </a:r>
            <a:r>
              <a:rPr lang="en-GB" sz="1000" dirty="0" err="1">
                <a:latin typeface="+mn-lt"/>
              </a:rPr>
              <a:t>arXiv</a:t>
            </a:r>
            <a:r>
              <a:rPr lang="en-GB" sz="1000" dirty="0">
                <a:latin typeface="+mn-lt"/>
              </a:rPr>
              <a:t> preprint arXiv:2508.14689,2025.</a:t>
            </a:r>
          </a:p>
        </p:txBody>
      </p:sp>
    </p:spTree>
    <p:extLst>
      <p:ext uri="{BB962C8B-B14F-4D97-AF65-F5344CB8AC3E}">
        <p14:creationId xmlns:p14="http://schemas.microsoft.com/office/powerpoint/2010/main" val="4041778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98897-1370-BA8A-07D9-4DF144E36486}"/>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CF712017-7B13-EE40-382A-E71E45780607}"/>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800" dirty="0">
                <a:solidFill>
                  <a:srgbClr val="0E0E6E"/>
                </a:solidFill>
                <a:ea typeface="微软雅黑" panose="020B0503020204020204" pitchFamily="34" charset="-122"/>
                <a:cs typeface="Times New Roman" panose="02020603050405020304" pitchFamily="18" charset="0"/>
                <a:sym typeface="+mn-ea"/>
              </a:rPr>
              <a:t>Few Shot Problem</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D5AAF01F-7B49-A343-7A17-A73D42F0DA8D}"/>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28</a:t>
            </a:fld>
            <a:endParaRPr lang="en-GB" altLang="en-US" sz="1200">
              <a:solidFill>
                <a:srgbClr val="898989"/>
              </a:solidFill>
            </a:endParaRPr>
          </a:p>
        </p:txBody>
      </p:sp>
      <p:sp>
        <p:nvSpPr>
          <p:cNvPr id="4" name="文本框 3">
            <a:extLst>
              <a:ext uri="{FF2B5EF4-FFF2-40B4-BE49-F238E27FC236}">
                <a16:creationId xmlns:a16="http://schemas.microsoft.com/office/drawing/2014/main" id="{2B541952-11B6-D70C-D022-649BF91C80B8}"/>
              </a:ext>
            </a:extLst>
          </p:cNvPr>
          <p:cNvSpPr txBox="1"/>
          <p:nvPr/>
        </p:nvSpPr>
        <p:spPr>
          <a:xfrm>
            <a:off x="461271" y="828288"/>
            <a:ext cx="8353622" cy="4462760"/>
          </a:xfrm>
          <a:prstGeom prst="rect">
            <a:avLst/>
          </a:prstGeom>
          <a:noFill/>
        </p:spPr>
        <p:txBody>
          <a:bodyPr wrap="square" rtlCol="0" anchor="t">
            <a:spAutoFit/>
          </a:bodyPr>
          <a:lstStyle/>
          <a:p>
            <a:pPr marL="285750" indent="-285750" fontAlgn="auto">
              <a:lnSpc>
                <a:spcPct val="150000"/>
              </a:lnSpc>
              <a:buFont typeface="Arial" panose="020B0604020202020204" pitchFamily="34" charset="0"/>
              <a:buChar char="•"/>
            </a:pPr>
            <a:r>
              <a:rPr lang="en-US" altLang="zh-CN" b="1" dirty="0">
                <a:solidFill>
                  <a:srgbClr val="7030A0"/>
                </a:solidFill>
                <a:latin typeface="+mn-lt"/>
                <a:ea typeface="微软雅黑" panose="020B0503020204020204" pitchFamily="34" charset="-122"/>
              </a:rPr>
              <a:t>Synthetic supervision with generative models</a:t>
            </a:r>
          </a:p>
          <a:p>
            <a:pPr marL="0" lvl="1" indent="-342900" fontAlgn="auto">
              <a:buFont typeface="Wingdings" panose="05000000000000000000" pitchFamily="2" charset="2"/>
              <a:buChar char="Ø"/>
            </a:pPr>
            <a:r>
              <a:rPr lang="en-US" altLang="zh-CN" sz="1800" b="1" dirty="0">
                <a:solidFill>
                  <a:srgbClr val="0E0E6E"/>
                </a:solidFill>
                <a:latin typeface="+mn-lt"/>
                <a:ea typeface="微软雅黑" panose="020B0503020204020204" pitchFamily="34" charset="-122"/>
                <a:sym typeface="+mn-ea"/>
              </a:rPr>
              <a:t>Idea</a:t>
            </a:r>
            <a:r>
              <a:rPr lang="en-US" altLang="zh-CN" sz="1800" dirty="0">
                <a:solidFill>
                  <a:srgbClr val="0E0E6E"/>
                </a:solidFill>
                <a:latin typeface="+mn-lt"/>
                <a:ea typeface="微软雅黑" panose="020B0503020204020204" pitchFamily="34" charset="-122"/>
                <a:sym typeface="+mn-ea"/>
              </a:rPr>
              <a:t>: turn metadata into text prompts, and then use text to audio generation models to generate </a:t>
            </a:r>
            <a:r>
              <a:rPr lang="en-GB" altLang="zh-CN" sz="1800" dirty="0">
                <a:solidFill>
                  <a:srgbClr val="0E0E6E"/>
                </a:solidFill>
                <a:latin typeface="+mn-lt"/>
                <a:ea typeface="微软雅黑" panose="020B0503020204020204" pitchFamily="34" charset="-122"/>
                <a:sym typeface="+mn-ea"/>
              </a:rPr>
              <a:t>both the normal and anomalous sounds of the target machine types, which are then used for hyperparameter tuning during model training</a:t>
            </a:r>
            <a:r>
              <a:rPr lang="en-US" altLang="zh-CN" sz="1800" dirty="0">
                <a:solidFill>
                  <a:srgbClr val="0E0E6E"/>
                </a:solidFill>
                <a:latin typeface="+mn-lt"/>
                <a:ea typeface="微软雅黑" panose="020B0503020204020204" pitchFamily="34" charset="-122"/>
                <a:sym typeface="+mn-ea"/>
              </a:rPr>
              <a:t>.</a:t>
            </a:r>
            <a:r>
              <a:rPr lang="en-GB" altLang="zh-CN" sz="1800" dirty="0">
                <a:solidFill>
                  <a:srgbClr val="0E0E6E"/>
                </a:solidFill>
                <a:latin typeface="+mn-lt"/>
                <a:ea typeface="微软雅黑" panose="020B0503020204020204" pitchFamily="34" charset="-122"/>
                <a:sym typeface="+mn-ea"/>
              </a:rPr>
              <a:t> </a:t>
            </a:r>
          </a:p>
          <a:p>
            <a:pPr marL="0" lvl="1" indent="-342900" fontAlgn="auto">
              <a:buFont typeface="Wingdings" panose="05000000000000000000" pitchFamily="2" charset="2"/>
              <a:buChar char="Ø"/>
            </a:pPr>
            <a:r>
              <a:rPr lang="en-GB" altLang="zh-CN" sz="1800" b="1" dirty="0">
                <a:solidFill>
                  <a:srgbClr val="0E0E6E"/>
                </a:solidFill>
                <a:latin typeface="+mn-lt"/>
                <a:ea typeface="微软雅黑" panose="020B0503020204020204" pitchFamily="34" charset="-122"/>
                <a:sym typeface="+mn-ea"/>
              </a:rPr>
              <a:t>Methods</a:t>
            </a:r>
            <a:r>
              <a:rPr lang="en-GB" altLang="zh-CN" sz="1800" dirty="0">
                <a:solidFill>
                  <a:srgbClr val="0E0E6E"/>
                </a:solidFill>
                <a:latin typeface="+mn-lt"/>
                <a:ea typeface="微软雅黑" panose="020B0503020204020204" pitchFamily="34" charset="-122"/>
                <a:sym typeface="+mn-ea"/>
              </a:rPr>
              <a:t>: </a:t>
            </a:r>
            <a:r>
              <a:rPr lang="en-US" altLang="zh-CN" sz="1800" dirty="0">
                <a:solidFill>
                  <a:srgbClr val="FF0000"/>
                </a:solidFill>
                <a:latin typeface="+mn-lt"/>
                <a:ea typeface="微软雅黑" panose="020B0503020204020204" pitchFamily="34" charset="-122"/>
                <a:sym typeface="+mn-ea"/>
              </a:rPr>
              <a:t>Zhang et al 2024</a:t>
            </a:r>
            <a:r>
              <a:rPr lang="en-US" altLang="zh-CN" sz="1800" dirty="0">
                <a:solidFill>
                  <a:srgbClr val="0E0E6E"/>
                </a:solidFill>
                <a:latin typeface="+mn-lt"/>
                <a:ea typeface="微软雅黑" panose="020B0503020204020204" pitchFamily="34" charset="-122"/>
                <a:sym typeface="+mn-ea"/>
              </a:rPr>
              <a:t>, Niu et al 2025, </a:t>
            </a:r>
            <a:r>
              <a:rPr lang="en-GB" sz="1800" dirty="0">
                <a:solidFill>
                  <a:srgbClr val="0E0E6E"/>
                </a:solidFill>
                <a:latin typeface="+mn-lt"/>
                <a:ea typeface="微软雅黑" panose="020B0503020204020204" pitchFamily="34" charset="-122"/>
              </a:rPr>
              <a:t>Purohit et al 2025, </a:t>
            </a:r>
            <a:r>
              <a:rPr lang="en-US" altLang="zh-CN" sz="1800" dirty="0">
                <a:solidFill>
                  <a:srgbClr val="0E0E6E"/>
                </a:solidFill>
                <a:latin typeface="+mn-lt"/>
                <a:ea typeface="微软雅黑" panose="020B0503020204020204" pitchFamily="34" charset="-122"/>
                <a:sym typeface="+mn-ea"/>
              </a:rPr>
              <a:t>etc.</a:t>
            </a:r>
            <a:endParaRPr lang="en-GB" altLang="zh-CN" sz="1800" dirty="0">
              <a:solidFill>
                <a:srgbClr val="0E0E6E"/>
              </a:solidFill>
              <a:latin typeface="+mn-lt"/>
              <a:ea typeface="微软雅黑" panose="020B0503020204020204" pitchFamily="34" charset="-122"/>
              <a:sym typeface="+mn-ea"/>
            </a:endParaRPr>
          </a:p>
          <a:p>
            <a:pPr marL="0" lvl="1" indent="-342900" fontAlgn="auto">
              <a:buFont typeface="Wingdings" panose="05000000000000000000" pitchFamily="2" charset="2"/>
              <a:buChar char="Ø"/>
            </a:pPr>
            <a:r>
              <a:rPr lang="en-GB" altLang="zh-CN" sz="1800" b="1" dirty="0">
                <a:solidFill>
                  <a:srgbClr val="0E0E6E"/>
                </a:solidFill>
                <a:latin typeface="+mn-lt"/>
                <a:ea typeface="微软雅黑" panose="020B0503020204020204" pitchFamily="34" charset="-122"/>
                <a:sym typeface="+mn-ea"/>
              </a:rPr>
              <a:t>Pros</a:t>
            </a:r>
            <a:r>
              <a:rPr lang="en-GB" altLang="zh-CN" sz="1800" dirty="0">
                <a:solidFill>
                  <a:srgbClr val="0E0E6E"/>
                </a:solidFill>
                <a:latin typeface="+mn-lt"/>
                <a:ea typeface="微软雅黑" panose="020B0503020204020204" pitchFamily="34" charset="-122"/>
                <a:sym typeface="+mn-ea"/>
              </a:rPr>
              <a:t>: Controllable and interpretable creation of anomalies in terms of the simulated machine failure conditions (e.g., squeaking, rattling, grinding, humming, whistling), via transforming normal sound into anomalous sound. Text prompts reflect semantic information related to the machine type, which is different from conventional data augmentation. Alleviate data scarcity. </a:t>
            </a:r>
          </a:p>
          <a:p>
            <a:pPr marL="0" lvl="1" indent="-342900" fontAlgn="auto">
              <a:buFont typeface="Wingdings" panose="05000000000000000000" pitchFamily="2" charset="2"/>
              <a:buChar char="Ø"/>
            </a:pPr>
            <a:r>
              <a:rPr lang="en-GB" altLang="zh-CN" sz="1800" b="1" dirty="0">
                <a:solidFill>
                  <a:srgbClr val="0E0E6E"/>
                </a:solidFill>
                <a:latin typeface="+mn-lt"/>
                <a:ea typeface="微软雅黑" panose="020B0503020204020204" pitchFamily="34" charset="-122"/>
                <a:sym typeface="+mn-ea"/>
              </a:rPr>
              <a:t>Cons</a:t>
            </a:r>
            <a:r>
              <a:rPr lang="en-GB" altLang="zh-CN" sz="1800" dirty="0">
                <a:solidFill>
                  <a:srgbClr val="0E0E6E"/>
                </a:solidFill>
                <a:latin typeface="+mn-lt"/>
                <a:ea typeface="微软雅黑" panose="020B0503020204020204" pitchFamily="34" charset="-122"/>
                <a:sym typeface="+mn-ea"/>
              </a:rPr>
              <a:t>: Potentially introduces bias toward artificial anomaly patterns, amplifies domain mismatch, and relies on heuristic design choices, limiting robustness and generalization in real-world anomalous sound detection.</a:t>
            </a:r>
            <a:endParaRPr lang="en-US" altLang="zh-CN" sz="1800" dirty="0">
              <a:solidFill>
                <a:srgbClr val="0E0E6E"/>
              </a:solidFill>
              <a:latin typeface="+mn-lt"/>
              <a:ea typeface="微软雅黑" panose="020B0503020204020204" pitchFamily="34" charset="-122"/>
              <a:sym typeface="+mn-ea"/>
            </a:endParaRPr>
          </a:p>
          <a:p>
            <a:pPr marL="342900" indent="-342900" fontAlgn="auto">
              <a:buFont typeface="Wingdings" panose="05000000000000000000" pitchFamily="2" charset="2"/>
              <a:buChar char="Ø"/>
            </a:pPr>
            <a:endParaRPr lang="en-US" altLang="zh-CN" dirty="0">
              <a:solidFill>
                <a:srgbClr val="0E0E6E"/>
              </a:solidFill>
              <a:latin typeface="+mn-lt"/>
              <a:ea typeface="微软雅黑" panose="020B0503020204020204" pitchFamily="34" charset="-122"/>
            </a:endParaRPr>
          </a:p>
        </p:txBody>
      </p:sp>
      <p:sp>
        <p:nvSpPr>
          <p:cNvPr id="3" name="TextBox 2">
            <a:extLst>
              <a:ext uri="{FF2B5EF4-FFF2-40B4-BE49-F238E27FC236}">
                <a16:creationId xmlns:a16="http://schemas.microsoft.com/office/drawing/2014/main" id="{48F32671-A6E4-F928-CD01-F6D89BFF511D}"/>
              </a:ext>
            </a:extLst>
          </p:cNvPr>
          <p:cNvSpPr txBox="1"/>
          <p:nvPr/>
        </p:nvSpPr>
        <p:spPr>
          <a:xfrm>
            <a:off x="476410" y="5013176"/>
            <a:ext cx="8316416" cy="1323439"/>
          </a:xfrm>
          <a:prstGeom prst="rect">
            <a:avLst/>
          </a:prstGeom>
          <a:noFill/>
        </p:spPr>
        <p:txBody>
          <a:bodyPr wrap="square">
            <a:spAutoFit/>
          </a:bodyPr>
          <a:lstStyle/>
          <a:p>
            <a:r>
              <a:rPr lang="en-GB" sz="1000" dirty="0">
                <a:latin typeface="+mn-lt"/>
              </a:rPr>
              <a:t>H. Zhang, Q. Zhu, J. Guan, H. Liu, F. Xiao, J. Tian, X. Mei, X. Liu, and W. Wang, “First-shot Unsupervised Anomalous Sound Detection with Unknown Anomalies Estimated by Metadata-assisted Audio Generation,” in Proceedings of the International Conference on Acoustics, Speech, and Signal Processing (ICASSP). IEEE, 2024, pp.1271–1275.</a:t>
            </a:r>
          </a:p>
          <a:p>
            <a:r>
              <a:rPr lang="en-GB" sz="1000" dirty="0">
                <a:latin typeface="+mn-lt"/>
              </a:rPr>
              <a:t>B. Niu, Y. Wei, G. Yang, Y. Wang, and S. Yu, “</a:t>
            </a:r>
            <a:r>
              <a:rPr lang="en-GB" sz="1000" dirty="0" err="1">
                <a:latin typeface="+mn-lt"/>
              </a:rPr>
              <a:t>StarGAN</a:t>
            </a:r>
            <a:r>
              <a:rPr lang="en-GB" sz="1000" dirty="0">
                <a:latin typeface="+mn-lt"/>
              </a:rPr>
              <a:t>-Aug: A Cross-domain Fault Audio Generation Method for High-performance Fault Diagnosis of Power Transformers,” in Proceedings of the Annual Conference of the International Speech Communication Association(INTERSPEECH), 2025, pp. 3399–3403.</a:t>
            </a:r>
          </a:p>
          <a:p>
            <a:r>
              <a:rPr lang="en-GB" sz="1000" dirty="0">
                <a:latin typeface="+mn-lt"/>
              </a:rPr>
              <a:t>H. Purohit, T. Nishida, K. Dohi, T. Endo, and Y. Kawaguchi, “MIMII-Agent: Leveraging LLMs with Function Calling for Relative Evaluation of Anomalous Sound Detection,” </a:t>
            </a:r>
            <a:r>
              <a:rPr lang="en-GB" sz="1000" dirty="0" err="1">
                <a:latin typeface="+mn-lt"/>
              </a:rPr>
              <a:t>arXiv</a:t>
            </a:r>
            <a:r>
              <a:rPr lang="en-GB" sz="1000" dirty="0">
                <a:latin typeface="+mn-lt"/>
              </a:rPr>
              <a:t> preprint arXiv:2507.20666,2025.</a:t>
            </a:r>
          </a:p>
        </p:txBody>
      </p:sp>
    </p:spTree>
    <p:extLst>
      <p:ext uri="{BB962C8B-B14F-4D97-AF65-F5344CB8AC3E}">
        <p14:creationId xmlns:p14="http://schemas.microsoft.com/office/powerpoint/2010/main" val="3801192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56F0-015E-5075-5C8F-466F735BAF3C}"/>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D848A24F-DDD9-E88D-ADE4-8E89C0C7B935}"/>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800" dirty="0">
                <a:solidFill>
                  <a:srgbClr val="0E0E6E"/>
                </a:solidFill>
                <a:ea typeface="微软雅黑" panose="020B0503020204020204" pitchFamily="34" charset="-122"/>
                <a:cs typeface="Times New Roman" panose="02020603050405020304" pitchFamily="18" charset="0"/>
                <a:sym typeface="+mn-ea"/>
              </a:rPr>
              <a:t>An Example: </a:t>
            </a:r>
            <a:r>
              <a:rPr lang="en-US" altLang="zh-CN" sz="2800" b="1" dirty="0">
                <a:solidFill>
                  <a:srgbClr val="0E0E6E"/>
                </a:solidFill>
                <a:ea typeface="微软雅黑" panose="020B0503020204020204" pitchFamily="34" charset="-122"/>
                <a:cs typeface="Times New Roman" panose="02020603050405020304" pitchFamily="18" charset="0"/>
                <a:sym typeface="+mn-ea"/>
              </a:rPr>
              <a:t>FS-TWFR-GMM</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929B480D-E6C2-02BB-1304-6CA88ECB3A36}"/>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29</a:t>
            </a:fld>
            <a:endParaRPr lang="en-GB" altLang="en-US" sz="1200">
              <a:solidFill>
                <a:srgbClr val="898989"/>
              </a:solidFill>
            </a:endParaRPr>
          </a:p>
        </p:txBody>
      </p:sp>
      <p:pic>
        <p:nvPicPr>
          <p:cNvPr id="2" name="图片 2">
            <a:extLst>
              <a:ext uri="{FF2B5EF4-FFF2-40B4-BE49-F238E27FC236}">
                <a16:creationId xmlns:a16="http://schemas.microsoft.com/office/drawing/2014/main" id="{2FDD617B-BDF4-CAF8-1A35-A64D0E9EB59D}"/>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512949" y="836711"/>
            <a:ext cx="5009099" cy="5114721"/>
          </a:xfrm>
          <a:prstGeom prst="rect">
            <a:avLst/>
          </a:prstGeom>
        </p:spPr>
      </p:pic>
      <p:sp>
        <p:nvSpPr>
          <p:cNvPr id="3" name="矩形 1">
            <a:extLst>
              <a:ext uri="{FF2B5EF4-FFF2-40B4-BE49-F238E27FC236}">
                <a16:creationId xmlns:a16="http://schemas.microsoft.com/office/drawing/2014/main" id="{6E93BC98-0818-3BD1-747A-A8464136049F}"/>
              </a:ext>
            </a:extLst>
          </p:cNvPr>
          <p:cNvSpPr/>
          <p:nvPr/>
        </p:nvSpPr>
        <p:spPr>
          <a:xfrm>
            <a:off x="319088" y="5951433"/>
            <a:ext cx="8495030" cy="429895"/>
          </a:xfrm>
          <a:prstGeom prst="rect">
            <a:avLst/>
          </a:prstGeom>
        </p:spPr>
        <p:txBody>
          <a:bodyPr wrap="square">
            <a:noAutofit/>
          </a:bodyPr>
          <a:lstStyle/>
          <a:p>
            <a:pPr indent="0" algn="just" fontAlgn="auto">
              <a:lnSpc>
                <a:spcPct val="100000"/>
              </a:lnSpc>
              <a:spcBef>
                <a:spcPts val="0"/>
              </a:spcBef>
            </a:pPr>
            <a:r>
              <a:rPr lang="en-US" altLang="zh-CN"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H. Zhang, Q. Zhu, J. Guan, H. Liu, F. Xiao, J. Tian, X. Mei, X. Liu, and W. Wang, "First-shot unsupervised anomalous sound detection with unknown anomalies estimated by metadata-assisted audio generation," in Proc. IEEE Int. Conf. Acoust., Speech Signal Process. (ICASSP), 2024, pp. 1271–1275.</a:t>
            </a:r>
          </a:p>
        </p:txBody>
      </p:sp>
      <p:sp>
        <p:nvSpPr>
          <p:cNvPr id="6" name="TextBox 5">
            <a:extLst>
              <a:ext uri="{FF2B5EF4-FFF2-40B4-BE49-F238E27FC236}">
                <a16:creationId xmlns:a16="http://schemas.microsoft.com/office/drawing/2014/main" id="{B8709823-E970-A7C6-57F9-4F12ADCB38BF}"/>
              </a:ext>
            </a:extLst>
          </p:cNvPr>
          <p:cNvSpPr txBox="1"/>
          <p:nvPr/>
        </p:nvSpPr>
        <p:spPr>
          <a:xfrm>
            <a:off x="5652120" y="1484784"/>
            <a:ext cx="3096344" cy="4247317"/>
          </a:xfrm>
          <a:prstGeom prst="rect">
            <a:avLst/>
          </a:prstGeom>
          <a:noFill/>
        </p:spPr>
        <p:txBody>
          <a:bodyPr wrap="square">
            <a:spAutoFit/>
          </a:bodyPr>
          <a:lstStyle/>
          <a:p>
            <a:r>
              <a:rPr lang="en-US" altLang="zh-CN" sz="1800" b="1" dirty="0">
                <a:solidFill>
                  <a:srgbClr val="0E0E6E"/>
                </a:solidFill>
                <a:latin typeface="+mn-lt"/>
                <a:ea typeface="微软雅黑" panose="020B0503020204020204" pitchFamily="34" charset="-122"/>
                <a:cs typeface="Times New Roman" panose="02020603050405020304" pitchFamily="18" charset="0"/>
                <a:sym typeface="+mn-ea"/>
              </a:rPr>
              <a:t>FS-TWFR-GMM: </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By exploring the intrinsic relationship between </a:t>
            </a:r>
            <a:r>
              <a:rPr lang="en-US" altLang="zh-CN" sz="1800" b="1" dirty="0">
                <a:solidFill>
                  <a:srgbClr val="0E0E6E"/>
                </a:solidFill>
                <a:latin typeface="+mn-lt"/>
                <a:ea typeface="微软雅黑" panose="020B0503020204020204" pitchFamily="34" charset="-122"/>
                <a:cs typeface="Times New Roman" panose="02020603050405020304" pitchFamily="18" charset="0"/>
                <a:sym typeface="+mn-ea"/>
              </a:rPr>
              <a:t>metadata</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 and </a:t>
            </a:r>
            <a:r>
              <a:rPr lang="en-US" altLang="zh-CN" sz="1800" b="1" dirty="0">
                <a:solidFill>
                  <a:srgbClr val="0E0E6E"/>
                </a:solidFill>
                <a:latin typeface="+mn-lt"/>
                <a:ea typeface="微软雅黑" panose="020B0503020204020204" pitchFamily="34" charset="-122"/>
                <a:cs typeface="Times New Roman" panose="02020603050405020304" pitchFamily="18" charset="0"/>
                <a:sym typeface="+mn-ea"/>
              </a:rPr>
              <a:t>acoustic features</a:t>
            </a:r>
            <a:r>
              <a:rPr lang="en-US" altLang="zh-CN" sz="1800" dirty="0">
                <a:solidFill>
                  <a:srgbClr val="0E0E6E"/>
                </a:solidFill>
                <a:latin typeface="+mn-lt"/>
                <a:ea typeface="微软雅黑" panose="020B0503020204020204" pitchFamily="34" charset="-122"/>
                <a:cs typeface="Times New Roman" panose="02020603050405020304" pitchFamily="18" charset="0"/>
                <a:sym typeface="+mn-ea"/>
              </a:rPr>
              <a:t>, this method leverages device-specific metadata to guide generative models to synthesize anomalous sounds for unseen machines, enabling model selection and overcoming the lack of anomaly samples in fully unsupervised settings</a:t>
            </a:r>
            <a:endParaRPr lang="en-GB" sz="1800" dirty="0">
              <a:latin typeface="+mn-lt"/>
            </a:endParaRPr>
          </a:p>
        </p:txBody>
      </p:sp>
    </p:spTree>
    <p:extLst>
      <p:ext uri="{BB962C8B-B14F-4D97-AF65-F5344CB8AC3E}">
        <p14:creationId xmlns:p14="http://schemas.microsoft.com/office/powerpoint/2010/main" val="354709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5">
            <a:extLst>
              <a:ext uri="{FF2B5EF4-FFF2-40B4-BE49-F238E27FC236}">
                <a16:creationId xmlns:a16="http://schemas.microsoft.com/office/drawing/2014/main" id="{9518459F-0AB0-13E1-301D-A1E2CE325101}"/>
              </a:ext>
            </a:extLst>
          </p:cNvPr>
          <p:cNvSpPr txBox="1">
            <a:spLocks noChangeArrowheads="1"/>
          </p:cNvSpPr>
          <p:nvPr/>
        </p:nvSpPr>
        <p:spPr bwMode="auto">
          <a:xfrm>
            <a:off x="647564" y="1556792"/>
            <a:ext cx="7848871" cy="4308872"/>
          </a:xfrm>
          <a:prstGeom prst="rect">
            <a:avLst/>
          </a:prstGeom>
          <a:noFill/>
          <a:ln w="9525">
            <a:noFill/>
            <a:miter lim="800000"/>
            <a:headEnd/>
            <a:tailEnd/>
          </a:ln>
        </p:spPr>
        <p:txBody>
          <a:bodyPr wrap="square">
            <a:spAutoFit/>
          </a:bodyPr>
          <a:lstStyle/>
          <a:p>
            <a:pPr marL="342900" indent="-342900" eaLnBrk="1" hangingPunct="1">
              <a:buFont typeface="Arial" panose="020B0604020202020204" pitchFamily="34" charset="0"/>
              <a:buChar char="•"/>
              <a:defRPr/>
            </a:pPr>
            <a:r>
              <a:rPr lang="en-GB" sz="2400" b="1" dirty="0">
                <a:solidFill>
                  <a:schemeClr val="accent6">
                    <a:lumMod val="50000"/>
                  </a:schemeClr>
                </a:solidFill>
                <a:latin typeface="+mn-lt"/>
              </a:rPr>
              <a:t>Introduction</a:t>
            </a:r>
          </a:p>
          <a:p>
            <a:pPr marL="800100" lvl="1" indent="-342900" eaLnBrk="1" hangingPunct="1">
              <a:buFont typeface="Arial" panose="020B0604020202020204" pitchFamily="34" charset="0"/>
              <a:buChar char="•"/>
              <a:defRPr/>
            </a:pPr>
            <a:r>
              <a:rPr lang="en-US" altLang="zh-CN" sz="2200" dirty="0">
                <a:solidFill>
                  <a:schemeClr val="accent6">
                    <a:lumMod val="50000"/>
                  </a:schemeClr>
                </a:solidFill>
                <a:latin typeface="+mn-lt"/>
              </a:rPr>
              <a:t>What is </a:t>
            </a:r>
            <a:r>
              <a:rPr lang="en-GB" altLang="zh-CN" sz="2200" dirty="0">
                <a:solidFill>
                  <a:schemeClr val="accent6">
                    <a:lumMod val="50000"/>
                  </a:schemeClr>
                </a:solidFill>
                <a:latin typeface="+mn-lt"/>
              </a:rPr>
              <a:t>anomalous sound detection (ASD)?</a:t>
            </a:r>
            <a:endParaRPr lang="en-GB" sz="2200" dirty="0">
              <a:solidFill>
                <a:schemeClr val="accent6">
                  <a:lumMod val="50000"/>
                </a:schemeClr>
              </a:solidFill>
              <a:latin typeface="+mn-lt"/>
            </a:endParaRPr>
          </a:p>
          <a:p>
            <a:pPr marL="800100" lvl="1" indent="-342900" eaLnBrk="1" hangingPunct="1">
              <a:buFont typeface="Arial" panose="020B0604020202020204" pitchFamily="34" charset="0"/>
              <a:buChar char="•"/>
              <a:defRPr/>
            </a:pPr>
            <a:r>
              <a:rPr lang="en-GB" sz="2200" dirty="0">
                <a:solidFill>
                  <a:schemeClr val="accent6">
                    <a:lumMod val="50000"/>
                  </a:schemeClr>
                </a:solidFill>
                <a:latin typeface="+mn-lt"/>
              </a:rPr>
              <a:t>Potential applications, data sets, metrics, </a:t>
            </a:r>
            <a:r>
              <a:rPr lang="en-GB" sz="2200" dirty="0">
                <a:solidFill>
                  <a:schemeClr val="accent6">
                    <a:lumMod val="50000"/>
                  </a:schemeClr>
                </a:solidFill>
              </a:rPr>
              <a:t>open problems</a:t>
            </a:r>
            <a:endParaRPr lang="en-GB" sz="2200" dirty="0">
              <a:solidFill>
                <a:schemeClr val="accent6">
                  <a:lumMod val="50000"/>
                </a:schemeClr>
              </a:solidFill>
              <a:latin typeface="+mn-lt"/>
            </a:endParaRPr>
          </a:p>
          <a:p>
            <a:pPr marL="342900" indent="-342900" eaLnBrk="1" hangingPunct="1">
              <a:buFont typeface="Arial" panose="020B0604020202020204" pitchFamily="34" charset="0"/>
              <a:buChar char="•"/>
              <a:defRPr/>
            </a:pPr>
            <a:endParaRPr lang="en-GB" sz="2400" b="1" dirty="0">
              <a:solidFill>
                <a:schemeClr val="accent6">
                  <a:lumMod val="50000"/>
                </a:schemeClr>
              </a:solidFill>
              <a:latin typeface="+mn-lt"/>
            </a:endParaRPr>
          </a:p>
          <a:p>
            <a:pPr marL="342900" indent="-342900" eaLnBrk="1" hangingPunct="1">
              <a:buFont typeface="Arial" panose="020B0604020202020204" pitchFamily="34" charset="0"/>
              <a:buChar char="•"/>
              <a:defRPr/>
            </a:pPr>
            <a:r>
              <a:rPr lang="en-GB" sz="2400" b="1" dirty="0">
                <a:solidFill>
                  <a:schemeClr val="accent6">
                    <a:lumMod val="50000"/>
                  </a:schemeClr>
                </a:solidFill>
                <a:latin typeface="+mn-lt"/>
              </a:rPr>
              <a:t>Example solutions to open problems</a:t>
            </a:r>
            <a:endParaRPr lang="en-GB" altLang="zh-CN" sz="2400" b="1" dirty="0">
              <a:solidFill>
                <a:schemeClr val="accent6">
                  <a:lumMod val="50000"/>
                </a:schemeClr>
              </a:solidFill>
              <a:latin typeface="+mn-lt"/>
            </a:endParaRPr>
          </a:p>
          <a:p>
            <a:pPr marL="742950" lvl="1" indent="-285750" eaLnBrk="1" hangingPunct="1">
              <a:buFont typeface="Arial" panose="020B0604020202020204" pitchFamily="34" charset="0"/>
              <a:buChar char="•"/>
              <a:defRPr/>
            </a:pPr>
            <a:r>
              <a:rPr lang="en-GB" sz="2200" dirty="0">
                <a:solidFill>
                  <a:schemeClr val="accent6">
                    <a:lumMod val="50000"/>
                  </a:schemeClr>
                </a:solidFill>
                <a:latin typeface="+mn-lt"/>
              </a:rPr>
              <a:t>Unsupervised learning problem</a:t>
            </a:r>
          </a:p>
          <a:p>
            <a:pPr marL="742950" lvl="1" indent="-285750" eaLnBrk="1" hangingPunct="1">
              <a:buFont typeface="Arial" panose="020B0604020202020204" pitchFamily="34" charset="0"/>
              <a:buChar char="•"/>
              <a:defRPr/>
            </a:pPr>
            <a:r>
              <a:rPr lang="en-GB" sz="2200" dirty="0">
                <a:solidFill>
                  <a:schemeClr val="accent6">
                    <a:lumMod val="50000"/>
                  </a:schemeClr>
                </a:solidFill>
                <a:latin typeface="+mn-lt"/>
              </a:rPr>
              <a:t>Domain shift problem</a:t>
            </a:r>
          </a:p>
          <a:p>
            <a:pPr marL="742950" lvl="1" indent="-285750" eaLnBrk="1" hangingPunct="1">
              <a:buFont typeface="Arial" panose="020B0604020202020204" pitchFamily="34" charset="0"/>
              <a:buChar char="•"/>
              <a:defRPr/>
            </a:pPr>
            <a:r>
              <a:rPr lang="en-GB" sz="2200" dirty="0">
                <a:solidFill>
                  <a:schemeClr val="accent6">
                    <a:lumMod val="50000"/>
                  </a:schemeClr>
                </a:solidFill>
                <a:latin typeface="+mn-lt"/>
              </a:rPr>
              <a:t>Few shot problem</a:t>
            </a:r>
          </a:p>
          <a:p>
            <a:pPr marL="742950" lvl="1" indent="-285750" eaLnBrk="1" hangingPunct="1">
              <a:buFont typeface="Arial" panose="020B0604020202020204" pitchFamily="34" charset="0"/>
              <a:buChar char="•"/>
              <a:defRPr/>
            </a:pPr>
            <a:r>
              <a:rPr lang="en-GB" sz="2200" dirty="0">
                <a:solidFill>
                  <a:schemeClr val="accent6">
                    <a:lumMod val="50000"/>
                  </a:schemeClr>
                </a:solidFill>
                <a:latin typeface="+mn-lt"/>
              </a:rPr>
              <a:t>Noisy data/labels problem</a:t>
            </a:r>
          </a:p>
          <a:p>
            <a:pPr marL="342900" indent="-342900" eaLnBrk="1" hangingPunct="1">
              <a:buFont typeface="Arial" panose="020B0604020202020204" pitchFamily="34" charset="0"/>
              <a:buChar char="•"/>
              <a:defRPr/>
            </a:pPr>
            <a:endParaRPr lang="en-GB" sz="2400" b="1" dirty="0">
              <a:solidFill>
                <a:schemeClr val="accent6">
                  <a:lumMod val="50000"/>
                </a:schemeClr>
              </a:solidFill>
              <a:latin typeface="+mn-lt"/>
            </a:endParaRPr>
          </a:p>
          <a:p>
            <a:pPr marL="342900" indent="-342900" eaLnBrk="1" hangingPunct="1">
              <a:buFont typeface="Arial" panose="020B0604020202020204" pitchFamily="34" charset="0"/>
              <a:buChar char="•"/>
              <a:defRPr/>
            </a:pPr>
            <a:r>
              <a:rPr lang="en-GB" sz="2400" b="1" dirty="0">
                <a:solidFill>
                  <a:schemeClr val="accent6">
                    <a:lumMod val="50000"/>
                  </a:schemeClr>
                </a:solidFill>
                <a:latin typeface="+mn-lt"/>
              </a:rPr>
              <a:t>Conclusions and future works</a:t>
            </a:r>
          </a:p>
        </p:txBody>
      </p:sp>
      <p:sp>
        <p:nvSpPr>
          <p:cNvPr id="10243" name="Title 5">
            <a:extLst>
              <a:ext uri="{FF2B5EF4-FFF2-40B4-BE49-F238E27FC236}">
                <a16:creationId xmlns:a16="http://schemas.microsoft.com/office/drawing/2014/main" id="{CED94918-6421-500C-EB3D-2C190A5D4585}"/>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en-US" sz="3200" dirty="0">
                <a:solidFill>
                  <a:srgbClr val="002060"/>
                </a:solidFill>
              </a:rPr>
              <a:t>Outline</a:t>
            </a:r>
          </a:p>
        </p:txBody>
      </p:sp>
      <p:sp>
        <p:nvSpPr>
          <p:cNvPr id="10244" name="Slide Number Placeholder 7">
            <a:extLst>
              <a:ext uri="{FF2B5EF4-FFF2-40B4-BE49-F238E27FC236}">
                <a16:creationId xmlns:a16="http://schemas.microsoft.com/office/drawing/2014/main" id="{AEB4CB7B-EEAA-4AAD-613E-48C2930852D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3</a:t>
            </a:fld>
            <a:endParaRPr lang="en-GB" altLang="en-US" sz="12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3C690-52BF-0D5C-FE57-2555E32AE2E4}"/>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37F1D59C-0193-F006-235D-CABA1F72DB27}"/>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800" dirty="0">
                <a:solidFill>
                  <a:srgbClr val="0E0E6E"/>
                </a:solidFill>
                <a:ea typeface="微软雅黑" panose="020B0503020204020204" pitchFamily="34" charset="-122"/>
                <a:cs typeface="Times New Roman" panose="02020603050405020304" pitchFamily="18" charset="0"/>
                <a:sym typeface="+mn-ea"/>
              </a:rPr>
              <a:t>Meta data -&gt; Caption-&gt; Sound</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DED25B1B-5E36-C7F1-D794-032B8C568BE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30</a:t>
            </a:fld>
            <a:endParaRPr lang="en-GB" altLang="en-US" sz="1200">
              <a:solidFill>
                <a:srgbClr val="898989"/>
              </a:solidFill>
            </a:endParaRPr>
          </a:p>
        </p:txBody>
      </p:sp>
      <p:pic>
        <p:nvPicPr>
          <p:cNvPr id="5" name="Picture 4">
            <a:extLst>
              <a:ext uri="{FF2B5EF4-FFF2-40B4-BE49-F238E27FC236}">
                <a16:creationId xmlns:a16="http://schemas.microsoft.com/office/drawing/2014/main" id="{99AF1045-52E1-B8EE-E387-53B08A5F720A}"/>
              </a:ext>
            </a:extLst>
          </p:cNvPr>
          <p:cNvPicPr>
            <a:picLocks noChangeAspect="1"/>
          </p:cNvPicPr>
          <p:nvPr/>
        </p:nvPicPr>
        <p:blipFill>
          <a:blip r:embed="rId18"/>
          <a:stretch>
            <a:fillRect/>
          </a:stretch>
        </p:blipFill>
        <p:spPr>
          <a:xfrm>
            <a:off x="0" y="1538736"/>
            <a:ext cx="9144000" cy="1386208"/>
          </a:xfrm>
          <a:prstGeom prst="rect">
            <a:avLst/>
          </a:prstGeom>
        </p:spPr>
      </p:pic>
      <p:sp>
        <p:nvSpPr>
          <p:cNvPr id="8" name="TextBox 7">
            <a:extLst>
              <a:ext uri="{FF2B5EF4-FFF2-40B4-BE49-F238E27FC236}">
                <a16:creationId xmlns:a16="http://schemas.microsoft.com/office/drawing/2014/main" id="{998A6BF1-7C01-7617-2EC2-C8910C6C096A}"/>
              </a:ext>
            </a:extLst>
          </p:cNvPr>
          <p:cNvSpPr txBox="1"/>
          <p:nvPr/>
        </p:nvSpPr>
        <p:spPr>
          <a:xfrm>
            <a:off x="319088" y="1033572"/>
            <a:ext cx="8208912" cy="523220"/>
          </a:xfrm>
          <a:prstGeom prst="rect">
            <a:avLst/>
          </a:prstGeom>
          <a:noFill/>
        </p:spPr>
        <p:txBody>
          <a:bodyPr wrap="square">
            <a:spAutoFit/>
          </a:bodyPr>
          <a:lstStyle/>
          <a:p>
            <a:pPr algn="l"/>
            <a:r>
              <a:rPr lang="en-GB" sz="1400" b="1" i="0" u="none" strike="noStrike" baseline="0" dirty="0">
                <a:latin typeface="NimbusRomNo9L-Regu"/>
              </a:rPr>
              <a:t>Metadata </a:t>
            </a:r>
            <a:r>
              <a:rPr lang="en-GB" sz="1400" b="0" i="0" u="none" strike="noStrike" baseline="0" dirty="0">
                <a:latin typeface="NimbusRomNo9L-Regu"/>
              </a:rPr>
              <a:t>captures critical physical and operational characteristics of machine sounds, such as </a:t>
            </a:r>
            <a:r>
              <a:rPr lang="en-GB" sz="1400" b="1" i="0" u="none" strike="noStrike" baseline="0" dirty="0">
                <a:latin typeface="NimbusRomNo9L-Regu"/>
              </a:rPr>
              <a:t>machine type</a:t>
            </a:r>
            <a:r>
              <a:rPr lang="en-GB" sz="1400" b="0" i="0" u="none" strike="noStrike" baseline="0" dirty="0">
                <a:latin typeface="NimbusRomNo9L-Regu"/>
              </a:rPr>
              <a:t>, </a:t>
            </a:r>
            <a:r>
              <a:rPr lang="en-GB" sz="1400" b="1" i="0" u="none" strike="noStrike" baseline="0" dirty="0">
                <a:latin typeface="NimbusRomNo9L-Regu"/>
              </a:rPr>
              <a:t>status</a:t>
            </a:r>
            <a:r>
              <a:rPr lang="en-GB" sz="1400" b="0" i="0" u="none" strike="noStrike" baseline="0" dirty="0">
                <a:latin typeface="NimbusRomNo9L-Regu"/>
              </a:rPr>
              <a:t>, </a:t>
            </a:r>
            <a:r>
              <a:rPr lang="en-GB" sz="1400" b="1" i="0" u="none" strike="noStrike" baseline="0" dirty="0">
                <a:latin typeface="NimbusRomNo9L-Regu"/>
              </a:rPr>
              <a:t>operating conditions</a:t>
            </a:r>
            <a:r>
              <a:rPr lang="en-GB" sz="1400" b="0" i="0" u="none" strike="noStrike" baseline="0" dirty="0">
                <a:latin typeface="NimbusRomNo9L-Regu"/>
              </a:rPr>
              <a:t> and </a:t>
            </a:r>
            <a:r>
              <a:rPr lang="en-GB" sz="1400" b="1" i="0" u="none" strike="noStrike" baseline="0" dirty="0">
                <a:latin typeface="NimbusRomNo9L-Regu"/>
              </a:rPr>
              <a:t>environmental noise</a:t>
            </a:r>
            <a:r>
              <a:rPr lang="en-GB" sz="1400" b="0" i="0" u="none" strike="noStrike" baseline="0" dirty="0">
                <a:latin typeface="NimbusRomNo9L-Regu"/>
              </a:rPr>
              <a:t>, which directly influence acoustic properties</a:t>
            </a:r>
            <a:endParaRPr lang="en-GB" sz="1400" dirty="0"/>
          </a:p>
        </p:txBody>
      </p:sp>
      <p:sp>
        <p:nvSpPr>
          <p:cNvPr id="9" name="TextBox 8">
            <a:extLst>
              <a:ext uri="{FF2B5EF4-FFF2-40B4-BE49-F238E27FC236}">
                <a16:creationId xmlns:a16="http://schemas.microsoft.com/office/drawing/2014/main" id="{55467381-F05C-D9C7-9838-E1B86CFE4F8E}"/>
              </a:ext>
            </a:extLst>
          </p:cNvPr>
          <p:cNvSpPr txBox="1"/>
          <p:nvPr/>
        </p:nvSpPr>
        <p:spPr>
          <a:xfrm>
            <a:off x="209343" y="2977788"/>
            <a:ext cx="8428402" cy="523220"/>
          </a:xfrm>
          <a:prstGeom prst="rect">
            <a:avLst/>
          </a:prstGeom>
          <a:noFill/>
        </p:spPr>
        <p:txBody>
          <a:bodyPr wrap="square">
            <a:spAutoFit/>
          </a:bodyPr>
          <a:lstStyle/>
          <a:p>
            <a:pPr algn="l"/>
            <a:r>
              <a:rPr lang="en-GB" sz="1400" b="1" i="0" u="none" strike="noStrike" baseline="0" dirty="0">
                <a:latin typeface="NimbusRomNo9L-Regu"/>
              </a:rPr>
              <a:t>Caption to sound generation </a:t>
            </a:r>
            <a:r>
              <a:rPr lang="en-GB" sz="1400" i="0" u="none" strike="noStrike" baseline="0" dirty="0">
                <a:latin typeface="NimbusRomNo9L-Regu"/>
              </a:rPr>
              <a:t>can be achie</a:t>
            </a:r>
            <a:r>
              <a:rPr lang="en-GB" sz="1400" dirty="0">
                <a:latin typeface="NimbusRomNo9L-Regu"/>
              </a:rPr>
              <a:t>ved using text to audio (TTA) models, such as </a:t>
            </a:r>
            <a:r>
              <a:rPr lang="en-GB" sz="1400" dirty="0" err="1">
                <a:latin typeface="NimbusRomNo9L-Regu"/>
              </a:rPr>
              <a:t>AudioLDM</a:t>
            </a:r>
            <a:r>
              <a:rPr lang="en-GB" sz="1400" dirty="0">
                <a:latin typeface="NimbusRomNo9L-Regu"/>
              </a:rPr>
              <a:t> (Liu et al 2023), AudioLDM2 (Liu et al 2024), and </a:t>
            </a:r>
            <a:r>
              <a:rPr lang="en-GB" sz="1400" dirty="0" err="1">
                <a:latin typeface="NimbusRomNo9L-Regu"/>
              </a:rPr>
              <a:t>WavJourney</a:t>
            </a:r>
            <a:r>
              <a:rPr lang="en-GB" sz="1400" dirty="0">
                <a:latin typeface="NimbusRomNo9L-Regu"/>
              </a:rPr>
              <a:t> (Liu et al 2025).</a:t>
            </a:r>
            <a:endParaRPr lang="en-GB" sz="1400" dirty="0"/>
          </a:p>
        </p:txBody>
      </p:sp>
      <p:sp>
        <p:nvSpPr>
          <p:cNvPr id="11" name="TextBox 10">
            <a:extLst>
              <a:ext uri="{FF2B5EF4-FFF2-40B4-BE49-F238E27FC236}">
                <a16:creationId xmlns:a16="http://schemas.microsoft.com/office/drawing/2014/main" id="{6931211F-F941-720A-64FF-2FBB679A2A48}"/>
              </a:ext>
            </a:extLst>
          </p:cNvPr>
          <p:cNvSpPr txBox="1"/>
          <p:nvPr/>
        </p:nvSpPr>
        <p:spPr>
          <a:xfrm>
            <a:off x="323528" y="5625915"/>
            <a:ext cx="8496944" cy="923330"/>
          </a:xfrm>
          <a:prstGeom prst="rect">
            <a:avLst/>
          </a:prstGeom>
          <a:noFill/>
        </p:spPr>
        <p:txBody>
          <a:bodyPr wrap="square">
            <a:spAutoFit/>
          </a:bodyPr>
          <a:lstStyle/>
          <a:p>
            <a:r>
              <a:rPr lang="en-GB" sz="900" dirty="0">
                <a:latin typeface="+mn-lt"/>
              </a:rPr>
              <a:t>H. Liu, Z. Chen, Y. Yuan, X. Mei, X. Liu, D. Mandic, W. Wang, M. D. </a:t>
            </a:r>
            <a:r>
              <a:rPr lang="en-GB" sz="900" dirty="0" err="1">
                <a:latin typeface="+mn-lt"/>
              </a:rPr>
              <a:t>Plumbley</a:t>
            </a:r>
            <a:r>
              <a:rPr lang="en-GB" sz="900" dirty="0">
                <a:latin typeface="+mn-lt"/>
              </a:rPr>
              <a:t>, "</a:t>
            </a:r>
            <a:r>
              <a:rPr lang="en-GB" sz="900" dirty="0" err="1">
                <a:latin typeface="+mn-lt"/>
              </a:rPr>
              <a:t>AudioLDM</a:t>
            </a:r>
            <a:r>
              <a:rPr lang="en-GB" sz="900" dirty="0">
                <a:latin typeface="+mn-lt"/>
              </a:rPr>
              <a:t>: text-to-audio generation with latent diffusion models," in Proc. IEEE International Conference on Machine Learning (ICML 2023), Hawaii, USA, 23-29 July, 2023.</a:t>
            </a:r>
          </a:p>
          <a:p>
            <a:r>
              <a:rPr lang="en-GB" sz="900" dirty="0">
                <a:latin typeface="+mn-lt"/>
              </a:rPr>
              <a:t>H. Liu, Y. Yuan, X. Liu, X. Mei, Q. Kong, Q. Tian, Y. Wang, W. Wang, Y. Wang, M. D. </a:t>
            </a:r>
            <a:r>
              <a:rPr lang="en-GB" sz="900" dirty="0" err="1">
                <a:latin typeface="+mn-lt"/>
              </a:rPr>
              <a:t>Plumbley</a:t>
            </a:r>
            <a:r>
              <a:rPr lang="en-GB" sz="900" dirty="0">
                <a:latin typeface="+mn-lt"/>
              </a:rPr>
              <a:t>, "</a:t>
            </a:r>
            <a:r>
              <a:rPr lang="en-GB" sz="900" dirty="0" err="1">
                <a:latin typeface="+mn-lt"/>
              </a:rPr>
              <a:t>AudioLDM</a:t>
            </a:r>
            <a:r>
              <a:rPr lang="en-GB" sz="900" dirty="0">
                <a:latin typeface="+mn-lt"/>
              </a:rPr>
              <a:t> 2: Learning holistic audio generation with self-supervised pretraining," IEEE/ACM Transactions on Audio Speech and Language Processing, vol. 32, pp. 2871-2883, 2024.</a:t>
            </a:r>
          </a:p>
          <a:p>
            <a:r>
              <a:rPr lang="en-GB" sz="900" dirty="0">
                <a:latin typeface="+mn-lt"/>
              </a:rPr>
              <a:t>X. Liu, Z. Zhu, H. Liu, Y. Yuan, Q. Huang, M. Cui J. Liang, Y. Cao, Q. Kong, M. D. </a:t>
            </a:r>
            <a:r>
              <a:rPr lang="en-GB" sz="900" dirty="0" err="1">
                <a:latin typeface="+mn-lt"/>
              </a:rPr>
              <a:t>Plumbley</a:t>
            </a:r>
            <a:r>
              <a:rPr lang="en-GB" sz="900" dirty="0">
                <a:latin typeface="+mn-lt"/>
              </a:rPr>
              <a:t>, and W. Wang, "</a:t>
            </a:r>
            <a:r>
              <a:rPr lang="en-GB" sz="900" dirty="0" err="1">
                <a:latin typeface="+mn-lt"/>
              </a:rPr>
              <a:t>WavJourney</a:t>
            </a:r>
            <a:r>
              <a:rPr lang="en-GB" sz="900" dirty="0">
                <a:latin typeface="+mn-lt"/>
              </a:rPr>
              <a:t>: Compositional Audio Creation with Large Language Models," IEEE Transactions on Audio Speech and Language Processing, vol. 33, pp. 2830 - 2844, June 2025.</a:t>
            </a:r>
          </a:p>
        </p:txBody>
      </p:sp>
      <p:pic>
        <p:nvPicPr>
          <p:cNvPr id="36" name="图片 5">
            <a:extLst>
              <a:ext uri="{FF2B5EF4-FFF2-40B4-BE49-F238E27FC236}">
                <a16:creationId xmlns:a16="http://schemas.microsoft.com/office/drawing/2014/main" id="{3402A56D-AA40-F831-8ADD-DD70F74962CC}"/>
              </a:ext>
            </a:extLst>
          </p:cNvPr>
          <p:cNvPicPr>
            <a:picLocks/>
          </p:cNvPicPr>
          <p:nvPr/>
        </p:nvPicPr>
        <p:blipFill>
          <a:blip r:embed="rId19"/>
          <a:stretch>
            <a:fillRect/>
          </a:stretch>
        </p:blipFill>
        <p:spPr>
          <a:xfrm>
            <a:off x="7154452" y="3812281"/>
            <a:ext cx="900000" cy="720000"/>
          </a:xfrm>
          <a:prstGeom prst="rect">
            <a:avLst/>
          </a:prstGeom>
        </p:spPr>
      </p:pic>
      <p:sp>
        <p:nvSpPr>
          <p:cNvPr id="37" name="文本框 7">
            <a:extLst>
              <a:ext uri="{FF2B5EF4-FFF2-40B4-BE49-F238E27FC236}">
                <a16:creationId xmlns:a16="http://schemas.microsoft.com/office/drawing/2014/main" id="{6F66F147-D22C-E394-197B-1652D0929EE9}"/>
              </a:ext>
            </a:extLst>
          </p:cNvPr>
          <p:cNvSpPr txBox="1"/>
          <p:nvPr/>
        </p:nvSpPr>
        <p:spPr>
          <a:xfrm>
            <a:off x="7012210" y="3562369"/>
            <a:ext cx="1330651" cy="261610"/>
          </a:xfrm>
          <a:prstGeom prst="rect">
            <a:avLst/>
          </a:prstGeom>
          <a:noFill/>
        </p:spPr>
        <p:txBody>
          <a:bodyPr wrap="square" rtlCol="0" anchor="t">
            <a:spAutoFit/>
          </a:bodyPr>
          <a:lstStyle/>
          <a:p>
            <a:pPr algn="ctr"/>
            <a:r>
              <a:rPr lang="en-US" altLang="zh-CN"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Generated</a:t>
            </a:r>
            <a:endParaRPr lang="zh-CN" altLang="en-US"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8" name="文本框 12">
            <a:extLst>
              <a:ext uri="{FF2B5EF4-FFF2-40B4-BE49-F238E27FC236}">
                <a16:creationId xmlns:a16="http://schemas.microsoft.com/office/drawing/2014/main" id="{DE118069-378D-35AD-1C2E-CF2E3C33FD8A}"/>
              </a:ext>
            </a:extLst>
          </p:cNvPr>
          <p:cNvSpPr txBox="1"/>
          <p:nvPr/>
        </p:nvSpPr>
        <p:spPr>
          <a:xfrm>
            <a:off x="5907953" y="3552044"/>
            <a:ext cx="1330651" cy="261610"/>
          </a:xfrm>
          <a:prstGeom prst="rect">
            <a:avLst/>
          </a:prstGeom>
          <a:noFill/>
        </p:spPr>
        <p:txBody>
          <a:bodyPr wrap="square" rtlCol="0" anchor="t">
            <a:spAutoFit/>
          </a:bodyPr>
          <a:lstStyle/>
          <a:p>
            <a:pPr algn="ctr"/>
            <a:r>
              <a:rPr lang="en-US" altLang="zh-CN"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Real</a:t>
            </a:r>
            <a:endParaRPr lang="zh-CN" altLang="en-US"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39" name="图片 14">
            <a:extLst>
              <a:ext uri="{FF2B5EF4-FFF2-40B4-BE49-F238E27FC236}">
                <a16:creationId xmlns:a16="http://schemas.microsoft.com/office/drawing/2014/main" id="{88AA073F-5458-AA7C-EE65-E6E76DE09DB6}"/>
              </a:ext>
            </a:extLst>
          </p:cNvPr>
          <p:cNvPicPr>
            <a:picLocks/>
          </p:cNvPicPr>
          <p:nvPr/>
        </p:nvPicPr>
        <p:blipFill>
          <a:blip r:embed="rId20"/>
          <a:stretch>
            <a:fillRect/>
          </a:stretch>
        </p:blipFill>
        <p:spPr>
          <a:xfrm>
            <a:off x="6146305" y="3812281"/>
            <a:ext cx="900000" cy="720000"/>
          </a:xfrm>
          <a:prstGeom prst="rect">
            <a:avLst/>
          </a:prstGeom>
        </p:spPr>
      </p:pic>
      <p:sp>
        <p:nvSpPr>
          <p:cNvPr id="40" name="文本框 16">
            <a:extLst>
              <a:ext uri="{FF2B5EF4-FFF2-40B4-BE49-F238E27FC236}">
                <a16:creationId xmlns:a16="http://schemas.microsoft.com/office/drawing/2014/main" id="{56C0C897-5E6F-082D-AAF2-5693EFF19EB0}"/>
              </a:ext>
            </a:extLst>
          </p:cNvPr>
          <p:cNvSpPr txBox="1"/>
          <p:nvPr/>
        </p:nvSpPr>
        <p:spPr>
          <a:xfrm>
            <a:off x="4826732" y="3959332"/>
            <a:ext cx="1473460" cy="430887"/>
          </a:xfrm>
          <a:prstGeom prst="rect">
            <a:avLst/>
          </a:prstGeom>
          <a:noFill/>
        </p:spPr>
        <p:txBody>
          <a:bodyPr wrap="square" rtlCol="0" anchor="t">
            <a:spAutoFit/>
          </a:bodyPr>
          <a:lstStyle/>
          <a:p>
            <a:pPr algn="ctr"/>
            <a:r>
              <a:rPr lang="en-US" altLang="zh-CN" sz="1100" dirty="0">
                <a:latin typeface="+mn-lt"/>
              </a:rPr>
              <a:t>Slider</a:t>
            </a:r>
            <a:endParaRPr lang="en-US" altLang="zh-CN" sz="1100" dirty="0">
              <a:solidFill>
                <a:srgbClr val="0E0E6E"/>
              </a:solidFill>
              <a:latin typeface="+mn-lt"/>
              <a:ea typeface="微软雅黑" panose="020B0503020204020204" pitchFamily="34" charset="-122"/>
              <a:cs typeface="Times New Roman" panose="02020603050405020304" pitchFamily="18" charset="0"/>
              <a:sym typeface="+mn-ea"/>
            </a:endParaRPr>
          </a:p>
          <a:p>
            <a:pPr algn="ctr"/>
            <a:r>
              <a:rPr lang="zh-CN" altLang="en-US" sz="1100" dirty="0">
                <a:solidFill>
                  <a:srgbClr val="0E0E6E"/>
                </a:solidFill>
                <a:latin typeface="+mn-lt"/>
                <a:ea typeface="微软雅黑" panose="020B0503020204020204" pitchFamily="34" charset="-122"/>
                <a:cs typeface="Times New Roman" panose="02020603050405020304" pitchFamily="18" charset="0"/>
                <a:sym typeface="+mn-ea"/>
              </a:rPr>
              <a:t>（</a:t>
            </a:r>
            <a:r>
              <a:rPr lang="en-US" altLang="zh-CN" sz="1100" dirty="0">
                <a:solidFill>
                  <a:srgbClr val="0E0E6E"/>
                </a:solidFill>
                <a:latin typeface="+mn-lt"/>
                <a:ea typeface="微软雅黑" panose="020B0503020204020204" pitchFamily="34" charset="-122"/>
                <a:cs typeface="Times New Roman" panose="02020603050405020304" pitchFamily="18" charset="0"/>
                <a:sym typeface="+mn-ea"/>
              </a:rPr>
              <a:t>normal</a:t>
            </a:r>
            <a:r>
              <a:rPr lang="zh-CN" altLang="en-US" sz="1100" dirty="0">
                <a:solidFill>
                  <a:srgbClr val="0E0E6E"/>
                </a:solidFill>
                <a:latin typeface="+mn-lt"/>
                <a:ea typeface="微软雅黑" panose="020B0503020204020204" pitchFamily="34" charset="-122"/>
                <a:cs typeface="Times New Roman" panose="02020603050405020304" pitchFamily="18" charset="0"/>
                <a:sym typeface="+mn-ea"/>
              </a:rPr>
              <a:t>）</a:t>
            </a:r>
          </a:p>
        </p:txBody>
      </p:sp>
      <p:sp>
        <p:nvSpPr>
          <p:cNvPr id="41" name="文本框 19">
            <a:extLst>
              <a:ext uri="{FF2B5EF4-FFF2-40B4-BE49-F238E27FC236}">
                <a16:creationId xmlns:a16="http://schemas.microsoft.com/office/drawing/2014/main" id="{246CB137-22A8-973A-F0DA-333CD8655107}"/>
              </a:ext>
            </a:extLst>
          </p:cNvPr>
          <p:cNvSpPr txBox="1"/>
          <p:nvPr/>
        </p:nvSpPr>
        <p:spPr>
          <a:xfrm>
            <a:off x="4957364" y="4724635"/>
            <a:ext cx="1304120" cy="430887"/>
          </a:xfrm>
          <a:prstGeom prst="rect">
            <a:avLst/>
          </a:prstGeom>
          <a:noFill/>
        </p:spPr>
        <p:txBody>
          <a:bodyPr wrap="square" rtlCol="0" anchor="t">
            <a:spAutoFit/>
          </a:bodyPr>
          <a:lstStyle/>
          <a:p>
            <a:pPr algn="ctr"/>
            <a:r>
              <a:rPr lang="en-US" altLang="zh-CN" sz="1100" dirty="0">
                <a:latin typeface="+mn-lt"/>
              </a:rPr>
              <a:t>Slider</a:t>
            </a:r>
            <a:endParaRPr lang="en-US" altLang="zh-CN" sz="1100" dirty="0">
              <a:solidFill>
                <a:srgbClr val="0E0E6E"/>
              </a:solidFill>
              <a:latin typeface="+mn-lt"/>
              <a:ea typeface="微软雅黑" panose="020B0503020204020204" pitchFamily="34" charset="-122"/>
              <a:cs typeface="Times New Roman" panose="02020603050405020304" pitchFamily="18" charset="0"/>
              <a:sym typeface="+mn-ea"/>
            </a:endParaRPr>
          </a:p>
          <a:p>
            <a:pPr algn="ctr"/>
            <a:r>
              <a:rPr lang="zh-CN" altLang="en-US" sz="1100" dirty="0">
                <a:solidFill>
                  <a:srgbClr val="0E0E6E"/>
                </a:solidFill>
                <a:latin typeface="+mn-lt"/>
                <a:ea typeface="微软雅黑" panose="020B0503020204020204" pitchFamily="34" charset="-122"/>
                <a:cs typeface="Times New Roman" panose="02020603050405020304" pitchFamily="18" charset="0"/>
                <a:sym typeface="+mn-ea"/>
              </a:rPr>
              <a:t>（</a:t>
            </a:r>
            <a:r>
              <a:rPr lang="en-US" altLang="zh-CN" sz="1100" dirty="0">
                <a:solidFill>
                  <a:srgbClr val="0E0E6E"/>
                </a:solidFill>
                <a:latin typeface="+mn-lt"/>
                <a:ea typeface="微软雅黑" panose="020B0503020204020204" pitchFamily="34" charset="-122"/>
                <a:cs typeface="Times New Roman" panose="02020603050405020304" pitchFamily="18" charset="0"/>
                <a:sym typeface="+mn-ea"/>
              </a:rPr>
              <a:t>abnormal</a:t>
            </a:r>
            <a:r>
              <a:rPr lang="zh-CN" altLang="en-US"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p>
        </p:txBody>
      </p:sp>
      <p:pic>
        <p:nvPicPr>
          <p:cNvPr id="42" name="图片 21">
            <a:extLst>
              <a:ext uri="{FF2B5EF4-FFF2-40B4-BE49-F238E27FC236}">
                <a16:creationId xmlns:a16="http://schemas.microsoft.com/office/drawing/2014/main" id="{6EB6E9E5-7D6E-BFBF-5049-B521E57D894C}"/>
              </a:ext>
            </a:extLst>
          </p:cNvPr>
          <p:cNvPicPr>
            <a:picLocks/>
          </p:cNvPicPr>
          <p:nvPr/>
        </p:nvPicPr>
        <p:blipFill>
          <a:blip r:embed="rId21"/>
          <a:stretch>
            <a:fillRect/>
          </a:stretch>
        </p:blipFill>
        <p:spPr>
          <a:xfrm>
            <a:off x="6146305" y="4580078"/>
            <a:ext cx="900000" cy="720000"/>
          </a:xfrm>
          <a:prstGeom prst="rect">
            <a:avLst/>
          </a:prstGeom>
        </p:spPr>
      </p:pic>
      <p:pic>
        <p:nvPicPr>
          <p:cNvPr id="43" name="图片 23">
            <a:extLst>
              <a:ext uri="{FF2B5EF4-FFF2-40B4-BE49-F238E27FC236}">
                <a16:creationId xmlns:a16="http://schemas.microsoft.com/office/drawing/2014/main" id="{6CAB289A-2B4A-B9CC-566F-999BC2EE0485}"/>
              </a:ext>
            </a:extLst>
          </p:cNvPr>
          <p:cNvPicPr>
            <a:picLocks/>
          </p:cNvPicPr>
          <p:nvPr/>
        </p:nvPicPr>
        <p:blipFill>
          <a:blip r:embed="rId22"/>
          <a:stretch>
            <a:fillRect/>
          </a:stretch>
        </p:blipFill>
        <p:spPr>
          <a:xfrm>
            <a:off x="7156228" y="4580078"/>
            <a:ext cx="900000" cy="720000"/>
          </a:xfrm>
          <a:prstGeom prst="rect">
            <a:avLst/>
          </a:prstGeom>
        </p:spPr>
      </p:pic>
      <p:pic>
        <p:nvPicPr>
          <p:cNvPr id="44" name="section_00_source_train_normal_0000_speed_1000_real">
            <a:hlinkClick r:id="" action="ppaction://media"/>
            <a:extLst>
              <a:ext uri="{FF2B5EF4-FFF2-40B4-BE49-F238E27FC236}">
                <a16:creationId xmlns:a16="http://schemas.microsoft.com/office/drawing/2014/main" id="{E376416A-3171-B11A-CD6D-8763A07909E0}"/>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6492593" y="4001206"/>
            <a:ext cx="314254" cy="314254"/>
          </a:xfrm>
          <a:prstGeom prst="rect">
            <a:avLst/>
          </a:prstGeom>
        </p:spPr>
      </p:pic>
      <p:pic>
        <p:nvPicPr>
          <p:cNvPr id="45" name="section_00_source_train_normal_1000_speed_1000_gen">
            <a:hlinkClick r:id="" action="ppaction://media"/>
            <a:extLst>
              <a:ext uri="{FF2B5EF4-FFF2-40B4-BE49-F238E27FC236}">
                <a16:creationId xmlns:a16="http://schemas.microsoft.com/office/drawing/2014/main" id="{210BB9FB-0216-F12A-D902-4026DEAFC6D7}"/>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7497210" y="4008133"/>
            <a:ext cx="314254" cy="314254"/>
          </a:xfrm>
          <a:prstGeom prst="rect">
            <a:avLst/>
          </a:prstGeom>
        </p:spPr>
      </p:pic>
      <p:pic>
        <p:nvPicPr>
          <p:cNvPr id="46" name="section_00_target_test_anomaly_0021_speed_1200_real">
            <a:hlinkClick r:id="" action="ppaction://media"/>
            <a:extLst>
              <a:ext uri="{FF2B5EF4-FFF2-40B4-BE49-F238E27FC236}">
                <a16:creationId xmlns:a16="http://schemas.microsoft.com/office/drawing/2014/main" id="{217912F3-AF31-DB4B-A8D5-7BA10ACFC5EC}"/>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6492592" y="4790610"/>
            <a:ext cx="314254" cy="314254"/>
          </a:xfrm>
          <a:prstGeom prst="rect">
            <a:avLst/>
          </a:prstGeom>
        </p:spPr>
      </p:pic>
      <p:pic>
        <p:nvPicPr>
          <p:cNvPr id="47" name="section_00_target_test_anomaly_0021_speed_1200_gen">
            <a:hlinkClick r:id="" action="ppaction://media"/>
            <a:extLst>
              <a:ext uri="{FF2B5EF4-FFF2-40B4-BE49-F238E27FC236}">
                <a16:creationId xmlns:a16="http://schemas.microsoft.com/office/drawing/2014/main" id="{98875406-FF66-CB78-E875-3D530CFE1E92}"/>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7487367" y="4800221"/>
            <a:ext cx="314254" cy="314254"/>
          </a:xfrm>
          <a:prstGeom prst="rect">
            <a:avLst/>
          </a:prstGeom>
        </p:spPr>
      </p:pic>
      <p:pic>
        <p:nvPicPr>
          <p:cNvPr id="48" name="图片 29">
            <a:extLst>
              <a:ext uri="{FF2B5EF4-FFF2-40B4-BE49-F238E27FC236}">
                <a16:creationId xmlns:a16="http://schemas.microsoft.com/office/drawing/2014/main" id="{62C92D7C-DF65-A607-62D5-8897D3076866}"/>
              </a:ext>
            </a:extLst>
          </p:cNvPr>
          <p:cNvPicPr>
            <a:picLocks/>
          </p:cNvPicPr>
          <p:nvPr/>
        </p:nvPicPr>
        <p:blipFill>
          <a:blip r:embed="rId24"/>
          <a:stretch>
            <a:fillRect/>
          </a:stretch>
        </p:blipFill>
        <p:spPr>
          <a:xfrm>
            <a:off x="1860276" y="4570802"/>
            <a:ext cx="900000" cy="720000"/>
          </a:xfrm>
          <a:prstGeom prst="rect">
            <a:avLst/>
          </a:prstGeom>
        </p:spPr>
      </p:pic>
      <p:sp>
        <p:nvSpPr>
          <p:cNvPr id="49" name="文本框 30">
            <a:extLst>
              <a:ext uri="{FF2B5EF4-FFF2-40B4-BE49-F238E27FC236}">
                <a16:creationId xmlns:a16="http://schemas.microsoft.com/office/drawing/2014/main" id="{8F7BE3FD-9612-18CC-03BF-5893C2393013}"/>
              </a:ext>
            </a:extLst>
          </p:cNvPr>
          <p:cNvSpPr txBox="1"/>
          <p:nvPr/>
        </p:nvSpPr>
        <p:spPr>
          <a:xfrm>
            <a:off x="599293" y="4723017"/>
            <a:ext cx="1189718" cy="430887"/>
          </a:xfrm>
          <a:prstGeom prst="rect">
            <a:avLst/>
          </a:prstGeom>
          <a:noFill/>
        </p:spPr>
        <p:txBody>
          <a:bodyPr wrap="square" rtlCol="0" anchor="t">
            <a:spAutoFit/>
          </a:bodyPr>
          <a:lstStyle/>
          <a:p>
            <a:pPr algn="ctr"/>
            <a:r>
              <a:rPr lang="en-US" altLang="zh-CN" sz="1100" dirty="0">
                <a:solidFill>
                  <a:srgbClr val="0E0E6E"/>
                </a:solidFill>
                <a:latin typeface="+mn-lt"/>
                <a:ea typeface="微软雅黑" panose="020B0503020204020204" pitchFamily="34" charset="-122"/>
                <a:cs typeface="Times New Roman" panose="02020603050405020304" pitchFamily="18" charset="0"/>
                <a:sym typeface="+mn-ea"/>
              </a:rPr>
              <a:t>Vacuum</a:t>
            </a:r>
          </a:p>
          <a:p>
            <a:pPr algn="ctr"/>
            <a:r>
              <a:rPr lang="zh-CN" altLang="en-US" sz="1100" dirty="0">
                <a:solidFill>
                  <a:srgbClr val="0E0E6E"/>
                </a:solidFill>
                <a:latin typeface="+mn-lt"/>
                <a:ea typeface="微软雅黑" panose="020B0503020204020204" pitchFamily="34" charset="-122"/>
                <a:cs typeface="Times New Roman" panose="02020603050405020304" pitchFamily="18" charset="0"/>
                <a:sym typeface="+mn-ea"/>
              </a:rPr>
              <a:t>（</a:t>
            </a:r>
            <a:r>
              <a:rPr lang="en-US" altLang="zh-CN" sz="1100" dirty="0">
                <a:solidFill>
                  <a:srgbClr val="0E0E6E"/>
                </a:solidFill>
                <a:latin typeface="+mn-lt"/>
                <a:ea typeface="微软雅黑" panose="020B0503020204020204" pitchFamily="34" charset="-122"/>
                <a:cs typeface="Times New Roman" panose="02020603050405020304" pitchFamily="18" charset="0"/>
                <a:sym typeface="+mn-ea"/>
              </a:rPr>
              <a:t>abnormal</a:t>
            </a:r>
            <a:r>
              <a:rPr lang="zh-CN" altLang="en-US" sz="1100" dirty="0">
                <a:solidFill>
                  <a:srgbClr val="0E0E6E"/>
                </a:solidFill>
                <a:latin typeface="+mn-lt"/>
                <a:ea typeface="微软雅黑" panose="020B0503020204020204" pitchFamily="34" charset="-122"/>
                <a:cs typeface="Times New Roman" panose="02020603050405020304" pitchFamily="18" charset="0"/>
                <a:sym typeface="+mn-ea"/>
              </a:rPr>
              <a:t>）</a:t>
            </a:r>
          </a:p>
        </p:txBody>
      </p:sp>
      <p:pic>
        <p:nvPicPr>
          <p:cNvPr id="50" name="图片 32">
            <a:extLst>
              <a:ext uri="{FF2B5EF4-FFF2-40B4-BE49-F238E27FC236}">
                <a16:creationId xmlns:a16="http://schemas.microsoft.com/office/drawing/2014/main" id="{3930DF84-F44D-16EB-DE14-565A4C452C99}"/>
              </a:ext>
            </a:extLst>
          </p:cNvPr>
          <p:cNvPicPr>
            <a:picLocks/>
          </p:cNvPicPr>
          <p:nvPr/>
        </p:nvPicPr>
        <p:blipFill>
          <a:blip r:embed="rId25"/>
          <a:stretch>
            <a:fillRect/>
          </a:stretch>
        </p:blipFill>
        <p:spPr>
          <a:xfrm>
            <a:off x="2842221" y="4581208"/>
            <a:ext cx="900000" cy="720000"/>
          </a:xfrm>
          <a:prstGeom prst="rect">
            <a:avLst/>
          </a:prstGeom>
        </p:spPr>
      </p:pic>
      <p:pic>
        <p:nvPicPr>
          <p:cNvPr id="51" name="图片 34">
            <a:extLst>
              <a:ext uri="{FF2B5EF4-FFF2-40B4-BE49-F238E27FC236}">
                <a16:creationId xmlns:a16="http://schemas.microsoft.com/office/drawing/2014/main" id="{D9E71885-7CCC-1FD0-CCAC-F448A37B1F82}"/>
              </a:ext>
            </a:extLst>
          </p:cNvPr>
          <p:cNvPicPr>
            <a:picLocks/>
          </p:cNvPicPr>
          <p:nvPr/>
        </p:nvPicPr>
        <p:blipFill>
          <a:blip r:embed="rId26"/>
          <a:stretch>
            <a:fillRect/>
          </a:stretch>
        </p:blipFill>
        <p:spPr>
          <a:xfrm>
            <a:off x="1860276" y="3812281"/>
            <a:ext cx="900000" cy="720000"/>
          </a:xfrm>
          <a:prstGeom prst="rect">
            <a:avLst/>
          </a:prstGeom>
        </p:spPr>
      </p:pic>
      <p:sp>
        <p:nvSpPr>
          <p:cNvPr id="52" name="文本框 35">
            <a:extLst>
              <a:ext uri="{FF2B5EF4-FFF2-40B4-BE49-F238E27FC236}">
                <a16:creationId xmlns:a16="http://schemas.microsoft.com/office/drawing/2014/main" id="{92C4A29C-AEE5-934E-CC36-A95B23EA3E6A}"/>
              </a:ext>
            </a:extLst>
          </p:cNvPr>
          <p:cNvSpPr txBox="1"/>
          <p:nvPr/>
        </p:nvSpPr>
        <p:spPr>
          <a:xfrm>
            <a:off x="545593" y="3850327"/>
            <a:ext cx="1290103" cy="430887"/>
          </a:xfrm>
          <a:prstGeom prst="rect">
            <a:avLst/>
          </a:prstGeom>
          <a:noFill/>
        </p:spPr>
        <p:txBody>
          <a:bodyPr wrap="square" rtlCol="0" anchor="t">
            <a:spAutoFit/>
          </a:bodyPr>
          <a:lstStyle/>
          <a:p>
            <a:pPr algn="ctr"/>
            <a:r>
              <a:rPr lang="en-US" altLang="zh-CN" sz="1100" dirty="0">
                <a:solidFill>
                  <a:srgbClr val="0E0E6E"/>
                </a:solidFill>
                <a:latin typeface="+mn-lt"/>
                <a:ea typeface="微软雅黑" panose="020B0503020204020204" pitchFamily="34" charset="-122"/>
                <a:cs typeface="Times New Roman" panose="02020603050405020304" pitchFamily="18" charset="0"/>
                <a:sym typeface="+mn-ea"/>
              </a:rPr>
              <a:t>Vacuum</a:t>
            </a:r>
          </a:p>
          <a:p>
            <a:pPr algn="ctr"/>
            <a:r>
              <a:rPr lang="zh-CN" altLang="en-US" sz="1100" dirty="0">
                <a:solidFill>
                  <a:srgbClr val="0E0E6E"/>
                </a:solidFill>
                <a:latin typeface="+mn-lt"/>
                <a:ea typeface="微软雅黑" panose="020B0503020204020204" pitchFamily="34" charset="-122"/>
                <a:cs typeface="Times New Roman" panose="02020603050405020304" pitchFamily="18" charset="0"/>
                <a:sym typeface="+mn-ea"/>
              </a:rPr>
              <a:t>（</a:t>
            </a:r>
            <a:r>
              <a:rPr lang="en-US" altLang="zh-CN" sz="1100" dirty="0">
                <a:solidFill>
                  <a:srgbClr val="0E0E6E"/>
                </a:solidFill>
                <a:latin typeface="+mn-lt"/>
                <a:ea typeface="微软雅黑" panose="020B0503020204020204" pitchFamily="34" charset="-122"/>
                <a:cs typeface="Times New Roman" panose="02020603050405020304" pitchFamily="18" charset="0"/>
                <a:sym typeface="+mn-ea"/>
              </a:rPr>
              <a:t>normal</a:t>
            </a:r>
            <a:r>
              <a:rPr lang="zh-CN" altLang="en-US" sz="1100" dirty="0">
                <a:solidFill>
                  <a:srgbClr val="0E0E6E"/>
                </a:solidFill>
                <a:latin typeface="+mn-lt"/>
                <a:ea typeface="微软雅黑" panose="020B0503020204020204" pitchFamily="34" charset="-122"/>
                <a:cs typeface="Times New Roman" panose="02020603050405020304" pitchFamily="18" charset="0"/>
                <a:sym typeface="+mn-ea"/>
              </a:rPr>
              <a:t>）</a:t>
            </a:r>
          </a:p>
        </p:txBody>
      </p:sp>
      <p:pic>
        <p:nvPicPr>
          <p:cNvPr id="53" name="图片 37">
            <a:extLst>
              <a:ext uri="{FF2B5EF4-FFF2-40B4-BE49-F238E27FC236}">
                <a16:creationId xmlns:a16="http://schemas.microsoft.com/office/drawing/2014/main" id="{8410CE3B-10A1-C9D8-8ADD-B70C7591E387}"/>
              </a:ext>
            </a:extLst>
          </p:cNvPr>
          <p:cNvPicPr>
            <a:picLocks/>
          </p:cNvPicPr>
          <p:nvPr/>
        </p:nvPicPr>
        <p:blipFill>
          <a:blip r:embed="rId27"/>
          <a:stretch>
            <a:fillRect/>
          </a:stretch>
        </p:blipFill>
        <p:spPr>
          <a:xfrm>
            <a:off x="2834801" y="3812281"/>
            <a:ext cx="900000" cy="720000"/>
          </a:xfrm>
          <a:prstGeom prst="rect">
            <a:avLst/>
          </a:prstGeom>
        </p:spPr>
      </p:pic>
      <p:sp>
        <p:nvSpPr>
          <p:cNvPr id="54" name="文本框 38">
            <a:extLst>
              <a:ext uri="{FF2B5EF4-FFF2-40B4-BE49-F238E27FC236}">
                <a16:creationId xmlns:a16="http://schemas.microsoft.com/office/drawing/2014/main" id="{245460BA-D890-503A-238E-7D02A9F16FD5}"/>
              </a:ext>
            </a:extLst>
          </p:cNvPr>
          <p:cNvSpPr txBox="1"/>
          <p:nvPr/>
        </p:nvSpPr>
        <p:spPr>
          <a:xfrm>
            <a:off x="2787907" y="3553093"/>
            <a:ext cx="1330651" cy="261610"/>
          </a:xfrm>
          <a:prstGeom prst="rect">
            <a:avLst/>
          </a:prstGeom>
          <a:noFill/>
        </p:spPr>
        <p:txBody>
          <a:bodyPr wrap="square" rtlCol="0" anchor="t">
            <a:spAutoFit/>
          </a:bodyPr>
          <a:lstStyle/>
          <a:p>
            <a:pPr algn="ctr"/>
            <a:r>
              <a:rPr lang="en-US" altLang="zh-CN"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Generated</a:t>
            </a:r>
            <a:endParaRPr lang="zh-CN" altLang="en-US"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5" name="文本框 39">
            <a:extLst>
              <a:ext uri="{FF2B5EF4-FFF2-40B4-BE49-F238E27FC236}">
                <a16:creationId xmlns:a16="http://schemas.microsoft.com/office/drawing/2014/main" id="{937654AD-5E5A-F41E-66D9-15BD4F791866}"/>
              </a:ext>
            </a:extLst>
          </p:cNvPr>
          <p:cNvSpPr txBox="1"/>
          <p:nvPr/>
        </p:nvSpPr>
        <p:spPr>
          <a:xfrm>
            <a:off x="1616415" y="3553093"/>
            <a:ext cx="1330651" cy="261610"/>
          </a:xfrm>
          <a:prstGeom prst="rect">
            <a:avLst/>
          </a:prstGeom>
          <a:noFill/>
        </p:spPr>
        <p:txBody>
          <a:bodyPr wrap="square" rtlCol="0" anchor="t">
            <a:spAutoFit/>
          </a:bodyPr>
          <a:lstStyle/>
          <a:p>
            <a:pPr algn="ctr"/>
            <a:r>
              <a:rPr lang="en-US" altLang="zh-CN"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Real</a:t>
            </a:r>
            <a:endParaRPr lang="zh-CN" altLang="en-US" sz="11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56" name="section_00_source_train_normal_0000_car_B2_spd_Mb_mic_1_real">
            <a:hlinkClick r:id="" action="ppaction://media"/>
            <a:extLst>
              <a:ext uri="{FF2B5EF4-FFF2-40B4-BE49-F238E27FC236}">
                <a16:creationId xmlns:a16="http://schemas.microsoft.com/office/drawing/2014/main" id="{62A47865-0D80-52E7-1A45-8EF59229F39D}"/>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2204407" y="4020346"/>
            <a:ext cx="314777" cy="314777"/>
          </a:xfrm>
          <a:prstGeom prst="rect">
            <a:avLst/>
          </a:prstGeom>
        </p:spPr>
      </p:pic>
      <p:pic>
        <p:nvPicPr>
          <p:cNvPr id="57" name="section_00_source_train_normal_1000_car_B2_spd_Mb_mic_1_gen">
            <a:hlinkClick r:id="" action="ppaction://media"/>
            <a:extLst>
              <a:ext uri="{FF2B5EF4-FFF2-40B4-BE49-F238E27FC236}">
                <a16:creationId xmlns:a16="http://schemas.microsoft.com/office/drawing/2014/main" id="{5BB4598E-4DA3-FD55-42E9-D9C96FE037CB}"/>
              </a:ext>
            </a:extLst>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3145978" y="4026698"/>
            <a:ext cx="314777" cy="314777"/>
          </a:xfrm>
          <a:prstGeom prst="rect">
            <a:avLst/>
          </a:prstGeom>
        </p:spPr>
      </p:pic>
      <p:pic>
        <p:nvPicPr>
          <p:cNvPr id="58" name="section_00_target_test_anomaly_0042_car_C2_spd_H_mic_2_gen_real">
            <a:hlinkClick r:id="" action="ppaction://media"/>
            <a:extLst>
              <a:ext uri="{FF2B5EF4-FFF2-40B4-BE49-F238E27FC236}">
                <a16:creationId xmlns:a16="http://schemas.microsoft.com/office/drawing/2014/main" id="{6870BDE7-2555-85B7-E3BF-155A0C2C3B17}"/>
              </a:ext>
            </a:extLst>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2184920" y="4758355"/>
            <a:ext cx="314777" cy="314777"/>
          </a:xfrm>
          <a:prstGeom prst="rect">
            <a:avLst/>
          </a:prstGeom>
        </p:spPr>
      </p:pic>
      <p:pic>
        <p:nvPicPr>
          <p:cNvPr id="59" name="section_00_target_test_anomaly_0042_car_C2_spd_H_mic_2_gen">
            <a:hlinkClick r:id="" action="ppaction://media"/>
            <a:extLst>
              <a:ext uri="{FF2B5EF4-FFF2-40B4-BE49-F238E27FC236}">
                <a16:creationId xmlns:a16="http://schemas.microsoft.com/office/drawing/2014/main" id="{5D8F0E97-6C5C-32BF-3F91-47ED2DE4543E}"/>
              </a:ext>
            </a:extLst>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3123606" y="4790422"/>
            <a:ext cx="314777" cy="314777"/>
          </a:xfrm>
          <a:prstGeom prst="rect">
            <a:avLst/>
          </a:prstGeom>
        </p:spPr>
      </p:pic>
    </p:spTree>
    <p:extLst>
      <p:ext uri="{BB962C8B-B14F-4D97-AF65-F5344CB8AC3E}">
        <p14:creationId xmlns:p14="http://schemas.microsoft.com/office/powerpoint/2010/main" val="3584817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4"/>
                                        </p:tgtEl>
                                      </p:cBhvr>
                                    </p:cmd>
                                  </p:childTnLst>
                                </p:cTn>
                              </p:par>
                            </p:childTnLst>
                          </p:cTn>
                        </p:par>
                      </p:childTnLst>
                    </p:cTn>
                  </p:par>
                </p:childTnLst>
              </p:cTn>
              <p:nextCondLst>
                <p:cond evt="onClick" delay="0">
                  <p:tgtEl>
                    <p:spTgt spid="44"/>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242" fill="hold"/>
                                        <p:tgtEl>
                                          <p:spTgt spid="45"/>
                                        </p:tgtEl>
                                      </p:cBhvr>
                                    </p:cmd>
                                  </p:childTnLst>
                                </p:cTn>
                              </p:par>
                            </p:childTnLst>
                          </p:cTn>
                        </p:par>
                      </p:childTnLst>
                    </p:cTn>
                  </p:par>
                </p:childTnLst>
              </p:cTn>
              <p:nextCondLst>
                <p:cond evt="onClick" delay="0">
                  <p:tgtEl>
                    <p:spTgt spid="45"/>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000" fill="hold"/>
                                        <p:tgtEl>
                                          <p:spTgt spid="46"/>
                                        </p:tgtEl>
                                      </p:cBhvr>
                                    </p:cmd>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4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242" fill="hold"/>
                                        <p:tgtEl>
                                          <p:spTgt spid="47"/>
                                        </p:tgtEl>
                                      </p:cBhvr>
                                    </p:cmd>
                                  </p:child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56"/>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5000" fill="hold"/>
                                        <p:tgtEl>
                                          <p:spTgt spid="56"/>
                                        </p:tgtEl>
                                      </p:cBhvr>
                                    </p:cmd>
                                  </p:childTnLst>
                                </p:cTn>
                              </p:par>
                            </p:childTnLst>
                          </p:cTn>
                        </p:par>
                      </p:childTnLst>
                    </p:cTn>
                  </p:par>
                </p:childTnLst>
              </p:cTn>
              <p:nextCondLst>
                <p:cond evt="onClick" delay="0">
                  <p:tgtEl>
                    <p:spTgt spid="56"/>
                  </p:tgtEl>
                </p:cond>
              </p:nextCondLst>
            </p:seq>
            <p:seq concurrent="1" nextAc="seek">
              <p:cTn id="27" restart="whenNotActive" fill="hold" evtFilter="cancelBubble" nodeType="interactiveSeq">
                <p:stCondLst>
                  <p:cond evt="onClick" delay="0">
                    <p:tgtEl>
                      <p:spTgt spid="5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242" fill="hold"/>
                                        <p:tgtEl>
                                          <p:spTgt spid="57"/>
                                        </p:tgtEl>
                                      </p:cBhvr>
                                    </p:cmd>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000" fill="hold"/>
                                        <p:tgtEl>
                                          <p:spTgt spid="58"/>
                                        </p:tgtEl>
                                      </p:cBhvr>
                                    </p:cmd>
                                  </p:childTnLst>
                                </p:cTn>
                              </p:par>
                            </p:childTnLst>
                          </p:cTn>
                        </p:par>
                      </p:childTnLst>
                    </p:cTn>
                  </p:par>
                </p:childTnLst>
              </p:cTn>
              <p:nextCondLst>
                <p:cond evt="onClick" delay="0">
                  <p:tgtEl>
                    <p:spTgt spid="58"/>
                  </p:tgtEl>
                </p:cond>
              </p:nextCondLst>
            </p:seq>
            <p:seq concurrent="1" nextAc="seek">
              <p:cTn id="37" restart="whenNotActive" fill="hold" evtFilter="cancelBubble" nodeType="interactiveSeq">
                <p:stCondLst>
                  <p:cond evt="onClick" delay="0">
                    <p:tgtEl>
                      <p:spTgt spid="59"/>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242" fill="hold"/>
                                        <p:tgtEl>
                                          <p:spTgt spid="59"/>
                                        </p:tgtEl>
                                      </p:cBhvr>
                                    </p:cmd>
                                  </p:childTnLst>
                                </p:cTn>
                              </p:par>
                            </p:childTnLst>
                          </p:cTn>
                        </p:par>
                      </p:childTnLst>
                    </p:cTn>
                  </p:par>
                </p:childTnLst>
              </p:cTn>
              <p:nextCondLst>
                <p:cond evt="onClick" delay="0">
                  <p:tgtEl>
                    <p:spTgt spid="59"/>
                  </p:tgtEl>
                </p:cond>
              </p:nextCondLst>
            </p:seq>
            <p:audio>
              <p:cMediaNode vol="80000">
                <p:cTn id="42" fill="hold" display="0">
                  <p:stCondLst>
                    <p:cond delay="indefinite"/>
                  </p:stCondLst>
                  <p:endCondLst>
                    <p:cond evt="onStopAudio" delay="0">
                      <p:tgtEl>
                        <p:sldTgt/>
                      </p:tgtEl>
                    </p:cond>
                  </p:endCondLst>
                </p:cTn>
                <p:tgtEl>
                  <p:spTgt spid="44"/>
                </p:tgtEl>
              </p:cMediaNode>
            </p:audio>
            <p:audio>
              <p:cMediaNode vol="80000">
                <p:cTn id="43" fill="hold" display="0">
                  <p:stCondLst>
                    <p:cond delay="indefinite"/>
                  </p:stCondLst>
                  <p:endCondLst>
                    <p:cond evt="onStopAudio" delay="0">
                      <p:tgtEl>
                        <p:sldTgt/>
                      </p:tgtEl>
                    </p:cond>
                  </p:endCondLst>
                </p:cTn>
                <p:tgtEl>
                  <p:spTgt spid="45"/>
                </p:tgtEl>
              </p:cMediaNode>
            </p:audio>
            <p:audio>
              <p:cMediaNode vol="80000">
                <p:cTn id="44" fill="hold" display="0">
                  <p:stCondLst>
                    <p:cond delay="indefinite"/>
                  </p:stCondLst>
                  <p:endCondLst>
                    <p:cond evt="onStopAudio" delay="0">
                      <p:tgtEl>
                        <p:sldTgt/>
                      </p:tgtEl>
                    </p:cond>
                  </p:endCondLst>
                </p:cTn>
                <p:tgtEl>
                  <p:spTgt spid="46"/>
                </p:tgtEl>
              </p:cMediaNode>
            </p:audio>
            <p:audio>
              <p:cMediaNode vol="80000">
                <p:cTn id="45" fill="hold" display="0">
                  <p:stCondLst>
                    <p:cond delay="indefinite"/>
                  </p:stCondLst>
                  <p:endCondLst>
                    <p:cond evt="onStopAudio" delay="0">
                      <p:tgtEl>
                        <p:sldTgt/>
                      </p:tgtEl>
                    </p:cond>
                  </p:endCondLst>
                </p:cTn>
                <p:tgtEl>
                  <p:spTgt spid="47"/>
                </p:tgtEl>
              </p:cMediaNode>
            </p:audio>
            <p:audio>
              <p:cMediaNode vol="80000">
                <p:cTn id="46" fill="hold" display="0">
                  <p:stCondLst>
                    <p:cond delay="indefinite"/>
                  </p:stCondLst>
                  <p:endCondLst>
                    <p:cond evt="onStopAudio" delay="0">
                      <p:tgtEl>
                        <p:sldTgt/>
                      </p:tgtEl>
                    </p:cond>
                  </p:endCondLst>
                </p:cTn>
                <p:tgtEl>
                  <p:spTgt spid="56"/>
                </p:tgtEl>
              </p:cMediaNode>
            </p:audio>
            <p:audio>
              <p:cMediaNode vol="80000">
                <p:cTn id="47" fill="hold" display="0">
                  <p:stCondLst>
                    <p:cond delay="indefinite"/>
                  </p:stCondLst>
                  <p:endCondLst>
                    <p:cond evt="onStopAudio" delay="0">
                      <p:tgtEl>
                        <p:sldTgt/>
                      </p:tgtEl>
                    </p:cond>
                  </p:endCondLst>
                </p:cTn>
                <p:tgtEl>
                  <p:spTgt spid="57"/>
                </p:tgtEl>
              </p:cMediaNode>
            </p:audio>
            <p:audio>
              <p:cMediaNode vol="80000">
                <p:cTn id="48" fill="hold" display="0">
                  <p:stCondLst>
                    <p:cond delay="indefinite"/>
                  </p:stCondLst>
                  <p:endCondLst>
                    <p:cond evt="onStopAudio" delay="0">
                      <p:tgtEl>
                        <p:sldTgt/>
                      </p:tgtEl>
                    </p:cond>
                  </p:endCondLst>
                </p:cTn>
                <p:tgtEl>
                  <p:spTgt spid="58"/>
                </p:tgtEl>
              </p:cMediaNode>
            </p:audio>
            <p:audio>
              <p:cMediaNode vol="80000">
                <p:cTn id="49" fill="hold" display="0">
                  <p:stCondLst>
                    <p:cond delay="indefinite"/>
                  </p:stCondLst>
                  <p:endCondLst>
                    <p:cond evt="onStopAudio" delay="0">
                      <p:tgtEl>
                        <p:sldTgt/>
                      </p:tgtEl>
                    </p:cond>
                  </p:endCondLst>
                </p:cTn>
                <p:tgtEl>
                  <p:spTgt spid="5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EBCA5-0DB0-42D2-3F04-F61A449E81C1}"/>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546F0FDD-AB66-4F9F-F7E3-9489CC27DD3A}"/>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800" dirty="0">
                <a:solidFill>
                  <a:srgbClr val="0E0E6E"/>
                </a:solidFill>
                <a:ea typeface="微软雅黑" panose="020B0503020204020204" pitchFamily="34" charset="-122"/>
                <a:cs typeface="Times New Roman" panose="02020603050405020304" pitchFamily="18" charset="0"/>
                <a:sym typeface="+mn-ea"/>
              </a:rPr>
              <a:t>Impact of Synthetic Samples</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A52ADF9A-836E-300B-32B8-0BB88C8EB4D9}"/>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31</a:t>
            </a:fld>
            <a:endParaRPr lang="en-GB" altLang="en-US" sz="1200">
              <a:solidFill>
                <a:srgbClr val="898989"/>
              </a:solidFill>
            </a:endParaRPr>
          </a:p>
        </p:txBody>
      </p:sp>
      <p:pic>
        <p:nvPicPr>
          <p:cNvPr id="17" name="图片 14" descr="bearing_vel_17_loc_A">
            <a:extLst>
              <a:ext uri="{FF2B5EF4-FFF2-40B4-BE49-F238E27FC236}">
                <a16:creationId xmlns:a16="http://schemas.microsoft.com/office/drawing/2014/main" id="{E99C1FD7-0B52-256E-3BB0-35BCBD2720C1}"/>
              </a:ext>
            </a:extLst>
          </p:cNvPr>
          <p:cNvPicPr>
            <a:picLocks noChangeAspect="1"/>
          </p:cNvPicPr>
          <p:nvPr/>
        </p:nvPicPr>
        <p:blipFill rotWithShape="1">
          <a:blip r:embed="rId9"/>
          <a:srcRect l="1267" r="12044" b="9718"/>
          <a:stretch>
            <a:fillRect/>
          </a:stretch>
        </p:blipFill>
        <p:spPr>
          <a:xfrm>
            <a:off x="577973" y="1760424"/>
            <a:ext cx="1858010" cy="1082040"/>
          </a:xfrm>
          <a:prstGeom prst="rect">
            <a:avLst/>
          </a:prstGeom>
        </p:spPr>
      </p:pic>
      <p:pic>
        <p:nvPicPr>
          <p:cNvPr id="18" name="图片 5" descr="bearing_vel_21_loc_A">
            <a:extLst>
              <a:ext uri="{FF2B5EF4-FFF2-40B4-BE49-F238E27FC236}">
                <a16:creationId xmlns:a16="http://schemas.microsoft.com/office/drawing/2014/main" id="{7BDE6269-C1AE-6D26-B85F-E9A18406EBC7}"/>
              </a:ext>
            </a:extLst>
          </p:cNvPr>
          <p:cNvPicPr>
            <a:picLocks noChangeAspect="1"/>
          </p:cNvPicPr>
          <p:nvPr/>
        </p:nvPicPr>
        <p:blipFill rotWithShape="1">
          <a:blip r:embed="rId10"/>
          <a:srcRect r="12563" b="9620"/>
          <a:stretch>
            <a:fillRect/>
          </a:stretch>
        </p:blipFill>
        <p:spPr>
          <a:xfrm>
            <a:off x="588133" y="3194889"/>
            <a:ext cx="1847850" cy="1087755"/>
          </a:xfrm>
          <a:prstGeom prst="rect">
            <a:avLst/>
          </a:prstGeom>
        </p:spPr>
      </p:pic>
      <p:sp>
        <p:nvSpPr>
          <p:cNvPr id="19" name="学论网-专注原创-www.xuelun.me">
            <a:extLst>
              <a:ext uri="{FF2B5EF4-FFF2-40B4-BE49-F238E27FC236}">
                <a16:creationId xmlns:a16="http://schemas.microsoft.com/office/drawing/2014/main" id="{868C8370-AD9A-1B79-DBE7-1D392845B7A2}"/>
              </a:ext>
            </a:extLst>
          </p:cNvPr>
          <p:cNvSpPr/>
          <p:nvPr>
            <p:custDataLst>
              <p:tags r:id="rId1"/>
            </p:custDataLst>
          </p:nvPr>
        </p:nvSpPr>
        <p:spPr>
          <a:xfrm>
            <a:off x="310638" y="2820874"/>
            <a:ext cx="2452370" cy="299085"/>
          </a:xfrm>
          <a:prstGeom prst="rect">
            <a:avLst/>
          </a:prstGeom>
        </p:spPr>
        <p:txBody>
          <a:bodyPr wrap="square">
            <a:spAutoFit/>
          </a:bodyPr>
          <a:lstStyle/>
          <a:p>
            <a:pPr>
              <a:lnSpc>
                <a:spcPct val="150000"/>
              </a:lnSpc>
            </a:pPr>
            <a:r>
              <a:rPr lang="en-US" altLang="zh-CN" sz="90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rPr>
              <a:t>source_train_normal_0016_</a:t>
            </a:r>
            <a:r>
              <a:rPr lang="en-US" altLang="zh-CN" sz="9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vel_17</a:t>
            </a:r>
            <a:r>
              <a:rPr lang="en-US" altLang="zh-CN" sz="90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rPr>
              <a:t>_loc_A.wav</a:t>
            </a:r>
          </a:p>
        </p:txBody>
      </p:sp>
      <p:sp>
        <p:nvSpPr>
          <p:cNvPr id="20" name="学论网-专注原创-www.xuelun.me">
            <a:extLst>
              <a:ext uri="{FF2B5EF4-FFF2-40B4-BE49-F238E27FC236}">
                <a16:creationId xmlns:a16="http://schemas.microsoft.com/office/drawing/2014/main" id="{24AC2661-816A-1CAD-7666-77BD6E48E4AA}"/>
              </a:ext>
            </a:extLst>
          </p:cNvPr>
          <p:cNvSpPr/>
          <p:nvPr>
            <p:custDataLst>
              <p:tags r:id="rId2"/>
            </p:custDataLst>
          </p:nvPr>
        </p:nvSpPr>
        <p:spPr>
          <a:xfrm>
            <a:off x="338578" y="4261054"/>
            <a:ext cx="2452370" cy="299085"/>
          </a:xfrm>
          <a:prstGeom prst="rect">
            <a:avLst/>
          </a:prstGeom>
        </p:spPr>
        <p:txBody>
          <a:bodyPr wrap="square">
            <a:spAutoFit/>
          </a:bodyPr>
          <a:lstStyle/>
          <a:p>
            <a:pPr>
              <a:lnSpc>
                <a:spcPct val="150000"/>
              </a:lnSpc>
            </a:pPr>
            <a:r>
              <a:rPr lang="en-US" altLang="zh-CN" sz="90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rPr>
              <a:t>source_train_normal_0017_</a:t>
            </a:r>
            <a:r>
              <a:rPr lang="en-US" altLang="zh-CN" sz="9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vel_21</a:t>
            </a:r>
            <a:r>
              <a:rPr lang="en-US" altLang="zh-CN" sz="90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rPr>
              <a:t>_loc_A.wav</a:t>
            </a:r>
          </a:p>
        </p:txBody>
      </p:sp>
      <p:pic>
        <p:nvPicPr>
          <p:cNvPr id="21" name="section_00_source_train_normal_0038_vel_17_loc_A">
            <a:hlinkClick r:id="" action="ppaction://media"/>
            <a:extLst>
              <a:ext uri="{FF2B5EF4-FFF2-40B4-BE49-F238E27FC236}">
                <a16:creationId xmlns:a16="http://schemas.microsoft.com/office/drawing/2014/main" id="{102A8797-F727-5E97-8754-1291D2D62CAA}"/>
              </a:ext>
            </a:extLst>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1346958" y="2173174"/>
            <a:ext cx="280035" cy="283210"/>
          </a:xfrm>
          <a:prstGeom prst="rect">
            <a:avLst/>
          </a:prstGeom>
        </p:spPr>
      </p:pic>
      <p:pic>
        <p:nvPicPr>
          <p:cNvPr id="22" name="section_00_source_train_normal_0017_vel_21_loc_A">
            <a:hlinkClick r:id="" action="ppaction://media"/>
            <a:extLst>
              <a:ext uri="{FF2B5EF4-FFF2-40B4-BE49-F238E27FC236}">
                <a16:creationId xmlns:a16="http://schemas.microsoft.com/office/drawing/2014/main" id="{DD3CE25C-37DD-6D32-3C07-116B742BF857}"/>
              </a:ext>
            </a:extLst>
          </p:cNvPr>
          <p:cNvPicPr/>
          <p:nvPr>
            <a:audioFile r:link="rId6"/>
            <p:extLst>
              <p:ext uri="{DAA4B4D4-6D71-4841-9C94-3DE7FCFB9230}">
                <p14:media xmlns:p14="http://schemas.microsoft.com/office/powerpoint/2010/main" r:embed="rId5"/>
              </p:ext>
            </p:extLst>
          </p:nvPr>
        </p:nvPicPr>
        <p:blipFill>
          <a:blip r:embed="rId11"/>
          <a:stretch>
            <a:fillRect/>
          </a:stretch>
        </p:blipFill>
        <p:spPr>
          <a:xfrm>
            <a:off x="1357753" y="3565729"/>
            <a:ext cx="280035" cy="283210"/>
          </a:xfrm>
          <a:prstGeom prst="rect">
            <a:avLst/>
          </a:prstGeom>
        </p:spPr>
      </p:pic>
      <p:pic>
        <p:nvPicPr>
          <p:cNvPr id="23" name="图片 7">
            <a:extLst>
              <a:ext uri="{FF2B5EF4-FFF2-40B4-BE49-F238E27FC236}">
                <a16:creationId xmlns:a16="http://schemas.microsoft.com/office/drawing/2014/main" id="{E491ECDC-8551-0A5F-9D1C-ACEA4A182730}"/>
              </a:ext>
            </a:extLst>
          </p:cNvPr>
          <p:cNvPicPr>
            <a:picLocks noChangeAspect="1"/>
          </p:cNvPicPr>
          <p:nvPr/>
        </p:nvPicPr>
        <p:blipFill>
          <a:blip r:embed="rId12"/>
          <a:stretch>
            <a:fillRect/>
          </a:stretch>
        </p:blipFill>
        <p:spPr>
          <a:xfrm>
            <a:off x="2652226" y="1556792"/>
            <a:ext cx="6240949" cy="3018147"/>
          </a:xfrm>
          <a:prstGeom prst="rect">
            <a:avLst/>
          </a:prstGeom>
        </p:spPr>
      </p:pic>
      <p:sp>
        <p:nvSpPr>
          <p:cNvPr id="24" name="文本框 8">
            <a:extLst>
              <a:ext uri="{FF2B5EF4-FFF2-40B4-BE49-F238E27FC236}">
                <a16:creationId xmlns:a16="http://schemas.microsoft.com/office/drawing/2014/main" id="{B2DF832C-D8A1-8747-1B89-F4336CCA6329}"/>
              </a:ext>
            </a:extLst>
          </p:cNvPr>
          <p:cNvSpPr txBox="1"/>
          <p:nvPr/>
        </p:nvSpPr>
        <p:spPr>
          <a:xfrm>
            <a:off x="115709" y="4574939"/>
            <a:ext cx="2822575" cy="523220"/>
          </a:xfrm>
          <a:prstGeom prst="rect">
            <a:avLst/>
          </a:prstGeom>
          <a:noFill/>
        </p:spPr>
        <p:txBody>
          <a:bodyPr wrap="square" rtlCol="0" anchor="t">
            <a:spAutoFit/>
          </a:bodyPr>
          <a:lstStyle/>
          <a:p>
            <a:pPr algn="ct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Real audio of Bearing with different operation status</a:t>
            </a:r>
            <a:endParaRPr lang="zh-CN" altLang="en-US"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5" name="文本框 10">
            <a:extLst>
              <a:ext uri="{FF2B5EF4-FFF2-40B4-BE49-F238E27FC236}">
                <a16:creationId xmlns:a16="http://schemas.microsoft.com/office/drawing/2014/main" id="{FAFC4932-72E8-3929-EC8D-5A902157E0E9}"/>
              </a:ext>
            </a:extLst>
          </p:cNvPr>
          <p:cNvSpPr txBox="1"/>
          <p:nvPr/>
        </p:nvSpPr>
        <p:spPr>
          <a:xfrm>
            <a:off x="3933314" y="4815984"/>
            <a:ext cx="4306145" cy="307777"/>
          </a:xfrm>
          <a:prstGeom prst="rect">
            <a:avLst/>
          </a:prstGeom>
          <a:noFill/>
        </p:spPr>
        <p:txBody>
          <a:bodyPr wrap="square" rtlCol="0" anchor="t">
            <a:spAutoFit/>
          </a:bodyPr>
          <a:lstStyle/>
          <a:p>
            <a:pPr algn="ct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T-SNE visualizations before and after using Gen-ASD</a:t>
            </a:r>
            <a:endParaRPr lang="zh-CN" altLang="en-US"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矩形 1">
            <a:extLst>
              <a:ext uri="{FF2B5EF4-FFF2-40B4-BE49-F238E27FC236}">
                <a16:creationId xmlns:a16="http://schemas.microsoft.com/office/drawing/2014/main" id="{FA96F07B-4DBB-EE84-049F-4F4F93F96BE7}"/>
              </a:ext>
            </a:extLst>
          </p:cNvPr>
          <p:cNvSpPr/>
          <p:nvPr/>
        </p:nvSpPr>
        <p:spPr>
          <a:xfrm>
            <a:off x="319088" y="5591116"/>
            <a:ext cx="8599513" cy="365125"/>
          </a:xfrm>
          <a:prstGeom prst="rect">
            <a:avLst/>
          </a:prstGeom>
        </p:spPr>
        <p:txBody>
          <a:bodyPr wrap="square">
            <a:noAutofit/>
          </a:bodyPr>
          <a:lstStyle/>
          <a:p>
            <a:pPr indent="0" algn="just" fontAlgn="auto">
              <a:lnSpc>
                <a:spcPct val="100000"/>
              </a:lnSpc>
              <a:spcBef>
                <a:spcPts val="0"/>
              </a:spcBef>
            </a:pPr>
            <a:r>
              <a:rPr lang="en-US" altLang="zh-CN" sz="12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F. Xiao, J. Guan, K. Zhang, Q. Zhu, H. Liu, S. Zhang, and W. Wang, "First-Shot Unsupervised Anomalous Sound Detection with Metadata-Assisted Audio Generation” IEEE TASLP, 2025, submitted.</a:t>
            </a:r>
          </a:p>
        </p:txBody>
      </p:sp>
    </p:spTree>
    <p:extLst>
      <p:ext uri="{BB962C8B-B14F-4D97-AF65-F5344CB8AC3E}">
        <p14:creationId xmlns:p14="http://schemas.microsoft.com/office/powerpoint/2010/main" val="3022736485"/>
      </p:ext>
    </p:extLst>
  </p:cSld>
  <p:clrMapOvr>
    <a:masterClrMapping/>
  </p:clrMapOvr>
  <p:timing>
    <p:tnLst>
      <p:par>
        <p:cTn id="1" dur="indefinite" restart="never" nodeType="tmRoot">
          <p:childTnLst>
            <p:audio>
              <p:cMediaNode>
                <p:cTn id="2" fill="hold" display="1">
                  <p:stCondLst>
                    <p:cond delay="indefinite"/>
                  </p:stCondLst>
                  <p:endCondLst>
                    <p:cond evt="onStopAudio" delay="0">
                      <p:tgtEl>
                        <p:sldTgt/>
                      </p:tgtEl>
                    </p:cond>
                  </p:endCondLst>
                </p:cTn>
                <p:tgtEl>
                  <p:spTgt spid="22"/>
                </p:tgtEl>
              </p:cMediaNode>
            </p:audio>
            <p:audio>
              <p:cMediaNode>
                <p:cTn id="3" fill="hold" display="1">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B7C6E-E348-D771-44AF-1EA88D7A61D2}"/>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E926BB1A-738E-6D1E-234D-53B90AD2AE87}"/>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200" dirty="0">
                <a:solidFill>
                  <a:srgbClr val="0E0E6E"/>
                </a:solidFill>
                <a:ea typeface="微软雅黑" panose="020B0503020204020204" pitchFamily="34" charset="-122"/>
                <a:cs typeface="Times New Roman" panose="02020603050405020304" pitchFamily="18" charset="0"/>
                <a:sym typeface="+mn-ea"/>
              </a:rPr>
              <a:t>Results</a:t>
            </a:r>
            <a:endParaRPr lang="en-GB" altLang="en-US" sz="3200" dirty="0">
              <a:solidFill>
                <a:srgbClr val="002060"/>
              </a:solidFill>
            </a:endParaRPr>
          </a:p>
        </p:txBody>
      </p:sp>
      <p:sp>
        <p:nvSpPr>
          <p:cNvPr id="10244" name="Slide Number Placeholder 7">
            <a:extLst>
              <a:ext uri="{FF2B5EF4-FFF2-40B4-BE49-F238E27FC236}">
                <a16:creationId xmlns:a16="http://schemas.microsoft.com/office/drawing/2014/main" id="{8959AB6B-3DFA-AA93-E670-DDDB3A699A89}"/>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32</a:t>
            </a:fld>
            <a:endParaRPr lang="en-GB" altLang="en-US" sz="1200">
              <a:solidFill>
                <a:srgbClr val="898989"/>
              </a:solidFill>
            </a:endParaRPr>
          </a:p>
        </p:txBody>
      </p:sp>
      <p:pic>
        <p:nvPicPr>
          <p:cNvPr id="2" name="图片 5">
            <a:extLst>
              <a:ext uri="{FF2B5EF4-FFF2-40B4-BE49-F238E27FC236}">
                <a16:creationId xmlns:a16="http://schemas.microsoft.com/office/drawing/2014/main" id="{F17AEC0E-0A02-0841-756F-5EFE4C3AA201}"/>
              </a:ext>
            </a:extLst>
          </p:cNvPr>
          <p:cNvPicPr>
            <a:picLocks noChangeAspect="1"/>
          </p:cNvPicPr>
          <p:nvPr/>
        </p:nvPicPr>
        <p:blipFill>
          <a:blip r:embed="rId2"/>
          <a:stretch>
            <a:fillRect/>
          </a:stretch>
        </p:blipFill>
        <p:spPr>
          <a:xfrm>
            <a:off x="305958" y="1484784"/>
            <a:ext cx="8687542" cy="1872208"/>
          </a:xfrm>
          <a:prstGeom prst="rect">
            <a:avLst/>
          </a:prstGeom>
        </p:spPr>
      </p:pic>
      <p:sp>
        <p:nvSpPr>
          <p:cNvPr id="4" name="TextBox 3">
            <a:extLst>
              <a:ext uri="{FF2B5EF4-FFF2-40B4-BE49-F238E27FC236}">
                <a16:creationId xmlns:a16="http://schemas.microsoft.com/office/drawing/2014/main" id="{7F270F79-B5F0-2B4A-ABD1-DBECD617B097}"/>
              </a:ext>
            </a:extLst>
          </p:cNvPr>
          <p:cNvSpPr txBox="1"/>
          <p:nvPr/>
        </p:nvSpPr>
        <p:spPr>
          <a:xfrm>
            <a:off x="530767" y="940658"/>
            <a:ext cx="8237924" cy="400110"/>
          </a:xfrm>
          <a:prstGeom prst="rect">
            <a:avLst/>
          </a:prstGeom>
          <a:noFill/>
        </p:spPr>
        <p:txBody>
          <a:bodyPr wrap="square">
            <a:spAutoFit/>
          </a:bodyPr>
          <a:lstStyle/>
          <a:p>
            <a:r>
              <a:rPr lang="en-GB" sz="2000" b="0" i="0" u="none" strike="noStrike" baseline="0" dirty="0">
                <a:latin typeface="NimbusRomNo9L-Regu"/>
              </a:rPr>
              <a:t>Performance comparison with DCASE 2023 Challenge Task 2 top submissions</a:t>
            </a:r>
            <a:endParaRPr lang="en-GB" dirty="0"/>
          </a:p>
        </p:txBody>
      </p:sp>
      <p:sp>
        <p:nvSpPr>
          <p:cNvPr id="6" name="TextBox 5">
            <a:extLst>
              <a:ext uri="{FF2B5EF4-FFF2-40B4-BE49-F238E27FC236}">
                <a16:creationId xmlns:a16="http://schemas.microsoft.com/office/drawing/2014/main" id="{89ED1834-AD04-D239-5172-E4B0A15A4EAA}"/>
              </a:ext>
            </a:extLst>
          </p:cNvPr>
          <p:cNvSpPr txBox="1"/>
          <p:nvPr/>
        </p:nvSpPr>
        <p:spPr>
          <a:xfrm>
            <a:off x="347198" y="3661155"/>
            <a:ext cx="8449603" cy="2554545"/>
          </a:xfrm>
          <a:prstGeom prst="rect">
            <a:avLst/>
          </a:prstGeom>
          <a:noFill/>
        </p:spPr>
        <p:txBody>
          <a:bodyPr wrap="square">
            <a:spAutoFit/>
          </a:bodyPr>
          <a:lstStyle/>
          <a:p>
            <a:pPr marL="342900" indent="-342900" algn="l">
              <a:buFont typeface="Arial" panose="020B0604020202020204" pitchFamily="34" charset="0"/>
              <a:buChar char="•"/>
            </a:pPr>
            <a:r>
              <a:rPr lang="en-US" altLang="zh-CN" sz="2000" b="1" i="0" u="none" strike="noStrike" baseline="0" dirty="0">
                <a:latin typeface="NimbusRomNo9L-Regu"/>
              </a:rPr>
              <a:t>S</a:t>
            </a:r>
            <a:r>
              <a:rPr lang="en-GB" sz="2000" b="1" i="0" u="none" strike="noStrike" baseline="0" dirty="0">
                <a:latin typeface="NimbusRomNo9L-Regu"/>
              </a:rPr>
              <a:t>even reference machine types </a:t>
            </a:r>
            <a:r>
              <a:rPr lang="en-GB" sz="2000" b="0" i="0" u="none" strike="noStrike" baseline="0" dirty="0">
                <a:latin typeface="NimbusRomNo9L-Regu"/>
              </a:rPr>
              <a:t>(Fan, Gearbox, Bearing, Slider, </a:t>
            </a:r>
            <a:r>
              <a:rPr lang="en-GB" sz="2000" b="0" i="0" u="none" strike="noStrike" baseline="0" dirty="0" err="1">
                <a:latin typeface="NimbusRomNo9L-Regu"/>
              </a:rPr>
              <a:t>ToyCar</a:t>
            </a:r>
            <a:r>
              <a:rPr lang="en-GB" sz="2000" b="0" i="0" u="none" strike="noStrike" baseline="0" dirty="0">
                <a:latin typeface="NimbusRomNo9L-Regu"/>
              </a:rPr>
              <a:t>, </a:t>
            </a:r>
            <a:r>
              <a:rPr lang="en-GB" sz="2000" b="0" i="0" u="none" strike="noStrike" baseline="0" dirty="0" err="1">
                <a:latin typeface="NimbusRomNo9L-Regu"/>
              </a:rPr>
              <a:t>ToyTrain</a:t>
            </a:r>
            <a:r>
              <a:rPr lang="en-GB" sz="2000" b="0" i="0" u="none" strike="noStrike" baseline="0" dirty="0">
                <a:latin typeface="NimbusRomNo9L-Regu"/>
              </a:rPr>
              <a:t>, Valve) and </a:t>
            </a:r>
            <a:r>
              <a:rPr lang="en-GB" sz="2000" b="1" i="0" u="none" strike="noStrike" baseline="0" dirty="0">
                <a:latin typeface="NimbusRomNo9L-Regu"/>
              </a:rPr>
              <a:t>seven target machine types </a:t>
            </a:r>
            <a:r>
              <a:rPr lang="en-GB" sz="2000" b="0" i="0" u="none" strike="noStrike" baseline="0" dirty="0">
                <a:latin typeface="NimbusRomNo9L-Regu"/>
              </a:rPr>
              <a:t>(Vacuum, </a:t>
            </a:r>
            <a:r>
              <a:rPr lang="en-GB" sz="2000" b="0" i="0" u="none" strike="noStrike" baseline="0" dirty="0" err="1">
                <a:latin typeface="NimbusRomNo9L-Regu"/>
              </a:rPr>
              <a:t>ToyTank</a:t>
            </a:r>
            <a:r>
              <a:rPr lang="en-GB" sz="2000" b="0" i="0" u="none" strike="noStrike" baseline="0" dirty="0">
                <a:latin typeface="NimbusRomNo9L-Regu"/>
              </a:rPr>
              <a:t>, </a:t>
            </a:r>
            <a:r>
              <a:rPr lang="en-GB" sz="2000" b="0" i="0" u="none" strike="noStrike" baseline="0" dirty="0" err="1">
                <a:latin typeface="NimbusRomNo9L-Regu"/>
              </a:rPr>
              <a:t>ToyNscale</a:t>
            </a:r>
            <a:r>
              <a:rPr lang="en-GB" sz="2000" b="0" i="0" u="none" strike="noStrike" baseline="0" dirty="0">
                <a:latin typeface="NimbusRomNo9L-Regu"/>
              </a:rPr>
              <a:t>, </a:t>
            </a:r>
            <a:r>
              <a:rPr lang="en-GB" sz="2000" b="0" i="0" u="none" strike="noStrike" baseline="0" dirty="0" err="1">
                <a:latin typeface="NimbusRomNo9L-Regu"/>
              </a:rPr>
              <a:t>ToyDrone</a:t>
            </a:r>
            <a:r>
              <a:rPr lang="en-GB" sz="2000" b="0" i="0" u="none" strike="noStrike" baseline="0" dirty="0">
                <a:latin typeface="NimbusRomNo9L-Regu"/>
              </a:rPr>
              <a:t>, Bandsaw, Grinder, Shaker). </a:t>
            </a:r>
          </a:p>
          <a:p>
            <a:pPr marL="342900" indent="-342900" algn="l">
              <a:buFont typeface="Arial" panose="020B0604020202020204" pitchFamily="34" charset="0"/>
              <a:buChar char="•"/>
            </a:pPr>
            <a:r>
              <a:rPr lang="en-GB" sz="2000" b="0" i="0" u="none" strike="noStrike" baseline="0" dirty="0">
                <a:latin typeface="NimbusRomNo9L-Regu"/>
              </a:rPr>
              <a:t>In the training set, for each reference machine type, there are 1100 normal sound clips and 100 abnormal sound clips, while for each target machine type, there are 1000 normal sound clips. </a:t>
            </a:r>
          </a:p>
          <a:p>
            <a:pPr marL="342900" indent="-342900" algn="l">
              <a:buFont typeface="Arial" panose="020B0604020202020204" pitchFamily="34" charset="0"/>
              <a:buChar char="•"/>
            </a:pPr>
            <a:r>
              <a:rPr lang="en-GB" sz="2000" b="0" i="0" u="none" strike="noStrike" baseline="0" dirty="0">
                <a:latin typeface="NimbusRomNo9L-Regu"/>
              </a:rPr>
              <a:t>In the evaluation set, there are 200 sound clips with unknown conditions (normal or abnormal) for each target machine type.</a:t>
            </a:r>
            <a:endParaRPr lang="en-GB" dirty="0"/>
          </a:p>
        </p:txBody>
      </p:sp>
    </p:spTree>
    <p:extLst>
      <p:ext uri="{BB962C8B-B14F-4D97-AF65-F5344CB8AC3E}">
        <p14:creationId xmlns:p14="http://schemas.microsoft.com/office/powerpoint/2010/main" val="2583189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6AB0-9850-13F7-CAA4-DCE201118F7B}"/>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8C89E8B3-20AA-43F4-6A8A-B74D33C86852}"/>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200" dirty="0">
                <a:solidFill>
                  <a:srgbClr val="0E0E6E"/>
                </a:solidFill>
                <a:ea typeface="微软雅黑" panose="020B0503020204020204" pitchFamily="34" charset="-122"/>
                <a:cs typeface="Times New Roman" panose="02020603050405020304" pitchFamily="18" charset="0"/>
                <a:sym typeface="+mn-ea"/>
              </a:rPr>
              <a:t>Results</a:t>
            </a:r>
            <a:endParaRPr lang="en-GB" altLang="en-US" sz="3200" dirty="0">
              <a:solidFill>
                <a:srgbClr val="002060"/>
              </a:solidFill>
            </a:endParaRPr>
          </a:p>
        </p:txBody>
      </p:sp>
      <p:sp>
        <p:nvSpPr>
          <p:cNvPr id="10244" name="Slide Number Placeholder 7">
            <a:extLst>
              <a:ext uri="{FF2B5EF4-FFF2-40B4-BE49-F238E27FC236}">
                <a16:creationId xmlns:a16="http://schemas.microsoft.com/office/drawing/2014/main" id="{154D4AF0-E4BC-9FCF-FC1C-E0275BF6AE0A}"/>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33</a:t>
            </a:fld>
            <a:endParaRPr lang="en-GB" altLang="en-US" sz="1200">
              <a:solidFill>
                <a:srgbClr val="898989"/>
              </a:solidFill>
            </a:endParaRPr>
          </a:p>
        </p:txBody>
      </p:sp>
      <p:pic>
        <p:nvPicPr>
          <p:cNvPr id="3" name="图片 17">
            <a:extLst>
              <a:ext uri="{FF2B5EF4-FFF2-40B4-BE49-F238E27FC236}">
                <a16:creationId xmlns:a16="http://schemas.microsoft.com/office/drawing/2014/main" id="{D7D671F7-D3A0-AFCB-94B2-11F639D1555A}"/>
              </a:ext>
            </a:extLst>
          </p:cNvPr>
          <p:cNvPicPr>
            <a:picLocks noChangeAspect="1"/>
          </p:cNvPicPr>
          <p:nvPr/>
        </p:nvPicPr>
        <p:blipFill>
          <a:blip r:embed="rId2"/>
          <a:stretch>
            <a:fillRect/>
          </a:stretch>
        </p:blipFill>
        <p:spPr>
          <a:xfrm>
            <a:off x="327664" y="1556792"/>
            <a:ext cx="8575688" cy="2808312"/>
          </a:xfrm>
          <a:prstGeom prst="rect">
            <a:avLst/>
          </a:prstGeom>
        </p:spPr>
      </p:pic>
    </p:spTree>
    <p:extLst>
      <p:ext uri="{BB962C8B-B14F-4D97-AF65-F5344CB8AC3E}">
        <p14:creationId xmlns:p14="http://schemas.microsoft.com/office/powerpoint/2010/main" val="1616155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C2F6C-86A8-8C85-1410-AE41B07180CA}"/>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9DF60F52-A9A9-A022-9A7F-31683E1EC56A}"/>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34</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B1B2128A-26E7-8851-8D18-6745FB2DBD9E}"/>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34</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8E553C8C-B396-4F50-28A4-771720B13222}"/>
              </a:ext>
            </a:extLst>
          </p:cNvPr>
          <p:cNvSpPr txBox="1"/>
          <p:nvPr/>
        </p:nvSpPr>
        <p:spPr>
          <a:xfrm>
            <a:off x="395536" y="332656"/>
            <a:ext cx="8658225" cy="523875"/>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Problem 4: Noisy Labels</a:t>
            </a:r>
            <a:endParaRPr lang="en-GB" sz="2800" kern="0" dirty="0">
              <a:solidFill>
                <a:srgbClr val="002060"/>
              </a:solidFill>
              <a:latin typeface="+mj-lt"/>
              <a:ea typeface="+mj-ea"/>
              <a:cs typeface="+mj-cs"/>
            </a:endParaRPr>
          </a:p>
        </p:txBody>
      </p:sp>
      <p:pic>
        <p:nvPicPr>
          <p:cNvPr id="3" name="Picture 2">
            <a:extLst>
              <a:ext uri="{FF2B5EF4-FFF2-40B4-BE49-F238E27FC236}">
                <a16:creationId xmlns:a16="http://schemas.microsoft.com/office/drawing/2014/main" id="{9E1466F7-F0C4-D1E6-792A-8E83CC0F5CF8}"/>
              </a:ext>
            </a:extLst>
          </p:cNvPr>
          <p:cNvPicPr>
            <a:picLocks noChangeAspect="1"/>
          </p:cNvPicPr>
          <p:nvPr/>
        </p:nvPicPr>
        <p:blipFill>
          <a:blip r:embed="rId3"/>
          <a:stretch>
            <a:fillRect/>
          </a:stretch>
        </p:blipFill>
        <p:spPr>
          <a:xfrm>
            <a:off x="683568" y="1011120"/>
            <a:ext cx="7776864" cy="3243311"/>
          </a:xfrm>
          <a:prstGeom prst="rect">
            <a:avLst/>
          </a:prstGeom>
        </p:spPr>
      </p:pic>
      <p:sp>
        <p:nvSpPr>
          <p:cNvPr id="4" name="TextBox 3">
            <a:extLst>
              <a:ext uri="{FF2B5EF4-FFF2-40B4-BE49-F238E27FC236}">
                <a16:creationId xmlns:a16="http://schemas.microsoft.com/office/drawing/2014/main" id="{9D950ACC-ED46-AF0A-492D-834EB4B97EB3}"/>
              </a:ext>
            </a:extLst>
          </p:cNvPr>
          <p:cNvSpPr txBox="1"/>
          <p:nvPr/>
        </p:nvSpPr>
        <p:spPr>
          <a:xfrm>
            <a:off x="899592" y="4417875"/>
            <a:ext cx="7984256" cy="2092881"/>
          </a:xfrm>
          <a:prstGeom prst="rect">
            <a:avLst/>
          </a:prstGeom>
          <a:noFill/>
        </p:spPr>
        <p:txBody>
          <a:bodyPr wrap="square" rtlCol="0">
            <a:spAutoFit/>
          </a:bodyPr>
          <a:lstStyle/>
          <a:p>
            <a:r>
              <a:rPr lang="en-GB" dirty="0">
                <a:latin typeface="+mn-lt"/>
              </a:rPr>
              <a:t>Disagreement between annotators due to various factors: </a:t>
            </a:r>
          </a:p>
          <a:p>
            <a:pPr marL="285750" indent="-285750">
              <a:buFont typeface="Arial" panose="020B0604020202020204" pitchFamily="34" charset="0"/>
              <a:buChar char="•"/>
            </a:pPr>
            <a:r>
              <a:rPr lang="en-GB" sz="1800" dirty="0">
                <a:latin typeface="+mn-lt"/>
              </a:rPr>
              <a:t>Low SNR &amp; strong background interference; </a:t>
            </a:r>
          </a:p>
          <a:p>
            <a:pPr marL="285750" indent="-285750">
              <a:buFont typeface="Arial" panose="020B0604020202020204" pitchFamily="34" charset="0"/>
              <a:buChar char="•"/>
            </a:pPr>
            <a:r>
              <a:rPr lang="en-GB" sz="1800" dirty="0">
                <a:latin typeface="+mn-lt"/>
              </a:rPr>
              <a:t>faint short, and intermittent events; </a:t>
            </a:r>
          </a:p>
          <a:p>
            <a:pPr marL="285750" indent="-285750">
              <a:buFont typeface="Arial" panose="020B0604020202020204" pitchFamily="34" charset="0"/>
              <a:buChar char="•"/>
            </a:pPr>
            <a:r>
              <a:rPr lang="en-GB" sz="1800" dirty="0">
                <a:latin typeface="+mn-lt"/>
              </a:rPr>
              <a:t>nonstationary normal and abnormal sound; </a:t>
            </a:r>
          </a:p>
          <a:p>
            <a:pPr marL="285750" indent="-285750">
              <a:buFont typeface="Arial" panose="020B0604020202020204" pitchFamily="34" charset="0"/>
              <a:buChar char="•"/>
            </a:pPr>
            <a:r>
              <a:rPr lang="en-GB" sz="1800" dirty="0">
                <a:latin typeface="+mn-lt"/>
              </a:rPr>
              <a:t>missing context or knowledge about sound events</a:t>
            </a:r>
          </a:p>
          <a:p>
            <a:pPr marL="285750" indent="-285750">
              <a:buFont typeface="Arial" panose="020B0604020202020204" pitchFamily="34" charset="0"/>
              <a:buChar char="•"/>
            </a:pPr>
            <a:endParaRPr lang="en-GB" sz="1800" dirty="0">
              <a:latin typeface="+mn-lt"/>
            </a:endParaRPr>
          </a:p>
          <a:p>
            <a:r>
              <a:rPr lang="en-GB" b="1" dirty="0">
                <a:latin typeface="+mn-lt"/>
              </a:rPr>
              <a:t>This can lead to noisy or incorrect labels.</a:t>
            </a:r>
            <a:endParaRPr lang="en-GB" sz="1800" dirty="0">
              <a:latin typeface="+mn-lt"/>
            </a:endParaRPr>
          </a:p>
        </p:txBody>
      </p:sp>
    </p:spTree>
    <p:extLst>
      <p:ext uri="{BB962C8B-B14F-4D97-AF65-F5344CB8AC3E}">
        <p14:creationId xmlns:p14="http://schemas.microsoft.com/office/powerpoint/2010/main" val="2767465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D0620-831B-329C-F86A-51899C5620CB}"/>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CC4A3B11-5AA6-0BD2-AD9C-75A77C850FF0}"/>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35</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F8C83DAF-12BA-CD25-1E70-89C0CB4B0C57}"/>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35</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A283FF13-7EF9-6185-1F6E-57CB8BCD9F91}"/>
              </a:ext>
            </a:extLst>
          </p:cNvPr>
          <p:cNvSpPr txBox="1"/>
          <p:nvPr/>
        </p:nvSpPr>
        <p:spPr>
          <a:xfrm>
            <a:off x="395536" y="476672"/>
            <a:ext cx="8658225" cy="523875"/>
          </a:xfrm>
          <a:prstGeom prst="rect">
            <a:avLst/>
          </a:prstGeom>
          <a:noFill/>
        </p:spPr>
        <p:txBody>
          <a:bodyPr anchor="ctr">
            <a:spAutoFit/>
          </a:bodyPr>
          <a:lstStyle/>
          <a:p>
            <a:pPr eaLnBrk="1" hangingPunct="1">
              <a:defRPr/>
            </a:pPr>
            <a:r>
              <a:rPr lang="en-US" sz="2800" kern="0" dirty="0">
                <a:solidFill>
                  <a:srgbClr val="002060"/>
                </a:solidFill>
              </a:rPr>
              <a:t>Problem 4: Noisy Labels</a:t>
            </a:r>
            <a:endParaRPr lang="en-GB" sz="2800" kern="0" dirty="0">
              <a:solidFill>
                <a:srgbClr val="002060"/>
              </a:solidFill>
              <a:latin typeface="+mj-lt"/>
              <a:ea typeface="+mj-ea"/>
              <a:cs typeface="+mj-cs"/>
            </a:endParaRPr>
          </a:p>
        </p:txBody>
      </p:sp>
      <p:pic>
        <p:nvPicPr>
          <p:cNvPr id="3" name="Picture 2">
            <a:extLst>
              <a:ext uri="{FF2B5EF4-FFF2-40B4-BE49-F238E27FC236}">
                <a16:creationId xmlns:a16="http://schemas.microsoft.com/office/drawing/2014/main" id="{6D619097-62E2-22E5-98CC-F01E4A5CF361}"/>
              </a:ext>
            </a:extLst>
          </p:cNvPr>
          <p:cNvPicPr>
            <a:picLocks noChangeAspect="1"/>
          </p:cNvPicPr>
          <p:nvPr/>
        </p:nvPicPr>
        <p:blipFill>
          <a:blip r:embed="rId3"/>
          <a:stretch>
            <a:fillRect/>
          </a:stretch>
        </p:blipFill>
        <p:spPr>
          <a:xfrm>
            <a:off x="527063" y="3076357"/>
            <a:ext cx="7848872" cy="2902168"/>
          </a:xfrm>
          <a:prstGeom prst="rect">
            <a:avLst/>
          </a:prstGeom>
        </p:spPr>
      </p:pic>
      <p:sp>
        <p:nvSpPr>
          <p:cNvPr id="5" name="TextBox 4">
            <a:extLst>
              <a:ext uri="{FF2B5EF4-FFF2-40B4-BE49-F238E27FC236}">
                <a16:creationId xmlns:a16="http://schemas.microsoft.com/office/drawing/2014/main" id="{E86524F6-3520-F017-FF02-59CF2B1E81A3}"/>
              </a:ext>
            </a:extLst>
          </p:cNvPr>
          <p:cNvSpPr txBox="1"/>
          <p:nvPr/>
        </p:nvSpPr>
        <p:spPr>
          <a:xfrm>
            <a:off x="512180" y="1221720"/>
            <a:ext cx="7948252" cy="1631216"/>
          </a:xfrm>
          <a:prstGeom prst="rect">
            <a:avLst/>
          </a:prstGeom>
          <a:noFill/>
        </p:spPr>
        <p:txBody>
          <a:bodyPr wrap="square">
            <a:spAutoFit/>
          </a:bodyPr>
          <a:lstStyle/>
          <a:p>
            <a:r>
              <a:rPr lang="en-GB" sz="2000" b="0" i="0" u="none" strike="noStrike" baseline="0" dirty="0">
                <a:solidFill>
                  <a:srgbClr val="000000"/>
                </a:solidFill>
                <a:latin typeface="+mn-lt"/>
              </a:rPr>
              <a:t>A common assumption in unsupervised AAD: </a:t>
            </a:r>
            <a:r>
              <a:rPr lang="en-GB" sz="2000" b="1" i="0" u="none" strike="noStrike" baseline="0" dirty="0">
                <a:solidFill>
                  <a:srgbClr val="000000"/>
                </a:solidFill>
                <a:latin typeface="+mn-lt"/>
              </a:rPr>
              <a:t>all training data are normal. </a:t>
            </a:r>
          </a:p>
          <a:p>
            <a:r>
              <a:rPr lang="en-GB" b="1" dirty="0">
                <a:solidFill>
                  <a:srgbClr val="000000"/>
                </a:solidFill>
                <a:latin typeface="+mn-lt"/>
              </a:rPr>
              <a:t>Question: </a:t>
            </a:r>
          </a:p>
          <a:p>
            <a:r>
              <a:rPr lang="en-GB" dirty="0">
                <a:latin typeface="+mn-lt"/>
              </a:rPr>
              <a:t>How can an unsupervised AAD model reliably learn from a ’normal’ dataset that is contaminated with unlabelled anomalies?</a:t>
            </a:r>
            <a:endParaRPr lang="en-GB" b="1" dirty="0">
              <a:latin typeface="+mn-lt"/>
            </a:endParaRPr>
          </a:p>
        </p:txBody>
      </p:sp>
    </p:spTree>
    <p:extLst>
      <p:ext uri="{BB962C8B-B14F-4D97-AF65-F5344CB8AC3E}">
        <p14:creationId xmlns:p14="http://schemas.microsoft.com/office/powerpoint/2010/main" val="2999843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26BFD-36C6-7E9C-E030-BEABAA47197A}"/>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8D4B8952-ED06-0E10-F4E4-214E60E5D33A}"/>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36</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261A3BEE-D51B-2B9D-E758-5CC74043485A}"/>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36</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C83A29CA-4C22-51F1-2851-5AC2E7EDE88E}"/>
              </a:ext>
            </a:extLst>
          </p:cNvPr>
          <p:cNvSpPr txBox="1"/>
          <p:nvPr/>
        </p:nvSpPr>
        <p:spPr>
          <a:xfrm>
            <a:off x="395536" y="476672"/>
            <a:ext cx="8658225" cy="523875"/>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SCAN </a:t>
            </a:r>
            <a:endParaRPr lang="en-GB" sz="2800" kern="0" dirty="0">
              <a:solidFill>
                <a:srgbClr val="002060"/>
              </a:solidFill>
              <a:latin typeface="+mj-lt"/>
              <a:ea typeface="+mj-ea"/>
              <a:cs typeface="+mj-cs"/>
            </a:endParaRPr>
          </a:p>
        </p:txBody>
      </p:sp>
      <p:sp>
        <p:nvSpPr>
          <p:cNvPr id="5" name="TextBox 4">
            <a:extLst>
              <a:ext uri="{FF2B5EF4-FFF2-40B4-BE49-F238E27FC236}">
                <a16:creationId xmlns:a16="http://schemas.microsoft.com/office/drawing/2014/main" id="{6FBBD56B-F41E-F99F-B46D-D649806AAAFB}"/>
              </a:ext>
            </a:extLst>
          </p:cNvPr>
          <p:cNvSpPr txBox="1"/>
          <p:nvPr/>
        </p:nvSpPr>
        <p:spPr>
          <a:xfrm>
            <a:off x="512180" y="1052736"/>
            <a:ext cx="7948252" cy="400110"/>
          </a:xfrm>
          <a:prstGeom prst="rect">
            <a:avLst/>
          </a:prstGeom>
          <a:noFill/>
        </p:spPr>
        <p:txBody>
          <a:bodyPr wrap="square">
            <a:spAutoFit/>
          </a:bodyPr>
          <a:lstStyle/>
          <a:p>
            <a:r>
              <a:rPr lang="en-GB" b="1" dirty="0"/>
              <a:t>Selective Contrastive Learning Against Noisy Data</a:t>
            </a:r>
            <a:r>
              <a:rPr lang="en-GB" sz="2000" b="1" i="0" u="none" strike="noStrike" baseline="0" dirty="0">
                <a:solidFill>
                  <a:srgbClr val="000000"/>
                </a:solidFill>
                <a:latin typeface="Abadi" panose="020F0502020204030204" pitchFamily="34" charset="0"/>
              </a:rPr>
              <a:t> </a:t>
            </a:r>
          </a:p>
        </p:txBody>
      </p:sp>
      <p:pic>
        <p:nvPicPr>
          <p:cNvPr id="4" name="Picture 3">
            <a:extLst>
              <a:ext uri="{FF2B5EF4-FFF2-40B4-BE49-F238E27FC236}">
                <a16:creationId xmlns:a16="http://schemas.microsoft.com/office/drawing/2014/main" id="{8A6A4BBB-CC7D-13E6-C85B-BAC5C1776DDA}"/>
              </a:ext>
            </a:extLst>
          </p:cNvPr>
          <p:cNvPicPr>
            <a:picLocks noChangeAspect="1"/>
          </p:cNvPicPr>
          <p:nvPr/>
        </p:nvPicPr>
        <p:blipFill>
          <a:blip r:embed="rId3"/>
          <a:stretch>
            <a:fillRect/>
          </a:stretch>
        </p:blipFill>
        <p:spPr>
          <a:xfrm>
            <a:off x="971600" y="1412776"/>
            <a:ext cx="6569357" cy="4658271"/>
          </a:xfrm>
          <a:prstGeom prst="rect">
            <a:avLst/>
          </a:prstGeom>
        </p:spPr>
      </p:pic>
      <p:sp>
        <p:nvSpPr>
          <p:cNvPr id="7" name="TextBox 6">
            <a:extLst>
              <a:ext uri="{FF2B5EF4-FFF2-40B4-BE49-F238E27FC236}">
                <a16:creationId xmlns:a16="http://schemas.microsoft.com/office/drawing/2014/main" id="{E4924793-DB11-95DC-F43E-66297E9B8F71}"/>
              </a:ext>
            </a:extLst>
          </p:cNvPr>
          <p:cNvSpPr txBox="1"/>
          <p:nvPr/>
        </p:nvSpPr>
        <p:spPr>
          <a:xfrm>
            <a:off x="395536" y="6021288"/>
            <a:ext cx="8879394" cy="461665"/>
          </a:xfrm>
          <a:prstGeom prst="rect">
            <a:avLst/>
          </a:prstGeom>
          <a:noFill/>
        </p:spPr>
        <p:txBody>
          <a:bodyPr wrap="square">
            <a:spAutoFit/>
          </a:bodyPr>
          <a:lstStyle/>
          <a:p>
            <a:r>
              <a:rPr lang="en-GB" sz="1200" i="0" u="none" strike="noStrike" baseline="0" dirty="0">
                <a:solidFill>
                  <a:srgbClr val="000000"/>
                </a:solidFill>
                <a:latin typeface="+mn-lt"/>
                <a:ea typeface="DengXian" panose="02010600030101010101" pitchFamily="2" charset="-122"/>
              </a:rPr>
              <a:t>Z. Liu, Y. Hou, W. Wang, S. </a:t>
            </a:r>
            <a:r>
              <a:rPr lang="en-GB" sz="1200" dirty="0">
                <a:solidFill>
                  <a:srgbClr val="000000"/>
                </a:solidFill>
                <a:ea typeface="DengXian" panose="02010600030101010101" pitchFamily="2" charset="-122"/>
              </a:rPr>
              <a:t>Michiels</a:t>
            </a:r>
            <a:r>
              <a:rPr lang="en-GB" sz="1200" i="0" u="none" strike="noStrike" baseline="0" dirty="0">
                <a:solidFill>
                  <a:srgbClr val="000000"/>
                </a:solidFill>
                <a:latin typeface="+mn-lt"/>
                <a:ea typeface="DengXian" panose="02010600030101010101" pitchFamily="2" charset="-122"/>
              </a:rPr>
              <a:t>, and D. Hughes, </a:t>
            </a:r>
            <a:r>
              <a:rPr lang="en-GB" sz="1200" dirty="0">
                <a:solidFill>
                  <a:srgbClr val="000000"/>
                </a:solidFill>
                <a:latin typeface="+mn-lt"/>
                <a:ea typeface="DengXian" panose="02010600030101010101" pitchFamily="2" charset="-122"/>
              </a:rPr>
              <a:t>“</a:t>
            </a:r>
            <a:r>
              <a:rPr lang="en-GB" sz="1200" i="0" u="none" strike="noStrike" baseline="0" dirty="0">
                <a:solidFill>
                  <a:srgbClr val="000000"/>
                </a:solidFill>
                <a:latin typeface="+mn-lt"/>
                <a:ea typeface="DengXian" panose="02010600030101010101" pitchFamily="2" charset="-122"/>
              </a:rPr>
              <a:t>SCAN: Selective Contrastive Learning Against Noisy </a:t>
            </a:r>
            <a:r>
              <a:rPr lang="en-GB" sz="1200" b="0" i="0" u="none" strike="noStrike" baseline="0" dirty="0">
                <a:solidFill>
                  <a:srgbClr val="000000"/>
                </a:solidFill>
                <a:latin typeface="+mn-lt"/>
                <a:ea typeface="DengXian" panose="02010600030101010101" pitchFamily="2" charset="-122"/>
              </a:rPr>
              <a:t>Data for Acoustic Anomaly Detection”, IEEE Signal Processing Letter, pp. 1–5</a:t>
            </a:r>
            <a:r>
              <a:rPr lang="en-GB" sz="1200" dirty="0">
                <a:solidFill>
                  <a:srgbClr val="000000"/>
                </a:solidFill>
                <a:latin typeface="+mn-lt"/>
                <a:ea typeface="DengXian" panose="02010600030101010101" pitchFamily="2" charset="-122"/>
              </a:rPr>
              <a:t>, </a:t>
            </a:r>
            <a:r>
              <a:rPr lang="en-GB" sz="1200" dirty="0">
                <a:solidFill>
                  <a:srgbClr val="000000"/>
                </a:solidFill>
                <a:ea typeface="DengXian" panose="02010600030101010101" pitchFamily="2" charset="-122"/>
              </a:rPr>
              <a:t>2025.</a:t>
            </a:r>
            <a:endParaRPr lang="en-GB" sz="1200" dirty="0">
              <a:latin typeface="+mn-lt"/>
            </a:endParaRPr>
          </a:p>
        </p:txBody>
      </p:sp>
    </p:spTree>
    <p:extLst>
      <p:ext uri="{BB962C8B-B14F-4D97-AF65-F5344CB8AC3E}">
        <p14:creationId xmlns:p14="http://schemas.microsoft.com/office/powerpoint/2010/main" val="780270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B115E-7E1E-A800-BF62-51461BDE9992}"/>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65B0265D-9424-27AE-FFA0-C2C3DAD0B8E7}"/>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37</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A8E9BCFD-D60C-DA1D-8F1F-4FFDAF397013}"/>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37</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306AA983-78E6-CE12-180D-42BC324D9223}"/>
              </a:ext>
            </a:extLst>
          </p:cNvPr>
          <p:cNvSpPr txBox="1"/>
          <p:nvPr/>
        </p:nvSpPr>
        <p:spPr>
          <a:xfrm>
            <a:off x="395536" y="332656"/>
            <a:ext cx="8658225" cy="523875"/>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SCAN</a:t>
            </a:r>
            <a:endParaRPr lang="en-GB" sz="2800" kern="0" dirty="0">
              <a:solidFill>
                <a:srgbClr val="002060"/>
              </a:solidFill>
              <a:latin typeface="+mj-lt"/>
              <a:ea typeface="+mj-ea"/>
              <a:cs typeface="+mj-cs"/>
            </a:endParaRPr>
          </a:p>
        </p:txBody>
      </p:sp>
      <p:sp>
        <p:nvSpPr>
          <p:cNvPr id="3" name="TextBox 2">
            <a:extLst>
              <a:ext uri="{FF2B5EF4-FFF2-40B4-BE49-F238E27FC236}">
                <a16:creationId xmlns:a16="http://schemas.microsoft.com/office/drawing/2014/main" id="{AE7CDC24-37EB-701F-107B-1ADCA70A2875}"/>
              </a:ext>
            </a:extLst>
          </p:cNvPr>
          <p:cNvSpPr txBox="1"/>
          <p:nvPr/>
        </p:nvSpPr>
        <p:spPr>
          <a:xfrm>
            <a:off x="683568" y="977709"/>
            <a:ext cx="8064896" cy="2308324"/>
          </a:xfrm>
          <a:prstGeom prst="rect">
            <a:avLst/>
          </a:prstGeom>
          <a:noFill/>
        </p:spPr>
        <p:txBody>
          <a:bodyPr wrap="square">
            <a:spAutoFit/>
          </a:bodyPr>
          <a:lstStyle/>
          <a:p>
            <a:r>
              <a:rPr lang="en-GB" sz="1800" b="1" i="0" u="none" strike="noStrike" baseline="0" dirty="0">
                <a:solidFill>
                  <a:srgbClr val="000000"/>
                </a:solidFill>
                <a:latin typeface="+mn-lt"/>
              </a:rPr>
              <a:t>Selecting Confident Pairs: </a:t>
            </a:r>
          </a:p>
          <a:p>
            <a:pPr marL="342900" indent="-342900">
              <a:buFont typeface="Arial" panose="020B0604020202020204" pitchFamily="34" charset="0"/>
              <a:buChar char="•"/>
            </a:pPr>
            <a:r>
              <a:rPr lang="en-GB" sz="1800" b="0" i="0" u="none" strike="noStrike" baseline="0" dirty="0">
                <a:solidFill>
                  <a:srgbClr val="000000"/>
                </a:solidFill>
                <a:latin typeface="+mn-lt"/>
              </a:rPr>
              <a:t>Robust Scoring: Uses </a:t>
            </a:r>
            <a:r>
              <a:rPr lang="en-GB" sz="1800" b="0" i="0" u="none" strike="noStrike" baseline="0" dirty="0" err="1">
                <a:solidFill>
                  <a:srgbClr val="000000"/>
                </a:solidFill>
                <a:latin typeface="+mn-lt"/>
              </a:rPr>
              <a:t>Mahalanobis</a:t>
            </a:r>
            <a:r>
              <a:rPr lang="en-GB" sz="1800" b="0" i="0" u="none" strike="noStrike" baseline="0" dirty="0">
                <a:solidFill>
                  <a:srgbClr val="000000"/>
                </a:solidFill>
                <a:latin typeface="+mn-lt"/>
              </a:rPr>
              <a:t> Distance to compute anomaly scores.</a:t>
            </a:r>
          </a:p>
          <a:p>
            <a:pPr marL="342900" indent="-342900">
              <a:buFont typeface="Arial" panose="020B0604020202020204" pitchFamily="34" charset="0"/>
              <a:buChar char="•"/>
            </a:pPr>
            <a:r>
              <a:rPr lang="en-GB" sz="1800" b="0" i="0" u="none" strike="noStrike" baseline="0" dirty="0">
                <a:solidFill>
                  <a:srgbClr val="000000"/>
                </a:solidFill>
                <a:latin typeface="+mn-lt"/>
              </a:rPr>
              <a:t>Robust </a:t>
            </a:r>
            <a:r>
              <a:rPr lang="en-GB" sz="1800" b="0" i="0" u="none" strike="noStrike" baseline="0" dirty="0" err="1">
                <a:solidFill>
                  <a:srgbClr val="000000"/>
                </a:solidFill>
                <a:latin typeface="+mn-lt"/>
              </a:rPr>
              <a:t>Center</a:t>
            </a:r>
            <a:r>
              <a:rPr lang="en-GB" sz="1800" b="0" i="0" u="none" strike="noStrike" baseline="0" dirty="0">
                <a:solidFill>
                  <a:srgbClr val="000000"/>
                </a:solidFill>
                <a:latin typeface="+mn-lt"/>
              </a:rPr>
              <a:t>: Employs the Geometric Median (replaces mean)</a:t>
            </a:r>
          </a:p>
          <a:p>
            <a:endParaRPr lang="en-GB" sz="1800" dirty="0">
              <a:latin typeface="+mn-lt"/>
            </a:endParaRPr>
          </a:p>
          <a:p>
            <a:r>
              <a:rPr lang="en-GB" sz="1800" b="1" i="1" dirty="0">
                <a:latin typeface="+mn-lt"/>
              </a:rPr>
              <a:t>Why?</a:t>
            </a:r>
            <a:r>
              <a:rPr lang="en-GB" sz="1800" i="1" dirty="0">
                <a:latin typeface="+mn-lt"/>
              </a:rPr>
              <a:t> </a:t>
            </a:r>
          </a:p>
          <a:p>
            <a:pPr marL="285750" indent="-285750">
              <a:buFont typeface="Arial" panose="020B0604020202020204" pitchFamily="34" charset="0"/>
              <a:buChar char="•"/>
            </a:pPr>
            <a:r>
              <a:rPr lang="en-GB" sz="1800" dirty="0">
                <a:solidFill>
                  <a:srgbClr val="000000"/>
                </a:solidFill>
                <a:latin typeface="+mn-lt"/>
              </a:rPr>
              <a:t>The “Mean” is sensitive to outliers (noise) and gets "pulled" away.</a:t>
            </a:r>
          </a:p>
          <a:p>
            <a:pPr marL="285750" indent="-285750">
              <a:buFont typeface="Arial" panose="020B0604020202020204" pitchFamily="34" charset="0"/>
              <a:buChar char="•"/>
            </a:pPr>
            <a:r>
              <a:rPr lang="en-GB" sz="1800" dirty="0">
                <a:solidFill>
                  <a:srgbClr val="000000"/>
                </a:solidFill>
                <a:latin typeface="+mn-lt"/>
              </a:rPr>
              <a:t>The Geometric Median is determined by the bulk of the data, making it robust to outliers and a more stable </a:t>
            </a:r>
            <a:r>
              <a:rPr lang="en-GB" sz="1800" dirty="0" err="1">
                <a:solidFill>
                  <a:srgbClr val="000000"/>
                </a:solidFill>
                <a:latin typeface="+mn-lt"/>
              </a:rPr>
              <a:t>center</a:t>
            </a:r>
            <a:r>
              <a:rPr lang="en-GB" sz="1800" dirty="0">
                <a:solidFill>
                  <a:srgbClr val="000000"/>
                </a:solidFill>
                <a:latin typeface="+mn-lt"/>
              </a:rPr>
              <a:t>.</a:t>
            </a:r>
          </a:p>
        </p:txBody>
      </p:sp>
      <p:pic>
        <p:nvPicPr>
          <p:cNvPr id="7" name="Picture 6">
            <a:extLst>
              <a:ext uri="{FF2B5EF4-FFF2-40B4-BE49-F238E27FC236}">
                <a16:creationId xmlns:a16="http://schemas.microsoft.com/office/drawing/2014/main" id="{101C569D-799D-E2DD-DED7-945D52953FDE}"/>
              </a:ext>
            </a:extLst>
          </p:cNvPr>
          <p:cNvPicPr>
            <a:picLocks noChangeAspect="1"/>
          </p:cNvPicPr>
          <p:nvPr/>
        </p:nvPicPr>
        <p:blipFill>
          <a:blip r:embed="rId3"/>
          <a:stretch>
            <a:fillRect/>
          </a:stretch>
        </p:blipFill>
        <p:spPr>
          <a:xfrm>
            <a:off x="110345" y="3717032"/>
            <a:ext cx="8782135" cy="2123784"/>
          </a:xfrm>
          <a:prstGeom prst="rect">
            <a:avLst/>
          </a:prstGeom>
        </p:spPr>
      </p:pic>
    </p:spTree>
    <p:extLst>
      <p:ext uri="{BB962C8B-B14F-4D97-AF65-F5344CB8AC3E}">
        <p14:creationId xmlns:p14="http://schemas.microsoft.com/office/powerpoint/2010/main" val="44895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30D26-3CB9-A365-F91A-476FC5B4C8DF}"/>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EB287181-814A-B6F5-599A-471E70001441}"/>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38</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AF0B1367-6B2A-5231-E978-8AF286675DC4}"/>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38</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ADA82B3D-C028-2020-69C8-B71B365D2C91}"/>
              </a:ext>
            </a:extLst>
          </p:cNvPr>
          <p:cNvSpPr txBox="1"/>
          <p:nvPr/>
        </p:nvSpPr>
        <p:spPr>
          <a:xfrm>
            <a:off x="395536" y="332656"/>
            <a:ext cx="8658225" cy="523875"/>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SCAN</a:t>
            </a:r>
            <a:endParaRPr lang="en-GB" sz="2800" kern="0" dirty="0">
              <a:solidFill>
                <a:srgbClr val="002060"/>
              </a:solidFill>
              <a:latin typeface="+mj-lt"/>
              <a:ea typeface="+mj-ea"/>
              <a:cs typeface="+mj-cs"/>
            </a:endParaRPr>
          </a:p>
        </p:txBody>
      </p:sp>
      <p:sp>
        <p:nvSpPr>
          <p:cNvPr id="4" name="TextBox 3">
            <a:extLst>
              <a:ext uri="{FF2B5EF4-FFF2-40B4-BE49-F238E27FC236}">
                <a16:creationId xmlns:a16="http://schemas.microsoft.com/office/drawing/2014/main" id="{33A85500-142D-CFAF-4E69-17A327EACF86}"/>
              </a:ext>
            </a:extLst>
          </p:cNvPr>
          <p:cNvSpPr txBox="1"/>
          <p:nvPr/>
        </p:nvSpPr>
        <p:spPr>
          <a:xfrm>
            <a:off x="539552" y="1124744"/>
            <a:ext cx="8064896" cy="400110"/>
          </a:xfrm>
          <a:prstGeom prst="rect">
            <a:avLst/>
          </a:prstGeom>
          <a:noFill/>
        </p:spPr>
        <p:txBody>
          <a:bodyPr wrap="square">
            <a:spAutoFit/>
          </a:bodyPr>
          <a:lstStyle/>
          <a:p>
            <a:r>
              <a:rPr lang="en-GB" sz="2000" b="1" i="1" u="none" strike="noStrike" baseline="0" dirty="0">
                <a:solidFill>
                  <a:srgbClr val="000000"/>
                </a:solidFill>
                <a:latin typeface="+mn-lt"/>
              </a:rPr>
              <a:t>Challenge: </a:t>
            </a:r>
            <a:r>
              <a:rPr lang="en-GB" sz="2000" u="none" strike="noStrike" baseline="0" dirty="0">
                <a:solidFill>
                  <a:srgbClr val="000000"/>
                </a:solidFill>
                <a:latin typeface="+mn-lt"/>
              </a:rPr>
              <a:t>Anomaly scores are unreliable in early training epochs.</a:t>
            </a:r>
            <a:endParaRPr lang="en-GB" dirty="0">
              <a:latin typeface="+mn-lt"/>
            </a:endParaRPr>
          </a:p>
        </p:txBody>
      </p:sp>
      <p:sp>
        <p:nvSpPr>
          <p:cNvPr id="6" name="TextBox 5">
            <a:extLst>
              <a:ext uri="{FF2B5EF4-FFF2-40B4-BE49-F238E27FC236}">
                <a16:creationId xmlns:a16="http://schemas.microsoft.com/office/drawing/2014/main" id="{FD08758A-9973-B149-FBFB-62EE8FC98E79}"/>
              </a:ext>
            </a:extLst>
          </p:cNvPr>
          <p:cNvSpPr txBox="1"/>
          <p:nvPr/>
        </p:nvSpPr>
        <p:spPr>
          <a:xfrm>
            <a:off x="539552" y="1628800"/>
            <a:ext cx="7967840" cy="3693319"/>
          </a:xfrm>
          <a:prstGeom prst="rect">
            <a:avLst/>
          </a:prstGeom>
          <a:noFill/>
        </p:spPr>
        <p:txBody>
          <a:bodyPr wrap="square">
            <a:spAutoFit/>
          </a:bodyPr>
          <a:lstStyle/>
          <a:p>
            <a:pPr marL="342900" indent="-342900">
              <a:buFont typeface="Arial" panose="020B0604020202020204" pitchFamily="34" charset="0"/>
              <a:buChar char="•"/>
            </a:pPr>
            <a:r>
              <a:rPr lang="en-GB" sz="1800" b="1" i="0" u="none" strike="noStrike" baseline="0" dirty="0">
                <a:solidFill>
                  <a:srgbClr val="000000"/>
                </a:solidFill>
                <a:latin typeface="+mn-lt"/>
              </a:rPr>
              <a:t>Handling Early-Stage Unreliability </a:t>
            </a:r>
          </a:p>
          <a:p>
            <a:pPr marL="800100" lvl="1" indent="-342900">
              <a:buFont typeface="Arial" panose="020B0604020202020204" pitchFamily="34" charset="0"/>
              <a:buChar char="•"/>
            </a:pPr>
            <a:r>
              <a:rPr lang="en-GB" sz="1800" b="0" i="0" u="none" strike="noStrike" baseline="0" dirty="0">
                <a:solidFill>
                  <a:srgbClr val="000000"/>
                </a:solidFill>
                <a:latin typeface="+mn-lt"/>
              </a:rPr>
              <a:t>A Progressive Balancing Factor (logarithmic function) gradually adjusts a Chi-squared-based threshold.</a:t>
            </a:r>
          </a:p>
          <a:p>
            <a:pPr marL="800100" lvl="1" indent="-342900">
              <a:buFont typeface="Arial" panose="020B0604020202020204" pitchFamily="34" charset="0"/>
              <a:buChar char="•"/>
            </a:pPr>
            <a:r>
              <a:rPr lang="en-GB" sz="1800" b="0" i="0" u="none" strike="noStrike" baseline="0" dirty="0">
                <a:solidFill>
                  <a:srgbClr val="000000"/>
                </a:solidFill>
                <a:latin typeface="+mn-lt"/>
              </a:rPr>
              <a:t>Starts conservatively and becomes stricter as representations improve.</a:t>
            </a:r>
          </a:p>
          <a:p>
            <a:pPr marL="800100" lvl="1" indent="-342900">
              <a:buFont typeface="Arial" panose="020B0604020202020204" pitchFamily="34" charset="0"/>
              <a:buChar char="•"/>
            </a:pPr>
            <a:r>
              <a:rPr lang="en-GB" sz="1800" b="0" i="0" u="none" strike="noStrike" baseline="0" dirty="0">
                <a:solidFill>
                  <a:srgbClr val="000000"/>
                </a:solidFill>
                <a:latin typeface="+mn-lt"/>
              </a:rPr>
              <a:t>Final Loss: The contrastive loss </a:t>
            </a:r>
            <a:r>
              <a:rPr lang="en-GB" sz="1800" b="0" i="0" u="none" strike="noStrike" baseline="0" dirty="0" err="1">
                <a:solidFill>
                  <a:srgbClr val="000000"/>
                </a:solidFill>
                <a:latin typeface="+mn-lt"/>
              </a:rPr>
              <a:t>InfoNCE</a:t>
            </a:r>
            <a:r>
              <a:rPr lang="en-GB" sz="1800" b="0" i="0" u="none" strike="noStrike" baseline="0" dirty="0">
                <a:solidFill>
                  <a:srgbClr val="000000"/>
                </a:solidFill>
                <a:latin typeface="+mn-lt"/>
              </a:rPr>
              <a:t> is computed only on the selected confident pairs (positive).</a:t>
            </a:r>
          </a:p>
          <a:p>
            <a:endParaRPr lang="en-GB" sz="1800" dirty="0">
              <a:latin typeface="+mn-lt"/>
            </a:endParaRPr>
          </a:p>
          <a:p>
            <a:r>
              <a:rPr lang="en-GB" sz="1800" dirty="0">
                <a:latin typeface="+mn-lt"/>
              </a:rPr>
              <a:t>Chi-square bound on </a:t>
            </a:r>
            <a:r>
              <a:rPr lang="en-GB" sz="1800" dirty="0" err="1">
                <a:latin typeface="+mn-lt"/>
              </a:rPr>
              <a:t>Mahalanobis</a:t>
            </a:r>
            <a:r>
              <a:rPr lang="en-GB" sz="1800" dirty="0">
                <a:latin typeface="+mn-lt"/>
              </a:rPr>
              <a:t> distance for “normal” samples.</a:t>
            </a:r>
          </a:p>
          <a:p>
            <a:endParaRPr lang="en-GB" sz="1800" dirty="0">
              <a:latin typeface="+mn-lt"/>
            </a:endParaRPr>
          </a:p>
          <a:p>
            <a:endParaRPr lang="en-GB" sz="1800" dirty="0">
              <a:latin typeface="+mn-lt"/>
            </a:endParaRPr>
          </a:p>
          <a:p>
            <a:r>
              <a:rPr lang="en-GB" sz="1800" dirty="0">
                <a:latin typeface="+mn-lt"/>
              </a:rPr>
              <a:t>Epoch-dependent scaling that gradually increases this bound: Epochs ↑, the threshold ↑→more confident samples pass the filter.</a:t>
            </a:r>
          </a:p>
        </p:txBody>
      </p:sp>
      <p:pic>
        <p:nvPicPr>
          <p:cNvPr id="9" name="Picture 8">
            <a:extLst>
              <a:ext uri="{FF2B5EF4-FFF2-40B4-BE49-F238E27FC236}">
                <a16:creationId xmlns:a16="http://schemas.microsoft.com/office/drawing/2014/main" id="{7F2AB08B-3F87-4F80-CCB7-5618A2BCDE0C}"/>
              </a:ext>
            </a:extLst>
          </p:cNvPr>
          <p:cNvPicPr>
            <a:picLocks noChangeAspect="1"/>
          </p:cNvPicPr>
          <p:nvPr/>
        </p:nvPicPr>
        <p:blipFill>
          <a:blip r:embed="rId3"/>
          <a:stretch>
            <a:fillRect/>
          </a:stretch>
        </p:blipFill>
        <p:spPr>
          <a:xfrm>
            <a:off x="3131840" y="4221088"/>
            <a:ext cx="1872208" cy="447250"/>
          </a:xfrm>
          <a:prstGeom prst="rect">
            <a:avLst/>
          </a:prstGeom>
        </p:spPr>
      </p:pic>
      <p:pic>
        <p:nvPicPr>
          <p:cNvPr id="11" name="Picture 10">
            <a:extLst>
              <a:ext uri="{FF2B5EF4-FFF2-40B4-BE49-F238E27FC236}">
                <a16:creationId xmlns:a16="http://schemas.microsoft.com/office/drawing/2014/main" id="{C3B9C10A-5B42-F43F-F6DA-F3F494B68D6D}"/>
              </a:ext>
            </a:extLst>
          </p:cNvPr>
          <p:cNvPicPr>
            <a:picLocks noChangeAspect="1"/>
          </p:cNvPicPr>
          <p:nvPr/>
        </p:nvPicPr>
        <p:blipFill>
          <a:blip r:embed="rId4"/>
          <a:stretch>
            <a:fillRect/>
          </a:stretch>
        </p:blipFill>
        <p:spPr>
          <a:xfrm>
            <a:off x="2858947" y="5301208"/>
            <a:ext cx="2895350" cy="684711"/>
          </a:xfrm>
          <a:prstGeom prst="rect">
            <a:avLst/>
          </a:prstGeom>
        </p:spPr>
      </p:pic>
    </p:spTree>
    <p:extLst>
      <p:ext uri="{BB962C8B-B14F-4D97-AF65-F5344CB8AC3E}">
        <p14:creationId xmlns:p14="http://schemas.microsoft.com/office/powerpoint/2010/main" val="3601252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FF5D-AEA4-7950-B207-A27132DCF718}"/>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A90B9DE6-5842-5F5A-6385-2F1028AE6FFF}"/>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39</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F96D7716-F6CC-40D8-2896-2D8AAB9F5738}"/>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39</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CAC3B6D8-9783-D935-20CB-6D3DFF3E9D5C}"/>
              </a:ext>
            </a:extLst>
          </p:cNvPr>
          <p:cNvSpPr txBox="1"/>
          <p:nvPr/>
        </p:nvSpPr>
        <p:spPr>
          <a:xfrm>
            <a:off x="395536" y="332656"/>
            <a:ext cx="8658225" cy="523875"/>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SCAN - Results</a:t>
            </a:r>
            <a:endParaRPr lang="en-GB" sz="2800" kern="0" dirty="0">
              <a:solidFill>
                <a:srgbClr val="002060"/>
              </a:solidFill>
              <a:latin typeface="+mj-lt"/>
              <a:ea typeface="+mj-ea"/>
              <a:cs typeface="+mj-cs"/>
            </a:endParaRPr>
          </a:p>
        </p:txBody>
      </p:sp>
      <p:sp>
        <p:nvSpPr>
          <p:cNvPr id="3" name="TextBox 2">
            <a:extLst>
              <a:ext uri="{FF2B5EF4-FFF2-40B4-BE49-F238E27FC236}">
                <a16:creationId xmlns:a16="http://schemas.microsoft.com/office/drawing/2014/main" id="{2A59B09B-F6EF-46B9-F638-0DE07E9E7F75}"/>
              </a:ext>
            </a:extLst>
          </p:cNvPr>
          <p:cNvSpPr txBox="1"/>
          <p:nvPr/>
        </p:nvSpPr>
        <p:spPr>
          <a:xfrm>
            <a:off x="539552" y="977709"/>
            <a:ext cx="8352928" cy="2262158"/>
          </a:xfrm>
          <a:prstGeom prst="rect">
            <a:avLst/>
          </a:prstGeom>
          <a:noFill/>
        </p:spPr>
        <p:txBody>
          <a:bodyPr wrap="square">
            <a:spAutoFit/>
          </a:bodyPr>
          <a:lstStyle/>
          <a:p>
            <a:r>
              <a:rPr lang="en-GB" b="1" dirty="0"/>
              <a:t>Noisy Data Settings: </a:t>
            </a:r>
            <a:endParaRPr lang="en-GB" dirty="0"/>
          </a:p>
          <a:p>
            <a:pPr marL="342900" indent="-342900">
              <a:buFont typeface="Arial" panose="020B0604020202020204" pitchFamily="34" charset="0"/>
              <a:buChar char="•"/>
            </a:pPr>
            <a:r>
              <a:rPr lang="en-GB" sz="1700" dirty="0">
                <a:latin typeface="+mn-lt"/>
              </a:rPr>
              <a:t>Sample </a:t>
            </a:r>
            <a:r>
              <a:rPr lang="en-GB" sz="1700" b="1" dirty="0">
                <a:latin typeface="+mn-lt"/>
              </a:rPr>
              <a:t>r% </a:t>
            </a:r>
            <a:r>
              <a:rPr lang="en-GB" sz="1700" dirty="0">
                <a:latin typeface="+mn-lt"/>
              </a:rPr>
              <a:t>anomalous clips from the MIMII DG test anomaly set (DCASE2022 dataset).</a:t>
            </a:r>
          </a:p>
          <a:p>
            <a:pPr marL="342900" indent="-342900">
              <a:buFont typeface="Arial" panose="020B0604020202020204" pitchFamily="34" charset="0"/>
              <a:buChar char="•"/>
            </a:pPr>
            <a:r>
              <a:rPr lang="en-GB" sz="1700" dirty="0">
                <a:latin typeface="+mn-lt"/>
              </a:rPr>
              <a:t>Inject them into the normal training set as “normal” → create </a:t>
            </a:r>
            <a:r>
              <a:rPr lang="en-GB" sz="1700" b="1" dirty="0">
                <a:latin typeface="+mn-lt"/>
              </a:rPr>
              <a:t>noise-r% </a:t>
            </a:r>
            <a:r>
              <a:rPr lang="en-GB" sz="1700" dirty="0">
                <a:latin typeface="+mn-lt"/>
              </a:rPr>
              <a:t>settings.</a:t>
            </a:r>
          </a:p>
          <a:p>
            <a:pPr marL="342900" indent="-342900">
              <a:buFont typeface="Arial" panose="020B0604020202020204" pitchFamily="34" charset="0"/>
              <a:buChar char="•"/>
            </a:pPr>
            <a:r>
              <a:rPr lang="en-GB" sz="1700" dirty="0">
                <a:latin typeface="+mn-lt"/>
              </a:rPr>
              <a:t>Keep test labels unchanged → injected clips remain anomalies at inference (</a:t>
            </a:r>
            <a:r>
              <a:rPr lang="en-GB" sz="1700" b="1" dirty="0">
                <a:latin typeface="+mn-lt"/>
              </a:rPr>
              <a:t>label conflict</a:t>
            </a:r>
            <a:r>
              <a:rPr lang="en-GB" sz="1700" dirty="0">
                <a:latin typeface="+mn-lt"/>
              </a:rPr>
              <a:t>).</a:t>
            </a:r>
          </a:p>
          <a:p>
            <a:r>
              <a:rPr lang="en-GB" sz="1800" b="1" dirty="0"/>
              <a:t>Feasibility and Effectiveness:</a:t>
            </a:r>
            <a:endParaRPr lang="en-GB" b="1" dirty="0"/>
          </a:p>
          <a:p>
            <a:r>
              <a:rPr lang="en-GB" sz="1700" dirty="0">
                <a:latin typeface="+mn-lt"/>
              </a:rPr>
              <a:t>SCAN vs. Baselines &amp; SOTA: Reliability under Increasing Noise (0–8%)</a:t>
            </a:r>
          </a:p>
        </p:txBody>
      </p:sp>
      <p:pic>
        <p:nvPicPr>
          <p:cNvPr id="4" name="Picture 3">
            <a:extLst>
              <a:ext uri="{FF2B5EF4-FFF2-40B4-BE49-F238E27FC236}">
                <a16:creationId xmlns:a16="http://schemas.microsoft.com/office/drawing/2014/main" id="{14321FFE-055B-A793-ABAC-3CD9BF68F462}"/>
              </a:ext>
            </a:extLst>
          </p:cNvPr>
          <p:cNvPicPr>
            <a:picLocks noChangeAspect="1"/>
          </p:cNvPicPr>
          <p:nvPr/>
        </p:nvPicPr>
        <p:blipFill>
          <a:blip r:embed="rId3"/>
          <a:stretch>
            <a:fillRect/>
          </a:stretch>
        </p:blipFill>
        <p:spPr>
          <a:xfrm>
            <a:off x="992443" y="3356992"/>
            <a:ext cx="7159114" cy="2988930"/>
          </a:xfrm>
          <a:prstGeom prst="rect">
            <a:avLst/>
          </a:prstGeom>
        </p:spPr>
      </p:pic>
    </p:spTree>
    <p:extLst>
      <p:ext uri="{BB962C8B-B14F-4D97-AF65-F5344CB8AC3E}">
        <p14:creationId xmlns:p14="http://schemas.microsoft.com/office/powerpoint/2010/main" val="1797136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89BDE-D36D-590E-3A65-056D722F2596}"/>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1834EC62-A694-4D2D-A477-4BD3677D9B3D}"/>
              </a:ext>
            </a:extLst>
          </p:cNvPr>
          <p:cNvSpPr>
            <a:spLocks noGrp="1"/>
          </p:cNvSpPr>
          <p:nvPr>
            <p:ph type="title"/>
          </p:nvPr>
        </p:nvSpPr>
        <p:spPr bwMode="auto">
          <a:xfrm>
            <a:off x="251520" y="358546"/>
            <a:ext cx="7997328"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600" dirty="0">
                <a:solidFill>
                  <a:srgbClr val="0E0E6E"/>
                </a:solidFill>
                <a:latin typeface="Arial" panose="020B0604020202020204" pitchFamily="34" charset="0"/>
                <a:ea typeface="微软雅黑" panose="020B0503020204020204" pitchFamily="34" charset="-122"/>
                <a:sym typeface="+mn-ea"/>
              </a:rPr>
              <a:t>What is Anomalous Sound Detection?</a:t>
            </a:r>
            <a:endParaRPr lang="en-GB" altLang="en-US" sz="2600" dirty="0">
              <a:solidFill>
                <a:srgbClr val="002060"/>
              </a:solidFill>
            </a:endParaRPr>
          </a:p>
        </p:txBody>
      </p:sp>
      <p:sp>
        <p:nvSpPr>
          <p:cNvPr id="10244" name="Slide Number Placeholder 7">
            <a:extLst>
              <a:ext uri="{FF2B5EF4-FFF2-40B4-BE49-F238E27FC236}">
                <a16:creationId xmlns:a16="http://schemas.microsoft.com/office/drawing/2014/main" id="{5D608DF9-51DC-0931-C06A-FC43DB63E343}"/>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4</a:t>
            </a:fld>
            <a:endParaRPr lang="en-GB" altLang="en-US" sz="1200">
              <a:solidFill>
                <a:srgbClr val="898989"/>
              </a:solidFill>
            </a:endParaRPr>
          </a:p>
        </p:txBody>
      </p:sp>
      <p:sp>
        <p:nvSpPr>
          <p:cNvPr id="12" name="TextBox 11">
            <a:extLst>
              <a:ext uri="{FF2B5EF4-FFF2-40B4-BE49-F238E27FC236}">
                <a16:creationId xmlns:a16="http://schemas.microsoft.com/office/drawing/2014/main" id="{6DA27B88-D8DE-2733-FD95-DB865BEAFA97}"/>
              </a:ext>
            </a:extLst>
          </p:cNvPr>
          <p:cNvSpPr txBox="1"/>
          <p:nvPr/>
        </p:nvSpPr>
        <p:spPr>
          <a:xfrm>
            <a:off x="539552" y="1340768"/>
            <a:ext cx="7855532" cy="4247317"/>
          </a:xfrm>
          <a:prstGeom prst="rect">
            <a:avLst/>
          </a:prstGeom>
          <a:noFill/>
        </p:spPr>
        <p:txBody>
          <a:bodyPr wrap="square">
            <a:spAutoFit/>
          </a:bodyPr>
          <a:lstStyle/>
          <a:p>
            <a:pPr marL="342900" indent="-342900">
              <a:buFont typeface="Arial" panose="020B0604020202020204" pitchFamily="34" charset="0"/>
              <a:buChar char="•"/>
            </a:pPr>
            <a:r>
              <a:rPr lang="en-US" altLang="zh-CN" sz="1800" b="1" dirty="0">
                <a:solidFill>
                  <a:srgbClr val="0E0E6E"/>
                </a:solidFill>
                <a:latin typeface="Arial" panose="020B0604020202020204" pitchFamily="34" charset="0"/>
                <a:ea typeface="微软雅黑" panose="020B0503020204020204" pitchFamily="34" charset="-122"/>
                <a:sym typeface="+mn-ea"/>
              </a:rPr>
              <a:t>Anomalous Sound Detection </a:t>
            </a:r>
            <a:r>
              <a:rPr lang="en-US" altLang="zh-CN" sz="1800" dirty="0">
                <a:solidFill>
                  <a:srgbClr val="0E0E6E"/>
                </a:solidFill>
                <a:latin typeface="Arial" panose="020B0604020202020204" pitchFamily="34" charset="0"/>
                <a:ea typeface="微软雅黑" panose="020B0503020204020204" pitchFamily="34" charset="-122"/>
                <a:sym typeface="+mn-ea"/>
              </a:rPr>
              <a:t>is about detecting </a:t>
            </a:r>
            <a:r>
              <a:rPr lang="en-US" altLang="zh-CN" sz="1800" b="1" dirty="0">
                <a:solidFill>
                  <a:srgbClr val="0E0E6E"/>
                </a:solidFill>
                <a:latin typeface="Arial" panose="020B0604020202020204" pitchFamily="34" charset="0"/>
                <a:ea typeface="微软雅黑" panose="020B0503020204020204" pitchFamily="34" charset="-122"/>
                <a:sym typeface="+mn-ea"/>
              </a:rPr>
              <a:t>anomalies</a:t>
            </a:r>
            <a:r>
              <a:rPr lang="en-US" altLang="zh-CN" sz="1800" dirty="0">
                <a:solidFill>
                  <a:srgbClr val="0E0E6E"/>
                </a:solidFill>
                <a:latin typeface="Arial" panose="020B0604020202020204" pitchFamily="34" charset="0"/>
                <a:ea typeface="微软雅黑" panose="020B0503020204020204" pitchFamily="34" charset="-122"/>
                <a:sym typeface="+mn-ea"/>
              </a:rPr>
              <a:t> (e.g. in a device, equipment, or an environment) through listening to the sounds produced by them or presented in them</a:t>
            </a:r>
            <a:r>
              <a:rPr lang="en-GB" altLang="zh-CN" sz="1800" dirty="0">
                <a:solidFill>
                  <a:srgbClr val="0E0E6E"/>
                </a:solidFill>
                <a:latin typeface="Arial" panose="020B0604020202020204" pitchFamily="34" charset="0"/>
                <a:ea typeface="微软雅黑" panose="020B0503020204020204" pitchFamily="34" charset="-122"/>
                <a:sym typeface="+mn-ea"/>
              </a:rPr>
              <a:t>. </a:t>
            </a:r>
          </a:p>
          <a:p>
            <a:pPr marL="342900" indent="-342900">
              <a:buFont typeface="Arial" panose="020B0604020202020204" pitchFamily="34" charset="0"/>
              <a:buChar char="•"/>
            </a:pPr>
            <a:endParaRPr lang="en-GB" altLang="zh-CN" sz="1800" dirty="0">
              <a:solidFill>
                <a:srgbClr val="0E0E6E"/>
              </a:solidFill>
              <a:latin typeface="Arial" panose="020B0604020202020204" pitchFamily="34" charset="0"/>
              <a:ea typeface="微软雅黑" panose="020B0503020204020204" pitchFamily="34" charset="-122"/>
              <a:sym typeface="+mn-ea"/>
            </a:endParaRPr>
          </a:p>
          <a:p>
            <a:pPr marL="342900" indent="-342900">
              <a:buFont typeface="Arial" panose="020B0604020202020204" pitchFamily="34" charset="0"/>
              <a:buChar char="•"/>
            </a:pPr>
            <a:r>
              <a:rPr lang="en-GB" altLang="zh-CN" sz="1800" dirty="0">
                <a:solidFill>
                  <a:srgbClr val="0E0E6E"/>
                </a:solidFill>
                <a:latin typeface="Arial" panose="020B0604020202020204" pitchFamily="34" charset="0"/>
                <a:ea typeface="微软雅黑" panose="020B0503020204020204" pitchFamily="34" charset="-122"/>
                <a:sym typeface="+mn-ea"/>
              </a:rPr>
              <a:t>Examples include detecting </a:t>
            </a:r>
            <a:r>
              <a:rPr lang="en-GB" altLang="zh-CN" sz="1800" b="1" dirty="0">
                <a:solidFill>
                  <a:srgbClr val="0E0E6E"/>
                </a:solidFill>
                <a:latin typeface="Arial" panose="020B0604020202020204" pitchFamily="34" charset="0"/>
                <a:ea typeface="微软雅黑" panose="020B0503020204020204" pitchFamily="34" charset="-122"/>
                <a:sym typeface="+mn-ea"/>
              </a:rPr>
              <a:t>engine faults or failures</a:t>
            </a:r>
            <a:r>
              <a:rPr lang="en-GB" altLang="zh-CN" sz="1800" dirty="0">
                <a:solidFill>
                  <a:srgbClr val="0E0E6E"/>
                </a:solidFill>
                <a:latin typeface="Arial" panose="020B0604020202020204" pitchFamily="34" charset="0"/>
                <a:ea typeface="微软雅黑" panose="020B0503020204020204" pitchFamily="34" charset="-122"/>
                <a:sym typeface="+mn-ea"/>
              </a:rPr>
              <a:t> through listening to engine sound, </a:t>
            </a:r>
            <a:r>
              <a:rPr lang="en-GB" altLang="zh-CN" sz="1800" b="1" dirty="0">
                <a:solidFill>
                  <a:srgbClr val="0E0E6E"/>
                </a:solidFill>
                <a:latin typeface="Arial" panose="020B0604020202020204" pitchFamily="34" charset="0"/>
                <a:ea typeface="微软雅黑" panose="020B0503020204020204" pitchFamily="34" charset="-122"/>
                <a:sym typeface="+mn-ea"/>
              </a:rPr>
              <a:t>detecting crimes </a:t>
            </a:r>
            <a:r>
              <a:rPr lang="en-GB" altLang="zh-CN" sz="1800" dirty="0">
                <a:solidFill>
                  <a:srgbClr val="0E0E6E"/>
                </a:solidFill>
                <a:latin typeface="Arial" panose="020B0604020202020204" pitchFamily="34" charset="0"/>
                <a:ea typeface="微软雅黑" panose="020B0503020204020204" pitchFamily="34" charset="-122"/>
                <a:sym typeface="+mn-ea"/>
              </a:rPr>
              <a:t>through listening to screaming and gunshot sounds, and detecting air </a:t>
            </a:r>
            <a:r>
              <a:rPr lang="en-GB" altLang="zh-CN" sz="1800" b="1" dirty="0">
                <a:solidFill>
                  <a:srgbClr val="0E0E6E"/>
                </a:solidFill>
                <a:latin typeface="Arial" panose="020B0604020202020204" pitchFamily="34" charset="0"/>
                <a:ea typeface="微软雅黑" panose="020B0503020204020204" pitchFamily="34" charset="-122"/>
                <a:sym typeface="+mn-ea"/>
              </a:rPr>
              <a:t>intrusions</a:t>
            </a:r>
            <a:r>
              <a:rPr lang="en-GB" altLang="zh-CN" sz="1800" dirty="0">
                <a:solidFill>
                  <a:srgbClr val="0E0E6E"/>
                </a:solidFill>
                <a:latin typeface="Arial" panose="020B0604020202020204" pitchFamily="34" charset="0"/>
                <a:ea typeface="微软雅黑" panose="020B0503020204020204" pitchFamily="34" charset="-122"/>
                <a:sym typeface="+mn-ea"/>
              </a:rPr>
              <a:t> via listening to drone or UAV sounds.</a:t>
            </a:r>
            <a:endParaRPr lang="en-US" altLang="zh-CN" sz="1800" dirty="0">
              <a:solidFill>
                <a:srgbClr val="0E0E6E"/>
              </a:solidFill>
              <a:latin typeface="Arial" panose="020B0604020202020204" pitchFamily="34" charset="0"/>
              <a:ea typeface="微软雅黑" panose="020B0503020204020204" pitchFamily="34" charset="-122"/>
              <a:sym typeface="+mn-ea"/>
            </a:endParaRPr>
          </a:p>
          <a:p>
            <a:pPr marL="342900" indent="-342900">
              <a:buFont typeface="Arial" panose="020B0604020202020204" pitchFamily="34" charset="0"/>
              <a:buChar char="•"/>
            </a:pPr>
            <a:endParaRPr lang="en-US" altLang="zh-CN" sz="1800" dirty="0">
              <a:solidFill>
                <a:srgbClr val="0E0E6E"/>
              </a:solidFill>
              <a:latin typeface="Arial" panose="020B0604020202020204" pitchFamily="34" charset="0"/>
              <a:ea typeface="微软雅黑" panose="020B0503020204020204" pitchFamily="34" charset="-122"/>
              <a:sym typeface="+mn-ea"/>
            </a:endParaRPr>
          </a:p>
          <a:p>
            <a:pPr marL="342900" indent="-342900">
              <a:buFont typeface="Arial" panose="020B0604020202020204" pitchFamily="34" charset="0"/>
              <a:buChar char="•"/>
            </a:pPr>
            <a:r>
              <a:rPr lang="en-US" altLang="zh-CN" sz="1800" b="1" dirty="0">
                <a:solidFill>
                  <a:srgbClr val="0E0E6E"/>
                </a:solidFill>
                <a:latin typeface="Arial" panose="020B0604020202020204" pitchFamily="34" charset="0"/>
                <a:ea typeface="微软雅黑" panose="020B0503020204020204" pitchFamily="34" charset="-122"/>
                <a:sym typeface="+mn-ea"/>
              </a:rPr>
              <a:t>Human observers</a:t>
            </a:r>
            <a:r>
              <a:rPr lang="en-US" altLang="zh-CN" sz="1800" dirty="0">
                <a:solidFill>
                  <a:srgbClr val="0E0E6E"/>
                </a:solidFill>
                <a:latin typeface="Arial" panose="020B0604020202020204" pitchFamily="34" charset="0"/>
                <a:ea typeface="微软雅黑" panose="020B0503020204020204" pitchFamily="34" charset="-122"/>
                <a:sym typeface="+mn-ea"/>
              </a:rPr>
              <a:t>: time consuming, expensive, relying on expert experience, limited listening duration, and low accuracy</a:t>
            </a:r>
          </a:p>
          <a:p>
            <a:pPr marL="342900" indent="-342900">
              <a:buFont typeface="Arial" panose="020B0604020202020204" pitchFamily="34" charset="0"/>
              <a:buChar char="•"/>
            </a:pPr>
            <a:endParaRPr lang="en-US" altLang="zh-CN" sz="1800" dirty="0">
              <a:solidFill>
                <a:srgbClr val="0E0E6E"/>
              </a:solidFill>
              <a:latin typeface="Arial" panose="020B0604020202020204" pitchFamily="34" charset="0"/>
              <a:ea typeface="微软雅黑" panose="020B0503020204020204" pitchFamily="34" charset="-122"/>
              <a:sym typeface="+mn-ea"/>
            </a:endParaRPr>
          </a:p>
          <a:p>
            <a:pPr marL="342900" indent="-342900">
              <a:buFont typeface="Arial" panose="020B0604020202020204" pitchFamily="34" charset="0"/>
              <a:buChar char="•"/>
            </a:pPr>
            <a:r>
              <a:rPr lang="en-US" altLang="zh-CN" sz="1800" b="1" dirty="0">
                <a:solidFill>
                  <a:srgbClr val="0E0E6E"/>
                </a:solidFill>
                <a:latin typeface="Arial" panose="020B0604020202020204" pitchFamily="34" charset="0"/>
                <a:ea typeface="微软雅黑" panose="020B0503020204020204" pitchFamily="34" charset="-122"/>
                <a:sym typeface="+mn-ea"/>
              </a:rPr>
              <a:t>Automated ASD via algorithms</a:t>
            </a:r>
            <a:r>
              <a:rPr lang="en-US" altLang="zh-CN" sz="1800" dirty="0">
                <a:solidFill>
                  <a:srgbClr val="0E0E6E"/>
                </a:solidFill>
                <a:latin typeface="Arial" panose="020B0604020202020204" pitchFamily="34" charset="0"/>
                <a:ea typeface="微软雅黑" panose="020B0503020204020204" pitchFamily="34" charset="-122"/>
                <a:sym typeface="+mn-ea"/>
              </a:rPr>
              <a:t>:</a:t>
            </a:r>
            <a:r>
              <a:rPr lang="en-US" altLang="zh-CN" sz="1800" b="1" dirty="0">
                <a:solidFill>
                  <a:srgbClr val="0E0E6E"/>
                </a:solidFill>
                <a:latin typeface="Arial" panose="020B0604020202020204" pitchFamily="34" charset="0"/>
                <a:ea typeface="微软雅黑" panose="020B0503020204020204" pitchFamily="34" charset="-122"/>
                <a:sym typeface="+mn-ea"/>
              </a:rPr>
              <a:t> </a:t>
            </a:r>
            <a:r>
              <a:rPr lang="en-US" altLang="zh-CN" sz="1800" dirty="0">
                <a:solidFill>
                  <a:srgbClr val="0E0E6E"/>
                </a:solidFill>
                <a:latin typeface="Arial" panose="020B0604020202020204" pitchFamily="34" charset="0"/>
                <a:ea typeface="微软雅黑" panose="020B0503020204020204" pitchFamily="34" charset="-122"/>
                <a:sym typeface="+mn-ea"/>
              </a:rPr>
              <a:t>autonomous, highly efficient, cost-effective, continuous monitoring, and mitigating safety risk of human observation in hazardous conditions</a:t>
            </a:r>
          </a:p>
        </p:txBody>
      </p:sp>
    </p:spTree>
    <p:extLst>
      <p:ext uri="{BB962C8B-B14F-4D97-AF65-F5344CB8AC3E}">
        <p14:creationId xmlns:p14="http://schemas.microsoft.com/office/powerpoint/2010/main" val="152990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E3CAD-5097-0C90-920B-F64324672F63}"/>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621AF2A2-1982-D9D6-3604-C4A20DD859B9}"/>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40</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61A0C3CF-BDCF-ADC7-A65C-37B621727263}"/>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40</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BBD12C74-5320-A3CE-F11F-7E646B560D6D}"/>
              </a:ext>
            </a:extLst>
          </p:cNvPr>
          <p:cNvSpPr txBox="1"/>
          <p:nvPr/>
        </p:nvSpPr>
        <p:spPr>
          <a:xfrm>
            <a:off x="395536" y="477000"/>
            <a:ext cx="8658225" cy="523220"/>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Conclusions &amp; Future Directions</a:t>
            </a:r>
            <a:endParaRPr lang="en-GB" sz="2800" kern="0" dirty="0">
              <a:solidFill>
                <a:srgbClr val="002060"/>
              </a:solidFill>
              <a:latin typeface="+mj-lt"/>
              <a:ea typeface="+mj-ea"/>
              <a:cs typeface="+mj-cs"/>
            </a:endParaRPr>
          </a:p>
        </p:txBody>
      </p:sp>
      <p:sp>
        <p:nvSpPr>
          <p:cNvPr id="2" name="Google Shape;236;p30">
            <a:extLst>
              <a:ext uri="{FF2B5EF4-FFF2-40B4-BE49-F238E27FC236}">
                <a16:creationId xmlns:a16="http://schemas.microsoft.com/office/drawing/2014/main" id="{F6AB1A2D-FFEB-A081-061D-C1F363E4AFBD}"/>
              </a:ext>
            </a:extLst>
          </p:cNvPr>
          <p:cNvSpPr txBox="1">
            <a:spLocks/>
          </p:cNvSpPr>
          <p:nvPr/>
        </p:nvSpPr>
        <p:spPr>
          <a:xfrm>
            <a:off x="755576" y="1412776"/>
            <a:ext cx="7992888" cy="4824536"/>
          </a:xfrm>
          <a:prstGeom prst="rect">
            <a:avLst/>
          </a:prstGeom>
        </p:spPr>
        <p:txBody>
          <a:bodyPr spcFirstLastPara="1" wrap="square" lIns="91425" tIns="91425" rIns="91425" bIns="91425" anchor="t" anchorCtr="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27000" indent="0">
              <a:spcBef>
                <a:spcPts val="0"/>
              </a:spcBef>
              <a:spcAft>
                <a:spcPts val="0"/>
              </a:spcAft>
              <a:buSzPts val="1600"/>
              <a:buNone/>
            </a:pPr>
            <a:r>
              <a:rPr lang="en-GB" altLang="zh-CN" sz="1600" b="1" u="sng" kern="0" dirty="0">
                <a:ea typeface="Nunito"/>
                <a:cs typeface="Nunito"/>
                <a:sym typeface="Nunito"/>
              </a:rPr>
              <a:t>Conclusions:</a:t>
            </a:r>
          </a:p>
          <a:p>
            <a:pPr marL="127000" indent="0">
              <a:spcBef>
                <a:spcPts val="0"/>
              </a:spcBef>
              <a:spcAft>
                <a:spcPts val="0"/>
              </a:spcAft>
              <a:buSzPts val="1600"/>
              <a:buNone/>
            </a:pPr>
            <a:endParaRPr lang="en-GB" altLang="zh-CN" sz="1600" kern="0" dirty="0">
              <a:ea typeface="Nunito"/>
              <a:cs typeface="Nunito"/>
              <a:sym typeface="Nunito"/>
            </a:endParaRPr>
          </a:p>
          <a:p>
            <a:pPr marL="457200" indent="-330200">
              <a:spcBef>
                <a:spcPts val="0"/>
              </a:spcBef>
              <a:spcAft>
                <a:spcPts val="0"/>
              </a:spcAft>
              <a:buSzPts val="1600"/>
              <a:buFont typeface="Nunito"/>
              <a:buChar char="●"/>
            </a:pPr>
            <a:r>
              <a:rPr lang="en-GB" sz="1600" kern="0" dirty="0">
                <a:ea typeface="Nunito"/>
                <a:cs typeface="Nunito"/>
                <a:sym typeface="Nunito"/>
              </a:rPr>
              <a:t>We have discussed four typical open problems &amp; potential solutions in anomalous sound detection with examples and results: unsupervised learning, domain shift, few shot, and noisy labels.  </a:t>
            </a:r>
          </a:p>
          <a:p>
            <a:pPr marL="127000" indent="0">
              <a:spcBef>
                <a:spcPts val="0"/>
              </a:spcBef>
              <a:spcAft>
                <a:spcPts val="0"/>
              </a:spcAft>
              <a:buSzPts val="1600"/>
              <a:buNone/>
            </a:pPr>
            <a:endParaRPr lang="en-GB" altLang="zh-CN" sz="1600" b="1" u="sng" kern="0" dirty="0">
              <a:ea typeface="Nunito"/>
              <a:cs typeface="Nunito"/>
              <a:sym typeface="Nunito"/>
            </a:endParaRPr>
          </a:p>
          <a:p>
            <a:pPr marL="127000" indent="0">
              <a:spcBef>
                <a:spcPts val="0"/>
              </a:spcBef>
              <a:spcAft>
                <a:spcPts val="0"/>
              </a:spcAft>
              <a:buSzPts val="1600"/>
              <a:buNone/>
            </a:pPr>
            <a:r>
              <a:rPr lang="en-GB" altLang="zh-CN" sz="1600" b="1" u="sng" kern="0" dirty="0">
                <a:ea typeface="Nunito"/>
                <a:cs typeface="Nunito"/>
                <a:sym typeface="Nunito"/>
              </a:rPr>
              <a:t>Future directions:</a:t>
            </a:r>
          </a:p>
          <a:p>
            <a:pPr marL="127000" indent="0">
              <a:spcBef>
                <a:spcPts val="0"/>
              </a:spcBef>
              <a:spcAft>
                <a:spcPts val="0"/>
              </a:spcAft>
              <a:buSzPts val="1600"/>
              <a:buNone/>
            </a:pPr>
            <a:endParaRPr lang="en-GB" altLang="zh-CN" sz="1600" kern="0" dirty="0">
              <a:ea typeface="Nunito"/>
              <a:cs typeface="Nunito"/>
              <a:sym typeface="Nunito"/>
            </a:endParaRPr>
          </a:p>
          <a:p>
            <a:pPr marL="457200" indent="-330200">
              <a:spcBef>
                <a:spcPts val="0"/>
              </a:spcBef>
              <a:spcAft>
                <a:spcPts val="0"/>
              </a:spcAft>
              <a:buSzPts val="1600"/>
              <a:buFont typeface="Nunito"/>
              <a:buChar char="●"/>
            </a:pPr>
            <a:r>
              <a:rPr lang="en-GB" sz="1600" kern="0" dirty="0"/>
              <a:t>Continuous developments for new datasets, in particular, anomalous sounds from real industrial environments. </a:t>
            </a:r>
          </a:p>
          <a:p>
            <a:pPr marL="457200" indent="-330200">
              <a:spcBef>
                <a:spcPts val="0"/>
              </a:spcBef>
              <a:spcAft>
                <a:spcPts val="0"/>
              </a:spcAft>
              <a:buSzPts val="1600"/>
              <a:buFont typeface="Nunito"/>
              <a:buChar char="●"/>
            </a:pPr>
            <a:r>
              <a:rPr lang="en-GB" sz="1600" kern="0" dirty="0"/>
              <a:t>Further improving latent representations for both normal and anomalous sounds with better discriminative capability and robustness. </a:t>
            </a:r>
          </a:p>
          <a:p>
            <a:pPr marL="457200" indent="-330200">
              <a:spcBef>
                <a:spcPts val="0"/>
              </a:spcBef>
              <a:spcAft>
                <a:spcPts val="0"/>
              </a:spcAft>
              <a:buSzPts val="1600"/>
              <a:buFont typeface="Nunito"/>
              <a:buChar char="●"/>
            </a:pPr>
            <a:r>
              <a:rPr lang="en-GB" sz="1600" kern="0" dirty="0"/>
              <a:t>Specialised ASD with domain knowledge </a:t>
            </a:r>
          </a:p>
          <a:p>
            <a:pPr marL="457200" indent="-330200">
              <a:spcBef>
                <a:spcPts val="0"/>
              </a:spcBef>
              <a:spcAft>
                <a:spcPts val="0"/>
              </a:spcAft>
              <a:buSzPts val="1600"/>
              <a:buFont typeface="Nunito"/>
              <a:buChar char="●"/>
            </a:pPr>
            <a:r>
              <a:rPr lang="en-GB" sz="1600" kern="0" dirty="0"/>
              <a:t>Further exploitation of metadata for improved ASD</a:t>
            </a:r>
          </a:p>
        </p:txBody>
      </p:sp>
    </p:spTree>
    <p:extLst>
      <p:ext uri="{BB962C8B-B14F-4D97-AF65-F5344CB8AC3E}">
        <p14:creationId xmlns:p14="http://schemas.microsoft.com/office/powerpoint/2010/main" val="2438764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40D7E-D5A8-981E-2E6A-C1F03FC10275}"/>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402D8676-6ADA-F865-98FB-B80D9C453645}"/>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41</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2477E55F-95D0-6AC5-C6D4-58FE7D5BF4F2}"/>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41</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03C12126-DC9C-2BF1-3CCC-05BC9D80D327}"/>
              </a:ext>
            </a:extLst>
          </p:cNvPr>
          <p:cNvSpPr txBox="1"/>
          <p:nvPr/>
        </p:nvSpPr>
        <p:spPr>
          <a:xfrm>
            <a:off x="395536" y="332656"/>
            <a:ext cx="8658225" cy="523875"/>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Demos</a:t>
            </a:r>
            <a:endParaRPr lang="en-GB" sz="2800" kern="0" dirty="0">
              <a:solidFill>
                <a:srgbClr val="002060"/>
              </a:solidFill>
              <a:latin typeface="+mj-lt"/>
              <a:ea typeface="+mj-ea"/>
              <a:cs typeface="+mj-cs"/>
            </a:endParaRPr>
          </a:p>
        </p:txBody>
      </p:sp>
      <p:pic>
        <p:nvPicPr>
          <p:cNvPr id="2" name="demo">
            <a:hlinkClick r:id="" action="ppaction://media"/>
            <a:extLst>
              <a:ext uri="{FF2B5EF4-FFF2-40B4-BE49-F238E27FC236}">
                <a16:creationId xmlns:a16="http://schemas.microsoft.com/office/drawing/2014/main" id="{4592EF74-AAE3-77EB-99BD-47CD656834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4961" y="1287540"/>
            <a:ext cx="7614078" cy="4282919"/>
          </a:xfrm>
          <a:prstGeom prst="rect">
            <a:avLst/>
          </a:prstGeom>
        </p:spPr>
      </p:pic>
    </p:spTree>
    <p:extLst>
      <p:ext uri="{BB962C8B-B14F-4D97-AF65-F5344CB8AC3E}">
        <p14:creationId xmlns:p14="http://schemas.microsoft.com/office/powerpoint/2010/main" val="5250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DDC3B-583F-2BE8-78EF-0B4256AA680D}"/>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43889258-8049-48E8-9064-2B9C9CA85CA9}"/>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00DC68-98ED-494E-A91A-4310F0C3485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FE033AA6-49EE-81F0-1D10-BF96DCFB65ED}"/>
              </a:ext>
            </a:extLst>
          </p:cNvPr>
          <p:cNvSpPr txBox="1"/>
          <p:nvPr/>
        </p:nvSpPr>
        <p:spPr>
          <a:xfrm>
            <a:off x="109538" y="361950"/>
            <a:ext cx="8658225" cy="523875"/>
          </a:xfrm>
          <a:prstGeom prst="rect">
            <a:avLst/>
          </a:prstGeom>
          <a:noFill/>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Take Away</a:t>
            </a:r>
            <a:endParaRPr kumimoji="0" lang="en-GB"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endParaRPr>
          </a:p>
        </p:txBody>
      </p:sp>
      <p:sp>
        <p:nvSpPr>
          <p:cNvPr id="3" name="TextBox 2">
            <a:extLst>
              <a:ext uri="{FF2B5EF4-FFF2-40B4-BE49-F238E27FC236}">
                <a16:creationId xmlns:a16="http://schemas.microsoft.com/office/drawing/2014/main" id="{80804DD6-C3C7-961C-0825-BFAD38178BAA}"/>
              </a:ext>
            </a:extLst>
          </p:cNvPr>
          <p:cNvSpPr txBox="1"/>
          <p:nvPr/>
        </p:nvSpPr>
        <p:spPr>
          <a:xfrm>
            <a:off x="2416778" y="2528112"/>
            <a:ext cx="18473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N" sz="14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N" sz="1400" b="0" i="0" u="none" strike="noStrike" kern="1200" cap="none" spc="0" normalizeH="0" baseline="0" noProof="0" dirty="0">
              <a:ln>
                <a:noFill/>
              </a:ln>
              <a:solidFill>
                <a:srgbClr val="556169"/>
              </a:solidFill>
              <a:effectLst/>
              <a:uLnTx/>
              <a:uFillTx/>
              <a:latin typeface="Georgia"/>
              <a:ea typeface="+mn-ea"/>
              <a:cs typeface="Georgia"/>
            </a:endParaRPr>
          </a:p>
        </p:txBody>
      </p:sp>
      <p:sp>
        <p:nvSpPr>
          <p:cNvPr id="4" name="Title 1">
            <a:extLst>
              <a:ext uri="{FF2B5EF4-FFF2-40B4-BE49-F238E27FC236}">
                <a16:creationId xmlns:a16="http://schemas.microsoft.com/office/drawing/2014/main" id="{DA889AFC-278B-01EA-5380-5B1CFBE20DB1}"/>
              </a:ext>
            </a:extLst>
          </p:cNvPr>
          <p:cNvSpPr txBox="1">
            <a:spLocks/>
          </p:cNvSpPr>
          <p:nvPr/>
        </p:nvSpPr>
        <p:spPr>
          <a:xfrm>
            <a:off x="906877" y="3093197"/>
            <a:ext cx="5449631"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marR="0" lvl="0" indent="-285744" algn="l" defTabSz="457200" rtl="0" eaLnBrk="1" fontAlgn="base" latinLnBrk="0" hangingPunct="1">
              <a:lnSpc>
                <a:spcPct val="150000"/>
              </a:lnSpc>
              <a:spcBef>
                <a:spcPts val="1200"/>
              </a:spcBef>
              <a:spcAft>
                <a:spcPts val="1200"/>
              </a:spcAft>
              <a:buClrTx/>
              <a:buSzTx/>
              <a:buFont typeface="Arial" panose="020B0604020202020204" pitchFamily="34" charset="0"/>
              <a:buChar char="•"/>
              <a:tabLst/>
              <a:defRPr/>
            </a:pPr>
            <a:endParaRPr kumimoji="0" lang="en-GB" sz="1600" b="0" i="1" u="none" strike="noStrike" kern="1200" cap="none" spc="0" normalizeH="0" baseline="0" noProof="0" dirty="0">
              <a:ln>
                <a:noFill/>
              </a:ln>
              <a:solidFill>
                <a:srgbClr val="000000"/>
              </a:solidFill>
              <a:effectLst/>
              <a:uLnTx/>
              <a:uFillTx/>
              <a:latin typeface="Georgia"/>
              <a:ea typeface="+mj-ea"/>
            </a:endParaRPr>
          </a:p>
        </p:txBody>
      </p:sp>
      <p:sp>
        <p:nvSpPr>
          <p:cNvPr id="19" name="Content Placeholder 2">
            <a:extLst>
              <a:ext uri="{FF2B5EF4-FFF2-40B4-BE49-F238E27FC236}">
                <a16:creationId xmlns:a16="http://schemas.microsoft.com/office/drawing/2014/main" id="{621B9FA5-C704-54E6-9BF3-5C774D6E3C01}"/>
              </a:ext>
            </a:extLst>
          </p:cNvPr>
          <p:cNvSpPr txBox="1">
            <a:spLocks/>
          </p:cNvSpPr>
          <p:nvPr/>
        </p:nvSpPr>
        <p:spPr>
          <a:xfrm>
            <a:off x="539552" y="1283714"/>
            <a:ext cx="5414812" cy="8465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400" b="1" dirty="0">
                <a:solidFill>
                  <a:srgbClr val="7030A0"/>
                </a:solidFill>
                <a:latin typeface="Noto Sans" panose="020B0502040504020204" pitchFamily="34" charset="0"/>
                <a:ea typeface="Noto Sans" panose="020B0502040504020204" pitchFamily="34" charset="0"/>
                <a:cs typeface="Noto Sans" panose="020B0502040504020204" pitchFamily="34" charset="0"/>
              </a:rPr>
              <a:t>SCAN</a:t>
            </a:r>
            <a:r>
              <a:rPr lang="en-US" sz="1400" b="1" dirty="0">
                <a:latin typeface="Noto Sans" panose="020B0502040504020204" pitchFamily="34" charset="0"/>
                <a:ea typeface="Noto Sans" panose="020B0502040504020204" pitchFamily="34" charset="0"/>
                <a:cs typeface="Noto Sans" panose="020B0502040504020204" pitchFamily="34" charset="0"/>
              </a:rPr>
              <a:t>: </a:t>
            </a:r>
            <a:endParaRPr lang="en-GB" sz="1400" b="1" dirty="0">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r>
              <a:rPr lang="en-US" sz="1400" dirty="0">
                <a:latin typeface="Noto Sans" panose="020B0502040504020204" pitchFamily="34" charset="0"/>
                <a:ea typeface="Noto Sans" panose="020B0502040504020204" pitchFamily="34" charset="0"/>
                <a:cs typeface="Noto Sans" panose="020B0502040504020204" pitchFamily="34" charset="0"/>
              </a:rPr>
              <a:t>Paper/Code/Demo: </a:t>
            </a:r>
          </a:p>
          <a:p>
            <a:pPr>
              <a:lnSpc>
                <a:spcPct val="120000"/>
              </a:lnSpc>
              <a:spcBef>
                <a:spcPts val="0"/>
              </a:spcBef>
              <a:spcAft>
                <a:spcPts val="0"/>
              </a:spcAft>
            </a:pPr>
            <a:r>
              <a:rPr lang="da-DK" sz="1400" dirty="0"/>
              <a:t>at </a:t>
            </a:r>
            <a:r>
              <a:rPr lang="da-DK" sz="1400" dirty="0">
                <a:hlinkClick r:id="rId3"/>
              </a:rPr>
              <a:t>https://github.com/sherrylzy/SCAN</a:t>
            </a:r>
            <a:endParaRPr lang="en-GB" sz="1400" dirty="0">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endParaRPr kumimoji="0" lang="en-GB" sz="14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endParaRPr lang="en-US" sz="1400"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TextBox 20">
            <a:extLst>
              <a:ext uri="{FF2B5EF4-FFF2-40B4-BE49-F238E27FC236}">
                <a16:creationId xmlns:a16="http://schemas.microsoft.com/office/drawing/2014/main" id="{4ECBB848-8EE1-B580-886B-0EDA9CB34087}"/>
              </a:ext>
            </a:extLst>
          </p:cNvPr>
          <p:cNvSpPr txBox="1"/>
          <p:nvPr/>
        </p:nvSpPr>
        <p:spPr>
          <a:xfrm>
            <a:off x="4428376" y="1036705"/>
            <a:ext cx="5691882" cy="854080"/>
          </a:xfrm>
          <a:prstGeom prst="rect">
            <a:avLst/>
          </a:prstGeom>
          <a:noFill/>
        </p:spPr>
        <p:txBody>
          <a:bodyPr wrap="square">
            <a:spAutoFit/>
          </a:bodyPr>
          <a:lstStyle/>
          <a:p>
            <a:pPr>
              <a:spcBef>
                <a:spcPts val="600"/>
              </a:spcBef>
              <a:spcAft>
                <a:spcPts val="0"/>
              </a:spcAft>
            </a:pPr>
            <a:r>
              <a:rPr lang="en-US" altLang="zh-CN" sz="1400" b="1" u="sng" spc="-20" dirty="0"/>
              <a:t>My contact: </a:t>
            </a:r>
          </a:p>
          <a:p>
            <a:pPr>
              <a:spcBef>
                <a:spcPts val="600"/>
              </a:spcBef>
              <a:spcAft>
                <a:spcPts val="0"/>
              </a:spcAft>
            </a:pPr>
            <a:r>
              <a:rPr lang="en-US" altLang="zh-CN" sz="1400" spc="-20" dirty="0"/>
              <a:t>Email: w.wang@surrey.ac.uk</a:t>
            </a:r>
          </a:p>
          <a:p>
            <a:pPr>
              <a:spcBef>
                <a:spcPts val="300"/>
              </a:spcBef>
              <a:spcAft>
                <a:spcPts val="0"/>
              </a:spcAft>
            </a:pPr>
            <a:r>
              <a:rPr lang="en-US" altLang="zh-CN" sz="1400" spc="-20" dirty="0"/>
              <a:t>Web: https://personalpages.surrey.ac.uk/w.wang/</a:t>
            </a:r>
          </a:p>
        </p:txBody>
      </p:sp>
      <p:sp>
        <p:nvSpPr>
          <p:cNvPr id="2" name="Content Placeholder 2">
            <a:extLst>
              <a:ext uri="{FF2B5EF4-FFF2-40B4-BE49-F238E27FC236}">
                <a16:creationId xmlns:a16="http://schemas.microsoft.com/office/drawing/2014/main" id="{79B143D6-209C-9E5E-B53D-C9D31909DAA2}"/>
              </a:ext>
            </a:extLst>
          </p:cNvPr>
          <p:cNvSpPr txBox="1">
            <a:spLocks/>
          </p:cNvSpPr>
          <p:nvPr/>
        </p:nvSpPr>
        <p:spPr>
          <a:xfrm>
            <a:off x="539552" y="2366467"/>
            <a:ext cx="5414812" cy="8465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CN" sz="1400" b="1" dirty="0">
                <a:solidFill>
                  <a:srgbClr val="7030A0"/>
                </a:solidFill>
                <a:latin typeface="Noto Sans" panose="020B0502040504020204" pitchFamily="34" charset="0"/>
                <a:ea typeface="Noto Sans" panose="020B0502040504020204" pitchFamily="34" charset="0"/>
                <a:cs typeface="Noto Sans" panose="020B0502040504020204" pitchFamily="34" charset="0"/>
              </a:rPr>
              <a:t>IDC-</a:t>
            </a:r>
            <a:r>
              <a:rPr lang="en-US" altLang="zh-CN" sz="1400" b="1" dirty="0" err="1">
                <a:solidFill>
                  <a:srgbClr val="7030A0"/>
                </a:solidFill>
                <a:latin typeface="Noto Sans" panose="020B0502040504020204" pitchFamily="34" charset="0"/>
                <a:ea typeface="Noto Sans" panose="020B0502040504020204" pitchFamily="34" charset="0"/>
                <a:cs typeface="Noto Sans" panose="020B0502040504020204" pitchFamily="34" charset="0"/>
              </a:rPr>
              <a:t>TransAE</a:t>
            </a:r>
            <a:r>
              <a:rPr lang="en-US" sz="1400" b="1" dirty="0">
                <a:latin typeface="Noto Sans" panose="020B0502040504020204" pitchFamily="34" charset="0"/>
                <a:ea typeface="Noto Sans" panose="020B0502040504020204" pitchFamily="34" charset="0"/>
                <a:cs typeface="Noto Sans" panose="020B0502040504020204" pitchFamily="34" charset="0"/>
              </a:rPr>
              <a:t>: </a:t>
            </a:r>
            <a:endParaRPr lang="en-GB" sz="1400" b="1" dirty="0">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r>
              <a:rPr lang="en-US" sz="1400" dirty="0">
                <a:latin typeface="Noto Sans" panose="020B0502040504020204" pitchFamily="34" charset="0"/>
                <a:ea typeface="Noto Sans" panose="020B0502040504020204" pitchFamily="34" charset="0"/>
                <a:cs typeface="Noto Sans" panose="020B0502040504020204" pitchFamily="34" charset="0"/>
              </a:rPr>
              <a:t>Code/Demo: </a:t>
            </a:r>
          </a:p>
          <a:p>
            <a:pPr>
              <a:lnSpc>
                <a:spcPct val="120000"/>
              </a:lnSpc>
              <a:spcBef>
                <a:spcPts val="0"/>
              </a:spcBef>
              <a:spcAft>
                <a:spcPts val="0"/>
              </a:spcAft>
            </a:pPr>
            <a:r>
              <a:rPr lang="da-DK" sz="1400" dirty="0"/>
              <a:t>at </a:t>
            </a:r>
            <a:r>
              <a:rPr lang="da-DK" sz="1400" dirty="0">
                <a:hlinkClick r:id="rId4"/>
              </a:rPr>
              <a:t>https://github.com/liuyoude/TransAE</a:t>
            </a:r>
            <a:endParaRPr lang="da-DK" sz="1400" dirty="0"/>
          </a:p>
          <a:p>
            <a:pPr>
              <a:lnSpc>
                <a:spcPct val="120000"/>
              </a:lnSpc>
              <a:spcBef>
                <a:spcPts val="0"/>
              </a:spcBef>
              <a:spcAft>
                <a:spcPts val="0"/>
              </a:spcAft>
            </a:pPr>
            <a:endParaRPr lang="en-GB" sz="1400" dirty="0">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endParaRPr kumimoji="0" lang="en-GB" sz="14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endParaRPr lang="en-US" sz="14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31258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F7EF-38C6-E277-094F-60FFC2FB6BE4}"/>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0073152F-101C-E429-BEA9-794E447440A4}"/>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en-US" sz="2800" dirty="0">
                <a:solidFill>
                  <a:srgbClr val="002060"/>
                </a:solidFill>
              </a:rPr>
              <a:t>Potential Applications</a:t>
            </a:r>
          </a:p>
        </p:txBody>
      </p:sp>
      <p:sp>
        <p:nvSpPr>
          <p:cNvPr id="10244" name="Slide Number Placeholder 7">
            <a:extLst>
              <a:ext uri="{FF2B5EF4-FFF2-40B4-BE49-F238E27FC236}">
                <a16:creationId xmlns:a16="http://schemas.microsoft.com/office/drawing/2014/main" id="{8E81C2C0-CAD6-3154-D3BD-3F15DBA4D8E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5</a:t>
            </a:fld>
            <a:endParaRPr lang="en-GB" altLang="en-US" sz="1200">
              <a:solidFill>
                <a:srgbClr val="898989"/>
              </a:solidFill>
            </a:endParaRPr>
          </a:p>
        </p:txBody>
      </p:sp>
      <p:grpSp>
        <p:nvGrpSpPr>
          <p:cNvPr id="3" name="组合 23">
            <a:extLst>
              <a:ext uri="{FF2B5EF4-FFF2-40B4-BE49-F238E27FC236}">
                <a16:creationId xmlns:a16="http://schemas.microsoft.com/office/drawing/2014/main" id="{0A7AD44B-3FBA-38E9-90CD-F31670ADBF8E}"/>
              </a:ext>
            </a:extLst>
          </p:cNvPr>
          <p:cNvGrpSpPr/>
          <p:nvPr/>
        </p:nvGrpSpPr>
        <p:grpSpPr>
          <a:xfrm>
            <a:off x="467545" y="1124743"/>
            <a:ext cx="4572000" cy="4968553"/>
            <a:chOff x="5272" y="4269"/>
            <a:chExt cx="8510" cy="5839"/>
          </a:xfrm>
        </p:grpSpPr>
        <p:pic>
          <p:nvPicPr>
            <p:cNvPr id="4" name="图片 10">
              <a:extLst>
                <a:ext uri="{FF2B5EF4-FFF2-40B4-BE49-F238E27FC236}">
                  <a16:creationId xmlns:a16="http://schemas.microsoft.com/office/drawing/2014/main" id="{BA684788-BD59-F44F-2A22-00B3E36B1823}"/>
                </a:ext>
              </a:extLst>
            </p:cNvPr>
            <p:cNvPicPr/>
            <p:nvPr/>
          </p:nvPicPr>
          <p:blipFill>
            <a:blip r:embed="rId2"/>
            <a:stretch>
              <a:fillRect/>
            </a:stretch>
          </p:blipFill>
          <p:spPr>
            <a:xfrm>
              <a:off x="9524" y="4269"/>
              <a:ext cx="4252" cy="1984"/>
            </a:xfrm>
            <a:prstGeom prst="rect">
              <a:avLst/>
            </a:prstGeom>
          </p:spPr>
        </p:pic>
        <p:pic>
          <p:nvPicPr>
            <p:cNvPr id="5" name="图片 11">
              <a:extLst>
                <a:ext uri="{FF2B5EF4-FFF2-40B4-BE49-F238E27FC236}">
                  <a16:creationId xmlns:a16="http://schemas.microsoft.com/office/drawing/2014/main" id="{B903F896-087B-C7C7-7CF6-7A088123109A}"/>
                </a:ext>
              </a:extLst>
            </p:cNvPr>
            <p:cNvPicPr/>
            <p:nvPr/>
          </p:nvPicPr>
          <p:blipFill>
            <a:blip r:embed="rId3"/>
            <a:stretch>
              <a:fillRect/>
            </a:stretch>
          </p:blipFill>
          <p:spPr>
            <a:xfrm>
              <a:off x="5278" y="4269"/>
              <a:ext cx="4252" cy="1984"/>
            </a:xfrm>
            <a:prstGeom prst="rect">
              <a:avLst/>
            </a:prstGeom>
          </p:spPr>
        </p:pic>
        <p:pic>
          <p:nvPicPr>
            <p:cNvPr id="6" name="图片 13">
              <a:extLst>
                <a:ext uri="{FF2B5EF4-FFF2-40B4-BE49-F238E27FC236}">
                  <a16:creationId xmlns:a16="http://schemas.microsoft.com/office/drawing/2014/main" id="{0D324C95-0699-13B0-B4EF-E53E3701D737}"/>
                </a:ext>
              </a:extLst>
            </p:cNvPr>
            <p:cNvPicPr/>
            <p:nvPr/>
          </p:nvPicPr>
          <p:blipFill>
            <a:blip r:embed="rId4"/>
            <a:stretch>
              <a:fillRect/>
            </a:stretch>
          </p:blipFill>
          <p:spPr>
            <a:xfrm>
              <a:off x="5272" y="6198"/>
              <a:ext cx="4252" cy="1984"/>
            </a:xfrm>
            <a:prstGeom prst="rect">
              <a:avLst/>
            </a:prstGeom>
          </p:spPr>
        </p:pic>
        <p:pic>
          <p:nvPicPr>
            <p:cNvPr id="7" name="图片 14">
              <a:extLst>
                <a:ext uri="{FF2B5EF4-FFF2-40B4-BE49-F238E27FC236}">
                  <a16:creationId xmlns:a16="http://schemas.microsoft.com/office/drawing/2014/main" id="{EC324FAA-DA20-6F68-AA24-E39A0D09E73A}"/>
                </a:ext>
              </a:extLst>
            </p:cNvPr>
            <p:cNvPicPr/>
            <p:nvPr/>
          </p:nvPicPr>
          <p:blipFill>
            <a:blip r:embed="rId5"/>
            <a:stretch>
              <a:fillRect/>
            </a:stretch>
          </p:blipFill>
          <p:spPr>
            <a:xfrm>
              <a:off x="9530" y="6198"/>
              <a:ext cx="4252" cy="1984"/>
            </a:xfrm>
            <a:prstGeom prst="rect">
              <a:avLst/>
            </a:prstGeom>
          </p:spPr>
        </p:pic>
        <p:pic>
          <p:nvPicPr>
            <p:cNvPr id="8" name="图片 17">
              <a:extLst>
                <a:ext uri="{FF2B5EF4-FFF2-40B4-BE49-F238E27FC236}">
                  <a16:creationId xmlns:a16="http://schemas.microsoft.com/office/drawing/2014/main" id="{1D6E7D2A-5346-2D93-CC07-EC7D6B30DBAD}"/>
                </a:ext>
              </a:extLst>
            </p:cNvPr>
            <p:cNvPicPr/>
            <p:nvPr/>
          </p:nvPicPr>
          <p:blipFill>
            <a:blip r:embed="rId6"/>
            <a:srcRect b="8008"/>
            <a:stretch>
              <a:fillRect/>
            </a:stretch>
          </p:blipFill>
          <p:spPr>
            <a:xfrm>
              <a:off x="5272" y="8124"/>
              <a:ext cx="4252" cy="1984"/>
            </a:xfrm>
            <a:prstGeom prst="rect">
              <a:avLst/>
            </a:prstGeom>
          </p:spPr>
        </p:pic>
        <p:pic>
          <p:nvPicPr>
            <p:cNvPr id="9" name="图片 20">
              <a:extLst>
                <a:ext uri="{FF2B5EF4-FFF2-40B4-BE49-F238E27FC236}">
                  <a16:creationId xmlns:a16="http://schemas.microsoft.com/office/drawing/2014/main" id="{D4BCB7BB-D711-109C-7876-1AF7CC604471}"/>
                </a:ext>
              </a:extLst>
            </p:cNvPr>
            <p:cNvPicPr/>
            <p:nvPr/>
          </p:nvPicPr>
          <p:blipFill>
            <a:blip r:embed="rId7"/>
            <a:stretch>
              <a:fillRect/>
            </a:stretch>
          </p:blipFill>
          <p:spPr>
            <a:xfrm>
              <a:off x="9530" y="8123"/>
              <a:ext cx="4251" cy="1984"/>
            </a:xfrm>
            <a:prstGeom prst="rect">
              <a:avLst/>
            </a:prstGeom>
          </p:spPr>
        </p:pic>
      </p:grpSp>
      <p:sp>
        <p:nvSpPr>
          <p:cNvPr id="10" name="TextBox 9">
            <a:extLst>
              <a:ext uri="{FF2B5EF4-FFF2-40B4-BE49-F238E27FC236}">
                <a16:creationId xmlns:a16="http://schemas.microsoft.com/office/drawing/2014/main" id="{3AFAA163-8F41-82E1-406A-D358CCE1B3A1}"/>
              </a:ext>
            </a:extLst>
          </p:cNvPr>
          <p:cNvSpPr txBox="1"/>
          <p:nvPr/>
        </p:nvSpPr>
        <p:spPr>
          <a:xfrm>
            <a:off x="4797103" y="1184025"/>
            <a:ext cx="3924943" cy="4651979"/>
          </a:xfrm>
          <a:prstGeom prst="rect">
            <a:avLst/>
          </a:prstGeom>
          <a:noFill/>
        </p:spPr>
        <p:txBody>
          <a:bodyPr wrap="square">
            <a:spAutoFit/>
          </a:bodyPr>
          <a:lstStyle/>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Industrial manufacturing</a:t>
            </a:r>
          </a:p>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Automotive manufacturing</a:t>
            </a:r>
          </a:p>
          <a:p>
            <a:pPr marL="742950" lvl="1" indent="-285750" fontAlgn="auto">
              <a:lnSpc>
                <a:spcPct val="150000"/>
              </a:lnSpc>
              <a:buFont typeface="Arial" panose="020B0604020202020204" pitchFamily="34" charset="0"/>
              <a:buChar char="•"/>
            </a:pPr>
            <a:r>
              <a:rPr lang="en-US" altLang="zh-CN" dirty="0">
                <a:latin typeface="+mn-lt"/>
              </a:rPr>
              <a:t>Aerospace</a:t>
            </a:r>
          </a:p>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Rail transportation</a:t>
            </a:r>
          </a:p>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Power generation</a:t>
            </a:r>
          </a:p>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Healthcare</a:t>
            </a:r>
          </a:p>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Defense </a:t>
            </a:r>
          </a:p>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Surveillance</a:t>
            </a:r>
          </a:p>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Cyber security</a:t>
            </a:r>
          </a:p>
          <a:p>
            <a:pPr marL="742950" lvl="1" indent="-285750" fontAlgn="auto">
              <a:lnSpc>
                <a:spcPct val="150000"/>
              </a:lnSpc>
              <a:buFont typeface="Arial" panose="020B0604020202020204" pitchFamily="34" charset="0"/>
              <a:buChar char="•"/>
            </a:pPr>
            <a:r>
              <a:rPr lang="en-US" altLang="zh-CN" dirty="0">
                <a:latin typeface="+mn-lt"/>
                <a:ea typeface="微软雅黑" panose="020B0503020204020204" pitchFamily="34" charset="-122"/>
                <a:sym typeface="+mn-ea"/>
              </a:rPr>
              <a:t>......</a:t>
            </a:r>
            <a:endParaRPr lang="en-GB" dirty="0">
              <a:latin typeface="+mn-lt"/>
            </a:endParaRPr>
          </a:p>
        </p:txBody>
      </p:sp>
    </p:spTree>
    <p:extLst>
      <p:ext uri="{BB962C8B-B14F-4D97-AF65-F5344CB8AC3E}">
        <p14:creationId xmlns:p14="http://schemas.microsoft.com/office/powerpoint/2010/main" val="627924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19F2-B7E8-1AED-9F3C-58ABAF04AC0E}"/>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918EC60A-36AD-B7B4-4465-8EE422EA5785}"/>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en-US" sz="2800" dirty="0">
                <a:solidFill>
                  <a:srgbClr val="002060"/>
                </a:solidFill>
              </a:rPr>
              <a:t>Potential </a:t>
            </a:r>
            <a:r>
              <a:rPr lang="en-US" altLang="zh-CN" sz="2800" dirty="0">
                <a:solidFill>
                  <a:srgbClr val="002060"/>
                </a:solidFill>
              </a:rPr>
              <a:t>Impacts</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1D510CB0-E9A1-C75F-606B-E13D708D040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6</a:t>
            </a:fld>
            <a:endParaRPr lang="en-GB" altLang="en-US" sz="1200">
              <a:solidFill>
                <a:srgbClr val="898989"/>
              </a:solidFill>
            </a:endParaRPr>
          </a:p>
        </p:txBody>
      </p:sp>
      <p:sp>
        <p:nvSpPr>
          <p:cNvPr id="10" name="TextBox 9">
            <a:extLst>
              <a:ext uri="{FF2B5EF4-FFF2-40B4-BE49-F238E27FC236}">
                <a16:creationId xmlns:a16="http://schemas.microsoft.com/office/drawing/2014/main" id="{F1C66EFA-521D-962B-FDD9-1A55BEB77632}"/>
              </a:ext>
            </a:extLst>
          </p:cNvPr>
          <p:cNvSpPr txBox="1"/>
          <p:nvPr/>
        </p:nvSpPr>
        <p:spPr>
          <a:xfrm>
            <a:off x="4797103" y="1184025"/>
            <a:ext cx="4096072" cy="4651979"/>
          </a:xfrm>
          <a:prstGeom prst="rect">
            <a:avLst/>
          </a:prstGeom>
          <a:noFill/>
        </p:spPr>
        <p:txBody>
          <a:bodyPr wrap="square">
            <a:spAutoFit/>
          </a:bodyPr>
          <a:lstStyle/>
          <a:p>
            <a:pPr marL="800100" lvl="1" indent="-342900" fontAlgn="auto">
              <a:lnSpc>
                <a:spcPct val="150000"/>
              </a:lnSpc>
              <a:buFont typeface="Arial" panose="020B0604020202020204" pitchFamily="34" charset="0"/>
              <a:buChar char="•"/>
            </a:pPr>
            <a:r>
              <a:rPr lang="en-US" altLang="zh-CN" dirty="0">
                <a:solidFill>
                  <a:srgbClr val="0E0E6E"/>
                </a:solidFill>
                <a:latin typeface="+mn-lt"/>
                <a:ea typeface="+mj-ea"/>
              </a:rPr>
              <a:t>Improved product quality</a:t>
            </a:r>
            <a:endParaRPr lang="zh-CN" altLang="en-US" dirty="0">
              <a:solidFill>
                <a:srgbClr val="0E0E6E"/>
              </a:solidFill>
              <a:latin typeface="+mn-lt"/>
              <a:ea typeface="+mj-ea"/>
            </a:endParaRPr>
          </a:p>
          <a:p>
            <a:pPr marL="800100" lvl="1" indent="-342900" fontAlgn="auto">
              <a:lnSpc>
                <a:spcPct val="150000"/>
              </a:lnSpc>
              <a:buFont typeface="Arial" panose="020B0604020202020204" pitchFamily="34" charset="0"/>
              <a:buChar char="•"/>
            </a:pPr>
            <a:r>
              <a:rPr lang="en-US" altLang="zh-CN" dirty="0">
                <a:solidFill>
                  <a:srgbClr val="0E0E6E"/>
                </a:solidFill>
                <a:latin typeface="+mn-lt"/>
                <a:ea typeface="+mj-ea"/>
              </a:rPr>
              <a:t>Enhanced equipment reliability</a:t>
            </a:r>
          </a:p>
          <a:p>
            <a:pPr marL="800100" lvl="1" indent="-342900" fontAlgn="auto">
              <a:lnSpc>
                <a:spcPct val="150000"/>
              </a:lnSpc>
              <a:buFont typeface="Arial" panose="020B0604020202020204" pitchFamily="34" charset="0"/>
              <a:buChar char="•"/>
            </a:pPr>
            <a:r>
              <a:rPr lang="en-US" altLang="zh-CN" dirty="0">
                <a:solidFill>
                  <a:srgbClr val="0E0E6E"/>
                </a:solidFill>
                <a:latin typeface="+mn-lt"/>
                <a:ea typeface="+mj-ea"/>
              </a:rPr>
              <a:t>Reduced failure rates of energy infrastructure</a:t>
            </a:r>
          </a:p>
          <a:p>
            <a:pPr marL="800100" lvl="1" indent="-342900" fontAlgn="auto">
              <a:lnSpc>
                <a:spcPct val="150000"/>
              </a:lnSpc>
              <a:buFont typeface="Arial" panose="020B0604020202020204" pitchFamily="34" charset="0"/>
              <a:buChar char="•"/>
            </a:pPr>
            <a:r>
              <a:rPr lang="en-US" altLang="zh-CN" dirty="0">
                <a:solidFill>
                  <a:srgbClr val="0E0E6E"/>
                </a:solidFill>
                <a:latin typeface="+mn-lt"/>
                <a:ea typeface="+mj-ea"/>
              </a:rPr>
              <a:t>Strengthened aerospace safety</a:t>
            </a:r>
          </a:p>
          <a:p>
            <a:pPr marL="800100" lvl="1" indent="-342900" fontAlgn="auto">
              <a:lnSpc>
                <a:spcPct val="150000"/>
              </a:lnSpc>
              <a:buFont typeface="Arial" panose="020B0604020202020204" pitchFamily="34" charset="0"/>
              <a:buChar char="•"/>
            </a:pPr>
            <a:r>
              <a:rPr lang="en-US" altLang="zh-CN" dirty="0">
                <a:solidFill>
                  <a:srgbClr val="0E0E6E"/>
                </a:solidFill>
                <a:latin typeface="+mn-lt"/>
                <a:ea typeface="+mj-ea"/>
              </a:rPr>
              <a:t>Reliable operation of medical equipment</a:t>
            </a:r>
          </a:p>
          <a:p>
            <a:pPr marL="800100" lvl="1" indent="-342900" fontAlgn="auto">
              <a:lnSpc>
                <a:spcPct val="150000"/>
              </a:lnSpc>
              <a:buFont typeface="Arial" panose="020B0604020202020204" pitchFamily="34" charset="0"/>
              <a:buChar char="•"/>
            </a:pPr>
            <a:r>
              <a:rPr lang="en-US" altLang="zh-CN" dirty="0">
                <a:solidFill>
                  <a:srgbClr val="0E0E6E"/>
                </a:solidFill>
                <a:latin typeface="+mn-lt"/>
                <a:ea typeface="+mj-ea"/>
              </a:rPr>
              <a:t>......</a:t>
            </a:r>
            <a:endParaRPr lang="en-GB" dirty="0">
              <a:latin typeface="+mn-lt"/>
              <a:ea typeface="+mj-ea"/>
            </a:endParaRPr>
          </a:p>
        </p:txBody>
      </p:sp>
      <p:pic>
        <p:nvPicPr>
          <p:cNvPr id="2" name="图片 2">
            <a:extLst>
              <a:ext uri="{FF2B5EF4-FFF2-40B4-BE49-F238E27FC236}">
                <a16:creationId xmlns:a16="http://schemas.microsoft.com/office/drawing/2014/main" id="{458A8741-8473-AA5C-A7DE-B96BB71B2C56}"/>
              </a:ext>
            </a:extLst>
          </p:cNvPr>
          <p:cNvPicPr/>
          <p:nvPr/>
        </p:nvPicPr>
        <p:blipFill>
          <a:blip r:embed="rId2"/>
          <a:srcRect l="10190" t="17021" r="-2308" b="5323"/>
          <a:stretch>
            <a:fillRect/>
          </a:stretch>
        </p:blipFill>
        <p:spPr>
          <a:xfrm>
            <a:off x="110203" y="1629000"/>
            <a:ext cx="2520000" cy="1800000"/>
          </a:xfrm>
          <a:prstGeom prst="rect">
            <a:avLst/>
          </a:prstGeom>
        </p:spPr>
      </p:pic>
      <p:pic>
        <p:nvPicPr>
          <p:cNvPr id="11" name="图片 7">
            <a:extLst>
              <a:ext uri="{FF2B5EF4-FFF2-40B4-BE49-F238E27FC236}">
                <a16:creationId xmlns:a16="http://schemas.microsoft.com/office/drawing/2014/main" id="{A87A0B0B-AF14-D3FA-58D7-DC4F137D47E9}"/>
              </a:ext>
            </a:extLst>
          </p:cNvPr>
          <p:cNvPicPr/>
          <p:nvPr/>
        </p:nvPicPr>
        <p:blipFill>
          <a:blip r:embed="rId3"/>
          <a:stretch>
            <a:fillRect/>
          </a:stretch>
        </p:blipFill>
        <p:spPr>
          <a:xfrm>
            <a:off x="2699792" y="1629000"/>
            <a:ext cx="2495008" cy="1800000"/>
          </a:xfrm>
          <a:prstGeom prst="rect">
            <a:avLst/>
          </a:prstGeom>
        </p:spPr>
      </p:pic>
      <p:pic>
        <p:nvPicPr>
          <p:cNvPr id="12" name="图片 11">
            <a:extLst>
              <a:ext uri="{FF2B5EF4-FFF2-40B4-BE49-F238E27FC236}">
                <a16:creationId xmlns:a16="http://schemas.microsoft.com/office/drawing/2014/main" id="{EA808CE8-48B2-2628-DA1D-E0BDDDC88C3C}"/>
              </a:ext>
            </a:extLst>
          </p:cNvPr>
          <p:cNvPicPr/>
          <p:nvPr/>
        </p:nvPicPr>
        <p:blipFill>
          <a:blip r:embed="rId4"/>
          <a:srcRect l="11449" r="15027"/>
          <a:stretch>
            <a:fillRect/>
          </a:stretch>
        </p:blipFill>
        <p:spPr>
          <a:xfrm>
            <a:off x="155120" y="3429000"/>
            <a:ext cx="2520000" cy="1800000"/>
          </a:xfrm>
          <a:prstGeom prst="rect">
            <a:avLst/>
          </a:prstGeom>
        </p:spPr>
      </p:pic>
      <p:pic>
        <p:nvPicPr>
          <p:cNvPr id="13" name="图片 12">
            <a:extLst>
              <a:ext uri="{FF2B5EF4-FFF2-40B4-BE49-F238E27FC236}">
                <a16:creationId xmlns:a16="http://schemas.microsoft.com/office/drawing/2014/main" id="{495B367C-2C15-6DF2-DB76-27D30B44923E}"/>
              </a:ext>
            </a:extLst>
          </p:cNvPr>
          <p:cNvPicPr/>
          <p:nvPr/>
        </p:nvPicPr>
        <p:blipFill>
          <a:blip r:embed="rId5"/>
          <a:stretch>
            <a:fillRect/>
          </a:stretch>
        </p:blipFill>
        <p:spPr>
          <a:xfrm>
            <a:off x="2674800" y="3429000"/>
            <a:ext cx="2520000" cy="1800000"/>
          </a:xfrm>
          <a:prstGeom prst="rect">
            <a:avLst/>
          </a:prstGeom>
        </p:spPr>
      </p:pic>
    </p:spTree>
    <p:extLst>
      <p:ext uri="{BB962C8B-B14F-4D97-AF65-F5344CB8AC3E}">
        <p14:creationId xmlns:p14="http://schemas.microsoft.com/office/powerpoint/2010/main" val="263559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F11AB-B88E-7903-4A66-AFF8E9D2EB72}"/>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3F2FE60B-3551-1113-C2DE-BC36FC187216}"/>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800" dirty="0">
                <a:solidFill>
                  <a:srgbClr val="002060"/>
                </a:solidFill>
              </a:rPr>
              <a:t>An Example</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23D3C562-C0C6-2725-71A1-CF383650337C}"/>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7</a:t>
            </a:fld>
            <a:endParaRPr lang="en-GB" altLang="en-US" sz="1200">
              <a:solidFill>
                <a:srgbClr val="898989"/>
              </a:solidFill>
            </a:endParaRPr>
          </a:p>
        </p:txBody>
      </p:sp>
      <p:pic>
        <p:nvPicPr>
          <p:cNvPr id="7" name="normal_id_00_00000068">
            <a:hlinkClick r:id="" action="ppaction://media"/>
            <a:extLst>
              <a:ext uri="{FF2B5EF4-FFF2-40B4-BE49-F238E27FC236}">
                <a16:creationId xmlns:a16="http://schemas.microsoft.com/office/drawing/2014/main" id="{4042CB4B-D71A-21FB-51D8-FBF00257A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90" y="1955933"/>
            <a:ext cx="609600" cy="609600"/>
          </a:xfrm>
          <a:prstGeom prst="rect">
            <a:avLst/>
          </a:prstGeom>
        </p:spPr>
      </p:pic>
      <p:pic>
        <p:nvPicPr>
          <p:cNvPr id="8" name="anomaly_id_00_00000068">
            <a:hlinkClick r:id="" action="ppaction://media"/>
            <a:extLst>
              <a:ext uri="{FF2B5EF4-FFF2-40B4-BE49-F238E27FC236}">
                <a16:creationId xmlns:a16="http://schemas.microsoft.com/office/drawing/2014/main" id="{3F1E3AA4-42DC-D862-FDCD-B7CCCC23870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172490" y="3827520"/>
            <a:ext cx="609600" cy="609600"/>
          </a:xfrm>
          <a:prstGeom prst="rect">
            <a:avLst/>
          </a:prstGeom>
        </p:spPr>
      </p:pic>
      <p:pic>
        <p:nvPicPr>
          <p:cNvPr id="9" name="图片 7">
            <a:extLst>
              <a:ext uri="{FF2B5EF4-FFF2-40B4-BE49-F238E27FC236}">
                <a16:creationId xmlns:a16="http://schemas.microsoft.com/office/drawing/2014/main" id="{E3A8A5F2-5636-C1D3-2A2E-EB9223D8A876}"/>
              </a:ext>
            </a:extLst>
          </p:cNvPr>
          <p:cNvPicPr/>
          <p:nvPr/>
        </p:nvPicPr>
        <p:blipFill>
          <a:blip r:embed="rId7"/>
          <a:stretch>
            <a:fillRect/>
          </a:stretch>
        </p:blipFill>
        <p:spPr>
          <a:xfrm>
            <a:off x="230118" y="1666240"/>
            <a:ext cx="4224020" cy="3240000"/>
          </a:xfrm>
          <a:prstGeom prst="rect">
            <a:avLst/>
          </a:prstGeom>
        </p:spPr>
      </p:pic>
      <p:sp>
        <p:nvSpPr>
          <p:cNvPr id="10" name="文本框 11">
            <a:extLst>
              <a:ext uri="{FF2B5EF4-FFF2-40B4-BE49-F238E27FC236}">
                <a16:creationId xmlns:a16="http://schemas.microsoft.com/office/drawing/2014/main" id="{C6828D96-DEDF-0D42-BD84-CC7A12E144CA}"/>
              </a:ext>
            </a:extLst>
          </p:cNvPr>
          <p:cNvSpPr txBox="1"/>
          <p:nvPr/>
        </p:nvSpPr>
        <p:spPr>
          <a:xfrm>
            <a:off x="230753" y="5050155"/>
            <a:ext cx="4132580" cy="306705"/>
          </a:xfrm>
          <a:prstGeom prst="rect">
            <a:avLst/>
          </a:prstGeom>
          <a:noFill/>
        </p:spPr>
        <p:txBody>
          <a:bodyPr wrap="square" rtlCol="0" anchor="t">
            <a:spAutoFit/>
          </a:bodyPr>
          <a:lstStyle/>
          <a:p>
            <a:pPr algn="ct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A typical industrial ASD system</a:t>
            </a:r>
            <a:endParaRPr lang="zh-CN" altLang="en-US"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文本框 12">
            <a:extLst>
              <a:ext uri="{FF2B5EF4-FFF2-40B4-BE49-F238E27FC236}">
                <a16:creationId xmlns:a16="http://schemas.microsoft.com/office/drawing/2014/main" id="{E66EB857-757C-B6C8-F68D-91CD98CF2D6C}"/>
              </a:ext>
            </a:extLst>
          </p:cNvPr>
          <p:cNvSpPr txBox="1"/>
          <p:nvPr/>
        </p:nvSpPr>
        <p:spPr>
          <a:xfrm>
            <a:off x="4931792" y="5065439"/>
            <a:ext cx="3456632" cy="307777"/>
          </a:xfrm>
          <a:prstGeom prst="rect">
            <a:avLst/>
          </a:prstGeom>
          <a:noFill/>
        </p:spPr>
        <p:txBody>
          <a:bodyPr wrap="square" rtlCol="0" anchor="t">
            <a:spAutoFit/>
          </a:bodyPr>
          <a:lstStyle/>
          <a:p>
            <a:pPr algn="ctr"/>
            <a:r>
              <a:rPr lang="en-US" altLang="zh-CN"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rPr>
              <a:t>Examples of Normal and Abnormal Sounds</a:t>
            </a:r>
            <a:endParaRPr lang="zh-CN" altLang="en-US" sz="1400" dirty="0">
              <a:solidFill>
                <a:srgbClr val="0E0E6E"/>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3EE3FC27-55B4-1511-7534-59277090818B}"/>
              </a:ext>
            </a:extLst>
          </p:cNvPr>
          <p:cNvPicPr>
            <a:picLocks noChangeAspect="1"/>
          </p:cNvPicPr>
          <p:nvPr/>
        </p:nvPicPr>
        <p:blipFill>
          <a:blip r:embed="rId8"/>
          <a:stretch>
            <a:fillRect/>
          </a:stretch>
        </p:blipFill>
        <p:spPr>
          <a:xfrm>
            <a:off x="5004048" y="1700808"/>
            <a:ext cx="3048000" cy="1409700"/>
          </a:xfrm>
          <a:prstGeom prst="rect">
            <a:avLst/>
          </a:prstGeom>
        </p:spPr>
      </p:pic>
      <p:pic>
        <p:nvPicPr>
          <p:cNvPr id="5" name="Picture 4">
            <a:extLst>
              <a:ext uri="{FF2B5EF4-FFF2-40B4-BE49-F238E27FC236}">
                <a16:creationId xmlns:a16="http://schemas.microsoft.com/office/drawing/2014/main" id="{BECF07A9-DBFD-6FD2-7A57-4849EE2C857C}"/>
              </a:ext>
            </a:extLst>
          </p:cNvPr>
          <p:cNvPicPr>
            <a:picLocks noChangeAspect="1"/>
          </p:cNvPicPr>
          <p:nvPr/>
        </p:nvPicPr>
        <p:blipFill>
          <a:blip r:embed="rId9"/>
          <a:stretch>
            <a:fillRect/>
          </a:stretch>
        </p:blipFill>
        <p:spPr>
          <a:xfrm>
            <a:off x="5004048" y="3435585"/>
            <a:ext cx="3019425" cy="1409700"/>
          </a:xfrm>
          <a:prstGeom prst="rect">
            <a:avLst/>
          </a:prstGeom>
        </p:spPr>
      </p:pic>
    </p:spTree>
    <p:extLst>
      <p:ext uri="{BB962C8B-B14F-4D97-AF65-F5344CB8AC3E}">
        <p14:creationId xmlns:p14="http://schemas.microsoft.com/office/powerpoint/2010/main" val="3634440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7"/>
                                        </p:tgtEl>
                                      </p:cBhvr>
                                    </p:cmd>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000" fill="hold"/>
                                        <p:tgtEl>
                                          <p:spTgt spid="8"/>
                                        </p:tgtEl>
                                      </p:cBhvr>
                                    </p:cmd>
                                  </p:childTnLst>
                                </p:cTn>
                              </p:par>
                            </p:childTnLst>
                          </p:cTn>
                        </p:par>
                      </p:childTnLst>
                    </p:cTn>
                  </p:par>
                </p:childTnLst>
              </p:cTn>
              <p:nextCondLst>
                <p:cond evt="onClick" delay="0">
                  <p:tgtEl>
                    <p:spTgt spid="8"/>
                  </p:tgtEl>
                </p:cond>
              </p:nextCondLst>
            </p:seq>
            <p:audio>
              <p:cMediaNode vol="100000">
                <p:cTn id="12" fill="hold" display="0">
                  <p:stCondLst>
                    <p:cond delay="indefinite"/>
                  </p:stCondLst>
                  <p:endCondLst>
                    <p:cond evt="onStopAudio" delay="0">
                      <p:tgtEl>
                        <p:sldTgt/>
                      </p:tgtEl>
                    </p:cond>
                  </p:endCondLst>
                </p:cTn>
                <p:tgtEl>
                  <p:spTgt spid="7"/>
                </p:tgtEl>
              </p:cMediaNode>
            </p:audio>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E2F7F-0104-4702-C557-DB9D41FE0370}"/>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10FAE610-9ED4-4C74-3531-BF8EC68A9D1A}"/>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800" dirty="0">
                <a:solidFill>
                  <a:srgbClr val="002060"/>
                </a:solidFill>
              </a:rPr>
              <a:t>Datasets</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04616536-0A6D-787B-A57A-83F206BD3BB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8</a:t>
            </a:fld>
            <a:endParaRPr lang="en-GB" altLang="en-US" sz="1200">
              <a:solidFill>
                <a:srgbClr val="898989"/>
              </a:solidFill>
            </a:endParaRPr>
          </a:p>
        </p:txBody>
      </p:sp>
      <p:sp>
        <p:nvSpPr>
          <p:cNvPr id="3" name="TextBox 2">
            <a:extLst>
              <a:ext uri="{FF2B5EF4-FFF2-40B4-BE49-F238E27FC236}">
                <a16:creationId xmlns:a16="http://schemas.microsoft.com/office/drawing/2014/main" id="{F86F26E4-A6D6-80B8-166C-475FB5B19022}"/>
              </a:ext>
            </a:extLst>
          </p:cNvPr>
          <p:cNvSpPr txBox="1"/>
          <p:nvPr/>
        </p:nvSpPr>
        <p:spPr>
          <a:xfrm>
            <a:off x="647564" y="1095147"/>
            <a:ext cx="7848872" cy="5324535"/>
          </a:xfrm>
          <a:prstGeom prst="rect">
            <a:avLst/>
          </a:prstGeom>
          <a:noFill/>
        </p:spPr>
        <p:txBody>
          <a:bodyPr wrap="square">
            <a:spAutoFit/>
          </a:bodyPr>
          <a:lstStyle/>
          <a:p>
            <a:r>
              <a:rPr lang="en-GB" b="1" dirty="0" err="1"/>
              <a:t>ToyADMOS</a:t>
            </a:r>
            <a:r>
              <a:rPr lang="en-GB" dirty="0"/>
              <a:t> (Koizumi et al, 2019):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160 hours normal hours &amp; 4000+ anomalous samples, recorded with 4 mics, sampled at 48kHz. </a:t>
            </a:r>
          </a:p>
          <a:p>
            <a:pPr marL="342900" indent="-342900">
              <a:buFont typeface="Arial" panose="020B0604020202020204" pitchFamily="34" charset="0"/>
              <a:buChar char="•"/>
            </a:pPr>
            <a:r>
              <a:rPr lang="en-GB" dirty="0"/>
              <a:t>Three subsets: product inspection (toy car), fault diagnosis of stationary (toy conveyor) and moving machines (</a:t>
            </a:r>
            <a:r>
              <a:rPr lang="en-GB" dirty="0" err="1"/>
              <a:t>toytrain</a:t>
            </a:r>
            <a:r>
              <a:rPr lang="en-GB" dirty="0"/>
              <a:t>)</a:t>
            </a:r>
          </a:p>
          <a:p>
            <a:endParaRPr lang="en-GB" dirty="0"/>
          </a:p>
          <a:p>
            <a:r>
              <a:rPr lang="en-GB" b="1" dirty="0"/>
              <a:t>MIMII </a:t>
            </a:r>
            <a:r>
              <a:rPr lang="en-GB" dirty="0"/>
              <a:t>(</a:t>
            </a:r>
            <a:r>
              <a:rPr lang="en-GB" dirty="0" err="1"/>
              <a:t>Purohi</a:t>
            </a:r>
            <a:r>
              <a:rPr lang="en-GB" dirty="0"/>
              <a:t> et al, 2019):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26,092 normal and 6,065 anomalous sound segments, each lasting 10 seconds, 8-mics, sampled at 16kHz. </a:t>
            </a:r>
          </a:p>
          <a:p>
            <a:pPr marL="342900" indent="-342900">
              <a:buFont typeface="Arial" panose="020B0604020202020204" pitchFamily="34" charset="0"/>
              <a:buChar char="•"/>
            </a:pPr>
            <a:r>
              <a:rPr lang="en-GB" dirty="0"/>
              <a:t>Four types of industrial machines, e.g., valves, pumps, fans, and slide rails. </a:t>
            </a:r>
          </a:p>
          <a:p>
            <a:pPr marL="342900" indent="-342900">
              <a:buFont typeface="Arial" panose="020B0604020202020204" pitchFamily="34" charset="0"/>
              <a:buChar char="•"/>
            </a:pPr>
            <a:r>
              <a:rPr lang="en-GB" dirty="0"/>
              <a:t>Each with multiple models and operating conditions under both normal and anomalous states (contamination, leakage, rotating unbalance, and rail damage).</a:t>
            </a:r>
          </a:p>
          <a:p>
            <a:endParaRPr lang="en-GB" b="1" dirty="0"/>
          </a:p>
        </p:txBody>
      </p:sp>
    </p:spTree>
    <p:extLst>
      <p:ext uri="{BB962C8B-B14F-4D97-AF65-F5344CB8AC3E}">
        <p14:creationId xmlns:p14="http://schemas.microsoft.com/office/powerpoint/2010/main" val="2408900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07EFA-3129-65C0-7F12-14844E8BCBEB}"/>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CBE19C0F-76C8-FC86-8520-5662ADA8C4C1}"/>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2800" dirty="0">
                <a:solidFill>
                  <a:srgbClr val="002060"/>
                </a:solidFill>
              </a:rPr>
              <a:t>Datasets</a:t>
            </a:r>
            <a:endParaRPr lang="en-GB" altLang="en-US" sz="2800" dirty="0">
              <a:solidFill>
                <a:srgbClr val="002060"/>
              </a:solidFill>
            </a:endParaRPr>
          </a:p>
        </p:txBody>
      </p:sp>
      <p:sp>
        <p:nvSpPr>
          <p:cNvPr id="10244" name="Slide Number Placeholder 7">
            <a:extLst>
              <a:ext uri="{FF2B5EF4-FFF2-40B4-BE49-F238E27FC236}">
                <a16:creationId xmlns:a16="http://schemas.microsoft.com/office/drawing/2014/main" id="{E5FDBB7D-B494-5883-8864-582AD49E370D}"/>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9</a:t>
            </a:fld>
            <a:endParaRPr lang="en-GB" altLang="en-US" sz="1200">
              <a:solidFill>
                <a:srgbClr val="898989"/>
              </a:solidFill>
            </a:endParaRPr>
          </a:p>
        </p:txBody>
      </p:sp>
      <p:sp>
        <p:nvSpPr>
          <p:cNvPr id="3" name="TextBox 2">
            <a:extLst>
              <a:ext uri="{FF2B5EF4-FFF2-40B4-BE49-F238E27FC236}">
                <a16:creationId xmlns:a16="http://schemas.microsoft.com/office/drawing/2014/main" id="{E6114099-A450-0BFA-9F60-2313877807CB}"/>
              </a:ext>
            </a:extLst>
          </p:cNvPr>
          <p:cNvSpPr txBox="1"/>
          <p:nvPr/>
        </p:nvSpPr>
        <p:spPr>
          <a:xfrm>
            <a:off x="755576" y="948235"/>
            <a:ext cx="7992888" cy="5632311"/>
          </a:xfrm>
          <a:prstGeom prst="rect">
            <a:avLst/>
          </a:prstGeom>
          <a:noFill/>
        </p:spPr>
        <p:txBody>
          <a:bodyPr wrap="square">
            <a:spAutoFit/>
          </a:bodyPr>
          <a:lstStyle/>
          <a:p>
            <a:r>
              <a:rPr lang="en-GB" b="1" dirty="0"/>
              <a:t>ToyADMOS2</a:t>
            </a:r>
            <a:r>
              <a:rPr lang="en-GB" dirty="0"/>
              <a:t> (Harada et al, 2021): </a:t>
            </a:r>
          </a:p>
          <a:p>
            <a:pPr marL="342900" indent="-342900">
              <a:buFont typeface="Arial" panose="020B0604020202020204" pitchFamily="34" charset="0"/>
              <a:buChar char="•"/>
            </a:pPr>
            <a:r>
              <a:rPr lang="en-GB" dirty="0"/>
              <a:t>27,000 normal and over 8,000 anomalous machine sounds, recorded at 48 kHz using between 5 and 8 microphones. </a:t>
            </a:r>
          </a:p>
          <a:p>
            <a:pPr marL="342900" indent="-342900">
              <a:buFont typeface="Arial" panose="020B0604020202020204" pitchFamily="34" charset="0"/>
              <a:buChar char="•"/>
            </a:pPr>
            <a:r>
              <a:rPr lang="en-GB" dirty="0"/>
              <a:t>Two machine types, i.e., a toy car for product inspection and a toy train for fault diagnosis. </a:t>
            </a:r>
          </a:p>
          <a:p>
            <a:pPr marL="342900" indent="-342900">
              <a:buFont typeface="Arial" panose="020B0604020202020204" pitchFamily="34" charset="0"/>
              <a:buChar char="•"/>
            </a:pPr>
            <a:r>
              <a:rPr lang="en-GB" dirty="0"/>
              <a:t>Four sets of separately recorded background noises, such as outdoor and air-conditioning noise. </a:t>
            </a:r>
          </a:p>
          <a:p>
            <a:pPr marL="342900" indent="-342900">
              <a:buFont typeface="Arial" panose="020B0604020202020204" pitchFamily="34" charset="0"/>
              <a:buChar char="•"/>
            </a:pPr>
            <a:r>
              <a:rPr lang="en-GB" dirty="0"/>
              <a:t>Domain shift, robustness to variability, and ASD performance under diverse operating conditions. </a:t>
            </a:r>
          </a:p>
          <a:p>
            <a:endParaRPr lang="en-GB" b="1" dirty="0"/>
          </a:p>
          <a:p>
            <a:r>
              <a:rPr lang="en-GB" b="1" dirty="0"/>
              <a:t>MIMII-DG</a:t>
            </a:r>
            <a:r>
              <a:rPr lang="en-GB" dirty="0"/>
              <a:t> (Dohi et al, 2022): </a:t>
            </a:r>
          </a:p>
          <a:p>
            <a:pPr marL="342900" indent="-342900">
              <a:buFont typeface="Arial" panose="020B0604020202020204" pitchFamily="34" charset="0"/>
              <a:buChar char="•"/>
            </a:pPr>
            <a:r>
              <a:rPr lang="en-GB" dirty="0"/>
              <a:t>42,000 normal and 6,000 anomalous ten-second machine sounds recorded at 16 kHz. </a:t>
            </a:r>
          </a:p>
          <a:p>
            <a:pPr marL="342900" indent="-342900">
              <a:buFont typeface="Arial" panose="020B0604020202020204" pitchFamily="34" charset="0"/>
              <a:buChar char="•"/>
            </a:pPr>
            <a:r>
              <a:rPr lang="en-GB" dirty="0"/>
              <a:t>Five machine types, i.e., fan, gearbox, bearing, slide rail, and valve. </a:t>
            </a:r>
          </a:p>
          <a:p>
            <a:pPr marL="342900" indent="-342900">
              <a:buFont typeface="Arial" panose="020B0604020202020204" pitchFamily="34" charset="0"/>
              <a:buChar char="•"/>
            </a:pPr>
            <a:r>
              <a:rPr lang="en-GB" dirty="0"/>
              <a:t>Anomalies: gear damage, fan imbalance, valve contamination, and rail defects. Proposed for domain shift.</a:t>
            </a:r>
          </a:p>
          <a:p>
            <a:endParaRPr lang="en-GB" dirty="0"/>
          </a:p>
        </p:txBody>
      </p:sp>
    </p:spTree>
    <p:extLst>
      <p:ext uri="{BB962C8B-B14F-4D97-AF65-F5344CB8AC3E}">
        <p14:creationId xmlns:p14="http://schemas.microsoft.com/office/powerpoint/2010/main" val="16383231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Presentation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400" b="1" dirty="0" smtClean="0"/>
        </a:defPPr>
      </a:lstStyle>
      <a:style>
        <a:lnRef idx="0">
          <a:schemeClr val="accent2"/>
        </a:lnRef>
        <a:fillRef idx="3">
          <a:schemeClr val="accent2"/>
        </a:fillRef>
        <a:effectRef idx="3">
          <a:schemeClr val="accent2"/>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400" b="1" dirty="0" smtClean="0"/>
        </a:defPPr>
      </a:lstStyle>
      <a:style>
        <a:lnRef idx="0">
          <a:schemeClr val="accent2"/>
        </a:lnRef>
        <a:fillRef idx="3">
          <a:schemeClr val="accent2"/>
        </a:fillRef>
        <a:effectRef idx="3">
          <a:schemeClr val="accent2"/>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iversity main">
  <a:themeElements>
    <a:clrScheme name="Custom 1">
      <a:dk1>
        <a:srgbClr val="203D75"/>
      </a:dk1>
      <a:lt1>
        <a:srgbClr val="FFFFFF"/>
      </a:lt1>
      <a:dk2>
        <a:srgbClr val="1F497D"/>
      </a:dk2>
      <a:lt2>
        <a:srgbClr val="A59E94"/>
      </a:lt2>
      <a:accent1>
        <a:srgbClr val="006AA0"/>
      </a:accent1>
      <a:accent2>
        <a:srgbClr val="BD0F30"/>
      </a:accent2>
      <a:accent3>
        <a:srgbClr val="9DAC24"/>
      </a:accent3>
      <a:accent4>
        <a:srgbClr val="672669"/>
      </a:accent4>
      <a:accent5>
        <a:srgbClr val="328C9E"/>
      </a:accent5>
      <a:accent6>
        <a:srgbClr val="EC7520"/>
      </a:accent6>
      <a:hlink>
        <a:srgbClr val="006AA0"/>
      </a:hlink>
      <a:folHlink>
        <a:srgbClr val="6726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rgbClr val="556169"/>
            </a:solidFill>
            <a:latin typeface="Georgia"/>
            <a:cs typeface="Georgia"/>
          </a:defRPr>
        </a:defPPr>
      </a:lstStyle>
    </a:txDef>
  </a:objectDefaults>
  <a:extraClrSchemeLst/>
  <a:extLst>
    <a:ext uri="{05A4C25C-085E-4340-85A3-A5531E510DB2}">
      <thm15:themeFamily xmlns:thm15="http://schemas.microsoft.com/office/thememl/2012/main" name="University main" id="{BC17846F-8EF9-4DDB-B0DF-BB903B827ADD}" vid="{2597B1F8-F21E-4D86-B0C7-9E3FD97616E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
  <TotalTime>17868</TotalTime>
  <Words>4518</Words>
  <Application>Microsoft Office PowerPoint</Application>
  <PresentationFormat>On-screen Show (4:3)</PresentationFormat>
  <Paragraphs>388</Paragraphs>
  <Slides>42</Slides>
  <Notes>11</Notes>
  <HiddenSlides>0</HiddenSlides>
  <MMClips>13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42</vt:i4>
      </vt:variant>
    </vt:vector>
  </HeadingPairs>
  <TitlesOfParts>
    <vt:vector size="57" baseType="lpstr">
      <vt:lpstr>DengXian</vt:lpstr>
      <vt:lpstr>微软雅黑</vt:lpstr>
      <vt:lpstr>NimbusRomNo9L-Regu</vt:lpstr>
      <vt:lpstr>Abadi</vt:lpstr>
      <vt:lpstr>Arial</vt:lpstr>
      <vt:lpstr>Calibri</vt:lpstr>
      <vt:lpstr>Georgia</vt:lpstr>
      <vt:lpstr>Noto Sans</vt:lpstr>
      <vt:lpstr>Nunito</vt:lpstr>
      <vt:lpstr>Tahoma</vt:lpstr>
      <vt:lpstr>Times New Roman</vt:lpstr>
      <vt:lpstr>Wingdings</vt:lpstr>
      <vt:lpstr>1_Presentation2</vt:lpstr>
      <vt:lpstr>Presentation2</vt:lpstr>
      <vt:lpstr>University main</vt:lpstr>
      <vt:lpstr>PowerPoint Presentation</vt:lpstr>
      <vt:lpstr>Many thanks to my collaborators and co-authors:</vt:lpstr>
      <vt:lpstr>Outline</vt:lpstr>
      <vt:lpstr>What is Anomalous Sound Detection?</vt:lpstr>
      <vt:lpstr>Potential Applications</vt:lpstr>
      <vt:lpstr>Potential Impacts</vt:lpstr>
      <vt:lpstr>An Example</vt:lpstr>
      <vt:lpstr>Datasets</vt:lpstr>
      <vt:lpstr>Datasets</vt:lpstr>
      <vt:lpstr>Datasets</vt:lpstr>
      <vt:lpstr>Performance Metrics</vt:lpstr>
      <vt:lpstr>Open Problems</vt:lpstr>
      <vt:lpstr>Solutions to Open Problems</vt:lpstr>
      <vt:lpstr>Problem 1: Unsupervised Learning -  Feature Reconstruction-Based Methods</vt:lpstr>
      <vt:lpstr>Problem 1: Unsupervised Learning  - Feature Reconstruction</vt:lpstr>
      <vt:lpstr>An Example Method: IDC-TransAE</vt:lpstr>
      <vt:lpstr>IDC-TransAE Method</vt:lpstr>
      <vt:lpstr>IDC-TransAE Method</vt:lpstr>
      <vt:lpstr>Problem 1: Unsupervised Learning Label Classification Based Methods</vt:lpstr>
      <vt:lpstr>An Example Method: CLP-SCF</vt:lpstr>
      <vt:lpstr>CLP-SCF</vt:lpstr>
      <vt:lpstr>CLP-SCF</vt:lpstr>
      <vt:lpstr>Problem 2: Domain Shift</vt:lpstr>
      <vt:lpstr>An Example Method: HMIC-AGC</vt:lpstr>
      <vt:lpstr>HMIC-AGC</vt:lpstr>
      <vt:lpstr>Problem 3: Few Shot Problem</vt:lpstr>
      <vt:lpstr>Few Shot Problem</vt:lpstr>
      <vt:lpstr>Few Shot Problem</vt:lpstr>
      <vt:lpstr>An Example: FS-TWFR-GMM</vt:lpstr>
      <vt:lpstr>Meta data -&gt; Caption-&gt; Sound</vt:lpstr>
      <vt:lpstr>Impact of Synthetic Samples</vt:lpstr>
      <vt:lpstr>Results</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diveng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Wang, Wenwu Prof (CVSSP)</cp:lastModifiedBy>
  <cp:revision>742</cp:revision>
  <cp:lastPrinted>2002-12-06T18:21:55Z</cp:lastPrinted>
  <dcterms:created xsi:type="dcterms:W3CDTF">2002-12-01T17:13:23Z</dcterms:created>
  <dcterms:modified xsi:type="dcterms:W3CDTF">2026-02-16T10:40:58Z</dcterms:modified>
</cp:coreProperties>
</file>