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3710" r:id="rId5"/>
  </p:sldMasterIdLst>
  <p:notesMasterIdLst>
    <p:notesMasterId r:id="rId87"/>
  </p:notesMasterIdLst>
  <p:sldIdLst>
    <p:sldId id="310" r:id="rId6"/>
    <p:sldId id="1879" r:id="rId7"/>
    <p:sldId id="1772" r:id="rId8"/>
    <p:sldId id="312" r:id="rId9"/>
    <p:sldId id="1889" r:id="rId10"/>
    <p:sldId id="317" r:id="rId11"/>
    <p:sldId id="319" r:id="rId12"/>
    <p:sldId id="332" r:id="rId13"/>
    <p:sldId id="1745" r:id="rId14"/>
    <p:sldId id="1743" r:id="rId15"/>
    <p:sldId id="1890" r:id="rId16"/>
    <p:sldId id="1880" r:id="rId17"/>
    <p:sldId id="1881" r:id="rId18"/>
    <p:sldId id="1882" r:id="rId19"/>
    <p:sldId id="1883" r:id="rId20"/>
    <p:sldId id="1884" r:id="rId21"/>
    <p:sldId id="1885" r:id="rId22"/>
    <p:sldId id="1886" r:id="rId23"/>
    <p:sldId id="1774" r:id="rId24"/>
    <p:sldId id="322" r:id="rId25"/>
    <p:sldId id="1757" r:id="rId26"/>
    <p:sldId id="1761" r:id="rId27"/>
    <p:sldId id="1764" r:id="rId28"/>
    <p:sldId id="1758" r:id="rId29"/>
    <p:sldId id="1762" r:id="rId30"/>
    <p:sldId id="1763" r:id="rId31"/>
    <p:sldId id="1779" r:id="rId32"/>
    <p:sldId id="1780" r:id="rId33"/>
    <p:sldId id="1781" r:id="rId34"/>
    <p:sldId id="1782" r:id="rId35"/>
    <p:sldId id="1783" r:id="rId36"/>
    <p:sldId id="1784" r:id="rId37"/>
    <p:sldId id="1785" r:id="rId38"/>
    <p:sldId id="1888" r:id="rId39"/>
    <p:sldId id="257" r:id="rId40"/>
    <p:sldId id="372" r:id="rId41"/>
    <p:sldId id="354" r:id="rId42"/>
    <p:sldId id="260" r:id="rId43"/>
    <p:sldId id="356" r:id="rId44"/>
    <p:sldId id="357" r:id="rId45"/>
    <p:sldId id="265" r:id="rId46"/>
    <p:sldId id="358" r:id="rId47"/>
    <p:sldId id="378" r:id="rId48"/>
    <p:sldId id="359" r:id="rId49"/>
    <p:sldId id="352" r:id="rId50"/>
    <p:sldId id="377" r:id="rId51"/>
    <p:sldId id="375" r:id="rId52"/>
    <p:sldId id="373" r:id="rId53"/>
    <p:sldId id="360" r:id="rId54"/>
    <p:sldId id="1808" r:id="rId55"/>
    <p:sldId id="1804" r:id="rId56"/>
    <p:sldId id="1806" r:id="rId57"/>
    <p:sldId id="1807" r:id="rId58"/>
    <p:sldId id="1809" r:id="rId59"/>
    <p:sldId id="1787" r:id="rId60"/>
    <p:sldId id="1887" r:id="rId61"/>
    <p:sldId id="1775" r:id="rId62"/>
    <p:sldId id="1831" r:id="rId63"/>
    <p:sldId id="1832" r:id="rId64"/>
    <p:sldId id="1833" r:id="rId65"/>
    <p:sldId id="1834" r:id="rId66"/>
    <p:sldId id="1835" r:id="rId67"/>
    <p:sldId id="1836" r:id="rId68"/>
    <p:sldId id="1837" r:id="rId69"/>
    <p:sldId id="1838" r:id="rId70"/>
    <p:sldId id="1839" r:id="rId71"/>
    <p:sldId id="1840" r:id="rId72"/>
    <p:sldId id="1841" r:id="rId73"/>
    <p:sldId id="1786" r:id="rId74"/>
    <p:sldId id="1851" r:id="rId75"/>
    <p:sldId id="1852" r:id="rId76"/>
    <p:sldId id="1853" r:id="rId77"/>
    <p:sldId id="1854" r:id="rId78"/>
    <p:sldId id="1855" r:id="rId79"/>
    <p:sldId id="1856" r:id="rId80"/>
    <p:sldId id="1857" r:id="rId81"/>
    <p:sldId id="1858" r:id="rId82"/>
    <p:sldId id="1860" r:id="rId83"/>
    <p:sldId id="1861" r:id="rId84"/>
    <p:sldId id="290" r:id="rId85"/>
    <p:sldId id="1778" r:id="rId86"/>
  </p:sldIdLst>
  <p:sldSz cx="12192000" cy="6858000"/>
  <p:notesSz cx="6858000" cy="9144000"/>
  <p:custDataLst>
    <p:tags r:id="rId8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李 翠娥" initials="李" lastIdx="13" clrIdx="6"/>
  <p:cmAuthor id="0" name="xgw" initials="" lastIdx="1" clrIdx="0"/>
  <p:cmAuthor id="1" name="SimpleSmart" initials="S" lastIdx="1" clrIdx="0"/>
  <p:cmAuthor id="8" name="puyifan" initials="p" lastIdx="1" clrIdx="7"/>
  <p:cmAuthor id="2" name="刘璐" initials="刘璐" lastIdx="1" clrIdx="1"/>
  <p:cmAuthor id="3" name="lvsiyao@speechocean.com" initials="l" lastIdx="13" clrIdx="2"/>
  <p:cmAuthor id="4" name="GE QING" initials="GQ" lastIdx="1" clrIdx="3"/>
  <p:cmAuthor id="5" name="Weiming LIAO 20210303" initials="WL" lastIdx="22" clrIdx="4"/>
  <p:cmAuthor id="6" name="余 盈颖" initials="余" lastIdx="5" clrIdx="5"/>
  <p:cmAuthor id="371638252" name="凡" initials="凡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1DDB"/>
    <a:srgbClr val="3324F3"/>
    <a:srgbClr val="FF702C"/>
    <a:srgbClr val="E34768"/>
    <a:srgbClr val="3024F4"/>
    <a:srgbClr val="3922F1"/>
    <a:srgbClr val="5D3FBB"/>
    <a:srgbClr val="FFE699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1" autoAdjust="0"/>
    <p:restoredTop sz="72440"/>
  </p:normalViewPr>
  <p:slideViewPr>
    <p:cSldViewPr snapToGrid="0">
      <p:cViewPr varScale="1">
        <p:scale>
          <a:sx n="28" d="100"/>
          <a:sy n="28" d="100"/>
        </p:scale>
        <p:origin x="168" y="1832"/>
      </p:cViewPr>
      <p:guideLst/>
    </p:cSldViewPr>
  </p:slideViewPr>
  <p:notesTextViewPr>
    <p:cViewPr>
      <p:scale>
        <a:sx n="1" d="1"/>
        <a:sy n="1" d="1"/>
      </p:scale>
      <p:origin x="0" y="-180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commentAuthors" Target="comment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ags" Target="tags/tag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24037;&#20316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Registration</a:t>
            </a:r>
          </a:p>
        </c:rich>
      </c:tx>
      <c:layout>
        <c:manualLayout>
          <c:xMode val="edge"/>
          <c:yMode val="edge"/>
          <c:x val="0.18042032614629"/>
          <c:y val="3.371175739568269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915490761674601"/>
          <c:y val="0.35082358374763201"/>
          <c:w val="0.43139315506353798"/>
          <c:h val="0.544917848425927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Registration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AF-49F7-B779-8459310510E5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AF-49F7-B779-845931051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266039671977501"/>
          <c:y val="0.88678468141283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b05b89df-96f6-4311-82b7-055353946e7b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Submission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915490761674601"/>
          <c:y val="0.35082358374763201"/>
          <c:w val="0.43139315506353798"/>
          <c:h val="0.544917848425927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Registration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45-4899-89AF-E5C52DB1CD80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45-4899-89AF-E5C52DB1C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266039671977501"/>
          <c:y val="0.90448335404556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e30b73e-b704-46d1-96d7-3dc4aba41dc3}"/>
      </c:ext>
    </c:extLst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36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3600"/>
              <a:t>Submission in each track</a:t>
            </a:r>
          </a:p>
        </c:rich>
      </c:tx>
      <c:layout>
        <c:manualLayout>
          <c:xMode val="edge"/>
          <c:yMode val="edge"/>
          <c:x val="0.121108722071609"/>
          <c:y val="1.721170395869189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36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[工作簿1]Sheet1!$A$1:$B$1</c:f>
              <c:strCache>
                <c:ptCount val="2"/>
                <c:pt idx="0">
                  <c:v>Track A</c:v>
                </c:pt>
                <c:pt idx="1">
                  <c:v>Track B</c:v>
                </c:pt>
              </c:strCache>
            </c:strRef>
          </c:cat>
          <c:val>
            <c:numRef>
              <c:f>[工作簿1]Sheet1!$A$2:$B$2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F1-472C-B5D9-98FC231F25F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6"/>
        <c:overlap val="-32"/>
        <c:axId val="637208494"/>
        <c:axId val="249401891"/>
      </c:barChart>
      <c:catAx>
        <c:axId val="63720849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49401891"/>
        <c:crosses val="autoZero"/>
        <c:auto val="1"/>
        <c:lblAlgn val="ctr"/>
        <c:lblOffset val="100"/>
        <c:noMultiLvlLbl val="0"/>
      </c:catAx>
      <c:valAx>
        <c:axId val="2494018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0" vertOverflow="ellipsis" vert="horz" wrap="square" anchor="ctr" anchorCtr="1"/>
              <a:lstStyle/>
              <a:p>
                <a:pPr defTabSz="914400"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200"/>
                  <a:t>Number of Submission</a:t>
                </a:r>
              </a:p>
            </c:rich>
          </c:tx>
          <c:layout>
            <c:manualLayout>
              <c:xMode val="edge"/>
              <c:yMode val="edge"/>
              <c:x val="2.23684210526316E-2"/>
              <c:y val="0.3238888888888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0" vertOverflow="ellipsis" vert="horz" wrap="square" anchor="ctr" anchorCtr="1"/>
            <a:lstStyle/>
            <a:p>
              <a:pPr defTabSz="914400">
                <a:defRPr lang="zh-CN"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3720849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cd4ba85-f7ab-4d2a-a57c-6c11ed58f8d7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72CA9-0E45-47EB-B7C1-598E9EAF6A92}" type="datetimeFigureOut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ED0F2-3749-476D-B955-7D220FFD58F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Good Morning.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Thanks for joining this audio encoder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chanllege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Today, we introduce the information of the baseline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48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altLang="zh-CN" sz="4000" b="0" dirty="0">
                <a:effectLst/>
              </a:rPr>
              <a:t>Good morning, everyone!</a:t>
            </a:r>
            <a:r>
              <a:rPr lang="zh-CN" altLang="en-US" sz="4000" b="0" dirty="0">
                <a:effectLst/>
              </a:rPr>
              <a:t> </a:t>
            </a:r>
            <a:r>
              <a:rPr lang="en-US" altLang="zh-CN" sz="4000" b="0" dirty="0">
                <a:effectLst/>
              </a:rPr>
              <a:t>My name is </a:t>
            </a:r>
            <a:r>
              <a:rPr lang="en-US" altLang="zh-CN" sz="4000" b="0" dirty="0" err="1">
                <a:effectLst/>
              </a:rPr>
              <a:t>Linping</a:t>
            </a:r>
            <a:r>
              <a:rPr lang="en-US" altLang="zh-CN" sz="4000" b="0" dirty="0">
                <a:effectLst/>
              </a:rPr>
              <a:t> Xu.</a:t>
            </a:r>
            <a:r>
              <a:rPr lang="zh-CN" altLang="en-US" sz="4000" b="0" dirty="0">
                <a:effectLst/>
              </a:rPr>
              <a:t> </a:t>
            </a:r>
            <a:r>
              <a:rPr lang="en-GB" altLang="zh-CN" sz="4000" b="0" dirty="0">
                <a:effectLst/>
              </a:rPr>
              <a:t>It</a:t>
            </a:r>
            <a:r>
              <a:rPr lang="en-US" altLang="zh-CN" sz="4000" b="0" dirty="0">
                <a:effectLst/>
              </a:rPr>
              <a:t>’</a:t>
            </a:r>
            <a:r>
              <a:rPr lang="en-GB" altLang="zh-CN" sz="4000" b="0" dirty="0">
                <a:effectLst/>
              </a:rPr>
              <a:t>s my great </a:t>
            </a:r>
            <a:r>
              <a:rPr lang="en-GB" altLang="zh-CN" sz="5400" b="0" i="0" dirty="0">
                <a:solidFill>
                  <a:srgbClr val="1F2329"/>
                </a:solidFill>
                <a:effectLst/>
                <a:latin typeface="Inter"/>
              </a:rPr>
              <a:t>honor</a:t>
            </a:r>
            <a:r>
              <a:rPr lang="en-GB" altLang="zh-CN" sz="4000" b="0" dirty="0">
                <a:effectLst/>
              </a:rPr>
              <a:t> to share our work </a:t>
            </a:r>
            <a:r>
              <a:rPr lang="en-GB" altLang="zh-CN" sz="5400" b="1" dirty="0" err="1">
                <a:effectLst/>
              </a:rPr>
              <a:t>DQFAudio</a:t>
            </a:r>
            <a:r>
              <a:rPr lang="en-GB" altLang="zh-CN" sz="5400" b="1" dirty="0">
                <a:effectLst/>
              </a:rPr>
              <a:t> Encoder</a:t>
            </a:r>
            <a:r>
              <a:rPr lang="en-US" altLang="zh-CN" sz="5400" b="1" dirty="0">
                <a:effectLst/>
              </a:rPr>
              <a:t>.</a:t>
            </a:r>
            <a:endParaRPr lang="en-US" altLang="zh-CN" sz="4000" b="0" dirty="0">
              <a:effectLst/>
            </a:endParaRPr>
          </a:p>
          <a:p>
            <a:pPr rtl="0"/>
            <a:r>
              <a:rPr lang="en-GB" altLang="zh-CN" sz="5400" b="0" i="0" dirty="0">
                <a:effectLst/>
                <a:latin typeface="Inter"/>
              </a:rPr>
              <a:t>I am from the Audio Team under the Multimedia Laboratory of ByteDance. </a:t>
            </a:r>
          </a:p>
          <a:p>
            <a:pPr rtl="0"/>
            <a:r>
              <a:rPr lang="en-GB" altLang="zh-CN" sz="5400" b="0" i="0" dirty="0">
                <a:effectLst/>
                <a:latin typeface="Inter"/>
              </a:rPr>
              <a:t>Our team is primarily responsible for audio processing in streaming media, provide support for company's businesses such as </a:t>
            </a:r>
            <a:r>
              <a:rPr lang="en-GB" altLang="zh-CN" sz="5400" b="0" i="0" dirty="0" err="1">
                <a:effectLst/>
                <a:latin typeface="Inter"/>
              </a:rPr>
              <a:t>Douyin</a:t>
            </a:r>
            <a:r>
              <a:rPr lang="en-GB" altLang="zh-CN" sz="5400" b="0" i="0" dirty="0">
                <a:effectLst/>
                <a:latin typeface="Inter"/>
              </a:rPr>
              <a:t> and TikTok. </a:t>
            </a:r>
          </a:p>
          <a:p>
            <a:pPr rtl="0"/>
            <a:r>
              <a:rPr lang="en-GB" altLang="zh-CN" sz="5400" b="0" i="0" dirty="0">
                <a:effectLst/>
                <a:latin typeface="Inter"/>
              </a:rPr>
              <a:t>Specifically, our group focused on audio compression, where we optimized the OPUS and AAC codecs, developed a spatial audio codec, </a:t>
            </a:r>
            <a:r>
              <a:rPr lang="en-GB" altLang="zh-CN" sz="5400" b="0" i="0" dirty="0" err="1">
                <a:effectLst/>
                <a:latin typeface="Inter"/>
              </a:rPr>
              <a:t>iSAC</a:t>
            </a:r>
            <a:r>
              <a:rPr lang="en-GB" altLang="zh-CN" sz="5400" b="0" i="0" dirty="0">
                <a:effectLst/>
                <a:latin typeface="Inter"/>
              </a:rPr>
              <a:t>.</a:t>
            </a:r>
          </a:p>
          <a:p>
            <a:pPr rtl="0"/>
            <a:r>
              <a:rPr lang="en-GB" altLang="zh-CN" sz="5400" b="0" i="0" dirty="0">
                <a:effectLst/>
                <a:latin typeface="Inter"/>
              </a:rPr>
              <a:t>We are actively working on applying AI models to streaming media, such as the low-bitrate AI codec.</a:t>
            </a:r>
          </a:p>
          <a:p>
            <a:pPr rtl="0"/>
            <a:r>
              <a:rPr lang="en-GB" altLang="zh-CN" sz="5400" b="0" i="0" dirty="0">
                <a:effectLst/>
                <a:latin typeface="Inter"/>
              </a:rPr>
              <a:t>You are welcome to exchange ideas with me.</a:t>
            </a:r>
          </a:p>
          <a:p>
            <a:pPr rtl="0"/>
            <a:br>
              <a:rPr lang="en-GB" altLang="zh-CN" sz="4000" b="0" dirty="0">
                <a:effectLst/>
              </a:rPr>
            </a:br>
            <a:r>
              <a:rPr lang="en-GB" altLang="zh-CN" sz="5400" b="0" i="0" dirty="0">
                <a:effectLst/>
                <a:latin typeface="Inter"/>
              </a:rPr>
              <a:t>Well, let me begin my presentation.</a:t>
            </a:r>
            <a:br>
              <a:rPr lang="zh-CN" altLang="en-US" sz="4000" dirty="0">
                <a:effectLst/>
              </a:rPr>
            </a:br>
            <a:endParaRPr lang="en-US" altLang="zh-CN" sz="4000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b="0" i="0" dirty="0">
                <a:effectLst/>
                <a:latin typeface="Inter"/>
              </a:rPr>
              <a:t>Our work focuses on two critical problems: mitigating the dilution effect of silence on embeddings and optimizing the performance of multiple models.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b="0" i="0" dirty="0">
                <a:effectLst/>
                <a:latin typeface="Inter"/>
              </a:rPr>
              <a:t>In the following presentation, I will introduce </a:t>
            </a:r>
            <a:r>
              <a:rPr lang="en-US" altLang="zh-CN" b="0" i="0" dirty="0">
                <a:effectLst/>
                <a:latin typeface="Inter"/>
              </a:rPr>
              <a:t>the</a:t>
            </a:r>
            <a:r>
              <a:rPr lang="en-GB" altLang="zh-CN" b="0" i="0" dirty="0">
                <a:effectLst/>
                <a:latin typeface="Inter"/>
              </a:rPr>
              <a:t> </a:t>
            </a:r>
            <a:r>
              <a:rPr lang="en-US" altLang="zh-CN" b="0" i="0" dirty="0">
                <a:effectLst/>
                <a:latin typeface="Inter"/>
              </a:rPr>
              <a:t>details</a:t>
            </a:r>
            <a:r>
              <a:rPr lang="en-GB" altLang="zh-CN" b="0" i="0" dirty="0">
                <a:effectLst/>
                <a:latin typeface="Inter"/>
              </a:rPr>
              <a:t> </a:t>
            </a:r>
            <a:r>
              <a:rPr lang="en-US" altLang="zh-CN" b="0" i="0" dirty="0">
                <a:effectLst/>
                <a:latin typeface="Inter"/>
              </a:rPr>
              <a:t>of</a:t>
            </a:r>
            <a:r>
              <a:rPr lang="en-GB" altLang="zh-CN" b="0" i="0" dirty="0">
                <a:effectLst/>
                <a:latin typeface="Inter"/>
              </a:rPr>
              <a:t> system, including task analysis, pre- and post-processing, model ensemble, and fine-tuning method.</a:t>
            </a:r>
            <a:endParaRPr kumimoji="1" lang="en-GB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b="0" i="0" dirty="0">
                <a:effectLst/>
                <a:latin typeface="Inter"/>
              </a:rPr>
              <a:t>When we started working on this challenge, the very first thing we did was figure out how much each task type mattered in the overall evaluation. </a:t>
            </a:r>
          </a:p>
          <a:p>
            <a:r>
              <a:rPr lang="en-GB" altLang="zh-CN" b="0" i="0" dirty="0">
                <a:effectLst/>
                <a:latin typeface="Inter"/>
              </a:rPr>
              <a:t>So we tallied up the task types and their evaluation weight distributions.</a:t>
            </a:r>
          </a:p>
          <a:p>
            <a:r>
              <a:rPr lang="en-GB" altLang="zh-CN" b="0" i="0" dirty="0">
                <a:effectLst/>
                <a:latin typeface="Inter"/>
              </a:rPr>
              <a:t>As you can see from the figure, clip-level tasks and classification tasks occupy a large part of the evaluation. </a:t>
            </a:r>
          </a:p>
          <a:p>
            <a:r>
              <a:rPr lang="en-GB" altLang="zh-CN" b="0" i="0" dirty="0">
                <a:effectLst/>
                <a:latin typeface="Inter"/>
              </a:rPr>
              <a:t>Meanwhile, the speech recognition task, even though it's just one task, still accounts for about twenty-six percent 26%.</a:t>
            </a:r>
          </a:p>
          <a:p>
            <a:endParaRPr lang="en-GB" altLang="zh-CN" b="0" i="0" dirty="0">
              <a:effectLst/>
              <a:latin typeface="Inter"/>
            </a:endParaRPr>
          </a:p>
          <a:p>
            <a:r>
              <a:rPr lang="en-GB" altLang="zh-CN" b="0" i="0" dirty="0">
                <a:effectLst/>
                <a:latin typeface="Inter"/>
              </a:rPr>
              <a:t>This breakdown was every important for us , it directly influenced how we chose our models and how we fine-tuned them. </a:t>
            </a:r>
          </a:p>
          <a:p>
            <a:r>
              <a:rPr lang="en-GB" altLang="zh-CN" b="0" i="0" dirty="0">
                <a:effectLst/>
                <a:latin typeface="Inter"/>
              </a:rPr>
              <a:t>We needed a backbone model that could handle both audio and speech well, and during fine-tuning, we  had to focus on those clip-level classification tasks.</a:t>
            </a:r>
          </a:p>
          <a:p>
            <a:endParaRPr lang="en-GB" altLang="zh-CN" b="0" i="0" dirty="0">
              <a:effectLst/>
              <a:latin typeface="Inter"/>
            </a:endParaRPr>
          </a:p>
          <a:p>
            <a:r>
              <a:rPr lang="en-GB" altLang="zh-CN" b="0" i="0" dirty="0">
                <a:effectLst/>
                <a:latin typeface="Inter"/>
              </a:rPr>
              <a:t>Oh, and another thing we did to speed things up was pick fourteen (14) tasks that were both quick to run and representative</a:t>
            </a:r>
            <a:r>
              <a:rPr lang="en-US" altLang="zh-CN" b="0" i="0" dirty="0">
                <a:effectLst/>
                <a:latin typeface="Inter"/>
              </a:rPr>
              <a:t>.</a:t>
            </a:r>
            <a:r>
              <a:rPr lang="en-GB" altLang="zh-CN" b="0" i="0" dirty="0">
                <a:effectLst/>
                <a:latin typeface="Inter"/>
              </a:rPr>
              <a:t> </a:t>
            </a:r>
            <a:br>
              <a:rPr lang="en-GB" altLang="zh-CN" b="0" i="0" dirty="0">
                <a:effectLst/>
                <a:latin typeface="Inter"/>
              </a:rPr>
            </a:br>
            <a:r>
              <a:rPr lang="en-GB" altLang="zh-CN" b="0" i="0" dirty="0">
                <a:effectLst/>
                <a:latin typeface="Inter"/>
              </a:rPr>
              <a:t>We also changed evaluation workflow. We separated the encoder inference from the task evaluation. </a:t>
            </a:r>
          </a:p>
          <a:p>
            <a:r>
              <a:rPr lang="en-GB" altLang="zh-CN" b="0" i="0" dirty="0">
                <a:effectLst/>
                <a:latin typeface="Inter"/>
              </a:rPr>
              <a:t>So, we got results faster, and our GPUs could also be used more efficiently.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altLang="zh-CN" b="0" i="0" dirty="0">
                <a:effectLst/>
                <a:latin typeface="Inter"/>
              </a:rPr>
              <a:t>Then</a:t>
            </a:r>
            <a:r>
              <a:rPr kumimoji="1" lang="en-GB" altLang="zh-CN" dirty="0"/>
              <a:t>, when we dug into the task data and how the encoder actually runs, we noticed something key: some audio files had silent segments longer than half a second.  </a:t>
            </a:r>
          </a:p>
          <a:p>
            <a:pPr algn="l"/>
            <a:r>
              <a:rPr kumimoji="1" lang="en-GB" altLang="zh-CN" dirty="0"/>
              <a:t>And Transformer encoders require fixed-length inputs during inference, so silence padding was employed for sub-length inputs. </a:t>
            </a:r>
          </a:p>
          <a:p>
            <a:pPr algn="l"/>
            <a:r>
              <a:rPr kumimoji="1" lang="en-GB" altLang="zh-CN" dirty="0"/>
              <a:t>But those presented a problem, all that silence padding ends up going into the encoder. </a:t>
            </a:r>
          </a:p>
          <a:p>
            <a:pPr algn="l"/>
            <a:r>
              <a:rPr kumimoji="1" lang="en-GB" altLang="zh-CN" dirty="0"/>
              <a:t>The figure on the right shows how this hurts the audio embeddings. </a:t>
            </a:r>
          </a:p>
          <a:p>
            <a:pPr algn="l"/>
            <a:r>
              <a:rPr kumimoji="1" lang="en-GB" altLang="zh-CN" dirty="0"/>
              <a:t>The encoder can't filter out the silence by itself, and effective information is diluted. </a:t>
            </a:r>
          </a:p>
          <a:p>
            <a:pPr algn="l"/>
            <a:r>
              <a:rPr kumimoji="1" lang="en-GB" altLang="zh-CN" dirty="0"/>
              <a:t>This really </a:t>
            </a:r>
            <a:r>
              <a:rPr kumimoji="1" lang="en-GB" altLang="zh-CN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altLang="zh-CN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egraded</a:t>
            </a:r>
            <a:r>
              <a:rPr kumimoji="1" lang="en-GB" altLang="zh-CN" dirty="0"/>
              <a:t> the encoder's performance on downstream tasks, especially those clip-level tasks.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altLang="zh-CN" b="0" i="0" dirty="0">
                <a:effectLst/>
                <a:latin typeface="Inter"/>
              </a:rPr>
              <a:t>So to tackle these issues, we came up with a three-step process: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First, we built an algorithm to detect and filter silence longer than 10 milliseconds.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Next, we </a:t>
            </a:r>
            <a:r>
              <a:rPr lang="en-GB" altLang="zh-CN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en-GB" altLang="zh-CN" b="0" i="0" dirty="0">
                <a:effectLst/>
                <a:latin typeface="Inter"/>
              </a:rPr>
              <a:t> DC components removal and amplitude </a:t>
            </a:r>
            <a:r>
              <a:rPr lang="en-GB" altLang="zh-CN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  <a:br>
              <a:rPr lang="en-GB" altLang="zh-CN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zh-CN" b="0" i="0" dirty="0">
                <a:effectLst/>
                <a:latin typeface="Inter"/>
              </a:rPr>
              <a:t>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Last, in post-processing, we removed extra invalid features from silent padding.</a:t>
            </a:r>
          </a:p>
          <a:p>
            <a:pPr algn="l"/>
            <a:endParaRPr lang="en-GB" altLang="zh-CN" b="0" i="0" dirty="0">
              <a:effectLst/>
              <a:latin typeface="Inter"/>
            </a:endParaRPr>
          </a:p>
          <a:p>
            <a:pPr algn="l"/>
            <a:r>
              <a:rPr lang="en-GB" altLang="zh-CN" b="0" i="0" dirty="0">
                <a:effectLst/>
                <a:latin typeface="Inter"/>
              </a:rPr>
              <a:t>These changes really paid off!  MLP and  KNN score got better.</a:t>
            </a:r>
          </a:p>
          <a:p>
            <a:pPr algn="l"/>
            <a:endParaRPr lang="en-GB" altLang="zh-CN" b="0" i="0" dirty="0">
              <a:effectLst/>
              <a:latin typeface="Inter"/>
            </a:endParaRPr>
          </a:p>
          <a:p>
            <a:pPr algn="l"/>
            <a:r>
              <a:rPr lang="en-GB" altLang="zh-CN" b="0" i="0" dirty="0">
                <a:effectLst/>
                <a:latin typeface="Inter"/>
              </a:rPr>
              <a:t>Our tests showed the system worked best when batch size is 1.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While this is not efficient enough for challenge organizer evaluation, in practical use it may be worthwhile to pre- and post-process each audio independently to achieve better results.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b="0" i="0" dirty="0">
                <a:effectLst/>
                <a:latin typeface="Inter"/>
              </a:rPr>
              <a:t>Beyond the pre and post-processing, picking the right backbone model was critical for our system's performance, especially with different tasks.</a:t>
            </a:r>
          </a:p>
          <a:p>
            <a:r>
              <a:rPr lang="en-GB" altLang="zh-CN" b="0" i="0" dirty="0">
                <a:effectLst/>
                <a:latin typeface="Inter"/>
              </a:rPr>
              <a:t>Since the challenge didn't has constraints on parameter count, we went with model ensemble—it's a robust strategy.</a:t>
            </a:r>
          </a:p>
          <a:p>
            <a:r>
              <a:rPr lang="en-GB" altLang="zh-CN" b="0" i="0" dirty="0">
                <a:effectLst/>
                <a:latin typeface="Inter"/>
              </a:rPr>
              <a:t>First, we investigated</a:t>
            </a:r>
            <a:r>
              <a:rPr lang="zh-CN" altLang="en-US" b="0" i="0" dirty="0">
                <a:effectLst/>
                <a:latin typeface="Inter"/>
              </a:rPr>
              <a:t> </a:t>
            </a:r>
            <a:r>
              <a:rPr lang="en-US" altLang="zh-CN" b="0" i="0" dirty="0">
                <a:effectLst/>
                <a:latin typeface="Inter"/>
              </a:rPr>
              <a:t>some</a:t>
            </a:r>
            <a:r>
              <a:rPr lang="zh-CN" altLang="en-US" b="0" i="0" dirty="0">
                <a:effectLst/>
                <a:latin typeface="Inter"/>
              </a:rPr>
              <a:t> </a:t>
            </a:r>
            <a:r>
              <a:rPr lang="en-GB" altLang="zh-CN" b="0" i="0" dirty="0">
                <a:effectLst/>
                <a:latin typeface="Inter"/>
              </a:rPr>
              <a:t>pre-trained speech and audio models: such as Whisper, </a:t>
            </a:r>
            <a:r>
              <a:rPr lang="en-GB" altLang="zh-CN" b="0" i="0" dirty="0" err="1">
                <a:effectLst/>
                <a:latin typeface="Inter"/>
              </a:rPr>
              <a:t>Dasheng</a:t>
            </a:r>
            <a:r>
              <a:rPr lang="en-GB" altLang="zh-CN" b="0" i="0" dirty="0">
                <a:effectLst/>
                <a:latin typeface="Inter"/>
              </a:rPr>
              <a:t>, </a:t>
            </a:r>
            <a:r>
              <a:rPr lang="en-US" altLang="zh-CN" b="0" i="0" dirty="0">
                <a:effectLst/>
                <a:latin typeface="Inter"/>
              </a:rPr>
              <a:t>and </a:t>
            </a:r>
            <a:r>
              <a:rPr lang="en-GB" altLang="zh-CN" b="0" i="0" dirty="0">
                <a:effectLst/>
                <a:latin typeface="Inter"/>
              </a:rPr>
              <a:t>Qwen2Audio. </a:t>
            </a:r>
          </a:p>
          <a:p>
            <a:r>
              <a:rPr lang="en-GB" altLang="zh-CN" b="0" i="0" dirty="0">
                <a:effectLst/>
                <a:latin typeface="Inter"/>
              </a:rPr>
              <a:t>We spent time figuring out how to  take advantage of their respective strengths.​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altLang="zh-CN" b="0" i="0" dirty="0">
                <a:effectLst/>
                <a:latin typeface="Inter"/>
              </a:rPr>
              <a:t>This figure details of our system.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During inference, the input audio first goes through a series of preprocessing steps.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Then it splits into parallel branches—each branch extracts features separately.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After that, we removed all silent feature frames that came from zero padding in each branch.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Finally, we merge the features from both branches together across the channel dimension.</a:t>
            </a:r>
          </a:p>
          <a:p>
            <a:pPr algn="l"/>
            <a:endParaRPr lang="en-GB" altLang="zh-CN" b="0" i="0" dirty="0">
              <a:effectLst/>
              <a:latin typeface="Inter"/>
            </a:endParaRPr>
          </a:p>
          <a:p>
            <a:pPr algn="l"/>
            <a:r>
              <a:rPr lang="en-GB" altLang="zh-CN" b="0" i="0" dirty="0">
                <a:effectLst/>
                <a:latin typeface="Inter"/>
              </a:rPr>
              <a:t>Here‘s a key detail: </a:t>
            </a:r>
            <a:r>
              <a:rPr lang="en-GB" altLang="zh-CN" b="0" i="0" dirty="0" err="1">
                <a:effectLst/>
                <a:latin typeface="Inter"/>
              </a:rPr>
              <a:t>Dasheng</a:t>
            </a:r>
            <a:r>
              <a:rPr lang="en-GB" altLang="zh-CN" b="0" i="0" dirty="0">
                <a:effectLst/>
                <a:latin typeface="Inter"/>
              </a:rPr>
              <a:t> and Qwen2Audio output embeddings at 25Hz, but Whisper runs at 50Hz. To combine </a:t>
            </a:r>
            <a:r>
              <a:rPr lang="en-GB" altLang="zh-CN" b="0" i="0" dirty="0" err="1">
                <a:effectLst/>
                <a:latin typeface="Inter"/>
              </a:rPr>
              <a:t>Dasheng</a:t>
            </a:r>
            <a:r>
              <a:rPr lang="en-GB" altLang="zh-CN" b="0" i="0" dirty="0">
                <a:effectLst/>
                <a:latin typeface="Inter"/>
              </a:rPr>
              <a:t> with Whisper, we</a:t>
            </a:r>
            <a:r>
              <a:rPr lang="zh-CN" altLang="en-US" b="0" i="0" dirty="0">
                <a:effectLst/>
                <a:latin typeface="Inter"/>
              </a:rPr>
              <a:t> </a:t>
            </a:r>
            <a:r>
              <a:rPr lang="en-GB" altLang="zh-CN" b="0" i="0" dirty="0" err="1">
                <a:effectLst/>
                <a:latin typeface="Inter"/>
              </a:rPr>
              <a:t>upsampled</a:t>
            </a:r>
            <a:r>
              <a:rPr lang="zh-CN" altLang="en-US" b="0" i="0" dirty="0">
                <a:effectLst/>
                <a:latin typeface="Inter"/>
              </a:rPr>
              <a:t> </a:t>
            </a:r>
            <a:r>
              <a:rPr lang="en-US" altLang="zh-CN" b="0" i="0" dirty="0">
                <a:effectLst/>
                <a:latin typeface="Inter"/>
              </a:rPr>
              <a:t>Whisper</a:t>
            </a:r>
            <a:r>
              <a:rPr lang="zh-CN" altLang="en-US" b="0" i="0" dirty="0">
                <a:effectLst/>
                <a:latin typeface="Inter"/>
              </a:rPr>
              <a:t> </a:t>
            </a:r>
            <a:r>
              <a:rPr lang="en-US" altLang="zh-CN" b="0" i="0" dirty="0">
                <a:effectLst/>
                <a:latin typeface="Inter"/>
              </a:rPr>
              <a:t>embedding</a:t>
            </a:r>
            <a:r>
              <a:rPr lang="en-GB" altLang="zh-CN" b="0" i="0" dirty="0">
                <a:effectLst/>
                <a:latin typeface="Inter"/>
              </a:rPr>
              <a:t> by a factor of two. </a:t>
            </a:r>
          </a:p>
          <a:p>
            <a:pPr algn="l"/>
            <a:endParaRPr lang="en-GB" altLang="zh-CN" b="0" i="0" dirty="0">
              <a:effectLst/>
              <a:latin typeface="Inter"/>
            </a:endParaRPr>
          </a:p>
          <a:p>
            <a:pPr algn="l"/>
            <a:r>
              <a:rPr lang="en-GB" altLang="zh-CN" b="0" i="0" dirty="0">
                <a:effectLst/>
                <a:latin typeface="Inter"/>
              </a:rPr>
              <a:t>The table right shows that the combination of  </a:t>
            </a:r>
            <a:r>
              <a:rPr lang="en-GB" altLang="zh-CN" b="0" i="0" dirty="0" err="1">
                <a:effectLst/>
                <a:latin typeface="Inter"/>
              </a:rPr>
              <a:t>Dasheng</a:t>
            </a:r>
            <a:r>
              <a:rPr lang="en-GB" altLang="zh-CN" b="0" i="0" dirty="0">
                <a:effectLst/>
                <a:latin typeface="Inter"/>
              </a:rPr>
              <a:t> and Qwen2Audio outperformed all other setups.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altLang="zh-CN" b="0" i="0" dirty="0">
                <a:effectLst/>
                <a:latin typeface="Inter"/>
              </a:rPr>
              <a:t>Alright, so while we were integrating the models, we also did some supervised fine-tuning to make the pre-trained encoders work better for the challenge tasks.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We picked </a:t>
            </a:r>
            <a:r>
              <a:rPr lang="en-GB" altLang="zh-CN" b="0" i="0" dirty="0" err="1">
                <a:effectLst/>
                <a:latin typeface="Inter"/>
              </a:rPr>
              <a:t>Audioset</a:t>
            </a:r>
            <a:r>
              <a:rPr lang="en-GB" altLang="zh-CN" b="0" i="0" dirty="0">
                <a:effectLst/>
                <a:latin typeface="Inter"/>
              </a:rPr>
              <a:t> for fine-tuning because it‘s super comprehensive—</a:t>
            </a:r>
            <a:r>
              <a:rPr lang="zh-CN" altLang="en-US" b="0" i="0" dirty="0">
                <a:effectLst/>
                <a:latin typeface="Inter"/>
              </a:rPr>
              <a:t> </a:t>
            </a:r>
            <a:r>
              <a:rPr lang="en-US" altLang="zh-CN" b="0" i="0" dirty="0">
                <a:effectLst/>
                <a:latin typeface="Inter"/>
              </a:rPr>
              <a:t>five hundred and twenty-seven (</a:t>
            </a:r>
            <a:r>
              <a:rPr lang="en-GB" altLang="zh-CN" b="0" i="0" dirty="0">
                <a:effectLst/>
                <a:latin typeface="Inter"/>
              </a:rPr>
              <a:t>527) classes and five thousand (5,000) hours of audio data. 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That includes speech, music, environmental sounds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.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Now, because of GPU memory limits, we decided to fine-tune </a:t>
            </a:r>
            <a:r>
              <a:rPr lang="en-GB" altLang="zh-CN" b="0" i="0" dirty="0" err="1">
                <a:effectLst/>
                <a:latin typeface="Inter"/>
              </a:rPr>
              <a:t>Dasheng</a:t>
            </a:r>
            <a:r>
              <a:rPr lang="en-GB" altLang="zh-CN" b="0" i="0" dirty="0">
                <a:effectLst/>
                <a:latin typeface="Inter"/>
              </a:rPr>
              <a:t> and Qwen2-Audio separately. Just like the task evaluation, we added simple MLP layer to the encoders for fine-tuning.</a:t>
            </a:r>
          </a:p>
          <a:p>
            <a:pPr algn="l"/>
            <a:r>
              <a:rPr lang="en-GB" altLang="zh-CN" b="0" i="0" dirty="0">
                <a:effectLst/>
                <a:latin typeface="Inter"/>
              </a:rPr>
              <a:t>The table breaks down the details: we did full-parameter fine-tuning for </a:t>
            </a:r>
            <a:r>
              <a:rPr lang="en-GB" altLang="zh-CN" b="0" i="0" dirty="0" err="1">
                <a:effectLst/>
                <a:latin typeface="Inter"/>
              </a:rPr>
              <a:t>Dasheng</a:t>
            </a:r>
            <a:r>
              <a:rPr lang="en-GB" altLang="zh-CN" b="0" i="0" dirty="0">
                <a:effectLst/>
                <a:latin typeface="Inter"/>
              </a:rPr>
              <a:t>, but for Qwen2Audio, we only tuned the last five layers.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So, thinking about development efficiency, we first tried fine-tuning on </a:t>
            </a:r>
            <a:r>
              <a:rPr lang="en-GB" altLang="zh-CN" b="0" i="0" dirty="0" err="1">
                <a:solidFill>
                  <a:srgbClr val="1F2329"/>
                </a:solidFill>
                <a:effectLst/>
                <a:latin typeface="Inter"/>
              </a:rPr>
              <a:t>Dasheng</a:t>
            </a:r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-Base to test if our approach worked. </a:t>
            </a:r>
          </a:p>
          <a:p>
            <a:pPr algn="l"/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And here's the key result—KNN scores improved significantly</a:t>
            </a:r>
          </a:p>
          <a:p>
            <a:pPr algn="l"/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After that, we then applied the same method to larger models. </a:t>
            </a:r>
          </a:p>
          <a:p>
            <a:pPr algn="l"/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We observed the consistent KNN improvements across models.</a:t>
            </a:r>
          </a:p>
          <a:p>
            <a:pPr algn="l"/>
            <a:endParaRPr lang="en-GB" altLang="zh-CN" b="0" i="0" dirty="0">
              <a:solidFill>
                <a:srgbClr val="1F2329"/>
              </a:solidFill>
              <a:effectLst/>
              <a:latin typeface="Inter"/>
            </a:endParaRPr>
          </a:p>
          <a:p>
            <a:pPr algn="l"/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When we tried different model ensemble setups, the fine-tuned </a:t>
            </a:r>
            <a:r>
              <a:rPr lang="en-GB" altLang="zh-CN" b="0" i="0" dirty="0" err="1">
                <a:solidFill>
                  <a:srgbClr val="1F2329"/>
                </a:solidFill>
                <a:effectLst/>
                <a:latin typeface="Inter"/>
              </a:rPr>
              <a:t>Dasheng</a:t>
            </a:r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 and Qwen2Audio performed best. </a:t>
            </a:r>
          </a:p>
          <a:p>
            <a:pPr algn="l"/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That‘s why we submitted this solution to the challenge.</a:t>
            </a:r>
            <a:r>
              <a:rPr lang="zh-CN" altLang="en-US" b="0" i="0" dirty="0">
                <a:solidFill>
                  <a:srgbClr val="1F2329"/>
                </a:solidFill>
                <a:effectLst/>
                <a:latin typeface="Inter"/>
              </a:rPr>
              <a:t> </a:t>
            </a:r>
            <a:r>
              <a:rPr lang="en-GB" altLang="zh-CN" b="0" i="0" dirty="0">
                <a:solidFill>
                  <a:srgbClr val="1F2329"/>
                </a:solidFill>
                <a:effectLst/>
                <a:latin typeface="Inter"/>
              </a:rPr>
              <a:t>A</a:t>
            </a:r>
            <a:r>
              <a:rPr lang="en-GB" altLang="zh-CN" b="0" i="0" dirty="0">
                <a:effectLst/>
                <a:latin typeface="Inter"/>
              </a:rPr>
              <a:t>nd that's also why it's named the DQF Audio Encoder.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Current audio models suffers from domain fragmentation</a:t>
            </a:r>
          </a:p>
          <a:p>
            <a:pPr algn="just">
              <a:tabLst>
                <a:tab pos="4264025" algn="l"/>
              </a:tabLst>
            </a:pP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Speech models underperforms on music and environmental sounds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endParaRPr lang="en-US" altLang="zh-CN" sz="1800" kern="100" dirty="0">
              <a:effectLst/>
              <a:latin typeface="Segoe UI" panose="020B0502040204020203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Sound pretrained models struggle with speech recognition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thought this gap limits the application in real-world.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Therefore, we need an unified audio representation to bridge speech, sound and music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106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challenge results affirm the effectiveness of our system: the </a:t>
            </a:r>
            <a:r>
              <a:rPr kumimoji="1" lang="en-US" altLang="zh-CN" dirty="0" err="1"/>
              <a:t>DQFAudio</a:t>
            </a:r>
            <a:r>
              <a:rPr kumimoji="1" lang="en-US" altLang="zh-CN" dirty="0"/>
              <a:t> Encoder ranked first in the weighted average score. 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According to the results, our audio encoder scored zero point nine</a:t>
            </a:r>
            <a:r>
              <a:rPr kumimoji="1" lang="zh-CN" altLang="en-US" dirty="0"/>
              <a:t>（</a:t>
            </a:r>
            <a:r>
              <a:rPr kumimoji="1" lang="en-US" altLang="zh-CN" dirty="0"/>
              <a:t>0.9</a:t>
            </a:r>
            <a:r>
              <a:rPr kumimoji="1" lang="zh-CN" altLang="en-US" dirty="0"/>
              <a:t>）</a:t>
            </a:r>
            <a:r>
              <a:rPr kumimoji="1" lang="en-US" altLang="zh-CN" dirty="0"/>
              <a:t> on multiple tasks, and some even reach an accuracy of over 0.99</a:t>
            </a:r>
            <a:r>
              <a:rPr kumimoji="1" lang="zh-CN" altLang="en-US" dirty="0"/>
              <a:t>（</a:t>
            </a:r>
            <a:r>
              <a:rPr kumimoji="1" lang="en-US" altLang="zh-CN" dirty="0"/>
              <a:t>zero point nine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nine</a:t>
            </a:r>
            <a:r>
              <a:rPr kumimoji="1" lang="zh-CN" altLang="en-US" dirty="0"/>
              <a:t>）</a:t>
            </a:r>
            <a:r>
              <a:rPr kumimoji="1" lang="en-US" altLang="zh-CN" dirty="0"/>
              <a:t>.</a:t>
            </a:r>
          </a:p>
          <a:p>
            <a:endParaRPr kumimoji="1" lang="en-US" altLang="zh-CN" dirty="0"/>
          </a:p>
          <a:p>
            <a:r>
              <a:rPr lang="en-GB" altLang="zh-CN" b="0" i="0" dirty="0">
                <a:effectLst/>
                <a:latin typeface="Inter"/>
              </a:rPr>
              <a:t>These results totally showcase the pre-trained audio encoder's advantage in feature extraction and representation. </a:t>
            </a:r>
          </a:p>
          <a:p>
            <a:r>
              <a:rPr lang="en-GB" altLang="zh-CN" b="0" i="0" dirty="0">
                <a:effectLst/>
                <a:latin typeface="Inter"/>
              </a:rPr>
              <a:t>So that's really pushed us to put the Audio Encoder into more applications.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altLang="zh-CN" dirty="0"/>
              <a:t>Finally, I would like to thank the AECC committee for providing the platform. Thank you for your attention.</a:t>
            </a:r>
          </a:p>
          <a:p>
            <a:r>
              <a:rPr kumimoji="1" lang="en-GB" altLang="zh-CN" dirty="0"/>
              <a:t>You are welcome to ask any questions about our research.</a:t>
            </a:r>
          </a:p>
          <a:p>
            <a:endParaRPr kumimoji="1" lang="en-GB" altLang="zh-CN" dirty="0"/>
          </a:p>
          <a:p>
            <a:r>
              <a:rPr kumimoji="1" lang="en-GB" altLang="zh-CN" dirty="0"/>
              <a:t>If there are no more questions, I'll wrap up here. Feel free to come chat with me about any audio tech—happy to dive into the details!</a:t>
            </a:r>
          </a:p>
          <a:p>
            <a:endParaRPr kumimoji="1" lang="en-GB" altLang="zh-CN" dirty="0"/>
          </a:p>
          <a:p>
            <a:r>
              <a:rPr kumimoji="1" lang="en-GB" altLang="zh-CN" dirty="0"/>
              <a:t>Thank you again for your participation.</a:t>
            </a:r>
          </a:p>
          <a:p>
            <a:endParaRPr kumimoji="1" lang="en-GB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CAD3-EEE9-644E-B73E-7235608FF0C7}" type="slidenum">
              <a:rPr kumimoji="1" lang="zh-CN" altLang="en-US" smtClean="0"/>
              <a:t>68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Dasheng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try to solve this with scaled masked autoencoder (MAE)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It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reconstrucs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masked spectral patches during training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trainied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three models, with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paraemtes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from eighty-six million to one point two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biliion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parameters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This training used two hundred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senventy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two kilo hours of audio,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Including speech, music, environment sound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This enables model to capture general representation of these domains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7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 err="1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Dasheng</a:t>
            </a:r>
            <a:r>
              <a:rPr lang="en-US" altLang="zh-CN" sz="1800" kern="100" dirty="0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showed balanced capabilities across audio domains.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thought Its embeddings could capture universal patterns through self-supervised learning.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It can be verified using non-parametric learning KNN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56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 the basis of HEAR benchmark, we head this challenge. We want to get a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compenhensive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evauation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audio encoders’ performance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It spans twenty-six real-audio tasks.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Not just lab-recordings-</a:t>
            </a:r>
            <a:r>
              <a:rPr lang="en-US" altLang="zh-CN" sz="1800" kern="100" dirty="0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but also authentic field audio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 err="1">
                <a:solidFill>
                  <a:srgbClr val="5F636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ôˈTHen</a:t>
            </a:r>
            <a:r>
              <a:rPr lang="en-US" altLang="zh-CN" sz="1800" kern="100" dirty="0">
                <a:solidFill>
                  <a:srgbClr val="5F636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(t)</a:t>
            </a:r>
            <a:r>
              <a:rPr lang="en-US" altLang="zh-CN" sz="1800" kern="100" dirty="0" err="1">
                <a:solidFill>
                  <a:srgbClr val="5F6368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ik</a:t>
            </a:r>
            <a:r>
              <a:rPr lang="en-US" altLang="zh-CN" sz="1800" kern="100" dirty="0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field audio.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solidFill>
                  <a:srgbClr val="000000"/>
                </a:solidFill>
                <a:effectLst/>
                <a:highlight>
                  <a:srgbClr val="FCFCFC"/>
                </a:highlight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Like dashboard recordings inside or outside of the car, 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Subway station recordings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And we provide two evaluation track,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is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parameteric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tesing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we add lightweight multilayer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perpeption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heads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 measures tasks-specific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adaptabili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Second track is Non-parametric KNN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Direct tests raw representation quality 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 fine-tuning – pure feature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exampination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Why both?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Real application needs them: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Ready-to use features for quicky deployment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Add Adaptable features for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custominization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453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Dasheng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serves as our baseline across 26 tasks.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Its performance validates the benchmark’ rigor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794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result of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Dasheng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proves that the feasibility of unified audio encoder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considering it was part of audio understanding, If there any possibility of one unified audio generation?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8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Thanks for your attention, and please free to ask question or raise an issue in the website.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Questions: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264025" algn="l"/>
              </a:tabLst>
            </a:pPr>
            <a:r>
              <a:rPr lang="zh-CN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Segoe UI" panose="020B0502040204020203" pitchFamily="34" charset="0"/>
              </a:rPr>
              <a:t>为什么根据样本数量确定权重？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 have noticed everyone’s concern about this issue. . Of course, this may no be the best way. But we though the number of samples could reflect the difficulty of information collection.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How to train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dasheng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Dasheng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was trained with MAE on two hundred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sentency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two kilo hours.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Its objective to predict the masked spectral patches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sampler of speech, music and environment is also crucial for the final results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Is there any possibility of unified audio generations/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4264025" algn="l"/>
              </a:tabLst>
            </a:pP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It may be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chanlleging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But I </a:t>
            </a:r>
            <a:r>
              <a:rPr lang="en-US" altLang="zh-CN" sz="1800" kern="100" dirty="0" err="1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thougth</a:t>
            </a:r>
            <a:r>
              <a:rPr lang="en-US" altLang="zh-CN" sz="1800" kern="100" dirty="0">
                <a:effectLst/>
                <a:latin typeface="Segoe UI" panose="020B0502040204020203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there’s one way to solve it, for example, someone would simulate various sounds.</a:t>
            </a:r>
            <a:endParaRPr lang="zh-CN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ED0F2-3749-476D-B955-7D220FFD58F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96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7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AF557-DD33-46F8-AB93-FE6323371431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4EBA-AA22-4FF3-9E9D-2DBFDA73B88A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D650D-D0FE-42D1-B3DA-BF9FAC41C5F8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方正书宋_GBK" panose="02010600030101010101" pitchFamily="2" charset="-122"/>
                <a:cs typeface="+mn-cs"/>
              </a:rPr>
              <a:t>2025/7/1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方正书宋_GBK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dot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段文字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 userDrawn="1"/>
        </p:nvSpPr>
        <p:spPr>
          <a:xfrm>
            <a:off x="0" y="248383"/>
            <a:ext cx="12338137" cy="604447"/>
          </a:xfrm>
          <a:custGeom>
            <a:avLst/>
            <a:gdLst>
              <a:gd name="connsiteX0" fmla="*/ 9472293 w 9486459"/>
              <a:gd name="connsiteY0" fmla="*/ 0 h 579395"/>
              <a:gd name="connsiteX1" fmla="*/ 9486459 w 9486459"/>
              <a:gd name="connsiteY1" fmla="*/ 0 h 579395"/>
              <a:gd name="connsiteX2" fmla="*/ 9122539 w 9486459"/>
              <a:gd name="connsiteY2" fmla="*/ 579395 h 579395"/>
              <a:gd name="connsiteX3" fmla="*/ 9108373 w 9486459"/>
              <a:gd name="connsiteY3" fmla="*/ 579395 h 579395"/>
              <a:gd name="connsiteX4" fmla="*/ 9383852 w 9486459"/>
              <a:gd name="connsiteY4" fmla="*/ 0 h 579395"/>
              <a:gd name="connsiteX5" fmla="*/ 9434831 w 9486459"/>
              <a:gd name="connsiteY5" fmla="*/ 0 h 579395"/>
              <a:gd name="connsiteX6" fmla="*/ 9070911 w 9486459"/>
              <a:gd name="connsiteY6" fmla="*/ 579395 h 579395"/>
              <a:gd name="connsiteX7" fmla="*/ 9019932 w 9486459"/>
              <a:gd name="connsiteY7" fmla="*/ 579395 h 579395"/>
              <a:gd name="connsiteX8" fmla="*/ 0 w 9486459"/>
              <a:gd name="connsiteY8" fmla="*/ 0 h 579395"/>
              <a:gd name="connsiteX9" fmla="*/ 9345418 w 9486459"/>
              <a:gd name="connsiteY9" fmla="*/ 0 h 579395"/>
              <a:gd name="connsiteX10" fmla="*/ 8977879 w 9486459"/>
              <a:gd name="connsiteY10" fmla="*/ 579395 h 579395"/>
              <a:gd name="connsiteX11" fmla="*/ 0 w 9486459"/>
              <a:gd name="connsiteY11" fmla="*/ 579395 h 579395"/>
              <a:gd name="connsiteX0-1" fmla="*/ 9472293 w 9486459"/>
              <a:gd name="connsiteY0-2" fmla="*/ 0 h 585658"/>
              <a:gd name="connsiteX1-3" fmla="*/ 9486459 w 9486459"/>
              <a:gd name="connsiteY1-4" fmla="*/ 0 h 585658"/>
              <a:gd name="connsiteX2-5" fmla="*/ 9122539 w 9486459"/>
              <a:gd name="connsiteY2-6" fmla="*/ 579395 h 585658"/>
              <a:gd name="connsiteX3-7" fmla="*/ 9108373 w 9486459"/>
              <a:gd name="connsiteY3-8" fmla="*/ 579395 h 585658"/>
              <a:gd name="connsiteX4-9" fmla="*/ 9472293 w 9486459"/>
              <a:gd name="connsiteY4-10" fmla="*/ 0 h 585658"/>
              <a:gd name="connsiteX5-11" fmla="*/ 9383852 w 9486459"/>
              <a:gd name="connsiteY5-12" fmla="*/ 0 h 585658"/>
              <a:gd name="connsiteX6-13" fmla="*/ 9434831 w 9486459"/>
              <a:gd name="connsiteY6-14" fmla="*/ 0 h 585658"/>
              <a:gd name="connsiteX7-15" fmla="*/ 9070911 w 9486459"/>
              <a:gd name="connsiteY7-16" fmla="*/ 579395 h 585658"/>
              <a:gd name="connsiteX8-17" fmla="*/ 9019932 w 9486459"/>
              <a:gd name="connsiteY8-18" fmla="*/ 579395 h 585658"/>
              <a:gd name="connsiteX9-19" fmla="*/ 9383852 w 9486459"/>
              <a:gd name="connsiteY9-20" fmla="*/ 0 h 585658"/>
              <a:gd name="connsiteX10-21" fmla="*/ 0 w 9486459"/>
              <a:gd name="connsiteY10-22" fmla="*/ 0 h 585658"/>
              <a:gd name="connsiteX11-23" fmla="*/ 9345418 w 9486459"/>
              <a:gd name="connsiteY11-24" fmla="*/ 0 h 585658"/>
              <a:gd name="connsiteX12" fmla="*/ 9071666 w 9486459"/>
              <a:gd name="connsiteY12" fmla="*/ 585658 h 585658"/>
              <a:gd name="connsiteX13" fmla="*/ 0 w 9486459"/>
              <a:gd name="connsiteY13" fmla="*/ 579395 h 585658"/>
              <a:gd name="connsiteX14" fmla="*/ 0 w 9486459"/>
              <a:gd name="connsiteY14" fmla="*/ 0 h 585658"/>
              <a:gd name="connsiteX0-25" fmla="*/ 9115906 w 9486459"/>
              <a:gd name="connsiteY0-26" fmla="*/ 18790 h 585658"/>
              <a:gd name="connsiteX1-27" fmla="*/ 9486459 w 9486459"/>
              <a:gd name="connsiteY1-28" fmla="*/ 0 h 585658"/>
              <a:gd name="connsiteX2-29" fmla="*/ 9122539 w 9486459"/>
              <a:gd name="connsiteY2-30" fmla="*/ 579395 h 585658"/>
              <a:gd name="connsiteX3-31" fmla="*/ 9108373 w 9486459"/>
              <a:gd name="connsiteY3-32" fmla="*/ 579395 h 585658"/>
              <a:gd name="connsiteX4-33" fmla="*/ 9115906 w 9486459"/>
              <a:gd name="connsiteY4-34" fmla="*/ 18790 h 585658"/>
              <a:gd name="connsiteX5-35" fmla="*/ 9383852 w 9486459"/>
              <a:gd name="connsiteY5-36" fmla="*/ 0 h 585658"/>
              <a:gd name="connsiteX6-37" fmla="*/ 9434831 w 9486459"/>
              <a:gd name="connsiteY6-38" fmla="*/ 0 h 585658"/>
              <a:gd name="connsiteX7-39" fmla="*/ 9070911 w 9486459"/>
              <a:gd name="connsiteY7-40" fmla="*/ 579395 h 585658"/>
              <a:gd name="connsiteX8-41" fmla="*/ 9019932 w 9486459"/>
              <a:gd name="connsiteY8-42" fmla="*/ 579395 h 585658"/>
              <a:gd name="connsiteX9-43" fmla="*/ 9383852 w 9486459"/>
              <a:gd name="connsiteY9-44" fmla="*/ 0 h 585658"/>
              <a:gd name="connsiteX10-45" fmla="*/ 0 w 9486459"/>
              <a:gd name="connsiteY10-46" fmla="*/ 0 h 585658"/>
              <a:gd name="connsiteX11-47" fmla="*/ 9345418 w 9486459"/>
              <a:gd name="connsiteY11-48" fmla="*/ 0 h 585658"/>
              <a:gd name="connsiteX12-49" fmla="*/ 9071666 w 9486459"/>
              <a:gd name="connsiteY12-50" fmla="*/ 585658 h 585658"/>
              <a:gd name="connsiteX13-51" fmla="*/ 0 w 9486459"/>
              <a:gd name="connsiteY13-52" fmla="*/ 579395 h 585658"/>
              <a:gd name="connsiteX14-53" fmla="*/ 0 w 9486459"/>
              <a:gd name="connsiteY14-54" fmla="*/ 0 h 585658"/>
              <a:gd name="connsiteX0-55" fmla="*/ 9115906 w 9486459"/>
              <a:gd name="connsiteY0-56" fmla="*/ 18790 h 585658"/>
              <a:gd name="connsiteX1-57" fmla="*/ 9486459 w 9486459"/>
              <a:gd name="connsiteY1-58" fmla="*/ 0 h 585658"/>
              <a:gd name="connsiteX2-59" fmla="*/ 9122539 w 9486459"/>
              <a:gd name="connsiteY2-60" fmla="*/ 579395 h 585658"/>
              <a:gd name="connsiteX3-61" fmla="*/ 9108373 w 9486459"/>
              <a:gd name="connsiteY3-62" fmla="*/ 579395 h 585658"/>
              <a:gd name="connsiteX4-63" fmla="*/ 9115906 w 9486459"/>
              <a:gd name="connsiteY4-64" fmla="*/ 18790 h 585658"/>
              <a:gd name="connsiteX5-65" fmla="*/ 9383852 w 9486459"/>
              <a:gd name="connsiteY5-66" fmla="*/ 0 h 585658"/>
              <a:gd name="connsiteX6-67" fmla="*/ 9434831 w 9486459"/>
              <a:gd name="connsiteY6-68" fmla="*/ 0 h 585658"/>
              <a:gd name="connsiteX7-69" fmla="*/ 9070911 w 9486459"/>
              <a:gd name="connsiteY7-70" fmla="*/ 579395 h 585658"/>
              <a:gd name="connsiteX8-71" fmla="*/ 9118408 w 9486459"/>
              <a:gd name="connsiteY8-72" fmla="*/ 573132 h 585658"/>
              <a:gd name="connsiteX9-73" fmla="*/ 9383852 w 9486459"/>
              <a:gd name="connsiteY9-74" fmla="*/ 0 h 585658"/>
              <a:gd name="connsiteX10-75" fmla="*/ 0 w 9486459"/>
              <a:gd name="connsiteY10-76" fmla="*/ 0 h 585658"/>
              <a:gd name="connsiteX11-77" fmla="*/ 9345418 w 9486459"/>
              <a:gd name="connsiteY11-78" fmla="*/ 0 h 585658"/>
              <a:gd name="connsiteX12-79" fmla="*/ 9071666 w 9486459"/>
              <a:gd name="connsiteY12-80" fmla="*/ 585658 h 585658"/>
              <a:gd name="connsiteX13-81" fmla="*/ 0 w 9486459"/>
              <a:gd name="connsiteY13-82" fmla="*/ 579395 h 585658"/>
              <a:gd name="connsiteX14-83" fmla="*/ 0 w 9486459"/>
              <a:gd name="connsiteY14-84" fmla="*/ 0 h 585658"/>
              <a:gd name="connsiteX0-85" fmla="*/ 9115906 w 9486459"/>
              <a:gd name="connsiteY0-86" fmla="*/ 18790 h 585658"/>
              <a:gd name="connsiteX1-87" fmla="*/ 9486459 w 9486459"/>
              <a:gd name="connsiteY1-88" fmla="*/ 0 h 585658"/>
              <a:gd name="connsiteX2-89" fmla="*/ 9122539 w 9486459"/>
              <a:gd name="connsiteY2-90" fmla="*/ 579395 h 585658"/>
              <a:gd name="connsiteX3-91" fmla="*/ 9108373 w 9486459"/>
              <a:gd name="connsiteY3-92" fmla="*/ 579395 h 585658"/>
              <a:gd name="connsiteX4-93" fmla="*/ 9115906 w 9486459"/>
              <a:gd name="connsiteY4-94" fmla="*/ 18790 h 585658"/>
              <a:gd name="connsiteX5-95" fmla="*/ 9383852 w 9486459"/>
              <a:gd name="connsiteY5-96" fmla="*/ 0 h 585658"/>
              <a:gd name="connsiteX6-97" fmla="*/ 9434831 w 9486459"/>
              <a:gd name="connsiteY6-98" fmla="*/ 0 h 585658"/>
              <a:gd name="connsiteX7-99" fmla="*/ 9070911 w 9486459"/>
              <a:gd name="connsiteY7-100" fmla="*/ 579395 h 585658"/>
              <a:gd name="connsiteX8-101" fmla="*/ 9118408 w 9486459"/>
              <a:gd name="connsiteY8-102" fmla="*/ 573132 h 585658"/>
              <a:gd name="connsiteX9-103" fmla="*/ 9383852 w 9486459"/>
              <a:gd name="connsiteY9-104" fmla="*/ 0 h 585658"/>
              <a:gd name="connsiteX10-105" fmla="*/ 0 w 9486459"/>
              <a:gd name="connsiteY10-106" fmla="*/ 0 h 585658"/>
              <a:gd name="connsiteX11-107" fmla="*/ 9345418 w 9486459"/>
              <a:gd name="connsiteY11-108" fmla="*/ 0 h 585658"/>
              <a:gd name="connsiteX12-109" fmla="*/ 9151385 w 9486459"/>
              <a:gd name="connsiteY12-110" fmla="*/ 585658 h 585658"/>
              <a:gd name="connsiteX13-111" fmla="*/ 0 w 9486459"/>
              <a:gd name="connsiteY13-112" fmla="*/ 579395 h 585658"/>
              <a:gd name="connsiteX14-113" fmla="*/ 0 w 9486459"/>
              <a:gd name="connsiteY14-114" fmla="*/ 0 h 585658"/>
              <a:gd name="connsiteX0-115" fmla="*/ 9158110 w 9486459"/>
              <a:gd name="connsiteY0-116" fmla="*/ 18790 h 585658"/>
              <a:gd name="connsiteX1-117" fmla="*/ 9486459 w 9486459"/>
              <a:gd name="connsiteY1-118" fmla="*/ 0 h 585658"/>
              <a:gd name="connsiteX2-119" fmla="*/ 9122539 w 9486459"/>
              <a:gd name="connsiteY2-120" fmla="*/ 579395 h 585658"/>
              <a:gd name="connsiteX3-121" fmla="*/ 9108373 w 9486459"/>
              <a:gd name="connsiteY3-122" fmla="*/ 579395 h 585658"/>
              <a:gd name="connsiteX4-123" fmla="*/ 9158110 w 9486459"/>
              <a:gd name="connsiteY4-124" fmla="*/ 18790 h 585658"/>
              <a:gd name="connsiteX5-125" fmla="*/ 9383852 w 9486459"/>
              <a:gd name="connsiteY5-126" fmla="*/ 0 h 585658"/>
              <a:gd name="connsiteX6-127" fmla="*/ 9434831 w 9486459"/>
              <a:gd name="connsiteY6-128" fmla="*/ 0 h 585658"/>
              <a:gd name="connsiteX7-129" fmla="*/ 9070911 w 9486459"/>
              <a:gd name="connsiteY7-130" fmla="*/ 579395 h 585658"/>
              <a:gd name="connsiteX8-131" fmla="*/ 9118408 w 9486459"/>
              <a:gd name="connsiteY8-132" fmla="*/ 573132 h 585658"/>
              <a:gd name="connsiteX9-133" fmla="*/ 9383852 w 9486459"/>
              <a:gd name="connsiteY9-134" fmla="*/ 0 h 585658"/>
              <a:gd name="connsiteX10-135" fmla="*/ 0 w 9486459"/>
              <a:gd name="connsiteY10-136" fmla="*/ 0 h 585658"/>
              <a:gd name="connsiteX11-137" fmla="*/ 9345418 w 9486459"/>
              <a:gd name="connsiteY11-138" fmla="*/ 0 h 585658"/>
              <a:gd name="connsiteX12-139" fmla="*/ 9151385 w 9486459"/>
              <a:gd name="connsiteY12-140" fmla="*/ 585658 h 585658"/>
              <a:gd name="connsiteX13-141" fmla="*/ 0 w 9486459"/>
              <a:gd name="connsiteY13-142" fmla="*/ 579395 h 585658"/>
              <a:gd name="connsiteX14-143" fmla="*/ 0 w 9486459"/>
              <a:gd name="connsiteY14-144" fmla="*/ 0 h 585658"/>
              <a:gd name="connsiteX0-145" fmla="*/ 9158110 w 9486459"/>
              <a:gd name="connsiteY0-146" fmla="*/ 18790 h 585658"/>
              <a:gd name="connsiteX1-147" fmla="*/ 9486459 w 9486459"/>
              <a:gd name="connsiteY1-148" fmla="*/ 0 h 585658"/>
              <a:gd name="connsiteX2-149" fmla="*/ 9122539 w 9486459"/>
              <a:gd name="connsiteY2-150" fmla="*/ 579395 h 585658"/>
              <a:gd name="connsiteX3-151" fmla="*/ 9108373 w 9486459"/>
              <a:gd name="connsiteY3-152" fmla="*/ 579395 h 585658"/>
              <a:gd name="connsiteX4-153" fmla="*/ 9158110 w 9486459"/>
              <a:gd name="connsiteY4-154" fmla="*/ 18790 h 585658"/>
              <a:gd name="connsiteX5-155" fmla="*/ 9383852 w 9486459"/>
              <a:gd name="connsiteY5-156" fmla="*/ 0 h 585658"/>
              <a:gd name="connsiteX6-157" fmla="*/ 9434831 w 9486459"/>
              <a:gd name="connsiteY6-158" fmla="*/ 0 h 585658"/>
              <a:gd name="connsiteX7-159" fmla="*/ 9192834 w 9486459"/>
              <a:gd name="connsiteY7-160" fmla="*/ 579395 h 585658"/>
              <a:gd name="connsiteX8-161" fmla="*/ 9118408 w 9486459"/>
              <a:gd name="connsiteY8-162" fmla="*/ 573132 h 585658"/>
              <a:gd name="connsiteX9-163" fmla="*/ 9383852 w 9486459"/>
              <a:gd name="connsiteY9-164" fmla="*/ 0 h 585658"/>
              <a:gd name="connsiteX10-165" fmla="*/ 0 w 9486459"/>
              <a:gd name="connsiteY10-166" fmla="*/ 0 h 585658"/>
              <a:gd name="connsiteX11-167" fmla="*/ 9345418 w 9486459"/>
              <a:gd name="connsiteY11-168" fmla="*/ 0 h 585658"/>
              <a:gd name="connsiteX12-169" fmla="*/ 9151385 w 9486459"/>
              <a:gd name="connsiteY12-170" fmla="*/ 585658 h 585658"/>
              <a:gd name="connsiteX13-171" fmla="*/ 0 w 9486459"/>
              <a:gd name="connsiteY13-172" fmla="*/ 579395 h 585658"/>
              <a:gd name="connsiteX14-173" fmla="*/ 0 w 9486459"/>
              <a:gd name="connsiteY14-174" fmla="*/ 0 h 585658"/>
              <a:gd name="connsiteX0-175" fmla="*/ 9158110 w 9434831"/>
              <a:gd name="connsiteY0-176" fmla="*/ 18790 h 585658"/>
              <a:gd name="connsiteX1-177" fmla="*/ 9172276 w 9434831"/>
              <a:gd name="connsiteY1-178" fmla="*/ 31315 h 585658"/>
              <a:gd name="connsiteX2-179" fmla="*/ 9122539 w 9434831"/>
              <a:gd name="connsiteY2-180" fmla="*/ 579395 h 585658"/>
              <a:gd name="connsiteX3-181" fmla="*/ 9108373 w 9434831"/>
              <a:gd name="connsiteY3-182" fmla="*/ 579395 h 585658"/>
              <a:gd name="connsiteX4-183" fmla="*/ 9158110 w 9434831"/>
              <a:gd name="connsiteY4-184" fmla="*/ 18790 h 585658"/>
              <a:gd name="connsiteX5-185" fmla="*/ 9383852 w 9434831"/>
              <a:gd name="connsiteY5-186" fmla="*/ 0 h 585658"/>
              <a:gd name="connsiteX6-187" fmla="*/ 9434831 w 9434831"/>
              <a:gd name="connsiteY6-188" fmla="*/ 0 h 585658"/>
              <a:gd name="connsiteX7-189" fmla="*/ 9192834 w 9434831"/>
              <a:gd name="connsiteY7-190" fmla="*/ 579395 h 585658"/>
              <a:gd name="connsiteX8-191" fmla="*/ 9118408 w 9434831"/>
              <a:gd name="connsiteY8-192" fmla="*/ 573132 h 585658"/>
              <a:gd name="connsiteX9-193" fmla="*/ 9383852 w 9434831"/>
              <a:gd name="connsiteY9-194" fmla="*/ 0 h 585658"/>
              <a:gd name="connsiteX10-195" fmla="*/ 0 w 9434831"/>
              <a:gd name="connsiteY10-196" fmla="*/ 0 h 585658"/>
              <a:gd name="connsiteX11-197" fmla="*/ 9345418 w 9434831"/>
              <a:gd name="connsiteY11-198" fmla="*/ 0 h 585658"/>
              <a:gd name="connsiteX12-199" fmla="*/ 9151385 w 9434831"/>
              <a:gd name="connsiteY12-200" fmla="*/ 585658 h 585658"/>
              <a:gd name="connsiteX13-201" fmla="*/ 0 w 9434831"/>
              <a:gd name="connsiteY13-202" fmla="*/ 579395 h 585658"/>
              <a:gd name="connsiteX14-203" fmla="*/ 0 w 9434831"/>
              <a:gd name="connsiteY14-204" fmla="*/ 0 h 585658"/>
              <a:gd name="connsiteX0-205" fmla="*/ 9158110 w 9383852"/>
              <a:gd name="connsiteY0-206" fmla="*/ 37579 h 604447"/>
              <a:gd name="connsiteX1-207" fmla="*/ 9172276 w 9383852"/>
              <a:gd name="connsiteY1-208" fmla="*/ 50104 h 604447"/>
              <a:gd name="connsiteX2-209" fmla="*/ 9122539 w 9383852"/>
              <a:gd name="connsiteY2-210" fmla="*/ 598184 h 604447"/>
              <a:gd name="connsiteX3-211" fmla="*/ 9108373 w 9383852"/>
              <a:gd name="connsiteY3-212" fmla="*/ 598184 h 604447"/>
              <a:gd name="connsiteX4-213" fmla="*/ 9158110 w 9383852"/>
              <a:gd name="connsiteY4-214" fmla="*/ 37579 h 604447"/>
              <a:gd name="connsiteX5-215" fmla="*/ 9383852 w 9383852"/>
              <a:gd name="connsiteY5-216" fmla="*/ 18789 h 604447"/>
              <a:gd name="connsiteX6-217" fmla="*/ 9153473 w 9383852"/>
              <a:gd name="connsiteY6-218" fmla="*/ 0 h 604447"/>
              <a:gd name="connsiteX7-219" fmla="*/ 9192834 w 9383852"/>
              <a:gd name="connsiteY7-220" fmla="*/ 598184 h 604447"/>
              <a:gd name="connsiteX8-221" fmla="*/ 9118408 w 9383852"/>
              <a:gd name="connsiteY8-222" fmla="*/ 591921 h 604447"/>
              <a:gd name="connsiteX9-223" fmla="*/ 9383852 w 9383852"/>
              <a:gd name="connsiteY9-224" fmla="*/ 18789 h 604447"/>
              <a:gd name="connsiteX10-225" fmla="*/ 0 w 9383852"/>
              <a:gd name="connsiteY10-226" fmla="*/ 18789 h 604447"/>
              <a:gd name="connsiteX11-227" fmla="*/ 9345418 w 9383852"/>
              <a:gd name="connsiteY11-228" fmla="*/ 18789 h 604447"/>
              <a:gd name="connsiteX12-229" fmla="*/ 9151385 w 9383852"/>
              <a:gd name="connsiteY12-230" fmla="*/ 604447 h 604447"/>
              <a:gd name="connsiteX13-231" fmla="*/ 0 w 9383852"/>
              <a:gd name="connsiteY13-232" fmla="*/ 598184 h 604447"/>
              <a:gd name="connsiteX14-233" fmla="*/ 0 w 9383852"/>
              <a:gd name="connsiteY14-234" fmla="*/ 18789 h 604447"/>
              <a:gd name="connsiteX0-235" fmla="*/ 9158110 w 9383852"/>
              <a:gd name="connsiteY0-236" fmla="*/ 37579 h 604447"/>
              <a:gd name="connsiteX1-237" fmla="*/ 9172276 w 9383852"/>
              <a:gd name="connsiteY1-238" fmla="*/ 50104 h 604447"/>
              <a:gd name="connsiteX2-239" fmla="*/ 9122539 w 9383852"/>
              <a:gd name="connsiteY2-240" fmla="*/ 598184 h 604447"/>
              <a:gd name="connsiteX3-241" fmla="*/ 9108373 w 9383852"/>
              <a:gd name="connsiteY3-242" fmla="*/ 598184 h 604447"/>
              <a:gd name="connsiteX4-243" fmla="*/ 9158110 w 9383852"/>
              <a:gd name="connsiteY4-244" fmla="*/ 37579 h 604447"/>
              <a:gd name="connsiteX5-245" fmla="*/ 9383852 w 9383852"/>
              <a:gd name="connsiteY5-246" fmla="*/ 18789 h 604447"/>
              <a:gd name="connsiteX6-247" fmla="*/ 9153473 w 9383852"/>
              <a:gd name="connsiteY6-248" fmla="*/ 0 h 604447"/>
              <a:gd name="connsiteX7-249" fmla="*/ 9192834 w 9383852"/>
              <a:gd name="connsiteY7-250" fmla="*/ 598184 h 604447"/>
              <a:gd name="connsiteX8-251" fmla="*/ 9118408 w 9383852"/>
              <a:gd name="connsiteY8-252" fmla="*/ 591921 h 604447"/>
              <a:gd name="connsiteX9-253" fmla="*/ 9383852 w 9383852"/>
              <a:gd name="connsiteY9-254" fmla="*/ 18789 h 604447"/>
              <a:gd name="connsiteX10-255" fmla="*/ 0 w 9383852"/>
              <a:gd name="connsiteY10-256" fmla="*/ 18789 h 604447"/>
              <a:gd name="connsiteX11-257" fmla="*/ 9139089 w 9383852"/>
              <a:gd name="connsiteY11-258" fmla="*/ 31315 h 604447"/>
              <a:gd name="connsiteX12-259" fmla="*/ 9151385 w 9383852"/>
              <a:gd name="connsiteY12-260" fmla="*/ 604447 h 604447"/>
              <a:gd name="connsiteX13-261" fmla="*/ 0 w 9383852"/>
              <a:gd name="connsiteY13-262" fmla="*/ 598184 h 604447"/>
              <a:gd name="connsiteX14-263" fmla="*/ 0 w 9383852"/>
              <a:gd name="connsiteY14-264" fmla="*/ 18789 h 604447"/>
              <a:gd name="connsiteX0-265" fmla="*/ 9158110 w 9192834"/>
              <a:gd name="connsiteY0-266" fmla="*/ 37579 h 604447"/>
              <a:gd name="connsiteX1-267" fmla="*/ 9172276 w 9192834"/>
              <a:gd name="connsiteY1-268" fmla="*/ 50104 h 604447"/>
              <a:gd name="connsiteX2-269" fmla="*/ 9122539 w 9192834"/>
              <a:gd name="connsiteY2-270" fmla="*/ 598184 h 604447"/>
              <a:gd name="connsiteX3-271" fmla="*/ 9108373 w 9192834"/>
              <a:gd name="connsiteY3-272" fmla="*/ 598184 h 604447"/>
              <a:gd name="connsiteX4-273" fmla="*/ 9158110 w 9192834"/>
              <a:gd name="connsiteY4-274" fmla="*/ 37579 h 604447"/>
              <a:gd name="connsiteX5-275" fmla="*/ 9168145 w 9192834"/>
              <a:gd name="connsiteY5-276" fmla="*/ 68893 h 604447"/>
              <a:gd name="connsiteX6-277" fmla="*/ 9153473 w 9192834"/>
              <a:gd name="connsiteY6-278" fmla="*/ 0 h 604447"/>
              <a:gd name="connsiteX7-279" fmla="*/ 9192834 w 9192834"/>
              <a:gd name="connsiteY7-280" fmla="*/ 598184 h 604447"/>
              <a:gd name="connsiteX8-281" fmla="*/ 9118408 w 9192834"/>
              <a:gd name="connsiteY8-282" fmla="*/ 591921 h 604447"/>
              <a:gd name="connsiteX9-283" fmla="*/ 9168145 w 9192834"/>
              <a:gd name="connsiteY9-284" fmla="*/ 68893 h 604447"/>
              <a:gd name="connsiteX10-285" fmla="*/ 0 w 9192834"/>
              <a:gd name="connsiteY10-286" fmla="*/ 18789 h 604447"/>
              <a:gd name="connsiteX11-287" fmla="*/ 9139089 w 9192834"/>
              <a:gd name="connsiteY11-288" fmla="*/ 31315 h 604447"/>
              <a:gd name="connsiteX12-289" fmla="*/ 9151385 w 9192834"/>
              <a:gd name="connsiteY12-290" fmla="*/ 604447 h 604447"/>
              <a:gd name="connsiteX13-291" fmla="*/ 0 w 9192834"/>
              <a:gd name="connsiteY13-292" fmla="*/ 598184 h 604447"/>
              <a:gd name="connsiteX14-293" fmla="*/ 0 w 9192834"/>
              <a:gd name="connsiteY14-294" fmla="*/ 18789 h 604447"/>
              <a:gd name="connsiteX0-295" fmla="*/ 9158110 w 9192834"/>
              <a:gd name="connsiteY0-296" fmla="*/ 37579 h 604447"/>
              <a:gd name="connsiteX1-297" fmla="*/ 9172276 w 9192834"/>
              <a:gd name="connsiteY1-298" fmla="*/ 50104 h 604447"/>
              <a:gd name="connsiteX2-299" fmla="*/ 9122539 w 9192834"/>
              <a:gd name="connsiteY2-300" fmla="*/ 598184 h 604447"/>
              <a:gd name="connsiteX3-301" fmla="*/ 9108373 w 9192834"/>
              <a:gd name="connsiteY3-302" fmla="*/ 598184 h 604447"/>
              <a:gd name="connsiteX4-303" fmla="*/ 9158110 w 9192834"/>
              <a:gd name="connsiteY4-304" fmla="*/ 37579 h 604447"/>
              <a:gd name="connsiteX5-305" fmla="*/ 9168145 w 9192834"/>
              <a:gd name="connsiteY5-306" fmla="*/ 68893 h 604447"/>
              <a:gd name="connsiteX6-307" fmla="*/ 9153473 w 9192834"/>
              <a:gd name="connsiteY6-308" fmla="*/ 0 h 604447"/>
              <a:gd name="connsiteX7-309" fmla="*/ 9192834 w 9192834"/>
              <a:gd name="connsiteY7-310" fmla="*/ 598184 h 604447"/>
              <a:gd name="connsiteX8-311" fmla="*/ 9165301 w 9192834"/>
              <a:gd name="connsiteY8-312" fmla="*/ 591921 h 604447"/>
              <a:gd name="connsiteX9-313" fmla="*/ 9168145 w 9192834"/>
              <a:gd name="connsiteY9-314" fmla="*/ 68893 h 604447"/>
              <a:gd name="connsiteX10-315" fmla="*/ 0 w 9192834"/>
              <a:gd name="connsiteY10-316" fmla="*/ 18789 h 604447"/>
              <a:gd name="connsiteX11-317" fmla="*/ 9139089 w 9192834"/>
              <a:gd name="connsiteY11-318" fmla="*/ 31315 h 604447"/>
              <a:gd name="connsiteX12-319" fmla="*/ 9151385 w 9192834"/>
              <a:gd name="connsiteY12-320" fmla="*/ 604447 h 604447"/>
              <a:gd name="connsiteX13-321" fmla="*/ 0 w 9192834"/>
              <a:gd name="connsiteY13-322" fmla="*/ 598184 h 604447"/>
              <a:gd name="connsiteX14-323" fmla="*/ 0 w 9192834"/>
              <a:gd name="connsiteY14-324" fmla="*/ 18789 h 604447"/>
              <a:gd name="connsiteX0-325" fmla="*/ 9158110 w 9192834"/>
              <a:gd name="connsiteY0-326" fmla="*/ 37579 h 604447"/>
              <a:gd name="connsiteX1-327" fmla="*/ 9172276 w 9192834"/>
              <a:gd name="connsiteY1-328" fmla="*/ 50104 h 604447"/>
              <a:gd name="connsiteX2-329" fmla="*/ 9122539 w 9192834"/>
              <a:gd name="connsiteY2-330" fmla="*/ 598184 h 604447"/>
              <a:gd name="connsiteX3-331" fmla="*/ 9159955 w 9192834"/>
              <a:gd name="connsiteY3-332" fmla="*/ 598184 h 604447"/>
              <a:gd name="connsiteX4-333" fmla="*/ 9158110 w 9192834"/>
              <a:gd name="connsiteY4-334" fmla="*/ 37579 h 604447"/>
              <a:gd name="connsiteX5-335" fmla="*/ 9168145 w 9192834"/>
              <a:gd name="connsiteY5-336" fmla="*/ 68893 h 604447"/>
              <a:gd name="connsiteX6-337" fmla="*/ 9153473 w 9192834"/>
              <a:gd name="connsiteY6-338" fmla="*/ 0 h 604447"/>
              <a:gd name="connsiteX7-339" fmla="*/ 9192834 w 9192834"/>
              <a:gd name="connsiteY7-340" fmla="*/ 598184 h 604447"/>
              <a:gd name="connsiteX8-341" fmla="*/ 9165301 w 9192834"/>
              <a:gd name="connsiteY8-342" fmla="*/ 591921 h 604447"/>
              <a:gd name="connsiteX9-343" fmla="*/ 9168145 w 9192834"/>
              <a:gd name="connsiteY9-344" fmla="*/ 68893 h 604447"/>
              <a:gd name="connsiteX10-345" fmla="*/ 0 w 9192834"/>
              <a:gd name="connsiteY10-346" fmla="*/ 18789 h 604447"/>
              <a:gd name="connsiteX11-347" fmla="*/ 9139089 w 9192834"/>
              <a:gd name="connsiteY11-348" fmla="*/ 31315 h 604447"/>
              <a:gd name="connsiteX12-349" fmla="*/ 9151385 w 9192834"/>
              <a:gd name="connsiteY12-350" fmla="*/ 604447 h 604447"/>
              <a:gd name="connsiteX13-351" fmla="*/ 0 w 9192834"/>
              <a:gd name="connsiteY13-352" fmla="*/ 598184 h 604447"/>
              <a:gd name="connsiteX14-353" fmla="*/ 0 w 9192834"/>
              <a:gd name="connsiteY14-354" fmla="*/ 18789 h 604447"/>
              <a:gd name="connsiteX0-355" fmla="*/ 9158110 w 9197567"/>
              <a:gd name="connsiteY0-356" fmla="*/ 37579 h 604447"/>
              <a:gd name="connsiteX1-357" fmla="*/ 9172276 w 9197567"/>
              <a:gd name="connsiteY1-358" fmla="*/ 50104 h 604447"/>
              <a:gd name="connsiteX2-359" fmla="*/ 9197567 w 9197567"/>
              <a:gd name="connsiteY2-360" fmla="*/ 585658 h 604447"/>
              <a:gd name="connsiteX3-361" fmla="*/ 9159955 w 9197567"/>
              <a:gd name="connsiteY3-362" fmla="*/ 598184 h 604447"/>
              <a:gd name="connsiteX4-363" fmla="*/ 9158110 w 9197567"/>
              <a:gd name="connsiteY4-364" fmla="*/ 37579 h 604447"/>
              <a:gd name="connsiteX5-365" fmla="*/ 9168145 w 9197567"/>
              <a:gd name="connsiteY5-366" fmla="*/ 68893 h 604447"/>
              <a:gd name="connsiteX6-367" fmla="*/ 9153473 w 9197567"/>
              <a:gd name="connsiteY6-368" fmla="*/ 0 h 604447"/>
              <a:gd name="connsiteX7-369" fmla="*/ 9192834 w 9197567"/>
              <a:gd name="connsiteY7-370" fmla="*/ 598184 h 604447"/>
              <a:gd name="connsiteX8-371" fmla="*/ 9165301 w 9197567"/>
              <a:gd name="connsiteY8-372" fmla="*/ 591921 h 604447"/>
              <a:gd name="connsiteX9-373" fmla="*/ 9168145 w 9197567"/>
              <a:gd name="connsiteY9-374" fmla="*/ 68893 h 604447"/>
              <a:gd name="connsiteX10-375" fmla="*/ 0 w 9197567"/>
              <a:gd name="connsiteY10-376" fmla="*/ 18789 h 604447"/>
              <a:gd name="connsiteX11-377" fmla="*/ 9139089 w 9197567"/>
              <a:gd name="connsiteY11-378" fmla="*/ 31315 h 604447"/>
              <a:gd name="connsiteX12-379" fmla="*/ 9151385 w 9197567"/>
              <a:gd name="connsiteY12-380" fmla="*/ 604447 h 604447"/>
              <a:gd name="connsiteX13-381" fmla="*/ 0 w 9197567"/>
              <a:gd name="connsiteY13-382" fmla="*/ 598184 h 604447"/>
              <a:gd name="connsiteX14-383" fmla="*/ 0 w 9197567"/>
              <a:gd name="connsiteY14-384" fmla="*/ 18789 h 604447"/>
              <a:gd name="connsiteX0-385" fmla="*/ 9158110 w 9197567"/>
              <a:gd name="connsiteY0-386" fmla="*/ 37579 h 604447"/>
              <a:gd name="connsiteX1-387" fmla="*/ 9172276 w 9197567"/>
              <a:gd name="connsiteY1-388" fmla="*/ 50104 h 604447"/>
              <a:gd name="connsiteX2-389" fmla="*/ 9197567 w 9197567"/>
              <a:gd name="connsiteY2-390" fmla="*/ 585658 h 604447"/>
              <a:gd name="connsiteX3-391" fmla="*/ 9159955 w 9197567"/>
              <a:gd name="connsiteY3-392" fmla="*/ 598184 h 604447"/>
              <a:gd name="connsiteX4-393" fmla="*/ 9158110 w 9197567"/>
              <a:gd name="connsiteY4-394" fmla="*/ 37579 h 604447"/>
              <a:gd name="connsiteX5-395" fmla="*/ 9168145 w 9197567"/>
              <a:gd name="connsiteY5-396" fmla="*/ 68893 h 604447"/>
              <a:gd name="connsiteX6-397" fmla="*/ 9153473 w 9197567"/>
              <a:gd name="connsiteY6-398" fmla="*/ 0 h 604447"/>
              <a:gd name="connsiteX7-399" fmla="*/ 9192834 w 9197567"/>
              <a:gd name="connsiteY7-400" fmla="*/ 598184 h 604447"/>
              <a:gd name="connsiteX8-401" fmla="*/ 9165301 w 9197567"/>
              <a:gd name="connsiteY8-402" fmla="*/ 591921 h 604447"/>
              <a:gd name="connsiteX9-403" fmla="*/ 9168145 w 9197567"/>
              <a:gd name="connsiteY9-404" fmla="*/ 68893 h 604447"/>
              <a:gd name="connsiteX10-405" fmla="*/ 0 w 9197567"/>
              <a:gd name="connsiteY10-406" fmla="*/ 18789 h 604447"/>
              <a:gd name="connsiteX11-407" fmla="*/ 9139089 w 9197567"/>
              <a:gd name="connsiteY11-408" fmla="*/ 31315 h 604447"/>
              <a:gd name="connsiteX12-409" fmla="*/ 9188900 w 9197567"/>
              <a:gd name="connsiteY12-410" fmla="*/ 604447 h 604447"/>
              <a:gd name="connsiteX13-411" fmla="*/ 0 w 9197567"/>
              <a:gd name="connsiteY13-412" fmla="*/ 598184 h 604447"/>
              <a:gd name="connsiteX14-413" fmla="*/ 0 w 9197567"/>
              <a:gd name="connsiteY14-414" fmla="*/ 18789 h 604447"/>
              <a:gd name="connsiteX0-415" fmla="*/ 9158110 w 9197567"/>
              <a:gd name="connsiteY0-416" fmla="*/ 37579 h 604447"/>
              <a:gd name="connsiteX1-417" fmla="*/ 9172276 w 9197567"/>
              <a:gd name="connsiteY1-418" fmla="*/ 50104 h 604447"/>
              <a:gd name="connsiteX2-419" fmla="*/ 9197567 w 9197567"/>
              <a:gd name="connsiteY2-420" fmla="*/ 585658 h 604447"/>
              <a:gd name="connsiteX3-421" fmla="*/ 9159955 w 9197567"/>
              <a:gd name="connsiteY3-422" fmla="*/ 598184 h 604447"/>
              <a:gd name="connsiteX4-423" fmla="*/ 9158110 w 9197567"/>
              <a:gd name="connsiteY4-424" fmla="*/ 37579 h 604447"/>
              <a:gd name="connsiteX5-425" fmla="*/ 9168145 w 9197567"/>
              <a:gd name="connsiteY5-426" fmla="*/ 68893 h 604447"/>
              <a:gd name="connsiteX6-427" fmla="*/ 9153473 w 9197567"/>
              <a:gd name="connsiteY6-428" fmla="*/ 0 h 604447"/>
              <a:gd name="connsiteX7-429" fmla="*/ 9192834 w 9197567"/>
              <a:gd name="connsiteY7-430" fmla="*/ 598184 h 604447"/>
              <a:gd name="connsiteX8-431" fmla="*/ 9165301 w 9197567"/>
              <a:gd name="connsiteY8-432" fmla="*/ 591921 h 604447"/>
              <a:gd name="connsiteX9-433" fmla="*/ 9168145 w 9197567"/>
              <a:gd name="connsiteY9-434" fmla="*/ 68893 h 604447"/>
              <a:gd name="connsiteX10-435" fmla="*/ 0 w 9197567"/>
              <a:gd name="connsiteY10-436" fmla="*/ 18789 h 604447"/>
              <a:gd name="connsiteX11-437" fmla="*/ 9181293 w 9197567"/>
              <a:gd name="connsiteY11-438" fmla="*/ 25052 h 604447"/>
              <a:gd name="connsiteX12-439" fmla="*/ 9188900 w 9197567"/>
              <a:gd name="connsiteY12-440" fmla="*/ 604447 h 604447"/>
              <a:gd name="connsiteX13-441" fmla="*/ 0 w 9197567"/>
              <a:gd name="connsiteY13-442" fmla="*/ 598184 h 604447"/>
              <a:gd name="connsiteX14-443" fmla="*/ 0 w 9197567"/>
              <a:gd name="connsiteY14-444" fmla="*/ 18789 h 60444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49" y="connsiteY12-50"/>
              </a:cxn>
              <a:cxn ang="0">
                <a:pos x="connsiteX13-51" y="connsiteY13-52"/>
              </a:cxn>
              <a:cxn ang="0">
                <a:pos x="connsiteX14-53" y="connsiteY14-54"/>
              </a:cxn>
            </a:cxnLst>
            <a:rect l="l" t="t" r="r" b="b"/>
            <a:pathLst>
              <a:path w="9197567" h="604447">
                <a:moveTo>
                  <a:pt x="9158110" y="37579"/>
                </a:moveTo>
                <a:lnTo>
                  <a:pt x="9172276" y="50104"/>
                </a:lnTo>
                <a:lnTo>
                  <a:pt x="9197567" y="585658"/>
                </a:lnTo>
                <a:lnTo>
                  <a:pt x="9159955" y="598184"/>
                </a:lnTo>
                <a:lnTo>
                  <a:pt x="9158110" y="37579"/>
                </a:lnTo>
                <a:close/>
                <a:moveTo>
                  <a:pt x="9168145" y="68893"/>
                </a:moveTo>
                <a:lnTo>
                  <a:pt x="9153473" y="0"/>
                </a:lnTo>
                <a:lnTo>
                  <a:pt x="9192834" y="598184"/>
                </a:lnTo>
                <a:lnTo>
                  <a:pt x="9165301" y="591921"/>
                </a:lnTo>
                <a:lnTo>
                  <a:pt x="9168145" y="68893"/>
                </a:lnTo>
                <a:close/>
                <a:moveTo>
                  <a:pt x="0" y="18789"/>
                </a:moveTo>
                <a:lnTo>
                  <a:pt x="9181293" y="25052"/>
                </a:lnTo>
                <a:lnTo>
                  <a:pt x="9188900" y="604447"/>
                </a:lnTo>
                <a:lnTo>
                  <a:pt x="0" y="598184"/>
                </a:lnTo>
                <a:lnTo>
                  <a:pt x="0" y="18789"/>
                </a:lnTo>
                <a:close/>
              </a:path>
            </a:pathLst>
          </a:custGeom>
          <a:pattFill prst="wdUp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 rot="16200000">
            <a:off x="6917127" y="5537064"/>
            <a:ext cx="115506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28625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5" name="Shape 15"/>
          <p:cNvSpPr/>
          <p:nvPr/>
        </p:nvSpPr>
        <p:spPr>
          <a:xfrm>
            <a:off x="476251" y="6420445"/>
            <a:ext cx="11249487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28625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6" name="Shape 16"/>
          <p:cNvSpPr/>
          <p:nvPr/>
        </p:nvSpPr>
        <p:spPr>
          <a:xfrm>
            <a:off x="476251" y="4661297"/>
            <a:ext cx="11250018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28625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7" name="Shape 17"/>
          <p:cNvSpPr/>
          <p:nvPr/>
        </p:nvSpPr>
        <p:spPr>
          <a:xfrm rot="16200000">
            <a:off x="6917127" y="5537064"/>
            <a:ext cx="115506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28625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125"/>
          </a:p>
        </p:txBody>
      </p:sp>
      <p:sp>
        <p:nvSpPr>
          <p:cNvPr id="18" name="Shape 18"/>
          <p:cNvSpPr>
            <a:spLocks noGrp="1"/>
          </p:cNvSpPr>
          <p:nvPr>
            <p:ph type="title" hasCustomPrompt="1"/>
          </p:nvPr>
        </p:nvSpPr>
        <p:spPr>
          <a:xfrm>
            <a:off x="476250" y="4697015"/>
            <a:ext cx="6750844" cy="169664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565">
                <a:solidFill>
                  <a:srgbClr val="D93E2B"/>
                </a:solidFill>
              </a:rPr>
              <a:t>标题文本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 hasCustomPrompt="1"/>
          </p:nvPr>
        </p:nvSpPr>
        <p:spPr>
          <a:xfrm>
            <a:off x="7762876" y="4697015"/>
            <a:ext cx="3976687" cy="1696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50"/>
            </a:lvl1pPr>
            <a:lvl2pPr marL="0" indent="213995">
              <a:spcBef>
                <a:spcPts val="0"/>
              </a:spcBef>
              <a:buClrTx/>
              <a:buSzTx/>
              <a:buFontTx/>
              <a:buNone/>
              <a:defRPr sz="2250"/>
            </a:lvl2pPr>
            <a:lvl3pPr marL="0" indent="428625">
              <a:spcBef>
                <a:spcPts val="0"/>
              </a:spcBef>
              <a:buClrTx/>
              <a:buSzTx/>
              <a:buFontTx/>
              <a:buNone/>
              <a:defRPr sz="2250"/>
            </a:lvl3pPr>
            <a:lvl4pPr marL="0" indent="642620">
              <a:spcBef>
                <a:spcPts val="0"/>
              </a:spcBef>
              <a:buClrTx/>
              <a:buSzTx/>
              <a:buFontTx/>
              <a:buNone/>
              <a:defRPr sz="2250"/>
            </a:lvl4pPr>
            <a:lvl5pPr marL="0" indent="857250">
              <a:spcBef>
                <a:spcPts val="0"/>
              </a:spcBef>
              <a:buClrTx/>
              <a:buSzTx/>
              <a:buFontTx/>
              <a:buNone/>
              <a:defRPr sz="225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414141"/>
                </a:solidFill>
              </a:rPr>
              <a:t>正文级别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414141"/>
                </a:solidFill>
              </a:rPr>
              <a:t>正文级别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414141"/>
                </a:solidFill>
              </a:rPr>
              <a:t>正文级别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414141"/>
                </a:solidFill>
              </a:rPr>
              <a:t>正文级别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414141"/>
                </a:solidFill>
              </a:rPr>
              <a:t>正文级别 5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1BB0-C1B3-4C4B-BCB5-3366BF7CC652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89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7/1/25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4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7/1/25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67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7/1/25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25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7/1/25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4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7/1/25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07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7/1/25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5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6213" y="260350"/>
            <a:ext cx="1906712" cy="32385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441362" y="6200077"/>
            <a:ext cx="1888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www.dataoceanai.com</a:t>
            </a:r>
            <a:endParaRPr kumimoji="1" lang="zh-CN" altLang="en-US" sz="1200" b="0" i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副标题 2"/>
          <p:cNvSpPr>
            <a:spLocks noGrp="1"/>
          </p:cNvSpPr>
          <p:nvPr>
            <p:ph type="subTitle" idx="1"/>
          </p:nvPr>
        </p:nvSpPr>
        <p:spPr>
          <a:xfrm>
            <a:off x="1524000" y="1355372"/>
            <a:ext cx="9144000" cy="3000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标题 1"/>
          <p:cNvSpPr>
            <a:spLocks noGrp="1"/>
          </p:cNvSpPr>
          <p:nvPr>
            <p:ph type="ctrTitle"/>
          </p:nvPr>
        </p:nvSpPr>
        <p:spPr>
          <a:xfrm>
            <a:off x="1524000" y="685864"/>
            <a:ext cx="9144000" cy="6287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0" i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4780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690F5-9D0D-42DC-94AE-F4B33903C00C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9935" y="321179"/>
            <a:ext cx="1710000" cy="2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4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81222-B05D-469B-8F42-0C45E54CD193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16C7C-7D3B-41E4-A1F8-DE3D06A47F1E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2B06-6BE3-46D5-8C20-7F167D0EFC4F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8BAB-CFCA-4A09-990E-55C8CCC200B6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37DC-027C-4B6E-817E-39B2BC232481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05EF4-3FFA-4CF4-B442-4427C54C2963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1F1E3-17EC-4EED-8189-E79B82F5FBF3}" type="datetime1">
              <a:rPr lang="zh-CN" altLang="en-US" smtClean="0"/>
              <a:t>2025/7/1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84202-33B7-4B7D-BD9E-C49A51A06A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7/1/25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oidful/Codec-SUPERB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hyperlink" Target="https://github.com/haoheliu/kmeans_pytorch" TargetMode="External"/><Relationship Id="rId4" Type="http://schemas.openxmlformats.org/officeDocument/2006/relationships/hyperlink" Target="https://haoheliu.github.io/SemantiCodec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haoheliu.github.io/SemantiCodec/" TargetMode="External"/></Relationships>
</file>

<file path=ppt/slides/_rels/slide46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9" Type="http://schemas.microsoft.com/office/2007/relationships/media" Target="../media/media20.wav"/><Relationship Id="rId21" Type="http://schemas.microsoft.com/office/2007/relationships/media" Target="../media/media11.wav"/><Relationship Id="rId34" Type="http://schemas.openxmlformats.org/officeDocument/2006/relationships/audio" Target="../media/media17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microsoft.com/office/2007/relationships/media" Target="../media/media15.wav"/><Relationship Id="rId41" Type="http://schemas.openxmlformats.org/officeDocument/2006/relationships/slideLayout" Target="../slideLayouts/slideLayout19.xml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37" Type="http://schemas.microsoft.com/office/2007/relationships/media" Target="../media/media19.wav"/><Relationship Id="rId40" Type="http://schemas.openxmlformats.org/officeDocument/2006/relationships/audio" Target="../media/media20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wav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microsoft.com/office/2007/relationships/media" Target="../media/media16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43" Type="http://schemas.openxmlformats.org/officeDocument/2006/relationships/image" Target="../media/image43.png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microsoft.com/office/2007/relationships/media" Target="../media/media17.wav"/><Relationship Id="rId38" Type="http://schemas.openxmlformats.org/officeDocument/2006/relationships/audio" Target="../media/media19.wav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aoheliu.github.io/SemantiCodec/" TargetMode="External"/><Relationship Id="rId2" Type="http://schemas.openxmlformats.org/officeDocument/2006/relationships/hyperlink" Target="https://arxiv.org/abs/2405.00233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github.com/haoheliu/SemantiCodec-inferenc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6" Type="http://schemas.openxmlformats.org/officeDocument/2006/relationships/image" Target="../media/image7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tags" Target="../tags/tag6.xml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51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microsoft.com/office/2007/relationships/hdphoto" Target="../media/hdphoto1.wdp"/><Relationship Id="rId2" Type="http://schemas.openxmlformats.org/officeDocument/2006/relationships/tags" Target="../tags/tag15.xml"/><Relationship Id="rId16" Type="http://schemas.openxmlformats.org/officeDocument/2006/relationships/image" Target="../media/image50.png"/><Relationship Id="rId20" Type="http://schemas.openxmlformats.org/officeDocument/2006/relationships/image" Target="../media/image52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23.xml"/><Relationship Id="rId19" Type="http://schemas.microsoft.com/office/2007/relationships/hdphoto" Target="../media/hdphoto2.wdp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11.xml"/><Relationship Id="rId7" Type="http://schemas.openxmlformats.org/officeDocument/2006/relationships/chart" Target="../charts/char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CME 2025 Banner with the logos of IEEE and the four main supporting IEEE societ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89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3"/>
          <p:cNvSpPr txBox="1"/>
          <p:nvPr/>
        </p:nvSpPr>
        <p:spPr>
          <a:xfrm>
            <a:off x="79625" y="4451834"/>
            <a:ext cx="12032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Audio Encoder Capability Challenge 2025</a:t>
            </a:r>
          </a:p>
        </p:txBody>
      </p:sp>
      <p:grpSp>
        <p:nvGrpSpPr>
          <p:cNvPr id="3" name="组合 29"/>
          <p:cNvGrpSpPr/>
          <p:nvPr/>
        </p:nvGrpSpPr>
        <p:grpSpPr>
          <a:xfrm>
            <a:off x="2873912" y="5825096"/>
            <a:ext cx="6671945" cy="650240"/>
            <a:chOff x="5711" y="9407"/>
            <a:chExt cx="10507" cy="1024"/>
          </a:xfrm>
        </p:grpSpPr>
        <p:pic>
          <p:nvPicPr>
            <p:cNvPr id="5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" y="9436"/>
              <a:ext cx="995" cy="995"/>
            </a:xfrm>
            <a:prstGeom prst="rect">
              <a:avLst/>
            </a:prstGeom>
          </p:spPr>
        </p:pic>
        <p:pic>
          <p:nvPicPr>
            <p:cNvPr id="6" name="图片 24" descr="4267f300e3eda72427edb46803f3c07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80" y="9407"/>
              <a:ext cx="4038" cy="1024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" y="9407"/>
              <a:ext cx="3360" cy="10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07475" y="957678"/>
            <a:ext cx="67756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</a:rPr>
              <a:t>Best Result in Each Track</a:t>
            </a: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7233718"/>
              </p:ext>
            </p:extLst>
          </p:nvPr>
        </p:nvGraphicFramePr>
        <p:xfrm>
          <a:off x="177800" y="2874391"/>
          <a:ext cx="11836400" cy="224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140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Affiliation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Weighted Averaged Score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5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Track A: MLP Results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marL="51117" marR="51117" marT="51117" marB="511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</a:p>
                  </a:txBody>
                  <a:tcPr marL="51117" marR="51117" marT="51117" marB="5111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0.865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5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latin typeface="微软雅黑" panose="020B0503020204020204" charset="-122"/>
                          <a:ea typeface="微软雅黑" panose="020B0503020204020204" charset="-122"/>
                        </a:rPr>
                        <a:t>Track B: KNN Results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marL="51117" marR="51117" marT="51117" marB="511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</a:p>
                  </a:txBody>
                  <a:tcPr marL="51117" marR="51117" marT="51117" marB="51117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0.792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483" y="1738047"/>
            <a:ext cx="5830441" cy="1325880"/>
          </a:xfrm>
        </p:spPr>
        <p:txBody>
          <a:bodyPr>
            <a:normAutofit/>
          </a:bodyPr>
          <a:lstStyle/>
          <a:p>
            <a:r>
              <a:rPr lang="en-US" altLang="zh-CN" sz="4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Baseline Sharing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文本框 3"/>
          <p:cNvSpPr txBox="1"/>
          <p:nvPr/>
        </p:nvSpPr>
        <p:spPr>
          <a:xfrm>
            <a:off x="3904049" y="4337393"/>
            <a:ext cx="356171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Yadong</a:t>
            </a:r>
            <a:r>
              <a:rPr lang="en-US" sz="36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Niu</a:t>
            </a:r>
            <a:endParaRPr lang="en-US" sz="36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  <a:p>
            <a:pPr marL="1828800" lvl="4" indent="0" algn="ctr">
              <a:buNone/>
            </a:pPr>
            <a:endParaRPr lang="en-US" sz="1600" b="1" dirty="0">
              <a:solidFill>
                <a:srgbClr val="00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24" y="4191343"/>
            <a:ext cx="865505" cy="8655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7EF4E5-C450-25D0-7677-8B6AFE0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kumimoji="1"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6C8E32-D3A1-8D80-7994-27E205C8F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Audio models exhibit a generalization gap: </a:t>
            </a:r>
          </a:p>
          <a:p>
            <a:pPr lvl="1" fontAlgn="base">
              <a:buFont typeface="Wingdings" pitchFamily="2" charset="2"/>
              <a:buChar char="ü"/>
            </a:pPr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speech-trained models not work well for sounds</a:t>
            </a:r>
          </a:p>
          <a:p>
            <a:pPr lvl="1" fontAlgn="base">
              <a:buFont typeface="Wingdings" pitchFamily="2" charset="2"/>
              <a:buChar char="ü"/>
            </a:pPr>
            <a:r>
              <a:rPr lang="en" altLang="zh-CN" dirty="0">
                <a:highlight>
                  <a:srgbClr val="FCFCFC"/>
                </a:highlight>
                <a:latin typeface="PingFang SC"/>
              </a:rPr>
              <a:t>Sound pretraining does not work for speech</a:t>
            </a:r>
            <a:endParaRPr lang="en" altLang="zh-CN" b="0" i="0" dirty="0">
              <a:effectLst/>
              <a:highlight>
                <a:srgbClr val="FCFCFC"/>
              </a:highlight>
              <a:latin typeface="PingFang SC"/>
            </a:endParaRPr>
          </a:p>
          <a:p>
            <a:pPr lvl="1" fontAlgn="base">
              <a:buFont typeface="Wingdings" pitchFamily="2" charset="2"/>
              <a:buChar char="ü"/>
            </a:pPr>
            <a:endParaRPr lang="en" altLang="zh-CN" dirty="0">
              <a:highlight>
                <a:srgbClr val="FCFCFC"/>
              </a:highlight>
              <a:latin typeface="PingFang SC"/>
            </a:endParaRPr>
          </a:p>
          <a:p>
            <a:pPr fontAlgn="base"/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Self-supervised learning (SSL) audio representations show promise but lack exploration in scaled model and dataset sizes for cross-domain generalization.</a:t>
            </a:r>
          </a:p>
          <a:p>
            <a:pPr marL="0" indent="0">
              <a:buNone/>
            </a:pPr>
            <a:endParaRPr kumimoji="1" lang="en-US" altLang="zh-CN" dirty="0"/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Need for a unified encoder to bridge speech, sound, and music domains efficiently.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454E00-53FD-1787-E6F3-30B5CB02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2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62CCA-1FB0-7507-63B0-2C20CADF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MI Lan Pro"/>
                <a:cs typeface="Arial" panose="020B0604020202020204" pitchFamily="34" charset="0"/>
              </a:rPr>
              <a:t>Proposed Method: </a:t>
            </a:r>
            <a:r>
              <a:rPr lang="en-US" altLang="zh-CN" sz="3600" dirty="0" err="1">
                <a:latin typeface="Arial" panose="020B0604020202020204" pitchFamily="34" charset="0"/>
                <a:ea typeface="MI Lan Pro"/>
                <a:cs typeface="Arial" panose="020B0604020202020204" pitchFamily="34" charset="0"/>
              </a:rPr>
              <a:t>Dasheng</a:t>
            </a:r>
            <a:r>
              <a:rPr lang="en-US" altLang="zh-CN" sz="3600" dirty="0">
                <a:latin typeface="Arial" panose="020B0604020202020204" pitchFamily="34" charset="0"/>
                <a:ea typeface="MI Lan Pro"/>
                <a:cs typeface="Arial" panose="020B0604020202020204" pitchFamily="34" charset="0"/>
              </a:rPr>
              <a:t> </a:t>
            </a:r>
            <a:endParaRPr kumimoji="1"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8B8D9A-69A7-4ED8-BDD3-3E65CC7F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03726" cy="1325563"/>
          </a:xfrm>
        </p:spPr>
        <p:txBody>
          <a:bodyPr/>
          <a:lstStyle/>
          <a:p>
            <a:r>
              <a:rPr kumimoji="1" lang="en-US" altLang="zh-CN" b="1" dirty="0">
                <a:highlight>
                  <a:srgbClr val="FCFCFC"/>
                </a:highlight>
                <a:latin typeface="PingFang SC"/>
              </a:rPr>
              <a:t>Design: </a:t>
            </a:r>
            <a:r>
              <a:rPr lang="en" altLang="zh-CN" i="0" dirty="0">
                <a:effectLst/>
                <a:highlight>
                  <a:srgbClr val="FCFCFC"/>
                </a:highlight>
                <a:latin typeface="PingFang SC"/>
              </a:rPr>
              <a:t>Masked Autoencoder (MAE) + Unprecedented Scale​</a:t>
            </a:r>
          </a:p>
          <a:p>
            <a:pPr marL="457200" lvl="1" indent="0">
              <a:buNone/>
            </a:pPr>
            <a:endParaRPr kumimoji="1" lang="en" altLang="zh-CN" dirty="0">
              <a:highlight>
                <a:srgbClr val="FCFCFC"/>
              </a:highlight>
              <a:latin typeface="PingFang SC"/>
            </a:endParaRPr>
          </a:p>
          <a:p>
            <a:pPr marL="457200" lvl="1" indent="0">
              <a:buNone/>
            </a:pPr>
            <a:endParaRPr kumimoji="1" lang="en" altLang="zh-CN" dirty="0">
              <a:highlight>
                <a:srgbClr val="FCFCFC"/>
              </a:highlight>
              <a:latin typeface="PingFang SC"/>
            </a:endParaRPr>
          </a:p>
          <a:p>
            <a:pPr marL="457200" lvl="1" indent="0">
              <a:buNone/>
            </a:pPr>
            <a:endParaRPr kumimoji="1" lang="en" altLang="zh-CN" dirty="0">
              <a:highlight>
                <a:srgbClr val="FCFCFC"/>
              </a:highlight>
              <a:latin typeface="PingFang SC"/>
            </a:endParaRPr>
          </a:p>
          <a:p>
            <a:pPr marL="457200" lvl="1" indent="0">
              <a:buNone/>
            </a:pPr>
            <a:endParaRPr kumimoji="1" lang="en-US" altLang="zh-CN" dirty="0">
              <a:highlight>
                <a:srgbClr val="FCFCFC"/>
              </a:highlight>
              <a:latin typeface="PingFang SC"/>
            </a:endParaRPr>
          </a:p>
          <a:p>
            <a:pPr lvl="1"/>
            <a:endParaRPr kumimoji="1" lang="en" altLang="zh-CN" b="1" dirty="0">
              <a:highlight>
                <a:srgbClr val="FCFCFC"/>
              </a:highlight>
              <a:latin typeface="PingFang SC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F028FC-C1C9-217F-AD11-8D17B8D1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EF20CA-BB99-AD04-9FEE-76C4800A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40" y="2430947"/>
            <a:ext cx="5472252" cy="34540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BDAEF0F-5A63-F214-5B15-721B3D63D13C}"/>
              </a:ext>
            </a:extLst>
          </p:cNvPr>
          <p:cNvSpPr txBox="1"/>
          <p:nvPr/>
        </p:nvSpPr>
        <p:spPr>
          <a:xfrm>
            <a:off x="838200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ea typeface="MI Lan Pro"/>
                <a:cs typeface="Arial" panose="020B0604020202020204" pitchFamily="34" charset="0"/>
              </a:rPr>
              <a:t>Dasheng</a:t>
            </a:r>
            <a:r>
              <a:rPr lang="en-US" altLang="zh-CN" dirty="0">
                <a:latin typeface="Arial" panose="020B0604020202020204" pitchFamily="34" charset="0"/>
                <a:ea typeface="MI Lan Pro"/>
                <a:cs typeface="Arial" panose="020B0604020202020204" pitchFamily="34" charset="0"/>
              </a:rPr>
              <a:t>: </a:t>
            </a:r>
            <a:r>
              <a:rPr lang="en-US" altLang="zh-CN" sz="1800" dirty="0">
                <a:latin typeface="Arial" panose="020B0604020202020204" pitchFamily="34" charset="0"/>
                <a:ea typeface="MI Lan Pro"/>
                <a:cs typeface="Arial" panose="020B0604020202020204" pitchFamily="34" charset="0"/>
              </a:rPr>
              <a:t>Deep Audio-Signal Holistic Embeddings</a:t>
            </a:r>
            <a:endParaRPr lang="zh-CN" altLang="en-US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637F144-7129-A7D2-2B40-1DF190034BFA}"/>
              </a:ext>
            </a:extLst>
          </p:cNvPr>
          <p:cNvSpPr txBox="1">
            <a:spLocks/>
          </p:cNvSpPr>
          <p:nvPr/>
        </p:nvSpPr>
        <p:spPr>
          <a:xfrm>
            <a:off x="6818206" y="3173484"/>
            <a:ext cx="4834467" cy="200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dirty="0">
                <a:highlight>
                  <a:srgbClr val="FCFCFC"/>
                </a:highlight>
                <a:latin typeface="PingFang SC"/>
              </a:rPr>
              <a:t>Features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zh-CN" sz="2400" dirty="0">
                <a:highlight>
                  <a:srgbClr val="FCFCFC"/>
                </a:highlight>
                <a:latin typeface="PingFang SC"/>
              </a:rPr>
              <a:t>training-data: 272k hours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zh-CN" sz="2400" dirty="0">
                <a:highlight>
                  <a:srgbClr val="FCFCFC"/>
                </a:highlight>
                <a:latin typeface="PingFang SC"/>
              </a:rPr>
              <a:t>parameters:   max to 1.2B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zh-CN" sz="2400" dirty="0">
                <a:highlight>
                  <a:srgbClr val="FCFCFC"/>
                </a:highlight>
                <a:latin typeface="PingFang SC"/>
              </a:rPr>
              <a:t>frame-level representation</a:t>
            </a:r>
            <a:endParaRPr kumimoji="1" lang="en" altLang="zh-CN" sz="3200" dirty="0">
              <a:highlight>
                <a:srgbClr val="FCFCFC"/>
              </a:highlight>
              <a:latin typeface="PingFang SC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kumimoji="1" lang="en-US" altLang="zh-CN" dirty="0">
              <a:highlight>
                <a:srgbClr val="FCFCFC"/>
              </a:highlight>
              <a:latin typeface="PingFang SC"/>
            </a:endParaRPr>
          </a:p>
          <a:p>
            <a:pPr lvl="1"/>
            <a:endParaRPr kumimoji="1" lang="en" altLang="zh-CN" b="1" dirty="0">
              <a:highlight>
                <a:srgbClr val="FCFCFC"/>
              </a:highlight>
              <a:latin typeface="PingFang SC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zh-CN" altLang="en-US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5510EF32-5073-D6D1-11D4-4EBEFCF321BC}"/>
              </a:ext>
            </a:extLst>
          </p:cNvPr>
          <p:cNvSpPr txBox="1">
            <a:spLocks/>
          </p:cNvSpPr>
          <p:nvPr/>
        </p:nvSpPr>
        <p:spPr>
          <a:xfrm>
            <a:off x="7120466" y="3286125"/>
            <a:ext cx="2114974" cy="640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DAFB54-B19D-FD1E-43DA-E1E06E70E2DF}"/>
              </a:ext>
            </a:extLst>
          </p:cNvPr>
          <p:cNvSpPr txBox="1"/>
          <p:nvPr/>
        </p:nvSpPr>
        <p:spPr>
          <a:xfrm>
            <a:off x="1200874" y="5894294"/>
            <a:ext cx="460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1. The </a:t>
            </a:r>
            <a:r>
              <a:rPr lang="en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Dasheng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 Framework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41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90E9A-A8E5-2869-6A53-9960EA20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Dominant Results</a:t>
            </a:r>
            <a:r>
              <a:rPr kumimoji="1" lang="zh-C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C72A8F-AF41-7BC2-6E9C-FF4EF3724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Evaluation on HEAR Benchmark </a:t>
            </a:r>
            <a:r>
              <a:rPr lang="en" altLang="zh-CN" b="0" i="0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CFCFC"/>
                </a:highlight>
                <a:latin typeface="PingFang SC"/>
              </a:rPr>
              <a:t>(</a:t>
            </a:r>
            <a:r>
              <a:rPr lang="en" altLang="zh-CN" b="0" i="0" dirty="0" err="1">
                <a:solidFill>
                  <a:schemeClr val="bg1">
                    <a:lumMod val="50000"/>
                  </a:schemeClr>
                </a:solidFill>
                <a:effectLst/>
                <a:highlight>
                  <a:srgbClr val="FCFCFC"/>
                </a:highlight>
                <a:latin typeface="PingFang SC"/>
              </a:rPr>
              <a:t>Dasheng</a:t>
            </a:r>
            <a:r>
              <a:rPr lang="en" altLang="zh-CN" b="0" i="0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CFCFC"/>
                </a:highlight>
                <a:latin typeface="PingFang SC"/>
              </a:rPr>
              <a:t>: Blue </a:t>
            </a:r>
            <a:r>
              <a:rPr lang="en" altLang="zh-CN" dirty="0">
                <a:solidFill>
                  <a:schemeClr val="bg1">
                    <a:lumMod val="50000"/>
                  </a:schemeClr>
                </a:solidFill>
                <a:highlight>
                  <a:srgbClr val="FCFCFC"/>
                </a:highlight>
                <a:latin typeface="PingFang SC"/>
              </a:rPr>
              <a:t>line in Fig.2)</a:t>
            </a:r>
            <a:endParaRPr lang="en" altLang="zh-CN" b="0" i="0" dirty="0">
              <a:solidFill>
                <a:schemeClr val="bg1">
                  <a:lumMod val="50000"/>
                </a:schemeClr>
              </a:solidFill>
              <a:effectLst/>
              <a:highlight>
                <a:srgbClr val="FCFCFC"/>
              </a:highlight>
              <a:latin typeface="PingFang SC"/>
            </a:endParaRPr>
          </a:p>
          <a:p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Embeddings inherently capture rich information across domains</a:t>
            </a:r>
            <a:endParaRPr kumimoji="1" lang="en-US" altLang="zh-CN" b="1" dirty="0"/>
          </a:p>
          <a:p>
            <a:endParaRPr kumimoji="1"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CABBED-B6EA-7B22-962A-168BF9AC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567CC7A-BB18-A1DD-2D94-27A78AC1E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04" y="3117706"/>
            <a:ext cx="3547536" cy="29243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349D68-60D9-870E-B388-621BA36B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121" y="3849951"/>
            <a:ext cx="4984374" cy="26429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FB04BA7-1FCF-F969-7D2A-0E4FBB465978}"/>
              </a:ext>
            </a:extLst>
          </p:cNvPr>
          <p:cNvSpPr txBox="1"/>
          <p:nvPr/>
        </p:nvSpPr>
        <p:spPr>
          <a:xfrm>
            <a:off x="6095999" y="3117706"/>
            <a:ext cx="460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1. Evaluation using a k-NN classifier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65582-EA98-4AC0-511C-FC1322CF051F}"/>
              </a:ext>
            </a:extLst>
          </p:cNvPr>
          <p:cNvSpPr txBox="1"/>
          <p:nvPr/>
        </p:nvSpPr>
        <p:spPr>
          <a:xfrm>
            <a:off x="838200" y="6176963"/>
            <a:ext cx="460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2. Evaluation on the HEAR benchmark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59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6A7C81-BC42-2C99-064F-3374833C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Dominant Results</a:t>
            </a:r>
            <a:r>
              <a:rPr kumimoji="1" lang="zh-C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4C2273-4C25-CFAA-B5A8-C01A3F7D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" altLang="zh-CN" dirty="0">
                <a:highlight>
                  <a:srgbClr val="FCFCFC"/>
                </a:highlight>
                <a:latin typeface="PingFang SC"/>
              </a:rPr>
              <a:t>Evaluation: X-ARES Benchmark</a:t>
            </a:r>
          </a:p>
          <a:p>
            <a:pPr lvl="1" fontAlgn="base">
              <a:lnSpc>
                <a:spcPct val="100000"/>
              </a:lnSpc>
              <a:buFont typeface="Wingdings" pitchFamily="2" charset="2"/>
              <a:buChar char="ü"/>
            </a:pPr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Domain:  speech, sound, music</a:t>
            </a:r>
          </a:p>
          <a:p>
            <a:pPr lvl="1" fontAlgn="base">
              <a:lnSpc>
                <a:spcPct val="100000"/>
              </a:lnSpc>
              <a:buFont typeface="Wingdings" pitchFamily="2" charset="2"/>
              <a:buChar char="ü"/>
            </a:pPr>
            <a:r>
              <a:rPr lang="en" altLang="zh-CN" dirty="0">
                <a:highlight>
                  <a:srgbClr val="FCFCFC"/>
                </a:highlight>
                <a:latin typeface="PingFang SC"/>
              </a:rPr>
              <a:t>Tracks: </a:t>
            </a:r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Parametric &amp; </a:t>
            </a:r>
            <a:r>
              <a:rPr lang="en" altLang="zh-CN" dirty="0">
                <a:highlight>
                  <a:srgbClr val="FCFCFC"/>
                </a:highlight>
                <a:latin typeface="PingFang SC"/>
              </a:rPr>
              <a:t>Non-parametric</a:t>
            </a:r>
            <a:endParaRPr lang="en" altLang="zh-CN" b="0" i="0" dirty="0">
              <a:effectLst/>
              <a:highlight>
                <a:srgbClr val="FCFCFC"/>
              </a:highlight>
              <a:latin typeface="PingFang SC"/>
            </a:endParaRPr>
          </a:p>
          <a:p>
            <a:pPr lvl="1" fontAlgn="base">
              <a:lnSpc>
                <a:spcPct val="150000"/>
              </a:lnSpc>
              <a:buFont typeface="Wingdings" pitchFamily="2" charset="2"/>
              <a:buChar char="ü"/>
            </a:pPr>
            <a:endParaRPr lang="en" altLang="zh-CN" dirty="0">
              <a:highlight>
                <a:srgbClr val="FCFCFC"/>
              </a:highlight>
              <a:latin typeface="PingFang SC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36618B-AF72-4BC7-E62D-747FC5FF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F4A4C5-2BC9-2F05-E6BC-3421155C4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874"/>
          <a:stretch/>
        </p:blipFill>
        <p:spPr>
          <a:xfrm>
            <a:off x="1398659" y="3628072"/>
            <a:ext cx="4697341" cy="222662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DCA186A-DA2C-579F-9D55-54FE6C5D0DAD}"/>
              </a:ext>
            </a:extLst>
          </p:cNvPr>
          <p:cNvGrpSpPr/>
          <p:nvPr/>
        </p:nvGrpSpPr>
        <p:grpSpPr>
          <a:xfrm>
            <a:off x="6656459" y="3009759"/>
            <a:ext cx="4697341" cy="3400328"/>
            <a:chOff x="5990573" y="3191485"/>
            <a:chExt cx="4697341" cy="340032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D7FC95F-A074-ADB1-9DD5-A36F37DA4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559"/>
            <a:stretch/>
          </p:blipFill>
          <p:spPr>
            <a:xfrm>
              <a:off x="5990573" y="3429000"/>
              <a:ext cx="4697341" cy="316281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BFFCC6-85E5-3484-1673-5CCD9D41F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6211"/>
            <a:stretch/>
          </p:blipFill>
          <p:spPr>
            <a:xfrm>
              <a:off x="5990573" y="3191485"/>
              <a:ext cx="4697341" cy="205155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E8CB47AC-BE8D-684E-B72F-B9C8BEA74EC5}"/>
              </a:ext>
            </a:extLst>
          </p:cNvPr>
          <p:cNvSpPr txBox="1"/>
          <p:nvPr/>
        </p:nvSpPr>
        <p:spPr>
          <a:xfrm>
            <a:off x="6555842" y="2663385"/>
            <a:ext cx="5764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Average result on X-ARES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6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F7019-C4CA-4FA3-11C8-33A6942A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Dominant Results</a:t>
            </a:r>
            <a:r>
              <a:rPr kumimoji="1" lang="zh-CN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BB3857-87C8-F4E4-952E-FBDAE96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" altLang="zh-CN" dirty="0">
                <a:highlight>
                  <a:srgbClr val="FCFCFC"/>
                </a:highlight>
                <a:latin typeface="PingFang SC"/>
              </a:rPr>
              <a:t>Evaluation: X-ARES Benchmark</a:t>
            </a:r>
            <a:endParaRPr lang="en" altLang="zh-CN" b="0" i="0" dirty="0">
              <a:effectLst/>
              <a:highlight>
                <a:srgbClr val="FCFCFC"/>
              </a:highlight>
              <a:latin typeface="PingFang SC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1C894-95ED-DDCD-4125-F3A55BC3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16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64C993F-BC2A-49C2-1F5C-6C3640DEAE04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3429000"/>
          <a:ext cx="9906000" cy="26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63669817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25267576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39910349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12489988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04138269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428396616"/>
                    </a:ext>
                  </a:extLst>
                </a:gridCol>
              </a:tblGrid>
              <a:tr h="535152"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Accessibility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Wav2vec2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Whisper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Data2vec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469387"/>
                  </a:ext>
                </a:extLst>
              </a:tr>
              <a:tr h="535152">
                <a:tc rowSpan="2"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Public</a:t>
                      </a:r>
                    </a:p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0.699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0.490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0.632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0.598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611997"/>
                  </a:ext>
                </a:extLst>
              </a:tr>
              <a:tr h="53515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KNN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0.504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0.262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0.299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0.388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468116"/>
                  </a:ext>
                </a:extLst>
              </a:tr>
              <a:tr h="535152">
                <a:tc rowSpan="2"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</a:p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Dataset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0.801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0.664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0.740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0.694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659637"/>
                  </a:ext>
                </a:extLst>
              </a:tr>
              <a:tr h="53515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kNN</a:t>
                      </a:r>
                      <a:endParaRPr lang="zh-CN" alt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0.683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0.469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0.475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0.455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355314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6EA609C8-8346-C1A7-576B-37408476A035}"/>
              </a:ext>
            </a:extLst>
          </p:cNvPr>
          <p:cNvSpPr txBox="1"/>
          <p:nvPr/>
        </p:nvSpPr>
        <p:spPr>
          <a:xfrm>
            <a:off x="3213777" y="2787948"/>
            <a:ext cx="626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Average result on X-ARES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7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AABBEA-1DB1-FB74-3AD4-6AC33D926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kumimoji="1"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0ADC0B-2C06-ADCF-938E-B9F156E35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Audio encoders are vital for unified audio understanding, closing domain gaps through scaled SSL.</a:t>
            </a:r>
          </a:p>
          <a:p>
            <a:endParaRPr kumimoji="1" lang="en-US" altLang="zh-CN" dirty="0"/>
          </a:p>
          <a:p>
            <a:r>
              <a:rPr lang="en" altLang="zh-CN" b="0" i="0" dirty="0">
                <a:effectLst/>
                <a:highlight>
                  <a:srgbClr val="FCFCFC"/>
                </a:highlight>
                <a:latin typeface="PingFang SC"/>
              </a:rPr>
              <a:t>Collaborative focus on speech, sound, and music enables generalizable models with real-world impact.</a:t>
            </a:r>
          </a:p>
          <a:p>
            <a:endParaRPr kumimoji="1" lang="en-US" altLang="zh-CN" dirty="0"/>
          </a:p>
          <a:p>
            <a:r>
              <a:rPr kumimoji="1" lang="en-US" altLang="zh-CN" b="1" dirty="0"/>
              <a:t>Future: unified audio understanding </a:t>
            </a:r>
            <a:r>
              <a:rPr kumimoji="1" lang="en-US" altLang="zh-CN" b="1"/>
              <a:t>+ generation ?</a:t>
            </a:r>
            <a:endParaRPr kumimoji="1" lang="en-US" altLang="zh-CN" b="1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66FD7E-AA95-3C8E-9D08-600D4828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258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0CB642-B091-781B-2AF7-5356479F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7D88C5F-A147-F52F-F52C-6F9CC9B4E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497" y="1240221"/>
            <a:ext cx="4669221" cy="46692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93F39A-440A-04C3-D129-BC460E8A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122" y="2445025"/>
            <a:ext cx="6525353" cy="211646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118821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46" y="1852147"/>
            <a:ext cx="9746881" cy="1325880"/>
          </a:xfrm>
        </p:spPr>
        <p:txBody>
          <a:bodyPr>
            <a:normAutofit/>
          </a:bodyPr>
          <a:lstStyle/>
          <a:p>
            <a:r>
              <a:rPr lang="en-US" altLang="zh-CN" sz="4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Award Winners with Certificates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文本框 5"/>
          <p:cNvSpPr txBox="1"/>
          <p:nvPr/>
        </p:nvSpPr>
        <p:spPr>
          <a:xfrm>
            <a:off x="1052040" y="4551030"/>
            <a:ext cx="720614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latin typeface="微软雅黑" panose="020B0503020204020204" charset="-122"/>
                <a:ea typeface="微软雅黑" panose="020B0503020204020204" charset="-122"/>
              </a:rPr>
              <a:t>Wenwu</a:t>
            </a:r>
            <a:r>
              <a:rPr lang="en-US" altLang="zh-CN" sz="3600" dirty="0">
                <a:latin typeface="微软雅黑" panose="020B0503020204020204" charset="-122"/>
                <a:ea typeface="微软雅黑" panose="020B0503020204020204" charset="-122"/>
              </a:rPr>
              <a:t> Wang</a:t>
            </a:r>
          </a:p>
        </p:txBody>
      </p:sp>
      <p:pic>
        <p:nvPicPr>
          <p:cNvPr id="6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367" y="4554395"/>
            <a:ext cx="2133600" cy="6419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19110" y="184281"/>
            <a:ext cx="6433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</a:rPr>
              <a:t>Workshop Agenda</a:t>
            </a: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005042"/>
              </p:ext>
            </p:extLst>
          </p:nvPr>
        </p:nvGraphicFramePr>
        <p:xfrm>
          <a:off x="903890" y="1030014"/>
          <a:ext cx="9959144" cy="4942403"/>
        </p:xfrm>
        <a:graphic>
          <a:graphicData uri="http://schemas.openxmlformats.org/drawingml/2006/table">
            <a:tbl>
              <a:tblPr/>
              <a:tblGrid>
                <a:gridCol w="1780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4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3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Start Time</a:t>
                      </a:r>
                    </a:p>
                  </a:txBody>
                  <a:tcPr marL="6667" marR="6667" marT="6667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End Time</a:t>
                      </a:r>
                    </a:p>
                  </a:txBody>
                  <a:tcPr marL="6667" marR="6667" marT="6667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Duration</a:t>
                      </a:r>
                    </a:p>
                  </a:txBody>
                  <a:tcPr marL="6667" marR="6667" marT="6667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Topics</a:t>
                      </a:r>
                    </a:p>
                  </a:txBody>
                  <a:tcPr marL="6667" marR="6667" marT="6667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Presenters</a:t>
                      </a:r>
                    </a:p>
                  </a:txBody>
                  <a:tcPr marL="6667" marR="6667" marT="6667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10:15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10:25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Welcome and Introduction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Wenwu Wang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9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10:25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10:35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Baseline Sharing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Yadong Niu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4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10:35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10:40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0:05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Award winners with certificates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Wenwu Wang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10:40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10:50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Share thoughts on neural audio codec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Wenwu Wang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10:50 AM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10:55 AM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Q&amp;A by Wenwu Wang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Wenwu Wang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1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10:55 AM</a:t>
                      </a:r>
                      <a:endParaRPr lang="zh-CN" altLang="en-US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11:00 AM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0:05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Share thoughts on data related topics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Helen Wang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11:00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11:10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Presentation 1 by Team </a:t>
                      </a:r>
                      <a:r>
                        <a:rPr lang="en-US" altLang="zh-CN" sz="1100" b="0" i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Team </a:t>
                      </a:r>
                    </a:p>
                    <a:p>
                      <a:pPr algn="ctr" fontAlgn="ctr"/>
                      <a:r>
                        <a:rPr lang="en-US" altLang="zh-CN" sz="1100" b="0" i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9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11:10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11:15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0:05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Q&amp;A by Team </a:t>
                      </a:r>
                      <a:r>
                        <a:rPr lang="en-US" altLang="zh-CN" sz="1100" b="0" i="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8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11:15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11:25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0:10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Presentation 2 by Team </a:t>
                      </a:r>
                      <a:r>
                        <a:rPr lang="en-US" altLang="zh-CN" sz="110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SAMoVA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Team </a:t>
                      </a:r>
                    </a:p>
                    <a:p>
                      <a:pPr algn="ctr" fontAlgn="ctr"/>
                      <a:r>
                        <a:rPr lang="en-US" altLang="zh-CN" sz="110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SAMoVA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49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11:25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11:30 AM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0:05</a:t>
                      </a: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Q&amp;A by Team </a:t>
                      </a:r>
                      <a:r>
                        <a:rPr lang="en-US" altLang="zh-CN" sz="1100" dirty="0" err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SAMoVA</a:t>
                      </a:r>
                      <a:endParaRPr lang="en-US" altLang="zh-CN" sz="1100" b="0" i="0" dirty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67" marR="6667" marT="666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1st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22411" y="5480017"/>
            <a:ext cx="6141939" cy="67220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audiocodec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</a:t>
            </a:r>
            <a:r>
              <a:rPr lang="en-US" altLang="zh-CN" sz="3200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Linping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Xu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656" y="1719000"/>
            <a:ext cx="4782688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2nd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3126718" y="5458751"/>
            <a:ext cx="6141939" cy="67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GAEBT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Jiawei Jiang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429" y="1719000"/>
            <a:ext cx="4777143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2nd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612389" y="5323323"/>
            <a:ext cx="6967220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AudioX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Qingbo Huang</a:t>
            </a:r>
          </a:p>
          <a:p>
            <a:pPr marL="0" indent="0" algn="l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007" y="1719000"/>
            <a:ext cx="4803985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3025074" y="5166755"/>
            <a:ext cx="6141939" cy="67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CMU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</a:p>
          <a:p>
            <a:pPr marL="0" indent="0" algn="ctr">
              <a:buNone/>
            </a:pP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Shikhar, Hyejin Shim, Samuele Cornell, Kwanghee Choi, Satoru Fukayama, Jeeweon Jung, Soham Deshmukh, Shinji Watanabe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551" y="1719000"/>
            <a:ext cx="4798897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529521" y="5389511"/>
            <a:ext cx="7132955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A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luminumbox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Xiang Lyu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27" y="1719000"/>
            <a:ext cx="4791345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1703409" y="5581665"/>
            <a:ext cx="9003576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Probin M2D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Daisuke Niizumi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520" y="1719000"/>
            <a:ext cx="4830961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A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586355" y="5472843"/>
            <a:ext cx="7019290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SAMoVA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Ludovic Tuncay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360" y="1719000"/>
            <a:ext cx="4807280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1st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66987" y="5480287"/>
            <a:ext cx="7058025" cy="6724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audiocodec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Linping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 Xu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55" y="1719000"/>
            <a:ext cx="4814890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2nd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3025030" y="5508621"/>
            <a:ext cx="6141939" cy="67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GAEBT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Jiawei Jiang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253" y="1719000"/>
            <a:ext cx="4785495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2nd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629217" y="5383795"/>
            <a:ext cx="6933565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AudioX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Qingbo Huang</a:t>
            </a: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562" y="1719000"/>
            <a:ext cx="4854877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3698" y="2489193"/>
            <a:ext cx="7394944" cy="1325563"/>
          </a:xfrm>
        </p:spPr>
        <p:txBody>
          <a:bodyPr>
            <a:normAutofit/>
          </a:bodyPr>
          <a:lstStyle/>
          <a:p>
            <a:r>
              <a:rPr lang="en-US" altLang="zh-CN" sz="4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Challenge</a:t>
            </a:r>
            <a:r>
              <a:rPr lang="zh-CN" altLang="en-US" sz="4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4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Introduction</a:t>
            </a:r>
            <a:endParaRPr 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3025074" y="5217555"/>
            <a:ext cx="6141939" cy="67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CMU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</a:p>
          <a:p>
            <a:pPr marL="0" indent="0" algn="ctr">
              <a:buNone/>
            </a:pP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Shikhar, Hyejin Shim, Samuele Cornell, Kwanghee Choi, Satoru Fukayama, Jeeweon Jung, Soham Deshmukh, Shinji Watanabe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95" y="1719000"/>
            <a:ext cx="4797210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378392" y="5489989"/>
            <a:ext cx="7435215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A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luminumbox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Xiang Lyu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55" y="1719000"/>
            <a:ext cx="4814890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267009" y="5438421"/>
            <a:ext cx="8232140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Probin M2D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Daisuke Niizumi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55" y="1719000"/>
            <a:ext cx="4814890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3rd Place of Track B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190085" y="5489826"/>
            <a:ext cx="7981950" cy="67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Team: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SAMoVA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     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Ludovic Tuncay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</a:p>
          <a:p>
            <a:pPr marL="0" indent="0" algn="l">
              <a:buNone/>
            </a:pPr>
            <a:endParaRPr lang="en-US" altLang="zh-CN" sz="32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CN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509" y="1719000"/>
            <a:ext cx="4808982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FE77-16BC-1FB2-4316-82494930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en-CN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323F-EEE6-4CFB-9314-D89153050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58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If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you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did not join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ICME in person 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，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we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will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send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the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3200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e-certificate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by email after the workshop.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2E98C-94A3-3598-3DD6-A5091F14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157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242C-CD10-5820-D5D4-A0EE793E7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17503"/>
            <a:ext cx="9144000" cy="276740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Neural Audio Codec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9F71D-91FB-A2B1-549E-83836CCEF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789" y="1982893"/>
            <a:ext cx="11622505" cy="215597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3200" b="1" dirty="0"/>
              <a:t>Wenwu Wang</a:t>
            </a:r>
          </a:p>
          <a:p>
            <a:r>
              <a:rPr lang="en-US" dirty="0"/>
              <a:t>Centre for Vision, Speech and Signal Processing (CVSSP)</a:t>
            </a:r>
          </a:p>
          <a:p>
            <a:r>
              <a:rPr lang="en-US" dirty="0"/>
              <a:t>University of Surrey</a:t>
            </a:r>
            <a:endParaRPr lang="en-GB" altLang="zh-CN" dirty="0"/>
          </a:p>
          <a:p>
            <a:r>
              <a:rPr lang="en-US" altLang="zh-CN" dirty="0"/>
              <a:t>United Kingdom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18E9F9F-8DD6-9807-7A9D-74979F97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F371E-0E8A-8549-BADD-5B12FD8D5D1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3434B3-E0CA-545F-B859-672AC95C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B1267-A8F7-E201-E4FA-21D864BB9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58995"/>
            <a:ext cx="10614056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464F2-B14B-D2C4-93A0-0BA412A3B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485" y="136525"/>
            <a:ext cx="3176336" cy="937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76BB5-5894-BB4B-ADF6-4C1EC1CD4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9" y="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81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497E0-10F1-1B45-D2E1-E77DCB9A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83093-A816-EA4D-8C8B-E3146669AFA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1553C-920B-D479-227D-582910A9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DB02BD-4E97-3A81-BD86-6856BCC7636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Outline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D3895-BCA4-CEB1-B4CB-7941E088ECEF}"/>
              </a:ext>
            </a:extLst>
          </p:cNvPr>
          <p:cNvSpPr txBox="1"/>
          <p:nvPr/>
        </p:nvSpPr>
        <p:spPr>
          <a:xfrm>
            <a:off x="838200" y="2074783"/>
            <a:ext cx="111693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Background: Audio Codec &amp; Neural Audio Codec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Motivation: Limitations with Current Neural Codecs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Proposed Method: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Semanti</a:t>
            </a: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Codec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Experimental 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Conclusions and Future Works</a:t>
            </a:r>
          </a:p>
        </p:txBody>
      </p:sp>
    </p:spTree>
    <p:extLst>
      <p:ext uri="{BB962C8B-B14F-4D97-AF65-F5344CB8AC3E}">
        <p14:creationId xmlns:p14="http://schemas.microsoft.com/office/powerpoint/2010/main" val="4050981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5D18-45AD-8990-F1EE-B58E43EB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Audio Codec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1E86-BC79-75B8-BE5A-FC692B2E2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A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 device or software that encodes or decodes digital audio data for transmission, storage, or playback.</a:t>
            </a:r>
          </a:p>
          <a:p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Co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mpressor-</a:t>
            </a:r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-apple-system"/>
              </a:rPr>
              <a:t>dec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ompressor 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“Codec”</a:t>
            </a:r>
          </a:p>
          <a:p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MP3, FLAC, AAC, </a:t>
            </a:r>
            <a:r>
              <a:rPr lang="en-US" dirty="0" err="1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Vorbis</a:t>
            </a:r>
            <a:r>
              <a:rPr lang="en-US" dirty="0">
                <a:solidFill>
                  <a:srgbClr val="050505"/>
                </a:solidFill>
                <a:highlight>
                  <a:srgbClr val="FFFFFF"/>
                </a:highlight>
                <a:latin typeface="-apple-system"/>
              </a:rPr>
              <a:t>, etc.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87052-FAD6-CD6F-9053-2055D20C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4C447-C028-A244-B9B0-72C094675A1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E1110-2F19-E8C7-3498-78E84A93C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058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8756-C04A-AAE2-97F4-1A6BA65F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Audio Codec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2714-F085-E1A0-AECA-C3E90ADB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5737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SoundStream</a:t>
            </a:r>
            <a:r>
              <a:rPr lang="en-US" sz="2400" dirty="0"/>
              <a:t> (</a:t>
            </a:r>
            <a:r>
              <a:rPr lang="en-US" sz="2400" dirty="0" err="1"/>
              <a:t>Zeghidour</a:t>
            </a:r>
            <a:r>
              <a:rPr lang="en-US" sz="2400" dirty="0"/>
              <a:t> et al. 2021)</a:t>
            </a:r>
          </a:p>
          <a:p>
            <a:r>
              <a:rPr lang="en-US" sz="2400" dirty="0" err="1"/>
              <a:t>Encodec</a:t>
            </a:r>
            <a:r>
              <a:rPr lang="en-US" sz="2400" dirty="0"/>
              <a:t> (</a:t>
            </a:r>
            <a:r>
              <a:rPr lang="en-US" sz="2400" dirty="0" err="1"/>
              <a:t>Défossez</a:t>
            </a:r>
            <a:r>
              <a:rPr lang="en-US" sz="2400" dirty="0"/>
              <a:t> et al. 2021)</a:t>
            </a:r>
          </a:p>
          <a:p>
            <a:r>
              <a:rPr lang="en-US" sz="2400" dirty="0"/>
              <a:t>Descript (Kumar et al. 2023)</a:t>
            </a:r>
          </a:p>
          <a:p>
            <a:r>
              <a:rPr lang="en-US" sz="2400" dirty="0"/>
              <a:t>HiFi-Codec (Yang et al. 2023)</a:t>
            </a:r>
          </a:p>
          <a:p>
            <a:r>
              <a:rPr lang="en-US" sz="2400" dirty="0" err="1"/>
              <a:t>SpeechTokenizer</a:t>
            </a:r>
            <a:r>
              <a:rPr lang="en-US" sz="2400" dirty="0"/>
              <a:t> (Zhang et al, 2023)</a:t>
            </a:r>
          </a:p>
          <a:p>
            <a:r>
              <a:rPr lang="en-US" sz="24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Codec Superb Benchmark (Wu et al. 2024)</a:t>
            </a:r>
          </a:p>
          <a:p>
            <a:pPr lvl="1"/>
            <a:r>
              <a:rPr lang="en-US" sz="2000" dirty="0">
                <a:hlinkClick r:id="rId3"/>
              </a:rPr>
              <a:t>https://github.com/voidful/Codec-SUPERB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</p:txBody>
      </p:sp>
      <p:pic>
        <p:nvPicPr>
          <p:cNvPr id="1026" name="Picture 2" descr="Neural audio codec with RVQ (inference only). | Download Scientific Diagram">
            <a:extLst>
              <a:ext uri="{FF2B5EF4-FFF2-40B4-BE49-F238E27FC236}">
                <a16:creationId xmlns:a16="http://schemas.microsoft.com/office/drawing/2014/main" id="{837E3732-9B4C-E83E-A3A2-C44478BA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18" y="2700734"/>
            <a:ext cx="5222708" cy="145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3207B-0573-8769-AF62-F174B84E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47093-2E70-1B48-9E41-5B601795BA6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3B016-B0B9-254C-D335-2D6EE9B5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887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824F-DFD3-F774-7BA8-22224ACA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Current Neural Codecs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2E76-F182-679A-94AA-DB54ECE12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High token rate (long token sequence)</a:t>
            </a:r>
            <a:endParaRPr lang="en-US" b="1" dirty="0"/>
          </a:p>
          <a:p>
            <a:pPr lvl="1"/>
            <a:r>
              <a:rPr lang="en-US" dirty="0"/>
              <a:t>e.g., 6kbps Descript audio codec has 600 tokens per second</a:t>
            </a:r>
          </a:p>
          <a:p>
            <a:pPr lvl="1"/>
            <a:r>
              <a:rPr lang="en-US" dirty="0"/>
              <a:t>Make auto-regressive modeling challenging and computational expensive</a:t>
            </a:r>
          </a:p>
          <a:p>
            <a:r>
              <a:rPr lang="en-US" b="1" dirty="0"/>
              <a:t>Poor reconstruction quality at low bit rate (e.g., 0.6 kbps).</a:t>
            </a:r>
          </a:p>
          <a:p>
            <a:pPr lvl="1"/>
            <a:r>
              <a:rPr lang="en-US" dirty="0"/>
              <a:t>Most previous studies work on bit rate &gt; 2kbps</a:t>
            </a:r>
          </a:p>
          <a:p>
            <a:pPr lvl="1"/>
            <a:r>
              <a:rPr lang="en-US" dirty="0"/>
              <a:t>Can we go further under 1.0 kbps?</a:t>
            </a:r>
          </a:p>
          <a:p>
            <a:r>
              <a:rPr lang="en-US" b="1" dirty="0"/>
              <a:t>Falling short in capturing semantic information </a:t>
            </a:r>
          </a:p>
          <a:p>
            <a:pPr lvl="1"/>
            <a:r>
              <a:rPr lang="en-US" i="1" dirty="0"/>
              <a:t>For example, latent encodings given by 6kbps achieved an average accuracy of only 33% on the HEAR benchmark, while </a:t>
            </a:r>
            <a:r>
              <a:rPr lang="en-US" i="1" dirty="0" err="1"/>
              <a:t>AudioMAE</a:t>
            </a:r>
            <a:r>
              <a:rPr lang="en-US" i="1" dirty="0"/>
              <a:t> latent encodings achieved an accuracy of 61% (without finetuning).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FA347-A54F-4F53-6AB6-6C8700CE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0A76F-CD95-B54B-9947-0008DF8593A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D786F-B32A-70AD-A609-DBA501A9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9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1234" y="2306019"/>
            <a:ext cx="10828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“Strongly inspired by the HEAR benchmark, this challenge introduces several key enhancements: a diverse task set, a focus on real-world applications, a combination of parameterized and parameter-free evaluation, and a new open-sourced, efficient evaluation system.”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10933" y="886830"/>
            <a:ext cx="36725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</a:rPr>
              <a:t>Motivation</a:t>
            </a:r>
            <a:endParaRPr lang="zh-CN" altLang="en-US" sz="3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600643" y="5341620"/>
            <a:ext cx="6671945" cy="650240"/>
            <a:chOff x="5711" y="9407"/>
            <a:chExt cx="10507" cy="10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1" y="9436"/>
              <a:ext cx="995" cy="995"/>
            </a:xfrm>
            <a:prstGeom prst="rect">
              <a:avLst/>
            </a:prstGeom>
          </p:spPr>
        </p:pic>
        <p:pic>
          <p:nvPicPr>
            <p:cNvPr id="25" name="图片 24" descr="4267f300e3eda72427edb46803f3c07b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0" y="9407"/>
              <a:ext cx="4038" cy="102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3" y="9407"/>
              <a:ext cx="3360" cy="10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824F-DFD3-F774-7BA8-22224ACA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A2E76-F182-679A-94AA-DB54ECE12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lvl="1">
              <a:spcBef>
                <a:spcPts val="1800"/>
              </a:spcBef>
            </a:pPr>
            <a:r>
              <a:rPr lang="en-US" sz="2800" dirty="0"/>
              <a:t>Shorter sequence: Lower token rates at 25, 50, or 100 tokens per second.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Better reconstruction at lower bit rate: 0.3~1.4 kbps</a:t>
            </a:r>
          </a:p>
          <a:p>
            <a:pPr lvl="1">
              <a:spcBef>
                <a:spcPts val="1800"/>
              </a:spcBef>
            </a:pPr>
            <a:r>
              <a:rPr lang="en-US" sz="2800" dirty="0"/>
              <a:t>Improved semantic in the codec tokens (which potentially can lead to better language modelling)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2FA4E-C4CD-FE74-74B7-45F9CF69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97C53-98CA-E940-A814-46AA69253F1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3215A-AA2D-B484-8E74-4AC606D9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285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0E5D-ABC8-D5CC-4B09-20752364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03"/>
            <a:ext cx="10515600" cy="1325563"/>
          </a:xfrm>
        </p:spPr>
        <p:txBody>
          <a:bodyPr/>
          <a:lstStyle/>
          <a:p>
            <a:r>
              <a:rPr lang="en-US" dirty="0" err="1"/>
              <a:t>SemantiCodec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6ABAAB-4A87-EB2A-906C-227C1D1E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C56BD-3D5B-3F45-BF47-661E215A266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CrossAtten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7670E7-3427-0C98-AB99-86A1A3E7D2B2}"/>
              </a:ext>
            </a:extLst>
          </p:cNvPr>
          <p:cNvSpPr txBox="1"/>
          <p:nvPr/>
        </p:nvSpPr>
        <p:spPr>
          <a:xfrm>
            <a:off x="6096000" y="300330"/>
            <a:ext cx="4762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scale k-means is challenging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+ Million Song Dataset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GigaSpeech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https://github.com/haoheliu/kmeans_pytorch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AudioMAE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Encoder</a:t>
            </a: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03BA-E068-8439-F6D7-375E8228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DC8D7-8A0F-AF66-C646-232292EAD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Metrics:</a:t>
            </a:r>
          </a:p>
          <a:p>
            <a:pPr lvl="1"/>
            <a:r>
              <a:rPr lang="en-US" dirty="0"/>
              <a:t>MEL: Mel spectrogram distance</a:t>
            </a:r>
          </a:p>
          <a:p>
            <a:pPr lvl="1"/>
            <a:r>
              <a:rPr lang="en-US" dirty="0"/>
              <a:t>STFT: Short-time Fourier Transform Distance</a:t>
            </a:r>
          </a:p>
          <a:p>
            <a:pPr lvl="1"/>
            <a:r>
              <a:rPr lang="en-US" dirty="0" err="1"/>
              <a:t>ViSQOL</a:t>
            </a:r>
            <a:r>
              <a:rPr lang="en-US" dirty="0"/>
              <a:t>: Virtual Speech Quality Objective Listener Score</a:t>
            </a:r>
          </a:p>
          <a:p>
            <a:pPr lvl="1"/>
            <a:r>
              <a:rPr lang="en-US" dirty="0"/>
              <a:t>WER: Word Error Rate</a:t>
            </a:r>
          </a:p>
          <a:p>
            <a:pPr lvl="1"/>
            <a:r>
              <a:rPr lang="en-US" dirty="0"/>
              <a:t>Accuracy: Audio classification task accuracy</a:t>
            </a:r>
          </a:p>
          <a:p>
            <a:pPr lvl="1"/>
            <a:r>
              <a:rPr lang="en-US" dirty="0"/>
              <a:t>MUSHRA Scores</a:t>
            </a:r>
          </a:p>
          <a:p>
            <a:r>
              <a:rPr lang="en-US" b="1" dirty="0"/>
              <a:t>Datasets (we only use audio):</a:t>
            </a:r>
          </a:p>
          <a:p>
            <a:pPr lvl="1"/>
            <a:r>
              <a:rPr lang="en-US" dirty="0" err="1"/>
              <a:t>GigaSpeech</a:t>
            </a:r>
            <a:r>
              <a:rPr lang="en-US" dirty="0"/>
              <a:t> (10K hours), Million Song Dataset (510K music tracks), </a:t>
            </a:r>
            <a:r>
              <a:rPr lang="en-US" dirty="0" err="1"/>
              <a:t>MedleyDB</a:t>
            </a:r>
            <a:r>
              <a:rPr lang="en-US" dirty="0"/>
              <a:t> (122 tracks), MUSDB18 (10 hours), </a:t>
            </a:r>
            <a:r>
              <a:rPr lang="en-US" dirty="0" err="1"/>
              <a:t>AudioSet</a:t>
            </a:r>
            <a:r>
              <a:rPr lang="en-US" dirty="0"/>
              <a:t> (2M), </a:t>
            </a:r>
            <a:r>
              <a:rPr lang="en-US" dirty="0" err="1"/>
              <a:t>VGGSound</a:t>
            </a:r>
            <a:r>
              <a:rPr lang="en-US" dirty="0"/>
              <a:t> (190K), </a:t>
            </a:r>
            <a:r>
              <a:rPr lang="en-US" dirty="0" err="1"/>
              <a:t>WavCaps</a:t>
            </a:r>
            <a:r>
              <a:rPr lang="en-US" dirty="0"/>
              <a:t> (7K hours)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B9BF2-4182-3F15-415F-98F7CECC3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981FF-E45D-1547-97B7-17FD23920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A539F-A8A3-05D2-8873-5383AAE0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66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F4A4-641D-0357-CA67-97B1FDC42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DF43-4BC8-2499-A746-0BA34731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9E82-B6BE-7F6E-C3DF-49B1789EB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Baselines:</a:t>
            </a:r>
          </a:p>
          <a:p>
            <a:pPr lvl="1"/>
            <a:r>
              <a:rPr lang="en-US" dirty="0" err="1"/>
              <a:t>Encodec</a:t>
            </a:r>
            <a:r>
              <a:rPr lang="en-US" dirty="0"/>
              <a:t> (EC): 23M parameters</a:t>
            </a:r>
          </a:p>
          <a:p>
            <a:pPr lvl="1"/>
            <a:r>
              <a:rPr lang="en-US" dirty="0"/>
              <a:t>Descript Codec (DAC): 74M</a:t>
            </a:r>
          </a:p>
          <a:p>
            <a:pPr lvl="1"/>
            <a:r>
              <a:rPr lang="en-US" dirty="0"/>
              <a:t>HiFi-Codec (HC): 63M</a:t>
            </a:r>
          </a:p>
          <a:p>
            <a:r>
              <a:rPr lang="en-US" b="1" dirty="0"/>
              <a:t>Evaluations:</a:t>
            </a:r>
          </a:p>
          <a:p>
            <a:pPr lvl="1"/>
            <a:r>
              <a:rPr lang="en-US" dirty="0"/>
              <a:t>Reconstruction performance evaluation: </a:t>
            </a:r>
            <a:r>
              <a:rPr lang="en-US" dirty="0" err="1"/>
              <a:t>LibriTTS</a:t>
            </a:r>
            <a:r>
              <a:rPr lang="en-US" dirty="0"/>
              <a:t> clean test set (300 speech utterances), </a:t>
            </a:r>
            <a:r>
              <a:rPr lang="en-US" dirty="0" err="1"/>
              <a:t>AudioSet</a:t>
            </a:r>
            <a:r>
              <a:rPr lang="en-US" dirty="0"/>
              <a:t> general sound (500 audio signals), MUSDB18 (50 songs covering vocals, drums, bass, etc.); 1050 audio clips in total</a:t>
            </a:r>
          </a:p>
          <a:p>
            <a:pPr lvl="1"/>
            <a:r>
              <a:rPr lang="en-US" dirty="0"/>
              <a:t>Semantic information evaluation: HEAR benchmark (</a:t>
            </a:r>
            <a:r>
              <a:rPr lang="en-US" dirty="0" err="1"/>
              <a:t>NSPitch</a:t>
            </a:r>
            <a:r>
              <a:rPr lang="en-US" dirty="0"/>
              <a:t>, ESC-50, </a:t>
            </a:r>
            <a:r>
              <a:rPr lang="en-US" dirty="0" err="1"/>
              <a:t>LibriCount</a:t>
            </a:r>
            <a:r>
              <a:rPr lang="en-US" dirty="0"/>
              <a:t>, CREMA-D, Vocal Imitations (</a:t>
            </a:r>
            <a:r>
              <a:rPr lang="en-US" dirty="0" err="1"/>
              <a:t>VoImit</a:t>
            </a:r>
            <a:r>
              <a:rPr lang="en-US" dirty="0"/>
              <a:t>), Speech Commands(SC))</a:t>
            </a:r>
          </a:p>
          <a:p>
            <a:pPr lvl="1"/>
            <a:r>
              <a:rPr lang="en-US" dirty="0"/>
              <a:t>Subjective evaluations: MUSHRA test: 10 raters, 10% of evaluation data (25 music tracks, 30 speech recordings, and 50 general sound samples)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D849-13C7-6264-333D-EC692CD0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981FF-E45D-1547-97B7-17FD23920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1B721-D6D8-80D8-1245-AF0255CC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9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747A-289B-42EC-40D4-CBBADAA7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0AEB3-56B2-26F8-0069-FA42E87C4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47" y="1785907"/>
            <a:ext cx="10919306" cy="409591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CF9A2-B6DD-DFB8-CF48-2B3639C6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7DD35-6FD8-E747-B191-5133FB0C9CF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0E644-1185-91B2-4185-28CF56F4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517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71161-CDE6-52FF-7C27-29EB14928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7C40-7F92-F3FC-AAA6-86E5F10A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7"/>
            <a:ext cx="10515600" cy="4351338"/>
          </a:xfrm>
        </p:spPr>
        <p:txBody>
          <a:bodyPr/>
          <a:lstStyle/>
          <a:p>
            <a:r>
              <a:rPr lang="en-US" dirty="0"/>
              <a:t>Better reconstruction with a lower bit rate</a:t>
            </a:r>
          </a:p>
          <a:p>
            <a:r>
              <a:rPr lang="en-US" dirty="0"/>
              <a:t>Better semantic in the audio token (potentially better Audio LLM?)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DD865-9EB5-531A-D2C4-901AE446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A0FC1-D6C7-5449-ADF1-70CED0201DC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07478-FF84-416C-ABEF-7E6C84B1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CDE5A51-C95F-04B4-3384-50BB685C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2599682"/>
            <a:ext cx="3981450" cy="3133043"/>
          </a:xfrm>
          <a:prstGeom prst="rect">
            <a:avLst/>
          </a:prstGeom>
        </p:spPr>
      </p:pic>
      <p:pic>
        <p:nvPicPr>
          <p:cNvPr id="9" name="Picture 8" descr="A graph with a blue line and green line&#10;&#10;Description automatically generated">
            <a:extLst>
              <a:ext uri="{FF2B5EF4-FFF2-40B4-BE49-F238E27FC236}">
                <a16:creationId xmlns:a16="http://schemas.microsoft.com/office/drawing/2014/main" id="{28E63F53-35EB-4401-E0B4-EEF6F6F7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50838"/>
            <a:ext cx="4912895" cy="3386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4E182A-5BF9-A030-74A0-DAE3A89534F9}"/>
              </a:ext>
            </a:extLst>
          </p:cNvPr>
          <p:cNvSpPr txBox="1"/>
          <p:nvPr/>
        </p:nvSpPr>
        <p:spPr>
          <a:xfrm>
            <a:off x="3768892" y="5958337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78EDB9-7C18-DCB7-074D-0B607467D60B}"/>
              </a:ext>
            </a:extLst>
          </p:cNvPr>
          <p:cNvSpPr txBox="1"/>
          <p:nvPr/>
        </p:nvSpPr>
        <p:spPr>
          <a:xfrm>
            <a:off x="1045746" y="5852053"/>
            <a:ext cx="284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</p:spTree>
    <p:extLst>
      <p:ext uri="{BB962C8B-B14F-4D97-AF65-F5344CB8AC3E}">
        <p14:creationId xmlns:p14="http://schemas.microsoft.com/office/powerpoint/2010/main" val="4044688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E513-F2DE-82CD-B471-E332DB889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250"/>
            <a:ext cx="10515600" cy="1325563"/>
          </a:xfrm>
        </p:spPr>
        <p:txBody>
          <a:bodyPr/>
          <a:lstStyle/>
          <a:p>
            <a:r>
              <a:rPr lang="en-US" altLang="zh-CN" dirty="0"/>
              <a:t>Demos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FA9639-CCD7-F85D-B90A-29F43570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B603-C546-A346-B8B8-2F63A7A8A9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353050" y="5178414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2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346534" y="5178414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More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General Audio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AudioSet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Original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HiFi-Codec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(2.0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Encodec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(1.41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(1.43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(0.35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(0.47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(Libri)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(MUSDB18)</a:t>
            </a: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F9F150-05C4-F746-980D-EB2C168DBDD6}"/>
              </a:ext>
            </a:extLst>
          </p:cNvPr>
          <p:cNvSpPr txBox="1"/>
          <p:nvPr/>
        </p:nvSpPr>
        <p:spPr>
          <a:xfrm>
            <a:off x="1042739" y="5801314"/>
            <a:ext cx="10443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H. Liu, X. Xu, Y. Yuan, M. Wu, W. Wang, M.D.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Plumbley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"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SemantiCodec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An Ultra Low Bitrate Semantic Audio Codec for General Sound," IEEE Journal on Selected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Topics in Signal Processing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vol. 18, no. 8, pp. 1448--1461, 2024.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7F92-CF0C-1B52-E1CD-2C838304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172E-1630-8D8C-6AAA-C0F15F0F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Future Work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2AA833-925D-97F0-ADC5-A03D16D7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B603-C546-A346-B8B8-2F63A7A8A9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43834-D8DF-44AF-3897-1130DA9B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C577E-CF62-78AE-511D-8EB5065EF323}"/>
              </a:ext>
            </a:extLst>
          </p:cNvPr>
          <p:cNvSpPr txBox="1"/>
          <p:nvPr/>
        </p:nvSpPr>
        <p:spPr>
          <a:xfrm>
            <a:off x="709863" y="1758300"/>
            <a:ext cx="1077227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have presented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SemantiCodec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which produces audio tokens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more semantic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lower token rate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with thus enabling ultra-low bit rate audio codec, and works for any length audio.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Future works: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How does the semantic of audio token related with LM performance?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 shortened audio token sequence alleviate LM robustness issue?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Specialized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SemantiCodec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5924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4FD3-9175-3E7A-F84D-E09F8FF6E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D83F-23BB-D955-0FFB-49C59028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F26AE7-C4E1-3372-636C-39FDE94A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B603-C546-A346-B8B8-2F63A7A8A9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3DC65-2996-FC25-96D7-48B66B3A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6CB4C7-15F8-6AEB-84AC-AD5080AE29F3}"/>
              </a:ext>
            </a:extLst>
          </p:cNvPr>
          <p:cNvSpPr txBox="1"/>
          <p:nvPr/>
        </p:nvSpPr>
        <p:spPr>
          <a:xfrm>
            <a:off x="1191126" y="2081463"/>
            <a:ext cx="102388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Thanks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Haohe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providing slides.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The project is funded in part by EPSRC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British Council and GAIN program (Research England).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C515D-C267-0B50-9619-E3CF73F3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521" y="4423854"/>
            <a:ext cx="2000251" cy="1285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B14E7-54F2-5FE9-0505-08CA0C4FC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182" y="4747033"/>
            <a:ext cx="2505573" cy="715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2787F-33C6-A6D3-A78B-17A81AFC3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5" y="4670673"/>
            <a:ext cx="2495550" cy="792238"/>
          </a:xfrm>
          <a:prstGeom prst="rect">
            <a:avLst/>
          </a:prstGeom>
        </p:spPr>
      </p:pic>
      <p:pic>
        <p:nvPicPr>
          <p:cNvPr id="1026" name="Picture 2" descr="EPSRC | The Use Less Group">
            <a:extLst>
              <a:ext uri="{FF2B5EF4-FFF2-40B4-BE49-F238E27FC236}">
                <a16:creationId xmlns:a16="http://schemas.microsoft.com/office/drawing/2014/main" id="{5FB9A19E-D62F-89A6-11CC-172AE2DF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94" y="4702167"/>
            <a:ext cx="2201779" cy="8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64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30BC0-4642-82DE-876A-F9F58DB7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1651-EEEC-1416-25C5-5F0BCDCF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52646"/>
            <a:ext cx="113538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Arxiv</a:t>
            </a:r>
            <a:r>
              <a:rPr lang="en-US" dirty="0"/>
              <a:t> Paper: </a:t>
            </a:r>
            <a:r>
              <a:rPr lang="en-US" dirty="0">
                <a:hlinkClick r:id="rId2"/>
              </a:rPr>
              <a:t>https://arxiv.org/abs/2405.00233</a:t>
            </a:r>
            <a:r>
              <a:rPr lang="en-US" dirty="0"/>
              <a:t> </a:t>
            </a:r>
          </a:p>
          <a:p>
            <a:r>
              <a:rPr lang="en-US" dirty="0"/>
              <a:t>Project Page: </a:t>
            </a:r>
            <a:r>
              <a:rPr lang="en-US" dirty="0">
                <a:hlinkClick r:id="rId3"/>
              </a:rPr>
              <a:t>https://haoheliu.github.io/SemantiCodec/</a:t>
            </a:r>
            <a:r>
              <a:rPr lang="en-US" dirty="0"/>
              <a:t> </a:t>
            </a:r>
          </a:p>
          <a:p>
            <a:r>
              <a:rPr lang="en-US" dirty="0"/>
              <a:t>Open-source Code: </a:t>
            </a:r>
            <a:r>
              <a:rPr lang="en-US" dirty="0">
                <a:hlinkClick r:id="rId4"/>
              </a:rPr>
              <a:t>https://github.com/haoheliu/SemantiCodec-inference</a:t>
            </a:r>
            <a:r>
              <a:rPr lang="en-US" dirty="0"/>
              <a:t> </a:t>
            </a:r>
          </a:p>
          <a:p>
            <a:r>
              <a:rPr lang="en-US" dirty="0"/>
              <a:t>Demos: </a:t>
            </a:r>
            <a:r>
              <a:rPr lang="en-US" dirty="0">
                <a:hlinkClick r:id="rId3"/>
              </a:rPr>
              <a:t>https://haoheliu.github.io/SemantiCodec/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0BC61-38FD-66C3-8335-421D74C4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C80263-DBC0-B54A-9AEC-E5AF5839BE0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06FE4-3446-0CE3-F595-3C9A4A7F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06091-764B-6741-AAA8-84AC7CEA20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60275" y="444749"/>
            <a:ext cx="607145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Organization committee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5360" y="2633980"/>
            <a:ext cx="1191260" cy="159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36545" y="2630170"/>
            <a:ext cx="1192530" cy="159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99000" y="2635885"/>
            <a:ext cx="1192530" cy="159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/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6561455" y="2637790"/>
            <a:ext cx="1191895" cy="159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/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423275" y="2639695"/>
            <a:ext cx="1191895" cy="159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13"/>
          <a:stretch>
            <a:fillRect/>
          </a:stretch>
        </p:blipFill>
        <p:spPr>
          <a:xfrm>
            <a:off x="10285095" y="2632075"/>
            <a:ext cx="1191895" cy="159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975995" y="5372735"/>
            <a:ext cx="10500995" cy="518160"/>
            <a:chOff x="1536" y="7286"/>
            <a:chExt cx="16537" cy="8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36" y="7375"/>
              <a:ext cx="1877" cy="5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98" y="7286"/>
              <a:ext cx="816" cy="81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31" y="7286"/>
              <a:ext cx="816" cy="816"/>
            </a:xfrm>
            <a:prstGeom prst="rect">
              <a:avLst/>
            </a:prstGeom>
          </p:spPr>
        </p:pic>
        <p:pic>
          <p:nvPicPr>
            <p:cNvPr id="25" name="图片 24" descr="4267f300e3eda72427edb46803f3c07b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333" y="7375"/>
              <a:ext cx="1877" cy="476"/>
            </a:xfrm>
            <a:prstGeom prst="rect">
              <a:avLst/>
            </a:prstGeom>
          </p:spPr>
        </p:pic>
        <p:pic>
          <p:nvPicPr>
            <p:cNvPr id="2" name="图片 1" descr="4267f300e3eda72427edb46803f3c07b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265" y="7375"/>
              <a:ext cx="1877" cy="476"/>
            </a:xfrm>
            <a:prstGeom prst="rect">
              <a:avLst/>
            </a:prstGeom>
          </p:spPr>
        </p:pic>
        <p:pic>
          <p:nvPicPr>
            <p:cNvPr id="3" name="图片 2" descr="4267f300e3eda72427edb46803f3c07b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197" y="7375"/>
              <a:ext cx="1877" cy="476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645477" y="4585137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/>
              <a:t>Wenwu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Wang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506662" y="4585137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/>
              <a:t>Junbo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Zhang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367847" y="4585137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/>
              <a:t>Yadong</a:t>
            </a:r>
            <a:r>
              <a:rPr lang="zh-CN" altLang="en-US" sz="2000" b="1" dirty="0"/>
              <a:t> </a:t>
            </a:r>
            <a:r>
              <a:rPr lang="en-US" altLang="zh-CN" sz="2000" b="1" dirty="0" err="1"/>
              <a:t>Niu</a:t>
            </a:r>
            <a:endParaRPr lang="en-US" altLang="zh-CN" sz="20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6229032" y="4585137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Helen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Wang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090217" y="4585137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/>
              <a:t>Guanbo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Wang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951402" y="4585137"/>
            <a:ext cx="185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Chris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Wu</a:t>
            </a:r>
          </a:p>
        </p:txBody>
      </p:sp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285341" y="4623286"/>
            <a:ext cx="720614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Helen Wang</a:t>
            </a:r>
          </a:p>
          <a:p>
            <a:pPr marL="1828800" lvl="4" indent="0" algn="ctr">
              <a:buNone/>
            </a:pPr>
            <a:endParaRPr lang="en-US" sz="2000" b="1" dirty="0">
              <a:solidFill>
                <a:srgbClr val="000000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5" name="图片 24" descr="4267f300e3eda72427edb46803f3c07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814" y="5468861"/>
            <a:ext cx="2873195" cy="728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568" y="2234565"/>
            <a:ext cx="1098486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Dataocean AI Company Overview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9725" y="250190"/>
            <a:ext cx="9363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High-Quality ASR Dataset for </a:t>
            </a:r>
            <a:r>
              <a:rPr lang="en-US" altLang="zh-CN" sz="2800" dirty="0" err="1">
                <a:latin typeface="微软雅黑" panose="020B0503020204020204" charset="-122"/>
                <a:ea typeface="微软雅黑" panose="020B0503020204020204" charset="-122"/>
              </a:rPr>
              <a:t>Incarbin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and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outside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771524" y="1100455"/>
            <a:ext cx="10823576" cy="4993005"/>
          </a:xfrm>
          <a:prstGeom prst="roundRect">
            <a:avLst/>
          </a:prstGeom>
          <a:solidFill>
            <a:srgbClr val="302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latin typeface="微软雅黑" panose="020B0503020204020204" charset="-122"/>
                <a:ea typeface="微软雅黑" panose="020B0503020204020204" charset="-122"/>
              </a:rPr>
              <a:t>Overview</a:t>
            </a:r>
          </a:p>
          <a:p>
            <a:pPr algn="ctr"/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 algn="l"/>
            <a:endParaRPr kumimoji="1"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en-US" altLang="zh-CN" sz="2400" b="1">
                <a:latin typeface="微软雅黑" panose="020B0503020204020204" charset="-122"/>
                <a:ea typeface="微软雅黑" panose="020B0503020204020204" charset="-122"/>
              </a:rPr>
              <a:t>Volume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: 15,000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Sentences (10,000 for training / 5,000 for evaluation)</a:t>
            </a:r>
          </a:p>
          <a:p>
            <a:pPr algn="l"/>
            <a:endParaRPr kumimoji="1"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Participants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: 430 speakers</a:t>
            </a:r>
          </a:p>
          <a:p>
            <a:pPr algn="l"/>
            <a:endParaRPr kumimoji="1"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Recording Location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: Inside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and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outside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vehicles</a:t>
            </a:r>
          </a:p>
          <a:p>
            <a:pPr algn="l"/>
            <a:endParaRPr kumimoji="1"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Scenarios</a:t>
            </a:r>
            <a:r>
              <a:rPr kumimoji="1"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: Outdoor and underground parking lots</a:t>
            </a:r>
          </a:p>
          <a:p>
            <a:pPr algn="l"/>
            <a:endParaRPr kumimoji="1"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6587490" y="2668692"/>
            <a:ext cx="4946015" cy="1290955"/>
          </a:xfrm>
          <a:prstGeom prst="roundRect">
            <a:avLst/>
          </a:prstGeom>
          <a:solidFill>
            <a:srgbClr val="FF7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6587490" y="985625"/>
            <a:ext cx="4946015" cy="1503045"/>
          </a:xfrm>
          <a:prstGeom prst="roundRect">
            <a:avLst/>
          </a:prstGeom>
          <a:solidFill>
            <a:srgbClr val="E34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39725" y="359420"/>
            <a:ext cx="969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High-Quality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ASR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Dataset for </a:t>
            </a:r>
            <a:r>
              <a:rPr lang="en-US" altLang="zh-CN" sz="2800" dirty="0" err="1">
                <a:latin typeface="微软雅黑" panose="020B0503020204020204" charset="-122"/>
                <a:ea typeface="微软雅黑" panose="020B0503020204020204" charset="-122"/>
              </a:rPr>
              <a:t>Incarbin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and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outside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33565" y="1136120"/>
            <a:ext cx="4289425" cy="122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Data Collection Details (Outside-Car)</a:t>
            </a:r>
          </a:p>
          <a:p>
            <a:pPr algn="ctr"/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 recording positions around the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Microphone fixed at point A</a:t>
            </a:r>
          </a:p>
          <a:p>
            <a:endParaRPr lang="en-US" altLang="zh-CN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15786" y="2756321"/>
            <a:ext cx="3819525" cy="811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Recording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Windows fully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Windows fully 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Windows slightly open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95" y="4139669"/>
            <a:ext cx="4755515" cy="235891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91821D6-FB48-2DB3-9D29-734B7F39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28" y="3599170"/>
            <a:ext cx="5269865" cy="28994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圆角矩形 8">
            <a:extLst>
              <a:ext uri="{FF2B5EF4-FFF2-40B4-BE49-F238E27FC236}">
                <a16:creationId xmlns:a16="http://schemas.microsoft.com/office/drawing/2014/main" id="{7A1F25DE-B8C9-557B-3969-F0AAAE8EB826}"/>
              </a:ext>
            </a:extLst>
          </p:cNvPr>
          <p:cNvSpPr/>
          <p:nvPr/>
        </p:nvSpPr>
        <p:spPr>
          <a:xfrm>
            <a:off x="843281" y="2756660"/>
            <a:ext cx="4946015" cy="1202987"/>
          </a:xfrm>
          <a:prstGeom prst="roundRect">
            <a:avLst/>
          </a:prstGeom>
          <a:solidFill>
            <a:srgbClr val="FF70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8F64233A-FB6F-C24C-A0C2-DB9FA85259E7}"/>
              </a:ext>
            </a:extLst>
          </p:cNvPr>
          <p:cNvSpPr/>
          <p:nvPr/>
        </p:nvSpPr>
        <p:spPr>
          <a:xfrm>
            <a:off x="843281" y="985625"/>
            <a:ext cx="4946015" cy="1503045"/>
          </a:xfrm>
          <a:prstGeom prst="roundRect">
            <a:avLst/>
          </a:prstGeom>
          <a:solidFill>
            <a:srgbClr val="E34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A2DB3D53-00DB-621D-A425-4F4D447F61CF}"/>
              </a:ext>
            </a:extLst>
          </p:cNvPr>
          <p:cNvSpPr txBox="1"/>
          <p:nvPr/>
        </p:nvSpPr>
        <p:spPr>
          <a:xfrm>
            <a:off x="1288416" y="1148354"/>
            <a:ext cx="4500879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Data Collection Details (In-Car)</a:t>
            </a:r>
          </a:p>
          <a:p>
            <a:pPr algn="ctr"/>
            <a:endParaRPr lang="en-US" altLang="zh-CN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 fixed speaker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Microphone fixed at point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7,500 sentences total (1,500 per point)</a:t>
            </a: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B5A59C87-5E61-2FD8-95F3-28EA960E3808}"/>
              </a:ext>
            </a:extLst>
          </p:cNvPr>
          <p:cNvSpPr txBox="1"/>
          <p:nvPr/>
        </p:nvSpPr>
        <p:spPr>
          <a:xfrm>
            <a:off x="1288416" y="2892584"/>
            <a:ext cx="4602480" cy="811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Recording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Windows fully 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Window slightly open near the sound source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27338" y="2285449"/>
            <a:ext cx="3349307" cy="1170467"/>
          </a:xfrm>
          <a:prstGeom prst="roundRect">
            <a:avLst>
              <a:gd name="adj" fmla="val 4208"/>
            </a:avLst>
          </a:prstGeom>
        </p:spPr>
      </p:pic>
      <p:pic>
        <p:nvPicPr>
          <p:cNvPr id="46" name="Picture Placeholder 2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435566" y="2272509"/>
            <a:ext cx="3348000" cy="1170467"/>
          </a:xfrm>
          <a:prstGeom prst="roundRect">
            <a:avLst>
              <a:gd name="adj" fmla="val 3871"/>
            </a:avLst>
          </a:prstGeom>
        </p:spPr>
      </p:pic>
      <p:pic>
        <p:nvPicPr>
          <p:cNvPr id="48" name="Picture Placeholder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hqprint"/>
          <a:srcRect/>
          <a:stretch>
            <a:fillRect/>
          </a:stretch>
        </p:blipFill>
        <p:spPr>
          <a:xfrm>
            <a:off x="7941231" y="2272509"/>
            <a:ext cx="3348000" cy="1170467"/>
          </a:xfrm>
          <a:prstGeom prst="roundRect">
            <a:avLst>
              <a:gd name="adj" fmla="val 4881"/>
            </a:avLst>
          </a:prstGeom>
        </p:spPr>
      </p:pic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927338" y="3411959"/>
            <a:ext cx="10363200" cy="1064061"/>
            <a:chOff x="927338" y="3411959"/>
            <a:chExt cx="10363200" cy="1064061"/>
          </a:xfrm>
          <a:gradFill>
            <a:gsLst>
              <a:gs pos="100000">
                <a:srgbClr val="FF702C"/>
              </a:gs>
              <a:gs pos="70000">
                <a:srgbClr val="C012BA"/>
              </a:gs>
              <a:gs pos="37000">
                <a:srgbClr val="1628FF"/>
              </a:gs>
              <a:gs pos="0">
                <a:srgbClr val="0074FF"/>
              </a:gs>
            </a:gsLst>
            <a:lin ang="2700000" scaled="1"/>
          </a:gradFill>
        </p:grpSpPr>
        <p:sp>
          <p:nvSpPr>
            <p:cNvPr id="2" name="Rounded Rectangle 1"/>
            <p:cNvSpPr/>
            <p:nvPr>
              <p:custDataLst>
                <p:tags r:id="rId12"/>
              </p:custDataLst>
            </p:nvPr>
          </p:nvSpPr>
          <p:spPr>
            <a:xfrm>
              <a:off x="927338" y="3411959"/>
              <a:ext cx="3349256" cy="1064061"/>
            </a:xfrm>
            <a:prstGeom prst="roundRect">
              <a:avLst>
                <a:gd name="adj" fmla="val 6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Rounded Rectangle 19"/>
            <p:cNvSpPr/>
            <p:nvPr>
              <p:custDataLst>
                <p:tags r:id="rId13"/>
              </p:custDataLst>
            </p:nvPr>
          </p:nvSpPr>
          <p:spPr>
            <a:xfrm>
              <a:off x="7941282" y="3411959"/>
              <a:ext cx="3349256" cy="1064061"/>
            </a:xfrm>
            <a:prstGeom prst="roundRect">
              <a:avLst>
                <a:gd name="adj" fmla="val 6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Rounded Rectangle 35"/>
            <p:cNvSpPr/>
            <p:nvPr>
              <p:custDataLst>
                <p:tags r:id="rId14"/>
              </p:custDataLst>
            </p:nvPr>
          </p:nvSpPr>
          <p:spPr>
            <a:xfrm>
              <a:off x="4434310" y="3411959"/>
              <a:ext cx="3349256" cy="1064061"/>
            </a:xfrm>
            <a:prstGeom prst="roundRect">
              <a:avLst>
                <a:gd name="adj" fmla="val 6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1897555" y="3682379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SPEECH RECOGNITION</a:t>
            </a:r>
          </a:p>
          <a:p>
            <a:r>
              <a:rPr 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SPEECH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SYNTHESIS</a:t>
            </a:r>
            <a:endParaRPr 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" panose="020B0606030504020204" pitchFamily="34" charset="0"/>
            </a:endParaRPr>
          </a:p>
        </p:txBody>
      </p:sp>
      <p:sp>
        <p:nvSpPr>
          <p:cNvPr id="21" name="Rounded Rectangle 20"/>
          <p:cNvSpPr/>
          <p:nvPr>
            <p:custDataLst>
              <p:tags r:id="rId6"/>
            </p:custDataLst>
          </p:nvPr>
        </p:nvSpPr>
        <p:spPr>
          <a:xfrm>
            <a:off x="8154461" y="3624569"/>
            <a:ext cx="640080" cy="638840"/>
          </a:xfrm>
          <a:prstGeom prst="roundRect">
            <a:avLst>
              <a:gd name="adj" fmla="val 60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360</a:t>
            </a:r>
          </a:p>
        </p:txBody>
      </p:sp>
      <p:sp>
        <p:nvSpPr>
          <p:cNvPr id="35" name="TextBox 34"/>
          <p:cNvSpPr txBox="1"/>
          <p:nvPr>
            <p:custDataLst>
              <p:tags r:id="rId7"/>
            </p:custDataLst>
          </p:nvPr>
        </p:nvSpPr>
        <p:spPr>
          <a:xfrm>
            <a:off x="8911499" y="3682379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NATURAL LANGUAGE </a:t>
            </a:r>
          </a:p>
          <a:p>
            <a:r>
              <a:rPr 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PROCESSING</a:t>
            </a:r>
          </a:p>
        </p:txBody>
      </p:sp>
      <p:sp>
        <p:nvSpPr>
          <p:cNvPr id="37" name="Rounded Rectangle 36"/>
          <p:cNvSpPr/>
          <p:nvPr>
            <p:custDataLst>
              <p:tags r:id="rId8"/>
            </p:custDataLst>
          </p:nvPr>
        </p:nvSpPr>
        <p:spPr>
          <a:xfrm>
            <a:off x="4647489" y="3624569"/>
            <a:ext cx="640080" cy="638840"/>
          </a:xfrm>
          <a:prstGeom prst="roundRect">
            <a:avLst>
              <a:gd name="adj" fmla="val 60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138</a:t>
            </a:r>
          </a:p>
        </p:txBody>
      </p:sp>
      <p:sp>
        <p:nvSpPr>
          <p:cNvPr id="38" name="TextBox 37"/>
          <p:cNvSpPr txBox="1"/>
          <p:nvPr>
            <p:custDataLst>
              <p:tags r:id="rId9"/>
            </p:custDataLst>
          </p:nvPr>
        </p:nvSpPr>
        <p:spPr>
          <a:xfrm>
            <a:off x="5404527" y="3790101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rPr>
              <a:t>COMPUTER VISION</a:t>
            </a:r>
          </a:p>
        </p:txBody>
      </p:sp>
      <p:sp>
        <p:nvSpPr>
          <p:cNvPr id="15" name="文本框 38"/>
          <p:cNvSpPr txBox="1"/>
          <p:nvPr/>
        </p:nvSpPr>
        <p:spPr>
          <a:xfrm>
            <a:off x="2446512" y="1459864"/>
            <a:ext cx="7324852" cy="314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ctr" defTabSz="914400" rtl="0" eaLnBrk="0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Over 1600 OTS datasets ready to go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！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005840" y="493904"/>
            <a:ext cx="10180320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r>
              <a:rPr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Off-The-Shelf Datasets</a:t>
            </a:r>
          </a:p>
        </p:txBody>
      </p:sp>
      <p:sp>
        <p:nvSpPr>
          <p:cNvPr id="4" name="Rounded Rectangle 17"/>
          <p:cNvSpPr/>
          <p:nvPr>
            <p:custDataLst>
              <p:tags r:id="rId10"/>
            </p:custDataLst>
          </p:nvPr>
        </p:nvSpPr>
        <p:spPr>
          <a:xfrm>
            <a:off x="1143057" y="3624569"/>
            <a:ext cx="640080" cy="638840"/>
          </a:xfrm>
          <a:prstGeom prst="roundRect">
            <a:avLst>
              <a:gd name="adj" fmla="val 60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1179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Microsoft Sans Serif" panose="020B0604020202020204" pitchFamily="3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1"/>
            </p:custDataLst>
          </p:nvPr>
        </p:nvGraphicFramePr>
        <p:xfrm>
          <a:off x="927100" y="4601845"/>
          <a:ext cx="10363200" cy="160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61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Application Scenarios</a:t>
                      </a:r>
                    </a:p>
                  </a:txBody>
                  <a:tcPr anchor="ctr">
                    <a:solidFill>
                      <a:srgbClr val="6C1D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69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Open Sans" panose="020B0606030504020204" pitchFamily="34" charset="0"/>
                          <a:sym typeface="+mn-ea"/>
                        </a:rPr>
                        <a:t>Personal assistant, voice input, smart home, intelligent customer service, robot, voice navigation, intelligent broadcast, voice translation, mobile social networking, virtual human, smart finance, etc.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Open Sans" panose="020B0606030504020204" pitchFamily="34" charset="0"/>
                      </a:endParaRPr>
                    </a:p>
                    <a:p>
                      <a:pPr algn="l">
                        <a:buNone/>
                      </a:pPr>
                      <a:endParaRPr lang="en-US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Open Sans" panose="020B0606030504020204" pitchFamily="34" charset="0"/>
                          <a:sym typeface="+mn-ea"/>
                        </a:rPr>
                        <a:t>Intelligent driving, mobile socialization, virtual humans, smart finance, smart transportation, smart city, OCR recognition, etc.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Open Sans" panose="020B0606030504020204" pitchFamily="34" charset="0"/>
                          <a:sym typeface="+mn-ea"/>
                        </a:rPr>
                        <a:t>CoT, coding, machine translation, intelligent Q&amp;A, information extraction, sentiment analysis, etc.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" y="1566545"/>
            <a:ext cx="3683000" cy="38207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95" y="1566545"/>
            <a:ext cx="7978775" cy="3803015"/>
          </a:xfrm>
          <a:prstGeom prst="rect">
            <a:avLst/>
          </a:prstGeom>
        </p:spPr>
      </p:pic>
      <p:sp>
        <p:nvSpPr>
          <p:cNvPr id="9" name="TextBox 7"/>
          <p:cNvSpPr txBox="1"/>
          <p:nvPr/>
        </p:nvSpPr>
        <p:spPr>
          <a:xfrm>
            <a:off x="1005840" y="493904"/>
            <a:ext cx="10180320" cy="5835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800" b="1">
                <a:gradFill>
                  <a:gsLst>
                    <a:gs pos="79650">
                      <a:srgbClr val="D6A86A"/>
                    </a:gs>
                    <a:gs pos="0">
                      <a:srgbClr val="BD955D"/>
                    </a:gs>
                    <a:gs pos="28000">
                      <a:srgbClr val="987140"/>
                    </a:gs>
                    <a:gs pos="58000">
                      <a:srgbClr val="F3C27E"/>
                    </a:gs>
                    <a:gs pos="63000">
                      <a:srgbClr val="F6C480"/>
                    </a:gs>
                    <a:gs pos="100000">
                      <a:srgbClr val="987141"/>
                    </a:gs>
                  </a:gsLst>
                  <a:lin ang="0" scaled="0"/>
                </a:gradFill>
                <a:cs typeface="Arial" panose="020B0604020202020204" pitchFamily="34" charset="0"/>
              </a:defRPr>
            </a:lvl1pPr>
          </a:lstStyle>
          <a:p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High Quality 100+ Languages Speech Dataset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17950" y="457067"/>
            <a:ext cx="43700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Let us take a look!</a:t>
            </a:r>
          </a:p>
        </p:txBody>
      </p:sp>
      <p:pic>
        <p:nvPicPr>
          <p:cNvPr id="4" name="海天瑞声-英文版0424_20250507_1152231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1220" y="1219200"/>
            <a:ext cx="10463530" cy="5506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E95CC5-8BE7-72F7-EC07-9C7B3DFCAE7F}"/>
              </a:ext>
            </a:extLst>
          </p:cNvPr>
          <p:cNvSpPr txBox="1"/>
          <p:nvPr/>
        </p:nvSpPr>
        <p:spPr>
          <a:xfrm>
            <a:off x="1485900" y="2090172"/>
            <a:ext cx="10058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6000" b="1" dirty="0">
                <a:solidFill>
                  <a:schemeClr val="bg1"/>
                </a:solidFill>
              </a:rPr>
              <a:t>Thanks</a:t>
            </a:r>
            <a:r>
              <a:rPr lang="zh-CN" altLang="en-US" sz="6000" b="1" dirty="0">
                <a:solidFill>
                  <a:schemeClr val="bg1"/>
                </a:solidFill>
              </a:rPr>
              <a:t>！</a:t>
            </a:r>
            <a:endParaRPr lang="en-US" altLang="zh-CN" sz="6000" b="1" dirty="0">
              <a:solidFill>
                <a:schemeClr val="bg1"/>
              </a:solidFill>
            </a:endParaRPr>
          </a:p>
          <a:p>
            <a:pPr algn="ctr"/>
            <a:endParaRPr lang="en-US" altLang="zh-CN" sz="54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Website: </a:t>
            </a:r>
            <a:r>
              <a:rPr lang="en-US" altLang="zh-CN" sz="4400" b="1" dirty="0" err="1">
                <a:solidFill>
                  <a:schemeClr val="bg1"/>
                </a:solidFill>
              </a:rPr>
              <a:t>Dataoceanai.com</a:t>
            </a:r>
            <a:endParaRPr lang="en-CN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455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altLang="zh-CN" sz="40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Presentation 1 by Team </a:t>
            </a:r>
            <a:r>
              <a:rPr lang="en-US" altLang="zh-CN" sz="4000" b="1" i="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audiocodec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57</a:t>
            </a:fld>
            <a:endParaRPr lang="zh-CN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74" y="288485"/>
            <a:ext cx="3198186" cy="8173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8965" y="2359067"/>
            <a:ext cx="101153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DQFAudio</a:t>
            </a:r>
            <a:r>
              <a:rPr lang="en-GB" altLang="zh-C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Encoder: </a:t>
            </a:r>
          </a:p>
          <a:p>
            <a:pPr algn="ctr"/>
            <a:r>
              <a:rPr lang="en-GB" altLang="zh-C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Solution for Audio Downstream Tasks </a:t>
            </a:r>
          </a:p>
          <a:p>
            <a:pPr algn="ctr"/>
            <a:r>
              <a:rPr lang="en-GB" altLang="zh-CN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Based on Model Ensemble and </a:t>
            </a:r>
            <a:r>
              <a:rPr lang="en-GB" altLang="zh-CN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FineTuning</a:t>
            </a:r>
            <a:endParaRPr lang="en-GB" altLang="zh-CN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19060" y="4582562"/>
            <a:ext cx="7437119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ByteDance </a:t>
            </a:r>
            <a:r>
              <a:rPr lang="en-GB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MMLab</a:t>
            </a:r>
            <a:endParaRPr lang="en-GB" altLang="zh-C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Team: </a:t>
            </a:r>
            <a:r>
              <a:rPr lang="en-GB" altLang="zh-C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audiocodec</a:t>
            </a:r>
            <a:endParaRPr lang="en-GB" altLang="zh-C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ping</a:t>
            </a:r>
            <a:r>
              <a:rPr lang="en-GB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xulinping.678@bytedance.com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080" y="87283"/>
            <a:ext cx="4321060" cy="183405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239253" y="1424354"/>
            <a:ext cx="485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Tasks Analysis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Postprocessing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247" y="2697689"/>
            <a:ext cx="8983088" cy="4087304"/>
          </a:xfrm>
          <a:prstGeom prst="rect">
            <a:avLst/>
          </a:prstGeom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30942" y="4233318"/>
            <a:ext cx="165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Simple System Description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29860" y="1393431"/>
            <a:ext cx="36444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Model Ensemble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Model Fine-tuning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86855" y="270803"/>
            <a:ext cx="117870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Timeline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2237470" y="1247821"/>
            <a:ext cx="2319131" cy="921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Registration kick-off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2025/02/07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5099939" y="1247821"/>
            <a:ext cx="2319131" cy="921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Data release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2025/02/07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8108183" y="1247821"/>
            <a:ext cx="2680527" cy="9210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Baseline system release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2025/02/07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4483712" y="2774251"/>
            <a:ext cx="3551583" cy="9700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Deadline for registration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2025/04/01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4483712" y="4289859"/>
            <a:ext cx="3551583" cy="849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Deadline for result submission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2025/04/30</a:t>
            </a:r>
          </a:p>
        </p:txBody>
      </p:sp>
      <p:cxnSp>
        <p:nvCxnSpPr>
          <p:cNvPr id="14" name="连接符: 肘形 13"/>
          <p:cNvCxnSpPr>
            <a:stCxn id="2" idx="2"/>
            <a:endCxn id="7" idx="0"/>
          </p:cNvCxnSpPr>
          <p:nvPr/>
        </p:nvCxnSpPr>
        <p:spPr>
          <a:xfrm rot="16200000" flipH="1">
            <a:off x="4525568" y="1040315"/>
            <a:ext cx="605404" cy="286246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连接符: 肘形 15"/>
          <p:cNvCxnSpPr>
            <a:stCxn id="4" idx="2"/>
            <a:endCxn id="7" idx="0"/>
          </p:cNvCxnSpPr>
          <p:nvPr/>
        </p:nvCxnSpPr>
        <p:spPr>
          <a:xfrm rot="5400000">
            <a:off x="5956803" y="2471549"/>
            <a:ext cx="605404" cy="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连接符: 肘形 18"/>
          <p:cNvCxnSpPr>
            <a:stCxn id="6" idx="2"/>
            <a:endCxn id="7" idx="0"/>
          </p:cNvCxnSpPr>
          <p:nvPr/>
        </p:nvCxnSpPr>
        <p:spPr>
          <a:xfrm rot="5400000">
            <a:off x="7551274" y="877078"/>
            <a:ext cx="605404" cy="318894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7" idx="2"/>
            <a:endCxn id="11" idx="0"/>
          </p:cNvCxnSpPr>
          <p:nvPr/>
        </p:nvCxnSpPr>
        <p:spPr>
          <a:xfrm>
            <a:off x="6259504" y="3744311"/>
            <a:ext cx="0" cy="5455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矩形: 圆角 25"/>
          <p:cNvSpPr/>
          <p:nvPr/>
        </p:nvSpPr>
        <p:spPr>
          <a:xfrm>
            <a:off x="4483711" y="5604917"/>
            <a:ext cx="3551583" cy="849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Workshop at ICME 2025 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2025/07/01</a:t>
            </a:r>
          </a:p>
        </p:txBody>
      </p:sp>
      <p:cxnSp>
        <p:nvCxnSpPr>
          <p:cNvPr id="29" name="直接箭头连接符 28"/>
          <p:cNvCxnSpPr>
            <a:endCxn id="26" idx="0"/>
          </p:cNvCxnSpPr>
          <p:nvPr/>
        </p:nvCxnSpPr>
        <p:spPr>
          <a:xfrm>
            <a:off x="6259502" y="5138882"/>
            <a:ext cx="1" cy="466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AutoShape 8"/>
          <p:cNvSpPr>
            <a:spLocks noChangeAspect="1" noChangeArrowheads="1"/>
          </p:cNvSpPr>
          <p:nvPr/>
        </p:nvSpPr>
        <p:spPr bwMode="auto">
          <a:xfrm>
            <a:off x="5034455" y="37443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6840" y="6517005"/>
            <a:ext cx="93033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zh-CN" sz="1600" b="0" i="1" dirty="0">
                <a:effectLst/>
                <a:latin typeface="Inter"/>
              </a:rPr>
              <a:t>Development-time </a:t>
            </a:r>
            <a:r>
              <a:rPr lang="en-GB" altLang="zh-CN" sz="1600" b="0" i="1" dirty="0" err="1">
                <a:effectLst/>
                <a:latin typeface="Inter"/>
              </a:rPr>
              <a:t>Xares</a:t>
            </a:r>
            <a:r>
              <a:rPr lang="en-GB" altLang="zh-CN" sz="1600" b="0" i="1" dirty="0">
                <a:effectLst/>
                <a:latin typeface="Inter"/>
              </a:rPr>
              <a:t> evaluation stats, not synced with latest commit.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46149" y="1294234"/>
            <a:ext cx="582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Selection &amp; Fine-tuning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and speech 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focus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tasks 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26087" y="813483"/>
            <a:ext cx="3289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Tasks Analysis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57998" y="2824921"/>
            <a:ext cx="2410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1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Metrics </a:t>
            </a:r>
            <a:r>
              <a:rPr kumimoji="1" lang="en-GB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type </a:t>
            </a:r>
            <a:r>
              <a:rPr kumimoji="1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eval weight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3713" y="2809791"/>
            <a:ext cx="21366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1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Tasks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type</a:t>
            </a:r>
            <a:r>
              <a:rPr kumimoji="1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Times New Roman" panose="02020603050405020304" pitchFamily="18" charset="0"/>
              </a:rPr>
              <a:t> eval weight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46149" y="3819910"/>
            <a:ext cx="5939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Efficiency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quick-representative tasks for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en-GB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split: Encoder Inference ║ Task Evaluation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Benefits: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Faster results 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GB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GPU efficiency 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562" y="3177851"/>
            <a:ext cx="2956355" cy="28595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632" y="5972409"/>
            <a:ext cx="3318488" cy="57356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87" y="3118438"/>
            <a:ext cx="2956355" cy="293212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09" y="5972409"/>
            <a:ext cx="2362417" cy="508576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405976" y="1333947"/>
            <a:ext cx="5752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Tasks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Weight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Clip-Level Tasks: 67+% (by task type)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Tasks: 62+% (by type &amp; metrics)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 Recognition: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26+%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5461905" y="1567832"/>
            <a:ext cx="815573" cy="5682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右箭头 6"/>
          <p:cNvSpPr/>
          <p:nvPr/>
        </p:nvSpPr>
        <p:spPr>
          <a:xfrm rot="5400000">
            <a:off x="8728016" y="2769100"/>
            <a:ext cx="815573" cy="5682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47177" y="834676"/>
            <a:ext cx="5090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Postprocessing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58034" y="1108205"/>
            <a:ext cx="39054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Silent Padding Impact on Embeddings</a:t>
            </a:r>
            <a:endParaRPr kumimoji="1"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850" y="3718607"/>
            <a:ext cx="4594636" cy="2979334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714750" y="1985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953" y="1515101"/>
            <a:ext cx="3652111" cy="220350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177" y="1629208"/>
            <a:ext cx="74779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Evaluation Audio Analysis</a:t>
            </a:r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Long silent segments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(≥0.5s)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Fixed-length input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requirement (e.g., </a:t>
            </a:r>
            <a:r>
              <a:rPr lang="en-GB" altLang="zh-CN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Dasheng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10s, Whisper 30s)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Silence padding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sub-length sequences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inference</a:t>
            </a:r>
            <a:b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ilent segments influence</a:t>
            </a:r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Dilutes effective information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audio features </a:t>
            </a:r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egrades </a:t>
            </a:r>
            <a:r>
              <a:rPr lang="en-GB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encoder’s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Clip-Level Tasks</a:t>
            </a:r>
          </a:p>
        </p:txBody>
      </p:sp>
      <p:sp>
        <p:nvSpPr>
          <p:cNvPr id="2" name="右箭头 1"/>
          <p:cNvSpPr/>
          <p:nvPr/>
        </p:nvSpPr>
        <p:spPr>
          <a:xfrm rot="5400000">
            <a:off x="3240269" y="3144900"/>
            <a:ext cx="815573" cy="56820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714750" y="1985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05103" y="1576352"/>
            <a:ext cx="5990897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Preprocessing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Detect &amp; filter silent segments (10ms units)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Applied DC removal + amplitude normalization</a:t>
            </a:r>
          </a:p>
          <a:p>
            <a:pPr lvl="1"/>
            <a:endParaRPr lang="en-GB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Postprocessing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Remove invalid features from silent padding</a:t>
            </a:r>
          </a:p>
          <a:p>
            <a:pPr algn="l"/>
            <a:endParaRPr lang="en-GB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14 tasks' weighted scores up! 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📈</a:t>
            </a:r>
            <a:endParaRPr lang="en-US" altLang="zh-C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Remove Silence</a:t>
            </a:r>
            <a:endParaRPr lang="zh-CN" altLang="en-US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MLP: 0.705 → 0.712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KNN: 0.524 → 0.582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DC and Norm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KNN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0.582 → 0.598 🌟</a:t>
            </a:r>
          </a:p>
          <a:p>
            <a:pPr algn="l"/>
            <a:endParaRPr lang="en-GB" altLang="zh-CN" b="0" i="0" dirty="0">
              <a:effectLst/>
              <a:latin typeface="Inter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973777" y="1460541"/>
          <a:ext cx="5765074" cy="3566160"/>
        </p:xfrm>
        <a:graphic>
          <a:graphicData uri="http://schemas.openxmlformats.org/drawingml/2006/table">
            <a:tbl>
              <a:tblPr/>
              <a:tblGrid>
                <a:gridCol w="11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8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 latinLnBrk="0"/>
                      <a:br>
                        <a:rPr lang="zh-CN" alt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zh-CN" alt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Preprocessing &amp; Postprocessing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tasks’ weighted scores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BatchSize</a:t>
                      </a:r>
                      <a:endParaRPr lang="en-GB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RemSil</a:t>
                      </a:r>
                      <a:endParaRPr lang="en-GB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RemDC</a:t>
                      </a:r>
                      <a:endParaRPr lang="en-GB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0.704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0.504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0.705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0.524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0.705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0.523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0.711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0.582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\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0.712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0.596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0.710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0.598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GB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  <a:endParaRPr lang="zh-CN" alt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0.707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altLang="zh-CN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0.546</a:t>
                      </a:r>
                    </a:p>
                  </a:txBody>
                  <a:tcPr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6201103" y="5189650"/>
            <a:ext cx="5765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</a:p>
          <a:p>
            <a:pPr algn="l"/>
            <a:r>
              <a:rPr lang="en-GB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Best inference performance achieved at batch size=1. </a:t>
            </a:r>
          </a:p>
          <a:p>
            <a:pPr algn="l"/>
            <a:r>
              <a:rPr lang="en-GB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batch size = 16, some invalid features are retained, due to the tensor [B, C, T] requirement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zh-CN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547" y="998876"/>
            <a:ext cx="5090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Postprocessing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714750" y="1985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1020" y="968362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GB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Ensemble</a:t>
            </a:r>
            <a:endParaRPr kumimoji="1"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7107059" y="1673895"/>
          <a:ext cx="3872519" cy="2590795"/>
        </p:xfrm>
        <a:graphic>
          <a:graphicData uri="http://schemas.openxmlformats.org/drawingml/2006/table">
            <a:tbl>
              <a:tblPr/>
              <a:tblGrid>
                <a:gridCol w="181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071">
                <a:tc gridSpan="2"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SSL for Speech &amp; Audio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071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Speech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Audio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71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Wav2vec2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</a:t>
                      </a:r>
                      <a:endParaRPr lang="en-GB" sz="20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071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Whisper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511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Qwen2-Audio encoder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···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8048331" y="4452119"/>
            <a:ext cx="1580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1+1 &gt;</a:t>
            </a:r>
            <a:r>
              <a:rPr lang="zh-CN" altLang="en-US" sz="2400" dirty="0"/>
              <a:t> </a:t>
            </a:r>
            <a:r>
              <a:rPr lang="en-US" altLang="zh-CN" sz="2400" dirty="0"/>
              <a:t>2</a:t>
            </a:r>
            <a:r>
              <a:rPr lang="zh-CN" altLang="en-US" sz="2400" dirty="0"/>
              <a:t>  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91020" y="1673895"/>
            <a:ext cx="61052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Task Divergence</a:t>
            </a:r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 vs. speech tasks exhibit different characteristics, with speech recognition carrying significant evaluation weightage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3029" y="3282508"/>
            <a:ext cx="61052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Parameter Flexibility </a:t>
            </a:r>
          </a:p>
          <a:p>
            <a:pPr algn="l"/>
            <a:r>
              <a:rPr lang="zh-CN" altLang="en-US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imposes no constraints on model parameter count, enabling architecture scaling.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83029" y="4701722"/>
            <a:ext cx="61052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Domain Preferences</a:t>
            </a:r>
          </a:p>
          <a:p>
            <a:pPr algn="l"/>
            <a:r>
              <a:rPr lang="zh-CN" alt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altLang="zh-CN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SSL</a:t>
            </a:r>
            <a:r>
              <a:rPr lang="zh-CN" alt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</a:t>
            </a:r>
            <a:r>
              <a:rPr lang="zh-CN" alt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Encoders can be broadly categorized by application scenarios</a:t>
            </a:r>
            <a:r>
              <a:rPr lang="zh-CN" altLang="en-US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into Speech and Audio.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488999" y="4986896"/>
            <a:ext cx="5108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altLang="zh-CN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Ensembling</a:t>
            </a:r>
            <a:r>
              <a:rPr lang="en-GB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Speech and Audio models may yield better performance than single models.</a:t>
            </a:r>
            <a:endParaRPr lang="en-GB" altLang="zh-CN" sz="2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714750" y="1985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5491" y="898442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Ensemble</a:t>
            </a:r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56323" y="4148354"/>
            <a:ext cx="68251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Integration Trials: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0" i="0" dirty="0" err="1">
                <a:solidFill>
                  <a:srgbClr val="000000"/>
                </a:solidFill>
                <a:effectLst/>
                <a:latin typeface="Inter"/>
              </a:rPr>
              <a:t>Dasheng</a:t>
            </a:r>
            <a:endParaRPr lang="en-GB" altLang="zh-CN" sz="2000" b="0" i="0" dirty="0">
              <a:solidFill>
                <a:srgbClr val="000000"/>
              </a:solidFill>
              <a:effectLst/>
              <a:latin typeface="Inter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0" i="0" dirty="0" err="1">
                <a:solidFill>
                  <a:srgbClr val="000000"/>
                </a:solidFill>
                <a:effectLst/>
                <a:latin typeface="Inter"/>
              </a:rPr>
              <a:t>Dasheng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Inter"/>
              </a:rPr>
              <a:t> + Whisper</a:t>
            </a:r>
            <a:endParaRPr lang="en-GB" altLang="zh-CN" sz="2000" dirty="0">
              <a:solidFill>
                <a:srgbClr val="000000"/>
              </a:solidFill>
              <a:latin typeface="Inter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b="0" i="0" dirty="0" err="1">
                <a:solidFill>
                  <a:srgbClr val="000000"/>
                </a:solidFill>
                <a:effectLst/>
                <a:latin typeface="Inter"/>
              </a:rPr>
              <a:t>Dasheng</a:t>
            </a:r>
            <a:r>
              <a:rPr lang="en-GB" altLang="zh-CN" sz="2000" b="0" i="0" dirty="0">
                <a:solidFill>
                  <a:srgbClr val="000000"/>
                </a:solidFill>
                <a:effectLst/>
                <a:latin typeface="Inter"/>
              </a:rPr>
              <a:t> + Qwen2-Audio Encoder</a:t>
            </a:r>
          </a:p>
          <a:p>
            <a:pPr algn="l"/>
            <a:br>
              <a:rPr lang="en-GB" altLang="zh-CN" sz="2000" dirty="0"/>
            </a:br>
            <a:r>
              <a:rPr lang="en-GB" altLang="zh-CN" sz="2000" b="1" i="0" dirty="0">
                <a:effectLst/>
                <a:latin typeface="Inter"/>
              </a:rPr>
              <a:t>Key Note:</a:t>
            </a:r>
            <a:r>
              <a:rPr lang="en-GB" altLang="zh-CN" sz="2000" b="0" i="0" dirty="0">
                <a:effectLst/>
                <a:latin typeface="Inter"/>
              </a:rPr>
              <a:t> Embedding alignment required in temporal dimension for ensemble models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096000" y="4389146"/>
          <a:ext cx="5716053" cy="1895176"/>
        </p:xfrm>
        <a:graphic>
          <a:graphicData uri="http://schemas.openxmlformats.org/drawingml/2006/table">
            <a:tbl>
              <a:tblPr/>
              <a:tblGrid>
                <a:gridCol w="3115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095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91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0.731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0.560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48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Dasheng1.2B+Whisper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0.743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48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Dasheng1.2B+Qwen2Audio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0.761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0.682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63" y="413051"/>
            <a:ext cx="11298014" cy="373530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2160" y="900931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Fine-tuning &amp; Ensemble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7714" y="1450046"/>
            <a:ext cx="59068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Audioset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Fine-tuning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Multi-task fitness: 527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 variety: speech, music environmental sounds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scale: 5100+h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01940" y="1450045"/>
            <a:ext cx="57127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Approach: Fine-tune Qwen2-Audio Encoder and Dasheng separately, then fused embeddings.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Model: Encoder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MLP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65648" y="4361587"/>
            <a:ext cx="2344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Details</a:t>
            </a:r>
          </a:p>
        </p:txBody>
      </p:sp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532160" y="4885483"/>
          <a:ext cx="11384278" cy="128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2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50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114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3135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Optimizer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learning rate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Masking Rate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Freezing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others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1.2B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AdamW8bit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1.00E-05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Layers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4*V100 </a:t>
                      </a:r>
                    </a:p>
                    <a:p>
                      <a:pPr algn="ctr" fontAlgn="ctr" latinLnBrk="0"/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BatchSize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=12 </a:t>
                      </a:r>
                      <a:r>
                        <a:rPr lang="en-GB" sz="1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EpochLength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=500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Qwen2-Audio Encoder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Last 5 Layers</a:t>
                      </a:r>
                      <a:endParaRPr lang="en-GB" sz="18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65648" y="6290104"/>
            <a:ext cx="5713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model fine-tuning, pre-</a:t>
            </a:r>
            <a:r>
              <a:rPr lang="en-US" altLang="zh-CN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altLang="zh-CN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post-processing are applied</a:t>
            </a:r>
            <a:endParaRPr kumimoji="1" lang="zh-CN" altLang="en-US" sz="2000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234" y="2967182"/>
            <a:ext cx="9957094" cy="126075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7663" y="956039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 Fine-tuning &amp; Ensemble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926154" y="4807889"/>
            <a:ext cx="5014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altLang="zh-CN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Indicates the model has undergone fine-tuning.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1915" y="1511666"/>
            <a:ext cx="538164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Fine-tuning Strategy &amp; Key Result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Dasheng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Base Model Results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Fine-tuning significantly </a:t>
            </a:r>
            <a:r>
              <a:rPr lang="en-GB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KNN scores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Minimal impact on MLP performance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GB" altLang="zh-C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GB" altLang="zh-CN" sz="2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Same Method to Larger Models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Applied same fine-tuning pipeline to: </a:t>
            </a:r>
            <a:r>
              <a:rPr lang="en-GB" altLang="zh-CN" sz="20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Dasheng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1.2B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Qwen2-Audio Encoder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lang="en-GB" altLang="zh-C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consistent KNN improvements across models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GB" altLang="zh-CN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zh-CN" altLang="en-US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asheng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1.2 Finetuned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altLang="zh-CN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wen2Audio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inetuned  Audio Encoder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zh-CN" sz="20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/>
        </p:nvGraphicFramePr>
        <p:xfrm>
          <a:off x="5926154" y="1438353"/>
          <a:ext cx="6105292" cy="3169920"/>
        </p:xfrm>
        <a:graphic>
          <a:graphicData uri="http://schemas.openxmlformats.org/drawingml/2006/table">
            <a:tbl>
              <a:tblPr/>
              <a:tblGrid>
                <a:gridCol w="3374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GB" sz="20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</a:t>
                      </a:r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</a:t>
                      </a:r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Dasheng1.2B+Qwen2Audio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0.761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Dahseng1.2B*+</a:t>
                      </a:r>
                      <a:r>
                        <a:rPr lang="en-GB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Qwen2Audio</a:t>
                      </a:r>
                      <a:endParaRPr lang="en-GB" sz="2000" b="0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GB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Dasheng1.2B*+Qwen2Audio*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zh-CN" sz="20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18" name="Isosceles Tri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20" name="Isosceles Tri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4" name="图片 3" descr="蓝色的标志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4" y="212034"/>
            <a:ext cx="2353495" cy="6014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6850" y="1132885"/>
            <a:ext cx="6105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GB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altLang="zh-C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飞书文档 - 图片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920" y="1380360"/>
            <a:ext cx="8641080" cy="542767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96850" y="2876117"/>
            <a:ext cx="2804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DQFAudio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Encoder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secured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place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Weighted Averaged Score.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144" descr="字节跳动ByteDance-PPT-0724-04.jpg"/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noFill/>
        </p:spPr>
      </p:pic>
      <p:sp>
        <p:nvSpPr>
          <p:cNvPr id="8" name="TextBox 6145"/>
          <p:cNvSpPr txBox="1"/>
          <p:nvPr/>
        </p:nvSpPr>
        <p:spPr>
          <a:xfrm>
            <a:off x="705705" y="2882900"/>
            <a:ext cx="6050695" cy="546100"/>
          </a:xfrm>
          <a:prstGeom prst="rect">
            <a:avLst/>
          </a:prstGeom>
          <a:noFill/>
          <a:ln w="12700">
            <a:noFill/>
          </a:ln>
        </p:spPr>
        <p:txBody>
          <a:bodyPr wrap="square" lIns="50800" tIns="50800" rIns="50800" bIns="50800" anchor="ctr" anchorCtr="0">
            <a:noAutofit/>
          </a:bodyPr>
          <a:lstStyle/>
          <a:p>
            <a:pPr algn="ctr" hangingPunct="0"/>
            <a:r>
              <a:rPr lang="en-US" altLang="zh-CN" sz="8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THANKS.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Presentation 2 by Team </a:t>
            </a:r>
            <a:r>
              <a:rPr lang="en-US" altLang="zh-CN" sz="4000" b="1" i="0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SAMoVA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69</a:t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01057" y="247650"/>
            <a:ext cx="45054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Statistics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5" name="图表 4"/>
          <p:cNvGraphicFramePr/>
          <p:nvPr>
            <p:custDataLst>
              <p:tags r:id="rId1"/>
            </p:custDataLst>
          </p:nvPr>
        </p:nvGraphicFramePr>
        <p:xfrm>
          <a:off x="391222" y="1060756"/>
          <a:ext cx="3826933" cy="2260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文本框 14"/>
          <p:cNvSpPr txBox="1"/>
          <p:nvPr>
            <p:custDataLst>
              <p:tags r:id="rId2"/>
            </p:custDataLst>
          </p:nvPr>
        </p:nvSpPr>
        <p:spPr>
          <a:xfrm>
            <a:off x="1904483" y="2133651"/>
            <a:ext cx="87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zh-CN" altLang="en-US" sz="3600" dirty="0">
              <a:latin typeface="Cambria" panose="02040503050406030204" pitchFamily="18" charset="0"/>
            </a:endParaRPr>
          </a:p>
        </p:txBody>
      </p:sp>
      <p:graphicFrame>
        <p:nvGraphicFramePr>
          <p:cNvPr id="9" name="图表 8"/>
          <p:cNvGraphicFramePr/>
          <p:nvPr>
            <p:custDataLst>
              <p:tags r:id="rId3"/>
            </p:custDataLst>
          </p:nvPr>
        </p:nvGraphicFramePr>
        <p:xfrm>
          <a:off x="391222" y="3704565"/>
          <a:ext cx="3826933" cy="2260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文本框 14"/>
          <p:cNvSpPr txBox="1"/>
          <p:nvPr>
            <p:custDataLst>
              <p:tags r:id="rId4"/>
            </p:custDataLst>
          </p:nvPr>
        </p:nvSpPr>
        <p:spPr>
          <a:xfrm>
            <a:off x="1904483" y="4828895"/>
            <a:ext cx="871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zh-CN" altLang="en-US" sz="3600" dirty="0">
              <a:latin typeface="Cambria" panose="02040503050406030204" pitchFamily="18" charset="0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4421505" y="1214755"/>
          <a:ext cx="7027545" cy="4750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5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" y="0"/>
            <a:ext cx="12191889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72</a:t>
            </a:fld>
            <a:endParaRPr lang="zh-CN" alt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73</a:t>
            </a:fld>
            <a:endParaRPr lang="zh-CN" alt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889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74</a:t>
            </a:fld>
            <a:endParaRPr lang="zh-CN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889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75</a:t>
            </a:fld>
            <a:endParaRPr lang="zh-CN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889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76</a:t>
            </a:fld>
            <a:endParaRPr lang="zh-CN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77</a:t>
            </a:fld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8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889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78</a:t>
            </a:fld>
            <a:endParaRPr lang="zh-CN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889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79</a:t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93815" y="601364"/>
            <a:ext cx="34438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Leaderboard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/>
          <p:nvPr>
            <p:extLst>
              <p:ext uri="{D42A27DB-BD31-4B8C-83A1-F6EECF244321}">
                <p14:modId xmlns:p14="http://schemas.microsoft.com/office/powerpoint/2010/main" val="3237874300"/>
              </p:ext>
            </p:extLst>
          </p:nvPr>
        </p:nvGraphicFramePr>
        <p:xfrm>
          <a:off x="1978690" y="1827331"/>
          <a:ext cx="8532495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Track A: MLP Results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Affiliation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Weighted Averaged Score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0.865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GAEBT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0.860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AudioX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0.836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Carnegie Mellon University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CMU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0.827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Alibaba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Aluminumbox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0.807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NTT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Probin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0.709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IRIT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SAMoVA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Take a group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photo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9218" name="Picture 2" descr="10 Reasons to Take a Headshot for Corporate or Creative Industries  -DesignBu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2" y="1842880"/>
            <a:ext cx="8702676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62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Thanks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ee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you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next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year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en-US" sz="4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84202-33B7-4B7D-BD9E-C49A51A06A4C}" type="slidenum">
              <a:rPr lang="zh-CN" altLang="en-US" smtClean="0"/>
              <a:t>81</a:t>
            </a:fld>
            <a:endParaRPr lang="zh-CN" altLang="en-US"/>
          </a:p>
        </p:txBody>
      </p:sp>
      <p:grpSp>
        <p:nvGrpSpPr>
          <p:cNvPr id="5" name="组合 29"/>
          <p:cNvGrpSpPr/>
          <p:nvPr/>
        </p:nvGrpSpPr>
        <p:grpSpPr>
          <a:xfrm>
            <a:off x="2760028" y="3924142"/>
            <a:ext cx="6671945" cy="650240"/>
            <a:chOff x="5711" y="9407"/>
            <a:chExt cx="10507" cy="1024"/>
          </a:xfrm>
        </p:grpSpPr>
        <p:pic>
          <p:nvPicPr>
            <p:cNvPr id="6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1" y="9436"/>
              <a:ext cx="995" cy="995"/>
            </a:xfrm>
            <a:prstGeom prst="rect">
              <a:avLst/>
            </a:prstGeom>
          </p:spPr>
        </p:pic>
        <p:pic>
          <p:nvPicPr>
            <p:cNvPr id="7" name="图片 24" descr="4267f300e3eda72427edb46803f3c07b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0" y="9407"/>
              <a:ext cx="4038" cy="1024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3" y="9407"/>
              <a:ext cx="3360" cy="10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54082" y="788412"/>
            <a:ext cx="3475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Leaderboard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/>
          <p:nvPr>
            <p:extLst>
              <p:ext uri="{D42A27DB-BD31-4B8C-83A1-F6EECF244321}">
                <p14:modId xmlns:p14="http://schemas.microsoft.com/office/powerpoint/2010/main" val="682302035"/>
              </p:ext>
            </p:extLst>
          </p:nvPr>
        </p:nvGraphicFramePr>
        <p:xfrm>
          <a:off x="1998803" y="2201649"/>
          <a:ext cx="8532495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Track B: KNN Results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Affiliation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Weighted Averaged Score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audiocodec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0.792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GAEBT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0.782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ByteDance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AudioX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0.778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NTT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Probin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0.710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Carnegie Mellon University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CMU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0.707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Alibaba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Aluminumbox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0.641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IRIT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charset="-122"/>
                          <a:ea typeface="微软雅黑" panose="020B0503020204020204" charset="-122"/>
                        </a:rPr>
                        <a:t>SAMoVA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0.480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2646,3314378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.1533858267717,&quot;left&quot;:30.804881889763777,&quot;top&quot;:83.52409448818898,&quot;width&quot;:301.333307086614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.1533858267717,&quot;left&quot;:30.804881889763777,&quot;top&quot;:83.52409448818898,&quot;width&quot;:301.333307086614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.1533858267717,&quot;left&quot;:30.804881889763777,&quot;top&quot;:83.52409448818898,&quot;width&quot;:301.333307086614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31*202"/>
  <p:tag name="TABLE_ENDDRAG_RECT" val="9*225*931*20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37*492"/>
  <p:tag name="TABLE_ENDDRAG_RECT" val="395*31*537*4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16*119"/>
  <p:tag name="TABLE_ENDDRAG_RECT" val="73*362*816*1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5.5048031496063,&quot;left&quot;:73.01874015748032,&quot;top&quot;:166.93771653543305,&quot;width&quot;:81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3.65866141732283,&quot;left&quot;:29.6,&quot;top&quot;:101.64267716535433,&quot;width&quot;:918.12149606299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3.65866141732283,&quot;left&quot;:29.6,&quot;top&quot;:101.64267716535433,&quot;width&quot;:918.12149606299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3.65866141732283,&quot;left&quot;:29.6,&quot;top&quot;:101.64267716535433,&quot;width&quot;:918.12149606299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3.65866141732283,&quot;left&quot;:29.6,&quot;top&quot;:101.64267716535433,&quot;width&quot;:918.12149606299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3.65866141732283,&quot;left&quot;:29.6,&quot;top&quot;:101.64267716535433,&quot;width&quot;:918.12149606299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6.1533858267717,&quot;left&quot;:30.804881889763777,&quot;top&quot;:83.52409448818898,&quot;width&quot;:301.333307086614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71711CE4A45B42500DFA915E756" ma:contentTypeVersion="18" ma:contentTypeDescription="Create a new document." ma:contentTypeScope="" ma:versionID="5cdb7a91f55ff1940f9add044d23d5e2">
  <xsd:schema xmlns:xsd="http://www.w3.org/2001/XMLSchema" xmlns:xs="http://www.w3.org/2001/XMLSchema" xmlns:p="http://schemas.microsoft.com/office/2006/metadata/properties" xmlns:ns3="7ed5784c-4c6f-4d46-97dc-4c26ee444e08" xmlns:ns4="ea1cffe9-b1fc-4d09-be3f-916ceaf407fd" targetNamespace="http://schemas.microsoft.com/office/2006/metadata/properties" ma:root="true" ma:fieldsID="be7b445b19dd679043e18536c6266bbd" ns3:_="" ns4:_="">
    <xsd:import namespace="7ed5784c-4c6f-4d46-97dc-4c26ee444e08"/>
    <xsd:import namespace="ea1cffe9-b1fc-4d09-be3f-916ceaf40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5784c-4c6f-4d46-97dc-4c26ee444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cffe9-b1fc-4d09-be3f-916ceaf40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5784c-4c6f-4d46-97dc-4c26ee444e08" xsi:nil="true"/>
  </documentManagement>
</p:properties>
</file>

<file path=customXml/itemProps1.xml><?xml version="1.0" encoding="utf-8"?>
<ds:datastoreItem xmlns:ds="http://schemas.openxmlformats.org/officeDocument/2006/customXml" ds:itemID="{ECDF66C5-8466-4D1B-ADE8-5BD81A538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5784c-4c6f-4d46-97dc-4c26ee444e08"/>
    <ds:schemaRef ds:uri="ea1cffe9-b1fc-4d09-be3f-916ceaf40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3B735C-BE8E-471C-9B92-A835920CB0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D94E79-90F3-46B4-8DF2-BED42139D4E7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7ed5784c-4c6f-4d46-97dc-4c26ee444e08"/>
    <ds:schemaRef ds:uri="http://schemas.microsoft.com/office/infopath/2007/PartnerControls"/>
    <ds:schemaRef ds:uri="ea1cffe9-b1fc-4d09-be3f-916ceaf407f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4335</Words>
  <Application>Microsoft Macintosh PowerPoint</Application>
  <PresentationFormat>宽屏</PresentationFormat>
  <Paragraphs>928</Paragraphs>
  <Slides>81</Slides>
  <Notes>21</Notes>
  <HiddenSlides>0</HiddenSlides>
  <MMClips>22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81</vt:i4>
      </vt:variant>
    </vt:vector>
  </HeadingPairs>
  <TitlesOfParts>
    <vt:vector size="98" baseType="lpstr">
      <vt:lpstr>-apple-system</vt:lpstr>
      <vt:lpstr>等线</vt:lpstr>
      <vt:lpstr>等线</vt:lpstr>
      <vt:lpstr>等线 Light</vt:lpstr>
      <vt:lpstr>华文楷体</vt:lpstr>
      <vt:lpstr>微软雅黑</vt:lpstr>
      <vt:lpstr>Inter</vt:lpstr>
      <vt:lpstr>PingFang SC</vt:lpstr>
      <vt:lpstr>Aptos</vt:lpstr>
      <vt:lpstr>Aptos Display</vt:lpstr>
      <vt:lpstr>Arial</vt:lpstr>
      <vt:lpstr>Cambria</vt:lpstr>
      <vt:lpstr>Segoe UI</vt:lpstr>
      <vt:lpstr>Times New Roman</vt:lpstr>
      <vt:lpstr>Wingdings</vt:lpstr>
      <vt:lpstr>Office 主题​​</vt:lpstr>
      <vt:lpstr>1_Office Theme</vt:lpstr>
      <vt:lpstr>PowerPoint 演示文稿</vt:lpstr>
      <vt:lpstr>PowerPoint 演示文稿</vt:lpstr>
      <vt:lpstr>Challenge Introduction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Baseline Sharing</vt:lpstr>
      <vt:lpstr>Motivation</vt:lpstr>
      <vt:lpstr>Proposed Method: Dasheng </vt:lpstr>
      <vt:lpstr>Dominant Results </vt:lpstr>
      <vt:lpstr>Dominant Results </vt:lpstr>
      <vt:lpstr>Dominant Results </vt:lpstr>
      <vt:lpstr>Conclusion</vt:lpstr>
      <vt:lpstr>Thanks</vt:lpstr>
      <vt:lpstr>Award Winners with Certificates</vt:lpstr>
      <vt:lpstr>1st Place of Track A</vt:lpstr>
      <vt:lpstr>2nd Place of Track A</vt:lpstr>
      <vt:lpstr>2nd Place of Track A</vt:lpstr>
      <vt:lpstr>3rd Place of Track A</vt:lpstr>
      <vt:lpstr>3rd Place of Track A</vt:lpstr>
      <vt:lpstr>3rd Place of Track A</vt:lpstr>
      <vt:lpstr>3rd Place of Track A</vt:lpstr>
      <vt:lpstr>1st Place of Track B</vt:lpstr>
      <vt:lpstr>2nd Place of Track B</vt:lpstr>
      <vt:lpstr>2nd Place of Track B</vt:lpstr>
      <vt:lpstr>3rd Place of Track B</vt:lpstr>
      <vt:lpstr>3rd Place of Track B</vt:lpstr>
      <vt:lpstr>3rd Place of Track B</vt:lpstr>
      <vt:lpstr>3rd Place of Track B</vt:lpstr>
      <vt:lpstr>Reminder</vt:lpstr>
      <vt:lpstr>Neural Audio Codec</vt:lpstr>
      <vt:lpstr>PowerPoint 演示文稿</vt:lpstr>
      <vt:lpstr>Audio Codec</vt:lpstr>
      <vt:lpstr>Neural Audio Codec</vt:lpstr>
      <vt:lpstr>Limitations of Current Neural Codecs</vt:lpstr>
      <vt:lpstr>Motivations</vt:lpstr>
      <vt:lpstr>SemantiCodec</vt:lpstr>
      <vt:lpstr>Experimental Evaluations</vt:lpstr>
      <vt:lpstr>Experimental Evaluations</vt:lpstr>
      <vt:lpstr>Samples Comparison</vt:lpstr>
      <vt:lpstr>Visual Comparison</vt:lpstr>
      <vt:lpstr>Demos</vt:lpstr>
      <vt:lpstr>Conclusion &amp; Future Work</vt:lpstr>
      <vt:lpstr>Acknowledgements</vt:lpstr>
      <vt:lpstr>Take Aways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Presentation 1 by Team audiocodec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Presentation 2 by Team SAMoVA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Take a group photo</vt:lpstr>
      <vt:lpstr>Thanks，see you next year！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陈琛</dc:creator>
  <cp:lastModifiedBy>牛亚东_智能学院</cp:lastModifiedBy>
  <cp:revision>175</cp:revision>
  <dcterms:created xsi:type="dcterms:W3CDTF">2024-03-14T06:29:00Z</dcterms:created>
  <dcterms:modified xsi:type="dcterms:W3CDTF">2025-07-01T07:44:40Z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E8FDEE14D87A46CEBEF56A3F33B5414A_13</vt:lpwstr>
  </property>
  <property fmtid="{D5CDD505-2E9C-101B-9397-08002B2CF9AE}" pid="3" name="KSOProductBuildVer">
    <vt:lpwstr>2052-12.1.0.21541</vt:lpwstr>
  </property>
  <property fmtid="{D5CDD505-2E9C-101B-9397-08002B2CF9AE}" pid="4" name="ContentTypeId">
    <vt:lpwstr>0x010100E685071711CE4A45B42500DFA915E756</vt:lpwstr>
  </property>
</Properties>
</file>