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58" r:id="rId4"/>
    <p:sldId id="259" r:id="rId5"/>
    <p:sldId id="260" r:id="rId6"/>
    <p:sldId id="262" r:id="rId7"/>
    <p:sldId id="263" r:id="rId8"/>
    <p:sldId id="308"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90" r:id="rId35"/>
    <p:sldId id="289" r:id="rId36"/>
    <p:sldId id="291" r:id="rId37"/>
    <p:sldId id="294" r:id="rId38"/>
    <p:sldId id="295" r:id="rId39"/>
    <p:sldId id="304" r:id="rId40"/>
    <p:sldId id="307"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43"/>
    <p:restoredTop sz="94676"/>
  </p:normalViewPr>
  <p:slideViewPr>
    <p:cSldViewPr snapToGrid="0">
      <p:cViewPr varScale="1">
        <p:scale>
          <a:sx n="144" d="100"/>
          <a:sy n="144" d="100"/>
        </p:scale>
        <p:origin x="56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0:20</a:t>
            </a:r>
          </a:p>
          <a:p>
            <a:r>
              <a:rPr dirty="0"/>
              <a:t>[/Timing]</a:t>
            </a:r>
          </a:p>
          <a:p>
            <a:endParaRPr dirty="0"/>
          </a:p>
          <a:p>
            <a:r>
              <a:rPr dirty="0"/>
              <a:t>[Key message]</a:t>
            </a:r>
          </a:p>
          <a:p>
            <a:r>
              <a:rPr dirty="0" err="1"/>
              <a:t>AudioLDM</a:t>
            </a:r>
            <a:r>
              <a:rPr dirty="0"/>
              <a:t> 2 studies one learning framework for sound effects, music, and intelligible speech.</a:t>
            </a:r>
          </a:p>
          <a:p>
            <a:r>
              <a:rPr dirty="0"/>
              <a:t>[/Key message]</a:t>
            </a:r>
          </a:p>
          <a:p>
            <a:endParaRPr dirty="0"/>
          </a:p>
          <a:p>
            <a:r>
              <a:rPr dirty="0"/>
              <a:t>[Suggested narration]</a:t>
            </a:r>
          </a:p>
          <a:p>
            <a:r>
              <a:rPr dirty="0"/>
              <a:t>I will begin from the production problem: why sound matters, why making the right sound remains difficult, and what an audio-generation system must do. Then I will show how </a:t>
            </a:r>
            <a:r>
              <a:rPr dirty="0" err="1"/>
              <a:t>AudioLDM</a:t>
            </a:r>
            <a:r>
              <a:rPr dirty="0"/>
              <a:t> 2 addresses one foundational part of that problem.</a:t>
            </a:r>
          </a:p>
          <a:p>
            <a:r>
              <a:rPr dirty="0"/>
              <a:t>[/Suggested narration]</a:t>
            </a:r>
          </a:p>
          <a:p>
            <a:endParaRPr dirty="0"/>
          </a:p>
          <a:p>
            <a:r>
              <a:rPr dirty="0"/>
              <a:t>[Transition]</a:t>
            </a:r>
          </a:p>
          <a:p>
            <a:r>
              <a:rPr dirty="0"/>
              <a:t>Begin with the role sound plays in the audience experience.</a:t>
            </a:r>
          </a:p>
          <a:p>
            <a:r>
              <a:rPr dirty="0"/>
              <a:t>[/Transition]</a:t>
            </a:r>
          </a:p>
          <a:p>
            <a:endParaRPr dirty="0"/>
          </a:p>
          <a:p>
            <a:r>
              <a:rPr dirty="0"/>
              <a:t>[Sources]</a:t>
            </a:r>
          </a:p>
          <a:p>
            <a:r>
              <a:rPr dirty="0"/>
              <a:t>- https://</a:t>
            </a:r>
            <a:r>
              <a:rPr dirty="0" err="1"/>
              <a:t>doi.org</a:t>
            </a:r>
            <a:r>
              <a:rPr dirty="0"/>
              <a:t>/10.1109/TASLP.2024.3399607</a:t>
            </a:r>
          </a:p>
          <a:p>
            <a:r>
              <a:rPr dirty="0"/>
              <a:t>- Haohe Liu, PhD thesis, Chapter 1 and Chapter 4</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0:30</a:t>
            </a:r>
          </a:p>
          <a:p>
            <a:r>
              <a:rPr dirty="0"/>
              <a:t>[/Timing]</a:t>
            </a:r>
          </a:p>
          <a:p>
            <a:endParaRPr dirty="0"/>
          </a:p>
          <a:p>
            <a:r>
              <a:rPr dirty="0"/>
              <a:t>[Key message]</a:t>
            </a:r>
          </a:p>
          <a:p>
            <a:r>
              <a:rPr dirty="0"/>
              <a:t>Generative media changes the product workflow: people can describe a result, generate candidates, and then edit.</a:t>
            </a:r>
          </a:p>
          <a:p>
            <a:r>
              <a:rPr dirty="0"/>
              <a:t>[/Key message]</a:t>
            </a:r>
          </a:p>
          <a:p>
            <a:endParaRPr dirty="0"/>
          </a:p>
          <a:p>
            <a:r>
              <a:rPr dirty="0"/>
              <a:t>[Suggested narration]</a:t>
            </a:r>
          </a:p>
          <a:p>
            <a:r>
              <a:rPr dirty="0"/>
              <a:t>Start at the industry level. The same change is visible across image, video, audio, and 3D creation: users increasingly begin by describing the result they need, then compare and refine generated candidates. This does not remove professional editing. It changes how the first usable asset is obtained. Audio is one part of that wider generative-media shift.</a:t>
            </a:r>
          </a:p>
          <a:p>
            <a:r>
              <a:rPr dirty="0"/>
              <a:t>[/Suggested narration]</a:t>
            </a:r>
          </a:p>
          <a:p>
            <a:endParaRPr dirty="0"/>
          </a:p>
          <a:p>
            <a:r>
              <a:rPr dirty="0"/>
              <a:t>[Transition]</a:t>
            </a:r>
          </a:p>
          <a:p>
            <a:r>
              <a:rPr dirty="0"/>
              <a:t>Why does this matter so much for audio? Because sound shapes how a product, scene, or story is experienced.</a:t>
            </a:r>
          </a:p>
          <a:p>
            <a:r>
              <a:rPr dirty="0"/>
              <a:t>[/Transition]</a:t>
            </a:r>
          </a:p>
          <a:p>
            <a:endParaRPr dirty="0"/>
          </a:p>
          <a:p>
            <a:r>
              <a:rPr dirty="0"/>
              <a:t>[Sources]</a:t>
            </a:r>
          </a:p>
          <a:p>
            <a:r>
              <a:rPr dirty="0"/>
              <a:t>- Haohe PhD Viva Presentation (1).pptx, slides 4-7 and slide 71 notes</a:t>
            </a:r>
          </a:p>
          <a:p>
            <a:r>
              <a:rPr dirty="0"/>
              <a:t>- Haohe Liu, High Quality Audio Generation with Latent Diffusion Models, PhD thesis, Introduction</a:t>
            </a:r>
          </a:p>
          <a:p>
            <a:r>
              <a:rPr dirty="0"/>
              <a:t>- Font Awesome Free 6 solid icons: https://</a:t>
            </a:r>
            <a:r>
              <a:rPr dirty="0" err="1"/>
              <a:t>github.com</a:t>
            </a:r>
            <a:r>
              <a:rPr dirty="0"/>
              <a:t>/</a:t>
            </a:r>
            <a:r>
              <a:rPr dirty="0" err="1"/>
              <a:t>FortAwesome</a:t>
            </a:r>
            <a:r>
              <a:rPr dirty="0"/>
              <a:t>/Font-Awesome/tree/6.x/</a:t>
            </a:r>
            <a:r>
              <a:rPr dirty="0" err="1"/>
              <a:t>svgs</a:t>
            </a:r>
            <a:r>
              <a:rPr dirty="0"/>
              <a:t>/solid</a:t>
            </a:r>
          </a:p>
          <a:p>
            <a:r>
              <a:rPr dirty="0"/>
              <a:t>- Font Awesome Free license: CC BY 4.0, https://</a:t>
            </a:r>
            <a:r>
              <a:rPr dirty="0" err="1"/>
              <a:t>creativecommons.org</a:t>
            </a:r>
            <a:r>
              <a:rPr dirty="0"/>
              <a:t>/licenses/by/4.0/</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0:40</a:t>
            </a:r>
          </a:p>
          <a:p>
            <a:r>
              <a:rPr dirty="0"/>
              <a:t>[/Timing]</a:t>
            </a:r>
          </a:p>
          <a:p>
            <a:endParaRPr dirty="0"/>
          </a:p>
          <a:p>
            <a:r>
              <a:rPr dirty="0"/>
              <a:t>[Key message]</a:t>
            </a:r>
          </a:p>
          <a:p>
            <a:r>
              <a:rPr dirty="0"/>
              <a:t>Sound carries information, mood, and a sense of place in digital experiences.</a:t>
            </a:r>
          </a:p>
          <a:p>
            <a:r>
              <a:rPr dirty="0"/>
              <a:t>[/Key message]</a:t>
            </a:r>
          </a:p>
          <a:p>
            <a:endParaRPr dirty="0"/>
          </a:p>
          <a:p>
            <a:r>
              <a:rPr dirty="0"/>
              <a:t>[Suggested narration]</a:t>
            </a:r>
          </a:p>
          <a:p>
            <a:r>
              <a:rPr dirty="0"/>
              <a:t>Reuse the thesis opening: from the subtle rustle of leaves to the immersive sound scene of a film, sound shapes how we perceive the world, experience entertainment, and communicate. In film, games, and radio, it conveys information, sets the mood, and constructs the environment.</a:t>
            </a:r>
          </a:p>
          <a:p>
            <a:r>
              <a:rPr dirty="0"/>
              <a:t>[/Suggested narration]</a:t>
            </a:r>
          </a:p>
          <a:p>
            <a:endParaRPr dirty="0"/>
          </a:p>
          <a:p>
            <a:r>
              <a:rPr dirty="0"/>
              <a:t>[Transition]</a:t>
            </a:r>
          </a:p>
          <a:p>
            <a:r>
              <a:rPr dirty="0"/>
              <a:t>Move from the audience experience to the products and teams that must create it.</a:t>
            </a:r>
          </a:p>
          <a:p>
            <a:r>
              <a:rPr dirty="0"/>
              <a:t>[/Transition]</a:t>
            </a:r>
          </a:p>
          <a:p>
            <a:endParaRPr dirty="0"/>
          </a:p>
          <a:p>
            <a:r>
              <a:rPr dirty="0"/>
              <a:t>[Sources]</a:t>
            </a:r>
          </a:p>
          <a:p>
            <a:r>
              <a:rPr dirty="0"/>
              <a:t>- Haohe Liu, PhD thesis, printed p. 1 / PDF p. 13</a:t>
            </a:r>
          </a:p>
          <a:p>
            <a:r>
              <a:rPr dirty="0"/>
              <a:t>- David Lynch quotation source: https://</a:t>
            </a:r>
            <a:r>
              <a:rPr dirty="0" err="1"/>
              <a:t>www.lynchnet.com</a:t>
            </a:r>
            <a:r>
              <a:rPr dirty="0"/>
              <a:t>/</a:t>
            </a:r>
            <a:r>
              <a:rPr dirty="0" err="1"/>
              <a:t>monster.html</a:t>
            </a:r>
            <a:endParaRPr dirty="0"/>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0:40</a:t>
            </a:r>
          </a:p>
          <a:p>
            <a:r>
              <a:rPr dirty="0"/>
              <a:t>[/Timing]</a:t>
            </a:r>
          </a:p>
          <a:p>
            <a:endParaRPr dirty="0"/>
          </a:p>
          <a:p>
            <a:r>
              <a:rPr dirty="0"/>
              <a:t>[Key message]</a:t>
            </a:r>
          </a:p>
          <a:p>
            <a:r>
              <a:rPr dirty="0"/>
              <a:t>Film, games, spoken media, and creative tools all depend on controllable audio.</a:t>
            </a:r>
          </a:p>
          <a:p>
            <a:r>
              <a:rPr dirty="0"/>
              <a:t>[/Key message]</a:t>
            </a:r>
          </a:p>
          <a:p>
            <a:endParaRPr dirty="0"/>
          </a:p>
          <a:p>
            <a:r>
              <a:rPr dirty="0"/>
              <a:t>[Suggested narration]</a:t>
            </a:r>
          </a:p>
          <a:p>
            <a:r>
              <a:rPr dirty="0"/>
              <a:t>Speak in product terms. Film and video need atmosphere and attention cues. Interactive worlds need audio that fits changing events. Spoken media needs intelligibility and context. Creative tools must help people find or make the right sound quickly.</a:t>
            </a:r>
          </a:p>
          <a:p>
            <a:r>
              <a:rPr dirty="0"/>
              <a:t>[/Suggested narration]</a:t>
            </a:r>
          </a:p>
          <a:p>
            <a:endParaRPr dirty="0"/>
          </a:p>
          <a:p>
            <a:r>
              <a:rPr dirty="0"/>
              <a:t>[Transition]</a:t>
            </a:r>
          </a:p>
          <a:p>
            <a:r>
              <a:rPr dirty="0"/>
              <a:t>These needs expose how much work still sits inside the production process.</a:t>
            </a:r>
          </a:p>
          <a:p>
            <a:r>
              <a:rPr dirty="0"/>
              <a:t>[/Transition]</a:t>
            </a:r>
          </a:p>
          <a:p>
            <a:endParaRPr dirty="0"/>
          </a:p>
          <a:p>
            <a:r>
              <a:rPr dirty="0"/>
              <a:t>[Sources]</a:t>
            </a:r>
          </a:p>
          <a:p>
            <a:r>
              <a:rPr dirty="0"/>
              <a:t>- Haohe Liu, PhD thesis, printed pp. 1-4 / PDF pp. 13-16</a:t>
            </a:r>
          </a:p>
          <a:p>
            <a:r>
              <a:rPr dirty="0"/>
              <a:t>- Slide 3 image: https://</a:t>
            </a:r>
            <a:r>
              <a:rPr dirty="0" err="1"/>
              <a:t>images.unsplash.com</a:t>
            </a:r>
            <a:r>
              <a:rPr dirty="0"/>
              <a:t>/photo-1485846234645-a62644f84728</a:t>
            </a:r>
          </a:p>
          <a:p>
            <a:r>
              <a:rPr dirty="0"/>
              <a:t>- Slide 3 image: https://</a:t>
            </a:r>
            <a:r>
              <a:rPr dirty="0" err="1"/>
              <a:t>images.unsplash.com</a:t>
            </a:r>
            <a:r>
              <a:rPr dirty="0"/>
              <a:t>/photo-1542751371-adc38448a05e</a:t>
            </a:r>
          </a:p>
          <a:p>
            <a:r>
              <a:rPr dirty="0"/>
              <a:t>- Slide 3 image: https://</a:t>
            </a:r>
            <a:r>
              <a:rPr dirty="0" err="1"/>
              <a:t>images.unsplash.com</a:t>
            </a:r>
            <a:r>
              <a:rPr dirty="0"/>
              <a:t>/photo-1590602847861-f357a9332bbc</a:t>
            </a:r>
          </a:p>
          <a:p>
            <a:r>
              <a:rPr dirty="0"/>
              <a:t>- Slide 3 image: https://</a:t>
            </a:r>
            <a:r>
              <a:rPr dirty="0" err="1"/>
              <a:t>images.unsplash.com</a:t>
            </a:r>
            <a:r>
              <a:rPr dirty="0"/>
              <a:t>/photo-1598488035139-bdbb2231ce04</a:t>
            </a:r>
          </a:p>
          <a:p>
            <a:r>
              <a:rPr dirty="0"/>
              <a:t>- </a:t>
            </a:r>
            <a:r>
              <a:rPr dirty="0" err="1"/>
              <a:t>Unsplash</a:t>
            </a:r>
            <a:r>
              <a:rPr dirty="0"/>
              <a:t> License: https://</a:t>
            </a:r>
            <a:r>
              <a:rPr dirty="0" err="1"/>
              <a:t>unsplash.com</a:t>
            </a:r>
            <a:r>
              <a:rPr dirty="0"/>
              <a:t>/license</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0:45</a:t>
            </a:r>
          </a:p>
          <a:p>
            <a:r>
              <a:rPr dirty="0"/>
              <a:t>[/Timing]</a:t>
            </a:r>
          </a:p>
          <a:p>
            <a:endParaRPr dirty="0"/>
          </a:p>
          <a:p>
            <a:r>
              <a:rPr dirty="0"/>
              <a:t>[Key message]</a:t>
            </a:r>
          </a:p>
          <a:p>
            <a:r>
              <a:rPr dirty="0"/>
              <a:t>A short, specific sound can still require recording, search, editing, layering, and repeated revision.</a:t>
            </a:r>
          </a:p>
          <a:p>
            <a:r>
              <a:rPr dirty="0"/>
              <a:t>[/Key message]</a:t>
            </a:r>
          </a:p>
          <a:p>
            <a:endParaRPr dirty="0"/>
          </a:p>
          <a:p>
            <a:r>
              <a:rPr dirty="0"/>
              <a:t>[Suggested narration]</a:t>
            </a:r>
          </a:p>
          <a:p>
            <a:r>
              <a:rPr dirty="0"/>
              <a:t>Use the creative brief as a concrete example. A sound team may first record a candidate, then search for alternatives, edit and layer several sources, place the event in the right acoustic space, and listen again in context. Even when each tool works well, the finished few seconds of audio can require several handoffs and several rounds of revision. The prompt is illustrative; it is not presented as an </a:t>
            </a:r>
            <a:r>
              <a:rPr dirty="0" err="1"/>
              <a:t>AudioLDM</a:t>
            </a:r>
            <a:r>
              <a:rPr dirty="0"/>
              <a:t> 2 benchmark result.</a:t>
            </a:r>
          </a:p>
          <a:p>
            <a:r>
              <a:rPr dirty="0"/>
              <a:t>[/Suggested narration]</a:t>
            </a:r>
          </a:p>
          <a:p>
            <a:endParaRPr dirty="0"/>
          </a:p>
          <a:p>
            <a:r>
              <a:rPr dirty="0"/>
              <a:t>[Transition]</a:t>
            </a:r>
          </a:p>
          <a:p>
            <a:r>
              <a:rPr dirty="0"/>
              <a:t>Digital audio workstations made the editing stage much faster, but they did not eliminate the search for the missing source sound.</a:t>
            </a:r>
          </a:p>
          <a:p>
            <a:r>
              <a:rPr dirty="0"/>
              <a:t>[/Transition]</a:t>
            </a:r>
          </a:p>
          <a:p>
            <a:endParaRPr dirty="0"/>
          </a:p>
          <a:p>
            <a:r>
              <a:rPr dirty="0"/>
              <a:t>[Sources]</a:t>
            </a:r>
          </a:p>
          <a:p>
            <a:r>
              <a:rPr dirty="0"/>
              <a:t>- Haohe Liu, PhD thesis, printed pp. 2-4 / PDF pp. 14-16</a:t>
            </a:r>
          </a:p>
          <a:p>
            <a:r>
              <a:rPr dirty="0"/>
              <a:t>- Haohe PhD Viva Presentation (1).pptx, slides 3-7</a:t>
            </a:r>
          </a:p>
          <a:p>
            <a:r>
              <a:rPr dirty="0"/>
              <a:t>- Font Awesome Free 6 solid icons and CC BY 4.0 license: https://</a:t>
            </a:r>
            <a:r>
              <a:rPr dirty="0" err="1"/>
              <a:t>fontawesome.com</a:t>
            </a:r>
            <a:r>
              <a:rPr dirty="0"/>
              <a:t>/license/free</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0:40</a:t>
            </a:r>
          </a:p>
          <a:p>
            <a:r>
              <a:rPr dirty="0"/>
              <a:t>[/Timing]</a:t>
            </a:r>
          </a:p>
          <a:p>
            <a:endParaRPr dirty="0"/>
          </a:p>
          <a:p>
            <a:r>
              <a:rPr dirty="0"/>
              <a:t>[Key message]</a:t>
            </a:r>
          </a:p>
          <a:p>
            <a:r>
              <a:rPr dirty="0"/>
              <a:t>A sentence can specify the event, timing, location, and acoustic character that a short search query leaves unstated.</a:t>
            </a:r>
          </a:p>
          <a:p>
            <a:r>
              <a:rPr dirty="0"/>
              <a:t>[/Key message]</a:t>
            </a:r>
          </a:p>
          <a:p>
            <a:endParaRPr dirty="0"/>
          </a:p>
          <a:p>
            <a:r>
              <a:rPr dirty="0"/>
              <a:t>[Suggested narration]</a:t>
            </a:r>
          </a:p>
          <a:p>
            <a:r>
              <a:rPr dirty="0"/>
              <a:t>A search query such as 'metal door' identifies a category. The complete sentence says what happens, when it happens, where it happens, and how the result should sound. This is why text is useful as a control interface for audio generation: it can describe a whole scene in one familiar format. Again, this is an illustrative production brief rather than a reported model output.</a:t>
            </a:r>
          </a:p>
          <a:p>
            <a:r>
              <a:rPr dirty="0"/>
              <a:t>[/Suggested narration]</a:t>
            </a:r>
          </a:p>
          <a:p>
            <a:endParaRPr dirty="0"/>
          </a:p>
          <a:p>
            <a:r>
              <a:rPr dirty="0"/>
              <a:t>[Transition]</a:t>
            </a:r>
          </a:p>
          <a:p>
            <a:r>
              <a:rPr dirty="0"/>
              <a:t>This leads to the single research question that frames </a:t>
            </a:r>
            <a:r>
              <a:rPr dirty="0" err="1"/>
              <a:t>AudioLDM</a:t>
            </a:r>
            <a:r>
              <a:rPr dirty="0"/>
              <a:t> 2.</a:t>
            </a:r>
          </a:p>
          <a:p>
            <a:r>
              <a:rPr dirty="0"/>
              <a:t>[/Transition]</a:t>
            </a:r>
          </a:p>
          <a:p>
            <a:endParaRPr dirty="0"/>
          </a:p>
          <a:p>
            <a:r>
              <a:rPr dirty="0"/>
              <a:t>[Sources]</a:t>
            </a:r>
          </a:p>
          <a:p>
            <a:r>
              <a:rPr dirty="0"/>
              <a:t>- Haohe Liu, PhD thesis, printed p. 4 / PDF p. 16</a:t>
            </a:r>
          </a:p>
          <a:p>
            <a:r>
              <a:rPr dirty="0"/>
              <a:t>- Haohe PhD Viva Presentation (1).pptx, slides 7 and 17</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0:15</a:t>
            </a:r>
          </a:p>
          <a:p>
            <a:r>
              <a:rPr dirty="0"/>
              <a:t>[/Timing]</a:t>
            </a:r>
          </a:p>
          <a:p>
            <a:endParaRPr dirty="0"/>
          </a:p>
          <a:p>
            <a:r>
              <a:rPr dirty="0"/>
              <a:t>[Key message]</a:t>
            </a:r>
          </a:p>
          <a:p>
            <a:r>
              <a:rPr dirty="0" err="1"/>
              <a:t>AudioLDM</a:t>
            </a:r>
            <a:r>
              <a:rPr dirty="0"/>
              <a:t> 2's north star is one general, unified audio generator across sound effects, music, and speech.</a:t>
            </a:r>
          </a:p>
          <a:p>
            <a:r>
              <a:rPr dirty="0"/>
              <a:t>[/Key message]</a:t>
            </a:r>
          </a:p>
          <a:p>
            <a:endParaRPr dirty="0"/>
          </a:p>
          <a:p>
            <a:r>
              <a:rPr dirty="0"/>
              <a:t>[Suggested narration]</a:t>
            </a:r>
          </a:p>
          <a:p>
            <a:r>
              <a:rPr dirty="0"/>
              <a:t>If the audience remembers one sentence, it is this: one general, unified audio generator for sound effects, music, and speech. This is the north star—not a claim that every production need is already solved, but the guiding objective that connects the representation, modeling, and evaluation choices in </a:t>
            </a:r>
            <a:r>
              <a:rPr dirty="0" err="1"/>
              <a:t>AudioLDM</a:t>
            </a:r>
            <a:r>
              <a:rPr dirty="0"/>
              <a:t> 2.</a:t>
            </a:r>
          </a:p>
          <a:p>
            <a:r>
              <a:rPr dirty="0"/>
              <a:t>[/Suggested narration]</a:t>
            </a:r>
          </a:p>
          <a:p>
            <a:endParaRPr dirty="0"/>
          </a:p>
          <a:p>
            <a:r>
              <a:rPr dirty="0"/>
              <a:t>[Transition]</a:t>
            </a:r>
          </a:p>
          <a:p>
            <a:r>
              <a:rPr dirty="0"/>
              <a:t>The paper makes this north star technically concrete, while the full creative product workflow remains larger than one model.</a:t>
            </a:r>
          </a:p>
          <a:p>
            <a:r>
              <a:rPr dirty="0"/>
              <a:t>[/Transition]</a:t>
            </a:r>
          </a:p>
          <a:p>
            <a:endParaRPr dirty="0"/>
          </a:p>
          <a:p>
            <a:r>
              <a:rPr dirty="0"/>
              <a:t>[Sources]</a:t>
            </a:r>
          </a:p>
          <a:p>
            <a:r>
              <a:rPr dirty="0"/>
              <a:t>- Haohe Liu et al., </a:t>
            </a:r>
            <a:r>
              <a:rPr dirty="0" err="1"/>
              <a:t>AudioLDM</a:t>
            </a:r>
            <a:r>
              <a:rPr dirty="0"/>
              <a:t> 2: Learning Holistic Audio Generation with Self-supervised Pretraining, IEEE/ACM TASLP 2024</a:t>
            </a:r>
          </a:p>
          <a:p>
            <a:r>
              <a:rPr dirty="0"/>
              <a:t>- Haohe Liu, High Quality Audio Generation with Latent Diffusion Models, PhD thesis, Chapters 1 and 4</a:t>
            </a:r>
          </a:p>
          <a:p>
            <a:r>
              <a:rPr dirty="0"/>
              <a:t>- Haohe PhD Viva Presentation (1).pptx, slide 7</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5544F4-9AF7-0229-1682-8B3BC3A42A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8547C5-5EC4-7B9A-1323-1A69E80A8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B40142-9767-FE42-0803-1B9A05DEDF57}"/>
              </a:ext>
            </a:extLst>
          </p:cNvPr>
          <p:cNvSpPr>
            <a:spLocks noGrp="1"/>
          </p:cNvSpPr>
          <p:nvPr>
            <p:ph type="body" idx="1"/>
          </p:nvPr>
        </p:nvSpPr>
        <p:spPr/>
        <p:txBody>
          <a:bodyPr/>
          <a:lstStyle/>
          <a:p>
            <a:r>
              <a:rPr dirty="0"/>
              <a:t>[Timing]</a:t>
            </a:r>
          </a:p>
          <a:p>
            <a:r>
              <a:rPr dirty="0"/>
              <a:t>BACKUP</a:t>
            </a:r>
          </a:p>
          <a:p>
            <a:r>
              <a:rPr dirty="0"/>
              <a:t>[/Timing]</a:t>
            </a:r>
          </a:p>
          <a:p>
            <a:endParaRPr dirty="0"/>
          </a:p>
          <a:p>
            <a:r>
              <a:rPr dirty="0"/>
              <a:t>[Key message]</a:t>
            </a:r>
          </a:p>
          <a:p>
            <a:r>
              <a:rPr dirty="0" err="1"/>
              <a:t>AudioLDM</a:t>
            </a:r>
            <a:r>
              <a:rPr dirty="0"/>
              <a:t> 2 inherits the VAE, latent diffusion, and vocoder while redesigning the condition-to-audio LOA representation.</a:t>
            </a:r>
          </a:p>
          <a:p>
            <a:r>
              <a:rPr dirty="0"/>
              <a:t>[/Key message]</a:t>
            </a:r>
          </a:p>
          <a:p>
            <a:endParaRPr dirty="0"/>
          </a:p>
          <a:p>
            <a:r>
              <a:rPr dirty="0"/>
              <a:t>[Suggested narration]</a:t>
            </a:r>
          </a:p>
          <a:p>
            <a:r>
              <a:rPr dirty="0"/>
              <a:t>Use this architecture comparison only when asked what changed from </a:t>
            </a:r>
            <a:r>
              <a:rPr dirty="0" err="1"/>
              <a:t>AudioLDM</a:t>
            </a:r>
            <a:r>
              <a:rPr dirty="0"/>
              <a:t>. The LOA-to-audio latent diffusion model foundation carries over; the global condition becomes a learned sequence-level Language of Audio.</a:t>
            </a:r>
          </a:p>
          <a:p>
            <a:r>
              <a:rPr dirty="0"/>
              <a:t>[/Suggested narration]</a:t>
            </a:r>
          </a:p>
          <a:p>
            <a:endParaRPr dirty="0"/>
          </a:p>
          <a:p>
            <a:r>
              <a:rPr dirty="0"/>
              <a:t>[Transition]</a:t>
            </a:r>
          </a:p>
          <a:p>
            <a:r>
              <a:rPr dirty="0"/>
              <a:t>Return to the Q&amp;A discussion.</a:t>
            </a:r>
          </a:p>
          <a:p>
            <a:r>
              <a:rPr dirty="0"/>
              <a:t>[/Transition]</a:t>
            </a:r>
          </a:p>
          <a:p>
            <a:endParaRPr dirty="0"/>
          </a:p>
          <a:p>
            <a:r>
              <a:rPr dirty="0"/>
              <a:t>[Sources]</a:t>
            </a:r>
          </a:p>
          <a:p>
            <a:r>
              <a:rPr dirty="0"/>
              <a:t>- Haohe Liu, PhD thesis, Figure 3.1</a:t>
            </a:r>
          </a:p>
          <a:p>
            <a:r>
              <a:rPr dirty="0"/>
              <a:t>- https://</a:t>
            </a:r>
            <a:r>
              <a:rPr dirty="0" err="1"/>
              <a:t>arxiv.org</a:t>
            </a:r>
            <a:r>
              <a:rPr dirty="0"/>
              <a:t>/abs/2209.05405</a:t>
            </a:r>
          </a:p>
          <a:p>
            <a:r>
              <a:rPr dirty="0"/>
              <a:t>- https://</a:t>
            </a:r>
            <a:r>
              <a:rPr dirty="0" err="1"/>
              <a:t>arxiv.org</a:t>
            </a:r>
            <a:r>
              <a:rPr dirty="0"/>
              <a:t>/abs/2308.05734</a:t>
            </a:r>
          </a:p>
          <a:p>
            <a:r>
              <a:rPr dirty="0"/>
              <a:t>[/Sources]</a:t>
            </a:r>
          </a:p>
        </p:txBody>
      </p:sp>
      <p:sp>
        <p:nvSpPr>
          <p:cNvPr id="4" name="Slide Number Placeholder 3">
            <a:extLst>
              <a:ext uri="{FF2B5EF4-FFF2-40B4-BE49-F238E27FC236}">
                <a16:creationId xmlns:a16="http://schemas.microsoft.com/office/drawing/2014/main" id="{7FF4D973-B8A3-A2FA-AA1D-4DF26786AAC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5732359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0:40</a:t>
            </a:r>
          </a:p>
          <a:p>
            <a:r>
              <a:rPr dirty="0"/>
              <a:t>[/Timing]</a:t>
            </a:r>
          </a:p>
          <a:p>
            <a:endParaRPr dirty="0"/>
          </a:p>
          <a:p>
            <a:r>
              <a:rPr dirty="0"/>
              <a:t>[Key message]</a:t>
            </a:r>
          </a:p>
          <a:p>
            <a:r>
              <a:rPr dirty="0" err="1"/>
              <a:t>AudioLDM</a:t>
            </a:r>
            <a:r>
              <a:rPr dirty="0"/>
              <a:t> made general text-to-audio generation scalable, but did not produce intelligible speech.</a:t>
            </a:r>
          </a:p>
          <a:p>
            <a:r>
              <a:rPr dirty="0"/>
              <a:t>[/Key message]</a:t>
            </a:r>
          </a:p>
          <a:p>
            <a:endParaRPr dirty="0"/>
          </a:p>
          <a:p>
            <a:r>
              <a:rPr dirty="0"/>
              <a:t>[Suggested narration]</a:t>
            </a:r>
          </a:p>
          <a:p>
            <a:r>
              <a:rPr dirty="0"/>
              <a:t>Give the predecessor credit. </a:t>
            </a:r>
            <a:r>
              <a:rPr dirty="0" err="1"/>
              <a:t>AudioLDM</a:t>
            </a:r>
            <a:r>
              <a:rPr dirty="0"/>
              <a:t> showed that latent diffusion and CLAP could generate many environmental sounds while learning largely from unpaired audio. Its global text condition, however, did not preserve exact linguistic sequences.</a:t>
            </a:r>
          </a:p>
          <a:p>
            <a:r>
              <a:rPr dirty="0"/>
              <a:t>[/Suggested narration]</a:t>
            </a:r>
          </a:p>
          <a:p>
            <a:endParaRPr dirty="0"/>
          </a:p>
          <a:p>
            <a:r>
              <a:rPr dirty="0"/>
              <a:t>[Transition]</a:t>
            </a:r>
          </a:p>
          <a:p>
            <a:r>
              <a:rPr dirty="0"/>
              <a:t>The failed speech example makes that limitation audible.</a:t>
            </a:r>
          </a:p>
          <a:p>
            <a:r>
              <a:rPr dirty="0"/>
              <a:t>[/Transition]</a:t>
            </a:r>
          </a:p>
          <a:p>
            <a:endParaRPr dirty="0"/>
          </a:p>
          <a:p>
            <a:r>
              <a:rPr dirty="0"/>
              <a:t>[Sources]</a:t>
            </a:r>
          </a:p>
          <a:p>
            <a:r>
              <a:rPr dirty="0"/>
              <a:t>- </a:t>
            </a:r>
            <a:r>
              <a:rPr dirty="0" err="1"/>
              <a:t>AudioLDM</a:t>
            </a:r>
            <a:r>
              <a:rPr dirty="0"/>
              <a:t>: https://</a:t>
            </a:r>
            <a:r>
              <a:rPr dirty="0" err="1"/>
              <a:t>arxiv.org</a:t>
            </a:r>
            <a:r>
              <a:rPr dirty="0"/>
              <a:t>/abs/2209.05405</a:t>
            </a:r>
          </a:p>
          <a:p>
            <a:r>
              <a:rPr dirty="0"/>
              <a:t>- Haohe Liu, PhD thesis, printed p. 89 / PDF p. 101</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0:40</a:t>
            </a:r>
          </a:p>
          <a:p>
            <a:r>
              <a:rPr dirty="0"/>
              <a:t>[/Timing]</a:t>
            </a:r>
          </a:p>
          <a:p>
            <a:endParaRPr dirty="0"/>
          </a:p>
          <a:p>
            <a:r>
              <a:rPr dirty="0"/>
              <a:t>[Key message]</a:t>
            </a:r>
          </a:p>
          <a:p>
            <a:r>
              <a:rPr dirty="0"/>
              <a:t>A high-level text embedding can identify speaking without representing the exact sentence.</a:t>
            </a:r>
          </a:p>
          <a:p>
            <a:r>
              <a:rPr dirty="0"/>
              <a:t>[/Key message]</a:t>
            </a:r>
          </a:p>
          <a:p>
            <a:endParaRPr dirty="0"/>
          </a:p>
          <a:p>
            <a:r>
              <a:rPr dirty="0"/>
              <a:t>[Suggested narration]</a:t>
            </a:r>
          </a:p>
          <a:p>
            <a:r>
              <a:rPr dirty="0"/>
              <a:t>Use the prompt 'A man is speaking.' The output resembles speech acoustically, but the words are random and unintelligible. The thesis identifies the cause plainly: global text embeddings lack the detail required for exact linguistic content.</a:t>
            </a:r>
          </a:p>
          <a:p>
            <a:r>
              <a:rPr dirty="0"/>
              <a:t>[/Suggested narration]</a:t>
            </a:r>
          </a:p>
          <a:p>
            <a:endParaRPr dirty="0"/>
          </a:p>
          <a:p>
            <a:r>
              <a:rPr dirty="0"/>
              <a:t>[Transition]</a:t>
            </a:r>
          </a:p>
          <a:p>
            <a:r>
              <a:rPr dirty="0" err="1"/>
              <a:t>AudioLDM</a:t>
            </a:r>
            <a:r>
              <a:rPr dirty="0"/>
              <a:t> 2 adds an intermediate representation that can retain that detail.</a:t>
            </a:r>
          </a:p>
          <a:p>
            <a:r>
              <a:rPr dirty="0"/>
              <a:t>[/Transition]</a:t>
            </a:r>
          </a:p>
          <a:p>
            <a:endParaRPr dirty="0"/>
          </a:p>
          <a:p>
            <a:r>
              <a:rPr dirty="0"/>
              <a:t>[Sources]</a:t>
            </a:r>
          </a:p>
          <a:p>
            <a:r>
              <a:rPr dirty="0"/>
              <a:t>- Haohe Liu, PhD thesis, Figure 4.1, printed p. 91 / PDF p. 103</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0:35</a:t>
            </a:r>
          </a:p>
          <a:p>
            <a:r>
              <a:rPr dirty="0"/>
              <a:t>[/Timing]</a:t>
            </a:r>
          </a:p>
          <a:p>
            <a:endParaRPr dirty="0"/>
          </a:p>
          <a:p>
            <a:r>
              <a:rPr dirty="0"/>
              <a:t>[Key message]</a:t>
            </a:r>
          </a:p>
          <a:p>
            <a:r>
              <a:rPr dirty="0" err="1"/>
              <a:t>AudioLDM</a:t>
            </a:r>
            <a:r>
              <a:rPr dirty="0"/>
              <a:t> 2 conditions generation on exact linguistic content and speaker information.</a:t>
            </a:r>
          </a:p>
          <a:p>
            <a:r>
              <a:rPr dirty="0"/>
              <a:t>[/Key message]</a:t>
            </a:r>
          </a:p>
          <a:p>
            <a:endParaRPr dirty="0"/>
          </a:p>
          <a:p>
            <a:r>
              <a:rPr dirty="0"/>
              <a:t>[Suggested narration]</a:t>
            </a:r>
          </a:p>
          <a:p>
            <a:r>
              <a:rPr dirty="0"/>
              <a:t>Text or phonemes specify what is said, and a speaker-related condition specifies how it should sound. The intermediate LOA sequence retains both linguistic and acoustic information before the waveform is generated.</a:t>
            </a:r>
          </a:p>
          <a:p>
            <a:r>
              <a:rPr dirty="0"/>
              <a:t>[/Suggested narration]</a:t>
            </a:r>
          </a:p>
          <a:p>
            <a:endParaRPr dirty="0"/>
          </a:p>
          <a:p>
            <a:r>
              <a:rPr dirty="0"/>
              <a:t>[Transition]</a:t>
            </a:r>
          </a:p>
          <a:p>
            <a:r>
              <a:rPr dirty="0"/>
              <a:t>This leads directly to the two-stage </a:t>
            </a:r>
            <a:r>
              <a:rPr dirty="0" err="1"/>
              <a:t>AudioLDM</a:t>
            </a:r>
            <a:r>
              <a:rPr dirty="0"/>
              <a:t> 2 design.</a:t>
            </a:r>
          </a:p>
          <a:p>
            <a:r>
              <a:rPr dirty="0"/>
              <a:t>[/Transition]</a:t>
            </a:r>
          </a:p>
          <a:p>
            <a:endParaRPr dirty="0"/>
          </a:p>
          <a:p>
            <a:r>
              <a:rPr dirty="0"/>
              <a:t>[Sources]</a:t>
            </a:r>
          </a:p>
          <a:p>
            <a:r>
              <a:rPr dirty="0"/>
              <a:t>- Haohe Liu, PhD thesis, Figure 4.7</a:t>
            </a:r>
          </a:p>
          <a:p>
            <a:r>
              <a:rPr dirty="0"/>
              <a:t>- https://</a:t>
            </a:r>
            <a:r>
              <a:rPr dirty="0" err="1"/>
              <a:t>audioldm.github.io</a:t>
            </a:r>
            <a:r>
              <a:rPr dirty="0"/>
              <a:t>/audioldm2/</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0:15</a:t>
            </a:r>
          </a:p>
          <a:p>
            <a:r>
              <a:rPr dirty="0"/>
              <a:t>[/Timing]</a:t>
            </a:r>
          </a:p>
          <a:p>
            <a:endParaRPr dirty="0"/>
          </a:p>
          <a:p>
            <a:r>
              <a:rPr dirty="0"/>
              <a:t>[Key message]</a:t>
            </a:r>
          </a:p>
          <a:p>
            <a:r>
              <a:rPr dirty="0" err="1"/>
              <a:t>AudioLDM</a:t>
            </a:r>
            <a:r>
              <a:rPr dirty="0"/>
              <a:t> 2 separates condition-to-LOA prediction from LOA-to-audio generation.</a:t>
            </a:r>
          </a:p>
          <a:p>
            <a:r>
              <a:rPr dirty="0"/>
              <a:t>[/Key message]</a:t>
            </a:r>
          </a:p>
          <a:p>
            <a:endParaRPr dirty="0"/>
          </a:p>
          <a:p>
            <a:r>
              <a:rPr dirty="0"/>
              <a:t>[Suggested narration]</a:t>
            </a:r>
          </a:p>
          <a:p>
            <a:r>
              <a:rPr dirty="0"/>
              <a:t>Use the paper's terms from here onward: GPT-2 predicts the Language of Audio from text or phonemes, and a latent diffusion model generates audio conditioned on LOA.</a:t>
            </a:r>
          </a:p>
          <a:p>
            <a:r>
              <a:rPr dirty="0"/>
              <a:t>[/Suggested narration]</a:t>
            </a:r>
          </a:p>
          <a:p>
            <a:endParaRPr dirty="0"/>
          </a:p>
          <a:p>
            <a:r>
              <a:rPr dirty="0"/>
              <a:t>[Transition]</a:t>
            </a:r>
          </a:p>
          <a:p>
            <a:r>
              <a:rPr dirty="0"/>
              <a:t>Define LOA precisely and show how training and inference use it.</a:t>
            </a:r>
          </a:p>
          <a:p>
            <a:r>
              <a:rPr dirty="0"/>
              <a:t>[/Transition]</a:t>
            </a:r>
          </a:p>
          <a:p>
            <a:endParaRPr dirty="0"/>
          </a:p>
          <a:p>
            <a:r>
              <a:rPr dirty="0"/>
              <a:t>[Sources]</a:t>
            </a:r>
          </a:p>
          <a:p>
            <a:r>
              <a:rPr dirty="0"/>
              <a:t>- Haohe Liu, PhD thesis, printed pp. 91-93 / PDF pp. 103-105</a:t>
            </a:r>
          </a:p>
          <a:p>
            <a:r>
              <a:rPr dirty="0"/>
              <a:t>- https://</a:t>
            </a:r>
            <a:r>
              <a:rPr dirty="0" err="1"/>
              <a:t>arxiv.org</a:t>
            </a:r>
            <a:r>
              <a:rPr dirty="0"/>
              <a:t>/abs/2308.05734</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0:55</a:t>
            </a:r>
          </a:p>
          <a:p>
            <a:r>
              <a:rPr dirty="0"/>
              <a:t>[/Timing]</a:t>
            </a:r>
          </a:p>
          <a:p>
            <a:endParaRPr dirty="0"/>
          </a:p>
          <a:p>
            <a:r>
              <a:rPr dirty="0"/>
              <a:t>[Key message]</a:t>
            </a:r>
          </a:p>
          <a:p>
            <a:r>
              <a:rPr dirty="0" err="1"/>
              <a:t>AudioMAE</a:t>
            </a:r>
            <a:r>
              <a:rPr dirty="0"/>
              <a:t> learns continuous audio features by reconstructing masked spectrogram patches without text labels.</a:t>
            </a:r>
          </a:p>
          <a:p>
            <a:r>
              <a:rPr dirty="0"/>
              <a:t>[/Key message]</a:t>
            </a:r>
          </a:p>
          <a:p>
            <a:endParaRPr dirty="0"/>
          </a:p>
          <a:p>
            <a:r>
              <a:rPr dirty="0"/>
              <a:t>[Suggested narration]</a:t>
            </a:r>
          </a:p>
          <a:p>
            <a:r>
              <a:rPr dirty="0"/>
              <a:t>Before explaining why </a:t>
            </a:r>
            <a:r>
              <a:rPr dirty="0" err="1"/>
              <a:t>AudioMAE</a:t>
            </a:r>
            <a:r>
              <a:rPr dirty="0"/>
              <a:t> features are used for LOA, first see how </a:t>
            </a:r>
            <a:r>
              <a:rPr dirty="0" err="1"/>
              <a:t>AudioMAE</a:t>
            </a:r>
            <a:r>
              <a:rPr dirty="0"/>
              <a:t> learns. It converts audio into a log-Mel spectrogram and divides it into time-frequency patches. During self-supervised pretraining, 80 percent of those patches are hidden. The Transformer encoder sees only the visible 20 percent, while a decoder reconstructs the missing spectrogram values. The reconstruction error supplies the learning signal, so no human annotation is required. The important distinction is that </a:t>
            </a:r>
            <a:r>
              <a:rPr dirty="0" err="1"/>
              <a:t>AudioLDM</a:t>
            </a:r>
            <a:r>
              <a:rPr dirty="0"/>
              <a:t> 2 does not use the reconstructed spectrogram as LOA; it uses the continuous features produced by the pretrained encoder.</a:t>
            </a:r>
          </a:p>
          <a:p>
            <a:r>
              <a:rPr dirty="0"/>
              <a:t>[/Suggested narration]</a:t>
            </a:r>
          </a:p>
          <a:p>
            <a:endParaRPr dirty="0"/>
          </a:p>
          <a:p>
            <a:r>
              <a:rPr dirty="0"/>
              <a:t>[Transition]</a:t>
            </a:r>
          </a:p>
          <a:p>
            <a:r>
              <a:rPr dirty="0"/>
              <a:t>A later reconstruction study provides a useful stress test: how much audio detail remains before and after coarse quantization?</a:t>
            </a:r>
          </a:p>
          <a:p>
            <a:r>
              <a:rPr dirty="0"/>
              <a:t>[/Transition]</a:t>
            </a:r>
          </a:p>
          <a:p>
            <a:endParaRPr dirty="0"/>
          </a:p>
          <a:p>
            <a:r>
              <a:rPr dirty="0"/>
              <a:t>[Sources]</a:t>
            </a:r>
          </a:p>
          <a:p>
            <a:r>
              <a:rPr dirty="0"/>
              <a:t>- </a:t>
            </a:r>
            <a:r>
              <a:rPr dirty="0" err="1"/>
              <a:t>AudioMAE</a:t>
            </a:r>
            <a:r>
              <a:rPr dirty="0"/>
              <a:t>, Figure 1 and Sections 1-3: https://</a:t>
            </a:r>
            <a:r>
              <a:rPr dirty="0" err="1"/>
              <a:t>arxiv.org</a:t>
            </a:r>
            <a:r>
              <a:rPr dirty="0"/>
              <a:t>/abs/2207.06405</a:t>
            </a:r>
          </a:p>
          <a:p>
            <a:r>
              <a:rPr dirty="0"/>
              <a:t>- Official </a:t>
            </a:r>
            <a:r>
              <a:rPr dirty="0" err="1"/>
              <a:t>AudioMAE</a:t>
            </a:r>
            <a:r>
              <a:rPr dirty="0"/>
              <a:t> repository: https://</a:t>
            </a:r>
            <a:r>
              <a:rPr dirty="0" err="1"/>
              <a:t>github.com</a:t>
            </a:r>
            <a:r>
              <a:rPr dirty="0"/>
              <a:t>/</a:t>
            </a:r>
            <a:r>
              <a:rPr dirty="0" err="1"/>
              <a:t>facebookresearch</a:t>
            </a:r>
            <a:r>
              <a:rPr dirty="0"/>
              <a:t>/</a:t>
            </a:r>
            <a:r>
              <a:rPr dirty="0" err="1"/>
              <a:t>AudioMAE</a:t>
            </a:r>
            <a:endParaRPr dirty="0"/>
          </a:p>
          <a:p>
            <a:r>
              <a:rPr dirty="0"/>
              <a:t>- </a:t>
            </a:r>
            <a:r>
              <a:rPr dirty="0" err="1"/>
              <a:t>AudioLDM</a:t>
            </a:r>
            <a:r>
              <a:rPr dirty="0"/>
              <a:t> 2, Section III-B: https://</a:t>
            </a:r>
            <a:r>
              <a:rPr dirty="0" err="1"/>
              <a:t>arxiv.org</a:t>
            </a:r>
            <a:r>
              <a:rPr dirty="0"/>
              <a:t>/abs/2308.05734</a:t>
            </a:r>
          </a:p>
          <a:p>
            <a:r>
              <a:rPr dirty="0"/>
              <a:t>- Haohe Liu, PhD thesis, PDF pp. 110-113</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0:35</a:t>
            </a:r>
          </a:p>
          <a:p>
            <a:r>
              <a:rPr dirty="0"/>
              <a:t>[/Timing]</a:t>
            </a:r>
          </a:p>
          <a:p>
            <a:endParaRPr dirty="0"/>
          </a:p>
          <a:p>
            <a:r>
              <a:rPr dirty="0"/>
              <a:t>[Key message]</a:t>
            </a:r>
          </a:p>
          <a:p>
            <a:r>
              <a:rPr dirty="0" err="1"/>
              <a:t>AudioMAE</a:t>
            </a:r>
            <a:r>
              <a:rPr dirty="0"/>
              <a:t> features give LOA semantic, temporal, and continuous information while supporting training from </a:t>
            </a:r>
            <a:r>
              <a:rPr dirty="0" err="1"/>
              <a:t>unlabelled</a:t>
            </a:r>
            <a:r>
              <a:rPr dirty="0"/>
              <a:t> audio.</a:t>
            </a:r>
          </a:p>
          <a:p>
            <a:r>
              <a:rPr dirty="0"/>
              <a:t>[/Key message]</a:t>
            </a:r>
          </a:p>
          <a:p>
            <a:endParaRPr dirty="0"/>
          </a:p>
          <a:p>
            <a:r>
              <a:rPr dirty="0"/>
              <a:t>[Suggested narration]</a:t>
            </a:r>
          </a:p>
          <a:p>
            <a:r>
              <a:rPr dirty="0"/>
              <a:t>Separate the representation properties from the training benefit. LOA must distinguish content, preserve temporal structure, and remain continuous. Because </a:t>
            </a:r>
            <a:r>
              <a:rPr dirty="0" err="1"/>
              <a:t>AudioMAE</a:t>
            </a:r>
            <a:r>
              <a:rPr dirty="0"/>
              <a:t> extracts the target from audio itself, the latent-diffusion generator can be pretrained without paired text or phoneme annotations.</a:t>
            </a:r>
          </a:p>
          <a:p>
            <a:r>
              <a:rPr dirty="0"/>
              <a:t>[/Suggested narration]</a:t>
            </a:r>
          </a:p>
          <a:p>
            <a:endParaRPr dirty="0"/>
          </a:p>
          <a:p>
            <a:r>
              <a:rPr dirty="0"/>
              <a:t>[Transition]</a:t>
            </a:r>
          </a:p>
          <a:p>
            <a:r>
              <a:rPr dirty="0"/>
              <a:t>Next, compare how ground-truth and predicted LOA enter the system.</a:t>
            </a:r>
          </a:p>
          <a:p>
            <a:r>
              <a:rPr dirty="0"/>
              <a:t>[/Transition]</a:t>
            </a:r>
          </a:p>
          <a:p>
            <a:endParaRPr dirty="0"/>
          </a:p>
          <a:p>
            <a:r>
              <a:rPr dirty="0"/>
              <a:t>[Sources]</a:t>
            </a:r>
          </a:p>
          <a:p>
            <a:r>
              <a:rPr dirty="0"/>
              <a:t>- </a:t>
            </a:r>
            <a:r>
              <a:rPr dirty="0" err="1"/>
              <a:t>AudioLDM</a:t>
            </a:r>
            <a:r>
              <a:rPr dirty="0"/>
              <a:t> 2, Sections I and III: https://</a:t>
            </a:r>
            <a:r>
              <a:rPr dirty="0" err="1"/>
              <a:t>arxiv.org</a:t>
            </a:r>
            <a:r>
              <a:rPr dirty="0"/>
              <a:t>/abs/2308.05734</a:t>
            </a:r>
          </a:p>
          <a:p>
            <a:r>
              <a:rPr dirty="0"/>
              <a:t>- </a:t>
            </a:r>
            <a:r>
              <a:rPr dirty="0" err="1"/>
              <a:t>AudioMAE</a:t>
            </a:r>
            <a:r>
              <a:rPr dirty="0"/>
              <a:t>: https://</a:t>
            </a:r>
            <a:r>
              <a:rPr dirty="0" err="1"/>
              <a:t>arxiv.org</a:t>
            </a:r>
            <a:r>
              <a:rPr dirty="0"/>
              <a:t>/abs/2207.06405</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0:50</a:t>
            </a:r>
          </a:p>
          <a:p>
            <a:r>
              <a:rPr dirty="0"/>
              <a:t>[/Timing]</a:t>
            </a:r>
          </a:p>
          <a:p>
            <a:endParaRPr dirty="0"/>
          </a:p>
          <a:p>
            <a:r>
              <a:rPr dirty="0"/>
              <a:t>[Key message]</a:t>
            </a:r>
          </a:p>
          <a:p>
            <a:r>
              <a:rPr dirty="0"/>
              <a:t>Subsequent </a:t>
            </a:r>
            <a:r>
              <a:rPr dirty="0" err="1"/>
              <a:t>SemantiCodec</a:t>
            </a:r>
            <a:r>
              <a:rPr dirty="0"/>
              <a:t> evidence shows that unquantized </a:t>
            </a:r>
            <a:r>
              <a:rPr dirty="0" err="1"/>
              <a:t>AudioMAE</a:t>
            </a:r>
            <a:r>
              <a:rPr dirty="0"/>
              <a:t> features retain rich reconstruction-relevant information, while a coarse semantic-only bottleneck removes much of it.</a:t>
            </a:r>
          </a:p>
          <a:p>
            <a:r>
              <a:rPr dirty="0"/>
              <a:t>[/Key message]</a:t>
            </a:r>
          </a:p>
          <a:p>
            <a:endParaRPr dirty="0"/>
          </a:p>
          <a:p>
            <a:r>
              <a:rPr dirty="0"/>
              <a:t>[Suggested narration]</a:t>
            </a:r>
          </a:p>
          <a:p>
            <a:r>
              <a:rPr dirty="0"/>
              <a:t>This was not the original historical motivation for </a:t>
            </a:r>
            <a:r>
              <a:rPr dirty="0" err="1"/>
              <a:t>AudioLDM</a:t>
            </a:r>
            <a:r>
              <a:rPr dirty="0"/>
              <a:t> 2, but it is useful cross-work evidence. </a:t>
            </a:r>
            <a:r>
              <a:rPr dirty="0" err="1"/>
              <a:t>SemantiCodec</a:t>
            </a:r>
            <a:r>
              <a:rPr dirty="0"/>
              <a:t> conditions a latent diffusion decoder on unquantized </a:t>
            </a:r>
            <a:r>
              <a:rPr dirty="0" err="1"/>
              <a:t>AudioMAE</a:t>
            </a:r>
            <a:r>
              <a:rPr dirty="0"/>
              <a:t> features and reaches an average </a:t>
            </a:r>
            <a:r>
              <a:rPr dirty="0" err="1"/>
              <a:t>ViSQOL</a:t>
            </a:r>
            <a:r>
              <a:rPr dirty="0"/>
              <a:t> of 4.61, close to the 4.99 ground-truth ceiling. When the representation is reduced to the semantic VQ stream alone, at 0.70 kilobits per second and 50 tokens per second, </a:t>
            </a:r>
            <a:r>
              <a:rPr dirty="0" err="1"/>
              <a:t>ViSQOL</a:t>
            </a:r>
            <a:r>
              <a:rPr dirty="0"/>
              <a:t> falls to 2.61 and speech WER rises from 2.7 to 55.6. The careful conclusion is not that continuous representations always win. This condition also removes the acoustic VQ stream and imposes a severe bitrate bottleneck. It does show that coarse semantic quantization discards information needed to reconstruct audio detail and intelligible speech.</a:t>
            </a:r>
          </a:p>
          <a:p>
            <a:r>
              <a:rPr dirty="0"/>
              <a:t>[/Suggested narration]</a:t>
            </a:r>
          </a:p>
          <a:p>
            <a:endParaRPr dirty="0"/>
          </a:p>
          <a:p>
            <a:r>
              <a:rPr dirty="0"/>
              <a:t>[Transition]</a:t>
            </a:r>
          </a:p>
          <a:p>
            <a:r>
              <a:rPr dirty="0"/>
              <a:t>That evidence makes the continuous LOA choice easier to understand.</a:t>
            </a:r>
          </a:p>
          <a:p>
            <a:r>
              <a:rPr dirty="0"/>
              <a:t>[/Transition]</a:t>
            </a:r>
          </a:p>
          <a:p>
            <a:endParaRPr dirty="0"/>
          </a:p>
          <a:p>
            <a:r>
              <a:rPr dirty="0"/>
              <a:t>[Sources]</a:t>
            </a:r>
          </a:p>
          <a:p>
            <a:r>
              <a:rPr dirty="0"/>
              <a:t>- Haohe Liu et al., </a:t>
            </a:r>
            <a:r>
              <a:rPr dirty="0" err="1"/>
              <a:t>SemantiCodec</a:t>
            </a:r>
            <a:r>
              <a:rPr dirty="0"/>
              <a:t>: An Ultra Low Bitrate Semantic Audio Codec for General Sound, arXiv:2405.00233v2, 2024, Table II</a:t>
            </a:r>
          </a:p>
          <a:p>
            <a:r>
              <a:rPr dirty="0"/>
              <a:t>- /Users/</a:t>
            </a:r>
            <a:r>
              <a:rPr dirty="0" err="1"/>
              <a:t>haoheliu</a:t>
            </a:r>
            <a:r>
              <a:rPr dirty="0"/>
              <a:t>/Downloads/2405.00233v2 (1).pdf, PDF page 9</a:t>
            </a:r>
          </a:p>
          <a:p>
            <a:r>
              <a:rPr dirty="0"/>
              <a:t>- Po-Yao Huang et al., Masked Autoencoders that Listen, </a:t>
            </a:r>
            <a:r>
              <a:rPr dirty="0" err="1"/>
              <a:t>NeurIPS</a:t>
            </a:r>
            <a:r>
              <a:rPr dirty="0"/>
              <a:t> 2022</a:t>
            </a:r>
          </a:p>
          <a:p>
            <a:r>
              <a:rPr dirty="0"/>
              <a:t>- Haohe Liu et al., </a:t>
            </a:r>
            <a:r>
              <a:rPr dirty="0" err="1"/>
              <a:t>AudioLDM</a:t>
            </a:r>
            <a:r>
              <a:rPr dirty="0"/>
              <a:t> 2, IEEE/ACM TASLP 2024</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0:40</a:t>
            </a:r>
          </a:p>
          <a:p>
            <a:r>
              <a:rPr dirty="0"/>
              <a:t>[/Timing]</a:t>
            </a:r>
          </a:p>
          <a:p>
            <a:endParaRPr dirty="0"/>
          </a:p>
          <a:p>
            <a:r>
              <a:rPr dirty="0"/>
              <a:t>[Key message]</a:t>
            </a:r>
          </a:p>
          <a:p>
            <a:r>
              <a:rPr dirty="0" err="1"/>
              <a:t>AudioMAE</a:t>
            </a:r>
            <a:r>
              <a:rPr dirty="0"/>
              <a:t> supplies the intermediate sequence the condition-to-LOA GPT-2 model learns to predict.</a:t>
            </a:r>
          </a:p>
          <a:p>
            <a:r>
              <a:rPr dirty="0"/>
              <a:t>[/Key message]</a:t>
            </a:r>
          </a:p>
          <a:p>
            <a:endParaRPr dirty="0"/>
          </a:p>
          <a:p>
            <a:r>
              <a:rPr dirty="0"/>
              <a:t>[Suggested narration]</a:t>
            </a:r>
          </a:p>
          <a:p>
            <a:r>
              <a:rPr dirty="0"/>
              <a:t>Define LOA precisely. </a:t>
            </a:r>
            <a:r>
              <a:rPr dirty="0" err="1"/>
              <a:t>AudioMAE</a:t>
            </a:r>
            <a:r>
              <a:rPr dirty="0"/>
              <a:t> produces 512 feature vectors of dimension 768 for a ten-second clip. The implementation averages the last 16 transformer layers. These continuous vectors become the condition-to-LOA GPT-2 model target and LOA-to-audio latent diffusion model condition.</a:t>
            </a:r>
          </a:p>
          <a:p>
            <a:r>
              <a:rPr dirty="0"/>
              <a:t>[/Suggested narration]</a:t>
            </a:r>
          </a:p>
          <a:p>
            <a:endParaRPr dirty="0"/>
          </a:p>
          <a:p>
            <a:r>
              <a:rPr dirty="0"/>
              <a:t>[Transition]</a:t>
            </a:r>
          </a:p>
          <a:p>
            <a:r>
              <a:rPr dirty="0"/>
              <a:t>CLAP, </a:t>
            </a:r>
            <a:r>
              <a:rPr dirty="0" err="1"/>
              <a:t>AudioMAE</a:t>
            </a:r>
            <a:r>
              <a:rPr dirty="0"/>
              <a:t>, and the VAE each solve a different representation job.</a:t>
            </a:r>
          </a:p>
          <a:p>
            <a:r>
              <a:rPr dirty="0"/>
              <a:t>[/Transition]</a:t>
            </a:r>
          </a:p>
          <a:p>
            <a:endParaRPr dirty="0"/>
          </a:p>
          <a:p>
            <a:r>
              <a:rPr dirty="0"/>
              <a:t>[Sources]</a:t>
            </a:r>
          </a:p>
          <a:p>
            <a:r>
              <a:rPr dirty="0"/>
              <a:t>- https://</a:t>
            </a:r>
            <a:r>
              <a:rPr dirty="0" err="1"/>
              <a:t>arxiv.org</a:t>
            </a:r>
            <a:r>
              <a:rPr dirty="0"/>
              <a:t>/html/2308.05734v3#S3.SS2.SSS1</a:t>
            </a:r>
          </a:p>
          <a:p>
            <a:r>
              <a:rPr dirty="0"/>
              <a:t>- Haohe Liu, PhD thesis, Figure 4.3, PDF page 108</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0:15</a:t>
            </a:r>
          </a:p>
          <a:p>
            <a:r>
              <a:rPr dirty="0"/>
              <a:t>[/Timing]</a:t>
            </a:r>
          </a:p>
          <a:p>
            <a:endParaRPr dirty="0"/>
          </a:p>
          <a:p>
            <a:r>
              <a:rPr dirty="0"/>
              <a:t>[Key message]</a:t>
            </a:r>
          </a:p>
          <a:p>
            <a:r>
              <a:rPr dirty="0" err="1"/>
              <a:t>AudioLDM</a:t>
            </a:r>
            <a:r>
              <a:rPr dirty="0"/>
              <a:t> 2 separates condition-to-LOA prediction from LOA-to-audio generation.</a:t>
            </a:r>
          </a:p>
          <a:p>
            <a:r>
              <a:rPr dirty="0"/>
              <a:t>[/Key message]</a:t>
            </a:r>
          </a:p>
          <a:p>
            <a:endParaRPr dirty="0"/>
          </a:p>
          <a:p>
            <a:r>
              <a:rPr dirty="0"/>
              <a:t>[Suggested narration]</a:t>
            </a:r>
          </a:p>
          <a:p>
            <a:r>
              <a:rPr dirty="0"/>
              <a:t>Use the paper's terms from here onward: GPT-2 predicts the Language of Audio from text or phonemes, and a latent diffusion model generates audio conditioned on LOA.</a:t>
            </a:r>
          </a:p>
          <a:p>
            <a:r>
              <a:rPr dirty="0"/>
              <a:t>[/Suggested narration]</a:t>
            </a:r>
          </a:p>
          <a:p>
            <a:endParaRPr dirty="0"/>
          </a:p>
          <a:p>
            <a:r>
              <a:rPr dirty="0"/>
              <a:t>[Transition]</a:t>
            </a:r>
          </a:p>
          <a:p>
            <a:r>
              <a:rPr dirty="0"/>
              <a:t>Define LOA precisely and show how training and inference use it.</a:t>
            </a:r>
          </a:p>
          <a:p>
            <a:r>
              <a:rPr dirty="0"/>
              <a:t>[/Transition]</a:t>
            </a:r>
          </a:p>
          <a:p>
            <a:endParaRPr dirty="0"/>
          </a:p>
          <a:p>
            <a:r>
              <a:rPr dirty="0"/>
              <a:t>[Sources]</a:t>
            </a:r>
          </a:p>
          <a:p>
            <a:r>
              <a:rPr dirty="0"/>
              <a:t>- Haohe Liu, PhD thesis, printed pp. 91-93 / PDF pp. 103-105</a:t>
            </a:r>
          </a:p>
          <a:p>
            <a:r>
              <a:rPr dirty="0"/>
              <a:t>- https://</a:t>
            </a:r>
            <a:r>
              <a:rPr dirty="0" err="1"/>
              <a:t>arxiv.org</a:t>
            </a:r>
            <a:r>
              <a:rPr dirty="0"/>
              <a:t>/abs/2308.05734</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0:50</a:t>
            </a:r>
          </a:p>
          <a:p>
            <a:r>
              <a:rPr dirty="0"/>
              <a:t>[/Timing]</a:t>
            </a:r>
          </a:p>
          <a:p>
            <a:endParaRPr dirty="0"/>
          </a:p>
          <a:p>
            <a:r>
              <a:rPr dirty="0"/>
              <a:t>[Key message]</a:t>
            </a:r>
          </a:p>
          <a:p>
            <a:r>
              <a:rPr dirty="0"/>
              <a:t>Autoregressive models make temporal structure explicit; diffusion and flow models are strong acoustic renderers. </a:t>
            </a:r>
            <a:r>
              <a:rPr dirty="0" err="1"/>
              <a:t>AudioLDM</a:t>
            </a:r>
            <a:r>
              <a:rPr dirty="0"/>
              <a:t> 2 combines those complementary roles.</a:t>
            </a:r>
          </a:p>
          <a:p>
            <a:r>
              <a:rPr dirty="0"/>
              <a:t>[/Key message]</a:t>
            </a:r>
          </a:p>
          <a:p>
            <a:endParaRPr dirty="0"/>
          </a:p>
          <a:p>
            <a:r>
              <a:rPr dirty="0"/>
              <a:t>[Suggested narration]</a:t>
            </a:r>
          </a:p>
          <a:p>
            <a:r>
              <a:rPr dirty="0"/>
              <a:t>At the time, the field was still debating autoregressive generation versus diffusion. Autoregression makes sequence order explicit and benefits from language-model scaling, but it can be slow and accumulate errors. Diffusion and flow models produce stable, high-quality acoustics and support flexible generation, but temporal structure is supplied indirectly through conditioning. The </a:t>
            </a:r>
            <a:r>
              <a:rPr dirty="0" err="1"/>
              <a:t>AudioLDM</a:t>
            </a:r>
            <a:r>
              <a:rPr dirty="0"/>
              <a:t> 2 design gives language modeling the content-organization role and latent diffusion the acoustic-rendering role.</a:t>
            </a:r>
          </a:p>
          <a:p>
            <a:r>
              <a:rPr dirty="0"/>
              <a:t>[/Suggested narration]</a:t>
            </a:r>
          </a:p>
          <a:p>
            <a:endParaRPr dirty="0"/>
          </a:p>
          <a:p>
            <a:r>
              <a:rPr dirty="0"/>
              <a:t>[Transition]</a:t>
            </a:r>
          </a:p>
          <a:p>
            <a:r>
              <a:rPr dirty="0"/>
              <a:t>The next slide shows how the shared LOA representation connects training and inference.</a:t>
            </a:r>
          </a:p>
          <a:p>
            <a:r>
              <a:rPr dirty="0"/>
              <a:t>[/Transition]</a:t>
            </a:r>
          </a:p>
          <a:p>
            <a:endParaRPr dirty="0"/>
          </a:p>
          <a:p>
            <a:r>
              <a:rPr dirty="0"/>
              <a:t>[Sources]</a:t>
            </a:r>
          </a:p>
          <a:p>
            <a:r>
              <a:rPr dirty="0"/>
              <a:t>- Felix Kreuk et al., </a:t>
            </a:r>
            <a:r>
              <a:rPr dirty="0" err="1"/>
              <a:t>AudioGen</a:t>
            </a:r>
            <a:r>
              <a:rPr dirty="0"/>
              <a:t>, ICLR 2023</a:t>
            </a:r>
          </a:p>
          <a:p>
            <a:r>
              <a:rPr dirty="0"/>
              <a:t>- Jade </a:t>
            </a:r>
            <a:r>
              <a:rPr dirty="0" err="1"/>
              <a:t>Copet</a:t>
            </a:r>
            <a:r>
              <a:rPr dirty="0"/>
              <a:t> et al., </a:t>
            </a:r>
            <a:r>
              <a:rPr dirty="0" err="1"/>
              <a:t>MusicGen</a:t>
            </a:r>
            <a:r>
              <a:rPr dirty="0"/>
              <a:t>, </a:t>
            </a:r>
            <a:r>
              <a:rPr dirty="0" err="1"/>
              <a:t>NeurIPS</a:t>
            </a:r>
            <a:r>
              <a:rPr dirty="0"/>
              <a:t> 2023</a:t>
            </a:r>
          </a:p>
          <a:p>
            <a:r>
              <a:rPr dirty="0"/>
              <a:t>- </a:t>
            </a:r>
            <a:r>
              <a:rPr dirty="0" err="1"/>
              <a:t>Dongchao</a:t>
            </a:r>
            <a:r>
              <a:rPr dirty="0"/>
              <a:t> Yang et al., </a:t>
            </a:r>
            <a:r>
              <a:rPr dirty="0" err="1"/>
              <a:t>DiffSound</a:t>
            </a:r>
            <a:r>
              <a:rPr dirty="0"/>
              <a:t>, IEEE/ACM TASLP 2023</a:t>
            </a:r>
          </a:p>
          <a:p>
            <a:r>
              <a:rPr dirty="0"/>
              <a:t>- </a:t>
            </a:r>
            <a:r>
              <a:rPr dirty="0" err="1"/>
              <a:t>Rongjie</a:t>
            </a:r>
            <a:r>
              <a:rPr dirty="0"/>
              <a:t> Huang et al., Make-An-Audio, ICML 2023</a:t>
            </a:r>
          </a:p>
          <a:p>
            <a:r>
              <a:rPr dirty="0"/>
              <a:t>- Haohe Liu et al., </a:t>
            </a:r>
            <a:r>
              <a:rPr dirty="0" err="1"/>
              <a:t>AudioLDM</a:t>
            </a:r>
            <a:r>
              <a:rPr dirty="0"/>
              <a:t>, ICML 2023</a:t>
            </a:r>
          </a:p>
          <a:p>
            <a:r>
              <a:rPr dirty="0"/>
              <a:t>- Matthew Le et al., </a:t>
            </a:r>
            <a:r>
              <a:rPr dirty="0" err="1"/>
              <a:t>Voicebox</a:t>
            </a:r>
            <a:r>
              <a:rPr dirty="0"/>
              <a:t>, </a:t>
            </a:r>
            <a:r>
              <a:rPr dirty="0" err="1"/>
              <a:t>NeurIPS</a:t>
            </a:r>
            <a:r>
              <a:rPr dirty="0"/>
              <a:t> 2023</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0:50</a:t>
            </a:r>
          </a:p>
          <a:p>
            <a:r>
              <a:rPr dirty="0"/>
              <a:t>[/Timing]</a:t>
            </a:r>
          </a:p>
          <a:p>
            <a:endParaRPr dirty="0"/>
          </a:p>
          <a:p>
            <a:r>
              <a:rPr dirty="0"/>
              <a:t>[Key message]</a:t>
            </a:r>
          </a:p>
          <a:p>
            <a:r>
              <a:rPr dirty="0"/>
              <a:t>Training observes true </a:t>
            </a:r>
            <a:r>
              <a:rPr dirty="0" err="1"/>
              <a:t>AudioMAE</a:t>
            </a:r>
            <a:r>
              <a:rPr dirty="0"/>
              <a:t> features; inference must predict them from conditions.</a:t>
            </a:r>
          </a:p>
          <a:p>
            <a:r>
              <a:rPr dirty="0"/>
              <a:t>[/Key message]</a:t>
            </a:r>
          </a:p>
          <a:p>
            <a:endParaRPr dirty="0"/>
          </a:p>
          <a:p>
            <a:r>
              <a:rPr dirty="0"/>
              <a:t>[Suggested narration]</a:t>
            </a:r>
          </a:p>
          <a:p>
            <a:r>
              <a:rPr dirty="0"/>
              <a:t>Walk left to right. During training, a self-supervised audio encoder defines LOA and the diffusion model learns to reconstruct audio from it. At inference, a language model predicts LOA from conditions, and the same LOA-to-audio latent diffusion model produces audio.</a:t>
            </a:r>
          </a:p>
          <a:p>
            <a:r>
              <a:rPr dirty="0"/>
              <a:t>[/Suggested narration]</a:t>
            </a:r>
          </a:p>
          <a:p>
            <a:endParaRPr dirty="0"/>
          </a:p>
          <a:p>
            <a:r>
              <a:rPr dirty="0"/>
              <a:t>[Transition]</a:t>
            </a:r>
          </a:p>
          <a:p>
            <a:r>
              <a:rPr dirty="0"/>
              <a:t>The full architecture places two learned stages around this boundary.</a:t>
            </a:r>
          </a:p>
          <a:p>
            <a:r>
              <a:rPr dirty="0"/>
              <a:t>[/Transition]</a:t>
            </a:r>
          </a:p>
          <a:p>
            <a:endParaRPr dirty="0"/>
          </a:p>
          <a:p>
            <a:r>
              <a:rPr dirty="0"/>
              <a:t>[Sources]</a:t>
            </a:r>
          </a:p>
          <a:p>
            <a:r>
              <a:rPr dirty="0"/>
              <a:t>- Haohe Liu, PhD thesis, Figure 4.2, PDF page 104</a:t>
            </a:r>
          </a:p>
          <a:p>
            <a:r>
              <a:rPr dirty="0"/>
              <a:t>- https://</a:t>
            </a:r>
            <a:r>
              <a:rPr dirty="0" err="1"/>
              <a:t>arxiv.org</a:t>
            </a:r>
            <a:r>
              <a:rPr dirty="0"/>
              <a:t>/html/2308.05734v3#S3.SS1</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0:50</a:t>
            </a:r>
          </a:p>
          <a:p>
            <a:r>
              <a:rPr dirty="0"/>
              <a:t>[/Timing]</a:t>
            </a:r>
          </a:p>
          <a:p>
            <a:endParaRPr dirty="0"/>
          </a:p>
          <a:p>
            <a:r>
              <a:rPr dirty="0"/>
              <a:t>[Key message]</a:t>
            </a:r>
          </a:p>
          <a:p>
            <a:r>
              <a:rPr dirty="0"/>
              <a:t>The complete system is a condition-to-LOA GPT-2 model and an acoustic LOA-to-audio latent diffusion model joined by LOA.</a:t>
            </a:r>
          </a:p>
          <a:p>
            <a:r>
              <a:rPr dirty="0"/>
              <a:t>[/Key message]</a:t>
            </a:r>
          </a:p>
          <a:p>
            <a:endParaRPr dirty="0"/>
          </a:p>
          <a:p>
            <a:r>
              <a:rPr dirty="0"/>
              <a:t>[Suggested narration]</a:t>
            </a:r>
          </a:p>
          <a:p>
            <a:r>
              <a:rPr dirty="0"/>
              <a:t>Orient the audience rather than reading every block. The left half predicts LOA with GPT-2. The center switcher mixes predicted and ground-truth LOA during joint tuning. The right half diffuses VAE </a:t>
            </a:r>
            <a:r>
              <a:rPr dirty="0" err="1"/>
              <a:t>latents</a:t>
            </a:r>
            <a:r>
              <a:rPr dirty="0"/>
              <a:t> and decodes them back to waveform audio.</a:t>
            </a:r>
          </a:p>
          <a:p>
            <a:r>
              <a:rPr dirty="0"/>
              <a:t>[/Suggested narration]</a:t>
            </a:r>
          </a:p>
          <a:p>
            <a:endParaRPr dirty="0"/>
          </a:p>
          <a:p>
            <a:r>
              <a:rPr dirty="0"/>
              <a:t>[Transition]</a:t>
            </a:r>
          </a:p>
          <a:p>
            <a:r>
              <a:rPr dirty="0"/>
              <a:t>Start with how the target LOA representation is obtained.</a:t>
            </a:r>
          </a:p>
          <a:p>
            <a:r>
              <a:rPr dirty="0"/>
              <a:t>[/Transition]</a:t>
            </a:r>
          </a:p>
          <a:p>
            <a:endParaRPr dirty="0"/>
          </a:p>
          <a:p>
            <a:r>
              <a:rPr dirty="0"/>
              <a:t>[Sources]</a:t>
            </a:r>
          </a:p>
          <a:p>
            <a:r>
              <a:rPr dirty="0"/>
              <a:t>- Haohe Liu, PhD thesis, Figure 4.3, PDF page 108</a:t>
            </a:r>
          </a:p>
          <a:p>
            <a:r>
              <a:rPr dirty="0"/>
              <a:t>- https://</a:t>
            </a:r>
            <a:r>
              <a:rPr dirty="0" err="1"/>
              <a:t>arxiv.org</a:t>
            </a:r>
            <a:r>
              <a:rPr dirty="0"/>
              <a:t>/html/2308.05734v3#S3.F1</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0:45</a:t>
            </a:r>
          </a:p>
          <a:p>
            <a:r>
              <a:rPr dirty="0"/>
              <a:t>[/Timing]</a:t>
            </a:r>
          </a:p>
          <a:p>
            <a:endParaRPr dirty="0"/>
          </a:p>
          <a:p>
            <a:r>
              <a:rPr dirty="0"/>
              <a:t>[Key message]</a:t>
            </a:r>
          </a:p>
          <a:p>
            <a:r>
              <a:rPr dirty="0"/>
              <a:t>Pooling shortens the prediction sequence at the cost of temporal detail.</a:t>
            </a:r>
          </a:p>
          <a:p>
            <a:r>
              <a:rPr dirty="0"/>
              <a:t>[/Key message]</a:t>
            </a:r>
          </a:p>
          <a:p>
            <a:endParaRPr dirty="0"/>
          </a:p>
          <a:p>
            <a:r>
              <a:rPr dirty="0"/>
              <a:t>[Suggested narration]</a:t>
            </a:r>
          </a:p>
          <a:p>
            <a:r>
              <a:rPr dirty="0"/>
              <a:t>Connect compression to task information density. Audio and music use two-dimensional average-max pooling with lambda eight, reducing 512 features to eight vectors. Speech preserves all 512 features because phoneme timing and exact words require fine temporal detail.</a:t>
            </a:r>
          </a:p>
          <a:p>
            <a:r>
              <a:rPr dirty="0"/>
              <a:t>[/Suggested narration]</a:t>
            </a:r>
          </a:p>
          <a:p>
            <a:endParaRPr dirty="0"/>
          </a:p>
          <a:p>
            <a:r>
              <a:rPr dirty="0"/>
              <a:t>[Transition]</a:t>
            </a:r>
          </a:p>
          <a:p>
            <a:r>
              <a:rPr dirty="0"/>
              <a:t>The representation analysis shows why </a:t>
            </a:r>
            <a:r>
              <a:rPr dirty="0" err="1"/>
              <a:t>AudioMAE</a:t>
            </a:r>
            <a:r>
              <a:rPr dirty="0"/>
              <a:t> is the useful middle space.</a:t>
            </a:r>
          </a:p>
          <a:p>
            <a:r>
              <a:rPr dirty="0"/>
              <a:t>[/Transition]</a:t>
            </a:r>
          </a:p>
          <a:p>
            <a:endParaRPr dirty="0"/>
          </a:p>
          <a:p>
            <a:r>
              <a:rPr dirty="0"/>
              <a:t>[Sources]</a:t>
            </a:r>
          </a:p>
          <a:p>
            <a:r>
              <a:rPr dirty="0"/>
              <a:t>- Haohe Liu, PhD thesis, Figure 4.4, PDF page 112</a:t>
            </a:r>
          </a:p>
          <a:p>
            <a:r>
              <a:rPr dirty="0"/>
              <a:t>- https://</a:t>
            </a:r>
            <a:r>
              <a:rPr dirty="0" err="1"/>
              <a:t>arxiv.org</a:t>
            </a:r>
            <a:r>
              <a:rPr dirty="0"/>
              <a:t>/html/2308.05734v3#S3.SS2.SSS2</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0:40</a:t>
            </a:r>
          </a:p>
          <a:p>
            <a:r>
              <a:rPr dirty="0"/>
              <a:t>[/Timing]</a:t>
            </a:r>
          </a:p>
          <a:p>
            <a:endParaRPr dirty="0"/>
          </a:p>
          <a:p>
            <a:r>
              <a:rPr dirty="0"/>
              <a:t>[Key message]</a:t>
            </a:r>
          </a:p>
          <a:p>
            <a:r>
              <a:rPr dirty="0" err="1"/>
              <a:t>AudioMAE</a:t>
            </a:r>
            <a:r>
              <a:rPr dirty="0"/>
              <a:t> features organize audio more semantically than reconstruction </a:t>
            </a:r>
            <a:r>
              <a:rPr dirty="0" err="1"/>
              <a:t>latents</a:t>
            </a:r>
            <a:r>
              <a:rPr dirty="0"/>
              <a:t> do.</a:t>
            </a:r>
          </a:p>
          <a:p>
            <a:r>
              <a:rPr dirty="0"/>
              <a:t>[/Key message]</a:t>
            </a:r>
          </a:p>
          <a:p>
            <a:endParaRPr dirty="0"/>
          </a:p>
          <a:p>
            <a:r>
              <a:rPr dirty="0"/>
              <a:t>[Suggested narration]</a:t>
            </a:r>
          </a:p>
          <a:p>
            <a:r>
              <a:rPr dirty="0"/>
              <a:t>Explain the two-stage design. The VAE is optimized for compact reconstruction and defines the diffusion latent. </a:t>
            </a:r>
            <a:r>
              <a:rPr dirty="0" err="1"/>
              <a:t>AudioMAE</a:t>
            </a:r>
            <a:r>
              <a:rPr dirty="0"/>
              <a:t> is more semantically organized and becomes the LOA target. The t-SNE visualization is qualitative evidence for this distinction.</a:t>
            </a:r>
          </a:p>
          <a:p>
            <a:r>
              <a:rPr dirty="0"/>
              <a:t>[/Suggested narration]</a:t>
            </a:r>
          </a:p>
          <a:p>
            <a:endParaRPr dirty="0"/>
          </a:p>
          <a:p>
            <a:r>
              <a:rPr dirty="0"/>
              <a:t>[Transition]</a:t>
            </a:r>
          </a:p>
          <a:p>
            <a:r>
              <a:rPr dirty="0"/>
              <a:t>A GPT-2 condition-to-LOA GPT-2 model can therefore predict this sequence from heterogeneous conditions.</a:t>
            </a:r>
          </a:p>
          <a:p>
            <a:r>
              <a:rPr dirty="0"/>
              <a:t>[/Transition]</a:t>
            </a:r>
          </a:p>
          <a:p>
            <a:endParaRPr dirty="0"/>
          </a:p>
          <a:p>
            <a:r>
              <a:rPr dirty="0"/>
              <a:t>[Sources]</a:t>
            </a:r>
          </a:p>
          <a:p>
            <a:r>
              <a:rPr dirty="0"/>
              <a:t>- Haohe Liu, PhD thesis, Figure 4.5, PDF page 113</a:t>
            </a:r>
          </a:p>
          <a:p>
            <a:r>
              <a:rPr dirty="0"/>
              <a:t>- https://</a:t>
            </a:r>
            <a:r>
              <a:rPr dirty="0" err="1"/>
              <a:t>arxiv.org</a:t>
            </a:r>
            <a:r>
              <a:rPr dirty="0"/>
              <a:t>/html/2308.05734v3#S3.SS2.SSS3</a:t>
            </a:r>
          </a:p>
          <a:p>
            <a:r>
              <a:rPr dirty="0"/>
              <a:t>- https://</a:t>
            </a:r>
            <a:r>
              <a:rPr dirty="0" err="1"/>
              <a:t>arxiv.org</a:t>
            </a:r>
            <a:r>
              <a:rPr dirty="0"/>
              <a:t>/html/2308.05734v3#S3.SS2.SSS4</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1:10</a:t>
            </a:r>
          </a:p>
          <a:p>
            <a:r>
              <a:rPr dirty="0"/>
              <a:t>[/Timing]</a:t>
            </a:r>
          </a:p>
          <a:p>
            <a:endParaRPr dirty="0"/>
          </a:p>
          <a:p>
            <a:r>
              <a:rPr dirty="0"/>
              <a:t>[Key message]</a:t>
            </a:r>
          </a:p>
          <a:p>
            <a:r>
              <a:rPr dirty="0"/>
              <a:t>The official overview makes the cross-domain range audible before the focused tests.</a:t>
            </a:r>
          </a:p>
          <a:p>
            <a:r>
              <a:rPr dirty="0"/>
              <a:t>[/Key message]</a:t>
            </a:r>
          </a:p>
          <a:p>
            <a:endParaRPr dirty="0"/>
          </a:p>
          <a:p>
            <a:r>
              <a:rPr dirty="0"/>
              <a:t>[Suggested narration]</a:t>
            </a:r>
          </a:p>
          <a:p>
            <a:r>
              <a:rPr dirty="0"/>
              <a:t>Play the 60-second excerpt as a chapter reset. Ask the audience to listen for transitions between music and sound effects, not only individual prompt matches.</a:t>
            </a:r>
          </a:p>
          <a:p>
            <a:r>
              <a:rPr dirty="0"/>
              <a:t>[/Suggested narration]</a:t>
            </a:r>
          </a:p>
          <a:p>
            <a:endParaRPr dirty="0"/>
          </a:p>
          <a:p>
            <a:r>
              <a:rPr dirty="0"/>
              <a:t>[Transition]</a:t>
            </a:r>
          </a:p>
          <a:p>
            <a:r>
              <a:rPr dirty="0"/>
              <a:t>Next, slow down one long prompt and listen for an event sequence.</a:t>
            </a:r>
          </a:p>
          <a:p>
            <a:r>
              <a:rPr dirty="0"/>
              <a:t>[/Transition]</a:t>
            </a:r>
          </a:p>
          <a:p>
            <a:endParaRPr dirty="0"/>
          </a:p>
          <a:p>
            <a:r>
              <a:rPr dirty="0"/>
              <a:t>[Sources]</a:t>
            </a:r>
          </a:p>
          <a:p>
            <a:r>
              <a:rPr dirty="0"/>
              <a:t>- https://</a:t>
            </a:r>
            <a:r>
              <a:rPr dirty="0" err="1"/>
              <a:t>audioldm.github.io</a:t>
            </a:r>
            <a:r>
              <a:rPr dirty="0"/>
              <a:t>/audioldm2/Overview.mp4</a:t>
            </a:r>
          </a:p>
          <a:p>
            <a:r>
              <a:rPr dirty="0"/>
              <a:t>- Embedded 60-second excerpt from the official project page</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0:15</a:t>
            </a:r>
          </a:p>
          <a:p>
            <a:r>
              <a:rPr dirty="0"/>
              <a:t>[/Timing]</a:t>
            </a:r>
          </a:p>
          <a:p>
            <a:endParaRPr dirty="0"/>
          </a:p>
          <a:p>
            <a:r>
              <a:rPr dirty="0"/>
              <a:t>[Key message]</a:t>
            </a:r>
          </a:p>
          <a:p>
            <a:r>
              <a:rPr dirty="0"/>
              <a:t>The evidence must separate fidelity, semantic alignment, and human judgment.</a:t>
            </a:r>
          </a:p>
          <a:p>
            <a:r>
              <a:rPr dirty="0"/>
              <a:t>[/Key message]</a:t>
            </a:r>
          </a:p>
          <a:p>
            <a:endParaRPr dirty="0"/>
          </a:p>
          <a:p>
            <a:r>
              <a:rPr dirty="0"/>
              <a:t>[Suggested narration]</a:t>
            </a:r>
          </a:p>
          <a:p>
            <a:r>
              <a:rPr dirty="0"/>
              <a:t>Transition to evidence. The result section will keep checkpoints separate and use the paper's own tables rather than combining best numbers from different variants.</a:t>
            </a:r>
          </a:p>
          <a:p>
            <a:r>
              <a:rPr dirty="0"/>
              <a:t>[/Suggested narration]</a:t>
            </a:r>
          </a:p>
          <a:p>
            <a:endParaRPr dirty="0"/>
          </a:p>
          <a:p>
            <a:r>
              <a:rPr dirty="0"/>
              <a:t>[Transition]</a:t>
            </a:r>
          </a:p>
          <a:p>
            <a:r>
              <a:rPr dirty="0"/>
              <a:t>Define those three axes before comparing models.</a:t>
            </a:r>
          </a:p>
          <a:p>
            <a:r>
              <a:rPr dirty="0"/>
              <a:t>[/Transition]</a:t>
            </a:r>
          </a:p>
          <a:p>
            <a:endParaRPr dirty="0"/>
          </a:p>
          <a:p>
            <a:r>
              <a:rPr dirty="0"/>
              <a:t>[Sources]</a:t>
            </a:r>
          </a:p>
          <a:p>
            <a:r>
              <a:rPr dirty="0"/>
              <a:t>- Haohe Liu, PhD thesis, Figure 4.6, PDF page 125</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0:35</a:t>
            </a:r>
          </a:p>
          <a:p>
            <a:r>
              <a:rPr dirty="0"/>
              <a:t>[/Timing]</a:t>
            </a:r>
          </a:p>
          <a:p>
            <a:endParaRPr dirty="0"/>
          </a:p>
          <a:p>
            <a:r>
              <a:rPr dirty="0"/>
              <a:t>[Key message]</a:t>
            </a:r>
          </a:p>
          <a:p>
            <a:r>
              <a:rPr dirty="0"/>
              <a:t>No single metric captures whether generated audio is realistic, relevant, and preferred.</a:t>
            </a:r>
          </a:p>
          <a:p>
            <a:r>
              <a:rPr dirty="0"/>
              <a:t>[/Key message]</a:t>
            </a:r>
          </a:p>
          <a:p>
            <a:endParaRPr dirty="0"/>
          </a:p>
          <a:p>
            <a:r>
              <a:rPr dirty="0"/>
              <a:t>[Suggested narration]</a:t>
            </a:r>
          </a:p>
          <a:p>
            <a:r>
              <a:rPr dirty="0"/>
              <a:t>Explain the directions. FAD and KL are lower-is-better distributional metrics; CLAP is higher-is-better text-audio alignment; OVL, REL, and MOS are listener judgments. The ablations later show that these axes can move in opposite directions.</a:t>
            </a:r>
          </a:p>
          <a:p>
            <a:r>
              <a:rPr dirty="0"/>
              <a:t>[/Suggested narration]</a:t>
            </a:r>
          </a:p>
          <a:p>
            <a:endParaRPr dirty="0"/>
          </a:p>
          <a:p>
            <a:r>
              <a:rPr dirty="0"/>
              <a:t>[Transition]</a:t>
            </a:r>
          </a:p>
          <a:p>
            <a:r>
              <a:rPr dirty="0" err="1"/>
              <a:t>AudioCaps</a:t>
            </a:r>
            <a:r>
              <a:rPr dirty="0"/>
              <a:t> shows why different checkpoints can win different axes.</a:t>
            </a:r>
          </a:p>
          <a:p>
            <a:r>
              <a:rPr dirty="0"/>
              <a:t>[/Transition]</a:t>
            </a:r>
          </a:p>
          <a:p>
            <a:endParaRPr dirty="0"/>
          </a:p>
          <a:p>
            <a:r>
              <a:rPr dirty="0"/>
              <a:t>[Sources]</a:t>
            </a:r>
          </a:p>
          <a:p>
            <a:r>
              <a:rPr dirty="0"/>
              <a:t>- https://</a:t>
            </a:r>
            <a:r>
              <a:rPr dirty="0" err="1"/>
              <a:t>arxiv.org</a:t>
            </a:r>
            <a:r>
              <a:rPr dirty="0"/>
              <a:t>/html/2308.05734v3#S4.SS2</a:t>
            </a:r>
          </a:p>
          <a:p>
            <a:r>
              <a:rPr dirty="0"/>
              <a:t>- https://</a:t>
            </a:r>
            <a:r>
              <a:rPr dirty="0" err="1"/>
              <a:t>arxiv.org</a:t>
            </a:r>
            <a:r>
              <a:rPr dirty="0"/>
              <a:t>/html/2308.05734v3#S4.SS3</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0:50</a:t>
            </a:r>
          </a:p>
          <a:p>
            <a:r>
              <a:rPr dirty="0"/>
              <a:t>[/Timing]</a:t>
            </a:r>
          </a:p>
          <a:p>
            <a:endParaRPr dirty="0"/>
          </a:p>
          <a:p>
            <a:r>
              <a:rPr dirty="0"/>
              <a:t>[Key message]</a:t>
            </a:r>
          </a:p>
          <a:p>
            <a:r>
              <a:rPr dirty="0"/>
              <a:t>On </a:t>
            </a:r>
            <a:r>
              <a:rPr dirty="0" err="1"/>
              <a:t>AudioCaps</a:t>
            </a:r>
            <a:r>
              <a:rPr dirty="0"/>
              <a:t>, specialization changes which checkpoint owns each best score.</a:t>
            </a:r>
          </a:p>
          <a:p>
            <a:r>
              <a:rPr dirty="0"/>
              <a:t>[/Key message]</a:t>
            </a:r>
          </a:p>
          <a:p>
            <a:endParaRPr dirty="0"/>
          </a:p>
          <a:p>
            <a:r>
              <a:rPr dirty="0"/>
              <a:t>[Suggested narration]</a:t>
            </a:r>
          </a:p>
          <a:p>
            <a:r>
              <a:rPr dirty="0"/>
              <a:t>Read the highlighted rows accurately. </a:t>
            </a:r>
            <a:r>
              <a:rPr dirty="0" err="1"/>
              <a:t>AudioLDM</a:t>
            </a:r>
            <a:r>
              <a:rPr dirty="0"/>
              <a:t> 2-AC-Large reports the best FAD, KL, and OVL. </a:t>
            </a:r>
            <a:r>
              <a:rPr dirty="0" err="1"/>
              <a:t>AudioLDM</a:t>
            </a:r>
            <a:r>
              <a:rPr dirty="0"/>
              <a:t> 2-AC reports the best CLAP and REL. Do not combine these values into one imaginary checkpoint.</a:t>
            </a:r>
          </a:p>
          <a:p>
            <a:r>
              <a:rPr dirty="0"/>
              <a:t>[/Suggested narration]</a:t>
            </a:r>
          </a:p>
          <a:p>
            <a:endParaRPr dirty="0"/>
          </a:p>
          <a:p>
            <a:r>
              <a:rPr dirty="0"/>
              <a:t>[Transition]</a:t>
            </a:r>
          </a:p>
          <a:p>
            <a:r>
              <a:rPr dirty="0"/>
              <a:t>The in-domain result also warns that more data is not automatically better.</a:t>
            </a:r>
          </a:p>
          <a:p>
            <a:r>
              <a:rPr dirty="0"/>
              <a:t>[/Transition]</a:t>
            </a:r>
          </a:p>
          <a:p>
            <a:endParaRPr dirty="0"/>
          </a:p>
          <a:p>
            <a:r>
              <a:rPr dirty="0"/>
              <a:t>[Sources]</a:t>
            </a:r>
          </a:p>
          <a:p>
            <a:r>
              <a:rPr dirty="0"/>
              <a:t>- Haohe Liu, PhD thesis, Table 4.2, PDF page 123</a:t>
            </a:r>
          </a:p>
          <a:p>
            <a:r>
              <a:rPr dirty="0"/>
              <a:t>- https://</a:t>
            </a:r>
            <a:r>
              <a:rPr dirty="0" err="1"/>
              <a:t>arxiv.org</a:t>
            </a:r>
            <a:r>
              <a:rPr dirty="0"/>
              <a:t>/html/2308.05734v3#S4.T2</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0:40</a:t>
            </a:r>
          </a:p>
          <a:p>
            <a:r>
              <a:rPr dirty="0"/>
              <a:t>[/Timing]</a:t>
            </a:r>
          </a:p>
          <a:p>
            <a:endParaRPr dirty="0"/>
          </a:p>
          <a:p>
            <a:r>
              <a:rPr dirty="0"/>
              <a:t>[Key message]</a:t>
            </a:r>
          </a:p>
          <a:p>
            <a:r>
              <a:rPr dirty="0"/>
              <a:t>Distribution match can matter more than simply adding heterogeneous data.</a:t>
            </a:r>
          </a:p>
          <a:p>
            <a:r>
              <a:rPr dirty="0"/>
              <a:t>[/Key message]</a:t>
            </a:r>
          </a:p>
          <a:p>
            <a:endParaRPr dirty="0"/>
          </a:p>
          <a:p>
            <a:r>
              <a:rPr dirty="0"/>
              <a:t>[Suggested narration]</a:t>
            </a:r>
          </a:p>
          <a:p>
            <a:r>
              <a:rPr dirty="0"/>
              <a:t>The Full models are trained on 29,510 hours yet do not beat the 145-hour </a:t>
            </a:r>
            <a:r>
              <a:rPr dirty="0" err="1"/>
              <a:t>AudioCaps</a:t>
            </a:r>
            <a:r>
              <a:rPr dirty="0"/>
              <a:t> variants on the </a:t>
            </a:r>
            <a:r>
              <a:rPr dirty="0" err="1"/>
              <a:t>AudioCaps</a:t>
            </a:r>
            <a:r>
              <a:rPr dirty="0"/>
              <a:t> evaluation. The paper discusses domain mismatch and overfitting guardrails. More diverse data broadens reuse but does not monotonically improve this in-domain score.</a:t>
            </a:r>
          </a:p>
          <a:p>
            <a:r>
              <a:rPr dirty="0"/>
              <a:t>[/Suggested narration]</a:t>
            </a:r>
          </a:p>
          <a:p>
            <a:endParaRPr dirty="0"/>
          </a:p>
          <a:p>
            <a:r>
              <a:rPr dirty="0"/>
              <a:t>[Transition]</a:t>
            </a:r>
          </a:p>
          <a:p>
            <a:r>
              <a:rPr dirty="0" err="1"/>
              <a:t>MusicCaps</a:t>
            </a:r>
            <a:r>
              <a:rPr dirty="0"/>
              <a:t> provides a separate test of the full model’s breadth.</a:t>
            </a:r>
          </a:p>
          <a:p>
            <a:r>
              <a:rPr dirty="0"/>
              <a:t>[/Transition]</a:t>
            </a:r>
          </a:p>
          <a:p>
            <a:endParaRPr dirty="0"/>
          </a:p>
          <a:p>
            <a:r>
              <a:rPr dirty="0"/>
              <a:t>[Sources]</a:t>
            </a:r>
          </a:p>
          <a:p>
            <a:r>
              <a:rPr dirty="0"/>
              <a:t>- Haohe Liu, PhD thesis, Table 4.2, PDF page 123</a:t>
            </a:r>
          </a:p>
          <a:p>
            <a:r>
              <a:rPr dirty="0"/>
              <a:t>- https://</a:t>
            </a:r>
            <a:r>
              <a:rPr dirty="0" err="1"/>
              <a:t>arxiv.org</a:t>
            </a:r>
            <a:r>
              <a:rPr dirty="0"/>
              <a:t>/html/2308.05734v3#S5.SS1</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0:40</a:t>
            </a:r>
          </a:p>
          <a:p>
            <a:r>
              <a:rPr dirty="0"/>
              <a:t>[/Timing]</a:t>
            </a:r>
          </a:p>
          <a:p>
            <a:endParaRPr dirty="0"/>
          </a:p>
          <a:p>
            <a:r>
              <a:rPr dirty="0"/>
              <a:t>[Key message]</a:t>
            </a:r>
          </a:p>
          <a:p>
            <a:r>
              <a:rPr dirty="0" err="1"/>
              <a:t>AudioLDM</a:t>
            </a:r>
            <a:r>
              <a:rPr dirty="0"/>
              <a:t> 2-Full leads three of five reported </a:t>
            </a:r>
            <a:r>
              <a:rPr dirty="0" err="1"/>
              <a:t>MusicCaps</a:t>
            </a:r>
            <a:r>
              <a:rPr dirty="0"/>
              <a:t> metrics, not every metric.</a:t>
            </a:r>
          </a:p>
          <a:p>
            <a:r>
              <a:rPr dirty="0"/>
              <a:t>[/Key message]</a:t>
            </a:r>
          </a:p>
          <a:p>
            <a:endParaRPr dirty="0"/>
          </a:p>
          <a:p>
            <a:r>
              <a:rPr dirty="0"/>
              <a:t>[Suggested narration]</a:t>
            </a:r>
          </a:p>
          <a:p>
            <a:r>
              <a:rPr dirty="0" err="1"/>
              <a:t>AudioLDM</a:t>
            </a:r>
            <a:r>
              <a:rPr dirty="0"/>
              <a:t> 2-Full leads three of the five reported metrics: FAD, KL, and relevance. </a:t>
            </a:r>
            <a:r>
              <a:rPr dirty="0" err="1"/>
              <a:t>AudioLDM</a:t>
            </a:r>
            <a:r>
              <a:rPr dirty="0"/>
              <a:t>-M leads CLAP, while </a:t>
            </a:r>
            <a:r>
              <a:rPr dirty="0" err="1"/>
              <a:t>AudioLDM</a:t>
            </a:r>
            <a:r>
              <a:rPr dirty="0"/>
              <a:t> 2-MSD leads overall listener quality. The asterisk marks results calculated with publicly available implementations; the official </a:t>
            </a:r>
            <a:r>
              <a:rPr dirty="0" err="1"/>
              <a:t>MusicGen</a:t>
            </a:r>
            <a:r>
              <a:rPr dirty="0"/>
              <a:t> row is separately reported.</a:t>
            </a:r>
          </a:p>
          <a:p>
            <a:r>
              <a:rPr dirty="0"/>
              <a:t>[/Suggested narration]</a:t>
            </a:r>
          </a:p>
          <a:p>
            <a:endParaRPr dirty="0"/>
          </a:p>
          <a:p>
            <a:r>
              <a:rPr dirty="0"/>
              <a:t>[Transition]</a:t>
            </a:r>
          </a:p>
          <a:p>
            <a:r>
              <a:rPr dirty="0"/>
              <a:t>Speech results show an equally important remaining gap to ground truth.</a:t>
            </a:r>
          </a:p>
          <a:p>
            <a:r>
              <a:rPr dirty="0"/>
              <a:t>[/Transition]</a:t>
            </a:r>
          </a:p>
          <a:p>
            <a:endParaRPr dirty="0"/>
          </a:p>
          <a:p>
            <a:r>
              <a:rPr dirty="0"/>
              <a:t>[Sources]</a:t>
            </a:r>
          </a:p>
          <a:p>
            <a:r>
              <a:rPr dirty="0"/>
              <a:t>- Haohe Liu, PhD thesis, Table 4.3, PDF page 126</a:t>
            </a:r>
          </a:p>
          <a:p>
            <a:r>
              <a:rPr dirty="0"/>
              <a:t>- https://</a:t>
            </a:r>
            <a:r>
              <a:rPr dirty="0" err="1"/>
              <a:t>arxiv.org</a:t>
            </a:r>
            <a:r>
              <a:rPr dirty="0"/>
              <a:t>/html/2308.05734v3#S5.T3</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0:40</a:t>
            </a:r>
          </a:p>
          <a:p>
            <a:r>
              <a:rPr dirty="0"/>
              <a:t>[/Timing]</a:t>
            </a:r>
          </a:p>
          <a:p>
            <a:endParaRPr dirty="0"/>
          </a:p>
          <a:p>
            <a:r>
              <a:rPr dirty="0"/>
              <a:t>[Key message]</a:t>
            </a:r>
          </a:p>
          <a:p>
            <a:r>
              <a:rPr dirty="0"/>
              <a:t>Speech pretraining beats the baseline, while ground-truth audio remains the clear ceiling.</a:t>
            </a:r>
          </a:p>
          <a:p>
            <a:r>
              <a:rPr dirty="0"/>
              <a:t>[/Key message]</a:t>
            </a:r>
          </a:p>
          <a:p>
            <a:endParaRPr dirty="0"/>
          </a:p>
          <a:p>
            <a:r>
              <a:rPr dirty="0"/>
              <a:t>[Suggested narration]</a:t>
            </a:r>
          </a:p>
          <a:p>
            <a:r>
              <a:rPr dirty="0"/>
              <a:t>Pretraining GPT-2 on </a:t>
            </a:r>
            <a:r>
              <a:rPr dirty="0" err="1"/>
              <a:t>GigaSpeech</a:t>
            </a:r>
            <a:r>
              <a:rPr dirty="0"/>
              <a:t> raises MOS from 3.65 to 4.00, above FastSpeech2 at 3.78. It remains below the true-LOA LOA-to-audio latent diffusion model reference and ground-truth speech. The result supports transfer, not parity with real speech.</a:t>
            </a:r>
          </a:p>
          <a:p>
            <a:r>
              <a:rPr dirty="0"/>
              <a:t>[/Suggested narration]</a:t>
            </a:r>
          </a:p>
          <a:p>
            <a:endParaRPr dirty="0"/>
          </a:p>
          <a:p>
            <a:r>
              <a:rPr dirty="0"/>
              <a:t>[Transition]</a:t>
            </a:r>
          </a:p>
          <a:p>
            <a:r>
              <a:rPr dirty="0"/>
              <a:t>Spectrograms make the different structural demands visible.</a:t>
            </a:r>
          </a:p>
          <a:p>
            <a:r>
              <a:rPr dirty="0"/>
              <a:t>[/Transition]</a:t>
            </a:r>
          </a:p>
          <a:p>
            <a:endParaRPr dirty="0"/>
          </a:p>
          <a:p>
            <a:r>
              <a:rPr dirty="0"/>
              <a:t>[Sources]</a:t>
            </a:r>
          </a:p>
          <a:p>
            <a:r>
              <a:rPr dirty="0"/>
              <a:t>- Haohe Liu, PhD thesis, Table 4.4 and Figure 4.7, PDF pages 128-129</a:t>
            </a:r>
          </a:p>
          <a:p>
            <a:r>
              <a:rPr dirty="0"/>
              <a:t>- https://</a:t>
            </a:r>
            <a:r>
              <a:rPr dirty="0" err="1"/>
              <a:t>arxiv.org</a:t>
            </a:r>
            <a:r>
              <a:rPr dirty="0"/>
              <a:t>/html/2308.05734v3#S5.T4</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0:35</a:t>
            </a:r>
          </a:p>
          <a:p>
            <a:r>
              <a:rPr dirty="0"/>
              <a:t>[/Timing]</a:t>
            </a:r>
          </a:p>
          <a:p>
            <a:endParaRPr dirty="0"/>
          </a:p>
          <a:p>
            <a:r>
              <a:rPr dirty="0"/>
              <a:t>[Key message]</a:t>
            </a:r>
          </a:p>
          <a:p>
            <a:r>
              <a:rPr dirty="0"/>
              <a:t>Joint tuning improves every reported axis in the ablation.</a:t>
            </a:r>
          </a:p>
          <a:p>
            <a:r>
              <a:rPr dirty="0"/>
              <a:t>[/Key message]</a:t>
            </a:r>
          </a:p>
          <a:p>
            <a:endParaRPr dirty="0"/>
          </a:p>
          <a:p>
            <a:r>
              <a:rPr dirty="0"/>
              <a:t>[Suggested narration]</a:t>
            </a:r>
          </a:p>
          <a:p>
            <a:r>
              <a:rPr dirty="0"/>
              <a:t>Focus on the first two rows for the </a:t>
            </a:r>
            <a:r>
              <a:rPr dirty="0" err="1"/>
              <a:t>AudioCaps</a:t>
            </a:r>
            <a:r>
              <a:rPr dirty="0"/>
              <a:t>-specialized checkpoint. Removing joint fine-tuning worsens FAD from 1.67 to 2.24, KL from 1.01 to 1.07, and CLAP from .249 to .234. Separate training is not enough; the two stages must adapt together.</a:t>
            </a:r>
          </a:p>
          <a:p>
            <a:r>
              <a:rPr dirty="0"/>
              <a:t>[/Suggested narration]</a:t>
            </a:r>
          </a:p>
          <a:p>
            <a:endParaRPr dirty="0"/>
          </a:p>
          <a:p>
            <a:r>
              <a:rPr dirty="0"/>
              <a:t>[Transition]</a:t>
            </a:r>
          </a:p>
          <a:p>
            <a:r>
              <a:rPr dirty="0"/>
              <a:t>The next comparison shows why metric gains still need interpretation.</a:t>
            </a:r>
          </a:p>
          <a:p>
            <a:r>
              <a:rPr dirty="0"/>
              <a:t>[/Transition]</a:t>
            </a:r>
          </a:p>
          <a:p>
            <a:endParaRPr dirty="0"/>
          </a:p>
          <a:p>
            <a:r>
              <a:rPr dirty="0"/>
              <a:t>[Sources]</a:t>
            </a:r>
          </a:p>
          <a:p>
            <a:r>
              <a:rPr dirty="0"/>
              <a:t>- Haohe Liu, PhD thesis, Table 4.5, PDF page 128</a:t>
            </a:r>
          </a:p>
          <a:p>
            <a:r>
              <a:rPr dirty="0"/>
              <a:t>- https://</a:t>
            </a:r>
            <a:r>
              <a:rPr dirty="0" err="1"/>
              <a:t>arxiv.org</a:t>
            </a:r>
            <a:r>
              <a:rPr dirty="0"/>
              <a:t>/html/2308.05734v3#S5.T5</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0:40</a:t>
            </a:r>
          </a:p>
          <a:p>
            <a:r>
              <a:rPr dirty="0"/>
              <a:t>[/Timing]</a:t>
            </a:r>
          </a:p>
          <a:p>
            <a:endParaRPr dirty="0"/>
          </a:p>
          <a:p>
            <a:r>
              <a:rPr dirty="0"/>
              <a:t>[Key message]</a:t>
            </a:r>
          </a:p>
          <a:p>
            <a:r>
              <a:rPr dirty="0"/>
              <a:t>A lower FAD can coincide with weaker text alignment, so quality and conditioning must be read together.</a:t>
            </a:r>
          </a:p>
          <a:p>
            <a:r>
              <a:rPr dirty="0"/>
              <a:t>[/Key message]</a:t>
            </a:r>
          </a:p>
          <a:p>
            <a:endParaRPr dirty="0"/>
          </a:p>
          <a:p>
            <a:r>
              <a:rPr dirty="0"/>
              <a:t>[Suggested narration]</a:t>
            </a:r>
          </a:p>
          <a:p>
            <a:r>
              <a:rPr dirty="0"/>
              <a:t>Removing FLAN-T5 cross-attention improves FAD from 1.67 to 1.38, but KL worsens and the CLAP audio-text alignment proxy falls from .249 to .211. This is the paper's clearest evidence that a single distribution metric cannot stand in for text alignment.</a:t>
            </a:r>
          </a:p>
          <a:p>
            <a:r>
              <a:rPr dirty="0"/>
              <a:t>[/Suggested narration]</a:t>
            </a:r>
          </a:p>
          <a:p>
            <a:endParaRPr dirty="0"/>
          </a:p>
          <a:p>
            <a:r>
              <a:rPr dirty="0"/>
              <a:t>[Transition]</a:t>
            </a:r>
          </a:p>
          <a:p>
            <a:r>
              <a:rPr dirty="0"/>
              <a:t>Three design knobs expose where those tradeoffs come from.</a:t>
            </a:r>
          </a:p>
          <a:p>
            <a:r>
              <a:rPr dirty="0"/>
              <a:t>[/Transition]</a:t>
            </a:r>
          </a:p>
          <a:p>
            <a:endParaRPr dirty="0"/>
          </a:p>
          <a:p>
            <a:r>
              <a:rPr dirty="0"/>
              <a:t>[Sources]</a:t>
            </a:r>
          </a:p>
          <a:p>
            <a:r>
              <a:rPr dirty="0"/>
              <a:t>- Haohe Liu, PhD thesis, Table 4.5, PDF page 128</a:t>
            </a:r>
          </a:p>
          <a:p>
            <a:r>
              <a:rPr dirty="0"/>
              <a:t>- https://</a:t>
            </a:r>
            <a:r>
              <a:rPr dirty="0" err="1"/>
              <a:t>arxiv.org</a:t>
            </a:r>
            <a:r>
              <a:rPr dirty="0"/>
              <a:t>/html/2308.05734v3#S5.T5</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0:15</a:t>
            </a:r>
          </a:p>
          <a:p>
            <a:r>
              <a:rPr dirty="0"/>
              <a:t>[/Timing]</a:t>
            </a:r>
          </a:p>
          <a:p>
            <a:endParaRPr dirty="0"/>
          </a:p>
          <a:p>
            <a:r>
              <a:rPr dirty="0"/>
              <a:t>[Key message]</a:t>
            </a:r>
          </a:p>
          <a:p>
            <a:r>
              <a:rPr dirty="0" err="1"/>
              <a:t>AudioLDM</a:t>
            </a:r>
            <a:r>
              <a:rPr dirty="0"/>
              <a:t> 2 influenced later work through direct model reuse and through related two-stage architectures.</a:t>
            </a:r>
          </a:p>
          <a:p>
            <a:r>
              <a:rPr dirty="0"/>
              <a:t>[/Key message]</a:t>
            </a:r>
          </a:p>
          <a:p>
            <a:endParaRPr dirty="0"/>
          </a:p>
          <a:p>
            <a:r>
              <a:rPr dirty="0"/>
              <a:t>[Suggested narration]</a:t>
            </a:r>
          </a:p>
          <a:p>
            <a:r>
              <a:rPr dirty="0"/>
              <a:t>Split the impact claim immediately. Some systems keep </a:t>
            </a:r>
            <a:r>
              <a:rPr dirty="0" err="1"/>
              <a:t>AudioLDM</a:t>
            </a:r>
            <a:r>
              <a:rPr dirty="0"/>
              <a:t> 2 weights or components inside a new method. Other systems use a related sequence: predict an intermediate representation autoregressively, then generate detailed audio continuously. These are different levels of evidence.</a:t>
            </a:r>
          </a:p>
          <a:p>
            <a:r>
              <a:rPr dirty="0"/>
              <a:t>[/Suggested narration]</a:t>
            </a:r>
          </a:p>
          <a:p>
            <a:endParaRPr dirty="0"/>
          </a:p>
          <a:p>
            <a:r>
              <a:rPr dirty="0"/>
              <a:t>[Transition]</a:t>
            </a:r>
          </a:p>
          <a:p>
            <a:r>
              <a:rPr dirty="0"/>
              <a:t>Define the three relationship categories before naming follow-up systems.</a:t>
            </a:r>
          </a:p>
          <a:p>
            <a:r>
              <a:rPr dirty="0"/>
              <a:t>[/Transition]</a:t>
            </a:r>
          </a:p>
          <a:p>
            <a:endParaRPr dirty="0"/>
          </a:p>
          <a:p>
            <a:r>
              <a:rPr dirty="0"/>
              <a:t>[Sources]</a:t>
            </a:r>
          </a:p>
          <a:p>
            <a:r>
              <a:rPr dirty="0"/>
              <a:t>- </a:t>
            </a:r>
            <a:r>
              <a:rPr dirty="0" err="1"/>
              <a:t>AudioLDM</a:t>
            </a:r>
            <a:r>
              <a:rPr dirty="0"/>
              <a:t> 2: https://</a:t>
            </a:r>
            <a:r>
              <a:rPr dirty="0" err="1"/>
              <a:t>arxiv.org</a:t>
            </a:r>
            <a:r>
              <a:rPr dirty="0"/>
              <a:t>/abs/2308.05734</a:t>
            </a:r>
          </a:p>
          <a:p>
            <a:r>
              <a:rPr dirty="0"/>
              <a:t>- Primary follow-up sources cited on slides 51-62</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0:45</a:t>
            </a:r>
          </a:p>
          <a:p>
            <a:r>
              <a:rPr dirty="0"/>
              <a:t>[/Timing]</a:t>
            </a:r>
          </a:p>
          <a:p>
            <a:endParaRPr dirty="0"/>
          </a:p>
          <a:p>
            <a:r>
              <a:rPr dirty="0"/>
              <a:t>[Key message]</a:t>
            </a:r>
          </a:p>
          <a:p>
            <a:r>
              <a:rPr dirty="0" err="1"/>
              <a:t>AudioLDM</a:t>
            </a:r>
            <a:r>
              <a:rPr dirty="0"/>
              <a:t> 2 followed a predecessor that already had substantial research and open-source reach.</a:t>
            </a:r>
          </a:p>
          <a:p>
            <a:r>
              <a:rPr dirty="0"/>
              <a:t>[/Key message]</a:t>
            </a:r>
          </a:p>
          <a:p>
            <a:endParaRPr dirty="0"/>
          </a:p>
          <a:p>
            <a:r>
              <a:rPr dirty="0"/>
              <a:t>[Suggested narration]</a:t>
            </a:r>
          </a:p>
          <a:p>
            <a:r>
              <a:rPr dirty="0"/>
              <a:t>Before discussing </a:t>
            </a:r>
            <a:r>
              <a:rPr dirty="0" err="1"/>
              <a:t>AudioLDM</a:t>
            </a:r>
            <a:r>
              <a:rPr dirty="0"/>
              <a:t> 2's own follow-up impact, give the predecessor its proper role. By the June-to-August 2026 snapshot, </a:t>
            </a:r>
            <a:r>
              <a:rPr dirty="0" err="1"/>
              <a:t>AudioLDM</a:t>
            </a:r>
            <a:r>
              <a:rPr dirty="0"/>
              <a:t> had 1,304 Google Scholar citations, about 2,900 GitHub stars, and 93,445 public demo uses. These metrics measure different kinds of reach, so present them separately rather than adding them into one score.</a:t>
            </a:r>
          </a:p>
          <a:p>
            <a:r>
              <a:rPr dirty="0"/>
              <a:t>[/Suggested narration]</a:t>
            </a:r>
          </a:p>
          <a:p>
            <a:endParaRPr dirty="0"/>
          </a:p>
          <a:p>
            <a:r>
              <a:rPr dirty="0"/>
              <a:t>[Transition]</a:t>
            </a:r>
          </a:p>
          <a:p>
            <a:r>
              <a:rPr dirty="0" err="1"/>
              <a:t>AudioLDM</a:t>
            </a:r>
            <a:r>
              <a:rPr dirty="0"/>
              <a:t> 2 then extended that foundation and was reused in several distinct ways.</a:t>
            </a:r>
          </a:p>
          <a:p>
            <a:r>
              <a:rPr dirty="0"/>
              <a:t>[/Transition]</a:t>
            </a:r>
          </a:p>
          <a:p>
            <a:endParaRPr dirty="0"/>
          </a:p>
          <a:p>
            <a:r>
              <a:rPr dirty="0"/>
              <a:t>[Sources]</a:t>
            </a:r>
          </a:p>
          <a:p>
            <a:r>
              <a:rPr dirty="0"/>
              <a:t>- Haohe Liu et al., </a:t>
            </a:r>
            <a:r>
              <a:rPr dirty="0" err="1"/>
              <a:t>AudioLDM</a:t>
            </a:r>
            <a:r>
              <a:rPr dirty="0"/>
              <a:t>: Text-to-Audio Generation with Latent Diffusion Models, ICML 2023</a:t>
            </a:r>
          </a:p>
          <a:p>
            <a:r>
              <a:rPr dirty="0"/>
              <a:t>- /Users/</a:t>
            </a:r>
            <a:r>
              <a:rPr dirty="0" err="1"/>
              <a:t>haoheliu</a:t>
            </a:r>
            <a:r>
              <a:rPr dirty="0"/>
              <a:t>/Downloads/nomination_form_audioldm2_june_2026_hhl.docx, accepted tracked-change statistics</a:t>
            </a:r>
          </a:p>
          <a:p>
            <a:r>
              <a:rPr dirty="0"/>
              <a:t>- Official </a:t>
            </a:r>
            <a:r>
              <a:rPr dirty="0" err="1"/>
              <a:t>AudioLDM</a:t>
            </a:r>
            <a:r>
              <a:rPr dirty="0"/>
              <a:t> GitHub and Hugging Face pages, accessed August 2026</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0:35</a:t>
            </a:r>
          </a:p>
          <a:p>
            <a:r>
              <a:rPr dirty="0"/>
              <a:t>[/Timing]</a:t>
            </a:r>
          </a:p>
          <a:p>
            <a:endParaRPr dirty="0"/>
          </a:p>
          <a:p>
            <a:r>
              <a:rPr dirty="0"/>
              <a:t>[Key message]</a:t>
            </a:r>
          </a:p>
          <a:p>
            <a:r>
              <a:rPr dirty="0"/>
              <a:t>Public code, checkpoints, Diffusers, and evaluation tooling made downstream research reuse practical.</a:t>
            </a:r>
          </a:p>
          <a:p>
            <a:r>
              <a:rPr dirty="0"/>
              <a:t>[/Key message]</a:t>
            </a:r>
          </a:p>
          <a:p>
            <a:endParaRPr dirty="0"/>
          </a:p>
          <a:p>
            <a:r>
              <a:rPr dirty="0"/>
              <a:t>[Suggested narration]</a:t>
            </a:r>
          </a:p>
          <a:p>
            <a:r>
              <a:rPr dirty="0"/>
              <a:t>Treat the counters as dated access indicators, not unique-user or quality metrics. The important point is that researchers could obtain a standard pipeline, official checkpoints, and a shared evaluator.</a:t>
            </a:r>
          </a:p>
          <a:p>
            <a:r>
              <a:rPr dirty="0"/>
              <a:t>[/Suggested narration]</a:t>
            </a:r>
          </a:p>
          <a:p>
            <a:endParaRPr dirty="0"/>
          </a:p>
          <a:p>
            <a:r>
              <a:rPr dirty="0"/>
              <a:t>[Transition]</a:t>
            </a:r>
          </a:p>
          <a:p>
            <a:r>
              <a:rPr dirty="0"/>
              <a:t>The next examples show exactly what later systems retained and what they added.</a:t>
            </a:r>
          </a:p>
          <a:p>
            <a:r>
              <a:rPr dirty="0"/>
              <a:t>[/Transition]</a:t>
            </a:r>
          </a:p>
          <a:p>
            <a:endParaRPr dirty="0"/>
          </a:p>
          <a:p>
            <a:r>
              <a:rPr dirty="0"/>
              <a:t>[Sources]</a:t>
            </a:r>
          </a:p>
          <a:p>
            <a:r>
              <a:rPr dirty="0"/>
              <a:t>- https://</a:t>
            </a:r>
            <a:r>
              <a:rPr dirty="0" err="1"/>
              <a:t>github.com</a:t>
            </a:r>
            <a:r>
              <a:rPr dirty="0"/>
              <a:t>/</a:t>
            </a:r>
            <a:r>
              <a:rPr dirty="0" err="1"/>
              <a:t>haoheliu</a:t>
            </a:r>
            <a:r>
              <a:rPr dirty="0"/>
              <a:t>/AudioLDM2</a:t>
            </a:r>
          </a:p>
          <a:p>
            <a:r>
              <a:rPr dirty="0"/>
              <a:t>- https://</a:t>
            </a:r>
            <a:r>
              <a:rPr dirty="0" err="1"/>
              <a:t>huggingface.co</a:t>
            </a:r>
            <a:r>
              <a:rPr dirty="0"/>
              <a:t>/</a:t>
            </a:r>
            <a:r>
              <a:rPr dirty="0" err="1"/>
              <a:t>cvssp</a:t>
            </a:r>
            <a:r>
              <a:rPr dirty="0"/>
              <a:t>/audioldm2</a:t>
            </a:r>
          </a:p>
          <a:p>
            <a:r>
              <a:rPr dirty="0"/>
              <a:t>- https://</a:t>
            </a:r>
            <a:r>
              <a:rPr dirty="0" err="1"/>
              <a:t>huggingface.co</a:t>
            </a:r>
            <a:r>
              <a:rPr dirty="0"/>
              <a:t>/docs/diffusers/</a:t>
            </a:r>
            <a:r>
              <a:rPr dirty="0" err="1"/>
              <a:t>api</a:t>
            </a:r>
            <a:r>
              <a:rPr dirty="0"/>
              <a:t>/pipelines/audioldm2</a:t>
            </a:r>
          </a:p>
          <a:p>
            <a:r>
              <a:rPr dirty="0"/>
              <a:t>- https://</a:t>
            </a:r>
            <a:r>
              <a:rPr dirty="0" err="1"/>
              <a:t>github.com</a:t>
            </a:r>
            <a:r>
              <a:rPr dirty="0"/>
              <a:t>/</a:t>
            </a:r>
            <a:r>
              <a:rPr dirty="0" err="1"/>
              <a:t>haoheliu</a:t>
            </a:r>
            <a:r>
              <a:rPr dirty="0"/>
              <a:t>/</a:t>
            </a:r>
            <a:r>
              <a:rPr dirty="0" err="1"/>
              <a:t>audioldm_eval</a:t>
            </a:r>
            <a:endParaRPr dirty="0"/>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0:35</a:t>
            </a:r>
          </a:p>
          <a:p>
            <a:r>
              <a:rPr dirty="0"/>
              <a:t>[/Timing]</a:t>
            </a:r>
          </a:p>
          <a:p>
            <a:endParaRPr dirty="0"/>
          </a:p>
          <a:p>
            <a:r>
              <a:rPr dirty="0"/>
              <a:t>[Key message]</a:t>
            </a:r>
          </a:p>
          <a:p>
            <a:r>
              <a:rPr dirty="0"/>
              <a:t>Follow-ups either reuse </a:t>
            </a:r>
            <a:r>
              <a:rPr dirty="0" err="1"/>
              <a:t>AudioLDM</a:t>
            </a:r>
            <a:r>
              <a:rPr dirty="0"/>
              <a:t> 2 weights, reuse one component or output, or use a related two-stage architecture.</a:t>
            </a:r>
          </a:p>
          <a:p>
            <a:r>
              <a:rPr dirty="0"/>
              <a:t>[/Key message]</a:t>
            </a:r>
          </a:p>
          <a:p>
            <a:endParaRPr dirty="0"/>
          </a:p>
          <a:p>
            <a:r>
              <a:rPr dirty="0"/>
              <a:t>[Suggested narration]</a:t>
            </a:r>
          </a:p>
          <a:p>
            <a:r>
              <a:rPr dirty="0"/>
              <a:t>Use these labels literally. Weight reuse means </a:t>
            </a:r>
            <a:r>
              <a:rPr dirty="0" err="1"/>
              <a:t>AudioLDM</a:t>
            </a:r>
            <a:r>
              <a:rPr dirty="0"/>
              <a:t> 2 remains inside the method. Component or output reuse is narrower. Architectural influence means the later paper adopts a related autoregressive-plus-continuous-generation design without reusing </a:t>
            </a:r>
            <a:r>
              <a:rPr dirty="0" err="1"/>
              <a:t>AudioLDM</a:t>
            </a:r>
            <a:r>
              <a:rPr dirty="0"/>
              <a:t> 2 weights.</a:t>
            </a:r>
          </a:p>
          <a:p>
            <a:r>
              <a:rPr dirty="0"/>
              <a:t>[/Suggested narration]</a:t>
            </a:r>
          </a:p>
          <a:p>
            <a:endParaRPr dirty="0"/>
          </a:p>
          <a:p>
            <a:r>
              <a:rPr dirty="0"/>
              <a:t>[Transition]</a:t>
            </a:r>
          </a:p>
          <a:p>
            <a:r>
              <a:rPr dirty="0"/>
              <a:t>First show why the public release made direct reuse practical.</a:t>
            </a:r>
          </a:p>
          <a:p>
            <a:r>
              <a:rPr dirty="0"/>
              <a:t>[/Transition]</a:t>
            </a:r>
          </a:p>
          <a:p>
            <a:endParaRPr dirty="0"/>
          </a:p>
          <a:p>
            <a:r>
              <a:rPr dirty="0"/>
              <a:t>[Sources]</a:t>
            </a:r>
          </a:p>
          <a:p>
            <a:r>
              <a:rPr dirty="0"/>
              <a:t>- </a:t>
            </a:r>
            <a:r>
              <a:rPr dirty="0" err="1"/>
              <a:t>AudioLDM</a:t>
            </a:r>
            <a:r>
              <a:rPr dirty="0"/>
              <a:t> 2: https://</a:t>
            </a:r>
            <a:r>
              <a:rPr dirty="0" err="1"/>
              <a:t>arxiv.org</a:t>
            </a:r>
            <a:r>
              <a:rPr dirty="0"/>
              <a:t>/abs/2308.05734</a:t>
            </a:r>
          </a:p>
          <a:p>
            <a:r>
              <a:rPr dirty="0"/>
              <a:t>- Relationship audit from the primary sources cited in this section</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1:15</a:t>
            </a:r>
          </a:p>
          <a:p>
            <a:r>
              <a:rPr dirty="0"/>
              <a:t>[/Timing]</a:t>
            </a:r>
          </a:p>
          <a:p>
            <a:endParaRPr dirty="0"/>
          </a:p>
          <a:p>
            <a:r>
              <a:rPr dirty="0"/>
              <a:t>[Key message]</a:t>
            </a:r>
          </a:p>
          <a:p>
            <a:r>
              <a:rPr dirty="0" err="1"/>
              <a:t>AudioLDM</a:t>
            </a:r>
            <a:r>
              <a:rPr dirty="0"/>
              <a:t> 2's impact appears at three evidence levels: direct backbone reuse, component or output reuse, and explicit or related architectural continuation.</a:t>
            </a:r>
          </a:p>
          <a:p>
            <a:r>
              <a:rPr dirty="0"/>
              <a:t>[/Key message]</a:t>
            </a:r>
          </a:p>
          <a:p>
            <a:endParaRPr dirty="0"/>
          </a:p>
          <a:p>
            <a:r>
              <a:rPr dirty="0"/>
              <a:t>[Suggested narration]</a:t>
            </a:r>
          </a:p>
          <a:p>
            <a:r>
              <a:rPr dirty="0"/>
              <a:t>Read the table by relationship, not as a flat paper list. The first row is strongest: the released </a:t>
            </a:r>
            <a:r>
              <a:rPr dirty="0" err="1"/>
              <a:t>AudioLDM</a:t>
            </a:r>
            <a:r>
              <a:rPr dirty="0"/>
              <a:t> 2 generator, denoiser, score model, or checkpoint remains inside the follow-up system. The second row is narrower: only the VAE or generated edits are reused. The third row is architectural: </a:t>
            </a:r>
            <a:r>
              <a:rPr dirty="0" err="1"/>
              <a:t>LeVo</a:t>
            </a:r>
            <a:r>
              <a:rPr dirty="0"/>
              <a:t> explicitly extends the idea, while </a:t>
            </a:r>
            <a:r>
              <a:rPr dirty="0" err="1"/>
              <a:t>InspireMusic</a:t>
            </a:r>
            <a:r>
              <a:rPr dirty="0"/>
              <a:t> and </a:t>
            </a:r>
            <a:r>
              <a:rPr dirty="0" err="1"/>
              <a:t>AudioCALM</a:t>
            </a:r>
            <a:r>
              <a:rPr dirty="0"/>
              <a:t> cite </a:t>
            </a:r>
            <a:r>
              <a:rPr dirty="0" err="1"/>
              <a:t>AudioLDM</a:t>
            </a:r>
            <a:r>
              <a:rPr dirty="0"/>
              <a:t> 2 and use a related autoregressive-to-continuous generation pattern with independent weights. The rightmost column is the novelty contributed by those later works.</a:t>
            </a:r>
          </a:p>
          <a:p>
            <a:r>
              <a:rPr dirty="0"/>
              <a:t>[/Suggested narration]</a:t>
            </a:r>
          </a:p>
          <a:p>
            <a:endParaRPr dirty="0"/>
          </a:p>
          <a:p>
            <a:r>
              <a:rPr dirty="0"/>
              <a:t>[Transition]</a:t>
            </a:r>
          </a:p>
          <a:p>
            <a:r>
              <a:rPr dirty="0"/>
              <a:t>The following slides unpack representative examples; the next backup slide keeps the full primary-source list readable.</a:t>
            </a:r>
          </a:p>
          <a:p>
            <a:r>
              <a:rPr dirty="0"/>
              <a:t>[/Transition]</a:t>
            </a:r>
          </a:p>
          <a:p>
            <a:endParaRPr dirty="0"/>
          </a:p>
          <a:p>
            <a:r>
              <a:rPr dirty="0"/>
              <a:t>[Sources]</a:t>
            </a:r>
          </a:p>
          <a:p>
            <a:r>
              <a:rPr dirty="0"/>
              <a:t>- M²UGen: https://</a:t>
            </a:r>
            <a:r>
              <a:rPr dirty="0" err="1"/>
              <a:t>arxiv.org</a:t>
            </a:r>
            <a:r>
              <a:rPr dirty="0"/>
              <a:t>/abs/2311.11255</a:t>
            </a:r>
          </a:p>
          <a:p>
            <a:r>
              <a:rPr dirty="0"/>
              <a:t>- </a:t>
            </a:r>
            <a:r>
              <a:rPr dirty="0" err="1"/>
              <a:t>MusicMagus</a:t>
            </a:r>
            <a:r>
              <a:rPr dirty="0"/>
              <a:t>: https://</a:t>
            </a:r>
            <a:r>
              <a:rPr dirty="0" err="1"/>
              <a:t>arxiv.org</a:t>
            </a:r>
            <a:r>
              <a:rPr dirty="0"/>
              <a:t>/abs/2402.06178</a:t>
            </a:r>
          </a:p>
          <a:p>
            <a:r>
              <a:rPr dirty="0"/>
              <a:t>- ZETA: https://</a:t>
            </a:r>
            <a:r>
              <a:rPr dirty="0" err="1"/>
              <a:t>arxiv.org</a:t>
            </a:r>
            <a:r>
              <a:rPr dirty="0"/>
              <a:t>/abs/2402.10009</a:t>
            </a:r>
          </a:p>
          <a:p>
            <a:r>
              <a:rPr dirty="0"/>
              <a:t>- Audio Prompt Adapter: https://</a:t>
            </a:r>
            <a:r>
              <a:rPr dirty="0" err="1"/>
              <a:t>arxiv.org</a:t>
            </a:r>
            <a:r>
              <a:rPr dirty="0"/>
              <a:t>/abs/2407.16564</a:t>
            </a:r>
          </a:p>
          <a:p>
            <a:r>
              <a:rPr dirty="0"/>
              <a:t>- MEDIC: https://</a:t>
            </a:r>
            <a:r>
              <a:rPr dirty="0" err="1"/>
              <a:t>arxiv.org</a:t>
            </a:r>
            <a:r>
              <a:rPr dirty="0"/>
              <a:t>/abs/2407.13220</a:t>
            </a:r>
          </a:p>
          <a:p>
            <a:r>
              <a:rPr dirty="0"/>
              <a:t>- </a:t>
            </a:r>
            <a:r>
              <a:rPr dirty="0" err="1"/>
              <a:t>SteerMusic</a:t>
            </a:r>
            <a:r>
              <a:rPr dirty="0"/>
              <a:t>: https://</a:t>
            </a:r>
            <a:r>
              <a:rPr dirty="0" err="1"/>
              <a:t>arxiv.org</a:t>
            </a:r>
            <a:r>
              <a:rPr dirty="0"/>
              <a:t>/abs/2504.10826</a:t>
            </a:r>
          </a:p>
          <a:p>
            <a:r>
              <a:rPr dirty="0"/>
              <a:t>- </a:t>
            </a:r>
            <a:r>
              <a:rPr dirty="0" err="1"/>
              <a:t>ZeroSep</a:t>
            </a:r>
            <a:r>
              <a:rPr dirty="0"/>
              <a:t>: https://</a:t>
            </a:r>
            <a:r>
              <a:rPr dirty="0" err="1"/>
              <a:t>arxiv.org</a:t>
            </a:r>
            <a:r>
              <a:rPr dirty="0"/>
              <a:t>/abs/2505.23625</a:t>
            </a:r>
          </a:p>
          <a:p>
            <a:r>
              <a:rPr dirty="0"/>
              <a:t>- </a:t>
            </a:r>
            <a:r>
              <a:rPr dirty="0" err="1"/>
              <a:t>JavisDiT</a:t>
            </a:r>
            <a:r>
              <a:rPr dirty="0"/>
              <a:t>: https://</a:t>
            </a:r>
            <a:r>
              <a:rPr dirty="0" err="1"/>
              <a:t>arxiv.org</a:t>
            </a:r>
            <a:r>
              <a:rPr dirty="0"/>
              <a:t>/abs/2503.23377</a:t>
            </a:r>
          </a:p>
          <a:p>
            <a:r>
              <a:rPr dirty="0"/>
              <a:t>- </a:t>
            </a:r>
            <a:r>
              <a:rPr dirty="0" err="1"/>
              <a:t>XAttnMark</a:t>
            </a:r>
            <a:r>
              <a:rPr dirty="0"/>
              <a:t>: https://</a:t>
            </a:r>
            <a:r>
              <a:rPr dirty="0" err="1"/>
              <a:t>arxiv.org</a:t>
            </a:r>
            <a:r>
              <a:rPr dirty="0"/>
              <a:t>/abs/2502.04230</a:t>
            </a:r>
          </a:p>
          <a:p>
            <a:r>
              <a:rPr dirty="0"/>
              <a:t>- </a:t>
            </a:r>
            <a:r>
              <a:rPr dirty="0" err="1"/>
              <a:t>LeVo</a:t>
            </a:r>
            <a:r>
              <a:rPr dirty="0"/>
              <a:t>: https://</a:t>
            </a:r>
            <a:r>
              <a:rPr dirty="0" err="1"/>
              <a:t>arxiv.org</a:t>
            </a:r>
            <a:r>
              <a:rPr dirty="0"/>
              <a:t>/abs/2506.07520</a:t>
            </a:r>
          </a:p>
          <a:p>
            <a:r>
              <a:rPr dirty="0"/>
              <a:t>- </a:t>
            </a:r>
            <a:r>
              <a:rPr dirty="0" err="1"/>
              <a:t>InspireMusic</a:t>
            </a:r>
            <a:r>
              <a:rPr dirty="0"/>
              <a:t>: https://</a:t>
            </a:r>
            <a:r>
              <a:rPr dirty="0" err="1"/>
              <a:t>arxiv.org</a:t>
            </a:r>
            <a:r>
              <a:rPr dirty="0"/>
              <a:t>/abs/2503.00084</a:t>
            </a:r>
          </a:p>
          <a:p>
            <a:r>
              <a:rPr dirty="0"/>
              <a:t>- </a:t>
            </a:r>
            <a:r>
              <a:rPr dirty="0" err="1"/>
              <a:t>AudioCALM</a:t>
            </a:r>
            <a:r>
              <a:rPr dirty="0"/>
              <a:t>: https://</a:t>
            </a:r>
            <a:r>
              <a:rPr dirty="0" err="1"/>
              <a:t>arxiv.org</a:t>
            </a:r>
            <a:r>
              <a:rPr dirty="0"/>
              <a:t>/abs/2606.23080</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0:50</a:t>
            </a:r>
          </a:p>
          <a:p>
            <a:r>
              <a:rPr dirty="0"/>
              <a:t>[/Timing]</a:t>
            </a:r>
          </a:p>
          <a:p>
            <a:endParaRPr dirty="0"/>
          </a:p>
          <a:p>
            <a:r>
              <a:rPr dirty="0"/>
              <a:t>[Key message]</a:t>
            </a:r>
          </a:p>
          <a:p>
            <a:r>
              <a:rPr dirty="0"/>
              <a:t>In backbone reuse, </a:t>
            </a:r>
            <a:r>
              <a:rPr dirty="0" err="1"/>
              <a:t>AudioLDM</a:t>
            </a:r>
            <a:r>
              <a:rPr dirty="0"/>
              <a:t> 2 remains the system that generates or transforms the audio; the follow-up changes the control path or task.</a:t>
            </a:r>
          </a:p>
          <a:p>
            <a:r>
              <a:rPr dirty="0"/>
              <a:t>[/Key message]</a:t>
            </a:r>
          </a:p>
          <a:p>
            <a:endParaRPr dirty="0"/>
          </a:p>
          <a:p>
            <a:r>
              <a:rPr dirty="0"/>
              <a:t>[Suggested narration]</a:t>
            </a:r>
          </a:p>
          <a:p>
            <a:r>
              <a:rPr dirty="0"/>
              <a:t>Read each column from top to bottom. M²UGen keeps </a:t>
            </a:r>
            <a:r>
              <a:rPr dirty="0" err="1"/>
              <a:t>AudioLDM</a:t>
            </a:r>
            <a:r>
              <a:rPr dirty="0"/>
              <a:t> 2 as a selectable generator and adds multimodal conditioning. AP-Adapter freezes </a:t>
            </a:r>
            <a:r>
              <a:rPr dirty="0" err="1"/>
              <a:t>AudioLDM</a:t>
            </a:r>
            <a:r>
              <a:rPr dirty="0"/>
              <a:t> 2-Large and </a:t>
            </a:r>
            <a:r>
              <a:rPr dirty="0" err="1"/>
              <a:t>AudioMAE</a:t>
            </a:r>
            <a:r>
              <a:rPr dirty="0"/>
              <a:t>, then adds a small reference-audio adapter. </a:t>
            </a:r>
            <a:r>
              <a:rPr dirty="0" err="1"/>
              <a:t>ZeroSep</a:t>
            </a:r>
            <a:r>
              <a:rPr dirty="0"/>
              <a:t> starts from pretrained </a:t>
            </a:r>
            <a:r>
              <a:rPr dirty="0" err="1"/>
              <a:t>AudioLDM</a:t>
            </a:r>
            <a:r>
              <a:rPr dirty="0"/>
              <a:t> 2 variants and adds inversion plus text-guided denoising for separation. In all three cases, </a:t>
            </a:r>
            <a:r>
              <a:rPr dirty="0" err="1"/>
              <a:t>AudioLDM</a:t>
            </a:r>
            <a:r>
              <a:rPr dirty="0"/>
              <a:t> 2 is still doing the core audio work.</a:t>
            </a:r>
          </a:p>
          <a:p>
            <a:r>
              <a:rPr dirty="0"/>
              <a:t>[/Suggested narration]</a:t>
            </a:r>
          </a:p>
          <a:p>
            <a:endParaRPr dirty="0"/>
          </a:p>
          <a:p>
            <a:r>
              <a:rPr dirty="0"/>
              <a:t>[Transition]</a:t>
            </a:r>
          </a:p>
          <a:p>
            <a:r>
              <a:rPr dirty="0"/>
              <a:t>The second relationship is narrower: the new system borrows only one </a:t>
            </a:r>
            <a:r>
              <a:rPr dirty="0" err="1"/>
              <a:t>AudioLDM</a:t>
            </a:r>
            <a:r>
              <a:rPr dirty="0"/>
              <a:t> 2 asset.</a:t>
            </a:r>
          </a:p>
          <a:p>
            <a:r>
              <a:rPr dirty="0"/>
              <a:t>[/Transition]</a:t>
            </a:r>
          </a:p>
          <a:p>
            <a:endParaRPr dirty="0"/>
          </a:p>
          <a:p>
            <a:r>
              <a:rPr dirty="0"/>
              <a:t>[Sources]</a:t>
            </a:r>
          </a:p>
          <a:p>
            <a:r>
              <a:rPr dirty="0"/>
              <a:t>- M²UGen: https://</a:t>
            </a:r>
            <a:r>
              <a:rPr dirty="0" err="1"/>
              <a:t>arxiv.org</a:t>
            </a:r>
            <a:r>
              <a:rPr dirty="0"/>
              <a:t>/abs/2311.11255</a:t>
            </a:r>
          </a:p>
          <a:p>
            <a:r>
              <a:rPr dirty="0"/>
              <a:t>- Audio Prompt Adapter: https://</a:t>
            </a:r>
            <a:r>
              <a:rPr dirty="0" err="1"/>
              <a:t>arxiv.org</a:t>
            </a:r>
            <a:r>
              <a:rPr dirty="0"/>
              <a:t>/abs/2407.16564</a:t>
            </a:r>
          </a:p>
          <a:p>
            <a:r>
              <a:rPr dirty="0"/>
              <a:t>- </a:t>
            </a:r>
            <a:r>
              <a:rPr dirty="0" err="1"/>
              <a:t>ZeroSep</a:t>
            </a:r>
            <a:r>
              <a:rPr dirty="0"/>
              <a:t>: https://</a:t>
            </a:r>
            <a:r>
              <a:rPr dirty="0" err="1"/>
              <a:t>arxiv.org</a:t>
            </a:r>
            <a:r>
              <a:rPr dirty="0"/>
              <a:t>/abs/2505.23625</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0:45</a:t>
            </a:r>
          </a:p>
          <a:p>
            <a:r>
              <a:rPr dirty="0"/>
              <a:t>[/Timing]</a:t>
            </a:r>
          </a:p>
          <a:p>
            <a:endParaRPr dirty="0"/>
          </a:p>
          <a:p>
            <a:r>
              <a:rPr dirty="0"/>
              <a:t>[Key message]</a:t>
            </a:r>
          </a:p>
          <a:p>
            <a:r>
              <a:rPr dirty="0"/>
              <a:t>Component reuse means the main follow-up system is new; only a specific </a:t>
            </a:r>
            <a:r>
              <a:rPr dirty="0" err="1"/>
              <a:t>AudioLDM</a:t>
            </a:r>
            <a:r>
              <a:rPr dirty="0"/>
              <a:t> 2 asset is carried forward.</a:t>
            </a:r>
          </a:p>
          <a:p>
            <a:r>
              <a:rPr dirty="0"/>
              <a:t>[/Key message]</a:t>
            </a:r>
          </a:p>
          <a:p>
            <a:endParaRPr dirty="0"/>
          </a:p>
          <a:p>
            <a:r>
              <a:rPr dirty="0"/>
              <a:t>[Suggested narration]</a:t>
            </a:r>
          </a:p>
          <a:p>
            <a:r>
              <a:rPr dirty="0" err="1"/>
              <a:t>JavisDiT</a:t>
            </a:r>
            <a:r>
              <a:rPr dirty="0"/>
              <a:t> takes the frozen </a:t>
            </a:r>
            <a:r>
              <a:rPr dirty="0" err="1"/>
              <a:t>AudioLDM</a:t>
            </a:r>
            <a:r>
              <a:rPr dirty="0"/>
              <a:t> 2 VAE encoder and decoder, but builds a new joint audio-video diffusion transformer. </a:t>
            </a:r>
            <a:r>
              <a:rPr dirty="0" err="1"/>
              <a:t>XAttnMark</a:t>
            </a:r>
            <a:r>
              <a:rPr dirty="0"/>
              <a:t> goes one step narrower: </a:t>
            </a:r>
            <a:r>
              <a:rPr dirty="0" err="1"/>
              <a:t>AudioLDM</a:t>
            </a:r>
            <a:r>
              <a:rPr dirty="0"/>
              <a:t> 2 is not inside the watermark model at all. Its generated edits are used as stress tests so the new watermark system can learn robustness. This category should not be described as full-model reuse.</a:t>
            </a:r>
          </a:p>
          <a:p>
            <a:r>
              <a:rPr dirty="0"/>
              <a:t>[/Suggested narration]</a:t>
            </a:r>
          </a:p>
          <a:p>
            <a:endParaRPr dirty="0"/>
          </a:p>
          <a:p>
            <a:r>
              <a:rPr dirty="0"/>
              <a:t>[Transition]</a:t>
            </a:r>
          </a:p>
          <a:p>
            <a:r>
              <a:rPr dirty="0"/>
              <a:t>The third relationship reuses no </a:t>
            </a:r>
            <a:r>
              <a:rPr dirty="0" err="1"/>
              <a:t>AudioLDM</a:t>
            </a:r>
            <a:r>
              <a:rPr dirty="0"/>
              <a:t> 2 weights—the reusable part is the division of labor between two model stages.</a:t>
            </a:r>
          </a:p>
          <a:p>
            <a:r>
              <a:rPr dirty="0"/>
              <a:t>[/Transition]</a:t>
            </a:r>
          </a:p>
          <a:p>
            <a:endParaRPr dirty="0"/>
          </a:p>
          <a:p>
            <a:r>
              <a:rPr dirty="0"/>
              <a:t>[Sources]</a:t>
            </a:r>
          </a:p>
          <a:p>
            <a:r>
              <a:rPr dirty="0"/>
              <a:t>- </a:t>
            </a:r>
            <a:r>
              <a:rPr dirty="0" err="1"/>
              <a:t>JavisDiT</a:t>
            </a:r>
            <a:r>
              <a:rPr dirty="0"/>
              <a:t>: https://</a:t>
            </a:r>
            <a:r>
              <a:rPr dirty="0" err="1"/>
              <a:t>arxiv.org</a:t>
            </a:r>
            <a:r>
              <a:rPr dirty="0"/>
              <a:t>/abs/2503.23377</a:t>
            </a:r>
          </a:p>
          <a:p>
            <a:r>
              <a:rPr dirty="0"/>
              <a:t>- </a:t>
            </a:r>
            <a:r>
              <a:rPr dirty="0" err="1"/>
              <a:t>XAttnMark</a:t>
            </a:r>
            <a:r>
              <a:rPr dirty="0"/>
              <a:t>: https://</a:t>
            </a:r>
            <a:r>
              <a:rPr dirty="0" err="1"/>
              <a:t>arxiv.org</a:t>
            </a:r>
            <a:r>
              <a:rPr dirty="0"/>
              <a:t>/abs/2502.04230</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0:50</a:t>
            </a:r>
          </a:p>
          <a:p>
            <a:r>
              <a:rPr dirty="0"/>
              <a:t>[/Timing]</a:t>
            </a:r>
          </a:p>
          <a:p>
            <a:endParaRPr dirty="0"/>
          </a:p>
          <a:p>
            <a:r>
              <a:rPr dirty="0"/>
              <a:t>[Key message]</a:t>
            </a:r>
          </a:p>
          <a:p>
            <a:r>
              <a:rPr dirty="0"/>
              <a:t>Autoregressive-plus-flow generation now appears across speech, music, and general audio.</a:t>
            </a:r>
          </a:p>
          <a:p>
            <a:r>
              <a:rPr dirty="0"/>
              <a:t>[/Key message]</a:t>
            </a:r>
          </a:p>
          <a:p>
            <a:endParaRPr dirty="0"/>
          </a:p>
          <a:p>
            <a:r>
              <a:rPr dirty="0"/>
              <a:t>[Suggested narration]</a:t>
            </a:r>
          </a:p>
          <a:p>
            <a:r>
              <a:rPr dirty="0"/>
              <a:t>Use one example per domain. </a:t>
            </a:r>
            <a:r>
              <a:rPr dirty="0" err="1"/>
              <a:t>CosyVoice</a:t>
            </a:r>
            <a:r>
              <a:rPr dirty="0"/>
              <a:t> 2 predicts semantic speech tokens and generates mel features with causal flow matching; it makes no direct </a:t>
            </a:r>
            <a:r>
              <a:rPr dirty="0" err="1"/>
              <a:t>AudioLDM</a:t>
            </a:r>
            <a:r>
              <a:rPr dirty="0"/>
              <a:t> 2 influence claim. </a:t>
            </a:r>
            <a:r>
              <a:rPr dirty="0" err="1"/>
              <a:t>InspireMusic</a:t>
            </a:r>
            <a:r>
              <a:rPr dirty="0"/>
              <a:t> uses Qwen 2.5 plus super-resolution flow matching and cites </a:t>
            </a:r>
            <a:r>
              <a:rPr dirty="0" err="1"/>
              <a:t>AudioLDM</a:t>
            </a:r>
            <a:r>
              <a:rPr dirty="0"/>
              <a:t> 2. </a:t>
            </a:r>
            <a:r>
              <a:rPr dirty="0" err="1"/>
              <a:t>AudioCALM</a:t>
            </a:r>
            <a:r>
              <a:rPr dirty="0"/>
              <a:t> predicts continuous latent blocks and generates each block with a flow head inside one model; it also cites </a:t>
            </a:r>
            <a:r>
              <a:rPr dirty="0" err="1"/>
              <a:t>AudioLDM</a:t>
            </a:r>
            <a:r>
              <a:rPr dirty="0"/>
              <a:t> 2. None reuses </a:t>
            </a:r>
            <a:r>
              <a:rPr dirty="0" err="1"/>
              <a:t>AudioLDM</a:t>
            </a:r>
            <a:r>
              <a:rPr dirty="0"/>
              <a:t> 2 weights.</a:t>
            </a:r>
          </a:p>
          <a:p>
            <a:r>
              <a:rPr dirty="0"/>
              <a:t>[/Suggested narration]</a:t>
            </a:r>
          </a:p>
          <a:p>
            <a:endParaRPr dirty="0"/>
          </a:p>
          <a:p>
            <a:r>
              <a:rPr dirty="0"/>
              <a:t>[Transition]</a:t>
            </a:r>
          </a:p>
          <a:p>
            <a:r>
              <a:rPr dirty="0"/>
              <a:t>The strength of the influence evidence differs across these examples.</a:t>
            </a:r>
          </a:p>
          <a:p>
            <a:r>
              <a:rPr dirty="0"/>
              <a:t>[/Transition]</a:t>
            </a:r>
          </a:p>
          <a:p>
            <a:endParaRPr dirty="0"/>
          </a:p>
          <a:p>
            <a:r>
              <a:rPr dirty="0"/>
              <a:t>[Sources]</a:t>
            </a:r>
          </a:p>
          <a:p>
            <a:r>
              <a:rPr dirty="0"/>
              <a:t>- </a:t>
            </a:r>
            <a:r>
              <a:rPr dirty="0" err="1"/>
              <a:t>CosyVoice</a:t>
            </a:r>
            <a:r>
              <a:rPr dirty="0"/>
              <a:t> 2: https://</a:t>
            </a:r>
            <a:r>
              <a:rPr dirty="0" err="1"/>
              <a:t>arxiv.org</a:t>
            </a:r>
            <a:r>
              <a:rPr dirty="0"/>
              <a:t>/abs/2412.10117</a:t>
            </a:r>
          </a:p>
          <a:p>
            <a:r>
              <a:rPr dirty="0"/>
              <a:t>- </a:t>
            </a:r>
            <a:r>
              <a:rPr dirty="0" err="1"/>
              <a:t>InspireMusic</a:t>
            </a:r>
            <a:r>
              <a:rPr dirty="0"/>
              <a:t>: https://</a:t>
            </a:r>
            <a:r>
              <a:rPr dirty="0" err="1"/>
              <a:t>arxiv.org</a:t>
            </a:r>
            <a:r>
              <a:rPr dirty="0"/>
              <a:t>/abs/2503.00084</a:t>
            </a:r>
          </a:p>
          <a:p>
            <a:r>
              <a:rPr dirty="0"/>
              <a:t>- </a:t>
            </a:r>
            <a:r>
              <a:rPr dirty="0" err="1"/>
              <a:t>AudioCALM</a:t>
            </a:r>
            <a:r>
              <a:rPr dirty="0"/>
              <a:t>: https://</a:t>
            </a:r>
            <a:r>
              <a:rPr dirty="0" err="1"/>
              <a:t>arxiv.org</a:t>
            </a:r>
            <a:r>
              <a:rPr dirty="0"/>
              <a:t>/abs/2606.23080</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[Timing]</a:t>
            </a:r>
          </a:p>
          <a:p>
            <a:r>
              <a:rPr dirty="0"/>
              <a:t>0:10 handoff, then 15:00 live Q&amp;A</a:t>
            </a:r>
          </a:p>
          <a:p>
            <a:r>
              <a:rPr dirty="0"/>
              <a:t>[/Timing]</a:t>
            </a:r>
          </a:p>
          <a:p>
            <a:endParaRPr dirty="0"/>
          </a:p>
          <a:p>
            <a:r>
              <a:rPr dirty="0"/>
              <a:t>[Key message]</a:t>
            </a:r>
          </a:p>
          <a:p>
            <a:r>
              <a:rPr dirty="0"/>
              <a:t>The Q&amp;A can return to demos, evidence boundaries, or the autoregressive-plus-continuous-generation architectural influence.</a:t>
            </a:r>
          </a:p>
          <a:p>
            <a:r>
              <a:rPr dirty="0"/>
              <a:t>[/Key message]</a:t>
            </a:r>
          </a:p>
          <a:p>
            <a:endParaRPr dirty="0"/>
          </a:p>
          <a:p>
            <a:r>
              <a:rPr dirty="0"/>
              <a:t>[Suggested narration]</a:t>
            </a:r>
          </a:p>
          <a:p>
            <a:r>
              <a:rPr dirty="0"/>
              <a:t>Invite questions and keep this slide visible for the live Q&amp;A. The links provide stable fallbacks for the recorded IEEE SPS Resource Center version.</a:t>
            </a:r>
          </a:p>
          <a:p>
            <a:r>
              <a:rPr dirty="0"/>
              <a:t>[/Suggested narration]</a:t>
            </a:r>
          </a:p>
          <a:p>
            <a:endParaRPr dirty="0"/>
          </a:p>
          <a:p>
            <a:r>
              <a:rPr dirty="0"/>
              <a:t>[Transition]</a:t>
            </a:r>
          </a:p>
          <a:p>
            <a:r>
              <a:rPr dirty="0"/>
              <a:t>Keep this slide visible during the live discussion.</a:t>
            </a:r>
          </a:p>
          <a:p>
            <a:r>
              <a:rPr dirty="0"/>
              <a:t>[/Transition]</a:t>
            </a:r>
          </a:p>
          <a:p>
            <a:endParaRPr dirty="0"/>
          </a:p>
          <a:p>
            <a:r>
              <a:rPr dirty="0"/>
              <a:t>[Sources]</a:t>
            </a:r>
          </a:p>
          <a:p>
            <a:r>
              <a:rPr dirty="0"/>
              <a:t>- https://</a:t>
            </a:r>
            <a:r>
              <a:rPr dirty="0" err="1"/>
              <a:t>doi.org</a:t>
            </a:r>
            <a:r>
              <a:rPr dirty="0"/>
              <a:t>/10.1109/TASLP.2024.3399607</a:t>
            </a:r>
          </a:p>
          <a:p>
            <a:r>
              <a:rPr dirty="0"/>
              <a:t>- https://</a:t>
            </a:r>
            <a:r>
              <a:rPr dirty="0" err="1"/>
              <a:t>audioldm.github.io</a:t>
            </a:r>
            <a:r>
              <a:rPr dirty="0"/>
              <a:t>/audioldm2/</a:t>
            </a:r>
          </a:p>
          <a:p>
            <a:r>
              <a:rPr dirty="0"/>
              <a:t>- https://</a:t>
            </a:r>
            <a:r>
              <a:rPr dirty="0" err="1"/>
              <a:t>github.com</a:t>
            </a:r>
            <a:r>
              <a:rPr dirty="0"/>
              <a:t>/</a:t>
            </a:r>
            <a:r>
              <a:rPr dirty="0" err="1"/>
              <a:t>haoheliu</a:t>
            </a:r>
            <a:r>
              <a:rPr dirty="0"/>
              <a:t>/AudioLDM2</a:t>
            </a:r>
          </a:p>
          <a:p>
            <a:r>
              <a:rPr dirty="0"/>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3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3"/>
          <a:srcRect l="43638" r="43638"/>
          <a:stretch>
            <a:fillRect/>
          </a:stretch>
        </p:blipFill>
        <p:spPr>
          <a:xfrm>
            <a:off x="7953375" y="0"/>
            <a:ext cx="4238625" cy="6858000"/>
          </a:xfrm>
          <a:prstGeom prst="rect">
            <a:avLst/>
          </a:prstGeom>
        </p:spPr>
      </p:pic>
      <p:sp>
        <p:nvSpPr>
          <p:cNvPr id="2" name="Rectangle 1">
            <a:extLst>
              <a:ext uri="{FF2B5EF4-FFF2-40B4-BE49-F238E27FC236}">
                <a16:creationId xmlns:a16="http://schemas.microsoft.com/office/drawing/2014/main" id="{C3A974DA-04D6-43D1-9597-370657E14974}"/>
              </a:ext>
            </a:extLst>
          </p:cNvPr>
          <p:cNvSpPr>
            <a:spLocks noGrp="1"/>
          </p:cNvSpPr>
          <p:nvPr/>
        </p:nvSpPr>
        <p:spPr>
          <a:xfrm>
            <a:off x="7810500" y="0"/>
            <a:ext cx="142875" cy="6858000"/>
          </a:xfrm>
          <a:prstGeom prst="rect">
            <a:avLst/>
          </a:prstGeom>
          <a:solidFill>
            <a:srgbClr val="203448"/>
          </a:solidFill>
          <a:ln w="0">
            <a:noFill/>
            <a:prstDash val="solid"/>
          </a:ln>
        </p:spPr>
        <p:txBody>
          <a:bodyPr/>
          <a:lstStyle/>
          <a:p>
            <a:endParaRPr/>
          </a:p>
        </p:txBody>
      </p:sp>
      <p:sp>
        <p:nvSpPr>
          <p:cNvPr id="3" name="Rectangle 2">
            <a:extLst>
              <a:ext uri="{FF2B5EF4-FFF2-40B4-BE49-F238E27FC236}">
                <a16:creationId xmlns:a16="http://schemas.microsoft.com/office/drawing/2014/main" id="{07AA362F-7BCB-4E87-98C0-493ECFC95AE4}"/>
              </a:ext>
            </a:extLst>
          </p:cNvPr>
          <p:cNvSpPr>
            <a:spLocks noGrp="1"/>
          </p:cNvSpPr>
          <p:nvPr/>
        </p:nvSpPr>
        <p:spPr>
          <a:xfrm>
            <a:off x="552450" y="552450"/>
            <a:ext cx="5905500" cy="285750"/>
          </a:xfrm>
          <a:prstGeom prst="rect">
            <a:avLst/>
          </a:prstGeom>
          <a:noFill/>
          <a:ln w="0">
            <a:noFill/>
            <a:prstDash val="solid"/>
          </a:ln>
        </p:spPr>
        <p:txBody>
          <a:bodyPr wrap="square" lIns="0" tIns="0" rIns="0" bIns="0" anchor="t">
            <a:noAutofit/>
          </a:bodyPr>
          <a:lstStyle/>
          <a:p>
            <a:pPr algn="l">
              <a:buNone/>
              <a:defRPr sz="975" b="1" i="0">
                <a:solidFill>
                  <a:srgbClr val="203448"/>
                </a:solidFill>
                <a:latin typeface="Avenir Next"/>
                <a:ea typeface="Avenir Next"/>
                <a:cs typeface="Avenir Next"/>
              </a:defRPr>
            </a:pPr>
            <a:r>
              <a:rPr sz="975" b="1" i="0">
                <a:solidFill>
                  <a:srgbClr val="203448"/>
                </a:solidFill>
                <a:latin typeface="Avenir Next"/>
                <a:ea typeface="Avenir Next"/>
                <a:cs typeface="Avenir Next"/>
              </a:rPr>
              <a:t>IEEE SIGNAL PROCESSING SOCIETY WEBINAR</a:t>
            </a:r>
          </a:p>
        </p:txBody>
      </p:sp>
      <p:sp>
        <p:nvSpPr>
          <p:cNvPr id="4" name="Rectangle 3">
            <a:extLst>
              <a:ext uri="{FF2B5EF4-FFF2-40B4-BE49-F238E27FC236}">
                <a16:creationId xmlns:a16="http://schemas.microsoft.com/office/drawing/2014/main" id="{DEBB72B7-2083-4D05-A3D4-58B5CCF78134}"/>
              </a:ext>
            </a:extLst>
          </p:cNvPr>
          <p:cNvSpPr>
            <a:spLocks noGrp="1"/>
          </p:cNvSpPr>
          <p:nvPr/>
        </p:nvSpPr>
        <p:spPr>
          <a:xfrm>
            <a:off x="552450" y="1571625"/>
            <a:ext cx="6667500" cy="904875"/>
          </a:xfrm>
          <a:prstGeom prst="rect">
            <a:avLst/>
          </a:prstGeom>
          <a:noFill/>
          <a:ln w="0">
            <a:noFill/>
            <a:prstDash val="solid"/>
          </a:ln>
        </p:spPr>
        <p:txBody>
          <a:bodyPr wrap="square" lIns="0" tIns="0" rIns="0" bIns="0" anchor="ctr">
            <a:noAutofit/>
          </a:bodyPr>
          <a:lstStyle/>
          <a:p>
            <a:pPr algn="l">
              <a:buNone/>
              <a:defRPr sz="4800" b="1" i="0">
                <a:solidFill>
                  <a:srgbClr val="151412"/>
                </a:solidFill>
                <a:latin typeface="Georgia"/>
                <a:ea typeface="Georgia"/>
                <a:cs typeface="Georgia"/>
              </a:defRPr>
            </a:pPr>
            <a:r>
              <a:rPr sz="4800" b="1" i="0" dirty="0" err="1">
                <a:solidFill>
                  <a:srgbClr val="151412"/>
                </a:solidFill>
                <a:latin typeface="Georgia"/>
                <a:ea typeface="Georgia"/>
                <a:cs typeface="Georgia"/>
              </a:rPr>
              <a:t>AudioLDM</a:t>
            </a:r>
            <a:r>
              <a:rPr sz="4800" b="1" i="0" dirty="0">
                <a:solidFill>
                  <a:srgbClr val="151412"/>
                </a:solidFill>
                <a:latin typeface="Georgia"/>
                <a:ea typeface="Georgia"/>
                <a:cs typeface="Georgia"/>
              </a:rPr>
              <a:t> 2</a:t>
            </a:r>
          </a:p>
        </p:txBody>
      </p:sp>
      <p:sp>
        <p:nvSpPr>
          <p:cNvPr id="5" name="Rectangle 4">
            <a:extLst>
              <a:ext uri="{FF2B5EF4-FFF2-40B4-BE49-F238E27FC236}">
                <a16:creationId xmlns:a16="http://schemas.microsoft.com/office/drawing/2014/main" id="{A7B6CF99-6456-413C-B13F-CC7B508FDCCB}"/>
              </a:ext>
            </a:extLst>
          </p:cNvPr>
          <p:cNvSpPr>
            <a:spLocks noGrp="1"/>
          </p:cNvSpPr>
          <p:nvPr/>
        </p:nvSpPr>
        <p:spPr>
          <a:xfrm>
            <a:off x="590550" y="2686050"/>
            <a:ext cx="6286500" cy="590550"/>
          </a:xfrm>
          <a:prstGeom prst="rect">
            <a:avLst/>
          </a:prstGeom>
          <a:noFill/>
          <a:ln w="0">
            <a:noFill/>
            <a:prstDash val="solid"/>
          </a:ln>
        </p:spPr>
        <p:txBody>
          <a:bodyPr wrap="square" lIns="0" tIns="0" rIns="0" bIns="0" anchor="t">
            <a:noAutofit/>
          </a:bodyPr>
          <a:lstStyle/>
          <a:p>
            <a:pPr algn="l">
              <a:buNone/>
              <a:defRPr sz="2100" b="0" i="0">
                <a:solidFill>
                  <a:srgbClr val="203448"/>
                </a:solidFill>
                <a:latin typeface="Avenir Next"/>
                <a:ea typeface="Avenir Next"/>
                <a:cs typeface="Avenir Next"/>
              </a:defRPr>
            </a:pPr>
            <a:r>
              <a:rPr sz="2100" b="0" i="0" dirty="0">
                <a:solidFill>
                  <a:srgbClr val="203448"/>
                </a:solidFill>
                <a:latin typeface="Avenir Next"/>
                <a:ea typeface="Avenir Next"/>
                <a:cs typeface="Avenir Next"/>
              </a:rPr>
              <a:t>Learning Holistic Audio Generation With Self-Supervised Pretraining</a:t>
            </a:r>
          </a:p>
        </p:txBody>
      </p:sp>
      <p:sp>
        <p:nvSpPr>
          <p:cNvPr id="6" name="Straight Connector 5">
            <a:extLst>
              <a:ext uri="{FF2B5EF4-FFF2-40B4-BE49-F238E27FC236}">
                <a16:creationId xmlns:a16="http://schemas.microsoft.com/office/drawing/2014/main" id="{28557B34-6244-4FA1-B634-40C4F6C2F5C3}"/>
              </a:ext>
            </a:extLst>
          </p:cNvPr>
          <p:cNvSpPr>
            <a:spLocks noGrp="1"/>
          </p:cNvSpPr>
          <p:nvPr/>
        </p:nvSpPr>
        <p:spPr>
          <a:xfrm>
            <a:off x="590550" y="3638550"/>
            <a:ext cx="6096000" cy="0"/>
          </a:xfrm>
          <a:prstGeom prst="line">
            <a:avLst/>
          </a:prstGeom>
          <a:noFill/>
          <a:ln w="13335">
            <a:solidFill>
              <a:srgbClr val="203448"/>
            </a:solidFill>
            <a:prstDash val="solid"/>
          </a:ln>
        </p:spPr>
        <p:txBody>
          <a:bodyPr/>
          <a:lstStyle/>
          <a:p>
            <a:endParaRPr/>
          </a:p>
        </p:txBody>
      </p:sp>
      <p:sp>
        <p:nvSpPr>
          <p:cNvPr id="7" name="Rectangle 6">
            <a:extLst>
              <a:ext uri="{FF2B5EF4-FFF2-40B4-BE49-F238E27FC236}">
                <a16:creationId xmlns:a16="http://schemas.microsoft.com/office/drawing/2014/main" id="{B63CD02C-CEAA-4A76-A165-0E4FEBAE15A3}"/>
              </a:ext>
            </a:extLst>
          </p:cNvPr>
          <p:cNvSpPr>
            <a:spLocks noGrp="1"/>
          </p:cNvSpPr>
          <p:nvPr/>
        </p:nvSpPr>
        <p:spPr>
          <a:xfrm>
            <a:off x="590550" y="4038599"/>
            <a:ext cx="6490734" cy="821803"/>
          </a:xfrm>
          <a:prstGeom prst="rect">
            <a:avLst/>
          </a:prstGeom>
          <a:noFill/>
          <a:ln w="0">
            <a:noFill/>
            <a:prstDash val="solid"/>
          </a:ln>
        </p:spPr>
        <p:txBody>
          <a:bodyPr wrap="square" lIns="0" tIns="0" rIns="0" bIns="0" anchor="t">
            <a:noAutofit/>
          </a:bodyPr>
          <a:lstStyle/>
          <a:p>
            <a:pPr algn="l">
              <a:buNone/>
              <a:defRPr sz="1725" b="1" i="0">
                <a:solidFill>
                  <a:srgbClr val="151412"/>
                </a:solidFill>
                <a:latin typeface="Avenir Next"/>
                <a:ea typeface="Avenir Next"/>
                <a:cs typeface="Avenir Next"/>
              </a:defRPr>
            </a:pPr>
            <a:r>
              <a:rPr sz="1725" b="1" i="0">
                <a:solidFill>
                  <a:srgbClr val="151412"/>
                </a:solidFill>
                <a:latin typeface="Avenir Next"/>
                <a:ea typeface="Avenir Next"/>
                <a:cs typeface="Avenir Next"/>
              </a:rPr>
              <a:t>Haohe Liu</a:t>
            </a:r>
          </a:p>
          <a:p>
            <a:pPr algn="l">
              <a:buNone/>
              <a:defRPr sz="1725" b="1" i="0">
                <a:solidFill>
                  <a:srgbClr val="151412"/>
                </a:solidFill>
                <a:latin typeface="Avenir Next"/>
                <a:ea typeface="Avenir Next"/>
                <a:cs typeface="Avenir Next"/>
              </a:defRPr>
            </a:pPr>
            <a:r>
              <a:rPr sz="1725" b="1">
                <a:solidFill>
                  <a:srgbClr val="151412"/>
                </a:solidFill>
                <a:latin typeface="Avenir Next"/>
                <a:ea typeface="Avenir Next"/>
                <a:cs typeface="Avenir Next"/>
              </a:rPr>
              <a:t>Research Scientist</a:t>
            </a:r>
          </a:p>
          <a:p>
            <a:pPr algn="l">
              <a:buNone/>
              <a:defRPr sz="1725" b="1" i="0">
                <a:solidFill>
                  <a:srgbClr val="151412"/>
                </a:solidFill>
                <a:latin typeface="Avenir Next"/>
                <a:ea typeface="Avenir Next"/>
                <a:cs typeface="Avenir Next"/>
              </a:defRPr>
            </a:pPr>
            <a:r>
              <a:rPr sz="1725" b="1">
                <a:solidFill>
                  <a:srgbClr val="151412"/>
                </a:solidFill>
                <a:latin typeface="Avenir Next"/>
                <a:ea typeface="Avenir Next"/>
                <a:cs typeface="Avenir Next"/>
              </a:rPr>
              <a:t>Meta Superintelligence Lab (FAIR)</a:t>
            </a:r>
            <a:endParaRPr sz="1725" b="1" i="0">
              <a:solidFill>
                <a:srgbClr val="151412"/>
              </a:solidFill>
              <a:latin typeface="Avenir Next"/>
              <a:ea typeface="Avenir Next"/>
              <a:cs typeface="Avenir Next"/>
            </a:endParaRPr>
          </a:p>
          <a:p>
            <a:pPr algn="l">
              <a:buNone/>
              <a:defRPr sz="1725" b="1" i="0">
                <a:solidFill>
                  <a:srgbClr val="151412"/>
                </a:solidFill>
                <a:latin typeface="Avenir Next"/>
                <a:ea typeface="Avenir Next"/>
                <a:cs typeface="Avenir Next"/>
              </a:defRPr>
            </a:pPr>
            <a:endParaRPr sz="1725" b="1" i="0">
              <a:solidFill>
                <a:srgbClr val="151412"/>
              </a:solidFill>
              <a:latin typeface="Avenir Next"/>
              <a:ea typeface="Avenir Next"/>
              <a:cs typeface="Avenir Next"/>
            </a:endParaRPr>
          </a:p>
        </p:txBody>
      </p:sp>
      <p:sp>
        <p:nvSpPr>
          <p:cNvPr id="8" name="Rectangle 7">
            <a:extLst>
              <a:ext uri="{FF2B5EF4-FFF2-40B4-BE49-F238E27FC236}">
                <a16:creationId xmlns:a16="http://schemas.microsoft.com/office/drawing/2014/main" id="{05782DA9-FBC3-44CA-9EB2-7354BE39FE92}"/>
              </a:ext>
            </a:extLst>
          </p:cNvPr>
          <p:cNvSpPr>
            <a:spLocks noGrp="1"/>
          </p:cNvSpPr>
          <p:nvPr/>
        </p:nvSpPr>
        <p:spPr>
          <a:xfrm>
            <a:off x="590550" y="5316280"/>
            <a:ext cx="4762500" cy="285750"/>
          </a:xfrm>
          <a:prstGeom prst="rect">
            <a:avLst/>
          </a:prstGeom>
          <a:noFill/>
          <a:ln w="0">
            <a:noFill/>
            <a:prstDash val="solid"/>
          </a:ln>
        </p:spPr>
        <p:txBody>
          <a:bodyPr wrap="square" lIns="0" tIns="0" rIns="0" bIns="0" anchor="t">
            <a:noAutofit/>
          </a:bodyPr>
          <a:lstStyle/>
          <a:p>
            <a:pPr algn="l">
              <a:buNone/>
              <a:defRPr sz="1275" b="0" i="0">
                <a:solidFill>
                  <a:srgbClr val="66717A"/>
                </a:solidFill>
                <a:latin typeface="Avenir Next"/>
                <a:ea typeface="Avenir Next"/>
                <a:cs typeface="Avenir Next"/>
              </a:defRPr>
            </a:pPr>
            <a:r>
              <a:rPr sz="1275" b="0" i="0">
                <a:solidFill>
                  <a:srgbClr val="66717A"/>
                </a:solidFill>
                <a:latin typeface="Avenir Next"/>
                <a:ea typeface="Avenir Next"/>
                <a:cs typeface="Avenir Next"/>
              </a:rPr>
              <a:t>45-minute talk · 15-minute live Q&amp;A</a:t>
            </a:r>
          </a:p>
        </p:txBody>
      </p:sp>
      <p:sp>
        <p:nvSpPr>
          <p:cNvPr id="9" name="Rectangle 8">
            <a:extLst>
              <a:ext uri="{FF2B5EF4-FFF2-40B4-BE49-F238E27FC236}">
                <a16:creationId xmlns:a16="http://schemas.microsoft.com/office/drawing/2014/main" id="{1F607251-0DBB-45C3-A117-26B88B56EFC1}"/>
              </a:ext>
            </a:extLst>
          </p:cNvPr>
          <p:cNvSpPr>
            <a:spLocks noGrp="1"/>
          </p:cNvSpPr>
          <p:nvPr/>
        </p:nvSpPr>
        <p:spPr>
          <a:xfrm>
            <a:off x="590550" y="6057900"/>
            <a:ext cx="6572250" cy="266700"/>
          </a:xfrm>
          <a:prstGeom prst="rect">
            <a:avLst/>
          </a:prstGeom>
          <a:noFill/>
          <a:ln w="0">
            <a:noFill/>
            <a:prstDash val="solid"/>
          </a:ln>
        </p:spPr>
        <p:txBody>
          <a:bodyPr wrap="square" lIns="0" tIns="0" rIns="0" bIns="0" anchor="t">
            <a:noAutofit/>
          </a:bodyPr>
          <a:lstStyle/>
          <a:p>
            <a:pPr algn="l">
              <a:buNone/>
              <a:defRPr sz="1050" b="0" i="0">
                <a:solidFill>
                  <a:srgbClr val="66717A"/>
                </a:solidFill>
                <a:latin typeface="Avenir Next"/>
                <a:ea typeface="Avenir Next"/>
                <a:cs typeface="Avenir Next"/>
              </a:defRPr>
            </a:pPr>
            <a:r>
              <a:rPr sz="1050" b="0" i="0">
                <a:solidFill>
                  <a:srgbClr val="66717A"/>
                </a:solidFill>
                <a:latin typeface="Avenir Next"/>
                <a:ea typeface="Avenir Next"/>
                <a:cs typeface="Avenir Next"/>
              </a:rPr>
              <a:t>IEEE/ACM TASLP 2024 · DOI 10.1109/TASLP.2024.3399607</a:t>
            </a:r>
          </a:p>
        </p:txBody>
      </p:sp>
    </p:spTree>
    <p:extLst>
      <p:ext uri="{BB962C8B-B14F-4D97-AF65-F5344CB8AC3E}">
        <p14:creationId xmlns:p14="http://schemas.microsoft.com/office/powerpoint/2010/main" val="1858351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90B0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41DCE6-4BCF-4BC7-BE32-F43BD96D4745}"/>
              </a:ext>
            </a:extLst>
          </p:cNvPr>
          <p:cNvSpPr>
            <a:spLocks noGrp="1"/>
          </p:cNvSpPr>
          <p:nvPr/>
        </p:nvSpPr>
        <p:spPr>
          <a:xfrm>
            <a:off x="609600" y="523875"/>
            <a:ext cx="4953000" cy="266700"/>
          </a:xfrm>
          <a:prstGeom prst="rect">
            <a:avLst/>
          </a:prstGeom>
          <a:noFill/>
          <a:ln w="0">
            <a:noFill/>
            <a:prstDash val="solid"/>
          </a:ln>
        </p:spPr>
        <p:txBody>
          <a:bodyPr wrap="square" lIns="0" tIns="0" rIns="0" bIns="0" anchor="ctr">
            <a:noAutofit/>
          </a:bodyPr>
          <a:lstStyle/>
          <a:p>
            <a:pPr marL="0" marR="0" lvl="0" indent="0" algn="l" defTabSz="914400">
              <a:lnSpc>
                <a:spcPct val="100000"/>
              </a:lnSpc>
              <a:spcBef>
                <a:spcPts val="0"/>
              </a:spcBef>
              <a:spcAft>
                <a:spcPts val="0"/>
              </a:spcAft>
              <a:buClrTx/>
              <a:buSzTx/>
              <a:buFontTx/>
              <a:buNone/>
              <a:defRPr sz="975" b="1" i="0">
                <a:solidFill>
                  <a:srgbClr val="E18B42"/>
                </a:solidFill>
                <a:latin typeface="Avenir Next"/>
                <a:ea typeface="Avenir Next"/>
                <a:cs typeface="Avenir Next"/>
              </a:defRPr>
            </a:pPr>
            <a:r>
              <a:rPr sz="975" b="1" i="0" u="none" cap="none">
                <a:ln>
                  <a:noFill/>
                </a:ln>
                <a:solidFill>
                  <a:srgbClr val="E18B42"/>
                </a:solidFill>
                <a:latin typeface="Avenir Next"/>
                <a:ea typeface="Avenir Next"/>
                <a:cs typeface="Avenir Next"/>
              </a:rPr>
              <a:t>GENERATIVE MEDIA · INDUSTRY SHIFT</a:t>
            </a:r>
          </a:p>
        </p:txBody>
      </p:sp>
      <p:sp>
        <p:nvSpPr>
          <p:cNvPr id="2" name="Rectangle 1">
            <a:extLst>
              <a:ext uri="{FF2B5EF4-FFF2-40B4-BE49-F238E27FC236}">
                <a16:creationId xmlns:a16="http://schemas.microsoft.com/office/drawing/2014/main" id="{7232078C-A787-49DB-9270-F48962FE8C59}"/>
              </a:ext>
            </a:extLst>
          </p:cNvPr>
          <p:cNvSpPr>
            <a:spLocks noGrp="1"/>
          </p:cNvSpPr>
          <p:nvPr/>
        </p:nvSpPr>
        <p:spPr>
          <a:xfrm>
            <a:off x="609600" y="1285875"/>
            <a:ext cx="7524750" cy="2143125"/>
          </a:xfrm>
          <a:prstGeom prst="rect">
            <a:avLst/>
          </a:prstGeom>
          <a:noFill/>
          <a:ln w="0">
            <a:noFill/>
            <a:prstDash val="solid"/>
          </a:ln>
        </p:spPr>
        <p:txBody>
          <a:bodyPr wrap="square" lIns="0" tIns="0" rIns="0" bIns="0" anchor="ctr">
            <a:normAutofit/>
          </a:bodyPr>
          <a:lstStyle/>
          <a:p>
            <a:pPr marL="0" marR="0" lvl="0" indent="0" algn="l" defTabSz="914400">
              <a:lnSpc>
                <a:spcPct val="96000"/>
              </a:lnSpc>
              <a:spcBef>
                <a:spcPts val="0"/>
              </a:spcBef>
              <a:spcAft>
                <a:spcPts val="0"/>
              </a:spcAft>
              <a:buClrTx/>
              <a:buSzTx/>
              <a:buFontTx/>
              <a:buNone/>
              <a:defRPr sz="4050" b="0" i="0">
                <a:solidFill>
                  <a:srgbClr val="FFFFFF"/>
                </a:solidFill>
                <a:latin typeface="Georgia"/>
                <a:ea typeface="Georgia"/>
                <a:cs typeface="Georgia"/>
              </a:defRPr>
            </a:pPr>
            <a:r>
              <a:rPr sz="4050" b="0" i="0" u="none" cap="none">
                <a:ln>
                  <a:noFill/>
                </a:ln>
                <a:solidFill>
                  <a:srgbClr val="FFFFFF"/>
                </a:solidFill>
                <a:latin typeface="Georgia"/>
                <a:ea typeface="Georgia"/>
                <a:cs typeface="Georgia"/>
              </a:rPr>
              <a:t>Media creation is moving from editing assets to describing the result.</a:t>
            </a:r>
          </a:p>
        </p:txBody>
      </p:sp>
      <p:sp>
        <p:nvSpPr>
          <p:cNvPr id="3" name="Rectangle 2">
            <a:extLst>
              <a:ext uri="{FF2B5EF4-FFF2-40B4-BE49-F238E27FC236}">
                <a16:creationId xmlns:a16="http://schemas.microsoft.com/office/drawing/2014/main" id="{24DE6262-3766-4DB9-A853-665251D653AA}"/>
              </a:ext>
            </a:extLst>
          </p:cNvPr>
          <p:cNvSpPr>
            <a:spLocks noGrp="1"/>
          </p:cNvSpPr>
          <p:nvPr/>
        </p:nvSpPr>
        <p:spPr>
          <a:xfrm>
            <a:off x="647700" y="3667125"/>
            <a:ext cx="6286500" cy="685800"/>
          </a:xfrm>
          <a:prstGeom prst="rect">
            <a:avLst/>
          </a:prstGeom>
          <a:noFill/>
          <a:ln w="0">
            <a:noFill/>
            <a:prstDash val="solid"/>
          </a:ln>
        </p:spPr>
        <p:txBody>
          <a:bodyPr wrap="square" lIns="0" tIns="0" rIns="0" bIns="0" anchor="t">
            <a:normAutofit/>
          </a:bodyPr>
          <a:lstStyle/>
          <a:p>
            <a:pPr marL="0" marR="0" lvl="0" indent="0" algn="l" defTabSz="914400">
              <a:lnSpc>
                <a:spcPct val="105000"/>
              </a:lnSpc>
              <a:spcBef>
                <a:spcPts val="0"/>
              </a:spcBef>
              <a:spcAft>
                <a:spcPts val="0"/>
              </a:spcAft>
              <a:buClrTx/>
              <a:buSzTx/>
              <a:buFontTx/>
              <a:buNone/>
              <a:defRPr sz="1500" b="0" i="0">
                <a:solidFill>
                  <a:srgbClr val="CBD3D8"/>
                </a:solidFill>
                <a:latin typeface="Avenir Next"/>
                <a:ea typeface="Avenir Next"/>
                <a:cs typeface="Avenir Next"/>
              </a:defRPr>
            </a:pPr>
            <a:r>
              <a:rPr sz="1500" b="0" i="0" u="none" cap="none">
                <a:ln>
                  <a:noFill/>
                </a:ln>
                <a:solidFill>
                  <a:srgbClr val="CBD3D8"/>
                </a:solidFill>
                <a:latin typeface="Avenir Next"/>
                <a:ea typeface="Avenir Next"/>
                <a:cs typeface="Avenir Next"/>
              </a:rPr>
              <a:t>Across image, video, audio, and 3D, creators can increasingly start with a request—and then edit the generated result.</a:t>
            </a:r>
          </a:p>
        </p:txBody>
      </p:sp>
      <p:sp>
        <p:nvSpPr>
          <p:cNvPr id="4" name="Rectangle 3">
            <a:extLst>
              <a:ext uri="{FF2B5EF4-FFF2-40B4-BE49-F238E27FC236}">
                <a16:creationId xmlns:a16="http://schemas.microsoft.com/office/drawing/2014/main" id="{A6A79781-71DA-4CB6-9298-9178AB4023F0}"/>
              </a:ext>
            </a:extLst>
          </p:cNvPr>
          <p:cNvSpPr>
            <a:spLocks noGrp="1"/>
          </p:cNvSpPr>
          <p:nvPr/>
        </p:nvSpPr>
        <p:spPr>
          <a:xfrm>
            <a:off x="8477250" y="0"/>
            <a:ext cx="3714750" cy="6858000"/>
          </a:xfrm>
          <a:prstGeom prst="rect">
            <a:avLst/>
          </a:prstGeom>
          <a:solidFill>
            <a:srgbClr val="203448"/>
          </a:solidFill>
          <a:ln w="0">
            <a:noFill/>
            <a:prstDash val="solid"/>
          </a:ln>
        </p:spPr>
        <p:txBody>
          <a:bodyPr/>
          <a:lstStyle/>
          <a:p>
            <a:pPr marL="0" marR="0" lvl="0" indent="0" algn="l" defTabSz="914400">
              <a:lnSpc>
                <a:spcPct val="100000"/>
              </a:lnSpc>
              <a:spcBef>
                <a:spcPts val="0"/>
              </a:spcBef>
              <a:spcAft>
                <a:spcPts val="0"/>
              </a:spcAft>
              <a:buClrTx/>
              <a:buSzTx/>
              <a:buFontTx/>
              <a:buNone/>
            </a:pPr>
            <a:endParaRPr sz="1800" b="0" i="0" u="none" kern="1200" cap="none" spc="0" baseline="0">
              <a:ln>
                <a:noFill/>
              </a:ln>
              <a:solidFill>
                <a:srgbClr val="000000"/>
              </a:solidFill>
              <a:latin typeface="Calibri"/>
              <a:ea typeface="Calibri"/>
              <a:cs typeface="Calibri"/>
            </a:endParaRPr>
          </a:p>
        </p:txBody>
      </p:sp>
      <p:sp>
        <p:nvSpPr>
          <p:cNvPr id="7" name="Rounded Rectangle 6">
            <a:extLst>
              <a:ext uri="{FF2B5EF4-FFF2-40B4-BE49-F238E27FC236}">
                <a16:creationId xmlns:a16="http://schemas.microsoft.com/office/drawing/2014/main" id="{DA2C69F1-618F-4FC1-BD91-E8E755D3E1CA}"/>
              </a:ext>
            </a:extLst>
          </p:cNvPr>
          <p:cNvSpPr>
            <a:spLocks noGrp="1"/>
          </p:cNvSpPr>
          <p:nvPr/>
        </p:nvSpPr>
        <p:spPr>
          <a:xfrm>
            <a:off x="8763000" y="1123950"/>
            <a:ext cx="1200150" cy="1619250"/>
          </a:xfrm>
          <a:prstGeom prst="roundRect">
            <a:avLst>
              <a:gd name="adj" fmla="val 5556"/>
            </a:avLst>
          </a:prstGeom>
          <a:solidFill>
            <a:srgbClr val="F4E9D8"/>
          </a:solidFill>
          <a:ln w="6668">
            <a:solidFill>
              <a:srgbClr val="FFFFFF">
                <a:alpha val="20000"/>
              </a:srgbClr>
            </a:solidFill>
            <a:prstDash val="solid"/>
          </a:ln>
        </p:spPr>
        <p:txBody>
          <a:bodyPr/>
          <a:lstStyle/>
          <a:p>
            <a:pPr marL="0" marR="0" lvl="0" indent="0" algn="l" defTabSz="914400">
              <a:lnSpc>
                <a:spcPct val="100000"/>
              </a:lnSpc>
              <a:spcBef>
                <a:spcPts val="0"/>
              </a:spcBef>
              <a:spcAft>
                <a:spcPts val="0"/>
              </a:spcAft>
              <a:buClrTx/>
              <a:buSzTx/>
              <a:buFontTx/>
              <a:buNone/>
            </a:pPr>
            <a:endParaRPr sz="1800" b="0" i="0" u="none" kern="1200" cap="none" spc="0" baseline="0">
              <a:ln>
                <a:noFill/>
              </a:ln>
              <a:solidFill>
                <a:srgbClr val="000000"/>
              </a:solidFill>
              <a:latin typeface="Calibri"/>
              <a:ea typeface="Calibri"/>
              <a:cs typeface="Calibri"/>
            </a:endParaRPr>
          </a:p>
        </p:txBody>
      </p:sp>
      <p:pic>
        <p:nvPicPr>
          <p:cNvPr id="33" name="Graphic 32"/>
          <p:cNvPicPr>
            <a:picLocks noChangeAspect="1"/>
          </p:cNvPicPr>
          <p:nvPr/>
        </p:nvPicPr>
        <p:blipFill>
          <a:blip r:embed="rId3">
            <a:extLst>
              <a:ext uri="{96DAC541-7B7A-43D3-8B79-37D633B846F1}">
                <asvg:svgBlip xmlns:asvg="http://schemas.microsoft.com/office/drawing/2016/SVG/main" r:embed="rId4"/>
              </a:ext>
            </a:extLst>
          </a:blip>
          <a:stretch/>
        </p:blipFill>
        <p:spPr>
          <a:xfrm>
            <a:off x="9086850" y="1371600"/>
            <a:ext cx="552450" cy="552450"/>
          </a:xfrm>
          <a:prstGeom prst="rect">
            <a:avLst/>
          </a:prstGeom>
        </p:spPr>
      </p:pic>
      <p:sp>
        <p:nvSpPr>
          <p:cNvPr id="9" name="Rectangle 8">
            <a:extLst>
              <a:ext uri="{FF2B5EF4-FFF2-40B4-BE49-F238E27FC236}">
                <a16:creationId xmlns:a16="http://schemas.microsoft.com/office/drawing/2014/main" id="{CFBC7B48-6383-4C15-B315-14E152D7162B}"/>
              </a:ext>
            </a:extLst>
          </p:cNvPr>
          <p:cNvSpPr>
            <a:spLocks noGrp="1"/>
          </p:cNvSpPr>
          <p:nvPr/>
        </p:nvSpPr>
        <p:spPr>
          <a:xfrm>
            <a:off x="8858250" y="2152650"/>
            <a:ext cx="1009650" cy="247650"/>
          </a:xfrm>
          <a:prstGeom prst="rect">
            <a:avLst/>
          </a:prstGeom>
          <a:noFill/>
          <a:ln w="0">
            <a:noFill/>
            <a:prstDash val="solid"/>
          </a:ln>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defRPr sz="1050" b="1" i="0">
                <a:solidFill>
                  <a:srgbClr val="203448"/>
                </a:solidFill>
                <a:latin typeface="Avenir Next"/>
                <a:ea typeface="Avenir Next"/>
                <a:cs typeface="Avenir Next"/>
              </a:defRPr>
            </a:pPr>
            <a:r>
              <a:rPr sz="1050" b="1" i="0" u="none" cap="none">
                <a:ln>
                  <a:noFill/>
                </a:ln>
                <a:solidFill>
                  <a:srgbClr val="203448"/>
                </a:solidFill>
                <a:latin typeface="Avenir Next"/>
                <a:ea typeface="Avenir Next"/>
                <a:cs typeface="Avenir Next"/>
              </a:rPr>
              <a:t>IMAGE</a:t>
            </a:r>
          </a:p>
        </p:txBody>
      </p:sp>
      <p:sp>
        <p:nvSpPr>
          <p:cNvPr id="10" name="Rectangle 9">
            <a:extLst>
              <a:ext uri="{FF2B5EF4-FFF2-40B4-BE49-F238E27FC236}">
                <a16:creationId xmlns:a16="http://schemas.microsoft.com/office/drawing/2014/main" id="{68C7A01A-0E1D-415A-B77C-508296173853}"/>
              </a:ext>
            </a:extLst>
          </p:cNvPr>
          <p:cNvSpPr>
            <a:spLocks noGrp="1"/>
          </p:cNvSpPr>
          <p:nvPr/>
        </p:nvSpPr>
        <p:spPr>
          <a:xfrm>
            <a:off x="8839200" y="2428875"/>
            <a:ext cx="1047750" cy="171450"/>
          </a:xfrm>
          <a:prstGeom prst="rect">
            <a:avLst/>
          </a:prstGeom>
          <a:noFill/>
          <a:ln w="0">
            <a:noFill/>
            <a:prstDash val="solid"/>
          </a:ln>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defRPr sz="638" b="1" i="0">
                <a:solidFill>
                  <a:srgbClr val="66717A"/>
                </a:solidFill>
                <a:latin typeface="Avenir Next"/>
                <a:ea typeface="Avenir Next"/>
                <a:cs typeface="Avenir Next"/>
              </a:defRPr>
            </a:pPr>
            <a:r>
              <a:rPr sz="638" b="1" i="0" u="none" cap="none">
                <a:ln>
                  <a:noFill/>
                </a:ln>
                <a:solidFill>
                  <a:srgbClr val="66717A"/>
                </a:solidFill>
                <a:latin typeface="Avenir Next"/>
                <a:ea typeface="Avenir Next"/>
                <a:cs typeface="Avenir Next"/>
              </a:rPr>
              <a:t>REQUEST → RESULT</a:t>
            </a:r>
          </a:p>
        </p:txBody>
      </p:sp>
      <p:sp>
        <p:nvSpPr>
          <p:cNvPr id="11" name="Rounded Rectangle 10">
            <a:extLst>
              <a:ext uri="{FF2B5EF4-FFF2-40B4-BE49-F238E27FC236}">
                <a16:creationId xmlns:a16="http://schemas.microsoft.com/office/drawing/2014/main" id="{DB27D33D-469A-4DE7-99C5-74B2015843ED}"/>
              </a:ext>
            </a:extLst>
          </p:cNvPr>
          <p:cNvSpPr>
            <a:spLocks noGrp="1"/>
          </p:cNvSpPr>
          <p:nvPr/>
        </p:nvSpPr>
        <p:spPr>
          <a:xfrm>
            <a:off x="10172700" y="1123950"/>
            <a:ext cx="1200150" cy="1619250"/>
          </a:xfrm>
          <a:prstGeom prst="roundRect">
            <a:avLst>
              <a:gd name="adj" fmla="val 5556"/>
            </a:avLst>
          </a:prstGeom>
          <a:solidFill>
            <a:srgbClr val="E7EFF8"/>
          </a:solidFill>
          <a:ln w="6668">
            <a:solidFill>
              <a:srgbClr val="FFFFFF">
                <a:alpha val="20000"/>
              </a:srgbClr>
            </a:solidFill>
            <a:prstDash val="solid"/>
          </a:ln>
        </p:spPr>
        <p:txBody>
          <a:bodyPr/>
          <a:lstStyle/>
          <a:p>
            <a:pPr marL="0" marR="0" lvl="0" indent="0" algn="l" defTabSz="914400">
              <a:lnSpc>
                <a:spcPct val="100000"/>
              </a:lnSpc>
              <a:spcBef>
                <a:spcPts val="0"/>
              </a:spcBef>
              <a:spcAft>
                <a:spcPts val="0"/>
              </a:spcAft>
              <a:buClrTx/>
              <a:buSzTx/>
              <a:buFontTx/>
              <a:buNone/>
            </a:pPr>
            <a:endParaRPr sz="1800" b="0" i="0" u="none" kern="1200" cap="none" spc="0" baseline="0">
              <a:ln>
                <a:noFill/>
              </a:ln>
              <a:solidFill>
                <a:srgbClr val="000000"/>
              </a:solidFill>
              <a:latin typeface="Calibri"/>
              <a:ea typeface="Calibri"/>
              <a:cs typeface="Calibri"/>
            </a:endParaRPr>
          </a:p>
        </p:txBody>
      </p:sp>
      <p:pic>
        <p:nvPicPr>
          <p:cNvPr id="37" name="Graphic 36"/>
          <p:cNvPicPr>
            <a:picLocks noChangeAspect="1"/>
          </p:cNvPicPr>
          <p:nvPr/>
        </p:nvPicPr>
        <p:blipFill>
          <a:blip r:embed="rId5">
            <a:extLst>
              <a:ext uri="{96DAC541-7B7A-43D3-8B79-37D633B846F1}">
                <asvg:svgBlip xmlns:asvg="http://schemas.microsoft.com/office/drawing/2016/SVG/main" r:embed="rId6"/>
              </a:ext>
            </a:extLst>
          </a:blip>
          <a:stretch/>
        </p:blipFill>
        <p:spPr>
          <a:xfrm>
            <a:off x="10496550" y="1371600"/>
            <a:ext cx="552450" cy="552450"/>
          </a:xfrm>
          <a:prstGeom prst="rect">
            <a:avLst/>
          </a:prstGeom>
        </p:spPr>
      </p:pic>
      <p:sp>
        <p:nvSpPr>
          <p:cNvPr id="13" name="Rectangle 12">
            <a:extLst>
              <a:ext uri="{FF2B5EF4-FFF2-40B4-BE49-F238E27FC236}">
                <a16:creationId xmlns:a16="http://schemas.microsoft.com/office/drawing/2014/main" id="{169B7382-F462-4F4C-AB4D-C3DE05678D61}"/>
              </a:ext>
            </a:extLst>
          </p:cNvPr>
          <p:cNvSpPr>
            <a:spLocks noGrp="1"/>
          </p:cNvSpPr>
          <p:nvPr/>
        </p:nvSpPr>
        <p:spPr>
          <a:xfrm>
            <a:off x="10267950" y="2152650"/>
            <a:ext cx="1009650" cy="247650"/>
          </a:xfrm>
          <a:prstGeom prst="rect">
            <a:avLst/>
          </a:prstGeom>
          <a:noFill/>
          <a:ln w="0">
            <a:noFill/>
            <a:prstDash val="solid"/>
          </a:ln>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defRPr sz="1050" b="1" i="0">
                <a:solidFill>
                  <a:srgbClr val="203448"/>
                </a:solidFill>
                <a:latin typeface="Avenir Next"/>
                <a:ea typeface="Avenir Next"/>
                <a:cs typeface="Avenir Next"/>
              </a:defRPr>
            </a:pPr>
            <a:r>
              <a:rPr sz="1050" b="1" i="0" u="none" cap="none">
                <a:ln>
                  <a:noFill/>
                </a:ln>
                <a:solidFill>
                  <a:srgbClr val="203448"/>
                </a:solidFill>
                <a:latin typeface="Avenir Next"/>
                <a:ea typeface="Avenir Next"/>
                <a:cs typeface="Avenir Next"/>
              </a:rPr>
              <a:t>VIDEO</a:t>
            </a:r>
          </a:p>
        </p:txBody>
      </p:sp>
      <p:sp>
        <p:nvSpPr>
          <p:cNvPr id="14" name="Rectangle 13">
            <a:extLst>
              <a:ext uri="{FF2B5EF4-FFF2-40B4-BE49-F238E27FC236}">
                <a16:creationId xmlns:a16="http://schemas.microsoft.com/office/drawing/2014/main" id="{15C19466-7653-4668-B64B-2B4499352AA2}"/>
              </a:ext>
            </a:extLst>
          </p:cNvPr>
          <p:cNvSpPr>
            <a:spLocks noGrp="1"/>
          </p:cNvSpPr>
          <p:nvPr/>
        </p:nvSpPr>
        <p:spPr>
          <a:xfrm>
            <a:off x="10248900" y="2428875"/>
            <a:ext cx="1047750" cy="171450"/>
          </a:xfrm>
          <a:prstGeom prst="rect">
            <a:avLst/>
          </a:prstGeom>
          <a:noFill/>
          <a:ln w="0">
            <a:noFill/>
            <a:prstDash val="solid"/>
          </a:ln>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defRPr sz="638" b="1" i="0">
                <a:solidFill>
                  <a:srgbClr val="66717A"/>
                </a:solidFill>
                <a:latin typeface="Avenir Next"/>
                <a:ea typeface="Avenir Next"/>
                <a:cs typeface="Avenir Next"/>
              </a:defRPr>
            </a:pPr>
            <a:r>
              <a:rPr sz="638" b="1" i="0" u="none" cap="none">
                <a:ln>
                  <a:noFill/>
                </a:ln>
                <a:solidFill>
                  <a:srgbClr val="66717A"/>
                </a:solidFill>
                <a:latin typeface="Avenir Next"/>
                <a:ea typeface="Avenir Next"/>
                <a:cs typeface="Avenir Next"/>
              </a:rPr>
              <a:t>REQUEST → RESULT</a:t>
            </a:r>
          </a:p>
        </p:txBody>
      </p:sp>
      <p:sp>
        <p:nvSpPr>
          <p:cNvPr id="15" name="Rounded Rectangle 14">
            <a:extLst>
              <a:ext uri="{FF2B5EF4-FFF2-40B4-BE49-F238E27FC236}">
                <a16:creationId xmlns:a16="http://schemas.microsoft.com/office/drawing/2014/main" id="{24931598-BBAF-4C51-AA5A-C870607F2C6E}"/>
              </a:ext>
            </a:extLst>
          </p:cNvPr>
          <p:cNvSpPr>
            <a:spLocks noGrp="1"/>
          </p:cNvSpPr>
          <p:nvPr/>
        </p:nvSpPr>
        <p:spPr>
          <a:xfrm>
            <a:off x="8763000" y="3286125"/>
            <a:ext cx="1200150" cy="1619250"/>
          </a:xfrm>
          <a:prstGeom prst="roundRect">
            <a:avLst>
              <a:gd name="adj" fmla="val 5556"/>
            </a:avLst>
          </a:prstGeom>
          <a:solidFill>
            <a:srgbClr val="E4F1EF"/>
          </a:solidFill>
          <a:ln w="6668">
            <a:solidFill>
              <a:srgbClr val="FFFFFF">
                <a:alpha val="20000"/>
              </a:srgbClr>
            </a:solidFill>
            <a:prstDash val="solid"/>
          </a:ln>
        </p:spPr>
        <p:txBody>
          <a:bodyPr/>
          <a:lstStyle/>
          <a:p>
            <a:pPr marL="0" marR="0" lvl="0" indent="0" algn="l" defTabSz="914400">
              <a:lnSpc>
                <a:spcPct val="100000"/>
              </a:lnSpc>
              <a:spcBef>
                <a:spcPts val="0"/>
              </a:spcBef>
              <a:spcAft>
                <a:spcPts val="0"/>
              </a:spcAft>
              <a:buClrTx/>
              <a:buSzTx/>
              <a:buFontTx/>
              <a:buNone/>
            </a:pPr>
            <a:endParaRPr sz="1800" b="0" i="0" u="none" kern="1200" cap="none" spc="0" baseline="0">
              <a:ln>
                <a:noFill/>
              </a:ln>
              <a:solidFill>
                <a:srgbClr val="000000"/>
              </a:solidFill>
              <a:latin typeface="Calibri"/>
              <a:ea typeface="Calibri"/>
              <a:cs typeface="Calibri"/>
            </a:endParaRPr>
          </a:p>
        </p:txBody>
      </p:sp>
      <p:pic>
        <p:nvPicPr>
          <p:cNvPr id="41" name="Graphic 40"/>
          <p:cNvPicPr>
            <a:picLocks noChangeAspect="1"/>
          </p:cNvPicPr>
          <p:nvPr/>
        </p:nvPicPr>
        <p:blipFill>
          <a:blip r:embed="rId7">
            <a:extLst>
              <a:ext uri="{96DAC541-7B7A-43D3-8B79-37D633B846F1}">
                <asvg:svgBlip xmlns:asvg="http://schemas.microsoft.com/office/drawing/2016/SVG/main" r:embed="rId8"/>
              </a:ext>
            </a:extLst>
          </a:blip>
          <a:stretch/>
        </p:blipFill>
        <p:spPr>
          <a:xfrm>
            <a:off x="9086850" y="3533775"/>
            <a:ext cx="552450" cy="552450"/>
          </a:xfrm>
          <a:prstGeom prst="rect">
            <a:avLst/>
          </a:prstGeom>
        </p:spPr>
      </p:pic>
      <p:sp>
        <p:nvSpPr>
          <p:cNvPr id="17" name="Rectangle 16">
            <a:extLst>
              <a:ext uri="{FF2B5EF4-FFF2-40B4-BE49-F238E27FC236}">
                <a16:creationId xmlns:a16="http://schemas.microsoft.com/office/drawing/2014/main" id="{268A28F5-2175-4D57-8D18-0DB85842862A}"/>
              </a:ext>
            </a:extLst>
          </p:cNvPr>
          <p:cNvSpPr>
            <a:spLocks noGrp="1"/>
          </p:cNvSpPr>
          <p:nvPr/>
        </p:nvSpPr>
        <p:spPr>
          <a:xfrm>
            <a:off x="8858250" y="4314825"/>
            <a:ext cx="1009650" cy="247650"/>
          </a:xfrm>
          <a:prstGeom prst="rect">
            <a:avLst/>
          </a:prstGeom>
          <a:noFill/>
          <a:ln w="0">
            <a:noFill/>
            <a:prstDash val="solid"/>
          </a:ln>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defRPr sz="1050" b="1" i="0">
                <a:solidFill>
                  <a:srgbClr val="203448"/>
                </a:solidFill>
                <a:latin typeface="Avenir Next"/>
                <a:ea typeface="Avenir Next"/>
                <a:cs typeface="Avenir Next"/>
              </a:defRPr>
            </a:pPr>
            <a:r>
              <a:rPr sz="1050" b="1" i="0" u="none" cap="none">
                <a:ln>
                  <a:noFill/>
                </a:ln>
                <a:solidFill>
                  <a:srgbClr val="203448"/>
                </a:solidFill>
                <a:latin typeface="Avenir Next"/>
                <a:ea typeface="Avenir Next"/>
                <a:cs typeface="Avenir Next"/>
              </a:rPr>
              <a:t>AUDIO</a:t>
            </a:r>
          </a:p>
        </p:txBody>
      </p:sp>
      <p:sp>
        <p:nvSpPr>
          <p:cNvPr id="18" name="Rectangle 17">
            <a:extLst>
              <a:ext uri="{FF2B5EF4-FFF2-40B4-BE49-F238E27FC236}">
                <a16:creationId xmlns:a16="http://schemas.microsoft.com/office/drawing/2014/main" id="{A9E383B6-EA39-4816-8A0B-8E8735A6EDF5}"/>
              </a:ext>
            </a:extLst>
          </p:cNvPr>
          <p:cNvSpPr>
            <a:spLocks noGrp="1"/>
          </p:cNvSpPr>
          <p:nvPr/>
        </p:nvSpPr>
        <p:spPr>
          <a:xfrm>
            <a:off x="8839200" y="4591050"/>
            <a:ext cx="1047750" cy="171450"/>
          </a:xfrm>
          <a:prstGeom prst="rect">
            <a:avLst/>
          </a:prstGeom>
          <a:noFill/>
          <a:ln w="0">
            <a:noFill/>
            <a:prstDash val="solid"/>
          </a:ln>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defRPr sz="638" b="1" i="0">
                <a:solidFill>
                  <a:srgbClr val="66717A"/>
                </a:solidFill>
                <a:latin typeface="Avenir Next"/>
                <a:ea typeface="Avenir Next"/>
                <a:cs typeface="Avenir Next"/>
              </a:defRPr>
            </a:pPr>
            <a:r>
              <a:rPr sz="638" b="1" i="0" u="none" cap="none">
                <a:ln>
                  <a:noFill/>
                </a:ln>
                <a:solidFill>
                  <a:srgbClr val="66717A"/>
                </a:solidFill>
                <a:latin typeface="Avenir Next"/>
                <a:ea typeface="Avenir Next"/>
                <a:cs typeface="Avenir Next"/>
              </a:rPr>
              <a:t>REQUEST → RESULT</a:t>
            </a:r>
          </a:p>
        </p:txBody>
      </p:sp>
      <p:sp>
        <p:nvSpPr>
          <p:cNvPr id="19" name="Rounded Rectangle 18">
            <a:extLst>
              <a:ext uri="{FF2B5EF4-FFF2-40B4-BE49-F238E27FC236}">
                <a16:creationId xmlns:a16="http://schemas.microsoft.com/office/drawing/2014/main" id="{C18FF0D2-082E-4CF4-9A28-038C1D1139DE}"/>
              </a:ext>
            </a:extLst>
          </p:cNvPr>
          <p:cNvSpPr>
            <a:spLocks noGrp="1"/>
          </p:cNvSpPr>
          <p:nvPr/>
        </p:nvSpPr>
        <p:spPr>
          <a:xfrm>
            <a:off x="10172700" y="3286125"/>
            <a:ext cx="1200150" cy="1619250"/>
          </a:xfrm>
          <a:prstGeom prst="roundRect">
            <a:avLst>
              <a:gd name="adj" fmla="val 5556"/>
            </a:avLst>
          </a:prstGeom>
          <a:solidFill>
            <a:srgbClr val="F1E4F0"/>
          </a:solidFill>
          <a:ln w="6668">
            <a:solidFill>
              <a:srgbClr val="FFFFFF">
                <a:alpha val="20000"/>
              </a:srgbClr>
            </a:solidFill>
            <a:prstDash val="solid"/>
          </a:ln>
        </p:spPr>
        <p:txBody>
          <a:bodyPr/>
          <a:lstStyle/>
          <a:p>
            <a:pPr marL="0" marR="0" lvl="0" indent="0" algn="l" defTabSz="914400">
              <a:lnSpc>
                <a:spcPct val="100000"/>
              </a:lnSpc>
              <a:spcBef>
                <a:spcPts val="0"/>
              </a:spcBef>
              <a:spcAft>
                <a:spcPts val="0"/>
              </a:spcAft>
              <a:buClrTx/>
              <a:buSzTx/>
              <a:buFontTx/>
              <a:buNone/>
            </a:pPr>
            <a:endParaRPr sz="1800" b="0" i="0" u="none" kern="1200" cap="none" spc="0" baseline="0">
              <a:ln>
                <a:noFill/>
              </a:ln>
              <a:solidFill>
                <a:srgbClr val="000000"/>
              </a:solidFill>
              <a:latin typeface="Calibri"/>
              <a:ea typeface="Calibri"/>
              <a:cs typeface="Calibri"/>
            </a:endParaRPr>
          </a:p>
        </p:txBody>
      </p:sp>
      <p:pic>
        <p:nvPicPr>
          <p:cNvPr id="45" name="Graphic 44"/>
          <p:cNvPicPr>
            <a:picLocks noChangeAspect="1"/>
          </p:cNvPicPr>
          <p:nvPr/>
        </p:nvPicPr>
        <p:blipFill>
          <a:blip r:embed="rId9">
            <a:extLst>
              <a:ext uri="{96DAC541-7B7A-43D3-8B79-37D633B846F1}">
                <asvg:svgBlip xmlns:asvg="http://schemas.microsoft.com/office/drawing/2016/SVG/main" r:embed="rId10"/>
              </a:ext>
            </a:extLst>
          </a:blip>
          <a:stretch/>
        </p:blipFill>
        <p:spPr>
          <a:xfrm>
            <a:off x="10496550" y="3533775"/>
            <a:ext cx="552450" cy="552450"/>
          </a:xfrm>
          <a:prstGeom prst="rect">
            <a:avLst/>
          </a:prstGeom>
        </p:spPr>
      </p:pic>
      <p:sp>
        <p:nvSpPr>
          <p:cNvPr id="21" name="Rectangle 20">
            <a:extLst>
              <a:ext uri="{FF2B5EF4-FFF2-40B4-BE49-F238E27FC236}">
                <a16:creationId xmlns:a16="http://schemas.microsoft.com/office/drawing/2014/main" id="{C07019CE-CD5F-4603-B626-354786B7F263}"/>
              </a:ext>
            </a:extLst>
          </p:cNvPr>
          <p:cNvSpPr>
            <a:spLocks noGrp="1"/>
          </p:cNvSpPr>
          <p:nvPr/>
        </p:nvSpPr>
        <p:spPr>
          <a:xfrm>
            <a:off x="10267950" y="4314825"/>
            <a:ext cx="1009650" cy="247650"/>
          </a:xfrm>
          <a:prstGeom prst="rect">
            <a:avLst/>
          </a:prstGeom>
          <a:noFill/>
          <a:ln w="0">
            <a:noFill/>
            <a:prstDash val="solid"/>
          </a:ln>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defRPr sz="1050" b="1" i="0">
                <a:solidFill>
                  <a:srgbClr val="203448"/>
                </a:solidFill>
                <a:latin typeface="Avenir Next"/>
                <a:ea typeface="Avenir Next"/>
                <a:cs typeface="Avenir Next"/>
              </a:defRPr>
            </a:pPr>
            <a:r>
              <a:rPr sz="1050" b="1" i="0" u="none" cap="none">
                <a:ln>
                  <a:noFill/>
                </a:ln>
                <a:solidFill>
                  <a:srgbClr val="203448"/>
                </a:solidFill>
                <a:latin typeface="Avenir Next"/>
                <a:ea typeface="Avenir Next"/>
                <a:cs typeface="Avenir Next"/>
              </a:rPr>
              <a:t>3D</a:t>
            </a:r>
          </a:p>
        </p:txBody>
      </p:sp>
      <p:sp>
        <p:nvSpPr>
          <p:cNvPr id="22" name="Rectangle 21">
            <a:extLst>
              <a:ext uri="{FF2B5EF4-FFF2-40B4-BE49-F238E27FC236}">
                <a16:creationId xmlns:a16="http://schemas.microsoft.com/office/drawing/2014/main" id="{FA72DBD3-F9DC-4C6A-BFC3-F4E1969F26F5}"/>
              </a:ext>
            </a:extLst>
          </p:cNvPr>
          <p:cNvSpPr>
            <a:spLocks noGrp="1"/>
          </p:cNvSpPr>
          <p:nvPr/>
        </p:nvSpPr>
        <p:spPr>
          <a:xfrm>
            <a:off x="10248900" y="4591050"/>
            <a:ext cx="1047750" cy="171450"/>
          </a:xfrm>
          <a:prstGeom prst="rect">
            <a:avLst/>
          </a:prstGeom>
          <a:noFill/>
          <a:ln w="0">
            <a:noFill/>
            <a:prstDash val="solid"/>
          </a:ln>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defRPr sz="638" b="1" i="0">
                <a:solidFill>
                  <a:srgbClr val="66717A"/>
                </a:solidFill>
                <a:latin typeface="Avenir Next"/>
                <a:ea typeface="Avenir Next"/>
                <a:cs typeface="Avenir Next"/>
              </a:defRPr>
            </a:pPr>
            <a:r>
              <a:rPr sz="638" b="1" i="0" u="none" cap="none">
                <a:ln>
                  <a:noFill/>
                </a:ln>
                <a:solidFill>
                  <a:srgbClr val="66717A"/>
                </a:solidFill>
                <a:latin typeface="Avenir Next"/>
                <a:ea typeface="Avenir Next"/>
                <a:cs typeface="Avenir Next"/>
              </a:rPr>
              <a:t>REQUEST → RESULT</a:t>
            </a:r>
          </a:p>
        </p:txBody>
      </p:sp>
      <p:sp>
        <p:nvSpPr>
          <p:cNvPr id="23" name="Rectangle 22">
            <a:extLst>
              <a:ext uri="{FF2B5EF4-FFF2-40B4-BE49-F238E27FC236}">
                <a16:creationId xmlns:a16="http://schemas.microsoft.com/office/drawing/2014/main" id="{96044948-0F0E-4E67-8003-B727C3AAE2FD}"/>
              </a:ext>
            </a:extLst>
          </p:cNvPr>
          <p:cNvSpPr>
            <a:spLocks noGrp="1"/>
          </p:cNvSpPr>
          <p:nvPr/>
        </p:nvSpPr>
        <p:spPr>
          <a:xfrm>
            <a:off x="8743950" y="5476875"/>
            <a:ext cx="2667000" cy="342900"/>
          </a:xfrm>
          <a:prstGeom prst="rect">
            <a:avLst/>
          </a:prstGeom>
          <a:noFill/>
          <a:ln w="0">
            <a:noFill/>
            <a:prstDash val="solid"/>
          </a:ln>
        </p:spPr>
        <p:txBody>
          <a:bodyPr wrap="square" lIns="0" tIns="0" rIns="0" bIns="0" anchor="ctr">
            <a:normAutofit/>
          </a:bodyPr>
          <a:lstStyle/>
          <a:p>
            <a:pPr marL="0" marR="0" lvl="0" indent="0" algn="ctr" defTabSz="914400">
              <a:lnSpc>
                <a:spcPct val="100000"/>
              </a:lnSpc>
              <a:spcBef>
                <a:spcPts val="0"/>
              </a:spcBef>
              <a:spcAft>
                <a:spcPts val="0"/>
              </a:spcAft>
              <a:buClrTx/>
              <a:buSzTx/>
              <a:buFontTx/>
              <a:buNone/>
              <a:defRPr sz="825" b="1" i="0">
                <a:solidFill>
                  <a:srgbClr val="E18B42"/>
                </a:solidFill>
                <a:latin typeface="Avenir Next"/>
                <a:ea typeface="Avenir Next"/>
                <a:cs typeface="Avenir Next"/>
              </a:defRPr>
            </a:pPr>
            <a:r>
              <a:rPr sz="825" b="1" i="0" u="none" cap="none">
                <a:ln>
                  <a:noFill/>
                </a:ln>
                <a:solidFill>
                  <a:srgbClr val="E18B42"/>
                </a:solidFill>
                <a:latin typeface="Avenir Next"/>
                <a:ea typeface="Avenir Next"/>
                <a:cs typeface="Avenir Next"/>
              </a:rPr>
              <a:t>AUDIO IS PART OF THE SAME PRODUCT SHIFT</a:t>
            </a:r>
          </a:p>
        </p:txBody>
      </p:sp>
    </p:spTree>
    <p:extLst>
      <p:ext uri="{BB962C8B-B14F-4D97-AF65-F5344CB8AC3E}">
        <p14:creationId xmlns:p14="http://schemas.microsoft.com/office/powerpoint/2010/main" val="3016393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90B0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941DCE6-4BCF-4BC7-BE32-F43BD96D4745}"/>
              </a:ext>
            </a:extLst>
          </p:cNvPr>
          <p:cNvSpPr>
            <a:spLocks noGrp="1"/>
          </p:cNvSpPr>
          <p:nvPr/>
        </p:nvSpPr>
        <p:spPr>
          <a:xfrm>
            <a:off x="609600" y="523875"/>
            <a:ext cx="4953000" cy="266700"/>
          </a:xfrm>
          <a:prstGeom prst="rect">
            <a:avLst/>
          </a:prstGeom>
          <a:noFill/>
          <a:ln w="0">
            <a:noFill/>
            <a:prstDash val="solid"/>
          </a:ln>
        </p:spPr>
        <p:txBody>
          <a:bodyPr wrap="square" lIns="0" tIns="0" rIns="0" bIns="0" anchor="ctr">
            <a:noAutofit/>
          </a:bodyPr>
          <a:lstStyle/>
          <a:p>
            <a:pPr algn="l">
              <a:buNone/>
              <a:defRPr sz="975" b="1" i="0">
                <a:solidFill>
                  <a:srgbClr val="E18B42"/>
                </a:solidFill>
                <a:latin typeface="Avenir Next"/>
                <a:ea typeface="Avenir Next"/>
                <a:cs typeface="Avenir Next"/>
              </a:defRPr>
            </a:pPr>
            <a:r>
              <a:rPr sz="975" b="1" i="0">
                <a:solidFill>
                  <a:srgbClr val="E18B42"/>
                </a:solidFill>
                <a:latin typeface="Avenir Next"/>
                <a:ea typeface="Avenir Next"/>
                <a:cs typeface="Avenir Next"/>
              </a:rPr>
              <a:t>WHY AUDIO MATTERS</a:t>
            </a:r>
          </a:p>
        </p:txBody>
      </p:sp>
      <p:sp>
        <p:nvSpPr>
          <p:cNvPr id="2" name="Rectangle 1">
            <a:extLst>
              <a:ext uri="{FF2B5EF4-FFF2-40B4-BE49-F238E27FC236}">
                <a16:creationId xmlns:a16="http://schemas.microsoft.com/office/drawing/2014/main" id="{7232078C-A787-49DB-9270-F48962FE8C59}"/>
              </a:ext>
            </a:extLst>
          </p:cNvPr>
          <p:cNvSpPr>
            <a:spLocks noGrp="1"/>
          </p:cNvSpPr>
          <p:nvPr/>
        </p:nvSpPr>
        <p:spPr>
          <a:xfrm>
            <a:off x="609600" y="1285875"/>
            <a:ext cx="7524750" cy="2143125"/>
          </a:xfrm>
          <a:prstGeom prst="rect">
            <a:avLst/>
          </a:prstGeom>
          <a:noFill/>
          <a:ln w="0">
            <a:noFill/>
            <a:prstDash val="solid"/>
          </a:ln>
        </p:spPr>
        <p:txBody>
          <a:bodyPr wrap="square" lIns="0" tIns="0" rIns="0" bIns="0" anchor="ctr">
            <a:normAutofit/>
          </a:bodyPr>
          <a:lstStyle/>
          <a:p>
            <a:pPr algn="l">
              <a:lnSpc>
                <a:spcPct val="96000"/>
              </a:lnSpc>
              <a:buNone/>
              <a:defRPr sz="4050" b="0" i="0">
                <a:solidFill>
                  <a:srgbClr val="FFFFFF"/>
                </a:solidFill>
                <a:latin typeface="Georgia"/>
                <a:ea typeface="Georgia"/>
                <a:cs typeface="Georgia"/>
              </a:defRPr>
            </a:pPr>
            <a:r>
              <a:rPr sz="4050" b="0" i="0">
                <a:solidFill>
                  <a:srgbClr val="FFFFFF"/>
                </a:solidFill>
                <a:latin typeface="Georgia"/>
                <a:ea typeface="Georgia"/>
                <a:cs typeface="Georgia"/>
              </a:rPr>
              <a:t>Sound shapes how we experience a story.</a:t>
            </a:r>
          </a:p>
        </p:txBody>
      </p:sp>
      <p:sp>
        <p:nvSpPr>
          <p:cNvPr id="3" name="Rectangle 2">
            <a:extLst>
              <a:ext uri="{FF2B5EF4-FFF2-40B4-BE49-F238E27FC236}">
                <a16:creationId xmlns:a16="http://schemas.microsoft.com/office/drawing/2014/main" id="{24DE6262-3766-4DB9-A853-665251D653AA}"/>
              </a:ext>
            </a:extLst>
          </p:cNvPr>
          <p:cNvSpPr>
            <a:spLocks noGrp="1"/>
          </p:cNvSpPr>
          <p:nvPr/>
        </p:nvSpPr>
        <p:spPr>
          <a:xfrm>
            <a:off x="647700" y="3667125"/>
            <a:ext cx="6286500" cy="685800"/>
          </a:xfrm>
          <a:prstGeom prst="rect">
            <a:avLst/>
          </a:prstGeom>
          <a:noFill/>
          <a:ln w="0">
            <a:noFill/>
            <a:prstDash val="solid"/>
          </a:ln>
        </p:spPr>
        <p:txBody>
          <a:bodyPr wrap="square" lIns="0" tIns="0" rIns="0" bIns="0" anchor="t">
            <a:normAutofit/>
          </a:bodyPr>
          <a:lstStyle/>
          <a:p>
            <a:pPr algn="l">
              <a:lnSpc>
                <a:spcPct val="105000"/>
              </a:lnSpc>
              <a:buNone/>
              <a:defRPr sz="1500" b="0" i="0">
                <a:solidFill>
                  <a:srgbClr val="CBD3D8"/>
                </a:solidFill>
                <a:latin typeface="Avenir Next"/>
                <a:ea typeface="Avenir Next"/>
                <a:cs typeface="Avenir Next"/>
              </a:defRPr>
            </a:pPr>
            <a:r>
              <a:rPr sz="1500" b="0" i="0">
                <a:solidFill>
                  <a:srgbClr val="CBD3D8"/>
                </a:solidFill>
                <a:latin typeface="Avenir Next"/>
                <a:ea typeface="Avenir Next"/>
                <a:cs typeface="Avenir Next"/>
              </a:rPr>
              <a:t>In film, games, and radio, audio conveys information, sets the mood, and builds the environment.</a:t>
            </a:r>
          </a:p>
        </p:txBody>
      </p:sp>
      <p:sp>
        <p:nvSpPr>
          <p:cNvPr id="4" name="Rectangle 3">
            <a:extLst>
              <a:ext uri="{FF2B5EF4-FFF2-40B4-BE49-F238E27FC236}">
                <a16:creationId xmlns:a16="http://schemas.microsoft.com/office/drawing/2014/main" id="{A6A79781-71DA-4CB6-9298-9178AB4023F0}"/>
              </a:ext>
            </a:extLst>
          </p:cNvPr>
          <p:cNvSpPr>
            <a:spLocks noGrp="1"/>
          </p:cNvSpPr>
          <p:nvPr/>
        </p:nvSpPr>
        <p:spPr>
          <a:xfrm>
            <a:off x="8477250" y="0"/>
            <a:ext cx="3714750" cy="6858000"/>
          </a:xfrm>
          <a:prstGeom prst="rect">
            <a:avLst/>
          </a:prstGeom>
          <a:solidFill>
            <a:srgbClr val="203448"/>
          </a:solidFill>
          <a:ln w="0">
            <a:noFill/>
            <a:prstDash val="solid"/>
          </a:ln>
        </p:spPr>
        <p:txBody>
          <a:bodyPr/>
          <a:lstStyle/>
          <a:p>
            <a:endParaRPr/>
          </a:p>
        </p:txBody>
      </p:sp>
      <p:pic>
        <p:nvPicPr>
          <p:cNvPr id="12" name="Picture 11"/>
          <p:cNvPicPr>
            <a:picLocks noChangeAspect="1"/>
          </p:cNvPicPr>
          <p:nvPr/>
        </p:nvPicPr>
        <p:blipFill>
          <a:blip r:embed="rId3"/>
          <a:srcRect l="44424" r="44424"/>
          <a:stretch>
            <a:fillRect/>
          </a:stretch>
        </p:blipFill>
        <p:spPr>
          <a:xfrm>
            <a:off x="8477250" y="0"/>
            <a:ext cx="3714750" cy="6858000"/>
          </a:xfrm>
          <a:prstGeom prst="rect">
            <a:avLst/>
          </a:prstGeom>
        </p:spPr>
      </p:pic>
    </p:spTree>
    <p:extLst>
      <p:ext uri="{BB962C8B-B14F-4D97-AF65-F5344CB8AC3E}">
        <p14:creationId xmlns:p14="http://schemas.microsoft.com/office/powerpoint/2010/main" val="1128977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ection-55">
            <a:extLst>
              <a:ext uri="{FF2B5EF4-FFF2-40B4-BE49-F238E27FC236}">
                <a16:creationId xmlns:a16="http://schemas.microsoft.com/office/drawing/2014/main" id="{693D116A-AE46-47D6-84AE-AB9FEA4F5901}"/>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PRODUCT VIEW</a:t>
            </a:r>
          </a:p>
        </p:txBody>
      </p:sp>
      <p:sp>
        <p:nvSpPr>
          <p:cNvPr id="2" name="Straight Connector 1">
            <a:extLst>
              <a:ext uri="{FF2B5EF4-FFF2-40B4-BE49-F238E27FC236}">
                <a16:creationId xmlns:a16="http://schemas.microsoft.com/office/drawing/2014/main" id="{2E965504-9B76-4D7D-B096-AF36A32EF981}"/>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55">
            <a:extLst>
              <a:ext uri="{FF2B5EF4-FFF2-40B4-BE49-F238E27FC236}">
                <a16:creationId xmlns:a16="http://schemas.microsoft.com/office/drawing/2014/main" id="{73204A23-726A-412D-AF82-29923C146C8A}"/>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Sound is part of the product experience</a:t>
            </a:r>
          </a:p>
        </p:txBody>
      </p:sp>
      <p:sp>
        <p:nvSpPr>
          <p:cNvPr id="4" name="Rectangle 3">
            <a:extLst>
              <a:ext uri="{FF2B5EF4-FFF2-40B4-BE49-F238E27FC236}">
                <a16:creationId xmlns:a16="http://schemas.microsoft.com/office/drawing/2014/main" id="{17E7388C-4D05-4D18-BBAC-6C193F6FE6E1}"/>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04</a:t>
            </a:r>
          </a:p>
        </p:txBody>
      </p:sp>
      <p:sp>
        <p:nvSpPr>
          <p:cNvPr id="5" name="Rectangle 4">
            <a:extLst>
              <a:ext uri="{FF2B5EF4-FFF2-40B4-BE49-F238E27FC236}">
                <a16:creationId xmlns:a16="http://schemas.microsoft.com/office/drawing/2014/main" id="{72BEFFB8-4C05-42C8-ADF8-4B3F89157AE8}"/>
              </a:ext>
            </a:extLst>
          </p:cNvPr>
          <p:cNvSpPr>
            <a:spLocks noGrp="1"/>
          </p:cNvSpPr>
          <p:nvPr/>
        </p:nvSpPr>
        <p:spPr>
          <a:xfrm>
            <a:off x="619125" y="1666875"/>
            <a:ext cx="2381250" cy="247650"/>
          </a:xfrm>
          <a:prstGeom prst="rect">
            <a:avLst/>
          </a:prstGeom>
          <a:noFill/>
          <a:ln w="0">
            <a:noFill/>
            <a:prstDash val="solid"/>
          </a:ln>
        </p:spPr>
        <p:txBody>
          <a:bodyPr wrap="square" lIns="0" tIns="0" rIns="0" bIns="0" anchor="t">
            <a:noAutofit/>
          </a:bodyPr>
          <a:lstStyle/>
          <a:p>
            <a:pPr algn="ctr">
              <a:buNone/>
              <a:defRPr sz="975" b="1" i="0">
                <a:solidFill>
                  <a:srgbClr val="E18B42"/>
                </a:solidFill>
                <a:latin typeface="Avenir Next"/>
                <a:ea typeface="Avenir Next"/>
                <a:cs typeface="Avenir Next"/>
              </a:defRPr>
            </a:pPr>
            <a:r>
              <a:rPr sz="975" b="1" i="0">
                <a:solidFill>
                  <a:srgbClr val="E18B42"/>
                </a:solidFill>
                <a:latin typeface="Avenir Next"/>
                <a:ea typeface="Avenir Next"/>
                <a:cs typeface="Avenir Next"/>
              </a:rPr>
              <a:t>FILM &amp; VIDEO</a:t>
            </a:r>
          </a:p>
        </p:txBody>
      </p:sp>
      <p:sp>
        <p:nvSpPr>
          <p:cNvPr id="6" name="Straight Connector 5">
            <a:extLst>
              <a:ext uri="{FF2B5EF4-FFF2-40B4-BE49-F238E27FC236}">
                <a16:creationId xmlns:a16="http://schemas.microsoft.com/office/drawing/2014/main" id="{B31F3A75-FA3B-4090-B3A5-3053535869F1}"/>
              </a:ext>
            </a:extLst>
          </p:cNvPr>
          <p:cNvSpPr>
            <a:spLocks noGrp="1"/>
          </p:cNvSpPr>
          <p:nvPr/>
        </p:nvSpPr>
        <p:spPr>
          <a:xfrm>
            <a:off x="619125" y="2095500"/>
            <a:ext cx="2381250" cy="0"/>
          </a:xfrm>
          <a:prstGeom prst="line">
            <a:avLst/>
          </a:prstGeom>
          <a:noFill/>
          <a:ln w="38100">
            <a:solidFill>
              <a:srgbClr val="E18B42"/>
            </a:solidFill>
            <a:prstDash val="solid"/>
          </a:ln>
        </p:spPr>
        <p:txBody>
          <a:bodyPr/>
          <a:lstStyle/>
          <a:p>
            <a:endParaRPr/>
          </a:p>
        </p:txBody>
      </p:sp>
      <p:sp>
        <p:nvSpPr>
          <p:cNvPr id="7" name="Rectangle 6">
            <a:extLst>
              <a:ext uri="{FF2B5EF4-FFF2-40B4-BE49-F238E27FC236}">
                <a16:creationId xmlns:a16="http://schemas.microsoft.com/office/drawing/2014/main" id="{750E1590-DB5A-4A5A-A6DB-0AAD1DF3DCAD}"/>
              </a:ext>
            </a:extLst>
          </p:cNvPr>
          <p:cNvSpPr>
            <a:spLocks noGrp="1"/>
          </p:cNvSpPr>
          <p:nvPr/>
        </p:nvSpPr>
        <p:spPr>
          <a:xfrm>
            <a:off x="619125" y="2381250"/>
            <a:ext cx="2381250" cy="628650"/>
          </a:xfrm>
          <a:prstGeom prst="rect">
            <a:avLst/>
          </a:prstGeom>
          <a:noFill/>
          <a:ln w="0">
            <a:noFill/>
            <a:prstDash val="solid"/>
          </a:ln>
        </p:spPr>
        <p:txBody>
          <a:bodyPr wrap="square" lIns="0" tIns="0" rIns="0" bIns="0" anchor="ctr">
            <a:normAutofit fontScale="79757" lnSpcReduction="10000"/>
          </a:bodyPr>
          <a:lstStyle/>
          <a:p>
            <a:pPr algn="ctr">
              <a:buNone/>
              <a:defRPr sz="2175" b="1" i="0">
                <a:solidFill>
                  <a:srgbClr val="151412"/>
                </a:solidFill>
                <a:latin typeface="Georgia"/>
                <a:ea typeface="Georgia"/>
                <a:cs typeface="Georgia"/>
              </a:defRPr>
            </a:pPr>
            <a:r>
              <a:rPr sz="2175" b="1" i="0">
                <a:solidFill>
                  <a:srgbClr val="151412"/>
                </a:solidFill>
                <a:latin typeface="Georgia"/>
                <a:ea typeface="Georgia"/>
                <a:cs typeface="Georgia"/>
              </a:rPr>
              <a:t>atmosphere · emotion · attention</a:t>
            </a:r>
          </a:p>
        </p:txBody>
      </p:sp>
      <p:sp>
        <p:nvSpPr>
          <p:cNvPr id="9" name="Straight Connector 8">
            <a:extLst>
              <a:ext uri="{FF2B5EF4-FFF2-40B4-BE49-F238E27FC236}">
                <a16:creationId xmlns:a16="http://schemas.microsoft.com/office/drawing/2014/main" id="{F9C7C69A-1826-48FC-B9D8-4C1C6FC69B66}"/>
              </a:ext>
            </a:extLst>
          </p:cNvPr>
          <p:cNvSpPr>
            <a:spLocks noGrp="1"/>
          </p:cNvSpPr>
          <p:nvPr/>
        </p:nvSpPr>
        <p:spPr>
          <a:xfrm>
            <a:off x="3238500" y="1619250"/>
            <a:ext cx="0" cy="3190875"/>
          </a:xfrm>
          <a:prstGeom prst="line">
            <a:avLst/>
          </a:prstGeom>
          <a:noFill/>
          <a:ln w="9525">
            <a:solidFill>
              <a:srgbClr val="B9B5AB"/>
            </a:solidFill>
            <a:prstDash val="solid"/>
          </a:ln>
        </p:spPr>
        <p:txBody>
          <a:bodyPr/>
          <a:lstStyle/>
          <a:p>
            <a:endParaRPr/>
          </a:p>
        </p:txBody>
      </p:sp>
      <p:sp>
        <p:nvSpPr>
          <p:cNvPr id="10" name="Rectangle 9">
            <a:extLst>
              <a:ext uri="{FF2B5EF4-FFF2-40B4-BE49-F238E27FC236}">
                <a16:creationId xmlns:a16="http://schemas.microsoft.com/office/drawing/2014/main" id="{A9816320-4B46-4356-99F2-1B56E1F9F258}"/>
              </a:ext>
            </a:extLst>
          </p:cNvPr>
          <p:cNvSpPr>
            <a:spLocks noGrp="1"/>
          </p:cNvSpPr>
          <p:nvPr/>
        </p:nvSpPr>
        <p:spPr>
          <a:xfrm>
            <a:off x="3476625" y="1666875"/>
            <a:ext cx="2381250" cy="247650"/>
          </a:xfrm>
          <a:prstGeom prst="rect">
            <a:avLst/>
          </a:prstGeom>
          <a:noFill/>
          <a:ln w="0">
            <a:noFill/>
            <a:prstDash val="solid"/>
          </a:ln>
        </p:spPr>
        <p:txBody>
          <a:bodyPr wrap="square" lIns="0" tIns="0" rIns="0" bIns="0" anchor="t">
            <a:noAutofit/>
          </a:bodyPr>
          <a:lstStyle/>
          <a:p>
            <a:pPr algn="ctr">
              <a:buNone/>
              <a:defRPr sz="975" b="1" i="0">
                <a:solidFill>
                  <a:srgbClr val="3974B9"/>
                </a:solidFill>
                <a:latin typeface="Avenir Next"/>
                <a:ea typeface="Avenir Next"/>
                <a:cs typeface="Avenir Next"/>
              </a:defRPr>
            </a:pPr>
            <a:r>
              <a:rPr sz="975" b="1" i="0">
                <a:solidFill>
                  <a:srgbClr val="3974B9"/>
                </a:solidFill>
                <a:latin typeface="Avenir Next"/>
                <a:ea typeface="Avenir Next"/>
                <a:cs typeface="Avenir Next"/>
              </a:rPr>
              <a:t>GAMES &amp; VIRTUAL WORLDS</a:t>
            </a:r>
          </a:p>
        </p:txBody>
      </p:sp>
      <p:sp>
        <p:nvSpPr>
          <p:cNvPr id="11" name="Straight Connector 10">
            <a:extLst>
              <a:ext uri="{FF2B5EF4-FFF2-40B4-BE49-F238E27FC236}">
                <a16:creationId xmlns:a16="http://schemas.microsoft.com/office/drawing/2014/main" id="{27B0026B-867B-46B5-A0A7-CB14C6F0141E}"/>
              </a:ext>
            </a:extLst>
          </p:cNvPr>
          <p:cNvSpPr>
            <a:spLocks noGrp="1"/>
          </p:cNvSpPr>
          <p:nvPr/>
        </p:nvSpPr>
        <p:spPr>
          <a:xfrm>
            <a:off x="3476625" y="2095500"/>
            <a:ext cx="2381250" cy="0"/>
          </a:xfrm>
          <a:prstGeom prst="line">
            <a:avLst/>
          </a:prstGeom>
          <a:noFill/>
          <a:ln w="38100">
            <a:solidFill>
              <a:srgbClr val="3974B9"/>
            </a:solidFill>
            <a:prstDash val="solid"/>
          </a:ln>
        </p:spPr>
        <p:txBody>
          <a:bodyPr/>
          <a:lstStyle/>
          <a:p>
            <a:endParaRPr/>
          </a:p>
        </p:txBody>
      </p:sp>
      <p:sp>
        <p:nvSpPr>
          <p:cNvPr id="12" name="Rectangle 11">
            <a:extLst>
              <a:ext uri="{FF2B5EF4-FFF2-40B4-BE49-F238E27FC236}">
                <a16:creationId xmlns:a16="http://schemas.microsoft.com/office/drawing/2014/main" id="{4D536128-2CC8-4788-A502-FAAD46095979}"/>
              </a:ext>
            </a:extLst>
          </p:cNvPr>
          <p:cNvSpPr>
            <a:spLocks noGrp="1"/>
          </p:cNvSpPr>
          <p:nvPr/>
        </p:nvSpPr>
        <p:spPr>
          <a:xfrm>
            <a:off x="3476625" y="2381250"/>
            <a:ext cx="2381250" cy="628650"/>
          </a:xfrm>
          <a:prstGeom prst="rect">
            <a:avLst/>
          </a:prstGeom>
          <a:noFill/>
          <a:ln w="0">
            <a:noFill/>
            <a:prstDash val="solid"/>
          </a:ln>
        </p:spPr>
        <p:txBody>
          <a:bodyPr wrap="square" lIns="0" tIns="0" rIns="0" bIns="0" anchor="ctr">
            <a:normAutofit fontScale="94828" lnSpcReduction="10000"/>
          </a:bodyPr>
          <a:lstStyle/>
          <a:p>
            <a:pPr algn="ctr">
              <a:buNone/>
              <a:defRPr sz="2175" b="1" i="0">
                <a:solidFill>
                  <a:srgbClr val="151412"/>
                </a:solidFill>
                <a:latin typeface="Georgia"/>
                <a:ea typeface="Georgia"/>
                <a:cs typeface="Georgia"/>
              </a:defRPr>
            </a:pPr>
            <a:r>
              <a:rPr sz="2175" b="1" i="0">
                <a:solidFill>
                  <a:srgbClr val="151412"/>
                </a:solidFill>
                <a:latin typeface="Georgia"/>
                <a:ea typeface="Georgia"/>
                <a:cs typeface="Georgia"/>
              </a:rPr>
              <a:t>events · spaces · interaction</a:t>
            </a:r>
          </a:p>
        </p:txBody>
      </p:sp>
      <p:sp>
        <p:nvSpPr>
          <p:cNvPr id="14" name="Straight Connector 13">
            <a:extLst>
              <a:ext uri="{FF2B5EF4-FFF2-40B4-BE49-F238E27FC236}">
                <a16:creationId xmlns:a16="http://schemas.microsoft.com/office/drawing/2014/main" id="{32815654-1AD5-4831-AAD5-18CF7EED19C9}"/>
              </a:ext>
            </a:extLst>
          </p:cNvPr>
          <p:cNvSpPr>
            <a:spLocks noGrp="1"/>
          </p:cNvSpPr>
          <p:nvPr/>
        </p:nvSpPr>
        <p:spPr>
          <a:xfrm>
            <a:off x="6096000" y="1619250"/>
            <a:ext cx="0" cy="3190875"/>
          </a:xfrm>
          <a:prstGeom prst="line">
            <a:avLst/>
          </a:prstGeom>
          <a:noFill/>
          <a:ln w="9525">
            <a:solidFill>
              <a:srgbClr val="B9B5AB"/>
            </a:solidFill>
            <a:prstDash val="solid"/>
          </a:ln>
        </p:spPr>
        <p:txBody>
          <a:bodyPr/>
          <a:lstStyle/>
          <a:p>
            <a:endParaRPr/>
          </a:p>
        </p:txBody>
      </p:sp>
      <p:sp>
        <p:nvSpPr>
          <p:cNvPr id="15" name="Rectangle 14">
            <a:extLst>
              <a:ext uri="{FF2B5EF4-FFF2-40B4-BE49-F238E27FC236}">
                <a16:creationId xmlns:a16="http://schemas.microsoft.com/office/drawing/2014/main" id="{918EF867-A676-4607-81FD-8164884BE732}"/>
              </a:ext>
            </a:extLst>
          </p:cNvPr>
          <p:cNvSpPr>
            <a:spLocks noGrp="1"/>
          </p:cNvSpPr>
          <p:nvPr/>
        </p:nvSpPr>
        <p:spPr>
          <a:xfrm>
            <a:off x="6334125" y="1666875"/>
            <a:ext cx="2381250" cy="247650"/>
          </a:xfrm>
          <a:prstGeom prst="rect">
            <a:avLst/>
          </a:prstGeom>
          <a:noFill/>
          <a:ln w="0">
            <a:noFill/>
            <a:prstDash val="solid"/>
          </a:ln>
        </p:spPr>
        <p:txBody>
          <a:bodyPr wrap="square" lIns="0" tIns="0" rIns="0" bIns="0" anchor="t">
            <a:noAutofit/>
          </a:bodyPr>
          <a:lstStyle/>
          <a:p>
            <a:pPr algn="ctr">
              <a:buNone/>
              <a:defRPr sz="975" b="1" i="0">
                <a:solidFill>
                  <a:srgbClr val="2A8A88"/>
                </a:solidFill>
                <a:latin typeface="Avenir Next"/>
                <a:ea typeface="Avenir Next"/>
                <a:cs typeface="Avenir Next"/>
              </a:defRPr>
            </a:pPr>
            <a:r>
              <a:rPr sz="975" b="1" i="0">
                <a:solidFill>
                  <a:srgbClr val="2A8A88"/>
                </a:solidFill>
                <a:latin typeface="Avenir Next"/>
                <a:ea typeface="Avenir Next"/>
                <a:cs typeface="Avenir Next"/>
              </a:rPr>
              <a:t>RADIO &amp; SPOKEN MEDIA</a:t>
            </a:r>
          </a:p>
        </p:txBody>
      </p:sp>
      <p:sp>
        <p:nvSpPr>
          <p:cNvPr id="16" name="Straight Connector 15">
            <a:extLst>
              <a:ext uri="{FF2B5EF4-FFF2-40B4-BE49-F238E27FC236}">
                <a16:creationId xmlns:a16="http://schemas.microsoft.com/office/drawing/2014/main" id="{3E0ACD4B-70DA-4B2C-AD6F-09D445D8C0DC}"/>
              </a:ext>
            </a:extLst>
          </p:cNvPr>
          <p:cNvSpPr>
            <a:spLocks noGrp="1"/>
          </p:cNvSpPr>
          <p:nvPr/>
        </p:nvSpPr>
        <p:spPr>
          <a:xfrm>
            <a:off x="6334125" y="2095500"/>
            <a:ext cx="2381250" cy="0"/>
          </a:xfrm>
          <a:prstGeom prst="line">
            <a:avLst/>
          </a:prstGeom>
          <a:noFill/>
          <a:ln w="38100">
            <a:solidFill>
              <a:srgbClr val="2A8A88"/>
            </a:solidFill>
            <a:prstDash val="solid"/>
          </a:ln>
        </p:spPr>
        <p:txBody>
          <a:bodyPr/>
          <a:lstStyle/>
          <a:p>
            <a:endParaRPr/>
          </a:p>
        </p:txBody>
      </p:sp>
      <p:sp>
        <p:nvSpPr>
          <p:cNvPr id="17" name="Rectangle 16">
            <a:extLst>
              <a:ext uri="{FF2B5EF4-FFF2-40B4-BE49-F238E27FC236}">
                <a16:creationId xmlns:a16="http://schemas.microsoft.com/office/drawing/2014/main" id="{13667AC0-15C7-40A9-8713-A71B71C9D9CC}"/>
              </a:ext>
            </a:extLst>
          </p:cNvPr>
          <p:cNvSpPr>
            <a:spLocks noGrp="1"/>
          </p:cNvSpPr>
          <p:nvPr/>
        </p:nvSpPr>
        <p:spPr>
          <a:xfrm>
            <a:off x="6334125" y="2381250"/>
            <a:ext cx="2381250" cy="628650"/>
          </a:xfrm>
          <a:prstGeom prst="rect">
            <a:avLst/>
          </a:prstGeom>
          <a:noFill/>
          <a:ln w="0">
            <a:noFill/>
            <a:prstDash val="solid"/>
          </a:ln>
        </p:spPr>
        <p:txBody>
          <a:bodyPr wrap="square" lIns="0" tIns="0" rIns="0" bIns="0" anchor="ctr">
            <a:normAutofit fontScale="94828" lnSpcReduction="10000"/>
          </a:bodyPr>
          <a:lstStyle/>
          <a:p>
            <a:pPr algn="ctr">
              <a:buNone/>
              <a:defRPr sz="2175" b="1" i="0">
                <a:solidFill>
                  <a:srgbClr val="151412"/>
                </a:solidFill>
                <a:latin typeface="Georgia"/>
                <a:ea typeface="Georgia"/>
                <a:cs typeface="Georgia"/>
              </a:defRPr>
            </a:pPr>
            <a:r>
              <a:rPr sz="2175" b="1" i="0">
                <a:solidFill>
                  <a:srgbClr val="151412"/>
                </a:solidFill>
                <a:latin typeface="Georgia"/>
                <a:ea typeface="Georgia"/>
                <a:cs typeface="Georgia"/>
              </a:rPr>
              <a:t>intelligibility · context</a:t>
            </a:r>
          </a:p>
        </p:txBody>
      </p:sp>
      <p:sp>
        <p:nvSpPr>
          <p:cNvPr id="19" name="Straight Connector 18">
            <a:extLst>
              <a:ext uri="{FF2B5EF4-FFF2-40B4-BE49-F238E27FC236}">
                <a16:creationId xmlns:a16="http://schemas.microsoft.com/office/drawing/2014/main" id="{EBE08881-8D2D-475E-9AE8-56CB5EC4AE2F}"/>
              </a:ext>
            </a:extLst>
          </p:cNvPr>
          <p:cNvSpPr>
            <a:spLocks noGrp="1"/>
          </p:cNvSpPr>
          <p:nvPr/>
        </p:nvSpPr>
        <p:spPr>
          <a:xfrm>
            <a:off x="8953500" y="1619250"/>
            <a:ext cx="0" cy="3190875"/>
          </a:xfrm>
          <a:prstGeom prst="line">
            <a:avLst/>
          </a:prstGeom>
          <a:noFill/>
          <a:ln w="9525">
            <a:solidFill>
              <a:srgbClr val="B9B5AB"/>
            </a:solidFill>
            <a:prstDash val="solid"/>
          </a:ln>
        </p:spPr>
        <p:txBody>
          <a:bodyPr/>
          <a:lstStyle/>
          <a:p>
            <a:endParaRPr/>
          </a:p>
        </p:txBody>
      </p:sp>
      <p:sp>
        <p:nvSpPr>
          <p:cNvPr id="20" name="Rectangle 19">
            <a:extLst>
              <a:ext uri="{FF2B5EF4-FFF2-40B4-BE49-F238E27FC236}">
                <a16:creationId xmlns:a16="http://schemas.microsoft.com/office/drawing/2014/main" id="{249F1B4D-4B2F-41B8-A4CD-F5DD02F877D9}"/>
              </a:ext>
            </a:extLst>
          </p:cNvPr>
          <p:cNvSpPr>
            <a:spLocks noGrp="1"/>
          </p:cNvSpPr>
          <p:nvPr/>
        </p:nvSpPr>
        <p:spPr>
          <a:xfrm>
            <a:off x="9191625" y="1666875"/>
            <a:ext cx="2381250" cy="247650"/>
          </a:xfrm>
          <a:prstGeom prst="rect">
            <a:avLst/>
          </a:prstGeom>
          <a:noFill/>
          <a:ln w="0">
            <a:noFill/>
            <a:prstDash val="solid"/>
          </a:ln>
        </p:spPr>
        <p:txBody>
          <a:bodyPr wrap="square" lIns="0" tIns="0" rIns="0" bIns="0" anchor="t">
            <a:noAutofit/>
          </a:bodyPr>
          <a:lstStyle/>
          <a:p>
            <a:pPr algn="ctr">
              <a:buNone/>
              <a:defRPr sz="975" b="1" i="0">
                <a:solidFill>
                  <a:srgbClr val="70246F"/>
                </a:solidFill>
                <a:latin typeface="Avenir Next"/>
                <a:ea typeface="Avenir Next"/>
                <a:cs typeface="Avenir Next"/>
              </a:defRPr>
            </a:pPr>
            <a:r>
              <a:rPr sz="975" b="1" i="0">
                <a:solidFill>
                  <a:srgbClr val="70246F"/>
                </a:solidFill>
                <a:latin typeface="Avenir Next"/>
                <a:ea typeface="Avenir Next"/>
                <a:cs typeface="Avenir Next"/>
              </a:rPr>
              <a:t>CREATIVE TOOLS</a:t>
            </a:r>
          </a:p>
        </p:txBody>
      </p:sp>
      <p:sp>
        <p:nvSpPr>
          <p:cNvPr id="21" name="Straight Connector 20">
            <a:extLst>
              <a:ext uri="{FF2B5EF4-FFF2-40B4-BE49-F238E27FC236}">
                <a16:creationId xmlns:a16="http://schemas.microsoft.com/office/drawing/2014/main" id="{8AA802A0-A7D6-4A67-877E-C2A2FC776B48}"/>
              </a:ext>
            </a:extLst>
          </p:cNvPr>
          <p:cNvSpPr>
            <a:spLocks noGrp="1"/>
          </p:cNvSpPr>
          <p:nvPr/>
        </p:nvSpPr>
        <p:spPr>
          <a:xfrm>
            <a:off x="9191625" y="2095500"/>
            <a:ext cx="2381250" cy="0"/>
          </a:xfrm>
          <a:prstGeom prst="line">
            <a:avLst/>
          </a:prstGeom>
          <a:noFill/>
          <a:ln w="38100">
            <a:solidFill>
              <a:srgbClr val="70246F"/>
            </a:solidFill>
            <a:prstDash val="solid"/>
          </a:ln>
        </p:spPr>
        <p:txBody>
          <a:bodyPr/>
          <a:lstStyle/>
          <a:p>
            <a:endParaRPr/>
          </a:p>
        </p:txBody>
      </p:sp>
      <p:sp>
        <p:nvSpPr>
          <p:cNvPr id="22" name="Rectangle 21">
            <a:extLst>
              <a:ext uri="{FF2B5EF4-FFF2-40B4-BE49-F238E27FC236}">
                <a16:creationId xmlns:a16="http://schemas.microsoft.com/office/drawing/2014/main" id="{0000A630-A1E4-4F2D-934D-54900CDA70DB}"/>
              </a:ext>
            </a:extLst>
          </p:cNvPr>
          <p:cNvSpPr>
            <a:spLocks noGrp="1"/>
          </p:cNvSpPr>
          <p:nvPr/>
        </p:nvSpPr>
        <p:spPr>
          <a:xfrm>
            <a:off x="9191625" y="2381250"/>
            <a:ext cx="2381250" cy="628650"/>
          </a:xfrm>
          <a:prstGeom prst="rect">
            <a:avLst/>
          </a:prstGeom>
          <a:noFill/>
          <a:ln w="0">
            <a:noFill/>
            <a:prstDash val="solid"/>
          </a:ln>
        </p:spPr>
        <p:txBody>
          <a:bodyPr wrap="square" lIns="0" tIns="0" rIns="0" bIns="0" anchor="ctr">
            <a:normAutofit fontScale="79840" lnSpcReduction="10000"/>
          </a:bodyPr>
          <a:lstStyle/>
          <a:p>
            <a:pPr algn="ctr">
              <a:buNone/>
              <a:defRPr sz="2175" b="1" i="0">
                <a:solidFill>
                  <a:srgbClr val="151412"/>
                </a:solidFill>
                <a:latin typeface="Georgia"/>
                <a:ea typeface="Georgia"/>
                <a:cs typeface="Georgia"/>
              </a:defRPr>
            </a:pPr>
            <a:r>
              <a:rPr sz="2175" b="1" i="0">
                <a:solidFill>
                  <a:srgbClr val="151412"/>
                </a:solidFill>
                <a:latin typeface="Georgia"/>
                <a:ea typeface="Georgia"/>
                <a:cs typeface="Georgia"/>
              </a:rPr>
              <a:t>search · generation · revision</a:t>
            </a:r>
          </a:p>
        </p:txBody>
      </p:sp>
      <p:sp>
        <p:nvSpPr>
          <p:cNvPr id="24" name="Rectangle 23">
            <a:extLst>
              <a:ext uri="{FF2B5EF4-FFF2-40B4-BE49-F238E27FC236}">
                <a16:creationId xmlns:a16="http://schemas.microsoft.com/office/drawing/2014/main" id="{ED579860-879F-484D-9501-24CA94BA54F4}"/>
              </a:ext>
            </a:extLst>
          </p:cNvPr>
          <p:cNvSpPr>
            <a:spLocks noGrp="1"/>
          </p:cNvSpPr>
          <p:nvPr/>
        </p:nvSpPr>
        <p:spPr>
          <a:xfrm>
            <a:off x="1809750" y="5429250"/>
            <a:ext cx="8572500" cy="552450"/>
          </a:xfrm>
          <a:prstGeom prst="rect">
            <a:avLst/>
          </a:prstGeom>
          <a:noFill/>
          <a:ln w="0">
            <a:noFill/>
            <a:prstDash val="solid"/>
          </a:ln>
        </p:spPr>
        <p:txBody>
          <a:bodyPr wrap="square" lIns="0" tIns="0" rIns="0" bIns="0" anchor="ctr">
            <a:noAutofit/>
          </a:bodyPr>
          <a:lstStyle/>
          <a:p>
            <a:pPr algn="ctr">
              <a:buNone/>
              <a:defRPr sz="2175" b="1" i="0">
                <a:solidFill>
                  <a:srgbClr val="B87928"/>
                </a:solidFill>
                <a:latin typeface="Georgia"/>
                <a:ea typeface="Georgia"/>
                <a:cs typeface="Georgia"/>
              </a:defRPr>
            </a:pPr>
            <a:r>
              <a:rPr sz="2175" b="1" i="0">
                <a:solidFill>
                  <a:srgbClr val="B87928"/>
                </a:solidFill>
                <a:latin typeface="Georgia"/>
                <a:ea typeface="Georgia"/>
                <a:cs typeface="Georgia"/>
              </a:rPr>
              <a:t>Across these products, audio carries information, mood, and a sense of place.</a:t>
            </a:r>
          </a:p>
        </p:txBody>
      </p:sp>
      <p:pic>
        <p:nvPicPr>
          <p:cNvPr id="50" name="Picture 49"/>
          <p:cNvPicPr>
            <a:picLocks noChangeAspect="1"/>
          </p:cNvPicPr>
          <p:nvPr/>
        </p:nvPicPr>
        <p:blipFill>
          <a:blip r:embed="rId3"/>
          <a:srcRect t="11529" b="11529"/>
          <a:stretch>
            <a:fillRect/>
          </a:stretch>
        </p:blipFill>
        <p:spPr>
          <a:xfrm>
            <a:off x="619125" y="3286125"/>
            <a:ext cx="2381250" cy="1238250"/>
          </a:xfrm>
          <a:prstGeom prst="roundRect">
            <a:avLst>
              <a:gd name="adj" fmla="val 4615"/>
            </a:avLst>
          </a:prstGeom>
        </p:spPr>
      </p:pic>
      <p:pic>
        <p:nvPicPr>
          <p:cNvPr id="51" name="Picture 50"/>
          <p:cNvPicPr>
            <a:picLocks noChangeAspect="1"/>
          </p:cNvPicPr>
          <p:nvPr/>
        </p:nvPicPr>
        <p:blipFill>
          <a:blip r:embed="rId4"/>
          <a:srcRect t="11000" b="11000"/>
          <a:stretch>
            <a:fillRect/>
          </a:stretch>
        </p:blipFill>
        <p:spPr>
          <a:xfrm>
            <a:off x="3476625" y="3286125"/>
            <a:ext cx="2381250" cy="1238250"/>
          </a:xfrm>
          <a:prstGeom prst="roundRect">
            <a:avLst>
              <a:gd name="adj" fmla="val 4615"/>
            </a:avLst>
          </a:prstGeom>
        </p:spPr>
      </p:pic>
      <p:pic>
        <p:nvPicPr>
          <p:cNvPr id="52" name="Picture 51"/>
          <p:cNvPicPr>
            <a:picLocks noChangeAspect="1"/>
          </p:cNvPicPr>
          <p:nvPr/>
        </p:nvPicPr>
        <p:blipFill>
          <a:blip r:embed="rId5"/>
          <a:srcRect t="32667" b="32667"/>
          <a:stretch>
            <a:fillRect/>
          </a:stretch>
        </p:blipFill>
        <p:spPr>
          <a:xfrm>
            <a:off x="6334125" y="3286125"/>
            <a:ext cx="2381250" cy="1238250"/>
          </a:xfrm>
          <a:prstGeom prst="roundRect">
            <a:avLst>
              <a:gd name="adj" fmla="val 4615"/>
            </a:avLst>
          </a:prstGeom>
        </p:spPr>
      </p:pic>
      <p:pic>
        <p:nvPicPr>
          <p:cNvPr id="53" name="Picture 52"/>
          <p:cNvPicPr>
            <a:picLocks noChangeAspect="1"/>
          </p:cNvPicPr>
          <p:nvPr/>
        </p:nvPicPr>
        <p:blipFill>
          <a:blip r:embed="rId6"/>
          <a:srcRect t="11000" b="11000"/>
          <a:stretch>
            <a:fillRect/>
          </a:stretch>
        </p:blipFill>
        <p:spPr>
          <a:xfrm>
            <a:off x="9191625" y="3286125"/>
            <a:ext cx="2381250" cy="1238250"/>
          </a:xfrm>
          <a:prstGeom prst="roundRect">
            <a:avLst>
              <a:gd name="adj" fmla="val 4615"/>
            </a:avLst>
          </a:prstGeom>
        </p:spPr>
      </p:pic>
    </p:spTree>
    <p:extLst>
      <p:ext uri="{BB962C8B-B14F-4D97-AF65-F5344CB8AC3E}">
        <p14:creationId xmlns:p14="http://schemas.microsoft.com/office/powerpoint/2010/main" val="1508094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section-17">
            <a:extLst>
              <a:ext uri="{FF2B5EF4-FFF2-40B4-BE49-F238E27FC236}">
                <a16:creationId xmlns:a16="http://schemas.microsoft.com/office/drawing/2014/main" id="{C287F2C4-212A-40C1-BC03-BC7BA95A9126}"/>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CREATIVE WORKFLOW</a:t>
            </a:r>
          </a:p>
        </p:txBody>
      </p:sp>
      <p:sp>
        <p:nvSpPr>
          <p:cNvPr id="2" name="Straight Connector 1">
            <a:extLst>
              <a:ext uri="{FF2B5EF4-FFF2-40B4-BE49-F238E27FC236}">
                <a16:creationId xmlns:a16="http://schemas.microsoft.com/office/drawing/2014/main" id="{E18AA8AB-E047-4CD4-AA99-E1D81C593865}"/>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17">
            <a:extLst>
              <a:ext uri="{FF2B5EF4-FFF2-40B4-BE49-F238E27FC236}">
                <a16:creationId xmlns:a16="http://schemas.microsoft.com/office/drawing/2014/main" id="{B17EEBE8-9EBF-4560-BEBD-6182AF16A996}"/>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Creating the right sound is still laborious</a:t>
            </a:r>
          </a:p>
        </p:txBody>
      </p:sp>
      <p:sp>
        <p:nvSpPr>
          <p:cNvPr id="4" name="Rectangle 3">
            <a:extLst>
              <a:ext uri="{FF2B5EF4-FFF2-40B4-BE49-F238E27FC236}">
                <a16:creationId xmlns:a16="http://schemas.microsoft.com/office/drawing/2014/main" id="{4F0D061D-5392-4395-827E-5B4766B504EB}"/>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05</a:t>
            </a:r>
          </a:p>
        </p:txBody>
      </p:sp>
      <p:sp>
        <p:nvSpPr>
          <p:cNvPr id="21" name="Rounded Rectangle 20">
            <a:extLst>
              <a:ext uri="{FF2B5EF4-FFF2-40B4-BE49-F238E27FC236}">
                <a16:creationId xmlns:a16="http://schemas.microsoft.com/office/drawing/2014/main" id="{53F16902-4D0A-4354-B7F3-E5AB775FB396}"/>
              </a:ext>
            </a:extLst>
          </p:cNvPr>
          <p:cNvSpPr>
            <a:spLocks noGrp="1"/>
          </p:cNvSpPr>
          <p:nvPr/>
        </p:nvSpPr>
        <p:spPr>
          <a:xfrm>
            <a:off x="666750" y="1447800"/>
            <a:ext cx="10858500" cy="781050"/>
          </a:xfrm>
          <a:prstGeom prst="roundRect">
            <a:avLst>
              <a:gd name="adj" fmla="val 8537"/>
            </a:avLst>
          </a:prstGeom>
          <a:solidFill>
            <a:srgbClr val="203448"/>
          </a:solidFill>
          <a:ln w="0">
            <a:noFill/>
            <a:prstDash val="solid"/>
          </a:ln>
        </p:spPr>
        <p:txBody>
          <a:bodyPr/>
          <a:lstStyle/>
          <a:p>
            <a:endParaRPr/>
          </a:p>
        </p:txBody>
      </p:sp>
      <p:sp>
        <p:nvSpPr>
          <p:cNvPr id="22" name="Rectangle 21">
            <a:extLst>
              <a:ext uri="{FF2B5EF4-FFF2-40B4-BE49-F238E27FC236}">
                <a16:creationId xmlns:a16="http://schemas.microsoft.com/office/drawing/2014/main" id="{CB0D4191-4361-4CB6-9368-33E19D2FE61B}"/>
              </a:ext>
            </a:extLst>
          </p:cNvPr>
          <p:cNvSpPr>
            <a:spLocks noGrp="1"/>
          </p:cNvSpPr>
          <p:nvPr/>
        </p:nvSpPr>
        <p:spPr>
          <a:xfrm>
            <a:off x="876300" y="1571625"/>
            <a:ext cx="1619250" cy="180975"/>
          </a:xfrm>
          <a:prstGeom prst="rect">
            <a:avLst/>
          </a:prstGeom>
          <a:noFill/>
          <a:ln w="0">
            <a:noFill/>
            <a:prstDash val="solid"/>
          </a:ln>
        </p:spPr>
        <p:txBody>
          <a:bodyPr wrap="square" lIns="0" tIns="0" rIns="0" bIns="0" anchor="ctr">
            <a:normAutofit/>
          </a:bodyPr>
          <a:lstStyle/>
          <a:p>
            <a:pPr algn="l">
              <a:buNone/>
              <a:defRPr sz="788" b="1" i="0">
                <a:solidFill>
                  <a:srgbClr val="E18B42"/>
                </a:solidFill>
                <a:latin typeface="Avenir Next"/>
                <a:ea typeface="Avenir Next"/>
                <a:cs typeface="Avenir Next"/>
              </a:defRPr>
            </a:pPr>
            <a:r>
              <a:rPr sz="788" b="1" i="0">
                <a:solidFill>
                  <a:srgbClr val="E18B42"/>
                </a:solidFill>
                <a:latin typeface="Avenir Next"/>
                <a:ea typeface="Avenir Next"/>
                <a:cs typeface="Avenir Next"/>
              </a:rPr>
              <a:t>CREATIVE BRIEF</a:t>
            </a:r>
          </a:p>
        </p:txBody>
      </p:sp>
      <p:sp>
        <p:nvSpPr>
          <p:cNvPr id="23" name="Rectangle 22">
            <a:extLst>
              <a:ext uri="{FF2B5EF4-FFF2-40B4-BE49-F238E27FC236}">
                <a16:creationId xmlns:a16="http://schemas.microsoft.com/office/drawing/2014/main" id="{4AE04189-B1C9-47B7-BD8E-6D83D9BC6682}"/>
              </a:ext>
            </a:extLst>
          </p:cNvPr>
          <p:cNvSpPr>
            <a:spLocks noGrp="1"/>
          </p:cNvSpPr>
          <p:nvPr/>
        </p:nvSpPr>
        <p:spPr>
          <a:xfrm>
            <a:off x="876300" y="1800225"/>
            <a:ext cx="10191750" cy="323850"/>
          </a:xfrm>
          <a:prstGeom prst="rect">
            <a:avLst/>
          </a:prstGeom>
          <a:noFill/>
          <a:ln w="0">
            <a:noFill/>
            <a:prstDash val="solid"/>
          </a:ln>
        </p:spPr>
        <p:txBody>
          <a:bodyPr wrap="square" lIns="0" tIns="0" rIns="0" bIns="0" anchor="ctr">
            <a:normAutofit/>
          </a:bodyPr>
          <a:lstStyle/>
          <a:p>
            <a:pPr algn="l">
              <a:buNone/>
              <a:defRPr sz="1575" b="0" i="0">
                <a:solidFill>
                  <a:srgbClr val="FFFFFF"/>
                </a:solidFill>
                <a:latin typeface="Georgia"/>
                <a:ea typeface="Georgia"/>
                <a:cs typeface="Georgia"/>
              </a:defRPr>
            </a:pPr>
            <a:r>
              <a:rPr sz="1575" b="0" i="0">
                <a:solidFill>
                  <a:srgbClr val="FFFFFF"/>
                </a:solidFill>
                <a:latin typeface="Georgia"/>
                <a:ea typeface="Georgia"/>
                <a:cs typeface="Georgia"/>
              </a:rPr>
              <a:t>“A heavy metal door slams once in a large empty warehouse, followed by a long echo.”</a:t>
            </a:r>
          </a:p>
        </p:txBody>
      </p:sp>
      <p:sp>
        <p:nvSpPr>
          <p:cNvPr id="24" name="Rounded Rectangle 23">
            <a:extLst>
              <a:ext uri="{FF2B5EF4-FFF2-40B4-BE49-F238E27FC236}">
                <a16:creationId xmlns:a16="http://schemas.microsoft.com/office/drawing/2014/main" id="{01A42C37-31E5-439B-941D-0C5F924C337F}"/>
              </a:ext>
            </a:extLst>
          </p:cNvPr>
          <p:cNvSpPr>
            <a:spLocks noGrp="1"/>
          </p:cNvSpPr>
          <p:nvPr/>
        </p:nvSpPr>
        <p:spPr>
          <a:xfrm>
            <a:off x="666750" y="2552700"/>
            <a:ext cx="2286000" cy="2095500"/>
          </a:xfrm>
          <a:prstGeom prst="roundRect">
            <a:avLst>
              <a:gd name="adj" fmla="val 3182"/>
            </a:avLst>
          </a:prstGeom>
          <a:solidFill>
            <a:srgbClr val="E4F1EF"/>
          </a:solidFill>
          <a:ln w="8573">
            <a:solidFill>
              <a:srgbClr val="D8D4CC"/>
            </a:solidFill>
            <a:prstDash val="solid"/>
          </a:ln>
        </p:spPr>
        <p:txBody>
          <a:bodyPr/>
          <a:lstStyle/>
          <a:p>
            <a:endParaRPr/>
          </a:p>
        </p:txBody>
      </p:sp>
      <p:sp>
        <p:nvSpPr>
          <p:cNvPr id="25" name="Rectangle 24">
            <a:extLst>
              <a:ext uri="{FF2B5EF4-FFF2-40B4-BE49-F238E27FC236}">
                <a16:creationId xmlns:a16="http://schemas.microsoft.com/office/drawing/2014/main" id="{029C71F5-28BF-47CE-9B7F-DBFA7A6A0EF2}"/>
              </a:ext>
            </a:extLst>
          </p:cNvPr>
          <p:cNvSpPr>
            <a:spLocks noGrp="1"/>
          </p:cNvSpPr>
          <p:nvPr/>
        </p:nvSpPr>
        <p:spPr>
          <a:xfrm>
            <a:off x="666750" y="2552700"/>
            <a:ext cx="2286000" cy="66675"/>
          </a:xfrm>
          <a:prstGeom prst="rect">
            <a:avLst/>
          </a:prstGeom>
          <a:solidFill>
            <a:srgbClr val="2A8A88"/>
          </a:solidFill>
          <a:ln w="0">
            <a:noFill/>
            <a:prstDash val="solid"/>
          </a:ln>
        </p:spPr>
        <p:txBody>
          <a:bodyPr/>
          <a:lstStyle/>
          <a:p>
            <a:endParaRPr/>
          </a:p>
        </p:txBody>
      </p:sp>
      <p:sp>
        <p:nvSpPr>
          <p:cNvPr id="26" name="Rectangle 25">
            <a:extLst>
              <a:ext uri="{FF2B5EF4-FFF2-40B4-BE49-F238E27FC236}">
                <a16:creationId xmlns:a16="http://schemas.microsoft.com/office/drawing/2014/main" id="{AEE5D65F-E353-4F65-AC97-DCCE75DCF939}"/>
              </a:ext>
            </a:extLst>
          </p:cNvPr>
          <p:cNvSpPr>
            <a:spLocks noGrp="1"/>
          </p:cNvSpPr>
          <p:nvPr/>
        </p:nvSpPr>
        <p:spPr>
          <a:xfrm>
            <a:off x="838200" y="2752725"/>
            <a:ext cx="361950" cy="171450"/>
          </a:xfrm>
          <a:prstGeom prst="rect">
            <a:avLst/>
          </a:prstGeom>
          <a:noFill/>
          <a:ln w="0">
            <a:noFill/>
            <a:prstDash val="solid"/>
          </a:ln>
        </p:spPr>
        <p:txBody>
          <a:bodyPr wrap="square" lIns="0" tIns="0" rIns="0" bIns="0" anchor="ctr">
            <a:normAutofit/>
          </a:bodyPr>
          <a:lstStyle/>
          <a:p>
            <a:pPr algn="l">
              <a:buNone/>
              <a:defRPr sz="788" b="1" i="0">
                <a:solidFill>
                  <a:srgbClr val="2A8A88"/>
                </a:solidFill>
                <a:latin typeface="Avenir Next"/>
                <a:ea typeface="Avenir Next"/>
                <a:cs typeface="Avenir Next"/>
              </a:defRPr>
            </a:pPr>
            <a:r>
              <a:rPr sz="788" b="1" i="0">
                <a:solidFill>
                  <a:srgbClr val="2A8A88"/>
                </a:solidFill>
                <a:latin typeface="Avenir Next"/>
                <a:ea typeface="Avenir Next"/>
                <a:cs typeface="Avenir Next"/>
              </a:rPr>
              <a:t>01</a:t>
            </a:r>
          </a:p>
        </p:txBody>
      </p:sp>
      <p:pic>
        <p:nvPicPr>
          <p:cNvPr id="66" name="Graphic 65"/>
          <p:cNvPicPr>
            <a:picLocks noChangeAspect="1"/>
          </p:cNvPicPr>
          <p:nvPr/>
        </p:nvPicPr>
        <p:blipFill>
          <a:blip r:embed="rId3">
            <a:extLst>
              <a:ext uri="{96DAC541-7B7A-43D3-8B79-37D633B846F1}">
                <asvg:svgBlip xmlns:asvg="http://schemas.microsoft.com/office/drawing/2016/SVG/main" r:embed="rId4"/>
              </a:ext>
            </a:extLst>
          </a:blip>
          <a:stretch/>
        </p:blipFill>
        <p:spPr>
          <a:xfrm>
            <a:off x="1504950" y="2781300"/>
            <a:ext cx="609600" cy="609600"/>
          </a:xfrm>
          <a:prstGeom prst="rect">
            <a:avLst/>
          </a:prstGeom>
        </p:spPr>
      </p:pic>
      <p:sp>
        <p:nvSpPr>
          <p:cNvPr id="28" name="Rectangle 27">
            <a:extLst>
              <a:ext uri="{FF2B5EF4-FFF2-40B4-BE49-F238E27FC236}">
                <a16:creationId xmlns:a16="http://schemas.microsoft.com/office/drawing/2014/main" id="{1D40C6B9-0A9C-492E-A368-B171B7CD838E}"/>
              </a:ext>
            </a:extLst>
          </p:cNvPr>
          <p:cNvSpPr>
            <a:spLocks noGrp="1"/>
          </p:cNvSpPr>
          <p:nvPr/>
        </p:nvSpPr>
        <p:spPr>
          <a:xfrm>
            <a:off x="838200" y="3524250"/>
            <a:ext cx="1943100" cy="266700"/>
          </a:xfrm>
          <a:prstGeom prst="rect">
            <a:avLst/>
          </a:prstGeom>
          <a:noFill/>
          <a:ln w="0">
            <a:noFill/>
            <a:prstDash val="solid"/>
          </a:ln>
        </p:spPr>
        <p:txBody>
          <a:bodyPr wrap="square" lIns="0" tIns="0" rIns="0" bIns="0" anchor="ctr">
            <a:normAutofit/>
          </a:bodyPr>
          <a:lstStyle/>
          <a:p>
            <a:pPr algn="ctr">
              <a:buNone/>
              <a:defRPr sz="1238" b="1" i="0">
                <a:solidFill>
                  <a:srgbClr val="203448"/>
                </a:solidFill>
                <a:latin typeface="Avenir Next"/>
                <a:ea typeface="Avenir Next"/>
                <a:cs typeface="Avenir Next"/>
              </a:defRPr>
            </a:pPr>
            <a:r>
              <a:rPr sz="1238" b="1" i="0">
                <a:solidFill>
                  <a:srgbClr val="203448"/>
                </a:solidFill>
                <a:latin typeface="Avenir Next"/>
                <a:ea typeface="Avenir Next"/>
                <a:cs typeface="Avenir Next"/>
              </a:rPr>
              <a:t>RECORD</a:t>
            </a:r>
          </a:p>
        </p:txBody>
      </p:sp>
      <p:sp>
        <p:nvSpPr>
          <p:cNvPr id="29" name="Rectangle 28">
            <a:extLst>
              <a:ext uri="{FF2B5EF4-FFF2-40B4-BE49-F238E27FC236}">
                <a16:creationId xmlns:a16="http://schemas.microsoft.com/office/drawing/2014/main" id="{AE4ED54F-4AE7-4C26-99CA-A4E92B782CAA}"/>
              </a:ext>
            </a:extLst>
          </p:cNvPr>
          <p:cNvSpPr>
            <a:spLocks noGrp="1"/>
          </p:cNvSpPr>
          <p:nvPr/>
        </p:nvSpPr>
        <p:spPr>
          <a:xfrm>
            <a:off x="904875" y="3905250"/>
            <a:ext cx="1809750" cy="457200"/>
          </a:xfrm>
          <a:prstGeom prst="rect">
            <a:avLst/>
          </a:prstGeom>
          <a:noFill/>
          <a:ln w="0">
            <a:noFill/>
            <a:prstDash val="solid"/>
          </a:ln>
        </p:spPr>
        <p:txBody>
          <a:bodyPr wrap="square" lIns="0" tIns="0" rIns="0" bIns="0" anchor="ctr">
            <a:normAutofit/>
          </a:bodyPr>
          <a:lstStyle/>
          <a:p>
            <a:pPr algn="ctr">
              <a:lnSpc>
                <a:spcPct val="102000"/>
              </a:lnSpc>
              <a:buNone/>
              <a:defRPr sz="1088" b="0" i="0">
                <a:solidFill>
                  <a:srgbClr val="66717A"/>
                </a:solidFill>
                <a:latin typeface="Avenir Next"/>
                <a:ea typeface="Avenir Next"/>
                <a:cs typeface="Avenir Next"/>
              </a:defRPr>
            </a:pPr>
            <a:r>
              <a:rPr sz="1088" b="0" i="0">
                <a:solidFill>
                  <a:srgbClr val="66717A"/>
                </a:solidFill>
                <a:latin typeface="Avenir Next"/>
                <a:ea typeface="Avenir Next"/>
                <a:cs typeface="Avenir Next"/>
              </a:rPr>
              <a:t>Foley, voice, or performance</a:t>
            </a:r>
          </a:p>
        </p:txBody>
      </p:sp>
      <p:sp>
        <p:nvSpPr>
          <p:cNvPr id="30" name="Right Arrow 29">
            <a:extLst>
              <a:ext uri="{FF2B5EF4-FFF2-40B4-BE49-F238E27FC236}">
                <a16:creationId xmlns:a16="http://schemas.microsoft.com/office/drawing/2014/main" id="{D9FFDD87-7219-4133-ABB0-428945FBB4D7}"/>
              </a:ext>
            </a:extLst>
          </p:cNvPr>
          <p:cNvSpPr>
            <a:spLocks noGrp="1"/>
          </p:cNvSpPr>
          <p:nvPr/>
        </p:nvSpPr>
        <p:spPr>
          <a:xfrm>
            <a:off x="3048000" y="3400425"/>
            <a:ext cx="190500" cy="247650"/>
          </a:xfrm>
          <a:prstGeom prst="rightArrow">
            <a:avLst/>
          </a:prstGeom>
          <a:solidFill>
            <a:srgbClr val="B9B5AB"/>
          </a:solidFill>
          <a:ln w="0">
            <a:noFill/>
            <a:prstDash val="solid"/>
          </a:ln>
        </p:spPr>
        <p:txBody>
          <a:bodyPr/>
          <a:lstStyle/>
          <a:p>
            <a:endParaRPr/>
          </a:p>
        </p:txBody>
      </p:sp>
      <p:sp>
        <p:nvSpPr>
          <p:cNvPr id="31" name="Rounded Rectangle 30">
            <a:extLst>
              <a:ext uri="{FF2B5EF4-FFF2-40B4-BE49-F238E27FC236}">
                <a16:creationId xmlns:a16="http://schemas.microsoft.com/office/drawing/2014/main" id="{13C095D9-347F-40C7-872C-38E3F5895570}"/>
              </a:ext>
            </a:extLst>
          </p:cNvPr>
          <p:cNvSpPr>
            <a:spLocks noGrp="1"/>
          </p:cNvSpPr>
          <p:nvPr/>
        </p:nvSpPr>
        <p:spPr>
          <a:xfrm>
            <a:off x="3333750" y="2552700"/>
            <a:ext cx="2286000" cy="2095500"/>
          </a:xfrm>
          <a:prstGeom prst="roundRect">
            <a:avLst>
              <a:gd name="adj" fmla="val 3182"/>
            </a:avLst>
          </a:prstGeom>
          <a:solidFill>
            <a:srgbClr val="E7EFF8"/>
          </a:solidFill>
          <a:ln w="8573">
            <a:solidFill>
              <a:srgbClr val="D8D4CC"/>
            </a:solidFill>
            <a:prstDash val="solid"/>
          </a:ln>
        </p:spPr>
        <p:txBody>
          <a:bodyPr/>
          <a:lstStyle/>
          <a:p>
            <a:endParaRPr/>
          </a:p>
        </p:txBody>
      </p:sp>
      <p:sp>
        <p:nvSpPr>
          <p:cNvPr id="32" name="Rectangle 31">
            <a:extLst>
              <a:ext uri="{FF2B5EF4-FFF2-40B4-BE49-F238E27FC236}">
                <a16:creationId xmlns:a16="http://schemas.microsoft.com/office/drawing/2014/main" id="{D2290335-A23A-46FB-A315-3A3ED5F51DE5}"/>
              </a:ext>
            </a:extLst>
          </p:cNvPr>
          <p:cNvSpPr>
            <a:spLocks noGrp="1"/>
          </p:cNvSpPr>
          <p:nvPr/>
        </p:nvSpPr>
        <p:spPr>
          <a:xfrm>
            <a:off x="3333750" y="2552700"/>
            <a:ext cx="2286000" cy="66675"/>
          </a:xfrm>
          <a:prstGeom prst="rect">
            <a:avLst/>
          </a:prstGeom>
          <a:solidFill>
            <a:srgbClr val="3974B9"/>
          </a:solidFill>
          <a:ln w="0">
            <a:noFill/>
            <a:prstDash val="solid"/>
          </a:ln>
        </p:spPr>
        <p:txBody>
          <a:bodyPr/>
          <a:lstStyle/>
          <a:p>
            <a:endParaRPr/>
          </a:p>
        </p:txBody>
      </p:sp>
      <p:sp>
        <p:nvSpPr>
          <p:cNvPr id="33" name="Rectangle 32">
            <a:extLst>
              <a:ext uri="{FF2B5EF4-FFF2-40B4-BE49-F238E27FC236}">
                <a16:creationId xmlns:a16="http://schemas.microsoft.com/office/drawing/2014/main" id="{7353DADA-E0C6-41E2-BDE1-B1C78A48B7C2}"/>
              </a:ext>
            </a:extLst>
          </p:cNvPr>
          <p:cNvSpPr>
            <a:spLocks noGrp="1"/>
          </p:cNvSpPr>
          <p:nvPr/>
        </p:nvSpPr>
        <p:spPr>
          <a:xfrm>
            <a:off x="3505200" y="2752725"/>
            <a:ext cx="361950" cy="171450"/>
          </a:xfrm>
          <a:prstGeom prst="rect">
            <a:avLst/>
          </a:prstGeom>
          <a:noFill/>
          <a:ln w="0">
            <a:noFill/>
            <a:prstDash val="solid"/>
          </a:ln>
        </p:spPr>
        <p:txBody>
          <a:bodyPr wrap="square" lIns="0" tIns="0" rIns="0" bIns="0" anchor="ctr">
            <a:normAutofit/>
          </a:bodyPr>
          <a:lstStyle/>
          <a:p>
            <a:pPr algn="l">
              <a:buNone/>
              <a:defRPr sz="788" b="1" i="0">
                <a:solidFill>
                  <a:srgbClr val="3974B9"/>
                </a:solidFill>
                <a:latin typeface="Avenir Next"/>
                <a:ea typeface="Avenir Next"/>
                <a:cs typeface="Avenir Next"/>
              </a:defRPr>
            </a:pPr>
            <a:r>
              <a:rPr sz="788" b="1" i="0">
                <a:solidFill>
                  <a:srgbClr val="3974B9"/>
                </a:solidFill>
                <a:latin typeface="Avenir Next"/>
                <a:ea typeface="Avenir Next"/>
                <a:cs typeface="Avenir Next"/>
              </a:rPr>
              <a:t>02</a:t>
            </a:r>
          </a:p>
        </p:txBody>
      </p:sp>
      <p:pic>
        <p:nvPicPr>
          <p:cNvPr id="73" name="Graphic 72"/>
          <p:cNvPicPr>
            <a:picLocks noChangeAspect="1"/>
          </p:cNvPicPr>
          <p:nvPr/>
        </p:nvPicPr>
        <p:blipFill>
          <a:blip r:embed="rId5">
            <a:extLst>
              <a:ext uri="{96DAC541-7B7A-43D3-8B79-37D633B846F1}">
                <asvg:svgBlip xmlns:asvg="http://schemas.microsoft.com/office/drawing/2016/SVG/main" r:embed="rId6"/>
              </a:ext>
            </a:extLst>
          </a:blip>
          <a:stretch/>
        </p:blipFill>
        <p:spPr>
          <a:xfrm>
            <a:off x="4171950" y="2781300"/>
            <a:ext cx="609600" cy="609600"/>
          </a:xfrm>
          <a:prstGeom prst="rect">
            <a:avLst/>
          </a:prstGeom>
        </p:spPr>
      </p:pic>
      <p:sp>
        <p:nvSpPr>
          <p:cNvPr id="35" name="Rectangle 34">
            <a:extLst>
              <a:ext uri="{FF2B5EF4-FFF2-40B4-BE49-F238E27FC236}">
                <a16:creationId xmlns:a16="http://schemas.microsoft.com/office/drawing/2014/main" id="{EE011116-17D0-4B8E-9B57-73E13DCF9890}"/>
              </a:ext>
            </a:extLst>
          </p:cNvPr>
          <p:cNvSpPr>
            <a:spLocks noGrp="1"/>
          </p:cNvSpPr>
          <p:nvPr/>
        </p:nvSpPr>
        <p:spPr>
          <a:xfrm>
            <a:off x="3505200" y="3524250"/>
            <a:ext cx="1943100" cy="266700"/>
          </a:xfrm>
          <a:prstGeom prst="rect">
            <a:avLst/>
          </a:prstGeom>
          <a:noFill/>
          <a:ln w="0">
            <a:noFill/>
            <a:prstDash val="solid"/>
          </a:ln>
        </p:spPr>
        <p:txBody>
          <a:bodyPr wrap="square" lIns="0" tIns="0" rIns="0" bIns="0" anchor="ctr">
            <a:normAutofit/>
          </a:bodyPr>
          <a:lstStyle/>
          <a:p>
            <a:pPr algn="ctr">
              <a:buNone/>
              <a:defRPr sz="1238" b="1" i="0">
                <a:solidFill>
                  <a:srgbClr val="203448"/>
                </a:solidFill>
                <a:latin typeface="Avenir Next"/>
                <a:ea typeface="Avenir Next"/>
                <a:cs typeface="Avenir Next"/>
              </a:defRPr>
            </a:pPr>
            <a:r>
              <a:rPr sz="1238" b="1" i="0">
                <a:solidFill>
                  <a:srgbClr val="203448"/>
                </a:solidFill>
                <a:latin typeface="Avenir Next"/>
                <a:ea typeface="Avenir Next"/>
                <a:cs typeface="Avenir Next"/>
              </a:rPr>
              <a:t>SEARCH</a:t>
            </a:r>
          </a:p>
        </p:txBody>
      </p:sp>
      <p:sp>
        <p:nvSpPr>
          <p:cNvPr id="36" name="Rectangle 35">
            <a:extLst>
              <a:ext uri="{FF2B5EF4-FFF2-40B4-BE49-F238E27FC236}">
                <a16:creationId xmlns:a16="http://schemas.microsoft.com/office/drawing/2014/main" id="{A0C6321B-99CA-4890-ADCC-77B3F480BD7F}"/>
              </a:ext>
            </a:extLst>
          </p:cNvPr>
          <p:cNvSpPr>
            <a:spLocks noGrp="1"/>
          </p:cNvSpPr>
          <p:nvPr/>
        </p:nvSpPr>
        <p:spPr>
          <a:xfrm>
            <a:off x="3571875" y="3905250"/>
            <a:ext cx="1809750" cy="457200"/>
          </a:xfrm>
          <a:prstGeom prst="rect">
            <a:avLst/>
          </a:prstGeom>
          <a:noFill/>
          <a:ln w="0">
            <a:noFill/>
            <a:prstDash val="solid"/>
          </a:ln>
        </p:spPr>
        <p:txBody>
          <a:bodyPr wrap="square" lIns="0" tIns="0" rIns="0" bIns="0" anchor="ctr">
            <a:normAutofit/>
          </a:bodyPr>
          <a:lstStyle/>
          <a:p>
            <a:pPr algn="ctr">
              <a:lnSpc>
                <a:spcPct val="102000"/>
              </a:lnSpc>
              <a:buNone/>
              <a:defRPr sz="1088" b="0" i="0">
                <a:solidFill>
                  <a:srgbClr val="66717A"/>
                </a:solidFill>
                <a:latin typeface="Avenir Next"/>
                <a:ea typeface="Avenir Next"/>
                <a:cs typeface="Avenir Next"/>
              </a:defRPr>
            </a:pPr>
            <a:r>
              <a:rPr sz="1088" b="0" i="0">
                <a:solidFill>
                  <a:srgbClr val="66717A"/>
                </a:solidFill>
                <a:latin typeface="Avenir Next"/>
                <a:ea typeface="Avenir Next"/>
                <a:cs typeface="Avenir Next"/>
              </a:rPr>
              <a:t>Try keywords across large libraries</a:t>
            </a:r>
          </a:p>
        </p:txBody>
      </p:sp>
      <p:sp>
        <p:nvSpPr>
          <p:cNvPr id="37" name="Right Arrow 36">
            <a:extLst>
              <a:ext uri="{FF2B5EF4-FFF2-40B4-BE49-F238E27FC236}">
                <a16:creationId xmlns:a16="http://schemas.microsoft.com/office/drawing/2014/main" id="{54C1318C-4529-4117-AED2-3A09B50BAD7E}"/>
              </a:ext>
            </a:extLst>
          </p:cNvPr>
          <p:cNvSpPr>
            <a:spLocks noGrp="1"/>
          </p:cNvSpPr>
          <p:nvPr/>
        </p:nvSpPr>
        <p:spPr>
          <a:xfrm>
            <a:off x="5715000" y="3400425"/>
            <a:ext cx="190500" cy="247650"/>
          </a:xfrm>
          <a:prstGeom prst="rightArrow">
            <a:avLst/>
          </a:prstGeom>
          <a:solidFill>
            <a:srgbClr val="B9B5AB"/>
          </a:solidFill>
          <a:ln w="0">
            <a:noFill/>
            <a:prstDash val="solid"/>
          </a:ln>
        </p:spPr>
        <p:txBody>
          <a:bodyPr/>
          <a:lstStyle/>
          <a:p>
            <a:endParaRPr/>
          </a:p>
        </p:txBody>
      </p:sp>
      <p:sp>
        <p:nvSpPr>
          <p:cNvPr id="38" name="Rounded Rectangle 37">
            <a:extLst>
              <a:ext uri="{FF2B5EF4-FFF2-40B4-BE49-F238E27FC236}">
                <a16:creationId xmlns:a16="http://schemas.microsoft.com/office/drawing/2014/main" id="{881D33AB-7E1B-45B1-87FE-6829C2966851}"/>
              </a:ext>
            </a:extLst>
          </p:cNvPr>
          <p:cNvSpPr>
            <a:spLocks noGrp="1"/>
          </p:cNvSpPr>
          <p:nvPr/>
        </p:nvSpPr>
        <p:spPr>
          <a:xfrm>
            <a:off x="6000750" y="2552700"/>
            <a:ext cx="2286000" cy="2095500"/>
          </a:xfrm>
          <a:prstGeom prst="roundRect">
            <a:avLst>
              <a:gd name="adj" fmla="val 3182"/>
            </a:avLst>
          </a:prstGeom>
          <a:solidFill>
            <a:srgbClr val="F4E9D8"/>
          </a:solidFill>
          <a:ln w="8573">
            <a:solidFill>
              <a:srgbClr val="D8D4CC"/>
            </a:solidFill>
            <a:prstDash val="solid"/>
          </a:ln>
        </p:spPr>
        <p:txBody>
          <a:bodyPr/>
          <a:lstStyle/>
          <a:p>
            <a:endParaRPr/>
          </a:p>
        </p:txBody>
      </p:sp>
      <p:sp>
        <p:nvSpPr>
          <p:cNvPr id="39" name="Rectangle 38">
            <a:extLst>
              <a:ext uri="{FF2B5EF4-FFF2-40B4-BE49-F238E27FC236}">
                <a16:creationId xmlns:a16="http://schemas.microsoft.com/office/drawing/2014/main" id="{B7E4695E-D03D-4979-A3AA-C7C23077F183}"/>
              </a:ext>
            </a:extLst>
          </p:cNvPr>
          <p:cNvSpPr>
            <a:spLocks noGrp="1"/>
          </p:cNvSpPr>
          <p:nvPr/>
        </p:nvSpPr>
        <p:spPr>
          <a:xfrm>
            <a:off x="6000750" y="2552700"/>
            <a:ext cx="2286000" cy="66675"/>
          </a:xfrm>
          <a:prstGeom prst="rect">
            <a:avLst/>
          </a:prstGeom>
          <a:solidFill>
            <a:srgbClr val="B87928"/>
          </a:solidFill>
          <a:ln w="0">
            <a:noFill/>
            <a:prstDash val="solid"/>
          </a:ln>
        </p:spPr>
        <p:txBody>
          <a:bodyPr/>
          <a:lstStyle/>
          <a:p>
            <a:endParaRPr/>
          </a:p>
        </p:txBody>
      </p:sp>
      <p:sp>
        <p:nvSpPr>
          <p:cNvPr id="40" name="Rectangle 39">
            <a:extLst>
              <a:ext uri="{FF2B5EF4-FFF2-40B4-BE49-F238E27FC236}">
                <a16:creationId xmlns:a16="http://schemas.microsoft.com/office/drawing/2014/main" id="{28CE8061-40AD-4D69-8A9B-A1BB3C358AB4}"/>
              </a:ext>
            </a:extLst>
          </p:cNvPr>
          <p:cNvSpPr>
            <a:spLocks noGrp="1"/>
          </p:cNvSpPr>
          <p:nvPr/>
        </p:nvSpPr>
        <p:spPr>
          <a:xfrm>
            <a:off x="6172200" y="2752725"/>
            <a:ext cx="361950" cy="171450"/>
          </a:xfrm>
          <a:prstGeom prst="rect">
            <a:avLst/>
          </a:prstGeom>
          <a:noFill/>
          <a:ln w="0">
            <a:noFill/>
            <a:prstDash val="solid"/>
          </a:ln>
        </p:spPr>
        <p:txBody>
          <a:bodyPr wrap="square" lIns="0" tIns="0" rIns="0" bIns="0" anchor="ctr">
            <a:normAutofit/>
          </a:bodyPr>
          <a:lstStyle/>
          <a:p>
            <a:pPr algn="l">
              <a:buNone/>
              <a:defRPr sz="788" b="1" i="0">
                <a:solidFill>
                  <a:srgbClr val="B87928"/>
                </a:solidFill>
                <a:latin typeface="Avenir Next"/>
                <a:ea typeface="Avenir Next"/>
                <a:cs typeface="Avenir Next"/>
              </a:defRPr>
            </a:pPr>
            <a:r>
              <a:rPr sz="788" b="1" i="0">
                <a:solidFill>
                  <a:srgbClr val="B87928"/>
                </a:solidFill>
                <a:latin typeface="Avenir Next"/>
                <a:ea typeface="Avenir Next"/>
                <a:cs typeface="Avenir Next"/>
              </a:rPr>
              <a:t>03</a:t>
            </a:r>
          </a:p>
        </p:txBody>
      </p:sp>
      <p:pic>
        <p:nvPicPr>
          <p:cNvPr id="80" name="Graphic 79"/>
          <p:cNvPicPr>
            <a:picLocks noChangeAspect="1"/>
          </p:cNvPicPr>
          <p:nvPr/>
        </p:nvPicPr>
        <p:blipFill>
          <a:blip r:embed="rId7">
            <a:extLst>
              <a:ext uri="{96DAC541-7B7A-43D3-8B79-37D633B846F1}">
                <asvg:svgBlip xmlns:asvg="http://schemas.microsoft.com/office/drawing/2016/SVG/main" r:embed="rId8"/>
              </a:ext>
            </a:extLst>
          </a:blip>
          <a:stretch/>
        </p:blipFill>
        <p:spPr>
          <a:xfrm>
            <a:off x="6838950" y="2781300"/>
            <a:ext cx="609600" cy="609600"/>
          </a:xfrm>
          <a:prstGeom prst="rect">
            <a:avLst/>
          </a:prstGeom>
        </p:spPr>
      </p:pic>
      <p:sp>
        <p:nvSpPr>
          <p:cNvPr id="42" name="Rectangle 41">
            <a:extLst>
              <a:ext uri="{FF2B5EF4-FFF2-40B4-BE49-F238E27FC236}">
                <a16:creationId xmlns:a16="http://schemas.microsoft.com/office/drawing/2014/main" id="{905F9E11-EA63-4CA8-89CD-E93C229690E6}"/>
              </a:ext>
            </a:extLst>
          </p:cNvPr>
          <p:cNvSpPr>
            <a:spLocks noGrp="1"/>
          </p:cNvSpPr>
          <p:nvPr/>
        </p:nvSpPr>
        <p:spPr>
          <a:xfrm>
            <a:off x="6172200" y="3524250"/>
            <a:ext cx="1943100" cy="266700"/>
          </a:xfrm>
          <a:prstGeom prst="rect">
            <a:avLst/>
          </a:prstGeom>
          <a:noFill/>
          <a:ln w="0">
            <a:noFill/>
            <a:prstDash val="solid"/>
          </a:ln>
        </p:spPr>
        <p:txBody>
          <a:bodyPr wrap="square" lIns="0" tIns="0" rIns="0" bIns="0" anchor="ctr">
            <a:normAutofit/>
          </a:bodyPr>
          <a:lstStyle/>
          <a:p>
            <a:pPr algn="ctr">
              <a:buNone/>
              <a:defRPr sz="1238" b="1" i="0">
                <a:solidFill>
                  <a:srgbClr val="203448"/>
                </a:solidFill>
                <a:latin typeface="Avenir Next"/>
                <a:ea typeface="Avenir Next"/>
                <a:cs typeface="Avenir Next"/>
              </a:defRPr>
            </a:pPr>
            <a:r>
              <a:rPr sz="1238" b="1" i="0">
                <a:solidFill>
                  <a:srgbClr val="203448"/>
                </a:solidFill>
                <a:latin typeface="Avenir Next"/>
                <a:ea typeface="Avenir Next"/>
                <a:cs typeface="Avenir Next"/>
              </a:rPr>
              <a:t>EDIT &amp; LAYER</a:t>
            </a:r>
          </a:p>
        </p:txBody>
      </p:sp>
      <p:sp>
        <p:nvSpPr>
          <p:cNvPr id="43" name="Rectangle 42">
            <a:extLst>
              <a:ext uri="{FF2B5EF4-FFF2-40B4-BE49-F238E27FC236}">
                <a16:creationId xmlns:a16="http://schemas.microsoft.com/office/drawing/2014/main" id="{4B913F13-9EDB-4013-B8C2-7E494C60AC75}"/>
              </a:ext>
            </a:extLst>
          </p:cNvPr>
          <p:cNvSpPr>
            <a:spLocks noGrp="1"/>
          </p:cNvSpPr>
          <p:nvPr/>
        </p:nvSpPr>
        <p:spPr>
          <a:xfrm>
            <a:off x="6238875" y="3905250"/>
            <a:ext cx="1809750" cy="457200"/>
          </a:xfrm>
          <a:prstGeom prst="rect">
            <a:avLst/>
          </a:prstGeom>
          <a:noFill/>
          <a:ln w="0">
            <a:noFill/>
            <a:prstDash val="solid"/>
          </a:ln>
        </p:spPr>
        <p:txBody>
          <a:bodyPr wrap="square" lIns="0" tIns="0" rIns="0" bIns="0" anchor="ctr">
            <a:normAutofit/>
          </a:bodyPr>
          <a:lstStyle/>
          <a:p>
            <a:pPr algn="ctr">
              <a:lnSpc>
                <a:spcPct val="102000"/>
              </a:lnSpc>
              <a:buNone/>
              <a:defRPr sz="1088" b="0" i="0">
                <a:solidFill>
                  <a:srgbClr val="66717A"/>
                </a:solidFill>
                <a:latin typeface="Avenir Next"/>
                <a:ea typeface="Avenir Next"/>
                <a:cs typeface="Avenir Next"/>
              </a:defRPr>
            </a:pPr>
            <a:r>
              <a:rPr sz="1088" b="0" i="0">
                <a:solidFill>
                  <a:srgbClr val="66717A"/>
                </a:solidFill>
                <a:latin typeface="Avenir Next"/>
                <a:ea typeface="Avenir Next"/>
                <a:cs typeface="Avenir Next"/>
              </a:rPr>
              <a:t>Fit timing, distance, and environment</a:t>
            </a:r>
          </a:p>
        </p:txBody>
      </p:sp>
      <p:sp>
        <p:nvSpPr>
          <p:cNvPr id="44" name="Right Arrow 43">
            <a:extLst>
              <a:ext uri="{FF2B5EF4-FFF2-40B4-BE49-F238E27FC236}">
                <a16:creationId xmlns:a16="http://schemas.microsoft.com/office/drawing/2014/main" id="{B97703D3-007C-4B57-81E1-D83E6E2C0DC0}"/>
              </a:ext>
            </a:extLst>
          </p:cNvPr>
          <p:cNvSpPr>
            <a:spLocks noGrp="1"/>
          </p:cNvSpPr>
          <p:nvPr/>
        </p:nvSpPr>
        <p:spPr>
          <a:xfrm>
            <a:off x="8382000" y="3400425"/>
            <a:ext cx="190500" cy="247650"/>
          </a:xfrm>
          <a:prstGeom prst="rightArrow">
            <a:avLst/>
          </a:prstGeom>
          <a:solidFill>
            <a:srgbClr val="B9B5AB"/>
          </a:solidFill>
          <a:ln w="0">
            <a:noFill/>
            <a:prstDash val="solid"/>
          </a:ln>
        </p:spPr>
        <p:txBody>
          <a:bodyPr/>
          <a:lstStyle/>
          <a:p>
            <a:endParaRPr/>
          </a:p>
        </p:txBody>
      </p:sp>
      <p:sp>
        <p:nvSpPr>
          <p:cNvPr id="45" name="Rounded Rectangle 44">
            <a:extLst>
              <a:ext uri="{FF2B5EF4-FFF2-40B4-BE49-F238E27FC236}">
                <a16:creationId xmlns:a16="http://schemas.microsoft.com/office/drawing/2014/main" id="{3D8332CA-F3E1-451C-A28D-A1EADFD3EE94}"/>
              </a:ext>
            </a:extLst>
          </p:cNvPr>
          <p:cNvSpPr>
            <a:spLocks noGrp="1"/>
          </p:cNvSpPr>
          <p:nvPr/>
        </p:nvSpPr>
        <p:spPr>
          <a:xfrm>
            <a:off x="8667750" y="2552700"/>
            <a:ext cx="2286000" cy="2095500"/>
          </a:xfrm>
          <a:prstGeom prst="roundRect">
            <a:avLst>
              <a:gd name="adj" fmla="val 3182"/>
            </a:avLst>
          </a:prstGeom>
          <a:solidFill>
            <a:srgbClr val="F1E4F0"/>
          </a:solidFill>
          <a:ln w="8573">
            <a:solidFill>
              <a:srgbClr val="D8D4CC"/>
            </a:solidFill>
            <a:prstDash val="solid"/>
          </a:ln>
        </p:spPr>
        <p:txBody>
          <a:bodyPr/>
          <a:lstStyle/>
          <a:p>
            <a:endParaRPr/>
          </a:p>
        </p:txBody>
      </p:sp>
      <p:sp>
        <p:nvSpPr>
          <p:cNvPr id="46" name="Rectangle 45">
            <a:extLst>
              <a:ext uri="{FF2B5EF4-FFF2-40B4-BE49-F238E27FC236}">
                <a16:creationId xmlns:a16="http://schemas.microsoft.com/office/drawing/2014/main" id="{53683833-1AFA-4036-AAC2-D7EB282A2E4C}"/>
              </a:ext>
            </a:extLst>
          </p:cNvPr>
          <p:cNvSpPr>
            <a:spLocks noGrp="1"/>
          </p:cNvSpPr>
          <p:nvPr/>
        </p:nvSpPr>
        <p:spPr>
          <a:xfrm>
            <a:off x="8667750" y="2552700"/>
            <a:ext cx="2286000" cy="66675"/>
          </a:xfrm>
          <a:prstGeom prst="rect">
            <a:avLst/>
          </a:prstGeom>
          <a:solidFill>
            <a:srgbClr val="70246F"/>
          </a:solidFill>
          <a:ln w="0">
            <a:noFill/>
            <a:prstDash val="solid"/>
          </a:ln>
        </p:spPr>
        <p:txBody>
          <a:bodyPr/>
          <a:lstStyle/>
          <a:p>
            <a:endParaRPr/>
          </a:p>
        </p:txBody>
      </p:sp>
      <p:sp>
        <p:nvSpPr>
          <p:cNvPr id="47" name="Rectangle 46">
            <a:extLst>
              <a:ext uri="{FF2B5EF4-FFF2-40B4-BE49-F238E27FC236}">
                <a16:creationId xmlns:a16="http://schemas.microsoft.com/office/drawing/2014/main" id="{D3289D5D-5FB0-41DF-8338-649CABC4C715}"/>
              </a:ext>
            </a:extLst>
          </p:cNvPr>
          <p:cNvSpPr>
            <a:spLocks noGrp="1"/>
          </p:cNvSpPr>
          <p:nvPr/>
        </p:nvSpPr>
        <p:spPr>
          <a:xfrm>
            <a:off x="8839200" y="2752725"/>
            <a:ext cx="361950" cy="171450"/>
          </a:xfrm>
          <a:prstGeom prst="rect">
            <a:avLst/>
          </a:prstGeom>
          <a:noFill/>
          <a:ln w="0">
            <a:noFill/>
            <a:prstDash val="solid"/>
          </a:ln>
        </p:spPr>
        <p:txBody>
          <a:bodyPr wrap="square" lIns="0" tIns="0" rIns="0" bIns="0" anchor="ctr">
            <a:normAutofit/>
          </a:bodyPr>
          <a:lstStyle/>
          <a:p>
            <a:pPr algn="l">
              <a:buNone/>
              <a:defRPr sz="788" b="1" i="0">
                <a:solidFill>
                  <a:srgbClr val="70246F"/>
                </a:solidFill>
                <a:latin typeface="Avenir Next"/>
                <a:ea typeface="Avenir Next"/>
                <a:cs typeface="Avenir Next"/>
              </a:defRPr>
            </a:pPr>
            <a:r>
              <a:rPr sz="788" b="1" i="0">
                <a:solidFill>
                  <a:srgbClr val="70246F"/>
                </a:solidFill>
                <a:latin typeface="Avenir Next"/>
                <a:ea typeface="Avenir Next"/>
                <a:cs typeface="Avenir Next"/>
              </a:rPr>
              <a:t>04</a:t>
            </a:r>
          </a:p>
        </p:txBody>
      </p:sp>
      <p:pic>
        <p:nvPicPr>
          <p:cNvPr id="87" name="Graphic 86"/>
          <p:cNvPicPr>
            <a:picLocks noChangeAspect="1"/>
          </p:cNvPicPr>
          <p:nvPr/>
        </p:nvPicPr>
        <p:blipFill>
          <a:blip r:embed="rId9">
            <a:extLst>
              <a:ext uri="{96DAC541-7B7A-43D3-8B79-37D633B846F1}">
                <asvg:svgBlip xmlns:asvg="http://schemas.microsoft.com/office/drawing/2016/SVG/main" r:embed="rId10"/>
              </a:ext>
            </a:extLst>
          </a:blip>
          <a:stretch/>
        </p:blipFill>
        <p:spPr>
          <a:xfrm>
            <a:off x="9505950" y="2781300"/>
            <a:ext cx="609600" cy="609600"/>
          </a:xfrm>
          <a:prstGeom prst="rect">
            <a:avLst/>
          </a:prstGeom>
        </p:spPr>
      </p:pic>
      <p:sp>
        <p:nvSpPr>
          <p:cNvPr id="49" name="Rectangle 48">
            <a:extLst>
              <a:ext uri="{FF2B5EF4-FFF2-40B4-BE49-F238E27FC236}">
                <a16:creationId xmlns:a16="http://schemas.microsoft.com/office/drawing/2014/main" id="{2EE25EA9-F907-4A1B-BB3C-B1CE0A67BCF6}"/>
              </a:ext>
            </a:extLst>
          </p:cNvPr>
          <p:cNvSpPr>
            <a:spLocks noGrp="1"/>
          </p:cNvSpPr>
          <p:nvPr/>
        </p:nvSpPr>
        <p:spPr>
          <a:xfrm>
            <a:off x="8839200" y="3524250"/>
            <a:ext cx="1943100" cy="266700"/>
          </a:xfrm>
          <a:prstGeom prst="rect">
            <a:avLst/>
          </a:prstGeom>
          <a:noFill/>
          <a:ln w="0">
            <a:noFill/>
            <a:prstDash val="solid"/>
          </a:ln>
        </p:spPr>
        <p:txBody>
          <a:bodyPr wrap="square" lIns="0" tIns="0" rIns="0" bIns="0" anchor="ctr">
            <a:normAutofit/>
          </a:bodyPr>
          <a:lstStyle/>
          <a:p>
            <a:pPr algn="ctr">
              <a:buNone/>
              <a:defRPr sz="1238" b="1" i="0">
                <a:solidFill>
                  <a:srgbClr val="203448"/>
                </a:solidFill>
                <a:latin typeface="Avenir Next"/>
                <a:ea typeface="Avenir Next"/>
                <a:cs typeface="Avenir Next"/>
              </a:defRPr>
            </a:pPr>
            <a:r>
              <a:rPr sz="1238" b="1" i="0">
                <a:solidFill>
                  <a:srgbClr val="203448"/>
                </a:solidFill>
                <a:latin typeface="Avenir Next"/>
                <a:ea typeface="Avenir Next"/>
                <a:cs typeface="Avenir Next"/>
              </a:rPr>
              <a:t>LISTEN &amp; REVISE</a:t>
            </a:r>
          </a:p>
        </p:txBody>
      </p:sp>
      <p:sp>
        <p:nvSpPr>
          <p:cNvPr id="50" name="Rectangle 49">
            <a:extLst>
              <a:ext uri="{FF2B5EF4-FFF2-40B4-BE49-F238E27FC236}">
                <a16:creationId xmlns:a16="http://schemas.microsoft.com/office/drawing/2014/main" id="{0D745E78-FB92-43C4-B343-171EE9402FC2}"/>
              </a:ext>
            </a:extLst>
          </p:cNvPr>
          <p:cNvSpPr>
            <a:spLocks noGrp="1"/>
          </p:cNvSpPr>
          <p:nvPr/>
        </p:nvSpPr>
        <p:spPr>
          <a:xfrm>
            <a:off x="8905875" y="3905250"/>
            <a:ext cx="1809750" cy="457200"/>
          </a:xfrm>
          <a:prstGeom prst="rect">
            <a:avLst/>
          </a:prstGeom>
          <a:noFill/>
          <a:ln w="0">
            <a:noFill/>
            <a:prstDash val="solid"/>
          </a:ln>
        </p:spPr>
        <p:txBody>
          <a:bodyPr wrap="square" lIns="0" tIns="0" rIns="0" bIns="0" anchor="ctr">
            <a:normAutofit/>
          </a:bodyPr>
          <a:lstStyle/>
          <a:p>
            <a:pPr algn="ctr">
              <a:lnSpc>
                <a:spcPct val="102000"/>
              </a:lnSpc>
              <a:buNone/>
              <a:defRPr sz="1088" b="0" i="0">
                <a:solidFill>
                  <a:srgbClr val="66717A"/>
                </a:solidFill>
                <a:latin typeface="Avenir Next"/>
                <a:ea typeface="Avenir Next"/>
                <a:cs typeface="Avenir Next"/>
              </a:defRPr>
            </a:pPr>
            <a:r>
              <a:rPr sz="1088" b="0" i="0">
                <a:solidFill>
                  <a:srgbClr val="66717A"/>
                </a:solidFill>
                <a:latin typeface="Avenir Next"/>
                <a:ea typeface="Avenir Next"/>
                <a:cs typeface="Avenir Next"/>
              </a:rPr>
              <a:t>Compare, adjust, and repeat</a:t>
            </a:r>
          </a:p>
        </p:txBody>
      </p:sp>
      <p:sp>
        <p:nvSpPr>
          <p:cNvPr id="51" name="Rectangle 50">
            <a:extLst>
              <a:ext uri="{FF2B5EF4-FFF2-40B4-BE49-F238E27FC236}">
                <a16:creationId xmlns:a16="http://schemas.microsoft.com/office/drawing/2014/main" id="{25784099-3F51-4C96-9CC0-E15B2AEF0BD7}"/>
              </a:ext>
            </a:extLst>
          </p:cNvPr>
          <p:cNvSpPr>
            <a:spLocks noGrp="1"/>
          </p:cNvSpPr>
          <p:nvPr/>
        </p:nvSpPr>
        <p:spPr>
          <a:xfrm>
            <a:off x="1666875" y="5219700"/>
            <a:ext cx="8858250" cy="609600"/>
          </a:xfrm>
          <a:prstGeom prst="rect">
            <a:avLst/>
          </a:prstGeom>
          <a:noFill/>
          <a:ln w="0">
            <a:noFill/>
            <a:prstDash val="solid"/>
          </a:ln>
        </p:spPr>
        <p:txBody>
          <a:bodyPr wrap="square" lIns="0" tIns="0" rIns="0" bIns="0" anchor="ctr">
            <a:normAutofit/>
          </a:bodyPr>
          <a:lstStyle/>
          <a:p>
            <a:pPr algn="ctr">
              <a:buNone/>
              <a:defRPr sz="1725" b="1" i="0">
                <a:solidFill>
                  <a:srgbClr val="203448"/>
                </a:solidFill>
                <a:latin typeface="Georgia"/>
                <a:ea typeface="Georgia"/>
                <a:cs typeface="Georgia"/>
              </a:defRPr>
            </a:pPr>
            <a:r>
              <a:rPr sz="1725" b="1" i="0">
                <a:solidFill>
                  <a:srgbClr val="203448"/>
                </a:solidFill>
                <a:latin typeface="Georgia"/>
                <a:ea typeface="Georgia"/>
                <a:cs typeface="Georgia"/>
              </a:rPr>
              <a:t>A few seconds of finished audio may require several tools—and several rounds of revision.</a:t>
            </a:r>
          </a:p>
        </p:txBody>
      </p:sp>
    </p:spTree>
    <p:extLst>
      <p:ext uri="{BB962C8B-B14F-4D97-AF65-F5344CB8AC3E}">
        <p14:creationId xmlns:p14="http://schemas.microsoft.com/office/powerpoint/2010/main" val="2127509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ction-5">
            <a:extLst>
              <a:ext uri="{FF2B5EF4-FFF2-40B4-BE49-F238E27FC236}">
                <a16:creationId xmlns:a16="http://schemas.microsoft.com/office/drawing/2014/main" id="{61901E21-7DD4-495A-888B-93DEB2B71247}"/>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NATURAL-LANGUAGE CONTROL</a:t>
            </a:r>
          </a:p>
        </p:txBody>
      </p:sp>
      <p:sp>
        <p:nvSpPr>
          <p:cNvPr id="2" name="Straight Connector 1">
            <a:extLst>
              <a:ext uri="{FF2B5EF4-FFF2-40B4-BE49-F238E27FC236}">
                <a16:creationId xmlns:a16="http://schemas.microsoft.com/office/drawing/2014/main" id="{952B8558-9A58-44B1-AEF7-86D59BEE35E7}"/>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5">
            <a:extLst>
              <a:ext uri="{FF2B5EF4-FFF2-40B4-BE49-F238E27FC236}">
                <a16:creationId xmlns:a16="http://schemas.microsoft.com/office/drawing/2014/main" id="{159E7784-E071-476D-8DDB-922D4584B06A}"/>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 sentence can specify what happens, when, and where</a:t>
            </a:r>
          </a:p>
        </p:txBody>
      </p:sp>
      <p:sp>
        <p:nvSpPr>
          <p:cNvPr id="4" name="Rectangle 3">
            <a:extLst>
              <a:ext uri="{FF2B5EF4-FFF2-40B4-BE49-F238E27FC236}">
                <a16:creationId xmlns:a16="http://schemas.microsoft.com/office/drawing/2014/main" id="{7378E7A5-784E-4B08-8AF8-A7A12F5887C9}"/>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07</a:t>
            </a:r>
          </a:p>
        </p:txBody>
      </p:sp>
      <p:sp>
        <p:nvSpPr>
          <p:cNvPr id="15" name="reference-footer-6">
            <a:extLst>
              <a:ext uri="{FF2B5EF4-FFF2-40B4-BE49-F238E27FC236}">
                <a16:creationId xmlns:a16="http://schemas.microsoft.com/office/drawing/2014/main" id="{BB2A5BDC-3FB9-4BAC-A085-4E5765B09F5C}"/>
              </a:ext>
            </a:extLst>
          </p:cNvPr>
          <p:cNvSpPr>
            <a:spLocks noGrp="1"/>
          </p:cNvSpPr>
          <p:nvPr/>
        </p:nvSpPr>
        <p:spPr>
          <a:xfrm>
            <a:off x="533400" y="6486525"/>
            <a:ext cx="10477500" cy="219075"/>
          </a:xfrm>
          <a:prstGeom prst="rect">
            <a:avLst/>
          </a:prstGeom>
          <a:noFill/>
          <a:ln w="0">
            <a:noFill/>
            <a:prstDash val="solid"/>
          </a:ln>
        </p:spPr>
        <p:txBody>
          <a:bodyPr wrap="square" lIns="0" tIns="0" rIns="0" bIns="0" anchor="b">
            <a:normAutofit/>
          </a:bodyPr>
          <a:lstStyle/>
          <a:p>
            <a:pPr algn="l">
              <a:lnSpc>
                <a:spcPct val="95000"/>
              </a:lnSpc>
              <a:buNone/>
              <a:defRPr sz="870" b="0" i="0">
                <a:solidFill>
                  <a:srgbClr val="66717A"/>
                </a:solidFill>
                <a:latin typeface="Avenir Next"/>
                <a:ea typeface="Avenir Next"/>
                <a:cs typeface="Avenir Next"/>
              </a:defRPr>
            </a:pPr>
            <a:r>
              <a:rPr sz="870" b="0" i="0">
                <a:solidFill>
                  <a:srgbClr val="66717A"/>
                </a:solidFill>
                <a:latin typeface="Avenir Next"/>
                <a:ea typeface="Avenir Next"/>
                <a:cs typeface="Avenir Next"/>
              </a:rPr>
              <a:t>[1] H. Liu, “High Quality Audio Generation with Latent Diffusion Models,” PhD thesis, University of Surrey, 2026.</a:t>
            </a:r>
          </a:p>
        </p:txBody>
      </p:sp>
      <p:sp>
        <p:nvSpPr>
          <p:cNvPr id="16" name="Rounded Rectangle 15">
            <a:extLst>
              <a:ext uri="{FF2B5EF4-FFF2-40B4-BE49-F238E27FC236}">
                <a16:creationId xmlns:a16="http://schemas.microsoft.com/office/drawing/2014/main" id="{6699D69F-4C82-4292-8414-7CFCF1DF9E63}"/>
              </a:ext>
            </a:extLst>
          </p:cNvPr>
          <p:cNvSpPr>
            <a:spLocks noGrp="1"/>
          </p:cNvSpPr>
          <p:nvPr/>
        </p:nvSpPr>
        <p:spPr>
          <a:xfrm>
            <a:off x="666750" y="1447800"/>
            <a:ext cx="10858500" cy="876300"/>
          </a:xfrm>
          <a:prstGeom prst="roundRect">
            <a:avLst>
              <a:gd name="adj" fmla="val 7609"/>
            </a:avLst>
          </a:prstGeom>
          <a:solidFill>
            <a:srgbClr val="203448"/>
          </a:solidFill>
          <a:ln w="0">
            <a:noFill/>
            <a:prstDash val="solid"/>
          </a:ln>
        </p:spPr>
        <p:txBody>
          <a:bodyPr/>
          <a:lstStyle/>
          <a:p>
            <a:endParaRPr/>
          </a:p>
        </p:txBody>
      </p:sp>
      <p:sp>
        <p:nvSpPr>
          <p:cNvPr id="17" name="Rectangle 16">
            <a:extLst>
              <a:ext uri="{FF2B5EF4-FFF2-40B4-BE49-F238E27FC236}">
                <a16:creationId xmlns:a16="http://schemas.microsoft.com/office/drawing/2014/main" id="{D3F2EB4F-9E0F-4F21-81FA-4FDB65E2ACCE}"/>
              </a:ext>
            </a:extLst>
          </p:cNvPr>
          <p:cNvSpPr>
            <a:spLocks noGrp="1"/>
          </p:cNvSpPr>
          <p:nvPr/>
        </p:nvSpPr>
        <p:spPr>
          <a:xfrm>
            <a:off x="876300" y="1562100"/>
            <a:ext cx="2381250" cy="171450"/>
          </a:xfrm>
          <a:prstGeom prst="rect">
            <a:avLst/>
          </a:prstGeom>
          <a:noFill/>
          <a:ln w="0">
            <a:noFill/>
            <a:prstDash val="solid"/>
          </a:ln>
        </p:spPr>
        <p:txBody>
          <a:bodyPr wrap="square" lIns="0" tIns="0" rIns="0" bIns="0" anchor="ctr">
            <a:normAutofit/>
          </a:bodyPr>
          <a:lstStyle/>
          <a:p>
            <a:pPr algn="l">
              <a:buNone/>
              <a:defRPr sz="788" b="1" i="0">
                <a:solidFill>
                  <a:srgbClr val="E18B42"/>
                </a:solidFill>
                <a:latin typeface="Avenir Next"/>
                <a:ea typeface="Avenir Next"/>
                <a:cs typeface="Avenir Next"/>
              </a:defRPr>
            </a:pPr>
            <a:r>
              <a:rPr sz="788" b="1" i="0">
                <a:solidFill>
                  <a:srgbClr val="E18B42"/>
                </a:solidFill>
                <a:latin typeface="Avenir Next"/>
                <a:ea typeface="Avenir Next"/>
                <a:cs typeface="Avenir Next"/>
              </a:rPr>
              <a:t>EXAMPLE CREATIVE REQUEST</a:t>
            </a:r>
          </a:p>
        </p:txBody>
      </p:sp>
      <p:sp>
        <p:nvSpPr>
          <p:cNvPr id="18" name="Rectangle 17">
            <a:extLst>
              <a:ext uri="{FF2B5EF4-FFF2-40B4-BE49-F238E27FC236}">
                <a16:creationId xmlns:a16="http://schemas.microsoft.com/office/drawing/2014/main" id="{C60B1A92-9948-4D3D-A090-3678F4F32DD2}"/>
              </a:ext>
            </a:extLst>
          </p:cNvPr>
          <p:cNvSpPr>
            <a:spLocks noGrp="1"/>
          </p:cNvSpPr>
          <p:nvPr/>
        </p:nvSpPr>
        <p:spPr>
          <a:xfrm>
            <a:off x="876300" y="1790700"/>
            <a:ext cx="10191750" cy="381000"/>
          </a:xfrm>
          <a:prstGeom prst="rect">
            <a:avLst/>
          </a:prstGeom>
          <a:noFill/>
          <a:ln w="0">
            <a:noFill/>
            <a:prstDash val="solid"/>
          </a:ln>
        </p:spPr>
        <p:txBody>
          <a:bodyPr wrap="square" lIns="0" tIns="0" rIns="0" bIns="0" anchor="ctr">
            <a:normAutofit/>
          </a:bodyPr>
          <a:lstStyle/>
          <a:p>
            <a:pPr algn="l">
              <a:buNone/>
              <a:defRPr sz="1725" b="0" i="0">
                <a:solidFill>
                  <a:srgbClr val="FFFFFF"/>
                </a:solidFill>
                <a:latin typeface="Georgia"/>
                <a:ea typeface="Georgia"/>
                <a:cs typeface="Georgia"/>
              </a:defRPr>
            </a:pPr>
            <a:r>
              <a:rPr sz="1725" b="0" i="0">
                <a:solidFill>
                  <a:srgbClr val="FFFFFF"/>
                </a:solidFill>
                <a:latin typeface="Georgia"/>
                <a:ea typeface="Georgia"/>
                <a:cs typeface="Georgia"/>
              </a:rPr>
              <a:t>“A heavy metal door slams once in a large empty warehouse, followed by a long echo.”</a:t>
            </a:r>
          </a:p>
        </p:txBody>
      </p:sp>
      <p:sp>
        <p:nvSpPr>
          <p:cNvPr id="19" name="Rounded Rectangle 18">
            <a:extLst>
              <a:ext uri="{FF2B5EF4-FFF2-40B4-BE49-F238E27FC236}">
                <a16:creationId xmlns:a16="http://schemas.microsoft.com/office/drawing/2014/main" id="{CE88001D-4280-49B1-BC3F-F9E8FD85019A}"/>
              </a:ext>
            </a:extLst>
          </p:cNvPr>
          <p:cNvSpPr>
            <a:spLocks noGrp="1"/>
          </p:cNvSpPr>
          <p:nvPr/>
        </p:nvSpPr>
        <p:spPr>
          <a:xfrm>
            <a:off x="666750" y="2647950"/>
            <a:ext cx="2286000" cy="1352550"/>
          </a:xfrm>
          <a:prstGeom prst="roundRect">
            <a:avLst>
              <a:gd name="adj" fmla="val 4930"/>
            </a:avLst>
          </a:prstGeom>
          <a:solidFill>
            <a:srgbClr val="E4F1EF"/>
          </a:solidFill>
          <a:ln w="8573">
            <a:solidFill>
              <a:srgbClr val="D8D4CC"/>
            </a:solidFill>
            <a:prstDash val="solid"/>
          </a:ln>
        </p:spPr>
        <p:txBody>
          <a:bodyPr/>
          <a:lstStyle/>
          <a:p>
            <a:endParaRPr/>
          </a:p>
        </p:txBody>
      </p:sp>
      <p:sp>
        <p:nvSpPr>
          <p:cNvPr id="20" name="Rectangle 19">
            <a:extLst>
              <a:ext uri="{FF2B5EF4-FFF2-40B4-BE49-F238E27FC236}">
                <a16:creationId xmlns:a16="http://schemas.microsoft.com/office/drawing/2014/main" id="{590FAFA6-6A0B-4856-AEAE-11597FC88F9B}"/>
              </a:ext>
            </a:extLst>
          </p:cNvPr>
          <p:cNvSpPr>
            <a:spLocks noGrp="1"/>
          </p:cNvSpPr>
          <p:nvPr/>
        </p:nvSpPr>
        <p:spPr>
          <a:xfrm>
            <a:off x="666750" y="2647950"/>
            <a:ext cx="2286000" cy="57150"/>
          </a:xfrm>
          <a:prstGeom prst="rect">
            <a:avLst/>
          </a:prstGeom>
          <a:solidFill>
            <a:srgbClr val="2A8A88"/>
          </a:solidFill>
          <a:ln w="0">
            <a:noFill/>
            <a:prstDash val="solid"/>
          </a:ln>
        </p:spPr>
        <p:txBody>
          <a:bodyPr/>
          <a:lstStyle/>
          <a:p>
            <a:endParaRPr/>
          </a:p>
        </p:txBody>
      </p:sp>
      <p:sp>
        <p:nvSpPr>
          <p:cNvPr id="21" name="Rectangle 20">
            <a:extLst>
              <a:ext uri="{FF2B5EF4-FFF2-40B4-BE49-F238E27FC236}">
                <a16:creationId xmlns:a16="http://schemas.microsoft.com/office/drawing/2014/main" id="{1108728C-0592-48BA-84F9-497F5F01B577}"/>
              </a:ext>
            </a:extLst>
          </p:cNvPr>
          <p:cNvSpPr>
            <a:spLocks noGrp="1"/>
          </p:cNvSpPr>
          <p:nvPr/>
        </p:nvSpPr>
        <p:spPr>
          <a:xfrm>
            <a:off x="838200" y="2838450"/>
            <a:ext cx="1943100" cy="190500"/>
          </a:xfrm>
          <a:prstGeom prst="rect">
            <a:avLst/>
          </a:prstGeom>
          <a:noFill/>
          <a:ln w="0">
            <a:noFill/>
            <a:prstDash val="solid"/>
          </a:ln>
        </p:spPr>
        <p:txBody>
          <a:bodyPr wrap="square" lIns="0" tIns="0" rIns="0" bIns="0" anchor="ctr">
            <a:normAutofit/>
          </a:bodyPr>
          <a:lstStyle/>
          <a:p>
            <a:pPr algn="ctr">
              <a:buNone/>
              <a:defRPr sz="788" b="1" i="0">
                <a:solidFill>
                  <a:srgbClr val="2A8A88"/>
                </a:solidFill>
                <a:latin typeface="Avenir Next"/>
                <a:ea typeface="Avenir Next"/>
                <a:cs typeface="Avenir Next"/>
              </a:defRPr>
            </a:pPr>
            <a:r>
              <a:rPr sz="788" b="1" i="0">
                <a:solidFill>
                  <a:srgbClr val="2A8A88"/>
                </a:solidFill>
                <a:latin typeface="Avenir Next"/>
                <a:ea typeface="Avenir Next"/>
                <a:cs typeface="Avenir Next"/>
              </a:rPr>
              <a:t>WHAT</a:t>
            </a:r>
          </a:p>
        </p:txBody>
      </p:sp>
      <p:sp>
        <p:nvSpPr>
          <p:cNvPr id="22" name="Rectangle 21">
            <a:extLst>
              <a:ext uri="{FF2B5EF4-FFF2-40B4-BE49-F238E27FC236}">
                <a16:creationId xmlns:a16="http://schemas.microsoft.com/office/drawing/2014/main" id="{9D297A16-13E5-4BD1-A4D5-3D0FB38E3586}"/>
              </a:ext>
            </a:extLst>
          </p:cNvPr>
          <p:cNvSpPr>
            <a:spLocks noGrp="1"/>
          </p:cNvSpPr>
          <p:nvPr/>
        </p:nvSpPr>
        <p:spPr>
          <a:xfrm>
            <a:off x="876300" y="3143250"/>
            <a:ext cx="1866900" cy="590550"/>
          </a:xfrm>
          <a:prstGeom prst="rect">
            <a:avLst/>
          </a:prstGeom>
          <a:noFill/>
          <a:ln w="0">
            <a:noFill/>
            <a:prstDash val="solid"/>
          </a:ln>
        </p:spPr>
        <p:txBody>
          <a:bodyPr wrap="square" lIns="0" tIns="0" rIns="0" bIns="0" anchor="ctr">
            <a:normAutofit/>
          </a:bodyPr>
          <a:lstStyle/>
          <a:p>
            <a:pPr algn="ctr">
              <a:buNone/>
              <a:defRPr sz="1275" b="1" i="0">
                <a:solidFill>
                  <a:srgbClr val="203448"/>
                </a:solidFill>
                <a:latin typeface="Georgia"/>
                <a:ea typeface="Georgia"/>
                <a:cs typeface="Georgia"/>
              </a:defRPr>
            </a:pPr>
            <a:r>
              <a:rPr sz="1275" b="1" i="0">
                <a:solidFill>
                  <a:srgbClr val="203448"/>
                </a:solidFill>
                <a:latin typeface="Georgia"/>
                <a:ea typeface="Georgia"/>
                <a:cs typeface="Georgia"/>
              </a:rPr>
              <a:t>a heavy metal door slams</a:t>
            </a:r>
          </a:p>
        </p:txBody>
      </p:sp>
      <p:sp>
        <p:nvSpPr>
          <p:cNvPr id="23" name="Rounded Rectangle 22">
            <a:extLst>
              <a:ext uri="{FF2B5EF4-FFF2-40B4-BE49-F238E27FC236}">
                <a16:creationId xmlns:a16="http://schemas.microsoft.com/office/drawing/2014/main" id="{445A0CCE-FA48-4BA8-B29D-0560E17D2BFF}"/>
              </a:ext>
            </a:extLst>
          </p:cNvPr>
          <p:cNvSpPr>
            <a:spLocks noGrp="1"/>
          </p:cNvSpPr>
          <p:nvPr/>
        </p:nvSpPr>
        <p:spPr>
          <a:xfrm>
            <a:off x="3333750" y="2647950"/>
            <a:ext cx="2286000" cy="1352550"/>
          </a:xfrm>
          <a:prstGeom prst="roundRect">
            <a:avLst>
              <a:gd name="adj" fmla="val 4930"/>
            </a:avLst>
          </a:prstGeom>
          <a:solidFill>
            <a:srgbClr val="E7EFF8"/>
          </a:solidFill>
          <a:ln w="8573">
            <a:solidFill>
              <a:srgbClr val="D8D4CC"/>
            </a:solidFill>
            <a:prstDash val="solid"/>
          </a:ln>
        </p:spPr>
        <p:txBody>
          <a:bodyPr/>
          <a:lstStyle/>
          <a:p>
            <a:endParaRPr/>
          </a:p>
        </p:txBody>
      </p:sp>
      <p:sp>
        <p:nvSpPr>
          <p:cNvPr id="24" name="Rectangle 23">
            <a:extLst>
              <a:ext uri="{FF2B5EF4-FFF2-40B4-BE49-F238E27FC236}">
                <a16:creationId xmlns:a16="http://schemas.microsoft.com/office/drawing/2014/main" id="{368E8C8F-8FFB-45B5-B346-6B30A840102D}"/>
              </a:ext>
            </a:extLst>
          </p:cNvPr>
          <p:cNvSpPr>
            <a:spLocks noGrp="1"/>
          </p:cNvSpPr>
          <p:nvPr/>
        </p:nvSpPr>
        <p:spPr>
          <a:xfrm>
            <a:off x="3333750" y="2647950"/>
            <a:ext cx="2286000" cy="57150"/>
          </a:xfrm>
          <a:prstGeom prst="rect">
            <a:avLst/>
          </a:prstGeom>
          <a:solidFill>
            <a:srgbClr val="3974B9"/>
          </a:solidFill>
          <a:ln w="0">
            <a:noFill/>
            <a:prstDash val="solid"/>
          </a:ln>
        </p:spPr>
        <p:txBody>
          <a:bodyPr/>
          <a:lstStyle/>
          <a:p>
            <a:endParaRPr/>
          </a:p>
        </p:txBody>
      </p:sp>
      <p:sp>
        <p:nvSpPr>
          <p:cNvPr id="25" name="Rectangle 24">
            <a:extLst>
              <a:ext uri="{FF2B5EF4-FFF2-40B4-BE49-F238E27FC236}">
                <a16:creationId xmlns:a16="http://schemas.microsoft.com/office/drawing/2014/main" id="{B012B22F-415D-4858-A3E3-7080280A27FF}"/>
              </a:ext>
            </a:extLst>
          </p:cNvPr>
          <p:cNvSpPr>
            <a:spLocks noGrp="1"/>
          </p:cNvSpPr>
          <p:nvPr/>
        </p:nvSpPr>
        <p:spPr>
          <a:xfrm>
            <a:off x="3505200" y="2838450"/>
            <a:ext cx="1943100" cy="190500"/>
          </a:xfrm>
          <a:prstGeom prst="rect">
            <a:avLst/>
          </a:prstGeom>
          <a:noFill/>
          <a:ln w="0">
            <a:noFill/>
            <a:prstDash val="solid"/>
          </a:ln>
        </p:spPr>
        <p:txBody>
          <a:bodyPr wrap="square" lIns="0" tIns="0" rIns="0" bIns="0" anchor="ctr">
            <a:normAutofit/>
          </a:bodyPr>
          <a:lstStyle/>
          <a:p>
            <a:pPr algn="ctr">
              <a:buNone/>
              <a:defRPr sz="788" b="1" i="0">
                <a:solidFill>
                  <a:srgbClr val="3974B9"/>
                </a:solidFill>
                <a:latin typeface="Avenir Next"/>
                <a:ea typeface="Avenir Next"/>
                <a:cs typeface="Avenir Next"/>
              </a:defRPr>
            </a:pPr>
            <a:r>
              <a:rPr sz="788" b="1" i="0">
                <a:solidFill>
                  <a:srgbClr val="3974B9"/>
                </a:solidFill>
                <a:latin typeface="Avenir Next"/>
                <a:ea typeface="Avenir Next"/>
                <a:cs typeface="Avenir Next"/>
              </a:rPr>
              <a:t>WHEN</a:t>
            </a:r>
          </a:p>
        </p:txBody>
      </p:sp>
      <p:sp>
        <p:nvSpPr>
          <p:cNvPr id="26" name="Rectangle 25">
            <a:extLst>
              <a:ext uri="{FF2B5EF4-FFF2-40B4-BE49-F238E27FC236}">
                <a16:creationId xmlns:a16="http://schemas.microsoft.com/office/drawing/2014/main" id="{EAC14E70-01AC-411D-9445-EBBFCB86C741}"/>
              </a:ext>
            </a:extLst>
          </p:cNvPr>
          <p:cNvSpPr>
            <a:spLocks noGrp="1"/>
          </p:cNvSpPr>
          <p:nvPr/>
        </p:nvSpPr>
        <p:spPr>
          <a:xfrm>
            <a:off x="3543300" y="3143250"/>
            <a:ext cx="1866900" cy="590550"/>
          </a:xfrm>
          <a:prstGeom prst="rect">
            <a:avLst/>
          </a:prstGeom>
          <a:noFill/>
          <a:ln w="0">
            <a:noFill/>
            <a:prstDash val="solid"/>
          </a:ln>
        </p:spPr>
        <p:txBody>
          <a:bodyPr wrap="square" lIns="0" tIns="0" rIns="0" bIns="0" anchor="ctr">
            <a:normAutofit/>
          </a:bodyPr>
          <a:lstStyle/>
          <a:p>
            <a:pPr algn="ctr">
              <a:buNone/>
              <a:defRPr sz="1275" b="1" i="0">
                <a:solidFill>
                  <a:srgbClr val="203448"/>
                </a:solidFill>
                <a:latin typeface="Georgia"/>
                <a:ea typeface="Georgia"/>
                <a:cs typeface="Georgia"/>
              </a:defRPr>
            </a:pPr>
            <a:r>
              <a:rPr sz="1275" b="1" i="0">
                <a:solidFill>
                  <a:srgbClr val="203448"/>
                </a:solidFill>
                <a:latin typeface="Georgia"/>
                <a:ea typeface="Georgia"/>
                <a:cs typeface="Georgia"/>
              </a:rPr>
              <a:t>once … followed by</a:t>
            </a:r>
          </a:p>
        </p:txBody>
      </p:sp>
      <p:sp>
        <p:nvSpPr>
          <p:cNvPr id="27" name="Rounded Rectangle 26">
            <a:extLst>
              <a:ext uri="{FF2B5EF4-FFF2-40B4-BE49-F238E27FC236}">
                <a16:creationId xmlns:a16="http://schemas.microsoft.com/office/drawing/2014/main" id="{6CAC226A-7448-4213-8779-BEB1D3DD3305}"/>
              </a:ext>
            </a:extLst>
          </p:cNvPr>
          <p:cNvSpPr>
            <a:spLocks noGrp="1"/>
          </p:cNvSpPr>
          <p:nvPr/>
        </p:nvSpPr>
        <p:spPr>
          <a:xfrm>
            <a:off x="6000750" y="2647950"/>
            <a:ext cx="2286000" cy="1352550"/>
          </a:xfrm>
          <a:prstGeom prst="roundRect">
            <a:avLst>
              <a:gd name="adj" fmla="val 4930"/>
            </a:avLst>
          </a:prstGeom>
          <a:solidFill>
            <a:srgbClr val="F4E9D8"/>
          </a:solidFill>
          <a:ln w="8573">
            <a:solidFill>
              <a:srgbClr val="D8D4CC"/>
            </a:solidFill>
            <a:prstDash val="solid"/>
          </a:ln>
        </p:spPr>
        <p:txBody>
          <a:bodyPr/>
          <a:lstStyle/>
          <a:p>
            <a:endParaRPr/>
          </a:p>
        </p:txBody>
      </p:sp>
      <p:sp>
        <p:nvSpPr>
          <p:cNvPr id="28" name="Rectangle 27">
            <a:extLst>
              <a:ext uri="{FF2B5EF4-FFF2-40B4-BE49-F238E27FC236}">
                <a16:creationId xmlns:a16="http://schemas.microsoft.com/office/drawing/2014/main" id="{A2F4656F-7A2B-4701-80C0-CA71BA2B45A9}"/>
              </a:ext>
            </a:extLst>
          </p:cNvPr>
          <p:cNvSpPr>
            <a:spLocks noGrp="1"/>
          </p:cNvSpPr>
          <p:nvPr/>
        </p:nvSpPr>
        <p:spPr>
          <a:xfrm>
            <a:off x="6000750" y="2647950"/>
            <a:ext cx="2286000" cy="57150"/>
          </a:xfrm>
          <a:prstGeom prst="rect">
            <a:avLst/>
          </a:prstGeom>
          <a:solidFill>
            <a:srgbClr val="B87928"/>
          </a:solidFill>
          <a:ln w="0">
            <a:noFill/>
            <a:prstDash val="solid"/>
          </a:ln>
        </p:spPr>
        <p:txBody>
          <a:bodyPr/>
          <a:lstStyle/>
          <a:p>
            <a:endParaRPr/>
          </a:p>
        </p:txBody>
      </p:sp>
      <p:sp>
        <p:nvSpPr>
          <p:cNvPr id="29" name="Rectangle 28">
            <a:extLst>
              <a:ext uri="{FF2B5EF4-FFF2-40B4-BE49-F238E27FC236}">
                <a16:creationId xmlns:a16="http://schemas.microsoft.com/office/drawing/2014/main" id="{23682EAF-76F6-4579-87D1-9B2EF28B6C23}"/>
              </a:ext>
            </a:extLst>
          </p:cNvPr>
          <p:cNvSpPr>
            <a:spLocks noGrp="1"/>
          </p:cNvSpPr>
          <p:nvPr/>
        </p:nvSpPr>
        <p:spPr>
          <a:xfrm>
            <a:off x="6172200" y="2838450"/>
            <a:ext cx="1943100" cy="190500"/>
          </a:xfrm>
          <a:prstGeom prst="rect">
            <a:avLst/>
          </a:prstGeom>
          <a:noFill/>
          <a:ln w="0">
            <a:noFill/>
            <a:prstDash val="solid"/>
          </a:ln>
        </p:spPr>
        <p:txBody>
          <a:bodyPr wrap="square" lIns="0" tIns="0" rIns="0" bIns="0" anchor="ctr">
            <a:normAutofit/>
          </a:bodyPr>
          <a:lstStyle/>
          <a:p>
            <a:pPr algn="ctr">
              <a:buNone/>
              <a:defRPr sz="788" b="1" i="0">
                <a:solidFill>
                  <a:srgbClr val="B87928"/>
                </a:solidFill>
                <a:latin typeface="Avenir Next"/>
                <a:ea typeface="Avenir Next"/>
                <a:cs typeface="Avenir Next"/>
              </a:defRPr>
            </a:pPr>
            <a:r>
              <a:rPr sz="788" b="1" i="0">
                <a:solidFill>
                  <a:srgbClr val="B87928"/>
                </a:solidFill>
                <a:latin typeface="Avenir Next"/>
                <a:ea typeface="Avenir Next"/>
                <a:cs typeface="Avenir Next"/>
              </a:rPr>
              <a:t>WHERE</a:t>
            </a:r>
          </a:p>
        </p:txBody>
      </p:sp>
      <p:sp>
        <p:nvSpPr>
          <p:cNvPr id="30" name="Rectangle 29">
            <a:extLst>
              <a:ext uri="{FF2B5EF4-FFF2-40B4-BE49-F238E27FC236}">
                <a16:creationId xmlns:a16="http://schemas.microsoft.com/office/drawing/2014/main" id="{4F38E9DE-A9EE-45A7-B5B4-62EB3A9A1522}"/>
              </a:ext>
            </a:extLst>
          </p:cNvPr>
          <p:cNvSpPr>
            <a:spLocks noGrp="1"/>
          </p:cNvSpPr>
          <p:nvPr/>
        </p:nvSpPr>
        <p:spPr>
          <a:xfrm>
            <a:off x="6210300" y="3143250"/>
            <a:ext cx="1866900" cy="590550"/>
          </a:xfrm>
          <a:prstGeom prst="rect">
            <a:avLst/>
          </a:prstGeom>
          <a:noFill/>
          <a:ln w="0">
            <a:noFill/>
            <a:prstDash val="solid"/>
          </a:ln>
        </p:spPr>
        <p:txBody>
          <a:bodyPr wrap="square" lIns="0" tIns="0" rIns="0" bIns="0" anchor="ctr">
            <a:normAutofit/>
          </a:bodyPr>
          <a:lstStyle/>
          <a:p>
            <a:pPr algn="ctr">
              <a:buNone/>
              <a:defRPr sz="1275" b="1" i="0">
                <a:solidFill>
                  <a:srgbClr val="203448"/>
                </a:solidFill>
                <a:latin typeface="Georgia"/>
                <a:ea typeface="Georgia"/>
                <a:cs typeface="Georgia"/>
              </a:defRPr>
            </a:pPr>
            <a:r>
              <a:rPr sz="1275" b="1" i="0">
                <a:solidFill>
                  <a:srgbClr val="203448"/>
                </a:solidFill>
                <a:latin typeface="Georgia"/>
                <a:ea typeface="Georgia"/>
                <a:cs typeface="Georgia"/>
              </a:rPr>
              <a:t>in a large empty warehouse</a:t>
            </a:r>
          </a:p>
        </p:txBody>
      </p:sp>
      <p:sp>
        <p:nvSpPr>
          <p:cNvPr id="31" name="Rounded Rectangle 30">
            <a:extLst>
              <a:ext uri="{FF2B5EF4-FFF2-40B4-BE49-F238E27FC236}">
                <a16:creationId xmlns:a16="http://schemas.microsoft.com/office/drawing/2014/main" id="{C2747725-1A73-4B17-93EC-FA8DDF197626}"/>
              </a:ext>
            </a:extLst>
          </p:cNvPr>
          <p:cNvSpPr>
            <a:spLocks noGrp="1"/>
          </p:cNvSpPr>
          <p:nvPr/>
        </p:nvSpPr>
        <p:spPr>
          <a:xfrm>
            <a:off x="8667750" y="2647950"/>
            <a:ext cx="2286000" cy="1352550"/>
          </a:xfrm>
          <a:prstGeom prst="roundRect">
            <a:avLst>
              <a:gd name="adj" fmla="val 4930"/>
            </a:avLst>
          </a:prstGeom>
          <a:solidFill>
            <a:srgbClr val="F1E4F0"/>
          </a:solidFill>
          <a:ln w="8573">
            <a:solidFill>
              <a:srgbClr val="D8D4CC"/>
            </a:solidFill>
            <a:prstDash val="solid"/>
          </a:ln>
        </p:spPr>
        <p:txBody>
          <a:bodyPr/>
          <a:lstStyle/>
          <a:p>
            <a:endParaRPr/>
          </a:p>
        </p:txBody>
      </p:sp>
      <p:sp>
        <p:nvSpPr>
          <p:cNvPr id="32" name="Rectangle 31">
            <a:extLst>
              <a:ext uri="{FF2B5EF4-FFF2-40B4-BE49-F238E27FC236}">
                <a16:creationId xmlns:a16="http://schemas.microsoft.com/office/drawing/2014/main" id="{89806118-38AF-4283-B5CF-19B3B44EA35B}"/>
              </a:ext>
            </a:extLst>
          </p:cNvPr>
          <p:cNvSpPr>
            <a:spLocks noGrp="1"/>
          </p:cNvSpPr>
          <p:nvPr/>
        </p:nvSpPr>
        <p:spPr>
          <a:xfrm>
            <a:off x="8667750" y="2647950"/>
            <a:ext cx="2286000" cy="57150"/>
          </a:xfrm>
          <a:prstGeom prst="rect">
            <a:avLst/>
          </a:prstGeom>
          <a:solidFill>
            <a:srgbClr val="70246F"/>
          </a:solidFill>
          <a:ln w="0">
            <a:noFill/>
            <a:prstDash val="solid"/>
          </a:ln>
        </p:spPr>
        <p:txBody>
          <a:bodyPr/>
          <a:lstStyle/>
          <a:p>
            <a:endParaRPr/>
          </a:p>
        </p:txBody>
      </p:sp>
      <p:sp>
        <p:nvSpPr>
          <p:cNvPr id="33" name="Rectangle 32">
            <a:extLst>
              <a:ext uri="{FF2B5EF4-FFF2-40B4-BE49-F238E27FC236}">
                <a16:creationId xmlns:a16="http://schemas.microsoft.com/office/drawing/2014/main" id="{863B67B0-6BBE-4D5A-8EEE-674DE6FFBF50}"/>
              </a:ext>
            </a:extLst>
          </p:cNvPr>
          <p:cNvSpPr>
            <a:spLocks noGrp="1"/>
          </p:cNvSpPr>
          <p:nvPr/>
        </p:nvSpPr>
        <p:spPr>
          <a:xfrm>
            <a:off x="8839200" y="2838450"/>
            <a:ext cx="1943100" cy="190500"/>
          </a:xfrm>
          <a:prstGeom prst="rect">
            <a:avLst/>
          </a:prstGeom>
          <a:noFill/>
          <a:ln w="0">
            <a:noFill/>
            <a:prstDash val="solid"/>
          </a:ln>
        </p:spPr>
        <p:txBody>
          <a:bodyPr wrap="square" lIns="0" tIns="0" rIns="0" bIns="0" anchor="ctr">
            <a:normAutofit/>
          </a:bodyPr>
          <a:lstStyle/>
          <a:p>
            <a:pPr algn="ctr">
              <a:buNone/>
              <a:defRPr sz="788" b="1" i="0">
                <a:solidFill>
                  <a:srgbClr val="70246F"/>
                </a:solidFill>
                <a:latin typeface="Avenir Next"/>
                <a:ea typeface="Avenir Next"/>
                <a:cs typeface="Avenir Next"/>
              </a:defRPr>
            </a:pPr>
            <a:r>
              <a:rPr sz="788" b="1" i="0">
                <a:solidFill>
                  <a:srgbClr val="70246F"/>
                </a:solidFill>
                <a:latin typeface="Avenir Next"/>
                <a:ea typeface="Avenir Next"/>
                <a:cs typeface="Avenir Next"/>
              </a:rPr>
              <a:t>HOW IT SOUNDS</a:t>
            </a:r>
          </a:p>
        </p:txBody>
      </p:sp>
      <p:sp>
        <p:nvSpPr>
          <p:cNvPr id="34" name="Rectangle 33">
            <a:extLst>
              <a:ext uri="{FF2B5EF4-FFF2-40B4-BE49-F238E27FC236}">
                <a16:creationId xmlns:a16="http://schemas.microsoft.com/office/drawing/2014/main" id="{BE5C48B8-B0E1-4C6A-B0E6-3B8EACAB1468}"/>
              </a:ext>
            </a:extLst>
          </p:cNvPr>
          <p:cNvSpPr>
            <a:spLocks noGrp="1"/>
          </p:cNvSpPr>
          <p:nvPr/>
        </p:nvSpPr>
        <p:spPr>
          <a:xfrm>
            <a:off x="8877300" y="3143250"/>
            <a:ext cx="1866900" cy="590550"/>
          </a:xfrm>
          <a:prstGeom prst="rect">
            <a:avLst/>
          </a:prstGeom>
          <a:noFill/>
          <a:ln w="0">
            <a:noFill/>
            <a:prstDash val="solid"/>
          </a:ln>
        </p:spPr>
        <p:txBody>
          <a:bodyPr wrap="square" lIns="0" tIns="0" rIns="0" bIns="0" anchor="ctr">
            <a:normAutofit/>
          </a:bodyPr>
          <a:lstStyle/>
          <a:p>
            <a:pPr algn="ctr">
              <a:buNone/>
              <a:defRPr sz="1275" b="1" i="0">
                <a:solidFill>
                  <a:srgbClr val="203448"/>
                </a:solidFill>
                <a:latin typeface="Georgia"/>
                <a:ea typeface="Georgia"/>
                <a:cs typeface="Georgia"/>
              </a:defRPr>
            </a:pPr>
            <a:r>
              <a:rPr sz="1275" b="1" i="0">
                <a:solidFill>
                  <a:srgbClr val="203448"/>
                </a:solidFill>
                <a:latin typeface="Georgia"/>
                <a:ea typeface="Georgia"/>
                <a:cs typeface="Georgia"/>
              </a:rPr>
              <a:t>a long echo</a:t>
            </a:r>
          </a:p>
        </p:txBody>
      </p:sp>
      <p:sp>
        <p:nvSpPr>
          <p:cNvPr id="35" name="Rectangle 34">
            <a:extLst>
              <a:ext uri="{FF2B5EF4-FFF2-40B4-BE49-F238E27FC236}">
                <a16:creationId xmlns:a16="http://schemas.microsoft.com/office/drawing/2014/main" id="{7C6E82E0-9712-4890-9F9A-38CD272A6A66}"/>
              </a:ext>
            </a:extLst>
          </p:cNvPr>
          <p:cNvSpPr>
            <a:spLocks noGrp="1"/>
          </p:cNvSpPr>
          <p:nvPr/>
        </p:nvSpPr>
        <p:spPr>
          <a:xfrm>
            <a:off x="1352550" y="4343400"/>
            <a:ext cx="2000250" cy="171450"/>
          </a:xfrm>
          <a:prstGeom prst="rect">
            <a:avLst/>
          </a:prstGeom>
          <a:noFill/>
          <a:ln w="0">
            <a:noFill/>
            <a:prstDash val="solid"/>
          </a:ln>
        </p:spPr>
        <p:txBody>
          <a:bodyPr wrap="square" lIns="0" tIns="0" rIns="0" bIns="0" anchor="ctr">
            <a:normAutofit/>
          </a:bodyPr>
          <a:lstStyle/>
          <a:p>
            <a:pPr algn="ctr">
              <a:buNone/>
              <a:defRPr sz="788" b="1" i="0">
                <a:solidFill>
                  <a:srgbClr val="3974B9"/>
                </a:solidFill>
                <a:latin typeface="Avenir Next"/>
                <a:ea typeface="Avenir Next"/>
                <a:cs typeface="Avenir Next"/>
              </a:defRPr>
            </a:pPr>
            <a:r>
              <a:rPr sz="788" b="1" i="0">
                <a:solidFill>
                  <a:srgbClr val="3974B9"/>
                </a:solidFill>
                <a:latin typeface="Avenir Next"/>
                <a:ea typeface="Avenir Next"/>
                <a:cs typeface="Avenir Next"/>
              </a:rPr>
              <a:t>SEARCH QUERY</a:t>
            </a:r>
          </a:p>
        </p:txBody>
      </p:sp>
      <p:sp>
        <p:nvSpPr>
          <p:cNvPr id="36" name="Rounded Rectangle 35">
            <a:extLst>
              <a:ext uri="{FF2B5EF4-FFF2-40B4-BE49-F238E27FC236}">
                <a16:creationId xmlns:a16="http://schemas.microsoft.com/office/drawing/2014/main" id="{6F5399B9-6808-4428-BCBF-C0F0688AFED5}"/>
              </a:ext>
            </a:extLst>
          </p:cNvPr>
          <p:cNvSpPr>
            <a:spLocks noGrp="1"/>
          </p:cNvSpPr>
          <p:nvPr/>
        </p:nvSpPr>
        <p:spPr>
          <a:xfrm>
            <a:off x="1047750" y="4600575"/>
            <a:ext cx="2619375" cy="495300"/>
          </a:xfrm>
          <a:prstGeom prst="roundRect">
            <a:avLst>
              <a:gd name="adj" fmla="val 11538"/>
            </a:avLst>
          </a:prstGeom>
          <a:solidFill>
            <a:srgbClr val="FFFFFF"/>
          </a:solidFill>
          <a:ln w="8573">
            <a:solidFill>
              <a:srgbClr val="B9B5AB"/>
            </a:solidFill>
            <a:prstDash val="solid"/>
          </a:ln>
        </p:spPr>
        <p:txBody>
          <a:bodyPr/>
          <a:lstStyle/>
          <a:p>
            <a:endParaRPr/>
          </a:p>
        </p:txBody>
      </p:sp>
      <p:sp>
        <p:nvSpPr>
          <p:cNvPr id="37" name="Rectangle 36">
            <a:extLst>
              <a:ext uri="{FF2B5EF4-FFF2-40B4-BE49-F238E27FC236}">
                <a16:creationId xmlns:a16="http://schemas.microsoft.com/office/drawing/2014/main" id="{65115C7D-C26A-4FE3-8545-D0AE586DF2EA}"/>
              </a:ext>
            </a:extLst>
          </p:cNvPr>
          <p:cNvSpPr>
            <a:spLocks noGrp="1"/>
          </p:cNvSpPr>
          <p:nvPr/>
        </p:nvSpPr>
        <p:spPr>
          <a:xfrm>
            <a:off x="1219200" y="4695825"/>
            <a:ext cx="2276475" cy="285750"/>
          </a:xfrm>
          <a:prstGeom prst="rect">
            <a:avLst/>
          </a:prstGeom>
          <a:noFill/>
          <a:ln w="0">
            <a:noFill/>
            <a:prstDash val="solid"/>
          </a:ln>
        </p:spPr>
        <p:txBody>
          <a:bodyPr wrap="square" lIns="0" tIns="0" rIns="0" bIns="0" anchor="ctr">
            <a:normAutofit/>
          </a:bodyPr>
          <a:lstStyle/>
          <a:p>
            <a:pPr algn="ctr">
              <a:buNone/>
              <a:defRPr sz="1350" b="0" i="0">
                <a:solidFill>
                  <a:srgbClr val="203448"/>
                </a:solidFill>
                <a:latin typeface="Georgia"/>
                <a:ea typeface="Georgia"/>
                <a:cs typeface="Georgia"/>
              </a:defRPr>
            </a:pPr>
            <a:r>
              <a:rPr sz="1350" b="0" i="0">
                <a:solidFill>
                  <a:srgbClr val="203448"/>
                </a:solidFill>
                <a:latin typeface="Georgia"/>
                <a:ea typeface="Georgia"/>
                <a:cs typeface="Georgia"/>
              </a:rPr>
              <a:t>“metal door”</a:t>
            </a:r>
          </a:p>
        </p:txBody>
      </p:sp>
      <p:sp>
        <p:nvSpPr>
          <p:cNvPr id="38" name="Right Arrow 37">
            <a:extLst>
              <a:ext uri="{FF2B5EF4-FFF2-40B4-BE49-F238E27FC236}">
                <a16:creationId xmlns:a16="http://schemas.microsoft.com/office/drawing/2014/main" id="{AC32EDE4-D420-4AE1-9A3E-A843F0460A76}"/>
              </a:ext>
            </a:extLst>
          </p:cNvPr>
          <p:cNvSpPr>
            <a:spLocks noGrp="1"/>
          </p:cNvSpPr>
          <p:nvPr/>
        </p:nvSpPr>
        <p:spPr>
          <a:xfrm>
            <a:off x="4114800" y="4695825"/>
            <a:ext cx="666750" cy="285750"/>
          </a:xfrm>
          <a:prstGeom prst="rightArrow">
            <a:avLst/>
          </a:prstGeom>
          <a:solidFill>
            <a:srgbClr val="B9B5AB"/>
          </a:solidFill>
          <a:ln w="0">
            <a:noFill/>
            <a:prstDash val="solid"/>
          </a:ln>
        </p:spPr>
        <p:txBody>
          <a:bodyPr/>
          <a:lstStyle/>
          <a:p>
            <a:endParaRPr/>
          </a:p>
        </p:txBody>
      </p:sp>
      <p:sp>
        <p:nvSpPr>
          <p:cNvPr id="39" name="Rectangle 38">
            <a:extLst>
              <a:ext uri="{FF2B5EF4-FFF2-40B4-BE49-F238E27FC236}">
                <a16:creationId xmlns:a16="http://schemas.microsoft.com/office/drawing/2014/main" id="{1A580828-B4FE-4D35-B8D2-B74718BFFC0D}"/>
              </a:ext>
            </a:extLst>
          </p:cNvPr>
          <p:cNvSpPr>
            <a:spLocks noGrp="1"/>
          </p:cNvSpPr>
          <p:nvPr/>
        </p:nvSpPr>
        <p:spPr>
          <a:xfrm>
            <a:off x="5934075" y="4343400"/>
            <a:ext cx="2952750" cy="171450"/>
          </a:xfrm>
          <a:prstGeom prst="rect">
            <a:avLst/>
          </a:prstGeom>
          <a:noFill/>
          <a:ln w="0">
            <a:noFill/>
            <a:prstDash val="solid"/>
          </a:ln>
        </p:spPr>
        <p:txBody>
          <a:bodyPr wrap="square" lIns="0" tIns="0" rIns="0" bIns="0" anchor="ctr">
            <a:normAutofit/>
          </a:bodyPr>
          <a:lstStyle/>
          <a:p>
            <a:pPr algn="ctr">
              <a:buNone/>
              <a:defRPr sz="788" b="1" i="0">
                <a:solidFill>
                  <a:srgbClr val="B87928"/>
                </a:solidFill>
                <a:latin typeface="Avenir Next"/>
                <a:ea typeface="Avenir Next"/>
                <a:cs typeface="Avenir Next"/>
              </a:defRPr>
            </a:pPr>
            <a:r>
              <a:rPr sz="788" b="1" i="0">
                <a:solidFill>
                  <a:srgbClr val="B87928"/>
                </a:solidFill>
                <a:latin typeface="Avenir Next"/>
                <a:ea typeface="Avenir Next"/>
                <a:cs typeface="Avenir Next"/>
              </a:rPr>
              <a:t>CREATIVE REQUEST</a:t>
            </a:r>
          </a:p>
        </p:txBody>
      </p:sp>
      <p:sp>
        <p:nvSpPr>
          <p:cNvPr id="40" name="Rounded Rectangle 39">
            <a:extLst>
              <a:ext uri="{FF2B5EF4-FFF2-40B4-BE49-F238E27FC236}">
                <a16:creationId xmlns:a16="http://schemas.microsoft.com/office/drawing/2014/main" id="{B6B6D575-A9BE-4063-A711-7FC37E46F42C}"/>
              </a:ext>
            </a:extLst>
          </p:cNvPr>
          <p:cNvSpPr>
            <a:spLocks noGrp="1"/>
          </p:cNvSpPr>
          <p:nvPr/>
        </p:nvSpPr>
        <p:spPr>
          <a:xfrm>
            <a:off x="5219700" y="4600575"/>
            <a:ext cx="4953000" cy="495300"/>
          </a:xfrm>
          <a:prstGeom prst="roundRect">
            <a:avLst>
              <a:gd name="adj" fmla="val 11538"/>
            </a:avLst>
          </a:prstGeom>
          <a:solidFill>
            <a:srgbClr val="F4E9D8"/>
          </a:solidFill>
          <a:ln w="8573">
            <a:solidFill>
              <a:srgbClr val="D7C39F"/>
            </a:solidFill>
            <a:prstDash val="solid"/>
          </a:ln>
        </p:spPr>
        <p:txBody>
          <a:bodyPr/>
          <a:lstStyle/>
          <a:p>
            <a:endParaRPr/>
          </a:p>
        </p:txBody>
      </p:sp>
      <p:sp>
        <p:nvSpPr>
          <p:cNvPr id="41" name="Rectangle 40">
            <a:extLst>
              <a:ext uri="{FF2B5EF4-FFF2-40B4-BE49-F238E27FC236}">
                <a16:creationId xmlns:a16="http://schemas.microsoft.com/office/drawing/2014/main" id="{0D239BAC-5F25-4F76-94EF-EC962CB54EF1}"/>
              </a:ext>
            </a:extLst>
          </p:cNvPr>
          <p:cNvSpPr>
            <a:spLocks noGrp="1"/>
          </p:cNvSpPr>
          <p:nvPr/>
        </p:nvSpPr>
        <p:spPr>
          <a:xfrm>
            <a:off x="5429250" y="4695825"/>
            <a:ext cx="4533900" cy="285750"/>
          </a:xfrm>
          <a:prstGeom prst="rect">
            <a:avLst/>
          </a:prstGeom>
          <a:noFill/>
          <a:ln w="0">
            <a:noFill/>
            <a:prstDash val="solid"/>
          </a:ln>
        </p:spPr>
        <p:txBody>
          <a:bodyPr wrap="square" lIns="0" tIns="0" rIns="0" bIns="0" anchor="ctr">
            <a:normAutofit/>
          </a:bodyPr>
          <a:lstStyle/>
          <a:p>
            <a:pPr algn="ctr">
              <a:buNone/>
              <a:defRPr sz="1275" b="1" i="0">
                <a:solidFill>
                  <a:srgbClr val="203448"/>
                </a:solidFill>
                <a:latin typeface="Avenir Next"/>
                <a:ea typeface="Avenir Next"/>
                <a:cs typeface="Avenir Next"/>
              </a:defRPr>
            </a:pPr>
            <a:r>
              <a:rPr sz="1275" b="1" i="0">
                <a:solidFill>
                  <a:srgbClr val="203448"/>
                </a:solidFill>
                <a:latin typeface="Avenir Next"/>
                <a:ea typeface="Avenir Next"/>
                <a:cs typeface="Avenir Next"/>
              </a:rPr>
              <a:t>event + timing + place + acoustic detail</a:t>
            </a:r>
          </a:p>
        </p:txBody>
      </p:sp>
      <p:sp>
        <p:nvSpPr>
          <p:cNvPr id="42" name="Rectangle 41">
            <a:extLst>
              <a:ext uri="{FF2B5EF4-FFF2-40B4-BE49-F238E27FC236}">
                <a16:creationId xmlns:a16="http://schemas.microsoft.com/office/drawing/2014/main" id="{70B14F9A-675A-42F8-B500-9E9BC1D410E0}"/>
              </a:ext>
            </a:extLst>
          </p:cNvPr>
          <p:cNvSpPr>
            <a:spLocks noGrp="1"/>
          </p:cNvSpPr>
          <p:nvPr/>
        </p:nvSpPr>
        <p:spPr>
          <a:xfrm>
            <a:off x="2190750" y="5448300"/>
            <a:ext cx="7810500" cy="438150"/>
          </a:xfrm>
          <a:prstGeom prst="rect">
            <a:avLst/>
          </a:prstGeom>
          <a:noFill/>
          <a:ln w="0">
            <a:noFill/>
            <a:prstDash val="solid"/>
          </a:ln>
        </p:spPr>
        <p:txBody>
          <a:bodyPr wrap="square" lIns="0" tIns="0" rIns="0" bIns="0" anchor="ctr">
            <a:normAutofit/>
          </a:bodyPr>
          <a:lstStyle/>
          <a:p>
            <a:pPr algn="ctr">
              <a:buNone/>
              <a:defRPr sz="1725" b="1" i="0">
                <a:solidFill>
                  <a:srgbClr val="203448"/>
                </a:solidFill>
                <a:latin typeface="Georgia"/>
                <a:ea typeface="Georgia"/>
                <a:cs typeface="Georgia"/>
              </a:defRPr>
            </a:pPr>
            <a:r>
              <a:rPr sz="1725" b="1" i="0">
                <a:solidFill>
                  <a:srgbClr val="203448"/>
                </a:solidFill>
                <a:latin typeface="Georgia"/>
                <a:ea typeface="Georgia"/>
                <a:cs typeface="Georgia"/>
              </a:rPr>
              <a:t>Text is not just a label—it can describe a complete sound scene.</a:t>
            </a:r>
          </a:p>
        </p:txBody>
      </p:sp>
    </p:spTree>
    <p:extLst>
      <p:ext uri="{BB962C8B-B14F-4D97-AF65-F5344CB8AC3E}">
        <p14:creationId xmlns:p14="http://schemas.microsoft.com/office/powerpoint/2010/main" val="1517839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90B0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DFE5C64-7281-412D-970A-EE85EE7CDF6D}"/>
              </a:ext>
            </a:extLst>
          </p:cNvPr>
          <p:cNvSpPr>
            <a:spLocks noGrp="1"/>
          </p:cNvSpPr>
          <p:nvPr/>
        </p:nvSpPr>
        <p:spPr>
          <a:xfrm>
            <a:off x="609600" y="523875"/>
            <a:ext cx="4953000" cy="266700"/>
          </a:xfrm>
          <a:prstGeom prst="rect">
            <a:avLst/>
          </a:prstGeom>
          <a:noFill/>
          <a:ln w="0">
            <a:noFill/>
            <a:prstDash val="solid"/>
          </a:ln>
        </p:spPr>
        <p:txBody>
          <a:bodyPr wrap="square" lIns="0" tIns="0" rIns="0" bIns="0" anchor="ctr">
            <a:noAutofit/>
          </a:bodyPr>
          <a:lstStyle/>
          <a:p>
            <a:pPr marL="0" marR="0" lvl="0" indent="0" algn="l" defTabSz="914400">
              <a:lnSpc>
                <a:spcPct val="100000"/>
              </a:lnSpc>
              <a:spcBef>
                <a:spcPts val="0"/>
              </a:spcBef>
              <a:spcAft>
                <a:spcPts val="0"/>
              </a:spcAft>
              <a:buClrTx/>
              <a:buSzTx/>
              <a:buFontTx/>
              <a:buNone/>
              <a:defRPr sz="975" b="1" i="0">
                <a:solidFill>
                  <a:srgbClr val="E18B42"/>
                </a:solidFill>
                <a:latin typeface="Avenir Next"/>
                <a:ea typeface="Avenir Next"/>
                <a:cs typeface="Avenir Next"/>
              </a:defRPr>
            </a:pPr>
            <a:r>
              <a:rPr sz="975" b="1" i="0" u="none" cap="none">
                <a:ln>
                  <a:noFill/>
                </a:ln>
                <a:solidFill>
                  <a:srgbClr val="E18B42"/>
                </a:solidFill>
                <a:latin typeface="Avenir Next"/>
                <a:ea typeface="Avenir Next"/>
                <a:cs typeface="Avenir Next"/>
              </a:rPr>
              <a:t>AUDIOLDM 2 · NORTH STAR</a:t>
            </a:r>
          </a:p>
        </p:txBody>
      </p:sp>
      <p:sp>
        <p:nvSpPr>
          <p:cNvPr id="2" name="Rectangle 1">
            <a:extLst>
              <a:ext uri="{FF2B5EF4-FFF2-40B4-BE49-F238E27FC236}">
                <a16:creationId xmlns:a16="http://schemas.microsoft.com/office/drawing/2014/main" id="{146E2E6E-262B-4BDC-A17E-022005EC2596}"/>
              </a:ext>
            </a:extLst>
          </p:cNvPr>
          <p:cNvSpPr>
            <a:spLocks noGrp="1"/>
          </p:cNvSpPr>
          <p:nvPr/>
        </p:nvSpPr>
        <p:spPr>
          <a:xfrm>
            <a:off x="609600" y="1285875"/>
            <a:ext cx="7747000" cy="2143125"/>
          </a:xfrm>
          <a:prstGeom prst="rect">
            <a:avLst/>
          </a:prstGeom>
          <a:noFill/>
          <a:ln w="0">
            <a:noFill/>
            <a:prstDash val="solid"/>
          </a:ln>
        </p:spPr>
        <p:txBody>
          <a:bodyPr wrap="square" lIns="0" tIns="0" rIns="0" bIns="0" anchor="ctr">
            <a:normAutofit fontScale="99940"/>
          </a:bodyPr>
          <a:lstStyle/>
          <a:p>
            <a:pPr marL="0" marR="0" lvl="0" indent="0" algn="l" defTabSz="914400">
              <a:lnSpc>
                <a:spcPct val="96000"/>
              </a:lnSpc>
              <a:spcBef>
                <a:spcPts val="0"/>
              </a:spcBef>
              <a:spcAft>
                <a:spcPts val="0"/>
              </a:spcAft>
              <a:buClrTx/>
              <a:buSzTx/>
              <a:buFontTx/>
              <a:buNone/>
              <a:defRPr sz="4050" b="0" i="0">
                <a:solidFill>
                  <a:srgbClr val="FFFFFF"/>
                </a:solidFill>
                <a:latin typeface="Georgia"/>
                <a:ea typeface="Georgia"/>
                <a:cs typeface="Georgia"/>
              </a:defRPr>
            </a:pPr>
            <a:r>
              <a:rPr sz="4050" b="0" i="0" u="none" cap="none" dirty="0">
                <a:ln>
                  <a:noFill/>
                </a:ln>
                <a:solidFill>
                  <a:srgbClr val="FFFFFF"/>
                </a:solidFill>
                <a:latin typeface="Georgia"/>
                <a:ea typeface="Georgia"/>
                <a:cs typeface="Georgia"/>
              </a:rPr>
              <a:t>One </a:t>
            </a:r>
            <a:r>
              <a:rPr lang="en-US" sz="4050" b="0" i="0" u="none" cap="none" dirty="0">
                <a:ln>
                  <a:noFill/>
                </a:ln>
                <a:solidFill>
                  <a:srgbClr val="FFFFFF"/>
                </a:solidFill>
                <a:latin typeface="Georgia"/>
                <a:ea typeface="Georgia"/>
                <a:cs typeface="Georgia"/>
              </a:rPr>
              <a:t>G</a:t>
            </a:r>
            <a:r>
              <a:rPr sz="4050" b="0" i="0" u="none" cap="none" dirty="0">
                <a:ln>
                  <a:noFill/>
                </a:ln>
                <a:solidFill>
                  <a:srgbClr val="FFFFFF"/>
                </a:solidFill>
                <a:latin typeface="Georgia"/>
                <a:ea typeface="Georgia"/>
                <a:cs typeface="Georgia"/>
              </a:rPr>
              <a:t>eneral, </a:t>
            </a:r>
            <a:r>
              <a:rPr lang="en-US" sz="4050" b="0" i="0" u="none" cap="none" dirty="0">
                <a:ln>
                  <a:noFill/>
                </a:ln>
                <a:solidFill>
                  <a:srgbClr val="FFFFFF"/>
                </a:solidFill>
                <a:latin typeface="Georgia"/>
                <a:ea typeface="Georgia"/>
                <a:cs typeface="Georgia"/>
              </a:rPr>
              <a:t>U</a:t>
            </a:r>
            <a:r>
              <a:rPr sz="4050" b="0" i="0" u="none" cap="none" dirty="0">
                <a:ln>
                  <a:noFill/>
                </a:ln>
                <a:solidFill>
                  <a:srgbClr val="FFFFFF"/>
                </a:solidFill>
                <a:latin typeface="Georgia"/>
                <a:ea typeface="Georgia"/>
                <a:cs typeface="Georgia"/>
              </a:rPr>
              <a:t>nified </a:t>
            </a:r>
            <a:r>
              <a:rPr lang="en-US" sz="4050" dirty="0">
                <a:solidFill>
                  <a:srgbClr val="FFFFFF"/>
                </a:solidFill>
                <a:latin typeface="Georgia"/>
                <a:ea typeface="Georgia"/>
                <a:cs typeface="Georgia"/>
              </a:rPr>
              <a:t>A</a:t>
            </a:r>
            <a:r>
              <a:rPr sz="4050" b="0" i="0" u="none" cap="none" dirty="0">
                <a:ln>
                  <a:noFill/>
                </a:ln>
                <a:solidFill>
                  <a:srgbClr val="FFFFFF"/>
                </a:solidFill>
                <a:latin typeface="Georgia"/>
                <a:ea typeface="Georgia"/>
                <a:cs typeface="Georgia"/>
              </a:rPr>
              <a:t>udio </a:t>
            </a:r>
            <a:r>
              <a:rPr lang="en-US" sz="4050" b="0" i="0" u="none" cap="none" dirty="0">
                <a:ln>
                  <a:noFill/>
                </a:ln>
                <a:solidFill>
                  <a:srgbClr val="FFFFFF"/>
                </a:solidFill>
                <a:latin typeface="Georgia"/>
                <a:ea typeface="Georgia"/>
                <a:cs typeface="Georgia"/>
              </a:rPr>
              <a:t>G</a:t>
            </a:r>
            <a:r>
              <a:rPr sz="4050" b="0" i="0" u="none" cap="none" dirty="0">
                <a:ln>
                  <a:noFill/>
                </a:ln>
                <a:solidFill>
                  <a:srgbClr val="FFFFFF"/>
                </a:solidFill>
                <a:latin typeface="Georgia"/>
                <a:ea typeface="Georgia"/>
                <a:cs typeface="Georgia"/>
              </a:rPr>
              <a:t>enerator for</a:t>
            </a:r>
          </a:p>
          <a:p>
            <a:pPr marL="0" marR="0" lvl="0" indent="0" algn="l" defTabSz="914400">
              <a:lnSpc>
                <a:spcPct val="96000"/>
              </a:lnSpc>
              <a:spcBef>
                <a:spcPts val="0"/>
              </a:spcBef>
              <a:spcAft>
                <a:spcPts val="0"/>
              </a:spcAft>
              <a:buClrTx/>
              <a:buSzTx/>
              <a:buFontTx/>
              <a:buNone/>
              <a:defRPr sz="4050" b="0" i="0">
                <a:solidFill>
                  <a:srgbClr val="FFFFFF"/>
                </a:solidFill>
                <a:latin typeface="Georgia"/>
                <a:ea typeface="Georgia"/>
                <a:cs typeface="Georgia"/>
              </a:defRPr>
            </a:pPr>
            <a:r>
              <a:rPr lang="en-US" sz="4050" dirty="0">
                <a:solidFill>
                  <a:srgbClr val="FFFFFF"/>
                </a:solidFill>
                <a:latin typeface="Georgia"/>
                <a:ea typeface="Georgia"/>
                <a:cs typeface="Georgia"/>
              </a:rPr>
              <a:t>S</a:t>
            </a:r>
            <a:r>
              <a:rPr sz="4050" b="0" i="0" u="none" cap="none" dirty="0">
                <a:ln>
                  <a:noFill/>
                </a:ln>
                <a:solidFill>
                  <a:srgbClr val="FFFFFF"/>
                </a:solidFill>
                <a:latin typeface="Georgia"/>
                <a:ea typeface="Georgia"/>
                <a:cs typeface="Georgia"/>
              </a:rPr>
              <a:t>ound </a:t>
            </a:r>
            <a:r>
              <a:rPr lang="en-US" sz="4050" dirty="0">
                <a:solidFill>
                  <a:srgbClr val="FFFFFF"/>
                </a:solidFill>
                <a:latin typeface="Georgia"/>
                <a:ea typeface="Georgia"/>
                <a:cs typeface="Georgia"/>
              </a:rPr>
              <a:t>E</a:t>
            </a:r>
            <a:r>
              <a:rPr sz="4050" b="0" i="0" u="none" cap="none" dirty="0">
                <a:ln>
                  <a:noFill/>
                </a:ln>
                <a:solidFill>
                  <a:srgbClr val="FFFFFF"/>
                </a:solidFill>
                <a:latin typeface="Georgia"/>
                <a:ea typeface="Georgia"/>
                <a:cs typeface="Georgia"/>
              </a:rPr>
              <a:t>ffects, </a:t>
            </a:r>
            <a:r>
              <a:rPr lang="en-US" sz="4050" b="0" i="0" u="none" cap="none" dirty="0">
                <a:ln>
                  <a:noFill/>
                </a:ln>
                <a:solidFill>
                  <a:srgbClr val="FFFFFF"/>
                </a:solidFill>
                <a:latin typeface="Georgia"/>
                <a:ea typeface="Georgia"/>
                <a:cs typeface="Georgia"/>
              </a:rPr>
              <a:t>M</a:t>
            </a:r>
            <a:r>
              <a:rPr sz="4050" b="0" i="0" u="none" cap="none" dirty="0">
                <a:ln>
                  <a:noFill/>
                </a:ln>
                <a:solidFill>
                  <a:srgbClr val="FFFFFF"/>
                </a:solidFill>
                <a:latin typeface="Georgia"/>
                <a:ea typeface="Georgia"/>
                <a:cs typeface="Georgia"/>
              </a:rPr>
              <a:t>usic, and </a:t>
            </a:r>
            <a:r>
              <a:rPr lang="en-US" sz="4050" b="0" i="0" u="none" cap="none" dirty="0">
                <a:ln>
                  <a:noFill/>
                </a:ln>
                <a:solidFill>
                  <a:srgbClr val="FFFFFF"/>
                </a:solidFill>
                <a:latin typeface="Georgia"/>
                <a:ea typeface="Georgia"/>
                <a:cs typeface="Georgia"/>
              </a:rPr>
              <a:t>S</a:t>
            </a:r>
            <a:r>
              <a:rPr sz="4050" b="0" i="0" u="none" cap="none" dirty="0">
                <a:ln>
                  <a:noFill/>
                </a:ln>
                <a:solidFill>
                  <a:srgbClr val="FFFFFF"/>
                </a:solidFill>
                <a:latin typeface="Georgia"/>
                <a:ea typeface="Georgia"/>
                <a:cs typeface="Georgia"/>
              </a:rPr>
              <a:t>peech.</a:t>
            </a:r>
          </a:p>
        </p:txBody>
      </p:sp>
      <p:sp>
        <p:nvSpPr>
          <p:cNvPr id="4" name="Rectangle 3">
            <a:extLst>
              <a:ext uri="{FF2B5EF4-FFF2-40B4-BE49-F238E27FC236}">
                <a16:creationId xmlns:a16="http://schemas.microsoft.com/office/drawing/2014/main" id="{8746D265-B832-467C-9EE3-7B9A7F50CCCA}"/>
              </a:ext>
            </a:extLst>
          </p:cNvPr>
          <p:cNvSpPr>
            <a:spLocks noGrp="1"/>
          </p:cNvSpPr>
          <p:nvPr/>
        </p:nvSpPr>
        <p:spPr>
          <a:xfrm>
            <a:off x="8477250" y="0"/>
            <a:ext cx="3714750" cy="6858000"/>
          </a:xfrm>
          <a:prstGeom prst="rect">
            <a:avLst/>
          </a:prstGeom>
          <a:solidFill>
            <a:srgbClr val="203448"/>
          </a:solidFill>
          <a:ln w="0">
            <a:noFill/>
            <a:prstDash val="solid"/>
          </a:ln>
        </p:spPr>
        <p:txBody>
          <a:bodyPr/>
          <a:lstStyle/>
          <a:p>
            <a:pPr marL="0" marR="0" lvl="0" indent="0" algn="l" defTabSz="914400">
              <a:lnSpc>
                <a:spcPct val="100000"/>
              </a:lnSpc>
              <a:spcBef>
                <a:spcPts val="0"/>
              </a:spcBef>
              <a:spcAft>
                <a:spcPts val="0"/>
              </a:spcAft>
              <a:buClrTx/>
              <a:buSzTx/>
              <a:buFontTx/>
              <a:buNone/>
            </a:pPr>
            <a:endParaRPr sz="1800" b="0" i="0" u="none" kern="1200" cap="none" spc="0" baseline="0">
              <a:ln>
                <a:noFill/>
              </a:ln>
              <a:solidFill>
                <a:srgbClr val="000000"/>
              </a:solidFill>
              <a:latin typeface="Calibri"/>
              <a:ea typeface="Calibri"/>
              <a:cs typeface="Calibri"/>
            </a:endParaRPr>
          </a:p>
        </p:txBody>
      </p:sp>
      <p:pic>
        <p:nvPicPr>
          <p:cNvPr id="13" name="Picture 12"/>
          <p:cNvPicPr>
            <a:picLocks noChangeAspect="1"/>
          </p:cNvPicPr>
          <p:nvPr/>
        </p:nvPicPr>
        <p:blipFill>
          <a:blip r:embed="rId3"/>
          <a:srcRect l="44424" r="44424"/>
          <a:stretch>
            <a:fillRect/>
          </a:stretch>
        </p:blipFill>
        <p:spPr>
          <a:xfrm>
            <a:off x="8477250" y="0"/>
            <a:ext cx="3714750" cy="6858000"/>
          </a:xfrm>
          <a:prstGeom prst="rect">
            <a:avLst/>
          </a:prstGeom>
        </p:spPr>
      </p:pic>
    </p:spTree>
    <p:extLst>
      <p:ext uri="{BB962C8B-B14F-4D97-AF65-F5344CB8AC3E}">
        <p14:creationId xmlns:p14="http://schemas.microsoft.com/office/powerpoint/2010/main" val="1020905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53264-8A75-0B69-24C5-54396F565137}"/>
            </a:ext>
          </a:extLst>
        </p:cNvPr>
        <p:cNvGrpSpPr/>
        <p:nvPr/>
      </p:nvGrpSpPr>
      <p:grpSpPr>
        <a:xfrm>
          <a:off x="0" y="0"/>
          <a:ext cx="0" cy="0"/>
          <a:chOff x="0" y="0"/>
          <a:chExt cx="0" cy="0"/>
        </a:xfrm>
      </p:grpSpPr>
      <p:sp>
        <p:nvSpPr>
          <p:cNvPr id="16" name="section-9">
            <a:extLst>
              <a:ext uri="{FF2B5EF4-FFF2-40B4-BE49-F238E27FC236}">
                <a16:creationId xmlns:a16="http://schemas.microsoft.com/office/drawing/2014/main" id="{7230D88D-AB4D-47C1-2632-12A9CD854D45}"/>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dirty="0">
                <a:solidFill>
                  <a:srgbClr val="203448"/>
                </a:solidFill>
                <a:latin typeface="Avenir Next"/>
                <a:ea typeface="Avenir Next"/>
                <a:cs typeface="Avenir Next"/>
              </a:rPr>
              <a:t>BACKGROUND</a:t>
            </a:r>
          </a:p>
        </p:txBody>
      </p:sp>
      <p:sp>
        <p:nvSpPr>
          <p:cNvPr id="2" name="Straight Connector 1">
            <a:extLst>
              <a:ext uri="{FF2B5EF4-FFF2-40B4-BE49-F238E27FC236}">
                <a16:creationId xmlns:a16="http://schemas.microsoft.com/office/drawing/2014/main" id="{68F00EE2-CBA3-45A6-0C46-23232E2A0C58}"/>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9">
            <a:extLst>
              <a:ext uri="{FF2B5EF4-FFF2-40B4-BE49-F238E27FC236}">
                <a16:creationId xmlns:a16="http://schemas.microsoft.com/office/drawing/2014/main" id="{0328B3AC-9739-C45A-C6E9-E381BBDDCF98}"/>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fontScale="89355"/>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AudioLDM 2 retains AudioLDM's VAE, latent diffusion, and vocoder</a:t>
            </a:r>
          </a:p>
        </p:txBody>
      </p:sp>
      <p:sp>
        <p:nvSpPr>
          <p:cNvPr id="4" name="Rectangle 3">
            <a:extLst>
              <a:ext uri="{FF2B5EF4-FFF2-40B4-BE49-F238E27FC236}">
                <a16:creationId xmlns:a16="http://schemas.microsoft.com/office/drawing/2014/main" id="{E47802E0-316D-C1C1-9F2A-BDBAAEADD0D5}"/>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lang="en-US" sz="825" dirty="0">
                <a:solidFill>
                  <a:srgbClr val="66717A"/>
                </a:solidFill>
                <a:latin typeface="Avenir Next"/>
                <a:ea typeface="Avenir Next"/>
                <a:cs typeface="Avenir Next"/>
              </a:rPr>
              <a:t>0</a:t>
            </a:r>
            <a:r>
              <a:rPr sz="825" b="0" i="0" dirty="0">
                <a:solidFill>
                  <a:srgbClr val="66717A"/>
                </a:solidFill>
                <a:latin typeface="Avenir Next"/>
                <a:ea typeface="Avenir Next"/>
                <a:cs typeface="Avenir Next"/>
              </a:rPr>
              <a:t>8</a:t>
            </a:r>
          </a:p>
        </p:txBody>
      </p:sp>
      <p:sp>
        <p:nvSpPr>
          <p:cNvPr id="5" name="Rectangle 4">
            <a:extLst>
              <a:ext uri="{FF2B5EF4-FFF2-40B4-BE49-F238E27FC236}">
                <a16:creationId xmlns:a16="http://schemas.microsoft.com/office/drawing/2014/main" id="{FA59CE54-2672-7125-3F1A-97D828E527E8}"/>
              </a:ext>
            </a:extLst>
          </p:cNvPr>
          <p:cNvSpPr>
            <a:spLocks noGrp="1"/>
          </p:cNvSpPr>
          <p:nvPr/>
        </p:nvSpPr>
        <p:spPr>
          <a:xfrm>
            <a:off x="533400" y="1428750"/>
            <a:ext cx="8715375" cy="4619625"/>
          </a:xfrm>
          <a:prstGeom prst="rect">
            <a:avLst/>
          </a:prstGeom>
          <a:solidFill>
            <a:srgbClr val="FFFFFF"/>
          </a:solidFill>
          <a:ln w="7620">
            <a:solidFill>
              <a:srgbClr val="B9B5AB"/>
            </a:solidFill>
            <a:prstDash val="solid"/>
          </a:ln>
        </p:spPr>
        <p:txBody>
          <a:bodyPr/>
          <a:lstStyle/>
          <a:p>
            <a:endParaRPr/>
          </a:p>
        </p:txBody>
      </p:sp>
      <p:pic>
        <p:nvPicPr>
          <p:cNvPr id="24" name="Picture 22">
            <a:extLst>
              <a:ext uri="{FF2B5EF4-FFF2-40B4-BE49-F238E27FC236}">
                <a16:creationId xmlns:a16="http://schemas.microsoft.com/office/drawing/2014/main" id="{DBCE72D3-EFF2-D63B-76B2-0CFA0391FC3F}"/>
              </a:ext>
            </a:extLst>
          </p:cNvPr>
          <p:cNvPicPr>
            <a:picLocks noChangeAspect="1"/>
          </p:cNvPicPr>
          <p:nvPr/>
        </p:nvPicPr>
        <p:blipFill>
          <a:blip r:embed="rId3"/>
          <a:stretch/>
        </p:blipFill>
        <p:spPr>
          <a:xfrm>
            <a:off x="2211965" y="1571625"/>
            <a:ext cx="5358245" cy="4333875"/>
          </a:xfrm>
          <a:prstGeom prst="rect">
            <a:avLst/>
          </a:prstGeom>
        </p:spPr>
      </p:pic>
      <p:sp>
        <p:nvSpPr>
          <p:cNvPr id="7" name="Rectangle 6">
            <a:extLst>
              <a:ext uri="{FF2B5EF4-FFF2-40B4-BE49-F238E27FC236}">
                <a16:creationId xmlns:a16="http://schemas.microsoft.com/office/drawing/2014/main" id="{3E558AA1-D78F-2D04-3017-2E40A9375E4D}"/>
              </a:ext>
            </a:extLst>
          </p:cNvPr>
          <p:cNvSpPr>
            <a:spLocks noGrp="1"/>
          </p:cNvSpPr>
          <p:nvPr/>
        </p:nvSpPr>
        <p:spPr>
          <a:xfrm>
            <a:off x="9477375" y="1714500"/>
            <a:ext cx="2047875" cy="228600"/>
          </a:xfrm>
          <a:prstGeom prst="rect">
            <a:avLst/>
          </a:prstGeom>
          <a:noFill/>
          <a:ln w="0">
            <a:noFill/>
            <a:prstDash val="solid"/>
          </a:ln>
        </p:spPr>
        <p:txBody>
          <a:bodyPr wrap="square" lIns="0" tIns="0" rIns="0" bIns="0" anchor="t">
            <a:noAutofit/>
          </a:bodyPr>
          <a:lstStyle/>
          <a:p>
            <a:pPr algn="l">
              <a:buNone/>
              <a:defRPr sz="938" b="1" i="0">
                <a:solidFill>
                  <a:srgbClr val="3974B9"/>
                </a:solidFill>
                <a:latin typeface="Avenir Next"/>
                <a:ea typeface="Avenir Next"/>
                <a:cs typeface="Avenir Next"/>
              </a:defRPr>
            </a:pPr>
            <a:r>
              <a:rPr sz="938" b="1" i="0">
                <a:solidFill>
                  <a:srgbClr val="3974B9"/>
                </a:solidFill>
                <a:latin typeface="Avenir Next"/>
                <a:ea typeface="Avenir Next"/>
                <a:cs typeface="Avenir Next"/>
              </a:rPr>
              <a:t>WHAT CARRIES OVER</a:t>
            </a:r>
          </a:p>
        </p:txBody>
      </p:sp>
      <p:sp>
        <p:nvSpPr>
          <p:cNvPr id="8" name="Rectangle 7">
            <a:extLst>
              <a:ext uri="{FF2B5EF4-FFF2-40B4-BE49-F238E27FC236}">
                <a16:creationId xmlns:a16="http://schemas.microsoft.com/office/drawing/2014/main" id="{5A5DA4EF-AE3A-D19D-54A9-76A981893AB6}"/>
              </a:ext>
            </a:extLst>
          </p:cNvPr>
          <p:cNvSpPr>
            <a:spLocks noGrp="1"/>
          </p:cNvSpPr>
          <p:nvPr/>
        </p:nvSpPr>
        <p:spPr>
          <a:xfrm>
            <a:off x="9477375" y="2095500"/>
            <a:ext cx="2047875" cy="342900"/>
          </a:xfrm>
          <a:prstGeom prst="rect">
            <a:avLst/>
          </a:prstGeom>
          <a:noFill/>
          <a:ln w="0">
            <a:noFill/>
            <a:prstDash val="solid"/>
          </a:ln>
        </p:spPr>
        <p:txBody>
          <a:bodyPr wrap="square" lIns="0" tIns="0" rIns="0" bIns="0" anchor="t">
            <a:noAutofit/>
          </a:bodyPr>
          <a:lstStyle/>
          <a:p>
            <a:pPr algn="l">
              <a:buNone/>
              <a:defRPr sz="1500" b="1" i="0">
                <a:solidFill>
                  <a:srgbClr val="203448"/>
                </a:solidFill>
                <a:latin typeface="Avenir Next"/>
                <a:ea typeface="Avenir Next"/>
                <a:cs typeface="Avenir Next"/>
              </a:defRPr>
            </a:pPr>
            <a:r>
              <a:rPr sz="1500" b="1" i="0">
                <a:solidFill>
                  <a:srgbClr val="203448"/>
                </a:solidFill>
                <a:latin typeface="Avenir Next"/>
                <a:ea typeface="Avenir Next"/>
                <a:cs typeface="Avenir Next"/>
              </a:rPr>
              <a:t>VAE latent</a:t>
            </a:r>
          </a:p>
        </p:txBody>
      </p:sp>
      <p:sp>
        <p:nvSpPr>
          <p:cNvPr id="9" name="Rectangle 8">
            <a:extLst>
              <a:ext uri="{FF2B5EF4-FFF2-40B4-BE49-F238E27FC236}">
                <a16:creationId xmlns:a16="http://schemas.microsoft.com/office/drawing/2014/main" id="{8020D58D-D062-B962-A880-255976899B98}"/>
              </a:ext>
            </a:extLst>
          </p:cNvPr>
          <p:cNvSpPr>
            <a:spLocks noGrp="1"/>
          </p:cNvSpPr>
          <p:nvPr/>
        </p:nvSpPr>
        <p:spPr>
          <a:xfrm>
            <a:off x="9477375" y="2667000"/>
            <a:ext cx="2047875" cy="342900"/>
          </a:xfrm>
          <a:prstGeom prst="rect">
            <a:avLst/>
          </a:prstGeom>
          <a:noFill/>
          <a:ln w="0">
            <a:noFill/>
            <a:prstDash val="solid"/>
          </a:ln>
        </p:spPr>
        <p:txBody>
          <a:bodyPr wrap="square" lIns="0" tIns="0" rIns="0" bIns="0" anchor="t">
            <a:noAutofit/>
          </a:bodyPr>
          <a:lstStyle/>
          <a:p>
            <a:pPr algn="l">
              <a:buNone/>
              <a:defRPr sz="1500" b="1" i="0">
                <a:solidFill>
                  <a:srgbClr val="203448"/>
                </a:solidFill>
                <a:latin typeface="Avenir Next"/>
                <a:ea typeface="Avenir Next"/>
                <a:cs typeface="Avenir Next"/>
              </a:defRPr>
            </a:pPr>
            <a:r>
              <a:rPr sz="1500" b="1" i="0">
                <a:solidFill>
                  <a:srgbClr val="203448"/>
                </a:solidFill>
                <a:latin typeface="Avenir Next"/>
                <a:ea typeface="Avenir Next"/>
                <a:cs typeface="Avenir Next"/>
              </a:rPr>
              <a:t>latent diffusion</a:t>
            </a:r>
          </a:p>
        </p:txBody>
      </p:sp>
      <p:sp>
        <p:nvSpPr>
          <p:cNvPr id="10" name="Rectangle 9">
            <a:extLst>
              <a:ext uri="{FF2B5EF4-FFF2-40B4-BE49-F238E27FC236}">
                <a16:creationId xmlns:a16="http://schemas.microsoft.com/office/drawing/2014/main" id="{61AE1DA0-003F-5EC9-30C9-C83F6C3456FB}"/>
              </a:ext>
            </a:extLst>
          </p:cNvPr>
          <p:cNvSpPr>
            <a:spLocks noGrp="1"/>
          </p:cNvSpPr>
          <p:nvPr/>
        </p:nvSpPr>
        <p:spPr>
          <a:xfrm>
            <a:off x="9477375" y="3238500"/>
            <a:ext cx="2047875" cy="342900"/>
          </a:xfrm>
          <a:prstGeom prst="rect">
            <a:avLst/>
          </a:prstGeom>
          <a:noFill/>
          <a:ln w="0">
            <a:noFill/>
            <a:prstDash val="solid"/>
          </a:ln>
        </p:spPr>
        <p:txBody>
          <a:bodyPr wrap="square" lIns="0" tIns="0" rIns="0" bIns="0" anchor="t">
            <a:noAutofit/>
          </a:bodyPr>
          <a:lstStyle/>
          <a:p>
            <a:pPr algn="l">
              <a:buNone/>
              <a:defRPr sz="1500" b="1" i="0">
                <a:solidFill>
                  <a:srgbClr val="203448"/>
                </a:solidFill>
                <a:latin typeface="Avenir Next"/>
                <a:ea typeface="Avenir Next"/>
                <a:cs typeface="Avenir Next"/>
              </a:defRPr>
            </a:pPr>
            <a:r>
              <a:rPr sz="1500" b="1" i="0">
                <a:solidFill>
                  <a:srgbClr val="203448"/>
                </a:solidFill>
                <a:latin typeface="Avenir Next"/>
                <a:ea typeface="Avenir Next"/>
                <a:cs typeface="Avenir Next"/>
              </a:rPr>
              <a:t>vocoder</a:t>
            </a:r>
          </a:p>
        </p:txBody>
      </p:sp>
      <p:sp>
        <p:nvSpPr>
          <p:cNvPr id="11" name="Straight Connector 10">
            <a:extLst>
              <a:ext uri="{FF2B5EF4-FFF2-40B4-BE49-F238E27FC236}">
                <a16:creationId xmlns:a16="http://schemas.microsoft.com/office/drawing/2014/main" id="{93A7EE0D-61B6-4280-EE6C-F6744914D27D}"/>
              </a:ext>
            </a:extLst>
          </p:cNvPr>
          <p:cNvSpPr>
            <a:spLocks noGrp="1"/>
          </p:cNvSpPr>
          <p:nvPr/>
        </p:nvSpPr>
        <p:spPr>
          <a:xfrm>
            <a:off x="9477375" y="3952875"/>
            <a:ext cx="2000250" cy="0"/>
          </a:xfrm>
          <a:prstGeom prst="line">
            <a:avLst/>
          </a:prstGeom>
          <a:noFill/>
          <a:ln w="38100">
            <a:solidFill>
              <a:srgbClr val="B87928"/>
            </a:solidFill>
            <a:prstDash val="solid"/>
          </a:ln>
        </p:spPr>
        <p:txBody>
          <a:bodyPr/>
          <a:lstStyle/>
          <a:p>
            <a:endParaRPr/>
          </a:p>
        </p:txBody>
      </p:sp>
      <p:sp>
        <p:nvSpPr>
          <p:cNvPr id="12" name="Rectangle 11">
            <a:extLst>
              <a:ext uri="{FF2B5EF4-FFF2-40B4-BE49-F238E27FC236}">
                <a16:creationId xmlns:a16="http://schemas.microsoft.com/office/drawing/2014/main" id="{27952BDA-649E-6F1A-4DED-2D14ED43F20C}"/>
              </a:ext>
            </a:extLst>
          </p:cNvPr>
          <p:cNvSpPr>
            <a:spLocks noGrp="1"/>
          </p:cNvSpPr>
          <p:nvPr/>
        </p:nvSpPr>
        <p:spPr>
          <a:xfrm>
            <a:off x="9477375" y="4333875"/>
            <a:ext cx="2047875" cy="228600"/>
          </a:xfrm>
          <a:prstGeom prst="rect">
            <a:avLst/>
          </a:prstGeom>
          <a:noFill/>
          <a:ln w="0">
            <a:noFill/>
            <a:prstDash val="solid"/>
          </a:ln>
        </p:spPr>
        <p:txBody>
          <a:bodyPr wrap="square" lIns="0" tIns="0" rIns="0" bIns="0" anchor="t">
            <a:noAutofit/>
          </a:bodyPr>
          <a:lstStyle/>
          <a:p>
            <a:pPr algn="l">
              <a:buNone/>
              <a:defRPr sz="938" b="1" i="0">
                <a:solidFill>
                  <a:srgbClr val="B87928"/>
                </a:solidFill>
                <a:latin typeface="Avenir Next"/>
                <a:ea typeface="Avenir Next"/>
                <a:cs typeface="Avenir Next"/>
              </a:defRPr>
            </a:pPr>
            <a:r>
              <a:rPr sz="938" b="1" i="0">
                <a:solidFill>
                  <a:srgbClr val="B87928"/>
                </a:solidFill>
                <a:latin typeface="Avenir Next"/>
                <a:ea typeface="Avenir Next"/>
                <a:cs typeface="Avenir Next"/>
              </a:rPr>
              <a:t>WHAT CHANGES</a:t>
            </a:r>
          </a:p>
        </p:txBody>
      </p:sp>
      <p:sp>
        <p:nvSpPr>
          <p:cNvPr id="13" name="Rectangle 12">
            <a:extLst>
              <a:ext uri="{FF2B5EF4-FFF2-40B4-BE49-F238E27FC236}">
                <a16:creationId xmlns:a16="http://schemas.microsoft.com/office/drawing/2014/main" id="{C3DC00DA-4C1E-36D5-7FA1-1C6F13821FCE}"/>
              </a:ext>
            </a:extLst>
          </p:cNvPr>
          <p:cNvSpPr>
            <a:spLocks noGrp="1"/>
          </p:cNvSpPr>
          <p:nvPr/>
        </p:nvSpPr>
        <p:spPr>
          <a:xfrm>
            <a:off x="9382125" y="4762500"/>
            <a:ext cx="2238375" cy="762000"/>
          </a:xfrm>
          <a:prstGeom prst="rect">
            <a:avLst/>
          </a:prstGeom>
          <a:noFill/>
          <a:ln w="0">
            <a:noFill/>
            <a:prstDash val="solid"/>
          </a:ln>
        </p:spPr>
        <p:txBody>
          <a:bodyPr wrap="square" lIns="0" tIns="0" rIns="0" bIns="0" anchor="t">
            <a:normAutofit fontScale="92593" lnSpcReduction="10000"/>
          </a:bodyPr>
          <a:lstStyle/>
          <a:p>
            <a:pPr algn="ctr">
              <a:buNone/>
              <a:defRPr sz="1800" b="1" i="0">
                <a:solidFill>
                  <a:srgbClr val="151412"/>
                </a:solidFill>
                <a:latin typeface="Georgia"/>
                <a:ea typeface="Georgia"/>
                <a:cs typeface="Georgia"/>
              </a:defRPr>
            </a:pPr>
            <a:r>
              <a:rPr sz="1800" b="1" i="0">
                <a:solidFill>
                  <a:srgbClr val="151412"/>
                </a:solidFill>
                <a:latin typeface="Georgia"/>
                <a:ea typeface="Georgia"/>
                <a:cs typeface="Georgia"/>
              </a:rPr>
              <a:t>condition → LOA →</a:t>
            </a:r>
          </a:p>
          <a:p>
            <a:pPr algn="ctr">
              <a:buNone/>
              <a:defRPr sz="1800" b="1" i="0">
                <a:solidFill>
                  <a:srgbClr val="151412"/>
                </a:solidFill>
                <a:latin typeface="Georgia"/>
                <a:ea typeface="Georgia"/>
                <a:cs typeface="Georgia"/>
              </a:defRPr>
            </a:pPr>
            <a:r>
              <a:rPr sz="1800" b="1" i="0">
                <a:solidFill>
                  <a:srgbClr val="151412"/>
                </a:solidFill>
                <a:latin typeface="Georgia"/>
                <a:ea typeface="Georgia"/>
                <a:cs typeface="Georgia"/>
              </a:rPr>
              <a:t>latent diffusion generator</a:t>
            </a:r>
          </a:p>
        </p:txBody>
      </p:sp>
      <p:sp>
        <p:nvSpPr>
          <p:cNvPr id="14" name="Rectangle 13">
            <a:extLst>
              <a:ext uri="{FF2B5EF4-FFF2-40B4-BE49-F238E27FC236}">
                <a16:creationId xmlns:a16="http://schemas.microsoft.com/office/drawing/2014/main" id="{F66A042C-C0EB-11E4-8C47-2BCA670C2F64}"/>
              </a:ext>
            </a:extLst>
          </p:cNvPr>
          <p:cNvSpPr>
            <a:spLocks noGrp="1"/>
          </p:cNvSpPr>
          <p:nvPr/>
        </p:nvSpPr>
        <p:spPr>
          <a:xfrm>
            <a:off x="533400" y="6115050"/>
            <a:ext cx="5403533" cy="190500"/>
          </a:xfrm>
          <a:prstGeom prst="rect">
            <a:avLst/>
          </a:prstGeom>
          <a:noFill/>
          <a:ln w="0">
            <a:noFill/>
            <a:prstDash val="solid"/>
          </a:ln>
        </p:spPr>
        <p:txBody>
          <a:bodyPr wrap="square" lIns="0" tIns="0" rIns="0" bIns="0" anchor="ctr">
            <a:noAutofit/>
          </a:bodyPr>
          <a:lstStyle/>
          <a:p>
            <a:pPr algn="l">
              <a:buNone/>
              <a:defRPr sz="975" b="1" i="0">
                <a:solidFill>
                  <a:srgbClr val="203448"/>
                </a:solidFill>
                <a:latin typeface="Avenir Next"/>
                <a:ea typeface="Avenir Next"/>
                <a:cs typeface="Avenir Next"/>
              </a:defRPr>
            </a:pPr>
            <a:r>
              <a:rPr sz="975" b="1" i="0">
                <a:solidFill>
                  <a:srgbClr val="203448"/>
                </a:solidFill>
                <a:latin typeface="Avenir Next"/>
                <a:ea typeface="Avenir Next"/>
                <a:cs typeface="Avenir Next"/>
              </a:rPr>
              <a:t>AudioLDM training and sampling</a:t>
            </a:r>
          </a:p>
        </p:txBody>
      </p:sp>
      <p:sp>
        <p:nvSpPr>
          <p:cNvPr id="18" name="numbered-citations-38">
            <a:extLst>
              <a:ext uri="{FF2B5EF4-FFF2-40B4-BE49-F238E27FC236}">
                <a16:creationId xmlns:a16="http://schemas.microsoft.com/office/drawing/2014/main" id="{597EFDA5-68B7-6D7C-9495-6BFD223F18DD}"/>
              </a:ext>
            </a:extLst>
          </p:cNvPr>
          <p:cNvSpPr>
            <a:spLocks noGrp="1"/>
          </p:cNvSpPr>
          <p:nvPr/>
        </p:nvSpPr>
        <p:spPr>
          <a:xfrm>
            <a:off x="533400" y="6486525"/>
            <a:ext cx="10477500" cy="219075"/>
          </a:xfrm>
          <a:prstGeom prst="rect">
            <a:avLst/>
          </a:prstGeom>
          <a:noFill/>
          <a:ln w="0">
            <a:noFill/>
            <a:prstDash val="solid"/>
          </a:ln>
        </p:spPr>
        <p:txBody>
          <a:bodyPr wrap="square" lIns="0" tIns="0" rIns="0" bIns="0" anchor="b">
            <a:normAutofit/>
          </a:bodyPr>
          <a:lstStyle/>
          <a:p>
            <a:pPr algn="l">
              <a:lnSpc>
                <a:spcPct val="95000"/>
              </a:lnSpc>
              <a:buNone/>
              <a:defRPr sz="870" b="0" i="0">
                <a:solidFill>
                  <a:srgbClr val="66717A"/>
                </a:solidFill>
                <a:latin typeface="Avenir Next"/>
                <a:ea typeface="Avenir Next"/>
                <a:cs typeface="Avenir Next"/>
              </a:defRPr>
            </a:pPr>
            <a:r>
              <a:rPr sz="870" b="0" i="0">
                <a:solidFill>
                  <a:srgbClr val="66717A"/>
                </a:solidFill>
                <a:latin typeface="Avenir Next"/>
                <a:ea typeface="Avenir Next"/>
                <a:cs typeface="Avenir Next"/>
              </a:rPr>
              <a:t>[1] H. Liu et al., “AudioLDM: Text-to-Audio Generation with Latent Diffusion Models,” ICML 2023.</a:t>
            </a:r>
          </a:p>
        </p:txBody>
      </p:sp>
    </p:spTree>
    <p:extLst>
      <p:ext uri="{BB962C8B-B14F-4D97-AF65-F5344CB8AC3E}">
        <p14:creationId xmlns:p14="http://schemas.microsoft.com/office/powerpoint/2010/main" val="1748971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17" name="section-10">
            <a:extLst>
              <a:ext uri="{FF2B5EF4-FFF2-40B4-BE49-F238E27FC236}">
                <a16:creationId xmlns:a16="http://schemas.microsoft.com/office/drawing/2014/main" id="{E2118C96-2D3D-4FBB-A788-05CDA8EA6E6F}"/>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lang="en-US" sz="863" b="1" i="0" dirty="0">
                <a:solidFill>
                  <a:srgbClr val="203448"/>
                </a:solidFill>
                <a:latin typeface="Avenir Next"/>
                <a:ea typeface="Avenir Next"/>
                <a:cs typeface="Avenir Next"/>
              </a:rPr>
              <a:t>Background</a:t>
            </a:r>
            <a:endParaRPr sz="863" b="1" i="0" dirty="0">
              <a:solidFill>
                <a:srgbClr val="203448"/>
              </a:solidFill>
              <a:latin typeface="Avenir Next"/>
              <a:ea typeface="Avenir Next"/>
              <a:cs typeface="Avenir Next"/>
            </a:endParaRPr>
          </a:p>
        </p:txBody>
      </p:sp>
      <p:sp>
        <p:nvSpPr>
          <p:cNvPr id="2" name="Straight Connector 1">
            <a:extLst>
              <a:ext uri="{FF2B5EF4-FFF2-40B4-BE49-F238E27FC236}">
                <a16:creationId xmlns:a16="http://schemas.microsoft.com/office/drawing/2014/main" id="{88692F94-50CB-4359-9E73-83531B87579D}"/>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10">
            <a:extLst>
              <a:ext uri="{FF2B5EF4-FFF2-40B4-BE49-F238E27FC236}">
                <a16:creationId xmlns:a16="http://schemas.microsoft.com/office/drawing/2014/main" id="{6229974F-343A-459C-9C1F-11FD4DE6D252}"/>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AudioLDM generated general audio—but not intelligible speech</a:t>
            </a:r>
          </a:p>
        </p:txBody>
      </p:sp>
      <p:sp>
        <p:nvSpPr>
          <p:cNvPr id="4" name="Rectangle 3">
            <a:extLst>
              <a:ext uri="{FF2B5EF4-FFF2-40B4-BE49-F238E27FC236}">
                <a16:creationId xmlns:a16="http://schemas.microsoft.com/office/drawing/2014/main" id="{BBFD5A60-5517-4FA5-8B1F-D07C25729BBA}"/>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09</a:t>
            </a:r>
          </a:p>
        </p:txBody>
      </p:sp>
      <p:sp>
        <p:nvSpPr>
          <p:cNvPr id="5" name="Rectangle 4">
            <a:extLst>
              <a:ext uri="{FF2B5EF4-FFF2-40B4-BE49-F238E27FC236}">
                <a16:creationId xmlns:a16="http://schemas.microsoft.com/office/drawing/2014/main" id="{F17CBAEE-BE40-4271-9D49-4CC08F725B70}"/>
              </a:ext>
            </a:extLst>
          </p:cNvPr>
          <p:cNvSpPr>
            <a:spLocks noGrp="1"/>
          </p:cNvSpPr>
          <p:nvPr/>
        </p:nvSpPr>
        <p:spPr>
          <a:xfrm>
            <a:off x="666750" y="1619250"/>
            <a:ext cx="4095750" cy="247650"/>
          </a:xfrm>
          <a:prstGeom prst="rect">
            <a:avLst/>
          </a:prstGeom>
          <a:noFill/>
          <a:ln w="0">
            <a:noFill/>
            <a:prstDash val="solid"/>
          </a:ln>
        </p:spPr>
        <p:txBody>
          <a:bodyPr wrap="square" lIns="0" tIns="0" rIns="0" bIns="0" anchor="t">
            <a:noAutofit/>
          </a:bodyPr>
          <a:lstStyle/>
          <a:p>
            <a:pPr algn="l">
              <a:buNone/>
              <a:defRPr sz="975" b="1" i="0">
                <a:solidFill>
                  <a:srgbClr val="3974B9"/>
                </a:solidFill>
                <a:latin typeface="Avenir Next"/>
                <a:ea typeface="Avenir Next"/>
                <a:cs typeface="Avenir Next"/>
              </a:defRPr>
            </a:pPr>
            <a:r>
              <a:rPr sz="975" b="1" i="0">
                <a:solidFill>
                  <a:srgbClr val="3974B9"/>
                </a:solidFill>
                <a:latin typeface="Avenir Next"/>
                <a:ea typeface="Avenir Next"/>
                <a:cs typeface="Avenir Next"/>
              </a:rPr>
              <a:t>WHAT AUDIOLDM PROVED</a:t>
            </a:r>
          </a:p>
        </p:txBody>
      </p:sp>
      <p:sp>
        <p:nvSpPr>
          <p:cNvPr id="6" name="Rectangle 5">
            <a:extLst>
              <a:ext uri="{FF2B5EF4-FFF2-40B4-BE49-F238E27FC236}">
                <a16:creationId xmlns:a16="http://schemas.microsoft.com/office/drawing/2014/main" id="{872D099A-5141-4EE5-86C7-E0DDFC7BA29C}"/>
              </a:ext>
            </a:extLst>
          </p:cNvPr>
          <p:cNvSpPr>
            <a:spLocks noGrp="1"/>
          </p:cNvSpPr>
          <p:nvPr/>
        </p:nvSpPr>
        <p:spPr>
          <a:xfrm>
            <a:off x="685800" y="2143125"/>
            <a:ext cx="523875" cy="323850"/>
          </a:xfrm>
          <a:prstGeom prst="rect">
            <a:avLst/>
          </a:prstGeom>
          <a:noFill/>
          <a:ln w="0">
            <a:noFill/>
            <a:prstDash val="solid"/>
          </a:ln>
        </p:spPr>
        <p:txBody>
          <a:bodyPr wrap="square" lIns="0" tIns="0" rIns="0" bIns="0" anchor="t">
            <a:noAutofit/>
          </a:bodyPr>
          <a:lstStyle/>
          <a:p>
            <a:pPr algn="l">
              <a:buNone/>
              <a:defRPr sz="1125" b="1" i="0">
                <a:solidFill>
                  <a:srgbClr val="3974B9"/>
                </a:solidFill>
                <a:latin typeface="Avenir Next"/>
                <a:ea typeface="Avenir Next"/>
                <a:cs typeface="Avenir Next"/>
              </a:defRPr>
            </a:pPr>
            <a:r>
              <a:rPr sz="1125" b="1" i="0">
                <a:solidFill>
                  <a:srgbClr val="3974B9"/>
                </a:solidFill>
                <a:latin typeface="Avenir Next"/>
                <a:ea typeface="Avenir Next"/>
                <a:cs typeface="Avenir Next"/>
              </a:rPr>
              <a:t>01</a:t>
            </a:r>
          </a:p>
        </p:txBody>
      </p:sp>
      <p:sp>
        <p:nvSpPr>
          <p:cNvPr id="7" name="Rectangle 6">
            <a:extLst>
              <a:ext uri="{FF2B5EF4-FFF2-40B4-BE49-F238E27FC236}">
                <a16:creationId xmlns:a16="http://schemas.microsoft.com/office/drawing/2014/main" id="{A3D65FFC-059E-490C-8526-51A5566A0F07}"/>
              </a:ext>
            </a:extLst>
          </p:cNvPr>
          <p:cNvSpPr>
            <a:spLocks noGrp="1"/>
          </p:cNvSpPr>
          <p:nvPr/>
        </p:nvSpPr>
        <p:spPr>
          <a:xfrm>
            <a:off x="1333500" y="2076450"/>
            <a:ext cx="4191000" cy="666750"/>
          </a:xfrm>
          <a:prstGeom prst="rect">
            <a:avLst/>
          </a:prstGeom>
          <a:noFill/>
          <a:ln w="0">
            <a:noFill/>
            <a:prstDash val="solid"/>
          </a:ln>
        </p:spPr>
        <p:txBody>
          <a:bodyPr wrap="square" lIns="0" tIns="0" rIns="0" bIns="0" anchor="t">
            <a:normAutofit/>
          </a:bodyPr>
          <a:lstStyle/>
          <a:p>
            <a:pPr algn="l">
              <a:buNone/>
              <a:defRPr sz="1500" b="1" i="0">
                <a:solidFill>
                  <a:srgbClr val="151412"/>
                </a:solidFill>
                <a:latin typeface="Avenir Next"/>
                <a:ea typeface="Avenir Next"/>
                <a:cs typeface="Avenir Next"/>
              </a:defRPr>
            </a:pPr>
            <a:r>
              <a:rPr sz="1500" b="1" i="0">
                <a:solidFill>
                  <a:srgbClr val="151412"/>
                </a:solidFill>
                <a:latin typeface="Avenir Next"/>
                <a:ea typeface="Avenir Next"/>
                <a:cs typeface="Avenir Next"/>
              </a:rPr>
              <a:t>Latent diffusion can generate high-quality general audio.</a:t>
            </a:r>
          </a:p>
        </p:txBody>
      </p:sp>
      <p:sp>
        <p:nvSpPr>
          <p:cNvPr id="8" name="Rectangle 7">
            <a:extLst>
              <a:ext uri="{FF2B5EF4-FFF2-40B4-BE49-F238E27FC236}">
                <a16:creationId xmlns:a16="http://schemas.microsoft.com/office/drawing/2014/main" id="{3F6D41C2-B130-4C15-994A-863699F9C39B}"/>
              </a:ext>
            </a:extLst>
          </p:cNvPr>
          <p:cNvSpPr>
            <a:spLocks noGrp="1"/>
          </p:cNvSpPr>
          <p:nvPr/>
        </p:nvSpPr>
        <p:spPr>
          <a:xfrm>
            <a:off x="685800" y="3095625"/>
            <a:ext cx="523875" cy="323850"/>
          </a:xfrm>
          <a:prstGeom prst="rect">
            <a:avLst/>
          </a:prstGeom>
          <a:noFill/>
          <a:ln w="0">
            <a:noFill/>
            <a:prstDash val="solid"/>
          </a:ln>
        </p:spPr>
        <p:txBody>
          <a:bodyPr wrap="square" lIns="0" tIns="0" rIns="0" bIns="0" anchor="t">
            <a:noAutofit/>
          </a:bodyPr>
          <a:lstStyle/>
          <a:p>
            <a:pPr algn="l">
              <a:buNone/>
              <a:defRPr sz="1125" b="1" i="0">
                <a:solidFill>
                  <a:srgbClr val="3974B9"/>
                </a:solidFill>
                <a:latin typeface="Avenir Next"/>
                <a:ea typeface="Avenir Next"/>
                <a:cs typeface="Avenir Next"/>
              </a:defRPr>
            </a:pPr>
            <a:r>
              <a:rPr sz="1125" b="1" i="0">
                <a:solidFill>
                  <a:srgbClr val="3974B9"/>
                </a:solidFill>
                <a:latin typeface="Avenir Next"/>
                <a:ea typeface="Avenir Next"/>
                <a:cs typeface="Avenir Next"/>
              </a:rPr>
              <a:t>02</a:t>
            </a:r>
          </a:p>
        </p:txBody>
      </p:sp>
      <p:sp>
        <p:nvSpPr>
          <p:cNvPr id="9" name="Rectangle 8">
            <a:extLst>
              <a:ext uri="{FF2B5EF4-FFF2-40B4-BE49-F238E27FC236}">
                <a16:creationId xmlns:a16="http://schemas.microsoft.com/office/drawing/2014/main" id="{48010423-09F3-4156-B8B5-F5879EDB4698}"/>
              </a:ext>
            </a:extLst>
          </p:cNvPr>
          <p:cNvSpPr>
            <a:spLocks noGrp="1"/>
          </p:cNvSpPr>
          <p:nvPr/>
        </p:nvSpPr>
        <p:spPr>
          <a:xfrm>
            <a:off x="1333500" y="3028950"/>
            <a:ext cx="4191000" cy="666750"/>
          </a:xfrm>
          <a:prstGeom prst="rect">
            <a:avLst/>
          </a:prstGeom>
          <a:noFill/>
          <a:ln w="0">
            <a:noFill/>
            <a:prstDash val="solid"/>
          </a:ln>
        </p:spPr>
        <p:txBody>
          <a:bodyPr wrap="square" lIns="0" tIns="0" rIns="0" bIns="0" anchor="t">
            <a:normAutofit/>
          </a:bodyPr>
          <a:lstStyle/>
          <a:p>
            <a:pPr algn="l">
              <a:buNone/>
              <a:defRPr sz="1500" b="1" i="0">
                <a:solidFill>
                  <a:srgbClr val="151412"/>
                </a:solidFill>
                <a:latin typeface="Avenir Next"/>
                <a:ea typeface="Avenir Next"/>
                <a:cs typeface="Avenir Next"/>
              </a:defRPr>
            </a:pPr>
            <a:r>
              <a:rPr sz="1500" b="1" i="0">
                <a:solidFill>
                  <a:srgbClr val="151412"/>
                </a:solidFill>
                <a:latin typeface="Avenir Next"/>
                <a:ea typeface="Avenir Next"/>
                <a:cs typeface="Avenir Next"/>
              </a:rPr>
              <a:t>CLAP enables training with mostly unpaired audio.</a:t>
            </a:r>
          </a:p>
        </p:txBody>
      </p:sp>
      <p:sp>
        <p:nvSpPr>
          <p:cNvPr id="10" name="Rectangle 9">
            <a:extLst>
              <a:ext uri="{FF2B5EF4-FFF2-40B4-BE49-F238E27FC236}">
                <a16:creationId xmlns:a16="http://schemas.microsoft.com/office/drawing/2014/main" id="{215004FE-6F2E-4056-8931-F273E45D51D9}"/>
              </a:ext>
            </a:extLst>
          </p:cNvPr>
          <p:cNvSpPr>
            <a:spLocks noGrp="1"/>
          </p:cNvSpPr>
          <p:nvPr/>
        </p:nvSpPr>
        <p:spPr>
          <a:xfrm>
            <a:off x="685800" y="4048125"/>
            <a:ext cx="523875" cy="323850"/>
          </a:xfrm>
          <a:prstGeom prst="rect">
            <a:avLst/>
          </a:prstGeom>
          <a:noFill/>
          <a:ln w="0">
            <a:noFill/>
            <a:prstDash val="solid"/>
          </a:ln>
        </p:spPr>
        <p:txBody>
          <a:bodyPr wrap="square" lIns="0" tIns="0" rIns="0" bIns="0" anchor="t">
            <a:noAutofit/>
          </a:bodyPr>
          <a:lstStyle/>
          <a:p>
            <a:pPr algn="l">
              <a:buNone/>
              <a:defRPr sz="1125" b="1" i="0">
                <a:solidFill>
                  <a:srgbClr val="3974B9"/>
                </a:solidFill>
                <a:latin typeface="Avenir Next"/>
                <a:ea typeface="Avenir Next"/>
                <a:cs typeface="Avenir Next"/>
              </a:defRPr>
            </a:pPr>
            <a:r>
              <a:rPr sz="1125" b="1" i="0">
                <a:solidFill>
                  <a:srgbClr val="3974B9"/>
                </a:solidFill>
                <a:latin typeface="Avenir Next"/>
                <a:ea typeface="Avenir Next"/>
                <a:cs typeface="Avenir Next"/>
              </a:rPr>
              <a:t>03</a:t>
            </a:r>
          </a:p>
        </p:txBody>
      </p:sp>
      <p:sp>
        <p:nvSpPr>
          <p:cNvPr id="11" name="Rectangle 10">
            <a:extLst>
              <a:ext uri="{FF2B5EF4-FFF2-40B4-BE49-F238E27FC236}">
                <a16:creationId xmlns:a16="http://schemas.microsoft.com/office/drawing/2014/main" id="{EDD96CD0-2F38-4C9A-8EB1-65C41A3F5D21}"/>
              </a:ext>
            </a:extLst>
          </p:cNvPr>
          <p:cNvSpPr>
            <a:spLocks noGrp="1"/>
          </p:cNvSpPr>
          <p:nvPr/>
        </p:nvSpPr>
        <p:spPr>
          <a:xfrm>
            <a:off x="1333500" y="3981450"/>
            <a:ext cx="4191000" cy="666750"/>
          </a:xfrm>
          <a:prstGeom prst="rect">
            <a:avLst/>
          </a:prstGeom>
          <a:noFill/>
          <a:ln w="0">
            <a:noFill/>
            <a:prstDash val="solid"/>
          </a:ln>
        </p:spPr>
        <p:txBody>
          <a:bodyPr wrap="square" lIns="0" tIns="0" rIns="0" bIns="0" anchor="t">
            <a:normAutofit/>
          </a:bodyPr>
          <a:lstStyle/>
          <a:p>
            <a:pPr algn="l">
              <a:buNone/>
              <a:defRPr sz="1500" b="1" i="0">
                <a:solidFill>
                  <a:srgbClr val="151412"/>
                </a:solidFill>
                <a:latin typeface="Avenir Next"/>
                <a:ea typeface="Avenir Next"/>
                <a:cs typeface="Avenir Next"/>
              </a:defRPr>
            </a:pPr>
            <a:r>
              <a:rPr sz="1500" b="1" i="0">
                <a:solidFill>
                  <a:srgbClr val="151412"/>
                </a:solidFill>
                <a:latin typeface="Avenir Next"/>
                <a:ea typeface="Avenir Next"/>
                <a:cs typeface="Avenir Next"/>
              </a:rPr>
              <a:t>One model covers many environmental sound categories.</a:t>
            </a:r>
          </a:p>
        </p:txBody>
      </p:sp>
      <p:sp>
        <p:nvSpPr>
          <p:cNvPr id="12" name="Straight Connector 11">
            <a:extLst>
              <a:ext uri="{FF2B5EF4-FFF2-40B4-BE49-F238E27FC236}">
                <a16:creationId xmlns:a16="http://schemas.microsoft.com/office/drawing/2014/main" id="{0DCE73B9-47CA-4DA7-BC22-4F185A30BC8D}"/>
              </a:ext>
            </a:extLst>
          </p:cNvPr>
          <p:cNvSpPr>
            <a:spLocks noGrp="1"/>
          </p:cNvSpPr>
          <p:nvPr/>
        </p:nvSpPr>
        <p:spPr>
          <a:xfrm>
            <a:off x="6048375" y="1619250"/>
            <a:ext cx="0" cy="3524250"/>
          </a:xfrm>
          <a:prstGeom prst="line">
            <a:avLst/>
          </a:prstGeom>
          <a:noFill/>
          <a:ln w="11430">
            <a:solidFill>
              <a:srgbClr val="B9B5AB"/>
            </a:solidFill>
            <a:prstDash val="solid"/>
          </a:ln>
        </p:spPr>
        <p:txBody>
          <a:bodyPr/>
          <a:lstStyle/>
          <a:p>
            <a:endParaRPr/>
          </a:p>
        </p:txBody>
      </p:sp>
      <p:sp>
        <p:nvSpPr>
          <p:cNvPr id="13" name="Rectangle 12">
            <a:extLst>
              <a:ext uri="{FF2B5EF4-FFF2-40B4-BE49-F238E27FC236}">
                <a16:creationId xmlns:a16="http://schemas.microsoft.com/office/drawing/2014/main" id="{42FB88F4-BFE6-4F61-ACCA-C8B727831663}"/>
              </a:ext>
            </a:extLst>
          </p:cNvPr>
          <p:cNvSpPr>
            <a:spLocks noGrp="1"/>
          </p:cNvSpPr>
          <p:nvPr/>
        </p:nvSpPr>
        <p:spPr>
          <a:xfrm>
            <a:off x="6667500" y="1619250"/>
            <a:ext cx="4095750" cy="247650"/>
          </a:xfrm>
          <a:prstGeom prst="rect">
            <a:avLst/>
          </a:prstGeom>
          <a:noFill/>
          <a:ln w="0">
            <a:noFill/>
            <a:prstDash val="solid"/>
          </a:ln>
        </p:spPr>
        <p:txBody>
          <a:bodyPr wrap="square" lIns="0" tIns="0" rIns="0" bIns="0" anchor="t">
            <a:noAutofit/>
          </a:bodyPr>
          <a:lstStyle/>
          <a:p>
            <a:pPr algn="l">
              <a:buNone/>
              <a:defRPr sz="975" b="1" i="0">
                <a:solidFill>
                  <a:srgbClr val="B87928"/>
                </a:solidFill>
                <a:latin typeface="Avenir Next"/>
                <a:ea typeface="Avenir Next"/>
                <a:cs typeface="Avenir Next"/>
              </a:defRPr>
            </a:pPr>
            <a:r>
              <a:rPr sz="975" b="1" i="0">
                <a:solidFill>
                  <a:srgbClr val="B87928"/>
                </a:solidFill>
                <a:latin typeface="Avenir Next"/>
                <a:ea typeface="Avenir Next"/>
                <a:cs typeface="Avenir Next"/>
              </a:rPr>
              <a:t>WHAT IT COULD NOT YET DO</a:t>
            </a:r>
          </a:p>
        </p:txBody>
      </p:sp>
      <p:sp>
        <p:nvSpPr>
          <p:cNvPr id="14" name="Rectangle 13">
            <a:extLst>
              <a:ext uri="{FF2B5EF4-FFF2-40B4-BE49-F238E27FC236}">
                <a16:creationId xmlns:a16="http://schemas.microsoft.com/office/drawing/2014/main" id="{391EFE0D-68EC-434D-B0FD-7D92A339C9B3}"/>
              </a:ext>
            </a:extLst>
          </p:cNvPr>
          <p:cNvSpPr>
            <a:spLocks noGrp="1"/>
          </p:cNvSpPr>
          <p:nvPr/>
        </p:nvSpPr>
        <p:spPr>
          <a:xfrm>
            <a:off x="6667500" y="2238375"/>
            <a:ext cx="4191000" cy="1571625"/>
          </a:xfrm>
          <a:prstGeom prst="rect">
            <a:avLst/>
          </a:prstGeom>
          <a:noFill/>
          <a:ln w="0">
            <a:noFill/>
            <a:prstDash val="solid"/>
          </a:ln>
        </p:spPr>
        <p:txBody>
          <a:bodyPr wrap="square" lIns="0" tIns="0" rIns="0" bIns="0" anchor="t">
            <a:normAutofit/>
          </a:bodyPr>
          <a:lstStyle/>
          <a:p>
            <a:pPr algn="l">
              <a:buNone/>
              <a:defRPr sz="2550" b="1" i="0">
                <a:solidFill>
                  <a:srgbClr val="203448"/>
                </a:solidFill>
                <a:latin typeface="Georgia"/>
                <a:ea typeface="Georgia"/>
                <a:cs typeface="Georgia"/>
              </a:defRPr>
            </a:pPr>
            <a:r>
              <a:rPr sz="2550" b="1" i="0">
                <a:solidFill>
                  <a:srgbClr val="203448"/>
                </a:solidFill>
                <a:latin typeface="Georgia"/>
                <a:ea typeface="Georgia"/>
                <a:cs typeface="Georgia"/>
              </a:rPr>
              <a:t>Generate intelligible speech with exact words in the right order.</a:t>
            </a:r>
          </a:p>
        </p:txBody>
      </p:sp>
      <p:sp>
        <p:nvSpPr>
          <p:cNvPr id="15" name="Rectangle 14">
            <a:extLst>
              <a:ext uri="{FF2B5EF4-FFF2-40B4-BE49-F238E27FC236}">
                <a16:creationId xmlns:a16="http://schemas.microsoft.com/office/drawing/2014/main" id="{0BAEB9CE-A866-4433-AFFC-EA46C93169AE}"/>
              </a:ext>
            </a:extLst>
          </p:cNvPr>
          <p:cNvSpPr>
            <a:spLocks noGrp="1"/>
          </p:cNvSpPr>
          <p:nvPr/>
        </p:nvSpPr>
        <p:spPr>
          <a:xfrm>
            <a:off x="6667500" y="4333875"/>
            <a:ext cx="4191000" cy="762000"/>
          </a:xfrm>
          <a:prstGeom prst="rect">
            <a:avLst/>
          </a:prstGeom>
          <a:noFill/>
          <a:ln w="0">
            <a:noFill/>
            <a:prstDash val="solid"/>
          </a:ln>
        </p:spPr>
        <p:txBody>
          <a:bodyPr wrap="square" lIns="0" tIns="0" rIns="0" bIns="0" anchor="t">
            <a:normAutofit fontScale="96659" lnSpcReduction="10000"/>
          </a:bodyPr>
          <a:lstStyle/>
          <a:p>
            <a:pPr algn="l">
              <a:buNone/>
              <a:defRPr sz="1725" b="1" i="0">
                <a:solidFill>
                  <a:srgbClr val="B87928"/>
                </a:solidFill>
                <a:latin typeface="Avenir Next"/>
                <a:ea typeface="Avenir Next"/>
                <a:cs typeface="Avenir Next"/>
              </a:defRPr>
            </a:pPr>
            <a:r>
              <a:rPr sz="1725" b="1" i="0">
                <a:solidFill>
                  <a:srgbClr val="B87928"/>
                </a:solidFill>
                <a:latin typeface="Avenir Next"/>
                <a:ea typeface="Avenir Next"/>
                <a:cs typeface="Avenir Next"/>
              </a:rPr>
              <a:t>Unintelligible speech showed that global text conditioning was insufficient.</a:t>
            </a:r>
          </a:p>
        </p:txBody>
      </p:sp>
      <p:sp>
        <p:nvSpPr>
          <p:cNvPr id="16" name="Rectangle 15">
            <a:extLst>
              <a:ext uri="{FF2B5EF4-FFF2-40B4-BE49-F238E27FC236}">
                <a16:creationId xmlns:a16="http://schemas.microsoft.com/office/drawing/2014/main" id="{3D64DC95-412C-4CEC-8A40-07E5962A28E2}"/>
              </a:ext>
            </a:extLst>
          </p:cNvPr>
          <p:cNvSpPr>
            <a:spLocks noGrp="1"/>
          </p:cNvSpPr>
          <p:nvPr/>
        </p:nvSpPr>
        <p:spPr>
          <a:xfrm>
            <a:off x="2238375" y="5619750"/>
            <a:ext cx="7715250" cy="400050"/>
          </a:xfrm>
          <a:prstGeom prst="rect">
            <a:avLst/>
          </a:prstGeom>
          <a:noFill/>
          <a:ln w="0">
            <a:noFill/>
            <a:prstDash val="solid"/>
          </a:ln>
        </p:spPr>
        <p:txBody>
          <a:bodyPr wrap="square" lIns="0" tIns="0" rIns="0" bIns="0" anchor="t">
            <a:noAutofit/>
          </a:bodyPr>
          <a:lstStyle/>
          <a:p>
            <a:pPr algn="ctr">
              <a:buNone/>
              <a:defRPr sz="1875" b="1" i="0">
                <a:solidFill>
                  <a:srgbClr val="203448"/>
                </a:solidFill>
                <a:latin typeface="Georgia"/>
                <a:ea typeface="Georgia"/>
                <a:cs typeface="Georgia"/>
              </a:defRPr>
            </a:pPr>
            <a:r>
              <a:rPr sz="1875" b="1" i="0">
                <a:solidFill>
                  <a:srgbClr val="203448"/>
                </a:solidFill>
                <a:latin typeface="Georgia"/>
                <a:ea typeface="Georgia"/>
                <a:cs typeface="Georgia"/>
              </a:rPr>
              <a:t>AudioLDM is the foundation; AudioLDM 2 adds LOA as an intermediate audio representation.</a:t>
            </a:r>
          </a:p>
        </p:txBody>
      </p:sp>
      <p:sp>
        <p:nvSpPr>
          <p:cNvPr id="18" name="numbered-citations-9">
            <a:extLst>
              <a:ext uri="{FF2B5EF4-FFF2-40B4-BE49-F238E27FC236}">
                <a16:creationId xmlns:a16="http://schemas.microsoft.com/office/drawing/2014/main" id="{B15ECE76-C367-4201-B282-3C4ED5B5F34A}"/>
              </a:ext>
            </a:extLst>
          </p:cNvPr>
          <p:cNvSpPr>
            <a:spLocks noGrp="1"/>
          </p:cNvSpPr>
          <p:nvPr/>
        </p:nvSpPr>
        <p:spPr>
          <a:xfrm>
            <a:off x="533400" y="6276975"/>
            <a:ext cx="10477500" cy="428625"/>
          </a:xfrm>
          <a:prstGeom prst="rect">
            <a:avLst/>
          </a:prstGeom>
          <a:noFill/>
          <a:ln w="0">
            <a:noFill/>
            <a:prstDash val="solid"/>
          </a:ln>
        </p:spPr>
        <p:txBody>
          <a:bodyPr wrap="square" lIns="0" tIns="0" rIns="0" bIns="0" anchor="b">
            <a:normAutofit/>
          </a:bodyPr>
          <a:lstStyle/>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[1] H. Liu et al., “AudioLDM: Text-to-Audio Generation with Latent Diffusion Models,” ICML 2023.</a:t>
            </a:r>
          </a:p>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[2] Y. Wu et al., “Large-Scale Contrastive Language-Audio Pretraining,” ICASSP 2023.</a:t>
            </a:r>
          </a:p>
        </p:txBody>
      </p:sp>
    </p:spTree>
    <p:extLst>
      <p:ext uri="{BB962C8B-B14F-4D97-AF65-F5344CB8AC3E}">
        <p14:creationId xmlns:p14="http://schemas.microsoft.com/office/powerpoint/2010/main" val="1296461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14" name="section-2">
            <a:extLst>
              <a:ext uri="{FF2B5EF4-FFF2-40B4-BE49-F238E27FC236}">
                <a16:creationId xmlns:a16="http://schemas.microsoft.com/office/drawing/2014/main" id="{7006E09B-4B0D-4571-8B45-E1D69AD27D38}"/>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AUDIOLDM LIMITATION</a:t>
            </a:r>
          </a:p>
        </p:txBody>
      </p:sp>
      <p:sp>
        <p:nvSpPr>
          <p:cNvPr id="2" name="Straight Connector 1">
            <a:extLst>
              <a:ext uri="{FF2B5EF4-FFF2-40B4-BE49-F238E27FC236}">
                <a16:creationId xmlns:a16="http://schemas.microsoft.com/office/drawing/2014/main" id="{57B39474-97D7-418D-BF8F-08807D016E4C}"/>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2">
            <a:extLst>
              <a:ext uri="{FF2B5EF4-FFF2-40B4-BE49-F238E27FC236}">
                <a16:creationId xmlns:a16="http://schemas.microsoft.com/office/drawing/2014/main" id="{3B3FD4DF-30DA-4346-852C-B1564C7DB3F4}"/>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fontScale="91901"/>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AudioLDM produced speech-like audio, but not intelligible words</a:t>
            </a:r>
          </a:p>
        </p:txBody>
      </p:sp>
      <p:sp>
        <p:nvSpPr>
          <p:cNvPr id="4" name="Rectangle 3">
            <a:extLst>
              <a:ext uri="{FF2B5EF4-FFF2-40B4-BE49-F238E27FC236}">
                <a16:creationId xmlns:a16="http://schemas.microsoft.com/office/drawing/2014/main" id="{B26D1F0E-64A3-46C3-8FE8-E55FB7E10B68}"/>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10</a:t>
            </a:r>
          </a:p>
        </p:txBody>
      </p:sp>
      <p:sp>
        <p:nvSpPr>
          <p:cNvPr id="5" name="Rectangle 4">
            <a:extLst>
              <a:ext uri="{FF2B5EF4-FFF2-40B4-BE49-F238E27FC236}">
                <a16:creationId xmlns:a16="http://schemas.microsoft.com/office/drawing/2014/main" id="{2FFD6F3E-B362-4459-AA72-4024F35167A9}"/>
              </a:ext>
            </a:extLst>
          </p:cNvPr>
          <p:cNvSpPr>
            <a:spLocks noGrp="1"/>
          </p:cNvSpPr>
          <p:nvPr/>
        </p:nvSpPr>
        <p:spPr>
          <a:xfrm>
            <a:off x="590550" y="1504950"/>
            <a:ext cx="1333500" cy="238125"/>
          </a:xfrm>
          <a:prstGeom prst="rect">
            <a:avLst/>
          </a:prstGeom>
          <a:noFill/>
          <a:ln w="0">
            <a:noFill/>
            <a:prstDash val="solid"/>
          </a:ln>
        </p:spPr>
        <p:txBody>
          <a:bodyPr wrap="square" lIns="0" tIns="0" rIns="0" bIns="0" anchor="t">
            <a:noAutofit/>
          </a:bodyPr>
          <a:lstStyle/>
          <a:p>
            <a:pPr algn="l">
              <a:buNone/>
              <a:defRPr sz="900" b="1" i="0">
                <a:solidFill>
                  <a:srgbClr val="B87928"/>
                </a:solidFill>
                <a:latin typeface="Avenir Next"/>
                <a:ea typeface="Avenir Next"/>
                <a:cs typeface="Avenir Next"/>
              </a:defRPr>
            </a:pPr>
            <a:r>
              <a:rPr sz="900" b="1" i="0">
                <a:solidFill>
                  <a:srgbClr val="B87928"/>
                </a:solidFill>
                <a:latin typeface="Avenir Next"/>
                <a:ea typeface="Avenir Next"/>
                <a:cs typeface="Avenir Next"/>
              </a:rPr>
              <a:t>PROMPT</a:t>
            </a:r>
          </a:p>
        </p:txBody>
      </p:sp>
      <p:sp>
        <p:nvSpPr>
          <p:cNvPr id="6" name="Rectangle 5">
            <a:extLst>
              <a:ext uri="{FF2B5EF4-FFF2-40B4-BE49-F238E27FC236}">
                <a16:creationId xmlns:a16="http://schemas.microsoft.com/office/drawing/2014/main" id="{00E3F27E-1D56-480A-9CFB-508AF7AFFB87}"/>
              </a:ext>
            </a:extLst>
          </p:cNvPr>
          <p:cNvSpPr>
            <a:spLocks noGrp="1"/>
          </p:cNvSpPr>
          <p:nvPr/>
        </p:nvSpPr>
        <p:spPr>
          <a:xfrm>
            <a:off x="590550" y="1809750"/>
            <a:ext cx="3714750" cy="742950"/>
          </a:xfrm>
          <a:prstGeom prst="rect">
            <a:avLst/>
          </a:prstGeom>
          <a:noFill/>
          <a:ln w="0">
            <a:noFill/>
            <a:prstDash val="solid"/>
          </a:ln>
        </p:spPr>
        <p:txBody>
          <a:bodyPr wrap="square" lIns="0" tIns="0" rIns="0" bIns="0" anchor="ctr">
            <a:noAutofit/>
          </a:bodyPr>
          <a:lstStyle/>
          <a:p>
            <a:pPr algn="l">
              <a:buNone/>
              <a:defRPr sz="2550" b="0" i="0">
                <a:solidFill>
                  <a:srgbClr val="203448"/>
                </a:solidFill>
                <a:latin typeface="Georgia"/>
                <a:ea typeface="Georgia"/>
                <a:cs typeface="Georgia"/>
              </a:defRPr>
            </a:pPr>
            <a:r>
              <a:rPr sz="2550" b="0" i="0">
                <a:solidFill>
                  <a:srgbClr val="203448"/>
                </a:solidFill>
                <a:latin typeface="Georgia"/>
                <a:ea typeface="Georgia"/>
                <a:cs typeface="Georgia"/>
              </a:rPr>
              <a:t>“A man is speaking”</a:t>
            </a:r>
          </a:p>
        </p:txBody>
      </p:sp>
      <p:sp>
        <p:nvSpPr>
          <p:cNvPr id="7" name="Rectangle 6">
            <a:extLst>
              <a:ext uri="{FF2B5EF4-FFF2-40B4-BE49-F238E27FC236}">
                <a16:creationId xmlns:a16="http://schemas.microsoft.com/office/drawing/2014/main" id="{FE81BFBB-4AA0-4C13-8EDF-00B62636A295}"/>
              </a:ext>
            </a:extLst>
          </p:cNvPr>
          <p:cNvSpPr>
            <a:spLocks noGrp="1"/>
          </p:cNvSpPr>
          <p:nvPr/>
        </p:nvSpPr>
        <p:spPr>
          <a:xfrm>
            <a:off x="590550" y="3143250"/>
            <a:ext cx="3714750" cy="1095375"/>
          </a:xfrm>
          <a:prstGeom prst="rect">
            <a:avLst/>
          </a:prstGeom>
          <a:noFill/>
          <a:ln w="0">
            <a:noFill/>
            <a:prstDash val="solid"/>
          </a:ln>
        </p:spPr>
        <p:txBody>
          <a:bodyPr wrap="square" lIns="0" tIns="0" rIns="0" bIns="0" anchor="t">
            <a:normAutofit/>
          </a:bodyPr>
          <a:lstStyle/>
          <a:p>
            <a:pPr algn="l">
              <a:lnSpc>
                <a:spcPct val="110000"/>
              </a:lnSpc>
              <a:buNone/>
              <a:defRPr sz="1875" b="1" i="0">
                <a:solidFill>
                  <a:srgbClr val="151412"/>
                </a:solidFill>
                <a:latin typeface="Avenir Next"/>
                <a:ea typeface="Avenir Next"/>
                <a:cs typeface="Avenir Next"/>
              </a:defRPr>
            </a:pPr>
            <a:r>
              <a:rPr sz="1875" b="1" i="0">
                <a:solidFill>
                  <a:srgbClr val="151412"/>
                </a:solidFill>
                <a:latin typeface="Avenir Next"/>
                <a:ea typeface="Avenir Next"/>
                <a:cs typeface="Avenir Next"/>
              </a:rPr>
              <a:t>The output resembles speech, but the words are uncontrolled and unintelligible.</a:t>
            </a:r>
          </a:p>
        </p:txBody>
      </p:sp>
      <p:sp>
        <p:nvSpPr>
          <p:cNvPr id="8" name="Straight Connector 7">
            <a:extLst>
              <a:ext uri="{FF2B5EF4-FFF2-40B4-BE49-F238E27FC236}">
                <a16:creationId xmlns:a16="http://schemas.microsoft.com/office/drawing/2014/main" id="{BA445411-900F-4F68-9A1B-CD2A3506CAA5}"/>
              </a:ext>
            </a:extLst>
          </p:cNvPr>
          <p:cNvSpPr>
            <a:spLocks noGrp="1"/>
          </p:cNvSpPr>
          <p:nvPr/>
        </p:nvSpPr>
        <p:spPr>
          <a:xfrm>
            <a:off x="590550" y="4619625"/>
            <a:ext cx="3333750" cy="0"/>
          </a:xfrm>
          <a:prstGeom prst="line">
            <a:avLst/>
          </a:prstGeom>
          <a:noFill/>
          <a:ln w="38100">
            <a:solidFill>
              <a:srgbClr val="B87928"/>
            </a:solidFill>
            <a:prstDash val="solid"/>
          </a:ln>
        </p:spPr>
        <p:txBody>
          <a:bodyPr/>
          <a:lstStyle/>
          <a:p>
            <a:endParaRPr/>
          </a:p>
        </p:txBody>
      </p:sp>
      <p:sp>
        <p:nvSpPr>
          <p:cNvPr id="9" name="Rectangle 8">
            <a:extLst>
              <a:ext uri="{FF2B5EF4-FFF2-40B4-BE49-F238E27FC236}">
                <a16:creationId xmlns:a16="http://schemas.microsoft.com/office/drawing/2014/main" id="{30BB72BD-09E3-4F53-A0CA-0CC59F535B59}"/>
              </a:ext>
            </a:extLst>
          </p:cNvPr>
          <p:cNvSpPr>
            <a:spLocks noGrp="1"/>
          </p:cNvSpPr>
          <p:nvPr/>
        </p:nvSpPr>
        <p:spPr>
          <a:xfrm>
            <a:off x="590550" y="4857750"/>
            <a:ext cx="3714750" cy="857250"/>
          </a:xfrm>
          <a:prstGeom prst="rect">
            <a:avLst/>
          </a:prstGeom>
          <a:noFill/>
          <a:ln w="0">
            <a:noFill/>
            <a:prstDash val="solid"/>
          </a:ln>
        </p:spPr>
        <p:txBody>
          <a:bodyPr wrap="square" lIns="0" tIns="0" rIns="0" bIns="0" anchor="t">
            <a:normAutofit/>
          </a:bodyPr>
          <a:lstStyle/>
          <a:p>
            <a:pPr algn="l">
              <a:buNone/>
              <a:defRPr sz="1425" b="0" i="0">
                <a:solidFill>
                  <a:srgbClr val="66717A"/>
                </a:solidFill>
                <a:latin typeface="Avenir Next"/>
                <a:ea typeface="Avenir Next"/>
                <a:cs typeface="Avenir Next"/>
              </a:defRPr>
            </a:pPr>
            <a:r>
              <a:rPr sz="1425" b="0" i="0">
                <a:solidFill>
                  <a:srgbClr val="66717A"/>
                </a:solidFill>
                <a:latin typeface="Avenir Next"/>
                <a:ea typeface="Avenir Next"/>
                <a:cs typeface="Avenir Next"/>
              </a:rPr>
              <a:t>A conditioning representation was needed that retained linguistic content.</a:t>
            </a:r>
          </a:p>
        </p:txBody>
      </p:sp>
      <p:sp>
        <p:nvSpPr>
          <p:cNvPr id="10" name="Rectangle 9">
            <a:extLst>
              <a:ext uri="{FF2B5EF4-FFF2-40B4-BE49-F238E27FC236}">
                <a16:creationId xmlns:a16="http://schemas.microsoft.com/office/drawing/2014/main" id="{E69763C9-6634-48A9-A71A-DC015969909C}"/>
              </a:ext>
            </a:extLst>
          </p:cNvPr>
          <p:cNvSpPr>
            <a:spLocks noGrp="1"/>
          </p:cNvSpPr>
          <p:nvPr/>
        </p:nvSpPr>
        <p:spPr>
          <a:xfrm>
            <a:off x="4686300" y="1476375"/>
            <a:ext cx="6953250" cy="4476750"/>
          </a:xfrm>
          <a:prstGeom prst="rect">
            <a:avLst/>
          </a:prstGeom>
          <a:solidFill>
            <a:srgbClr val="FFFFFF"/>
          </a:solidFill>
          <a:ln w="7620">
            <a:solidFill>
              <a:srgbClr val="B9B5AB"/>
            </a:solidFill>
            <a:prstDash val="solid"/>
          </a:ln>
        </p:spPr>
        <p:txBody>
          <a:bodyPr/>
          <a:lstStyle/>
          <a:p>
            <a:endParaRPr/>
          </a:p>
        </p:txBody>
      </p:sp>
      <p:pic>
        <p:nvPicPr>
          <p:cNvPr id="27" name="Picture 25"/>
          <p:cNvPicPr>
            <a:picLocks noChangeAspect="1"/>
          </p:cNvPicPr>
          <p:nvPr/>
        </p:nvPicPr>
        <p:blipFill>
          <a:blip r:embed="rId5"/>
          <a:stretch/>
        </p:blipFill>
        <p:spPr>
          <a:xfrm>
            <a:off x="4876800" y="2266042"/>
            <a:ext cx="6572250" cy="2659292"/>
          </a:xfrm>
          <a:prstGeom prst="rect">
            <a:avLst/>
          </a:prstGeom>
        </p:spPr>
      </p:pic>
      <p:sp>
        <p:nvSpPr>
          <p:cNvPr id="12" name="Rectangle 11">
            <a:extLst>
              <a:ext uri="{FF2B5EF4-FFF2-40B4-BE49-F238E27FC236}">
                <a16:creationId xmlns:a16="http://schemas.microsoft.com/office/drawing/2014/main" id="{28F3BFE6-F474-4A01-8C35-946125E8A1C3}"/>
              </a:ext>
            </a:extLst>
          </p:cNvPr>
          <p:cNvSpPr>
            <a:spLocks noGrp="1"/>
          </p:cNvSpPr>
          <p:nvPr/>
        </p:nvSpPr>
        <p:spPr>
          <a:xfrm>
            <a:off x="4686300" y="6048375"/>
            <a:ext cx="4311015" cy="228600"/>
          </a:xfrm>
          <a:prstGeom prst="rect">
            <a:avLst/>
          </a:prstGeom>
          <a:noFill/>
          <a:ln w="0">
            <a:noFill/>
            <a:prstDash val="solid"/>
          </a:ln>
        </p:spPr>
        <p:txBody>
          <a:bodyPr wrap="square" lIns="0" tIns="0" rIns="0" bIns="0" anchor="ctr">
            <a:noAutofit/>
          </a:bodyPr>
          <a:lstStyle/>
          <a:p>
            <a:pPr algn="l">
              <a:buNone/>
              <a:defRPr sz="975" b="1" i="0">
                <a:solidFill>
                  <a:srgbClr val="203448"/>
                </a:solidFill>
                <a:latin typeface="Avenir Next"/>
                <a:ea typeface="Avenir Next"/>
                <a:cs typeface="Avenir Next"/>
              </a:defRPr>
            </a:pPr>
            <a:r>
              <a:rPr sz="975" b="1" i="0">
                <a:solidFill>
                  <a:srgbClr val="203448"/>
                </a:solidFill>
                <a:latin typeface="Avenir Next"/>
                <a:ea typeface="Avenir Next"/>
                <a:cs typeface="Avenir Next"/>
              </a:rPr>
              <a:t>AudioLDM output: speech-like acoustics, unintelligible words</a:t>
            </a:r>
          </a:p>
        </p:txBody>
      </p:sp>
      <p:sp>
        <p:nvSpPr>
          <p:cNvPr id="11" name="reference-footer-12">
            <a:extLst>
              <a:ext uri="{FF2B5EF4-FFF2-40B4-BE49-F238E27FC236}">
                <a16:creationId xmlns:a16="http://schemas.microsoft.com/office/drawing/2014/main" id="{FA99DD5B-82EC-DE02-CE1E-E78C2E792AD0}"/>
              </a:ext>
            </a:extLst>
          </p:cNvPr>
          <p:cNvSpPr>
            <a:spLocks noGrp="1"/>
          </p:cNvSpPr>
          <p:nvPr/>
        </p:nvSpPr>
        <p:spPr>
          <a:xfrm>
            <a:off x="533400" y="6486525"/>
            <a:ext cx="10477500" cy="219075"/>
          </a:xfrm>
          <a:prstGeom prst="rect">
            <a:avLst/>
          </a:prstGeom>
          <a:noFill/>
          <a:ln w="0">
            <a:noFill/>
            <a:prstDash val="solid"/>
          </a:ln>
        </p:spPr>
        <p:txBody>
          <a:bodyPr wrap="square" lIns="0" tIns="0" rIns="0" bIns="0" anchor="b">
            <a:normAutofit/>
          </a:bodyPr>
          <a:lstStyle/>
          <a:p>
            <a:pPr algn="l">
              <a:lnSpc>
                <a:spcPct val="95000"/>
              </a:lnSpc>
              <a:buNone/>
              <a:defRPr sz="870" b="0" i="0">
                <a:solidFill>
                  <a:srgbClr val="66717A"/>
                </a:solidFill>
                <a:latin typeface="Avenir Next"/>
                <a:ea typeface="Avenir Next"/>
                <a:cs typeface="Avenir Next"/>
              </a:defRPr>
            </a:pPr>
            <a:r>
              <a:rPr sz="870" b="0" i="0">
                <a:solidFill>
                  <a:srgbClr val="66717A"/>
                </a:solidFill>
                <a:latin typeface="Avenir Next"/>
                <a:ea typeface="Avenir Next"/>
                <a:cs typeface="Avenir Next"/>
              </a:rPr>
              <a:t>[1] H. Liu et al., “AudioLDM: Text-to-Audio Generation with Latent Diffusion Models,” ICML 2023.</a:t>
            </a:r>
          </a:p>
        </p:txBody>
      </p:sp>
      <p:pic>
        <p:nvPicPr>
          <p:cNvPr id="16" name="MEDIA_SLOT_AUDIOLDM_SPEECH" descr="media1.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637633" y="5341430"/>
            <a:ext cx="812768" cy="812768"/>
          </a:xfrm>
          <a:prstGeom prst="rect">
            <a:avLst/>
          </a:prstGeom>
        </p:spPr>
      </p:pic>
    </p:spTree>
    <p:extLst>
      <p:ext uri="{BB962C8B-B14F-4D97-AF65-F5344CB8AC3E}">
        <p14:creationId xmlns:p14="http://schemas.microsoft.com/office/powerpoint/2010/main" val="2075294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15" name="section-3">
            <a:extLst>
              <a:ext uri="{FF2B5EF4-FFF2-40B4-BE49-F238E27FC236}">
                <a16:creationId xmlns:a16="http://schemas.microsoft.com/office/drawing/2014/main" id="{E3A78AE8-6395-4430-9D29-95BDE4A488D1}"/>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AUDIOLDM 2 ANSWER</a:t>
            </a:r>
          </a:p>
        </p:txBody>
      </p:sp>
      <p:sp>
        <p:nvSpPr>
          <p:cNvPr id="2" name="Straight Connector 1">
            <a:extLst>
              <a:ext uri="{FF2B5EF4-FFF2-40B4-BE49-F238E27FC236}">
                <a16:creationId xmlns:a16="http://schemas.microsoft.com/office/drawing/2014/main" id="{BF8DC258-F813-423A-B94E-7F748CB79C94}"/>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3">
            <a:extLst>
              <a:ext uri="{FF2B5EF4-FFF2-40B4-BE49-F238E27FC236}">
                <a16:creationId xmlns:a16="http://schemas.microsoft.com/office/drawing/2014/main" id="{38A4408F-1051-4C6C-911E-6A8B0CB9CEEB}"/>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AudioLDM 2 generates intelligible speech with speaker control</a:t>
            </a:r>
          </a:p>
        </p:txBody>
      </p:sp>
      <p:sp>
        <p:nvSpPr>
          <p:cNvPr id="4" name="Rectangle 3">
            <a:extLst>
              <a:ext uri="{FF2B5EF4-FFF2-40B4-BE49-F238E27FC236}">
                <a16:creationId xmlns:a16="http://schemas.microsoft.com/office/drawing/2014/main" id="{E7C85B5C-2AD6-4B71-BF30-7D5B13F6DD74}"/>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11</a:t>
            </a:r>
          </a:p>
        </p:txBody>
      </p:sp>
      <p:sp>
        <p:nvSpPr>
          <p:cNvPr id="5" name="Rectangle 4">
            <a:extLst>
              <a:ext uri="{FF2B5EF4-FFF2-40B4-BE49-F238E27FC236}">
                <a16:creationId xmlns:a16="http://schemas.microsoft.com/office/drawing/2014/main" id="{89297DF6-330F-4254-9435-6E0DEEACC0B8}"/>
              </a:ext>
            </a:extLst>
          </p:cNvPr>
          <p:cNvSpPr>
            <a:spLocks noGrp="1"/>
          </p:cNvSpPr>
          <p:nvPr/>
        </p:nvSpPr>
        <p:spPr>
          <a:xfrm>
            <a:off x="533400" y="1428750"/>
            <a:ext cx="7620000" cy="4524375"/>
          </a:xfrm>
          <a:prstGeom prst="rect">
            <a:avLst/>
          </a:prstGeom>
          <a:solidFill>
            <a:srgbClr val="FFFFFF"/>
          </a:solidFill>
          <a:ln w="7620">
            <a:solidFill>
              <a:srgbClr val="B9B5AB"/>
            </a:solidFill>
            <a:prstDash val="solid"/>
          </a:ln>
        </p:spPr>
        <p:txBody>
          <a:bodyPr/>
          <a:lstStyle/>
          <a:p>
            <a:endParaRPr/>
          </a:p>
        </p:txBody>
      </p:sp>
      <p:pic>
        <p:nvPicPr>
          <p:cNvPr id="22" name="Picture 21"/>
          <p:cNvPicPr>
            <a:picLocks noChangeAspect="1"/>
          </p:cNvPicPr>
          <p:nvPr/>
        </p:nvPicPr>
        <p:blipFill>
          <a:blip r:embed="rId3"/>
          <a:stretch/>
        </p:blipFill>
        <p:spPr>
          <a:xfrm>
            <a:off x="723900" y="1909763"/>
            <a:ext cx="7239000" cy="3543300"/>
          </a:xfrm>
          <a:prstGeom prst="rect">
            <a:avLst/>
          </a:prstGeom>
        </p:spPr>
      </p:pic>
      <p:sp>
        <p:nvSpPr>
          <p:cNvPr id="7" name="Rectangle 6">
            <a:extLst>
              <a:ext uri="{FF2B5EF4-FFF2-40B4-BE49-F238E27FC236}">
                <a16:creationId xmlns:a16="http://schemas.microsoft.com/office/drawing/2014/main" id="{5FA09067-9F06-4324-A859-6CC423EEF17D}"/>
              </a:ext>
            </a:extLst>
          </p:cNvPr>
          <p:cNvSpPr>
            <a:spLocks noGrp="1"/>
          </p:cNvSpPr>
          <p:nvPr/>
        </p:nvSpPr>
        <p:spPr>
          <a:xfrm>
            <a:off x="533399" y="6048375"/>
            <a:ext cx="5799667" cy="228600"/>
          </a:xfrm>
          <a:prstGeom prst="rect">
            <a:avLst/>
          </a:prstGeom>
          <a:noFill/>
          <a:ln w="0">
            <a:noFill/>
            <a:prstDash val="solid"/>
          </a:ln>
        </p:spPr>
        <p:txBody>
          <a:bodyPr wrap="square" lIns="0" tIns="0" rIns="0" bIns="0" anchor="ctr">
            <a:noAutofit/>
          </a:bodyPr>
          <a:lstStyle/>
          <a:p>
            <a:pPr algn="l">
              <a:buNone/>
              <a:defRPr sz="975" b="1" i="0">
                <a:solidFill>
                  <a:srgbClr val="203448"/>
                </a:solidFill>
                <a:latin typeface="Avenir Next"/>
                <a:ea typeface="Avenir Next"/>
                <a:cs typeface="Avenir Next"/>
              </a:defRPr>
            </a:pPr>
            <a:r>
              <a:rPr sz="975" b="1" i="0">
                <a:solidFill>
                  <a:srgbClr val="203448"/>
                </a:solidFill>
                <a:latin typeface="Avenir Next"/>
                <a:ea typeface="Avenir Next"/>
                <a:cs typeface="Avenir Next"/>
              </a:rPr>
              <a:t>Text or phonemes plus a speaker prompt control what is said and how it sounds</a:t>
            </a:r>
          </a:p>
        </p:txBody>
      </p:sp>
      <p:sp>
        <p:nvSpPr>
          <p:cNvPr id="9" name="Rectangle 8">
            <a:extLst>
              <a:ext uri="{FF2B5EF4-FFF2-40B4-BE49-F238E27FC236}">
                <a16:creationId xmlns:a16="http://schemas.microsoft.com/office/drawing/2014/main" id="{454AFC84-4874-4B63-AF29-2244A5BC2C98}"/>
              </a:ext>
            </a:extLst>
          </p:cNvPr>
          <p:cNvSpPr>
            <a:spLocks noGrp="1"/>
          </p:cNvSpPr>
          <p:nvPr/>
        </p:nvSpPr>
        <p:spPr>
          <a:xfrm>
            <a:off x="8667750" y="1666875"/>
            <a:ext cx="1238250" cy="228600"/>
          </a:xfrm>
          <a:prstGeom prst="rect">
            <a:avLst/>
          </a:prstGeom>
          <a:noFill/>
          <a:ln w="0">
            <a:noFill/>
            <a:prstDash val="solid"/>
          </a:ln>
        </p:spPr>
        <p:txBody>
          <a:bodyPr wrap="square" lIns="0" tIns="0" rIns="0" bIns="0" anchor="t">
            <a:noAutofit/>
          </a:bodyPr>
          <a:lstStyle/>
          <a:p>
            <a:pPr algn="l">
              <a:buNone/>
              <a:defRPr sz="900" b="1" i="0">
                <a:solidFill>
                  <a:srgbClr val="3974B9"/>
                </a:solidFill>
                <a:latin typeface="Avenir Next"/>
                <a:ea typeface="Avenir Next"/>
                <a:cs typeface="Avenir Next"/>
              </a:defRPr>
            </a:pPr>
            <a:r>
              <a:rPr sz="900" b="1" i="0">
                <a:solidFill>
                  <a:srgbClr val="3974B9"/>
                </a:solidFill>
                <a:latin typeface="Avenir Next"/>
                <a:ea typeface="Avenir Next"/>
                <a:cs typeface="Avenir Next"/>
              </a:rPr>
              <a:t>TEXT</a:t>
            </a:r>
          </a:p>
        </p:txBody>
      </p:sp>
      <p:sp>
        <p:nvSpPr>
          <p:cNvPr id="10" name="Rectangle 9">
            <a:extLst>
              <a:ext uri="{FF2B5EF4-FFF2-40B4-BE49-F238E27FC236}">
                <a16:creationId xmlns:a16="http://schemas.microsoft.com/office/drawing/2014/main" id="{37B680FE-DD73-4564-99D7-389E9942BC91}"/>
              </a:ext>
            </a:extLst>
          </p:cNvPr>
          <p:cNvSpPr>
            <a:spLocks noGrp="1"/>
          </p:cNvSpPr>
          <p:nvPr/>
        </p:nvSpPr>
        <p:spPr>
          <a:xfrm>
            <a:off x="8667750" y="1981200"/>
            <a:ext cx="2762250" cy="742950"/>
          </a:xfrm>
          <a:prstGeom prst="rect">
            <a:avLst/>
          </a:prstGeom>
          <a:noFill/>
          <a:ln w="0">
            <a:noFill/>
            <a:prstDash val="solid"/>
          </a:ln>
        </p:spPr>
        <p:txBody>
          <a:bodyPr wrap="square" lIns="0" tIns="0" rIns="0" bIns="0" anchor="t">
            <a:noAutofit/>
          </a:bodyPr>
          <a:lstStyle/>
          <a:p>
            <a:pPr algn="l">
              <a:buNone/>
              <a:defRPr sz="2025" b="1" i="0">
                <a:solidFill>
                  <a:srgbClr val="151412"/>
                </a:solidFill>
                <a:latin typeface="Georgia"/>
                <a:ea typeface="Georgia"/>
                <a:cs typeface="Georgia"/>
              </a:defRPr>
            </a:pPr>
            <a:r>
              <a:rPr sz="2025" b="1" i="0">
                <a:solidFill>
                  <a:srgbClr val="151412"/>
                </a:solidFill>
                <a:latin typeface="Georgia"/>
                <a:ea typeface="Georgia"/>
                <a:cs typeface="Georgia"/>
              </a:rPr>
              <a:t>“I can heat things up.”</a:t>
            </a:r>
          </a:p>
        </p:txBody>
      </p:sp>
      <p:sp>
        <p:nvSpPr>
          <p:cNvPr id="11" name="Rectangle 10">
            <a:extLst>
              <a:ext uri="{FF2B5EF4-FFF2-40B4-BE49-F238E27FC236}">
                <a16:creationId xmlns:a16="http://schemas.microsoft.com/office/drawing/2014/main" id="{DDB08C72-2FF3-4060-8F3D-463CCE08C5B8}"/>
              </a:ext>
            </a:extLst>
          </p:cNvPr>
          <p:cNvSpPr>
            <a:spLocks noGrp="1"/>
          </p:cNvSpPr>
          <p:nvPr/>
        </p:nvSpPr>
        <p:spPr>
          <a:xfrm>
            <a:off x="9620250" y="2914650"/>
            <a:ext cx="762000" cy="428625"/>
          </a:xfrm>
          <a:prstGeom prst="rect">
            <a:avLst/>
          </a:prstGeom>
          <a:noFill/>
          <a:ln w="0">
            <a:noFill/>
            <a:prstDash val="solid"/>
          </a:ln>
        </p:spPr>
        <p:txBody>
          <a:bodyPr wrap="square" lIns="0" tIns="0" rIns="0" bIns="0" anchor="t">
            <a:noAutofit/>
          </a:bodyPr>
          <a:lstStyle/>
          <a:p>
            <a:pPr algn="ctr">
              <a:buNone/>
              <a:defRPr sz="2550" b="1" i="0">
                <a:solidFill>
                  <a:srgbClr val="B87928"/>
                </a:solidFill>
                <a:latin typeface="Avenir Next"/>
                <a:ea typeface="Avenir Next"/>
                <a:cs typeface="Avenir Next"/>
              </a:defRPr>
            </a:pPr>
            <a:r>
              <a:rPr sz="2550" b="1" i="0">
                <a:solidFill>
                  <a:srgbClr val="B87928"/>
                </a:solidFill>
                <a:latin typeface="Avenir Next"/>
                <a:ea typeface="Avenir Next"/>
                <a:cs typeface="Avenir Next"/>
              </a:rPr>
              <a:t>+</a:t>
            </a:r>
          </a:p>
        </p:txBody>
      </p:sp>
      <p:sp>
        <p:nvSpPr>
          <p:cNvPr id="12" name="Rectangle 11">
            <a:extLst>
              <a:ext uri="{FF2B5EF4-FFF2-40B4-BE49-F238E27FC236}">
                <a16:creationId xmlns:a16="http://schemas.microsoft.com/office/drawing/2014/main" id="{10829B3E-8F42-416F-91AC-C2E87810D903}"/>
              </a:ext>
            </a:extLst>
          </p:cNvPr>
          <p:cNvSpPr>
            <a:spLocks noGrp="1"/>
          </p:cNvSpPr>
          <p:nvPr/>
        </p:nvSpPr>
        <p:spPr>
          <a:xfrm>
            <a:off x="8667750" y="3571875"/>
            <a:ext cx="2190750" cy="228600"/>
          </a:xfrm>
          <a:prstGeom prst="rect">
            <a:avLst/>
          </a:prstGeom>
          <a:noFill/>
          <a:ln w="0">
            <a:noFill/>
            <a:prstDash val="solid"/>
          </a:ln>
        </p:spPr>
        <p:txBody>
          <a:bodyPr wrap="square" lIns="0" tIns="0" rIns="0" bIns="0" anchor="t">
            <a:noAutofit/>
          </a:bodyPr>
          <a:lstStyle/>
          <a:p>
            <a:pPr algn="l">
              <a:buNone/>
              <a:defRPr sz="900" b="1" i="0">
                <a:solidFill>
                  <a:srgbClr val="2A8A88"/>
                </a:solidFill>
                <a:latin typeface="Avenir Next"/>
                <a:ea typeface="Avenir Next"/>
                <a:cs typeface="Avenir Next"/>
              </a:defRPr>
            </a:pPr>
            <a:r>
              <a:rPr sz="900" b="1" i="0">
                <a:solidFill>
                  <a:srgbClr val="2A8A88"/>
                </a:solidFill>
                <a:latin typeface="Avenir Next"/>
                <a:ea typeface="Avenir Next"/>
                <a:cs typeface="Avenir Next"/>
              </a:rPr>
              <a:t>SPEAKER PROMPT</a:t>
            </a:r>
          </a:p>
        </p:txBody>
      </p:sp>
      <p:sp>
        <p:nvSpPr>
          <p:cNvPr id="13" name="Rectangle 12">
            <a:extLst>
              <a:ext uri="{FF2B5EF4-FFF2-40B4-BE49-F238E27FC236}">
                <a16:creationId xmlns:a16="http://schemas.microsoft.com/office/drawing/2014/main" id="{FEA730A2-93A1-4448-A335-864417212615}"/>
              </a:ext>
            </a:extLst>
          </p:cNvPr>
          <p:cNvSpPr>
            <a:spLocks noGrp="1"/>
          </p:cNvSpPr>
          <p:nvPr/>
        </p:nvSpPr>
        <p:spPr>
          <a:xfrm>
            <a:off x="8667750" y="3857625"/>
            <a:ext cx="2762250" cy="1066800"/>
          </a:xfrm>
          <a:prstGeom prst="rect">
            <a:avLst/>
          </a:prstGeom>
          <a:noFill/>
          <a:ln w="0">
            <a:noFill/>
            <a:prstDash val="solid"/>
          </a:ln>
        </p:spPr>
        <p:txBody>
          <a:bodyPr wrap="square" lIns="0" tIns="0" rIns="0" bIns="0" anchor="t">
            <a:noAutofit/>
          </a:bodyPr>
          <a:lstStyle/>
          <a:p>
            <a:pPr algn="ctr">
              <a:lnSpc>
                <a:spcPct val="102000"/>
              </a:lnSpc>
              <a:buNone/>
              <a:defRPr sz="1575" b="1" i="0">
                <a:solidFill>
                  <a:srgbClr val="203448"/>
                </a:solidFill>
                <a:latin typeface="Avenir Next"/>
                <a:ea typeface="Avenir Next"/>
                <a:cs typeface="Avenir Next"/>
              </a:defRPr>
            </a:pPr>
            <a:r>
              <a:rPr sz="1575" b="1" i="0">
                <a:solidFill>
                  <a:srgbClr val="203448"/>
                </a:solidFill>
                <a:latin typeface="Avenir Next"/>
                <a:ea typeface="Avenir Next"/>
                <a:cs typeface="Avenir Next"/>
              </a:rPr>
              <a:t>young girl</a:t>
            </a:r>
          </a:p>
          <a:p>
            <a:pPr algn="ctr">
              <a:lnSpc>
                <a:spcPct val="102000"/>
              </a:lnSpc>
              <a:buNone/>
              <a:defRPr sz="1575" b="1" i="0">
                <a:solidFill>
                  <a:srgbClr val="203448"/>
                </a:solidFill>
                <a:latin typeface="Avenir Next"/>
                <a:ea typeface="Avenir Next"/>
                <a:cs typeface="Avenir Next"/>
              </a:defRPr>
            </a:pPr>
            <a:r>
              <a:rPr sz="1575" b="1" i="0">
                <a:solidFill>
                  <a:srgbClr val="203448"/>
                </a:solidFill>
                <a:latin typeface="Avenir Next"/>
                <a:ea typeface="Avenir Next"/>
                <a:cs typeface="Avenir Next"/>
              </a:rPr>
              <a:t>— or —</a:t>
            </a:r>
          </a:p>
          <a:p>
            <a:pPr algn="ctr">
              <a:lnSpc>
                <a:spcPct val="102000"/>
              </a:lnSpc>
              <a:buNone/>
              <a:defRPr sz="1575" b="1" i="0">
                <a:solidFill>
                  <a:srgbClr val="203448"/>
                </a:solidFill>
                <a:latin typeface="Avenir Next"/>
                <a:ea typeface="Avenir Next"/>
                <a:cs typeface="Avenir Next"/>
              </a:defRPr>
            </a:pPr>
            <a:r>
              <a:rPr sz="1575" b="1" i="0">
                <a:solidFill>
                  <a:srgbClr val="203448"/>
                </a:solidFill>
                <a:latin typeface="Avenir Next"/>
                <a:ea typeface="Avenir Next"/>
                <a:cs typeface="Avenir Next"/>
              </a:rPr>
              <a:t>young male reporter</a:t>
            </a:r>
          </a:p>
        </p:txBody>
      </p:sp>
      <p:sp>
        <p:nvSpPr>
          <p:cNvPr id="14" name="Rectangle 13">
            <a:extLst>
              <a:ext uri="{FF2B5EF4-FFF2-40B4-BE49-F238E27FC236}">
                <a16:creationId xmlns:a16="http://schemas.microsoft.com/office/drawing/2014/main" id="{CD35F0D8-A8EE-4F36-8124-5E43867B5EA2}"/>
              </a:ext>
            </a:extLst>
          </p:cNvPr>
          <p:cNvSpPr>
            <a:spLocks noGrp="1"/>
          </p:cNvSpPr>
          <p:nvPr/>
        </p:nvSpPr>
        <p:spPr>
          <a:xfrm>
            <a:off x="8667750" y="5286375"/>
            <a:ext cx="2762250" cy="647700"/>
          </a:xfrm>
          <a:prstGeom prst="rect">
            <a:avLst/>
          </a:prstGeom>
          <a:noFill/>
          <a:ln w="0">
            <a:noFill/>
            <a:prstDash val="solid"/>
          </a:ln>
        </p:spPr>
        <p:txBody>
          <a:bodyPr wrap="square" lIns="0" tIns="0" rIns="0" bIns="0" anchor="t">
            <a:normAutofit fontScale="99415"/>
          </a:bodyPr>
          <a:lstStyle/>
          <a:p>
            <a:pPr algn="l">
              <a:buNone/>
              <a:defRPr sz="1425" b="0" i="0">
                <a:solidFill>
                  <a:srgbClr val="66717A"/>
                </a:solidFill>
                <a:latin typeface="Avenir Next"/>
                <a:ea typeface="Avenir Next"/>
                <a:cs typeface="Avenir Next"/>
              </a:defRPr>
            </a:pPr>
            <a:r>
              <a:rPr sz="1425" b="0" i="0">
                <a:solidFill>
                  <a:srgbClr val="66717A"/>
                </a:solidFill>
                <a:latin typeface="Avenir Next"/>
                <a:ea typeface="Avenir Next"/>
                <a:cs typeface="Avenir Next"/>
              </a:rPr>
              <a:t>LOA conditioning preserves exact words and speaker information.</a:t>
            </a:r>
          </a:p>
        </p:txBody>
      </p:sp>
    </p:spTree>
    <p:extLst>
      <p:ext uri="{BB962C8B-B14F-4D97-AF65-F5344CB8AC3E}">
        <p14:creationId xmlns:p14="http://schemas.microsoft.com/office/powerpoint/2010/main" val="1560870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90B0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DFE5C64-7281-412D-970A-EE85EE7CDF6D}"/>
              </a:ext>
            </a:extLst>
          </p:cNvPr>
          <p:cNvSpPr>
            <a:spLocks noGrp="1"/>
          </p:cNvSpPr>
          <p:nvPr/>
        </p:nvSpPr>
        <p:spPr>
          <a:xfrm>
            <a:off x="609600" y="523875"/>
            <a:ext cx="4953000" cy="266700"/>
          </a:xfrm>
          <a:prstGeom prst="rect">
            <a:avLst/>
          </a:prstGeom>
          <a:noFill/>
          <a:ln w="0">
            <a:noFill/>
            <a:prstDash val="solid"/>
          </a:ln>
        </p:spPr>
        <p:txBody>
          <a:bodyPr wrap="square" lIns="0" tIns="0" rIns="0" bIns="0" anchor="ctr">
            <a:noAutofit/>
          </a:bodyPr>
          <a:lstStyle/>
          <a:p>
            <a:pPr marL="0" marR="0" lvl="0" indent="0" algn="l" defTabSz="914400">
              <a:lnSpc>
                <a:spcPct val="100000"/>
              </a:lnSpc>
              <a:spcBef>
                <a:spcPts val="0"/>
              </a:spcBef>
              <a:spcAft>
                <a:spcPts val="0"/>
              </a:spcAft>
              <a:buClrTx/>
              <a:buSzTx/>
              <a:buFontTx/>
              <a:buNone/>
              <a:defRPr sz="975" b="1" i="0">
                <a:solidFill>
                  <a:srgbClr val="E18B42"/>
                </a:solidFill>
                <a:latin typeface="Avenir Next"/>
                <a:ea typeface="Avenir Next"/>
                <a:cs typeface="Avenir Next"/>
              </a:defRPr>
            </a:pPr>
            <a:r>
              <a:rPr sz="975" b="1" i="0" u="none" cap="none">
                <a:ln>
                  <a:noFill/>
                </a:ln>
                <a:solidFill>
                  <a:srgbClr val="E18B42"/>
                </a:solidFill>
                <a:latin typeface="Avenir Next"/>
                <a:ea typeface="Avenir Next"/>
                <a:cs typeface="Avenir Next"/>
              </a:rPr>
              <a:t>AUDIOLDM 2 · THE KEY DESIGN</a:t>
            </a:r>
          </a:p>
        </p:txBody>
      </p:sp>
      <p:sp>
        <p:nvSpPr>
          <p:cNvPr id="2" name="Rectangle 1">
            <a:extLst>
              <a:ext uri="{FF2B5EF4-FFF2-40B4-BE49-F238E27FC236}">
                <a16:creationId xmlns:a16="http://schemas.microsoft.com/office/drawing/2014/main" id="{146E2E6E-262B-4BDC-A17E-022005EC2596}"/>
              </a:ext>
            </a:extLst>
          </p:cNvPr>
          <p:cNvSpPr>
            <a:spLocks noGrp="1"/>
          </p:cNvSpPr>
          <p:nvPr/>
        </p:nvSpPr>
        <p:spPr>
          <a:xfrm>
            <a:off x="609600" y="1285875"/>
            <a:ext cx="7524750" cy="2143125"/>
          </a:xfrm>
          <a:prstGeom prst="rect">
            <a:avLst/>
          </a:prstGeom>
          <a:noFill/>
          <a:ln w="0">
            <a:noFill/>
            <a:prstDash val="solid"/>
          </a:ln>
        </p:spPr>
        <p:txBody>
          <a:bodyPr wrap="square" lIns="0" tIns="0" rIns="0" bIns="0" anchor="ctr">
            <a:normAutofit/>
          </a:bodyPr>
          <a:lstStyle/>
          <a:p>
            <a:pPr marL="0" marR="0" lvl="0" indent="0" algn="l" defTabSz="914400">
              <a:lnSpc>
                <a:spcPct val="96000"/>
              </a:lnSpc>
              <a:spcBef>
                <a:spcPts val="0"/>
              </a:spcBef>
              <a:spcAft>
                <a:spcPts val="0"/>
              </a:spcAft>
              <a:buClrTx/>
              <a:buSzTx/>
              <a:buFontTx/>
              <a:buNone/>
              <a:defRPr sz="4050" b="0" i="0">
                <a:solidFill>
                  <a:srgbClr val="FFFFFF"/>
                </a:solidFill>
                <a:latin typeface="Georgia"/>
                <a:ea typeface="Georgia"/>
                <a:cs typeface="Georgia"/>
              </a:defRPr>
            </a:pPr>
            <a:r>
              <a:rPr sz="4050" b="0" i="0" u="none" cap="none">
                <a:ln>
                  <a:noFill/>
                </a:ln>
                <a:solidFill>
                  <a:srgbClr val="FFFFFF"/>
                </a:solidFill>
                <a:latin typeface="Georgia"/>
                <a:ea typeface="Georgia"/>
                <a:cs typeface="Georgia"/>
              </a:rPr>
              <a:t>Language of Audio (LOA)</a:t>
            </a:r>
            <a:endParaRPr sz="4050" b="0" i="0" u="none" kern="1200" cap="none" spc="0" baseline="0">
              <a:ln>
                <a:noFill/>
              </a:ln>
              <a:solidFill>
                <a:srgbClr val="FFFFFF"/>
              </a:solidFill>
              <a:latin typeface="Georgia"/>
              <a:ea typeface="Georgia"/>
              <a:cs typeface="Georgia"/>
            </a:endParaRPr>
          </a:p>
        </p:txBody>
      </p:sp>
      <p:sp>
        <p:nvSpPr>
          <p:cNvPr id="3" name="Rectangle 2">
            <a:extLst>
              <a:ext uri="{FF2B5EF4-FFF2-40B4-BE49-F238E27FC236}">
                <a16:creationId xmlns:a16="http://schemas.microsoft.com/office/drawing/2014/main" id="{3FA9EFDC-5844-45F8-8816-6B98C3B24D2F}"/>
              </a:ext>
            </a:extLst>
          </p:cNvPr>
          <p:cNvSpPr>
            <a:spLocks noGrp="1"/>
          </p:cNvSpPr>
          <p:nvPr/>
        </p:nvSpPr>
        <p:spPr>
          <a:xfrm>
            <a:off x="647700" y="4562671"/>
            <a:ext cx="6286500" cy="685800"/>
          </a:xfrm>
          <a:prstGeom prst="rect">
            <a:avLst/>
          </a:prstGeom>
          <a:noFill/>
          <a:ln w="0">
            <a:noFill/>
            <a:prstDash val="solid"/>
          </a:ln>
        </p:spPr>
        <p:txBody>
          <a:bodyPr wrap="square" lIns="0" tIns="0" rIns="0" bIns="0" anchor="t">
            <a:normAutofit/>
          </a:bodyPr>
          <a:lstStyle/>
          <a:p>
            <a:pPr lvl="0">
              <a:lnSpc>
                <a:spcPct val="105000"/>
              </a:lnSpc>
              <a:buNone/>
              <a:defRPr sz="1500" b="0" i="0">
                <a:solidFill>
                  <a:srgbClr val="CBD3D8"/>
                </a:solidFill>
                <a:latin typeface="Avenir Next"/>
                <a:ea typeface="Avenir Next"/>
                <a:cs typeface="Avenir Next"/>
              </a:defRPr>
            </a:pPr>
            <a:r>
              <a:rPr sz="1500" b="0" i="0" u="none" cap="none">
                <a:ln>
                  <a:noFill/>
                </a:ln>
                <a:solidFill>
                  <a:srgbClr val="CBD3D8"/>
                </a:solidFill>
                <a:latin typeface="Avenir Next"/>
                <a:ea typeface="Avenir Next"/>
                <a:cs typeface="Avenir Next"/>
              </a:rPr>
              <a:t>Any conditioning</a:t>
            </a:r>
            <a:r>
              <a:rPr sz="1500">
                <a:solidFill>
                  <a:srgbClr val="CBD3D8"/>
                </a:solidFill>
                <a:latin typeface="Avenir Next"/>
                <a:ea typeface="Avenir Next"/>
                <a:cs typeface="Avenir Next"/>
              </a:rPr>
              <a:t> → Intermediate Audio Representation → Audio </a:t>
            </a:r>
            <a:r>
              <a:rPr sz="1500" b="0" i="0" u="none" cap="none">
                <a:ln>
                  <a:noFill/>
                </a:ln>
                <a:solidFill>
                  <a:srgbClr val="CBD3D8"/>
                </a:solidFill>
                <a:latin typeface="Avenir Next"/>
                <a:ea typeface="Avenir Next"/>
                <a:cs typeface="Avenir Next"/>
              </a:rPr>
              <a:t> </a:t>
            </a:r>
          </a:p>
          <a:p>
            <a:pPr lvl="0">
              <a:lnSpc>
                <a:spcPct val="105000"/>
              </a:lnSpc>
              <a:buNone/>
              <a:defRPr sz="1500" b="0" i="0">
                <a:solidFill>
                  <a:srgbClr val="CBD3D8"/>
                </a:solidFill>
                <a:latin typeface="Avenir Next"/>
                <a:ea typeface="Avenir Next"/>
                <a:cs typeface="Avenir Next"/>
              </a:defRPr>
            </a:pPr>
            <a:endParaRPr sz="1500">
              <a:solidFill>
                <a:srgbClr val="CBD3D8"/>
              </a:solidFill>
              <a:latin typeface="Avenir Next"/>
              <a:ea typeface="Avenir Next"/>
              <a:cs typeface="Avenir Next"/>
            </a:endParaRPr>
          </a:p>
        </p:txBody>
      </p:sp>
      <p:sp>
        <p:nvSpPr>
          <p:cNvPr id="4" name="Rectangle 3">
            <a:extLst>
              <a:ext uri="{FF2B5EF4-FFF2-40B4-BE49-F238E27FC236}">
                <a16:creationId xmlns:a16="http://schemas.microsoft.com/office/drawing/2014/main" id="{8746D265-B832-467C-9EE3-7B9A7F50CCCA}"/>
              </a:ext>
            </a:extLst>
          </p:cNvPr>
          <p:cNvSpPr>
            <a:spLocks noGrp="1"/>
          </p:cNvSpPr>
          <p:nvPr/>
        </p:nvSpPr>
        <p:spPr>
          <a:xfrm>
            <a:off x="8477250" y="0"/>
            <a:ext cx="3714750" cy="6858000"/>
          </a:xfrm>
          <a:prstGeom prst="rect">
            <a:avLst/>
          </a:prstGeom>
          <a:solidFill>
            <a:srgbClr val="203448"/>
          </a:solidFill>
          <a:ln w="0">
            <a:noFill/>
            <a:prstDash val="solid"/>
          </a:ln>
        </p:spPr>
        <p:txBody>
          <a:bodyPr/>
          <a:lstStyle/>
          <a:p>
            <a:pPr marL="0" marR="0" lvl="0" indent="0" algn="l" defTabSz="914400">
              <a:lnSpc>
                <a:spcPct val="100000"/>
              </a:lnSpc>
              <a:spcBef>
                <a:spcPts val="0"/>
              </a:spcBef>
              <a:spcAft>
                <a:spcPts val="0"/>
              </a:spcAft>
              <a:buClrTx/>
              <a:buSzTx/>
              <a:buFontTx/>
              <a:buNone/>
            </a:pPr>
            <a:endParaRPr sz="1800" b="0" i="0" u="none" kern="1200" cap="none" spc="0" baseline="0">
              <a:ln>
                <a:noFill/>
              </a:ln>
              <a:solidFill>
                <a:srgbClr val="000000"/>
              </a:solidFill>
              <a:latin typeface="Calibri"/>
              <a:ea typeface="Calibri"/>
              <a:cs typeface="Calibri"/>
            </a:endParaRPr>
          </a:p>
        </p:txBody>
      </p:sp>
      <p:pic>
        <p:nvPicPr>
          <p:cNvPr id="17" name="Picture 13"/>
          <p:cNvPicPr>
            <a:picLocks noChangeAspect="1"/>
          </p:cNvPicPr>
          <p:nvPr/>
        </p:nvPicPr>
        <p:blipFill>
          <a:blip r:embed="rId3"/>
          <a:srcRect l="44424" r="44424"/>
          <a:stretch>
            <a:fillRect/>
          </a:stretch>
        </p:blipFill>
        <p:spPr>
          <a:xfrm>
            <a:off x="8477250" y="0"/>
            <a:ext cx="3714750" cy="6858000"/>
          </a:xfrm>
          <a:prstGeom prst="rect">
            <a:avLst/>
          </a:prstGeom>
        </p:spPr>
      </p:pic>
      <p:sp>
        <p:nvSpPr>
          <p:cNvPr id="8" name="reference-footer-15">
            <a:extLst>
              <a:ext uri="{FF2B5EF4-FFF2-40B4-BE49-F238E27FC236}">
                <a16:creationId xmlns:a16="http://schemas.microsoft.com/office/drawing/2014/main" id="{5BCA0F2E-CF42-47A3-BA08-E8663A32EA7D}"/>
              </a:ext>
            </a:extLst>
          </p:cNvPr>
          <p:cNvSpPr>
            <a:spLocks noGrp="1"/>
          </p:cNvSpPr>
          <p:nvPr/>
        </p:nvSpPr>
        <p:spPr>
          <a:xfrm>
            <a:off x="533400" y="6486525"/>
            <a:ext cx="10477500" cy="219075"/>
          </a:xfrm>
          <a:prstGeom prst="rect">
            <a:avLst/>
          </a:prstGeom>
          <a:noFill/>
          <a:ln w="0">
            <a:noFill/>
            <a:prstDash val="solid"/>
          </a:ln>
        </p:spPr>
        <p:txBody>
          <a:bodyPr wrap="square" lIns="0" tIns="0" rIns="0" bIns="0" anchor="b">
            <a:normAutofit/>
          </a:bodyPr>
          <a:lstStyle/>
          <a:p>
            <a:pPr marL="0" marR="0" lvl="0" indent="0" algn="l" defTabSz="914400">
              <a:lnSpc>
                <a:spcPct val="95000"/>
              </a:lnSpc>
              <a:spcBef>
                <a:spcPts val="0"/>
              </a:spcBef>
              <a:spcAft>
                <a:spcPts val="0"/>
              </a:spcAft>
              <a:buClrTx/>
              <a:buSzTx/>
              <a:buFontTx/>
              <a:buNone/>
              <a:defRPr sz="870" b="0" i="0">
                <a:solidFill>
                  <a:srgbClr val="66717A"/>
                </a:solidFill>
                <a:latin typeface="Avenir Next"/>
                <a:ea typeface="Avenir Next"/>
                <a:cs typeface="Avenir Next"/>
              </a:defRPr>
            </a:pPr>
            <a:r>
              <a:rPr sz="870" b="0" i="0" u="none" cap="none">
                <a:ln>
                  <a:noFill/>
                </a:ln>
                <a:solidFill>
                  <a:srgbClr val="66717A"/>
                </a:solidFill>
                <a:latin typeface="Avenir Next"/>
                <a:ea typeface="Avenir Next"/>
                <a:cs typeface="Avenir Next"/>
              </a:rPr>
              <a:t>[1] A. Radford et al., “Language Models are Unsupervised Multitask Learners,” OpenAI technical report, 2019.</a:t>
            </a:r>
          </a:p>
        </p:txBody>
      </p:sp>
      <p:sp>
        <p:nvSpPr>
          <p:cNvPr id="5" name="Left Brace 4">
            <a:extLst>
              <a:ext uri="{FF2B5EF4-FFF2-40B4-BE49-F238E27FC236}">
                <a16:creationId xmlns:a16="http://schemas.microsoft.com/office/drawing/2014/main" id="{E4B70082-931B-D454-1549-40E3472C1884}"/>
              </a:ext>
            </a:extLst>
          </p:cNvPr>
          <p:cNvSpPr>
            <a:spLocks noGrp="1"/>
          </p:cNvSpPr>
          <p:nvPr/>
        </p:nvSpPr>
        <p:spPr>
          <a:xfrm rot="16200000">
            <a:off x="2800797" y="2752474"/>
            <a:ext cx="475948" cy="4782141"/>
          </a:xfrm>
          <a:prstGeom prst="leftBrace">
            <a:avLst>
              <a:gd name="adj1" fmla="val 8333"/>
              <a:gd name="adj2" fmla="val 50474"/>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buNone/>
            </a:pPr>
            <a:endParaRPr b="1">
              <a:solidFill>
                <a:schemeClr val="bg1"/>
              </a:solidFill>
            </a:endParaRPr>
          </a:p>
        </p:txBody>
      </p:sp>
      <p:sp>
        <p:nvSpPr>
          <p:cNvPr id="7" name="Left Brace 6">
            <a:extLst>
              <a:ext uri="{FF2B5EF4-FFF2-40B4-BE49-F238E27FC236}">
                <a16:creationId xmlns:a16="http://schemas.microsoft.com/office/drawing/2014/main" id="{5FC0B49C-AFC5-E381-2C22-ABD62E492AC6}"/>
              </a:ext>
            </a:extLst>
          </p:cNvPr>
          <p:cNvSpPr>
            <a:spLocks noGrp="1"/>
          </p:cNvSpPr>
          <p:nvPr/>
        </p:nvSpPr>
        <p:spPr>
          <a:xfrm rot="5400000">
            <a:off x="4124697" y="2342593"/>
            <a:ext cx="475948" cy="3831161"/>
          </a:xfrm>
          <a:prstGeom prst="leftBrace">
            <a:avLst>
              <a:gd name="adj1" fmla="val 8333"/>
              <a:gd name="adj2" fmla="val 50474"/>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anchor="ctr"/>
          <a:lstStyle/>
          <a:p>
            <a:pPr algn="ctr">
              <a:buNone/>
            </a:pPr>
            <a:endParaRPr>
              <a:solidFill>
                <a:schemeClr val="bg1"/>
              </a:solidFill>
            </a:endParaRPr>
          </a:p>
        </p:txBody>
      </p:sp>
      <p:sp>
        <p:nvSpPr>
          <p:cNvPr id="10" name="Rectangle 9">
            <a:extLst>
              <a:ext uri="{FF2B5EF4-FFF2-40B4-BE49-F238E27FC236}">
                <a16:creationId xmlns:a16="http://schemas.microsoft.com/office/drawing/2014/main" id="{14DE86CB-F444-BA22-D0A4-DB759BFE9806}"/>
              </a:ext>
            </a:extLst>
          </p:cNvPr>
          <p:cNvSpPr>
            <a:spLocks noGrp="1"/>
          </p:cNvSpPr>
          <p:nvPr/>
        </p:nvSpPr>
        <p:spPr>
          <a:xfrm>
            <a:off x="2801184" y="5452011"/>
            <a:ext cx="569831" cy="278717"/>
          </a:xfrm>
          <a:prstGeom prst="rect">
            <a:avLst/>
          </a:prstGeom>
          <a:noFill/>
          <a:ln w="0">
            <a:noFill/>
            <a:prstDash val="solid"/>
          </a:ln>
        </p:spPr>
        <p:txBody>
          <a:bodyPr wrap="square" lIns="0" tIns="0" rIns="0" bIns="0" anchor="t">
            <a:normAutofit/>
          </a:bodyPr>
          <a:lstStyle/>
          <a:p>
            <a:pPr lvl="0">
              <a:lnSpc>
                <a:spcPct val="105000"/>
              </a:lnSpc>
              <a:buNone/>
              <a:defRPr sz="1500" b="0" i="0">
                <a:solidFill>
                  <a:srgbClr val="CBD3D8"/>
                </a:solidFill>
                <a:latin typeface="Avenir Next"/>
                <a:ea typeface="Avenir Next"/>
                <a:cs typeface="Avenir Next"/>
              </a:defRPr>
            </a:pPr>
            <a:r>
              <a:rPr sz="1500" b="0" i="0" u="none" cap="none">
                <a:ln>
                  <a:noFill/>
                </a:ln>
                <a:solidFill>
                  <a:srgbClr val="CBD3D8"/>
                </a:solidFill>
                <a:latin typeface="Avenir Next"/>
                <a:ea typeface="Avenir Next"/>
                <a:cs typeface="Avenir Next"/>
              </a:rPr>
              <a:t>Task </a:t>
            </a:r>
            <a:r>
              <a:rPr sz="1500">
                <a:solidFill>
                  <a:srgbClr val="CBD3D8"/>
                </a:solidFill>
                <a:latin typeface="Avenir Next"/>
                <a:ea typeface="Avenir Next"/>
                <a:cs typeface="Avenir Next"/>
              </a:rPr>
              <a:t>1</a:t>
            </a:r>
          </a:p>
        </p:txBody>
      </p:sp>
      <p:sp>
        <p:nvSpPr>
          <p:cNvPr id="11" name="Rectangle 10">
            <a:extLst>
              <a:ext uri="{FF2B5EF4-FFF2-40B4-BE49-F238E27FC236}">
                <a16:creationId xmlns:a16="http://schemas.microsoft.com/office/drawing/2014/main" id="{E4B31551-2246-F234-0AAA-33A0FF3F9CFB}"/>
              </a:ext>
            </a:extLst>
          </p:cNvPr>
          <p:cNvSpPr>
            <a:spLocks noGrp="1"/>
          </p:cNvSpPr>
          <p:nvPr/>
        </p:nvSpPr>
        <p:spPr>
          <a:xfrm>
            <a:off x="4087059" y="3689887"/>
            <a:ext cx="569831" cy="278717"/>
          </a:xfrm>
          <a:prstGeom prst="rect">
            <a:avLst/>
          </a:prstGeom>
          <a:noFill/>
          <a:ln w="0">
            <a:noFill/>
            <a:prstDash val="solid"/>
          </a:ln>
        </p:spPr>
        <p:txBody>
          <a:bodyPr wrap="square" lIns="0" tIns="0" rIns="0" bIns="0" anchor="t">
            <a:normAutofit/>
          </a:bodyPr>
          <a:lstStyle/>
          <a:p>
            <a:pPr lvl="0">
              <a:lnSpc>
                <a:spcPct val="105000"/>
              </a:lnSpc>
              <a:buNone/>
              <a:defRPr sz="1500" b="0" i="0">
                <a:solidFill>
                  <a:srgbClr val="CBD3D8"/>
                </a:solidFill>
                <a:latin typeface="Avenir Next"/>
                <a:ea typeface="Avenir Next"/>
                <a:cs typeface="Avenir Next"/>
              </a:defRPr>
            </a:pPr>
            <a:r>
              <a:rPr sz="1500" b="0" i="0" u="none" cap="none">
                <a:ln>
                  <a:noFill/>
                </a:ln>
                <a:solidFill>
                  <a:srgbClr val="CBD3D8"/>
                </a:solidFill>
                <a:latin typeface="Avenir Next"/>
                <a:ea typeface="Avenir Next"/>
                <a:cs typeface="Avenir Next"/>
              </a:rPr>
              <a:t>Task </a:t>
            </a:r>
            <a:r>
              <a:rPr sz="1500">
                <a:solidFill>
                  <a:srgbClr val="CBD3D8"/>
                </a:solidFill>
                <a:latin typeface="Avenir Next"/>
                <a:ea typeface="Avenir Next"/>
                <a:cs typeface="Avenir Next"/>
              </a:rPr>
              <a:t>2</a:t>
            </a:r>
          </a:p>
        </p:txBody>
      </p:sp>
    </p:spTree>
    <p:extLst>
      <p:ext uri="{BB962C8B-B14F-4D97-AF65-F5344CB8AC3E}">
        <p14:creationId xmlns:p14="http://schemas.microsoft.com/office/powerpoint/2010/main" val="2782539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ction-9">
            <a:extLst>
              <a:ext uri="{FF2B5EF4-FFF2-40B4-BE49-F238E27FC236}">
                <a16:creationId xmlns:a16="http://schemas.microsoft.com/office/drawing/2014/main" id="{E2F99AA4-78D9-4E2F-B0B0-3F97E9899FA4}"/>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defRPr sz="863" b="1" i="0">
                <a:solidFill>
                  <a:srgbClr val="203448"/>
                </a:solidFill>
                <a:latin typeface="Avenir Next"/>
                <a:ea typeface="Avenir Next"/>
                <a:cs typeface="Avenir Next"/>
              </a:defRPr>
            </a:pPr>
            <a:r>
              <a:rPr lang="en-US" sz="863" b="1" dirty="0">
                <a:solidFill>
                  <a:srgbClr val="203448"/>
                </a:solidFill>
                <a:latin typeface="Avenir Next"/>
                <a:ea typeface="Avenir Next"/>
                <a:cs typeface="Avenir Next"/>
              </a:rPr>
              <a:t>LANGUAGE OF AUDIO</a:t>
            </a:r>
          </a:p>
        </p:txBody>
      </p:sp>
      <p:sp>
        <p:nvSpPr>
          <p:cNvPr id="2" name="Straight Connector 1">
            <a:extLst>
              <a:ext uri="{FF2B5EF4-FFF2-40B4-BE49-F238E27FC236}">
                <a16:creationId xmlns:a16="http://schemas.microsoft.com/office/drawing/2014/main" id="{9BF3D6A2-5630-4138-B505-95DEFBB7EEBE}"/>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9">
            <a:extLst>
              <a:ext uri="{FF2B5EF4-FFF2-40B4-BE49-F238E27FC236}">
                <a16:creationId xmlns:a16="http://schemas.microsoft.com/office/drawing/2014/main" id="{46BCF97D-6946-41E3-954F-8955797C9B02}"/>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AudioMAE learns useful features from masked spectrograms</a:t>
            </a:r>
          </a:p>
        </p:txBody>
      </p:sp>
      <p:sp>
        <p:nvSpPr>
          <p:cNvPr id="4" name="Rectangle 3">
            <a:extLst>
              <a:ext uri="{FF2B5EF4-FFF2-40B4-BE49-F238E27FC236}">
                <a16:creationId xmlns:a16="http://schemas.microsoft.com/office/drawing/2014/main" id="{B583F281-3B27-4127-B411-D9748D4FDA2D}"/>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13</a:t>
            </a:r>
          </a:p>
        </p:txBody>
      </p:sp>
      <p:pic>
        <p:nvPicPr>
          <p:cNvPr id="22" name="Picture 22"/>
          <p:cNvPicPr>
            <a:picLocks noChangeAspect="1"/>
          </p:cNvPicPr>
          <p:nvPr/>
        </p:nvPicPr>
        <p:blipFill>
          <a:blip r:embed="rId3">
            <a:clrChange>
              <a:clrFrom>
                <a:srgbClr val="FFFFFF"/>
              </a:clrFrom>
              <a:clrTo>
                <a:srgbClr val="FFFFFF">
                  <a:alpha val="0"/>
                </a:srgbClr>
              </a:clrTo>
            </a:clrChange>
          </a:blip>
          <a:stretch/>
        </p:blipFill>
        <p:spPr>
          <a:xfrm>
            <a:off x="-495830" y="1898856"/>
            <a:ext cx="9665165" cy="3098390"/>
          </a:xfrm>
          <a:prstGeom prst="rect">
            <a:avLst/>
          </a:prstGeom>
        </p:spPr>
      </p:pic>
      <p:sp>
        <p:nvSpPr>
          <p:cNvPr id="7" name="Rectangle 6">
            <a:extLst>
              <a:ext uri="{FF2B5EF4-FFF2-40B4-BE49-F238E27FC236}">
                <a16:creationId xmlns:a16="http://schemas.microsoft.com/office/drawing/2014/main" id="{C982A4CD-2196-45DB-87EE-7D965A9EFCD5}"/>
              </a:ext>
            </a:extLst>
          </p:cNvPr>
          <p:cNvSpPr>
            <a:spLocks noGrp="1"/>
          </p:cNvSpPr>
          <p:nvPr/>
        </p:nvSpPr>
        <p:spPr>
          <a:xfrm>
            <a:off x="8667750" y="1666875"/>
            <a:ext cx="2476500" cy="323850"/>
          </a:xfrm>
          <a:prstGeom prst="rect">
            <a:avLst/>
          </a:prstGeom>
          <a:noFill/>
          <a:ln w="0">
            <a:noFill/>
            <a:prstDash val="solid"/>
          </a:ln>
        </p:spPr>
        <p:txBody>
          <a:bodyPr wrap="square" lIns="0" tIns="0" rIns="0" bIns="0" anchor="t">
            <a:noAutofit/>
          </a:bodyPr>
          <a:lstStyle/>
          <a:p>
            <a:pPr algn="ctr">
              <a:buNone/>
              <a:defRPr sz="1275" b="1" i="0">
                <a:solidFill>
                  <a:srgbClr val="66717A"/>
                </a:solidFill>
                <a:latin typeface="Avenir Next"/>
                <a:ea typeface="Avenir Next"/>
                <a:cs typeface="Avenir Next"/>
              </a:defRPr>
            </a:pPr>
            <a:r>
              <a:rPr sz="1275" b="1" i="0">
                <a:solidFill>
                  <a:srgbClr val="66717A"/>
                </a:solidFill>
                <a:latin typeface="Avenir Next"/>
                <a:ea typeface="Avenir Next"/>
                <a:cs typeface="Avenir Next"/>
              </a:rPr>
              <a:t>SELF-SUPERVISED</a:t>
            </a:r>
          </a:p>
        </p:txBody>
      </p:sp>
      <p:sp>
        <p:nvSpPr>
          <p:cNvPr id="8" name="Rectangle 7">
            <a:extLst>
              <a:ext uri="{FF2B5EF4-FFF2-40B4-BE49-F238E27FC236}">
                <a16:creationId xmlns:a16="http://schemas.microsoft.com/office/drawing/2014/main" id="{B2D452C1-29CB-45B0-B89D-175C4915A722}"/>
              </a:ext>
            </a:extLst>
          </p:cNvPr>
          <p:cNvSpPr>
            <a:spLocks noGrp="1"/>
          </p:cNvSpPr>
          <p:nvPr/>
        </p:nvSpPr>
        <p:spPr>
          <a:xfrm>
            <a:off x="8429625" y="2333625"/>
            <a:ext cx="2952750" cy="742950"/>
          </a:xfrm>
          <a:prstGeom prst="rect">
            <a:avLst/>
          </a:prstGeom>
          <a:noFill/>
          <a:ln w="0">
            <a:noFill/>
            <a:prstDash val="solid"/>
          </a:ln>
        </p:spPr>
        <p:txBody>
          <a:bodyPr wrap="square" lIns="0" tIns="0" rIns="0" bIns="0" anchor="t">
            <a:noAutofit/>
          </a:bodyPr>
          <a:lstStyle/>
          <a:p>
            <a:pPr algn="ctr">
              <a:buNone/>
              <a:defRPr sz="3450" b="1" i="0">
                <a:solidFill>
                  <a:srgbClr val="3974B9"/>
                </a:solidFill>
                <a:latin typeface="Avenir Next"/>
                <a:ea typeface="Avenir Next"/>
                <a:cs typeface="Avenir Next"/>
              </a:defRPr>
            </a:pPr>
            <a:r>
              <a:rPr sz="3450" b="1" i="0">
                <a:solidFill>
                  <a:srgbClr val="3974B9"/>
                </a:solidFill>
                <a:latin typeface="Avenir Next"/>
                <a:ea typeface="Avenir Next"/>
                <a:cs typeface="Avenir Next"/>
              </a:rPr>
              <a:t>80% masked</a:t>
            </a:r>
          </a:p>
        </p:txBody>
      </p:sp>
      <p:sp>
        <p:nvSpPr>
          <p:cNvPr id="9" name="Rectangle 8">
            <a:extLst>
              <a:ext uri="{FF2B5EF4-FFF2-40B4-BE49-F238E27FC236}">
                <a16:creationId xmlns:a16="http://schemas.microsoft.com/office/drawing/2014/main" id="{EA0953AF-E8FD-4234-9EFF-22CD7C83128C}"/>
              </a:ext>
            </a:extLst>
          </p:cNvPr>
          <p:cNvSpPr>
            <a:spLocks noGrp="1"/>
          </p:cNvSpPr>
          <p:nvPr/>
        </p:nvSpPr>
        <p:spPr>
          <a:xfrm>
            <a:off x="8334375" y="3143250"/>
            <a:ext cx="3143250" cy="419100"/>
          </a:xfrm>
          <a:prstGeom prst="rect">
            <a:avLst/>
          </a:prstGeom>
          <a:noFill/>
          <a:ln w="0">
            <a:noFill/>
            <a:prstDash val="solid"/>
          </a:ln>
        </p:spPr>
        <p:txBody>
          <a:bodyPr wrap="square" lIns="0" tIns="0" rIns="0" bIns="0" anchor="t">
            <a:normAutofit/>
          </a:bodyPr>
          <a:lstStyle/>
          <a:p>
            <a:pPr algn="ctr">
              <a:buNone/>
              <a:defRPr sz="1275" b="1" i="0">
                <a:solidFill>
                  <a:srgbClr val="203448"/>
                </a:solidFill>
                <a:latin typeface="Avenir Next"/>
                <a:ea typeface="Avenir Next"/>
                <a:cs typeface="Avenir Next"/>
              </a:defRPr>
            </a:pPr>
            <a:r>
              <a:rPr sz="1275" b="1" i="0">
                <a:solidFill>
                  <a:srgbClr val="203448"/>
                </a:solidFill>
                <a:latin typeface="Avenir Next"/>
                <a:ea typeface="Avenir Next"/>
                <a:cs typeface="Avenir Next"/>
              </a:rPr>
              <a:t>the encoder sees only the visible 20% of patches</a:t>
            </a:r>
          </a:p>
        </p:txBody>
      </p:sp>
      <p:sp>
        <p:nvSpPr>
          <p:cNvPr id="10" name="Straight Connector 9">
            <a:extLst>
              <a:ext uri="{FF2B5EF4-FFF2-40B4-BE49-F238E27FC236}">
                <a16:creationId xmlns:a16="http://schemas.microsoft.com/office/drawing/2014/main" id="{E3CB9936-9004-4B7C-8E7F-610BBA78E65D}"/>
              </a:ext>
            </a:extLst>
          </p:cNvPr>
          <p:cNvSpPr>
            <a:spLocks noGrp="1"/>
          </p:cNvSpPr>
          <p:nvPr/>
        </p:nvSpPr>
        <p:spPr>
          <a:xfrm>
            <a:off x="8858250" y="3905250"/>
            <a:ext cx="2095500" cy="0"/>
          </a:xfrm>
          <a:prstGeom prst="line">
            <a:avLst/>
          </a:prstGeom>
          <a:noFill/>
          <a:ln w="38100">
            <a:solidFill>
              <a:srgbClr val="B87928"/>
            </a:solidFill>
            <a:prstDash val="solid"/>
          </a:ln>
        </p:spPr>
        <p:txBody>
          <a:bodyPr/>
          <a:lstStyle/>
          <a:p>
            <a:endParaRPr/>
          </a:p>
        </p:txBody>
      </p:sp>
      <p:sp>
        <p:nvSpPr>
          <p:cNvPr id="11" name="Rectangle 10">
            <a:extLst>
              <a:ext uri="{FF2B5EF4-FFF2-40B4-BE49-F238E27FC236}">
                <a16:creationId xmlns:a16="http://schemas.microsoft.com/office/drawing/2014/main" id="{8EFB26B9-1261-4866-9EAF-EC7FA0FFE700}"/>
              </a:ext>
            </a:extLst>
          </p:cNvPr>
          <p:cNvSpPr>
            <a:spLocks noGrp="1"/>
          </p:cNvSpPr>
          <p:nvPr/>
        </p:nvSpPr>
        <p:spPr>
          <a:xfrm>
            <a:off x="8334375" y="4286250"/>
            <a:ext cx="3143250" cy="952500"/>
          </a:xfrm>
          <a:prstGeom prst="rect">
            <a:avLst/>
          </a:prstGeom>
          <a:noFill/>
          <a:ln w="0">
            <a:noFill/>
            <a:prstDash val="solid"/>
          </a:ln>
        </p:spPr>
        <p:txBody>
          <a:bodyPr wrap="square" lIns="0" tIns="0" rIns="0" bIns="0" anchor="t">
            <a:normAutofit fontScale="94697" lnSpcReduction="10000"/>
          </a:bodyPr>
          <a:lstStyle/>
          <a:p>
            <a:pPr algn="ctr">
              <a:buNone/>
              <a:defRPr sz="1650" b="1" i="0">
                <a:solidFill>
                  <a:srgbClr val="151412"/>
                </a:solidFill>
                <a:latin typeface="Georgia"/>
                <a:ea typeface="Georgia"/>
                <a:cs typeface="Georgia"/>
              </a:defRPr>
            </a:pPr>
            <a:r>
              <a:rPr sz="1650" b="1" i="0">
                <a:solidFill>
                  <a:srgbClr val="151412"/>
                </a:solidFill>
                <a:latin typeface="Georgia"/>
                <a:ea typeface="Georgia"/>
                <a:cs typeface="Georgia"/>
              </a:rPr>
              <a:t>The decoder reconstructs hidden patches. AudioLDM 2 later uses the encoder features.</a:t>
            </a:r>
          </a:p>
        </p:txBody>
      </p:sp>
      <p:sp>
        <p:nvSpPr>
          <p:cNvPr id="12" name="Rectangle 11">
            <a:extLst>
              <a:ext uri="{FF2B5EF4-FFF2-40B4-BE49-F238E27FC236}">
                <a16:creationId xmlns:a16="http://schemas.microsoft.com/office/drawing/2014/main" id="{0BD2AF58-09B2-4351-A61A-9311712B82AE}"/>
              </a:ext>
            </a:extLst>
          </p:cNvPr>
          <p:cNvSpPr>
            <a:spLocks noGrp="1"/>
          </p:cNvSpPr>
          <p:nvPr/>
        </p:nvSpPr>
        <p:spPr>
          <a:xfrm>
            <a:off x="533400" y="6048375"/>
            <a:ext cx="4665345" cy="228600"/>
          </a:xfrm>
          <a:prstGeom prst="rect">
            <a:avLst/>
          </a:prstGeom>
          <a:noFill/>
          <a:ln w="0">
            <a:noFill/>
            <a:prstDash val="solid"/>
          </a:ln>
        </p:spPr>
        <p:txBody>
          <a:bodyPr wrap="square" lIns="0" tIns="0" rIns="0" bIns="0" anchor="ctr">
            <a:noAutofit/>
          </a:bodyPr>
          <a:lstStyle/>
          <a:p>
            <a:pPr algn="l">
              <a:buNone/>
              <a:defRPr sz="975" b="1" i="0">
                <a:solidFill>
                  <a:srgbClr val="203448"/>
                </a:solidFill>
                <a:latin typeface="Avenir Next"/>
                <a:ea typeface="Avenir Next"/>
                <a:cs typeface="Avenir Next"/>
              </a:defRPr>
            </a:pPr>
            <a:r>
              <a:rPr sz="975" b="1" i="0">
                <a:solidFill>
                  <a:srgbClr val="203448"/>
                </a:solidFill>
                <a:latin typeface="Avenir Next"/>
                <a:ea typeface="Avenir Next"/>
                <a:cs typeface="Avenir Next"/>
              </a:rPr>
              <a:t>Output used later: continuous encoder features</a:t>
            </a:r>
          </a:p>
        </p:txBody>
      </p:sp>
      <p:sp>
        <p:nvSpPr>
          <p:cNvPr id="13" name="Rectangle 12">
            <a:extLst>
              <a:ext uri="{FF2B5EF4-FFF2-40B4-BE49-F238E27FC236}">
                <a16:creationId xmlns:a16="http://schemas.microsoft.com/office/drawing/2014/main" id="{DAC99A04-EC35-492C-B32E-7D0E1CC48EEC}"/>
              </a:ext>
            </a:extLst>
          </p:cNvPr>
          <p:cNvSpPr>
            <a:spLocks noGrp="1"/>
          </p:cNvSpPr>
          <p:nvPr/>
        </p:nvSpPr>
        <p:spPr>
          <a:xfrm>
            <a:off x="5198745" y="6048375"/>
            <a:ext cx="2859405" cy="228600"/>
          </a:xfrm>
          <a:prstGeom prst="rect">
            <a:avLst/>
          </a:prstGeom>
          <a:noFill/>
          <a:ln w="0">
            <a:noFill/>
            <a:prstDash val="solid"/>
          </a:ln>
        </p:spPr>
        <p:txBody>
          <a:bodyPr wrap="square" lIns="0" tIns="0" rIns="0" bIns="0" anchor="ctr">
            <a:normAutofit/>
          </a:bodyPr>
          <a:lstStyle/>
          <a:p>
            <a:pPr algn="r">
              <a:buNone/>
              <a:defRPr sz="863" b="0" i="1">
                <a:solidFill>
                  <a:srgbClr val="66717A"/>
                </a:solidFill>
                <a:latin typeface="Georgia"/>
                <a:ea typeface="Georgia"/>
                <a:cs typeface="Georgia"/>
              </a:defRPr>
            </a:pPr>
            <a:r>
              <a:rPr sz="863" b="0" i="1" dirty="0" err="1">
                <a:solidFill>
                  <a:srgbClr val="66717A"/>
                </a:solidFill>
                <a:latin typeface="Georgia"/>
                <a:ea typeface="Georgia"/>
                <a:cs typeface="Georgia"/>
              </a:rPr>
              <a:t>AudioMAE</a:t>
            </a:r>
            <a:r>
              <a:rPr sz="863" b="0" i="1" dirty="0">
                <a:solidFill>
                  <a:srgbClr val="66717A"/>
                </a:solidFill>
                <a:latin typeface="Georgia"/>
                <a:ea typeface="Georgia"/>
                <a:cs typeface="Georgia"/>
              </a:rPr>
              <a:t> Fig. 1</a:t>
            </a:r>
          </a:p>
        </p:txBody>
      </p:sp>
      <p:sp>
        <p:nvSpPr>
          <p:cNvPr id="16" name="reference-footer-17">
            <a:extLst>
              <a:ext uri="{FF2B5EF4-FFF2-40B4-BE49-F238E27FC236}">
                <a16:creationId xmlns:a16="http://schemas.microsoft.com/office/drawing/2014/main" id="{B6AA0A66-2299-4085-87F7-E5E82AA8D4DF}"/>
              </a:ext>
            </a:extLst>
          </p:cNvPr>
          <p:cNvSpPr>
            <a:spLocks noGrp="1"/>
          </p:cNvSpPr>
          <p:nvPr/>
        </p:nvSpPr>
        <p:spPr>
          <a:xfrm>
            <a:off x="533400" y="6486525"/>
            <a:ext cx="10477500" cy="219075"/>
          </a:xfrm>
          <a:prstGeom prst="rect">
            <a:avLst/>
          </a:prstGeom>
          <a:noFill/>
          <a:ln w="0">
            <a:noFill/>
            <a:prstDash val="solid"/>
          </a:ln>
        </p:spPr>
        <p:txBody>
          <a:bodyPr wrap="square" lIns="0" tIns="0" rIns="0" bIns="0" anchor="b">
            <a:normAutofit/>
          </a:bodyPr>
          <a:lstStyle/>
          <a:p>
            <a:pPr algn="l">
              <a:lnSpc>
                <a:spcPct val="95000"/>
              </a:lnSpc>
              <a:buNone/>
              <a:defRPr sz="870" b="0" i="0">
                <a:solidFill>
                  <a:srgbClr val="66717A"/>
                </a:solidFill>
                <a:latin typeface="Avenir Next"/>
                <a:ea typeface="Avenir Next"/>
                <a:cs typeface="Avenir Next"/>
              </a:defRPr>
            </a:pPr>
            <a:r>
              <a:rPr sz="870" b="0" i="0">
                <a:solidFill>
                  <a:srgbClr val="66717A"/>
                </a:solidFill>
                <a:latin typeface="Avenir Next"/>
                <a:ea typeface="Avenir Next"/>
                <a:cs typeface="Avenir Next"/>
              </a:rPr>
              <a:t>[1] P.-Y. Huang et al., “Masked Autoencoders that Listen,” NeurIPS 2022.</a:t>
            </a:r>
          </a:p>
        </p:txBody>
      </p:sp>
    </p:spTree>
    <p:extLst>
      <p:ext uri="{BB962C8B-B14F-4D97-AF65-F5344CB8AC3E}">
        <p14:creationId xmlns:p14="http://schemas.microsoft.com/office/powerpoint/2010/main" val="2066357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ection-8">
            <a:extLst>
              <a:ext uri="{FF2B5EF4-FFF2-40B4-BE49-F238E27FC236}">
                <a16:creationId xmlns:a16="http://schemas.microsoft.com/office/drawing/2014/main" id="{4C94B870-514D-47B2-8D90-C17C73C28A08}"/>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dirty="0">
                <a:solidFill>
                  <a:srgbClr val="203448"/>
                </a:solidFill>
                <a:latin typeface="Avenir Next"/>
                <a:ea typeface="Avenir Next"/>
                <a:cs typeface="Avenir Next"/>
              </a:rPr>
              <a:t>LANGUAGE OF AUDIO</a:t>
            </a:r>
          </a:p>
        </p:txBody>
      </p:sp>
      <p:sp>
        <p:nvSpPr>
          <p:cNvPr id="2" name="Straight Connector 1">
            <a:extLst>
              <a:ext uri="{FF2B5EF4-FFF2-40B4-BE49-F238E27FC236}">
                <a16:creationId xmlns:a16="http://schemas.microsoft.com/office/drawing/2014/main" id="{494EDFC3-770C-4BFA-AFE6-A06490EB7317}"/>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8">
            <a:extLst>
              <a:ext uri="{FF2B5EF4-FFF2-40B4-BE49-F238E27FC236}">
                <a16:creationId xmlns:a16="http://schemas.microsoft.com/office/drawing/2014/main" id="{3BBC4613-513F-4EA1-9182-1D6D799B0A9B}"/>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Why AudioMAE features are used for LOA</a:t>
            </a:r>
          </a:p>
        </p:txBody>
      </p:sp>
      <p:sp>
        <p:nvSpPr>
          <p:cNvPr id="4" name="Rectangle 3">
            <a:extLst>
              <a:ext uri="{FF2B5EF4-FFF2-40B4-BE49-F238E27FC236}">
                <a16:creationId xmlns:a16="http://schemas.microsoft.com/office/drawing/2014/main" id="{E155F434-12BA-44D6-B2A9-50FEA5A0B222}"/>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14</a:t>
            </a:r>
          </a:p>
        </p:txBody>
      </p:sp>
      <p:sp>
        <p:nvSpPr>
          <p:cNvPr id="5" name="Rectangle 4">
            <a:extLst>
              <a:ext uri="{FF2B5EF4-FFF2-40B4-BE49-F238E27FC236}">
                <a16:creationId xmlns:a16="http://schemas.microsoft.com/office/drawing/2014/main" id="{4AD3F1CA-1639-4483-BEA9-74F5C5EAFB5B}"/>
              </a:ext>
            </a:extLst>
          </p:cNvPr>
          <p:cNvSpPr>
            <a:spLocks noGrp="1"/>
          </p:cNvSpPr>
          <p:nvPr/>
        </p:nvSpPr>
        <p:spPr>
          <a:xfrm>
            <a:off x="666750" y="1571625"/>
            <a:ext cx="523875" cy="266700"/>
          </a:xfrm>
          <a:prstGeom prst="rect">
            <a:avLst/>
          </a:prstGeom>
          <a:noFill/>
          <a:ln w="0">
            <a:noFill/>
            <a:prstDash val="solid"/>
          </a:ln>
        </p:spPr>
        <p:txBody>
          <a:bodyPr wrap="square" lIns="0" tIns="0" rIns="0" bIns="0" anchor="t">
            <a:noAutofit/>
          </a:bodyPr>
          <a:lstStyle/>
          <a:p>
            <a:pPr algn="l">
              <a:buNone/>
              <a:defRPr sz="1050" b="1" i="0">
                <a:solidFill>
                  <a:srgbClr val="3974B9"/>
                </a:solidFill>
                <a:latin typeface="Avenir Next"/>
                <a:ea typeface="Avenir Next"/>
                <a:cs typeface="Avenir Next"/>
              </a:defRPr>
            </a:pPr>
            <a:r>
              <a:rPr sz="1050" b="1" i="0">
                <a:solidFill>
                  <a:srgbClr val="3974B9"/>
                </a:solidFill>
                <a:latin typeface="Avenir Next"/>
                <a:ea typeface="Avenir Next"/>
                <a:cs typeface="Avenir Next"/>
              </a:rPr>
              <a:t>01</a:t>
            </a:r>
          </a:p>
        </p:txBody>
      </p:sp>
      <p:sp>
        <p:nvSpPr>
          <p:cNvPr id="6" name="Rectangle 5">
            <a:extLst>
              <a:ext uri="{FF2B5EF4-FFF2-40B4-BE49-F238E27FC236}">
                <a16:creationId xmlns:a16="http://schemas.microsoft.com/office/drawing/2014/main" id="{655BA2BB-C5BC-4F1B-AE3F-EE95CE12822A}"/>
              </a:ext>
            </a:extLst>
          </p:cNvPr>
          <p:cNvSpPr>
            <a:spLocks noGrp="1"/>
          </p:cNvSpPr>
          <p:nvPr/>
        </p:nvSpPr>
        <p:spPr>
          <a:xfrm>
            <a:off x="1333500" y="1504950"/>
            <a:ext cx="3714750" cy="428625"/>
          </a:xfrm>
          <a:prstGeom prst="rect">
            <a:avLst/>
          </a:prstGeom>
          <a:noFill/>
          <a:ln w="0">
            <a:noFill/>
            <a:prstDash val="solid"/>
          </a:ln>
        </p:spPr>
        <p:txBody>
          <a:bodyPr wrap="square" lIns="0" tIns="0" rIns="0" bIns="0" anchor="t">
            <a:noAutofit/>
          </a:bodyPr>
          <a:lstStyle/>
          <a:p>
            <a:pPr algn="l">
              <a:buNone/>
              <a:defRPr sz="2175" b="1" i="0">
                <a:solidFill>
                  <a:srgbClr val="151412"/>
                </a:solidFill>
                <a:latin typeface="Georgia"/>
                <a:ea typeface="Georgia"/>
                <a:cs typeface="Georgia"/>
              </a:defRPr>
            </a:pPr>
            <a:r>
              <a:rPr sz="2175" b="1" i="0">
                <a:solidFill>
                  <a:srgbClr val="151412"/>
                </a:solidFill>
                <a:latin typeface="Georgia"/>
                <a:ea typeface="Georgia"/>
                <a:cs typeface="Georgia"/>
              </a:rPr>
              <a:t>Semantic</a:t>
            </a:r>
          </a:p>
        </p:txBody>
      </p:sp>
      <p:sp>
        <p:nvSpPr>
          <p:cNvPr id="7" name="Straight Connector 6">
            <a:extLst>
              <a:ext uri="{FF2B5EF4-FFF2-40B4-BE49-F238E27FC236}">
                <a16:creationId xmlns:a16="http://schemas.microsoft.com/office/drawing/2014/main" id="{99EEF29D-33FF-47C1-9E0D-832B9EFD94BF}"/>
              </a:ext>
            </a:extLst>
          </p:cNvPr>
          <p:cNvSpPr>
            <a:spLocks noGrp="1"/>
          </p:cNvSpPr>
          <p:nvPr/>
        </p:nvSpPr>
        <p:spPr>
          <a:xfrm>
            <a:off x="666750" y="2095500"/>
            <a:ext cx="4762500" cy="0"/>
          </a:xfrm>
          <a:prstGeom prst="line">
            <a:avLst/>
          </a:prstGeom>
          <a:noFill/>
          <a:ln w="38100">
            <a:solidFill>
              <a:srgbClr val="3974B9"/>
            </a:solidFill>
            <a:prstDash val="solid"/>
          </a:ln>
        </p:spPr>
        <p:txBody>
          <a:bodyPr/>
          <a:lstStyle/>
          <a:p>
            <a:endParaRPr/>
          </a:p>
        </p:txBody>
      </p:sp>
      <p:sp>
        <p:nvSpPr>
          <p:cNvPr id="8" name="Rectangle 7">
            <a:extLst>
              <a:ext uri="{FF2B5EF4-FFF2-40B4-BE49-F238E27FC236}">
                <a16:creationId xmlns:a16="http://schemas.microsoft.com/office/drawing/2014/main" id="{875A93B0-E268-4C40-A701-F9475C4BFA4D}"/>
              </a:ext>
            </a:extLst>
          </p:cNvPr>
          <p:cNvSpPr>
            <a:spLocks noGrp="1"/>
          </p:cNvSpPr>
          <p:nvPr/>
        </p:nvSpPr>
        <p:spPr>
          <a:xfrm>
            <a:off x="666750" y="2314575"/>
            <a:ext cx="4762500" cy="838200"/>
          </a:xfrm>
          <a:prstGeom prst="rect">
            <a:avLst/>
          </a:prstGeom>
          <a:noFill/>
          <a:ln w="0">
            <a:noFill/>
            <a:prstDash val="solid"/>
          </a:ln>
        </p:spPr>
        <p:txBody>
          <a:bodyPr wrap="square" lIns="0" tIns="0" rIns="0" bIns="0" anchor="t">
            <a:normAutofit/>
          </a:bodyPr>
          <a:lstStyle/>
          <a:p>
            <a:pPr algn="l">
              <a:buNone/>
              <a:defRPr sz="1425" b="0" i="0">
                <a:solidFill>
                  <a:srgbClr val="203448"/>
                </a:solidFill>
                <a:latin typeface="Avenir Next"/>
                <a:ea typeface="Avenir Next"/>
                <a:cs typeface="Avenir Next"/>
              </a:defRPr>
            </a:pPr>
            <a:r>
              <a:rPr sz="1425" b="0" i="0">
                <a:solidFill>
                  <a:srgbClr val="203448"/>
                </a:solidFill>
                <a:latin typeface="Avenir Next"/>
                <a:ea typeface="Avenir Next"/>
                <a:cs typeface="Avenir Next"/>
              </a:rPr>
              <a:t>Distinguish the intended event, style, and linguistic content.</a:t>
            </a:r>
          </a:p>
        </p:txBody>
      </p:sp>
      <p:sp>
        <p:nvSpPr>
          <p:cNvPr id="9" name="Rectangle 8">
            <a:extLst>
              <a:ext uri="{FF2B5EF4-FFF2-40B4-BE49-F238E27FC236}">
                <a16:creationId xmlns:a16="http://schemas.microsoft.com/office/drawing/2014/main" id="{E38405E5-5D48-4775-AEFB-C43B766C6B3D}"/>
              </a:ext>
            </a:extLst>
          </p:cNvPr>
          <p:cNvSpPr>
            <a:spLocks noGrp="1"/>
          </p:cNvSpPr>
          <p:nvPr/>
        </p:nvSpPr>
        <p:spPr>
          <a:xfrm>
            <a:off x="6286500" y="1571625"/>
            <a:ext cx="523875" cy="266700"/>
          </a:xfrm>
          <a:prstGeom prst="rect">
            <a:avLst/>
          </a:prstGeom>
          <a:noFill/>
          <a:ln w="0">
            <a:noFill/>
            <a:prstDash val="solid"/>
          </a:ln>
        </p:spPr>
        <p:txBody>
          <a:bodyPr wrap="square" lIns="0" tIns="0" rIns="0" bIns="0" anchor="t">
            <a:noAutofit/>
          </a:bodyPr>
          <a:lstStyle/>
          <a:p>
            <a:pPr algn="l">
              <a:buNone/>
              <a:defRPr sz="1050" b="1" i="0">
                <a:solidFill>
                  <a:srgbClr val="2A8A88"/>
                </a:solidFill>
                <a:latin typeface="Avenir Next"/>
                <a:ea typeface="Avenir Next"/>
                <a:cs typeface="Avenir Next"/>
              </a:defRPr>
            </a:pPr>
            <a:r>
              <a:rPr sz="1050" b="1" i="0">
                <a:solidFill>
                  <a:srgbClr val="2A8A88"/>
                </a:solidFill>
                <a:latin typeface="Avenir Next"/>
                <a:ea typeface="Avenir Next"/>
                <a:cs typeface="Avenir Next"/>
              </a:rPr>
              <a:t>02</a:t>
            </a:r>
          </a:p>
        </p:txBody>
      </p:sp>
      <p:sp>
        <p:nvSpPr>
          <p:cNvPr id="10" name="Rectangle 9">
            <a:extLst>
              <a:ext uri="{FF2B5EF4-FFF2-40B4-BE49-F238E27FC236}">
                <a16:creationId xmlns:a16="http://schemas.microsoft.com/office/drawing/2014/main" id="{6E9B8AE8-F6EE-4945-B94A-27DCAC6CB895}"/>
              </a:ext>
            </a:extLst>
          </p:cNvPr>
          <p:cNvSpPr>
            <a:spLocks noGrp="1"/>
          </p:cNvSpPr>
          <p:nvPr/>
        </p:nvSpPr>
        <p:spPr>
          <a:xfrm>
            <a:off x="6953250" y="1504950"/>
            <a:ext cx="3714750" cy="428625"/>
          </a:xfrm>
          <a:prstGeom prst="rect">
            <a:avLst/>
          </a:prstGeom>
          <a:noFill/>
          <a:ln w="0">
            <a:noFill/>
            <a:prstDash val="solid"/>
          </a:ln>
        </p:spPr>
        <p:txBody>
          <a:bodyPr wrap="square" lIns="0" tIns="0" rIns="0" bIns="0" anchor="t">
            <a:noAutofit/>
          </a:bodyPr>
          <a:lstStyle/>
          <a:p>
            <a:pPr algn="l">
              <a:buNone/>
              <a:defRPr sz="2175" b="1" i="0">
                <a:solidFill>
                  <a:srgbClr val="151412"/>
                </a:solidFill>
                <a:latin typeface="Georgia"/>
                <a:ea typeface="Georgia"/>
                <a:cs typeface="Georgia"/>
              </a:defRPr>
            </a:pPr>
            <a:r>
              <a:rPr sz="2175" b="1" i="0">
                <a:solidFill>
                  <a:srgbClr val="151412"/>
                </a:solidFill>
                <a:latin typeface="Georgia"/>
                <a:ea typeface="Georgia"/>
                <a:cs typeface="Georgia"/>
              </a:rPr>
              <a:t>Temporal</a:t>
            </a:r>
          </a:p>
        </p:txBody>
      </p:sp>
      <p:sp>
        <p:nvSpPr>
          <p:cNvPr id="11" name="Straight Connector 10">
            <a:extLst>
              <a:ext uri="{FF2B5EF4-FFF2-40B4-BE49-F238E27FC236}">
                <a16:creationId xmlns:a16="http://schemas.microsoft.com/office/drawing/2014/main" id="{6267115B-D732-4420-BC31-14499065640E}"/>
              </a:ext>
            </a:extLst>
          </p:cNvPr>
          <p:cNvSpPr>
            <a:spLocks noGrp="1"/>
          </p:cNvSpPr>
          <p:nvPr/>
        </p:nvSpPr>
        <p:spPr>
          <a:xfrm>
            <a:off x="6286500" y="2095500"/>
            <a:ext cx="4762500" cy="0"/>
          </a:xfrm>
          <a:prstGeom prst="line">
            <a:avLst/>
          </a:prstGeom>
          <a:noFill/>
          <a:ln w="38100">
            <a:solidFill>
              <a:srgbClr val="2A8A88"/>
            </a:solidFill>
            <a:prstDash val="solid"/>
          </a:ln>
        </p:spPr>
        <p:txBody>
          <a:bodyPr/>
          <a:lstStyle/>
          <a:p>
            <a:endParaRPr/>
          </a:p>
        </p:txBody>
      </p:sp>
      <p:sp>
        <p:nvSpPr>
          <p:cNvPr id="12" name="Rectangle 11">
            <a:extLst>
              <a:ext uri="{FF2B5EF4-FFF2-40B4-BE49-F238E27FC236}">
                <a16:creationId xmlns:a16="http://schemas.microsoft.com/office/drawing/2014/main" id="{3E47041C-0284-4DB3-BF55-731DF3032BF5}"/>
              </a:ext>
            </a:extLst>
          </p:cNvPr>
          <p:cNvSpPr>
            <a:spLocks noGrp="1"/>
          </p:cNvSpPr>
          <p:nvPr/>
        </p:nvSpPr>
        <p:spPr>
          <a:xfrm>
            <a:off x="6286500" y="2314575"/>
            <a:ext cx="4762500" cy="838200"/>
          </a:xfrm>
          <a:prstGeom prst="rect">
            <a:avLst/>
          </a:prstGeom>
          <a:noFill/>
          <a:ln w="0">
            <a:noFill/>
            <a:prstDash val="solid"/>
          </a:ln>
        </p:spPr>
        <p:txBody>
          <a:bodyPr wrap="square" lIns="0" tIns="0" rIns="0" bIns="0" anchor="t">
            <a:normAutofit/>
          </a:bodyPr>
          <a:lstStyle/>
          <a:p>
            <a:pPr algn="l">
              <a:buNone/>
              <a:defRPr sz="1425" b="0" i="0">
                <a:solidFill>
                  <a:srgbClr val="203448"/>
                </a:solidFill>
                <a:latin typeface="Avenir Next"/>
                <a:ea typeface="Avenir Next"/>
                <a:cs typeface="Avenir Next"/>
              </a:defRPr>
            </a:pPr>
            <a:r>
              <a:rPr sz="1425" b="0" i="0">
                <a:solidFill>
                  <a:srgbClr val="203448"/>
                </a:solidFill>
                <a:latin typeface="Avenir Next"/>
                <a:ea typeface="Avenir Next"/>
                <a:cs typeface="Avenir Next"/>
              </a:rPr>
              <a:t>Preserve an evolving sequence rather than one global summary.</a:t>
            </a:r>
          </a:p>
        </p:txBody>
      </p:sp>
      <p:sp>
        <p:nvSpPr>
          <p:cNvPr id="13" name="Rectangle 12">
            <a:extLst>
              <a:ext uri="{FF2B5EF4-FFF2-40B4-BE49-F238E27FC236}">
                <a16:creationId xmlns:a16="http://schemas.microsoft.com/office/drawing/2014/main" id="{3972B485-D1A3-4C9C-8AF9-87616D0E8F58}"/>
              </a:ext>
            </a:extLst>
          </p:cNvPr>
          <p:cNvSpPr>
            <a:spLocks noGrp="1"/>
          </p:cNvSpPr>
          <p:nvPr/>
        </p:nvSpPr>
        <p:spPr>
          <a:xfrm>
            <a:off x="666750" y="3619500"/>
            <a:ext cx="523875" cy="266700"/>
          </a:xfrm>
          <a:prstGeom prst="rect">
            <a:avLst/>
          </a:prstGeom>
          <a:noFill/>
          <a:ln w="0">
            <a:noFill/>
            <a:prstDash val="solid"/>
          </a:ln>
        </p:spPr>
        <p:txBody>
          <a:bodyPr wrap="square" lIns="0" tIns="0" rIns="0" bIns="0" anchor="t">
            <a:noAutofit/>
          </a:bodyPr>
          <a:lstStyle/>
          <a:p>
            <a:pPr algn="l">
              <a:buNone/>
              <a:defRPr sz="1050" b="1" i="0">
                <a:solidFill>
                  <a:srgbClr val="70246F"/>
                </a:solidFill>
                <a:latin typeface="Avenir Next"/>
                <a:ea typeface="Avenir Next"/>
                <a:cs typeface="Avenir Next"/>
              </a:defRPr>
            </a:pPr>
            <a:r>
              <a:rPr sz="1050" b="1" i="0">
                <a:solidFill>
                  <a:srgbClr val="70246F"/>
                </a:solidFill>
                <a:latin typeface="Avenir Next"/>
                <a:ea typeface="Avenir Next"/>
                <a:cs typeface="Avenir Next"/>
              </a:rPr>
              <a:t>03</a:t>
            </a:r>
          </a:p>
        </p:txBody>
      </p:sp>
      <p:sp>
        <p:nvSpPr>
          <p:cNvPr id="14" name="Rectangle 13">
            <a:extLst>
              <a:ext uri="{FF2B5EF4-FFF2-40B4-BE49-F238E27FC236}">
                <a16:creationId xmlns:a16="http://schemas.microsoft.com/office/drawing/2014/main" id="{DB993B20-F656-4601-B0C8-395767ABF31D}"/>
              </a:ext>
            </a:extLst>
          </p:cNvPr>
          <p:cNvSpPr>
            <a:spLocks noGrp="1"/>
          </p:cNvSpPr>
          <p:nvPr/>
        </p:nvSpPr>
        <p:spPr>
          <a:xfrm>
            <a:off x="1333500" y="3552825"/>
            <a:ext cx="3714750" cy="428625"/>
          </a:xfrm>
          <a:prstGeom prst="rect">
            <a:avLst/>
          </a:prstGeom>
          <a:noFill/>
          <a:ln w="0">
            <a:noFill/>
            <a:prstDash val="solid"/>
          </a:ln>
        </p:spPr>
        <p:txBody>
          <a:bodyPr wrap="square" lIns="0" tIns="0" rIns="0" bIns="0" anchor="t">
            <a:noAutofit/>
          </a:bodyPr>
          <a:lstStyle/>
          <a:p>
            <a:pPr algn="l">
              <a:buNone/>
              <a:defRPr sz="2175" b="1" i="0">
                <a:solidFill>
                  <a:srgbClr val="151412"/>
                </a:solidFill>
                <a:latin typeface="Georgia"/>
                <a:ea typeface="Georgia"/>
                <a:cs typeface="Georgia"/>
              </a:defRPr>
            </a:pPr>
            <a:r>
              <a:rPr sz="2175" b="1" i="0">
                <a:solidFill>
                  <a:srgbClr val="151412"/>
                </a:solidFill>
                <a:latin typeface="Georgia"/>
                <a:ea typeface="Georgia"/>
                <a:cs typeface="Georgia"/>
              </a:rPr>
              <a:t>Continuous</a:t>
            </a:r>
          </a:p>
        </p:txBody>
      </p:sp>
      <p:sp>
        <p:nvSpPr>
          <p:cNvPr id="15" name="Straight Connector 14">
            <a:extLst>
              <a:ext uri="{FF2B5EF4-FFF2-40B4-BE49-F238E27FC236}">
                <a16:creationId xmlns:a16="http://schemas.microsoft.com/office/drawing/2014/main" id="{600F2514-7119-471A-8690-33AF14C8CD60}"/>
              </a:ext>
            </a:extLst>
          </p:cNvPr>
          <p:cNvSpPr>
            <a:spLocks noGrp="1"/>
          </p:cNvSpPr>
          <p:nvPr/>
        </p:nvSpPr>
        <p:spPr>
          <a:xfrm>
            <a:off x="666750" y="4143375"/>
            <a:ext cx="4762500" cy="0"/>
          </a:xfrm>
          <a:prstGeom prst="line">
            <a:avLst/>
          </a:prstGeom>
          <a:noFill/>
          <a:ln w="38100">
            <a:solidFill>
              <a:srgbClr val="70246F"/>
            </a:solidFill>
            <a:prstDash val="solid"/>
          </a:ln>
        </p:spPr>
        <p:txBody>
          <a:bodyPr/>
          <a:lstStyle/>
          <a:p>
            <a:endParaRPr/>
          </a:p>
        </p:txBody>
      </p:sp>
      <p:sp>
        <p:nvSpPr>
          <p:cNvPr id="16" name="Rectangle 15">
            <a:extLst>
              <a:ext uri="{FF2B5EF4-FFF2-40B4-BE49-F238E27FC236}">
                <a16:creationId xmlns:a16="http://schemas.microsoft.com/office/drawing/2014/main" id="{48561498-1F25-4884-A8E8-F23E2FC0F0AA}"/>
              </a:ext>
            </a:extLst>
          </p:cNvPr>
          <p:cNvSpPr>
            <a:spLocks noGrp="1"/>
          </p:cNvSpPr>
          <p:nvPr/>
        </p:nvSpPr>
        <p:spPr>
          <a:xfrm>
            <a:off x="666750" y="4362450"/>
            <a:ext cx="4762500" cy="838200"/>
          </a:xfrm>
          <a:prstGeom prst="rect">
            <a:avLst/>
          </a:prstGeom>
          <a:noFill/>
          <a:ln w="0">
            <a:noFill/>
            <a:prstDash val="solid"/>
          </a:ln>
        </p:spPr>
        <p:txBody>
          <a:bodyPr wrap="square" lIns="0" tIns="0" rIns="0" bIns="0" anchor="t">
            <a:normAutofit/>
          </a:bodyPr>
          <a:lstStyle/>
          <a:p>
            <a:pPr algn="l">
              <a:buNone/>
              <a:defRPr sz="1425" b="0" i="0">
                <a:solidFill>
                  <a:srgbClr val="203448"/>
                </a:solidFill>
                <a:latin typeface="Avenir Next"/>
                <a:ea typeface="Avenir Next"/>
                <a:cs typeface="Avenir Next"/>
              </a:defRPr>
            </a:pPr>
            <a:r>
              <a:rPr sz="1425" b="0" i="0">
                <a:solidFill>
                  <a:srgbClr val="203448"/>
                </a:solidFill>
                <a:latin typeface="Avenir Next"/>
                <a:ea typeface="Avenir Next"/>
                <a:cs typeface="Avenir Next"/>
              </a:rPr>
              <a:t>Retain nuance without committing to a hard codebook.</a:t>
            </a:r>
          </a:p>
        </p:txBody>
      </p:sp>
      <p:sp>
        <p:nvSpPr>
          <p:cNvPr id="17" name="Rectangle 16">
            <a:extLst>
              <a:ext uri="{FF2B5EF4-FFF2-40B4-BE49-F238E27FC236}">
                <a16:creationId xmlns:a16="http://schemas.microsoft.com/office/drawing/2014/main" id="{67CEAD95-E008-4C90-8697-D627A7C57CBB}"/>
              </a:ext>
            </a:extLst>
          </p:cNvPr>
          <p:cNvSpPr>
            <a:spLocks noGrp="1"/>
          </p:cNvSpPr>
          <p:nvPr/>
        </p:nvSpPr>
        <p:spPr>
          <a:xfrm>
            <a:off x="6286500" y="3619500"/>
            <a:ext cx="523875" cy="266700"/>
          </a:xfrm>
          <a:prstGeom prst="rect">
            <a:avLst/>
          </a:prstGeom>
          <a:noFill/>
          <a:ln w="0">
            <a:noFill/>
            <a:prstDash val="solid"/>
          </a:ln>
        </p:spPr>
        <p:txBody>
          <a:bodyPr wrap="square" lIns="0" tIns="0" rIns="0" bIns="0" anchor="t">
            <a:noAutofit/>
          </a:bodyPr>
          <a:lstStyle/>
          <a:p>
            <a:pPr algn="l">
              <a:buNone/>
              <a:defRPr sz="1050" b="1" i="0">
                <a:solidFill>
                  <a:srgbClr val="B87928"/>
                </a:solidFill>
                <a:latin typeface="Avenir Next"/>
                <a:ea typeface="Avenir Next"/>
                <a:cs typeface="Avenir Next"/>
              </a:defRPr>
            </a:pPr>
            <a:r>
              <a:rPr sz="1050" b="1" i="0">
                <a:solidFill>
                  <a:srgbClr val="B87928"/>
                </a:solidFill>
                <a:latin typeface="Avenir Next"/>
                <a:ea typeface="Avenir Next"/>
                <a:cs typeface="Avenir Next"/>
              </a:rPr>
              <a:t>04</a:t>
            </a:r>
          </a:p>
        </p:txBody>
      </p:sp>
      <p:sp>
        <p:nvSpPr>
          <p:cNvPr id="18" name="Rectangle 17">
            <a:extLst>
              <a:ext uri="{FF2B5EF4-FFF2-40B4-BE49-F238E27FC236}">
                <a16:creationId xmlns:a16="http://schemas.microsoft.com/office/drawing/2014/main" id="{371636B5-62EC-4EA5-82E5-565619BB7820}"/>
              </a:ext>
            </a:extLst>
          </p:cNvPr>
          <p:cNvSpPr>
            <a:spLocks noGrp="1"/>
          </p:cNvSpPr>
          <p:nvPr/>
        </p:nvSpPr>
        <p:spPr>
          <a:xfrm>
            <a:off x="6953250" y="3552825"/>
            <a:ext cx="3714750" cy="428625"/>
          </a:xfrm>
          <a:prstGeom prst="rect">
            <a:avLst/>
          </a:prstGeom>
          <a:noFill/>
          <a:ln w="0">
            <a:noFill/>
            <a:prstDash val="solid"/>
          </a:ln>
        </p:spPr>
        <p:txBody>
          <a:bodyPr wrap="square" lIns="0" tIns="0" rIns="0" bIns="0" anchor="t">
            <a:noAutofit/>
          </a:bodyPr>
          <a:lstStyle/>
          <a:p>
            <a:pPr algn="l">
              <a:buNone/>
              <a:defRPr sz="2175" b="1" i="0">
                <a:solidFill>
                  <a:srgbClr val="151412"/>
                </a:solidFill>
                <a:latin typeface="Georgia"/>
                <a:ea typeface="Georgia"/>
                <a:cs typeface="Georgia"/>
              </a:defRPr>
            </a:pPr>
            <a:r>
              <a:rPr sz="2175" b="1" i="0">
                <a:solidFill>
                  <a:srgbClr val="151412"/>
                </a:solidFill>
                <a:latin typeface="Georgia"/>
                <a:ea typeface="Georgia"/>
                <a:cs typeface="Georgia"/>
              </a:rPr>
              <a:t>Unlabelled-audio training</a:t>
            </a:r>
          </a:p>
        </p:txBody>
      </p:sp>
      <p:sp>
        <p:nvSpPr>
          <p:cNvPr id="19" name="Straight Connector 18">
            <a:extLst>
              <a:ext uri="{FF2B5EF4-FFF2-40B4-BE49-F238E27FC236}">
                <a16:creationId xmlns:a16="http://schemas.microsoft.com/office/drawing/2014/main" id="{E7268E68-AD47-45B2-801B-FBF7CC262ED3}"/>
              </a:ext>
            </a:extLst>
          </p:cNvPr>
          <p:cNvSpPr>
            <a:spLocks noGrp="1"/>
          </p:cNvSpPr>
          <p:nvPr/>
        </p:nvSpPr>
        <p:spPr>
          <a:xfrm>
            <a:off x="6286500" y="4143375"/>
            <a:ext cx="4762500" cy="0"/>
          </a:xfrm>
          <a:prstGeom prst="line">
            <a:avLst/>
          </a:prstGeom>
          <a:noFill/>
          <a:ln w="38100">
            <a:solidFill>
              <a:srgbClr val="B87928"/>
            </a:solidFill>
            <a:prstDash val="solid"/>
          </a:ln>
        </p:spPr>
        <p:txBody>
          <a:bodyPr/>
          <a:lstStyle/>
          <a:p>
            <a:endParaRPr/>
          </a:p>
        </p:txBody>
      </p:sp>
      <p:sp>
        <p:nvSpPr>
          <p:cNvPr id="20" name="Rectangle 19">
            <a:extLst>
              <a:ext uri="{FF2B5EF4-FFF2-40B4-BE49-F238E27FC236}">
                <a16:creationId xmlns:a16="http://schemas.microsoft.com/office/drawing/2014/main" id="{CE3A74EB-B2E1-4D7E-965D-EE1299F4FDEF}"/>
              </a:ext>
            </a:extLst>
          </p:cNvPr>
          <p:cNvSpPr>
            <a:spLocks noGrp="1"/>
          </p:cNvSpPr>
          <p:nvPr/>
        </p:nvSpPr>
        <p:spPr>
          <a:xfrm>
            <a:off x="6286500" y="4362450"/>
            <a:ext cx="4762500" cy="838200"/>
          </a:xfrm>
          <a:prstGeom prst="rect">
            <a:avLst/>
          </a:prstGeom>
          <a:noFill/>
          <a:ln w="0">
            <a:noFill/>
            <a:prstDash val="solid"/>
          </a:ln>
        </p:spPr>
        <p:txBody>
          <a:bodyPr wrap="square" lIns="0" tIns="0" rIns="0" bIns="0" anchor="t">
            <a:normAutofit/>
          </a:bodyPr>
          <a:lstStyle/>
          <a:p>
            <a:pPr algn="l">
              <a:buNone/>
              <a:defRPr sz="1425" b="0" i="0">
                <a:solidFill>
                  <a:srgbClr val="203448"/>
                </a:solidFill>
                <a:latin typeface="Avenir Next"/>
                <a:ea typeface="Avenir Next"/>
                <a:cs typeface="Avenir Next"/>
              </a:defRPr>
            </a:pPr>
            <a:r>
              <a:rPr sz="1425" b="0" i="0">
                <a:solidFill>
                  <a:srgbClr val="203448"/>
                </a:solidFill>
                <a:latin typeface="Avenir Next"/>
                <a:ea typeface="Avenir Next"/>
                <a:cs typeface="Avenir Next"/>
              </a:rPr>
              <a:t>Enable latent-diffusion pretraining without paired annotations.</a:t>
            </a:r>
          </a:p>
        </p:txBody>
      </p:sp>
      <p:sp>
        <p:nvSpPr>
          <p:cNvPr id="21" name="Rectangle 20">
            <a:extLst>
              <a:ext uri="{FF2B5EF4-FFF2-40B4-BE49-F238E27FC236}">
                <a16:creationId xmlns:a16="http://schemas.microsoft.com/office/drawing/2014/main" id="{0C0F4CB5-2B27-427E-8FDA-55F3BFAE8E4B}"/>
              </a:ext>
            </a:extLst>
          </p:cNvPr>
          <p:cNvSpPr>
            <a:spLocks noGrp="1"/>
          </p:cNvSpPr>
          <p:nvPr/>
        </p:nvSpPr>
        <p:spPr>
          <a:xfrm>
            <a:off x="2095500" y="5619750"/>
            <a:ext cx="8001000" cy="381000"/>
          </a:xfrm>
          <a:prstGeom prst="rect">
            <a:avLst/>
          </a:prstGeom>
          <a:noFill/>
          <a:ln w="0">
            <a:noFill/>
            <a:prstDash val="solid"/>
          </a:ln>
        </p:spPr>
        <p:txBody>
          <a:bodyPr wrap="square" lIns="0" tIns="0" rIns="0" bIns="0" anchor="t">
            <a:noAutofit/>
          </a:bodyPr>
          <a:lstStyle/>
          <a:p>
            <a:pPr algn="ctr">
              <a:buNone/>
              <a:defRPr sz="1800" b="1" i="0">
                <a:solidFill>
                  <a:srgbClr val="203448"/>
                </a:solidFill>
                <a:latin typeface="Georgia"/>
                <a:ea typeface="Georgia"/>
                <a:cs typeface="Georgia"/>
              </a:defRPr>
            </a:pPr>
            <a:r>
              <a:rPr sz="1800" b="1" i="0">
                <a:solidFill>
                  <a:srgbClr val="203448"/>
                </a:solidFill>
                <a:latin typeface="Georgia"/>
                <a:ea typeface="Georgia"/>
                <a:cs typeface="Georgia"/>
              </a:rPr>
              <a:t>AudioMAE provides ground-truth LOA; GPT-2 predicts LOA from paired conditions.</a:t>
            </a:r>
          </a:p>
        </p:txBody>
      </p:sp>
      <p:sp>
        <p:nvSpPr>
          <p:cNvPr id="23" name="numbered-citations-14">
            <a:extLst>
              <a:ext uri="{FF2B5EF4-FFF2-40B4-BE49-F238E27FC236}">
                <a16:creationId xmlns:a16="http://schemas.microsoft.com/office/drawing/2014/main" id="{4F922CF8-2A67-4C5F-A1FA-F6DF3BB2A297}"/>
              </a:ext>
            </a:extLst>
          </p:cNvPr>
          <p:cNvSpPr>
            <a:spLocks noGrp="1"/>
          </p:cNvSpPr>
          <p:nvPr/>
        </p:nvSpPr>
        <p:spPr>
          <a:xfrm>
            <a:off x="533400" y="6276975"/>
            <a:ext cx="10477500" cy="428625"/>
          </a:xfrm>
          <a:prstGeom prst="rect">
            <a:avLst/>
          </a:prstGeom>
          <a:noFill/>
          <a:ln w="0">
            <a:noFill/>
            <a:prstDash val="solid"/>
          </a:ln>
        </p:spPr>
        <p:txBody>
          <a:bodyPr wrap="square" lIns="0" tIns="0" rIns="0" bIns="0" anchor="b">
            <a:normAutofit/>
          </a:bodyPr>
          <a:lstStyle/>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[1] P.-Y. Huang et al., “Masked Autoencoders that Listen,” NeurIPS 2022.</a:t>
            </a:r>
          </a:p>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[2] A. Radford et al., “Language Models are Unsupervised Multitask Learners,” OpenAI technical report, 2019.</a:t>
            </a:r>
          </a:p>
        </p:txBody>
      </p:sp>
    </p:spTree>
    <p:extLst>
      <p:ext uri="{BB962C8B-B14F-4D97-AF65-F5344CB8AC3E}">
        <p14:creationId xmlns:p14="http://schemas.microsoft.com/office/powerpoint/2010/main" val="1348995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ection-27">
            <a:extLst>
              <a:ext uri="{FF2B5EF4-FFF2-40B4-BE49-F238E27FC236}">
                <a16:creationId xmlns:a16="http://schemas.microsoft.com/office/drawing/2014/main" id="{B5FDA7ED-48AF-4D5A-A0C6-FDAACC2D4528}"/>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CROSS-WORK EVIDENCE · GT AUDIO = 4.99</a:t>
            </a:r>
          </a:p>
        </p:txBody>
      </p:sp>
      <p:sp>
        <p:nvSpPr>
          <p:cNvPr id="2" name="Straight Connector 1">
            <a:extLst>
              <a:ext uri="{FF2B5EF4-FFF2-40B4-BE49-F238E27FC236}">
                <a16:creationId xmlns:a16="http://schemas.microsoft.com/office/drawing/2014/main" id="{D478A6F3-82D5-438D-BF08-6C8CC0F09E9C}"/>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27">
            <a:extLst>
              <a:ext uri="{FF2B5EF4-FFF2-40B4-BE49-F238E27FC236}">
                <a16:creationId xmlns:a16="http://schemas.microsoft.com/office/drawing/2014/main" id="{151F026D-943E-40F9-B0D9-8E8BEF28289B}"/>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SemantiCodec shows what coarse quantization removes</a:t>
            </a:r>
          </a:p>
        </p:txBody>
      </p:sp>
      <p:sp>
        <p:nvSpPr>
          <p:cNvPr id="4" name="Rectangle 3">
            <a:extLst>
              <a:ext uri="{FF2B5EF4-FFF2-40B4-BE49-F238E27FC236}">
                <a16:creationId xmlns:a16="http://schemas.microsoft.com/office/drawing/2014/main" id="{94D203FD-D43C-4F7E-9CDC-3B58AC66588A}"/>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15</a:t>
            </a:r>
          </a:p>
        </p:txBody>
      </p:sp>
      <p:sp>
        <p:nvSpPr>
          <p:cNvPr id="5" name="Straight Connector 4">
            <a:extLst>
              <a:ext uri="{FF2B5EF4-FFF2-40B4-BE49-F238E27FC236}">
                <a16:creationId xmlns:a16="http://schemas.microsoft.com/office/drawing/2014/main" id="{A9A29190-1AF1-41ED-851A-177481BEC151}"/>
              </a:ext>
            </a:extLst>
          </p:cNvPr>
          <p:cNvSpPr>
            <a:spLocks noGrp="1"/>
          </p:cNvSpPr>
          <p:nvPr/>
        </p:nvSpPr>
        <p:spPr>
          <a:xfrm>
            <a:off x="1381125" y="3712491"/>
            <a:ext cx="9906000" cy="0"/>
          </a:xfrm>
          <a:prstGeom prst="line">
            <a:avLst/>
          </a:prstGeom>
          <a:noFill/>
          <a:ln w="15240">
            <a:solidFill>
              <a:srgbClr val="151412"/>
            </a:solidFill>
            <a:prstDash val="solid"/>
          </a:ln>
        </p:spPr>
        <p:txBody>
          <a:bodyPr/>
          <a:lstStyle/>
          <a:p>
            <a:endParaRPr/>
          </a:p>
        </p:txBody>
      </p:sp>
      <p:sp>
        <p:nvSpPr>
          <p:cNvPr id="6" name="Rectangle 5">
            <a:extLst>
              <a:ext uri="{FF2B5EF4-FFF2-40B4-BE49-F238E27FC236}">
                <a16:creationId xmlns:a16="http://schemas.microsoft.com/office/drawing/2014/main" id="{26EDF376-3DC0-4D1E-9EF2-3A8EC8B228F9}"/>
              </a:ext>
            </a:extLst>
          </p:cNvPr>
          <p:cNvSpPr>
            <a:spLocks noGrp="1"/>
          </p:cNvSpPr>
          <p:nvPr/>
        </p:nvSpPr>
        <p:spPr>
          <a:xfrm>
            <a:off x="1447800" y="3760116"/>
            <a:ext cx="5486400" cy="304800"/>
          </a:xfrm>
          <a:prstGeom prst="rect">
            <a:avLst/>
          </a:prstGeom>
          <a:noFill/>
          <a:ln w="0">
            <a:noFill/>
            <a:prstDash val="solid"/>
          </a:ln>
        </p:spPr>
        <p:txBody>
          <a:bodyPr wrap="square" lIns="0" tIns="0" rIns="0" bIns="0" anchor="ctr">
            <a:normAutofit/>
          </a:bodyPr>
          <a:lstStyle/>
          <a:p>
            <a:pPr algn="l">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Representation</a:t>
            </a:r>
          </a:p>
        </p:txBody>
      </p:sp>
      <p:sp>
        <p:nvSpPr>
          <p:cNvPr id="7" name="Rectangle 6">
            <a:extLst>
              <a:ext uri="{FF2B5EF4-FFF2-40B4-BE49-F238E27FC236}">
                <a16:creationId xmlns:a16="http://schemas.microsoft.com/office/drawing/2014/main" id="{66C94D80-00FE-4C9F-9D87-01E350065555}"/>
              </a:ext>
            </a:extLst>
          </p:cNvPr>
          <p:cNvSpPr>
            <a:spLocks noGrp="1"/>
          </p:cNvSpPr>
          <p:nvPr/>
        </p:nvSpPr>
        <p:spPr>
          <a:xfrm>
            <a:off x="7067550" y="3760116"/>
            <a:ext cx="12954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ViSQOL↑</a:t>
            </a:r>
          </a:p>
        </p:txBody>
      </p:sp>
      <p:sp>
        <p:nvSpPr>
          <p:cNvPr id="8" name="Rectangle 7">
            <a:extLst>
              <a:ext uri="{FF2B5EF4-FFF2-40B4-BE49-F238E27FC236}">
                <a16:creationId xmlns:a16="http://schemas.microsoft.com/office/drawing/2014/main" id="{F89D46EC-3A7B-44EA-BAE6-9399AD00209A}"/>
              </a:ext>
            </a:extLst>
          </p:cNvPr>
          <p:cNvSpPr>
            <a:spLocks noGrp="1"/>
          </p:cNvSpPr>
          <p:nvPr/>
        </p:nvSpPr>
        <p:spPr>
          <a:xfrm>
            <a:off x="8496300" y="3760116"/>
            <a:ext cx="12954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WER↓</a:t>
            </a:r>
          </a:p>
        </p:txBody>
      </p:sp>
      <p:sp>
        <p:nvSpPr>
          <p:cNvPr id="9" name="Rectangle 8">
            <a:extLst>
              <a:ext uri="{FF2B5EF4-FFF2-40B4-BE49-F238E27FC236}">
                <a16:creationId xmlns:a16="http://schemas.microsoft.com/office/drawing/2014/main" id="{5D7CDD64-59A2-47F0-9A04-06E4E07E2D04}"/>
              </a:ext>
            </a:extLst>
          </p:cNvPr>
          <p:cNvSpPr>
            <a:spLocks noGrp="1"/>
          </p:cNvSpPr>
          <p:nvPr/>
        </p:nvSpPr>
        <p:spPr>
          <a:xfrm>
            <a:off x="9925050" y="3760116"/>
            <a:ext cx="12954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Rate</a:t>
            </a:r>
          </a:p>
        </p:txBody>
      </p:sp>
      <p:sp>
        <p:nvSpPr>
          <p:cNvPr id="10" name="Straight Connector 9">
            <a:extLst>
              <a:ext uri="{FF2B5EF4-FFF2-40B4-BE49-F238E27FC236}">
                <a16:creationId xmlns:a16="http://schemas.microsoft.com/office/drawing/2014/main" id="{2ABB8A96-2C22-4ED1-8C78-6C3337D58E79}"/>
              </a:ext>
            </a:extLst>
          </p:cNvPr>
          <p:cNvSpPr>
            <a:spLocks noGrp="1"/>
          </p:cNvSpPr>
          <p:nvPr/>
        </p:nvSpPr>
        <p:spPr>
          <a:xfrm>
            <a:off x="1381125" y="4112541"/>
            <a:ext cx="9906000" cy="0"/>
          </a:xfrm>
          <a:prstGeom prst="line">
            <a:avLst/>
          </a:prstGeom>
          <a:noFill/>
          <a:ln w="10478">
            <a:solidFill>
              <a:srgbClr val="151412"/>
            </a:solidFill>
            <a:prstDash val="solid"/>
          </a:ln>
        </p:spPr>
        <p:txBody>
          <a:bodyPr/>
          <a:lstStyle/>
          <a:p>
            <a:endParaRPr/>
          </a:p>
        </p:txBody>
      </p:sp>
      <p:sp>
        <p:nvSpPr>
          <p:cNvPr id="11" name="Rectangle 10">
            <a:extLst>
              <a:ext uri="{FF2B5EF4-FFF2-40B4-BE49-F238E27FC236}">
                <a16:creationId xmlns:a16="http://schemas.microsoft.com/office/drawing/2014/main" id="{6613A78A-1723-4DB4-ACC3-93697B89A72F}"/>
              </a:ext>
            </a:extLst>
          </p:cNvPr>
          <p:cNvSpPr>
            <a:spLocks noGrp="1"/>
          </p:cNvSpPr>
          <p:nvPr/>
        </p:nvSpPr>
        <p:spPr>
          <a:xfrm>
            <a:off x="1447800" y="4150641"/>
            <a:ext cx="5486400" cy="609600"/>
          </a:xfrm>
          <a:prstGeom prst="rect">
            <a:avLst/>
          </a:prstGeom>
          <a:noFill/>
          <a:ln w="0">
            <a:noFill/>
            <a:prstDash val="solid"/>
          </a:ln>
        </p:spPr>
        <p:txBody>
          <a:bodyPr wrap="square" lIns="0" tIns="0" rIns="0" bIns="0" anchor="ctr">
            <a:normAutofit/>
          </a:bodyPr>
          <a:lstStyle/>
          <a:p>
            <a:pPr algn="l">
              <a:buNone/>
              <a:defRPr sz="1650" b="0" i="0">
                <a:solidFill>
                  <a:srgbClr val="151412"/>
                </a:solidFill>
                <a:latin typeface="Avenir Next"/>
                <a:ea typeface="Avenir Next"/>
                <a:cs typeface="Avenir Next"/>
              </a:defRPr>
            </a:pPr>
            <a:r>
              <a:rPr sz="1650" b="0" i="0">
                <a:solidFill>
                  <a:srgbClr val="151412"/>
                </a:solidFill>
                <a:latin typeface="Avenir Next"/>
                <a:ea typeface="Avenir Next"/>
                <a:cs typeface="Avenir Next"/>
              </a:rPr>
              <a:t>GT AudioMAE (unquantized)</a:t>
            </a:r>
          </a:p>
        </p:txBody>
      </p:sp>
      <p:sp>
        <p:nvSpPr>
          <p:cNvPr id="12" name="Rectangle 11">
            <a:extLst>
              <a:ext uri="{FF2B5EF4-FFF2-40B4-BE49-F238E27FC236}">
                <a16:creationId xmlns:a16="http://schemas.microsoft.com/office/drawing/2014/main" id="{EB9D34F6-59B8-497B-B93A-14C404ABC0A5}"/>
              </a:ext>
            </a:extLst>
          </p:cNvPr>
          <p:cNvSpPr>
            <a:spLocks noGrp="1"/>
          </p:cNvSpPr>
          <p:nvPr/>
        </p:nvSpPr>
        <p:spPr>
          <a:xfrm>
            <a:off x="7067550" y="4150641"/>
            <a:ext cx="1295400" cy="609600"/>
          </a:xfrm>
          <a:prstGeom prst="rect">
            <a:avLst/>
          </a:prstGeom>
          <a:noFill/>
          <a:ln w="0">
            <a:noFill/>
            <a:prstDash val="solid"/>
          </a:ln>
        </p:spPr>
        <p:txBody>
          <a:bodyPr wrap="square" lIns="0" tIns="0" rIns="0" bIns="0" anchor="ctr">
            <a:normAutofit/>
          </a:bodyPr>
          <a:lstStyle/>
          <a:p>
            <a:pPr algn="ctr">
              <a:buNone/>
              <a:defRPr sz="1650" b="0" i="0">
                <a:solidFill>
                  <a:srgbClr val="151412"/>
                </a:solidFill>
                <a:latin typeface="Avenir Next"/>
                <a:ea typeface="Avenir Next"/>
                <a:cs typeface="Avenir Next"/>
              </a:defRPr>
            </a:pPr>
            <a:r>
              <a:rPr sz="1650" b="0" i="0">
                <a:solidFill>
                  <a:srgbClr val="151412"/>
                </a:solidFill>
                <a:latin typeface="Avenir Next"/>
                <a:ea typeface="Avenir Next"/>
                <a:cs typeface="Avenir Next"/>
              </a:rPr>
              <a:t>4.61</a:t>
            </a:r>
          </a:p>
        </p:txBody>
      </p:sp>
      <p:sp>
        <p:nvSpPr>
          <p:cNvPr id="13" name="Rectangle 12">
            <a:extLst>
              <a:ext uri="{FF2B5EF4-FFF2-40B4-BE49-F238E27FC236}">
                <a16:creationId xmlns:a16="http://schemas.microsoft.com/office/drawing/2014/main" id="{15977532-968B-4DA5-9D18-FA32CB62B44C}"/>
              </a:ext>
            </a:extLst>
          </p:cNvPr>
          <p:cNvSpPr>
            <a:spLocks noGrp="1"/>
          </p:cNvSpPr>
          <p:nvPr/>
        </p:nvSpPr>
        <p:spPr>
          <a:xfrm>
            <a:off x="8496300" y="4150641"/>
            <a:ext cx="1295400" cy="609600"/>
          </a:xfrm>
          <a:prstGeom prst="rect">
            <a:avLst/>
          </a:prstGeom>
          <a:noFill/>
          <a:ln w="0">
            <a:noFill/>
            <a:prstDash val="solid"/>
          </a:ln>
        </p:spPr>
        <p:txBody>
          <a:bodyPr wrap="square" lIns="0" tIns="0" rIns="0" bIns="0" anchor="ctr">
            <a:normAutofit/>
          </a:bodyPr>
          <a:lstStyle/>
          <a:p>
            <a:pPr algn="ctr">
              <a:buNone/>
              <a:defRPr sz="1650" b="0" i="0">
                <a:solidFill>
                  <a:srgbClr val="151412"/>
                </a:solidFill>
                <a:latin typeface="Avenir Next"/>
                <a:ea typeface="Avenir Next"/>
                <a:cs typeface="Avenir Next"/>
              </a:defRPr>
            </a:pPr>
            <a:r>
              <a:rPr sz="1650" b="0" i="0">
                <a:solidFill>
                  <a:srgbClr val="151412"/>
                </a:solidFill>
                <a:latin typeface="Avenir Next"/>
                <a:ea typeface="Avenir Next"/>
                <a:cs typeface="Avenir Next"/>
              </a:rPr>
              <a:t>2.7</a:t>
            </a:r>
          </a:p>
        </p:txBody>
      </p:sp>
      <p:sp>
        <p:nvSpPr>
          <p:cNvPr id="14" name="Rectangle 13">
            <a:extLst>
              <a:ext uri="{FF2B5EF4-FFF2-40B4-BE49-F238E27FC236}">
                <a16:creationId xmlns:a16="http://schemas.microsoft.com/office/drawing/2014/main" id="{B6639346-2212-4BCB-8F0F-FA2AD776EB66}"/>
              </a:ext>
            </a:extLst>
          </p:cNvPr>
          <p:cNvSpPr>
            <a:spLocks noGrp="1"/>
          </p:cNvSpPr>
          <p:nvPr/>
        </p:nvSpPr>
        <p:spPr>
          <a:xfrm>
            <a:off x="9925050" y="4150641"/>
            <a:ext cx="1295400" cy="609600"/>
          </a:xfrm>
          <a:prstGeom prst="rect">
            <a:avLst/>
          </a:prstGeom>
          <a:noFill/>
          <a:ln w="0">
            <a:noFill/>
            <a:prstDash val="solid"/>
          </a:ln>
        </p:spPr>
        <p:txBody>
          <a:bodyPr wrap="square" lIns="0" tIns="0" rIns="0" bIns="0" anchor="ctr">
            <a:normAutofit/>
          </a:bodyPr>
          <a:lstStyle/>
          <a:p>
            <a:pPr algn="ctr">
              <a:buNone/>
              <a:defRPr sz="1650" b="0" i="0">
                <a:solidFill>
                  <a:srgbClr val="151412"/>
                </a:solidFill>
                <a:latin typeface="Avenir Next"/>
                <a:ea typeface="Avenir Next"/>
                <a:cs typeface="Avenir Next"/>
              </a:defRPr>
            </a:pPr>
            <a:r>
              <a:rPr sz="1650" b="0" i="0">
                <a:solidFill>
                  <a:srgbClr val="151412"/>
                </a:solidFill>
                <a:latin typeface="Avenir Next"/>
                <a:ea typeface="Avenir Next"/>
                <a:cs typeface="Avenir Next"/>
              </a:rPr>
              <a:t>unrestricted</a:t>
            </a:r>
          </a:p>
        </p:txBody>
      </p:sp>
      <p:sp>
        <p:nvSpPr>
          <p:cNvPr id="15" name="Rectangle 14">
            <a:extLst>
              <a:ext uri="{FF2B5EF4-FFF2-40B4-BE49-F238E27FC236}">
                <a16:creationId xmlns:a16="http://schemas.microsoft.com/office/drawing/2014/main" id="{DD6804B8-4B70-4D6F-A49C-5E34AC36A9EB}"/>
              </a:ext>
            </a:extLst>
          </p:cNvPr>
          <p:cNvSpPr>
            <a:spLocks noGrp="1"/>
          </p:cNvSpPr>
          <p:nvPr/>
        </p:nvSpPr>
        <p:spPr>
          <a:xfrm>
            <a:off x="1381125" y="4798341"/>
            <a:ext cx="9906000" cy="685800"/>
          </a:xfrm>
          <a:prstGeom prst="rect">
            <a:avLst/>
          </a:prstGeom>
          <a:solidFill>
            <a:srgbClr val="F4E9D8"/>
          </a:solidFill>
          <a:ln w="0">
            <a:noFill/>
            <a:prstDash val="solid"/>
          </a:ln>
        </p:spPr>
        <p:txBody>
          <a:bodyPr/>
          <a:lstStyle/>
          <a:p>
            <a:endParaRPr/>
          </a:p>
        </p:txBody>
      </p:sp>
      <p:sp>
        <p:nvSpPr>
          <p:cNvPr id="16" name="Rectangle 15">
            <a:extLst>
              <a:ext uri="{FF2B5EF4-FFF2-40B4-BE49-F238E27FC236}">
                <a16:creationId xmlns:a16="http://schemas.microsoft.com/office/drawing/2014/main" id="{244687EE-ACF5-4C5F-9A91-576084DCD18D}"/>
              </a:ext>
            </a:extLst>
          </p:cNvPr>
          <p:cNvSpPr>
            <a:spLocks noGrp="1"/>
          </p:cNvSpPr>
          <p:nvPr/>
        </p:nvSpPr>
        <p:spPr>
          <a:xfrm>
            <a:off x="1447800" y="4836441"/>
            <a:ext cx="5486400" cy="609600"/>
          </a:xfrm>
          <a:prstGeom prst="rect">
            <a:avLst/>
          </a:prstGeom>
          <a:noFill/>
          <a:ln w="0">
            <a:noFill/>
            <a:prstDash val="solid"/>
          </a:ln>
        </p:spPr>
        <p:txBody>
          <a:bodyPr wrap="square" lIns="0" tIns="0" rIns="0" bIns="0" anchor="ctr">
            <a:normAutofit/>
          </a:bodyPr>
          <a:lstStyle/>
          <a:p>
            <a:pPr algn="l">
              <a:buNone/>
              <a:defRPr sz="1650" b="0" i="0">
                <a:solidFill>
                  <a:srgbClr val="151412"/>
                </a:solidFill>
                <a:latin typeface="Avenir Next"/>
                <a:ea typeface="Avenir Next"/>
                <a:cs typeface="Avenir Next"/>
              </a:defRPr>
            </a:pPr>
            <a:r>
              <a:rPr sz="1650" b="0" i="0">
                <a:solidFill>
                  <a:srgbClr val="151412"/>
                </a:solidFill>
                <a:latin typeface="Avenir Next"/>
                <a:ea typeface="Avenir Next"/>
                <a:cs typeface="Avenir Next"/>
              </a:rPr>
              <a:t>Quantized AudioMAE (no acoustic VQ)</a:t>
            </a:r>
          </a:p>
        </p:txBody>
      </p:sp>
      <p:sp>
        <p:nvSpPr>
          <p:cNvPr id="17" name="Rectangle 16">
            <a:extLst>
              <a:ext uri="{FF2B5EF4-FFF2-40B4-BE49-F238E27FC236}">
                <a16:creationId xmlns:a16="http://schemas.microsoft.com/office/drawing/2014/main" id="{C5BD5777-0D25-4399-8B29-F1D22234DCBC}"/>
              </a:ext>
            </a:extLst>
          </p:cNvPr>
          <p:cNvSpPr>
            <a:spLocks noGrp="1"/>
          </p:cNvSpPr>
          <p:nvPr/>
        </p:nvSpPr>
        <p:spPr>
          <a:xfrm>
            <a:off x="7067550" y="4836441"/>
            <a:ext cx="1295400" cy="609600"/>
          </a:xfrm>
          <a:prstGeom prst="rect">
            <a:avLst/>
          </a:prstGeom>
          <a:noFill/>
          <a:ln w="0">
            <a:noFill/>
            <a:prstDash val="solid"/>
          </a:ln>
        </p:spPr>
        <p:txBody>
          <a:bodyPr wrap="square" lIns="0" tIns="0" rIns="0" bIns="0" anchor="ctr">
            <a:normAutofit/>
          </a:bodyPr>
          <a:lstStyle/>
          <a:p>
            <a:pPr algn="ctr">
              <a:buNone/>
              <a:defRPr sz="1650" b="1" i="0">
                <a:solidFill>
                  <a:srgbClr val="3D8C72"/>
                </a:solidFill>
                <a:latin typeface="Avenir Next"/>
                <a:ea typeface="Avenir Next"/>
                <a:cs typeface="Avenir Next"/>
              </a:defRPr>
            </a:pPr>
            <a:r>
              <a:rPr sz="1650" b="1" i="0">
                <a:solidFill>
                  <a:srgbClr val="3D8C72"/>
                </a:solidFill>
                <a:latin typeface="Avenir Next"/>
                <a:ea typeface="Avenir Next"/>
                <a:cs typeface="Avenir Next"/>
              </a:rPr>
              <a:t>2.61</a:t>
            </a:r>
          </a:p>
        </p:txBody>
      </p:sp>
      <p:sp>
        <p:nvSpPr>
          <p:cNvPr id="18" name="Rectangle 17">
            <a:extLst>
              <a:ext uri="{FF2B5EF4-FFF2-40B4-BE49-F238E27FC236}">
                <a16:creationId xmlns:a16="http://schemas.microsoft.com/office/drawing/2014/main" id="{28264D56-4CD5-4826-8B0F-B0238DE795DE}"/>
              </a:ext>
            </a:extLst>
          </p:cNvPr>
          <p:cNvSpPr>
            <a:spLocks noGrp="1"/>
          </p:cNvSpPr>
          <p:nvPr/>
        </p:nvSpPr>
        <p:spPr>
          <a:xfrm>
            <a:off x="8496300" y="4836441"/>
            <a:ext cx="1295400" cy="609600"/>
          </a:xfrm>
          <a:prstGeom prst="rect">
            <a:avLst/>
          </a:prstGeom>
          <a:noFill/>
          <a:ln w="0">
            <a:noFill/>
            <a:prstDash val="solid"/>
          </a:ln>
        </p:spPr>
        <p:txBody>
          <a:bodyPr wrap="square" lIns="0" tIns="0" rIns="0" bIns="0" anchor="ctr">
            <a:normAutofit/>
          </a:bodyPr>
          <a:lstStyle/>
          <a:p>
            <a:pPr algn="ctr">
              <a:buNone/>
              <a:defRPr sz="1650" b="1" i="0">
                <a:solidFill>
                  <a:srgbClr val="A84545"/>
                </a:solidFill>
                <a:latin typeface="Avenir Next"/>
                <a:ea typeface="Avenir Next"/>
                <a:cs typeface="Avenir Next"/>
              </a:defRPr>
            </a:pPr>
            <a:r>
              <a:rPr sz="1650" b="1" i="0">
                <a:solidFill>
                  <a:srgbClr val="A84545"/>
                </a:solidFill>
                <a:latin typeface="Avenir Next"/>
                <a:ea typeface="Avenir Next"/>
                <a:cs typeface="Avenir Next"/>
              </a:rPr>
              <a:t>55.6</a:t>
            </a:r>
          </a:p>
        </p:txBody>
      </p:sp>
      <p:sp>
        <p:nvSpPr>
          <p:cNvPr id="19" name="Rectangle 18">
            <a:extLst>
              <a:ext uri="{FF2B5EF4-FFF2-40B4-BE49-F238E27FC236}">
                <a16:creationId xmlns:a16="http://schemas.microsoft.com/office/drawing/2014/main" id="{D51FDB32-DEC7-453D-B290-67393FB449C8}"/>
              </a:ext>
            </a:extLst>
          </p:cNvPr>
          <p:cNvSpPr>
            <a:spLocks noGrp="1"/>
          </p:cNvSpPr>
          <p:nvPr/>
        </p:nvSpPr>
        <p:spPr>
          <a:xfrm>
            <a:off x="9925050" y="4836441"/>
            <a:ext cx="1295400" cy="609600"/>
          </a:xfrm>
          <a:prstGeom prst="rect">
            <a:avLst/>
          </a:prstGeom>
          <a:noFill/>
          <a:ln w="0">
            <a:noFill/>
            <a:prstDash val="solid"/>
          </a:ln>
        </p:spPr>
        <p:txBody>
          <a:bodyPr wrap="square" lIns="0" tIns="0" rIns="0" bIns="0" anchor="ctr">
            <a:normAutofit/>
          </a:bodyPr>
          <a:lstStyle/>
          <a:p>
            <a:pPr algn="ctr">
              <a:buNone/>
              <a:defRPr sz="1650" b="1" i="0">
                <a:solidFill>
                  <a:srgbClr val="A84545"/>
                </a:solidFill>
                <a:latin typeface="Avenir Next"/>
                <a:ea typeface="Avenir Next"/>
                <a:cs typeface="Avenir Next"/>
              </a:defRPr>
            </a:pPr>
            <a:r>
              <a:rPr sz="1650" b="1" i="0">
                <a:solidFill>
                  <a:srgbClr val="A84545"/>
                </a:solidFill>
                <a:latin typeface="Avenir Next"/>
                <a:ea typeface="Avenir Next"/>
                <a:cs typeface="Avenir Next"/>
              </a:rPr>
              <a:t>0.70 kbps
50 tok/s</a:t>
            </a:r>
          </a:p>
        </p:txBody>
      </p:sp>
      <p:sp>
        <p:nvSpPr>
          <p:cNvPr id="20" name="Straight Connector 19">
            <a:extLst>
              <a:ext uri="{FF2B5EF4-FFF2-40B4-BE49-F238E27FC236}">
                <a16:creationId xmlns:a16="http://schemas.microsoft.com/office/drawing/2014/main" id="{E9ED3023-6FC2-471E-8B92-B3586CE73660}"/>
              </a:ext>
            </a:extLst>
          </p:cNvPr>
          <p:cNvSpPr>
            <a:spLocks noGrp="1"/>
          </p:cNvSpPr>
          <p:nvPr/>
        </p:nvSpPr>
        <p:spPr>
          <a:xfrm>
            <a:off x="1381125" y="5484141"/>
            <a:ext cx="9906000" cy="0"/>
          </a:xfrm>
          <a:prstGeom prst="line">
            <a:avLst/>
          </a:prstGeom>
          <a:noFill/>
          <a:ln w="15240">
            <a:solidFill>
              <a:srgbClr val="151412"/>
            </a:solidFill>
            <a:prstDash val="solid"/>
          </a:ln>
        </p:spPr>
        <p:txBody>
          <a:bodyPr/>
          <a:lstStyle/>
          <a:p>
            <a:endParaRPr/>
          </a:p>
        </p:txBody>
      </p:sp>
      <p:sp>
        <p:nvSpPr>
          <p:cNvPr id="28" name="Rectangle 27">
            <a:extLst>
              <a:ext uri="{FF2B5EF4-FFF2-40B4-BE49-F238E27FC236}">
                <a16:creationId xmlns:a16="http://schemas.microsoft.com/office/drawing/2014/main" id="{3944E9BF-456A-44EB-842C-535B7BCD0AA1}"/>
              </a:ext>
            </a:extLst>
          </p:cNvPr>
          <p:cNvSpPr>
            <a:spLocks noGrp="1"/>
          </p:cNvSpPr>
          <p:nvPr/>
        </p:nvSpPr>
        <p:spPr>
          <a:xfrm>
            <a:off x="2095500" y="5734049"/>
            <a:ext cx="8001000" cy="628647"/>
          </a:xfrm>
          <a:prstGeom prst="rect">
            <a:avLst/>
          </a:prstGeom>
          <a:noFill/>
          <a:ln w="0">
            <a:noFill/>
            <a:prstDash val="solid"/>
          </a:ln>
        </p:spPr>
        <p:txBody>
          <a:bodyPr wrap="square" lIns="0" tIns="0" rIns="0" bIns="0" anchor="t">
            <a:noAutofit/>
          </a:bodyPr>
          <a:lstStyle/>
          <a:p>
            <a:pPr algn="ctr">
              <a:buNone/>
              <a:defRPr sz="2025" b="1" i="0">
                <a:solidFill>
                  <a:srgbClr val="203448"/>
                </a:solidFill>
                <a:latin typeface="Georgia"/>
                <a:ea typeface="Georgia"/>
                <a:cs typeface="Georgia"/>
              </a:defRPr>
            </a:pPr>
            <a:r>
              <a:rPr sz="2025" b="1" i="0">
                <a:solidFill>
                  <a:srgbClr val="203448"/>
                </a:solidFill>
                <a:latin typeface="Georgia"/>
                <a:ea typeface="Georgia"/>
                <a:cs typeface="Georgia"/>
              </a:rPr>
              <a:t>Quantizing AudioMAE leads to </a:t>
            </a:r>
            <a:r>
              <a:rPr sz="2025" b="1">
                <a:solidFill>
                  <a:srgbClr val="203448"/>
                </a:solidFill>
                <a:latin typeface="Georgia"/>
                <a:ea typeface="Georgia"/>
                <a:cs typeface="Georgia"/>
              </a:rPr>
              <a:t>significantly worse reconstruction performance.</a:t>
            </a:r>
            <a:endParaRPr sz="2025" b="1" i="0">
              <a:solidFill>
                <a:srgbClr val="203448"/>
              </a:solidFill>
              <a:latin typeface="Georgia"/>
              <a:ea typeface="Georgia"/>
              <a:cs typeface="Georgia"/>
            </a:endParaRPr>
          </a:p>
        </p:txBody>
      </p:sp>
      <p:sp>
        <p:nvSpPr>
          <p:cNvPr id="30" name="reference-footer-18">
            <a:extLst>
              <a:ext uri="{FF2B5EF4-FFF2-40B4-BE49-F238E27FC236}">
                <a16:creationId xmlns:a16="http://schemas.microsoft.com/office/drawing/2014/main" id="{CE83C549-DA5A-49B2-A725-6C911707794A}"/>
              </a:ext>
            </a:extLst>
          </p:cNvPr>
          <p:cNvSpPr>
            <a:spLocks noGrp="1"/>
          </p:cNvSpPr>
          <p:nvPr/>
        </p:nvSpPr>
        <p:spPr>
          <a:xfrm>
            <a:off x="533400" y="6276975"/>
            <a:ext cx="10477500" cy="428625"/>
          </a:xfrm>
          <a:prstGeom prst="rect">
            <a:avLst/>
          </a:prstGeom>
          <a:noFill/>
          <a:ln w="0">
            <a:noFill/>
            <a:prstDash val="solid"/>
          </a:ln>
        </p:spPr>
        <p:txBody>
          <a:bodyPr wrap="square" lIns="0" tIns="0" rIns="0" bIns="0" anchor="b">
            <a:normAutofit/>
          </a:bodyPr>
          <a:lstStyle/>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[1] H. Liu et al., “SemantiCodec: An Ultra Low Bitrate Semantic Audio Codec for General Sound,” arXiv 2024.</a:t>
            </a:r>
          </a:p>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[2] P.-Y. Huang et al., “Masked Autoencoders that Listen,” NeurIPS 2022.</a:t>
            </a:r>
          </a:p>
        </p:txBody>
      </p:sp>
      <p:sp>
        <p:nvSpPr>
          <p:cNvPr id="31" name="Rectangle 30">
            <a:extLst>
              <a:ext uri="{FF2B5EF4-FFF2-40B4-BE49-F238E27FC236}">
                <a16:creationId xmlns:a16="http://schemas.microsoft.com/office/drawing/2014/main" id="{FD0B81C5-BEE1-62E3-A0C2-DA5102816492}"/>
              </a:ext>
            </a:extLst>
          </p:cNvPr>
          <p:cNvSpPr>
            <a:spLocks noGrp="1"/>
          </p:cNvSpPr>
          <p:nvPr/>
        </p:nvSpPr>
        <p:spPr>
          <a:xfrm>
            <a:off x="4578580" y="1864641"/>
            <a:ext cx="3429000" cy="1476375"/>
          </a:xfrm>
          <a:prstGeom prst="rect">
            <a:avLst/>
          </a:prstGeom>
          <a:solidFill>
            <a:srgbClr val="E7EFF8"/>
          </a:solidFill>
          <a:ln w="14288">
            <a:solidFill>
              <a:srgbClr val="3974B9"/>
            </a:solidFill>
            <a:prstDash val="solid"/>
          </a:ln>
        </p:spPr>
        <p:txBody>
          <a:bodyPr/>
          <a:lstStyle/>
          <a:p>
            <a:endParaRPr/>
          </a:p>
        </p:txBody>
      </p:sp>
      <p:sp>
        <p:nvSpPr>
          <p:cNvPr id="32" name="Rectangle 31">
            <a:extLst>
              <a:ext uri="{FF2B5EF4-FFF2-40B4-BE49-F238E27FC236}">
                <a16:creationId xmlns:a16="http://schemas.microsoft.com/office/drawing/2014/main" id="{6D9C90B8-2B1A-6B68-DA81-27034A87C26D}"/>
              </a:ext>
            </a:extLst>
          </p:cNvPr>
          <p:cNvSpPr>
            <a:spLocks noGrp="1"/>
          </p:cNvSpPr>
          <p:nvPr/>
        </p:nvSpPr>
        <p:spPr>
          <a:xfrm>
            <a:off x="4864330" y="2102766"/>
            <a:ext cx="2857500" cy="400050"/>
          </a:xfrm>
          <a:prstGeom prst="rect">
            <a:avLst/>
          </a:prstGeom>
          <a:noFill/>
          <a:ln w="0">
            <a:noFill/>
            <a:prstDash val="solid"/>
          </a:ln>
        </p:spPr>
        <p:txBody>
          <a:bodyPr wrap="square" lIns="0" tIns="0" rIns="0" bIns="0" anchor="t">
            <a:noAutofit/>
          </a:bodyPr>
          <a:lstStyle/>
          <a:p>
            <a:pPr algn="ctr">
              <a:buNone/>
              <a:defRPr sz="2250" b="1" i="0">
                <a:solidFill>
                  <a:srgbClr val="3974B9"/>
                </a:solidFill>
                <a:latin typeface="Avenir Next"/>
                <a:ea typeface="Avenir Next"/>
                <a:cs typeface="Avenir Next"/>
              </a:defRPr>
            </a:pPr>
            <a:r>
              <a:rPr sz="2250" b="1" i="0">
                <a:solidFill>
                  <a:srgbClr val="3974B9"/>
                </a:solidFill>
                <a:latin typeface="Avenir Next"/>
                <a:ea typeface="Avenir Next"/>
                <a:cs typeface="Avenir Next"/>
              </a:rPr>
              <a:t>latent diffusion</a:t>
            </a:r>
          </a:p>
        </p:txBody>
      </p:sp>
      <p:sp>
        <p:nvSpPr>
          <p:cNvPr id="33" name="Rectangle 32">
            <a:extLst>
              <a:ext uri="{FF2B5EF4-FFF2-40B4-BE49-F238E27FC236}">
                <a16:creationId xmlns:a16="http://schemas.microsoft.com/office/drawing/2014/main" id="{EF861160-0A97-B47C-2249-C3F57293F768}"/>
              </a:ext>
            </a:extLst>
          </p:cNvPr>
          <p:cNvSpPr>
            <a:spLocks noGrp="1"/>
          </p:cNvSpPr>
          <p:nvPr/>
        </p:nvSpPr>
        <p:spPr>
          <a:xfrm>
            <a:off x="4864330" y="2626641"/>
            <a:ext cx="2857500" cy="323850"/>
          </a:xfrm>
          <a:prstGeom prst="rect">
            <a:avLst/>
          </a:prstGeom>
          <a:noFill/>
          <a:ln w="0">
            <a:noFill/>
            <a:prstDash val="solid"/>
          </a:ln>
        </p:spPr>
        <p:txBody>
          <a:bodyPr wrap="square" lIns="0" tIns="0" rIns="0" bIns="0" anchor="t">
            <a:noAutofit/>
          </a:bodyPr>
          <a:lstStyle/>
          <a:p>
            <a:pPr algn="ctr">
              <a:buNone/>
              <a:defRPr sz="1275" b="1" i="0">
                <a:solidFill>
                  <a:srgbClr val="203448"/>
                </a:solidFill>
                <a:latin typeface="Avenir Next"/>
                <a:ea typeface="Avenir Next"/>
                <a:cs typeface="Avenir Next"/>
              </a:defRPr>
            </a:pPr>
            <a:r>
              <a:rPr sz="1275" b="1" i="0">
                <a:solidFill>
                  <a:srgbClr val="203448"/>
                </a:solidFill>
                <a:latin typeface="Avenir Next"/>
                <a:ea typeface="Avenir Next"/>
                <a:cs typeface="Avenir Next"/>
              </a:rPr>
              <a:t>denoise VAE latents under a condition</a:t>
            </a:r>
          </a:p>
        </p:txBody>
      </p:sp>
      <p:sp>
        <p:nvSpPr>
          <p:cNvPr id="34" name="Rectangle 33">
            <a:extLst>
              <a:ext uri="{FF2B5EF4-FFF2-40B4-BE49-F238E27FC236}">
                <a16:creationId xmlns:a16="http://schemas.microsoft.com/office/drawing/2014/main" id="{6EC57719-0F0F-749C-A500-5E8F2186FF17}"/>
              </a:ext>
            </a:extLst>
          </p:cNvPr>
          <p:cNvSpPr>
            <a:spLocks noGrp="1"/>
          </p:cNvSpPr>
          <p:nvPr/>
        </p:nvSpPr>
        <p:spPr>
          <a:xfrm>
            <a:off x="1480008" y="2287083"/>
            <a:ext cx="2521965" cy="571500"/>
          </a:xfrm>
          <a:prstGeom prst="rect">
            <a:avLst/>
          </a:prstGeom>
          <a:solidFill>
            <a:srgbClr val="E4F1EF"/>
          </a:solidFill>
          <a:ln w="11430">
            <a:solidFill>
              <a:srgbClr val="2A8A88"/>
            </a:solidFill>
            <a:prstDash val="solid"/>
          </a:ln>
        </p:spPr>
        <p:txBody>
          <a:bodyPr/>
          <a:lstStyle/>
          <a:p>
            <a:endParaRPr/>
          </a:p>
        </p:txBody>
      </p:sp>
      <p:sp>
        <p:nvSpPr>
          <p:cNvPr id="35" name="Rectangle 34">
            <a:extLst>
              <a:ext uri="{FF2B5EF4-FFF2-40B4-BE49-F238E27FC236}">
                <a16:creationId xmlns:a16="http://schemas.microsoft.com/office/drawing/2014/main" id="{05C9DD77-F9EA-3955-7976-14E0AA42A38E}"/>
              </a:ext>
            </a:extLst>
          </p:cNvPr>
          <p:cNvSpPr>
            <a:spLocks noGrp="1"/>
          </p:cNvSpPr>
          <p:nvPr/>
        </p:nvSpPr>
        <p:spPr>
          <a:xfrm>
            <a:off x="1173196" y="2430790"/>
            <a:ext cx="3219696" cy="285750"/>
          </a:xfrm>
          <a:prstGeom prst="rect">
            <a:avLst/>
          </a:prstGeom>
          <a:noFill/>
          <a:ln w="0">
            <a:noFill/>
            <a:prstDash val="solid"/>
          </a:ln>
        </p:spPr>
        <p:txBody>
          <a:bodyPr wrap="square" lIns="0" tIns="0" rIns="0" bIns="0" anchor="ctr">
            <a:noAutofit/>
          </a:bodyPr>
          <a:lstStyle/>
          <a:p>
            <a:pPr algn="ctr">
              <a:buNone/>
              <a:defRPr sz="1350" b="1" i="0">
                <a:solidFill>
                  <a:srgbClr val="2A8A88"/>
                </a:solidFill>
                <a:latin typeface="Avenir Next"/>
                <a:ea typeface="Avenir Next"/>
                <a:cs typeface="Avenir Next"/>
              </a:defRPr>
            </a:pPr>
            <a:r>
              <a:rPr sz="1350" b="1">
                <a:solidFill>
                  <a:srgbClr val="2A8A88"/>
                </a:solidFill>
                <a:latin typeface="Avenir Next"/>
                <a:ea typeface="Avenir Next"/>
                <a:cs typeface="Avenir Next"/>
              </a:rPr>
              <a:t>AudioMAE </a:t>
            </a:r>
          </a:p>
          <a:p>
            <a:pPr algn="ctr">
              <a:buNone/>
              <a:defRPr sz="1350" b="1" i="0">
                <a:solidFill>
                  <a:srgbClr val="2A8A88"/>
                </a:solidFill>
                <a:latin typeface="Avenir Next"/>
                <a:ea typeface="Avenir Next"/>
                <a:cs typeface="Avenir Next"/>
              </a:defRPr>
            </a:pPr>
            <a:r>
              <a:rPr sz="1350" b="1">
                <a:solidFill>
                  <a:srgbClr val="2A8A88"/>
                </a:solidFill>
                <a:latin typeface="Avenir Next"/>
                <a:ea typeface="Avenir Next"/>
                <a:cs typeface="Avenir Next"/>
              </a:rPr>
              <a:t>(Quantized/un-Quantized)</a:t>
            </a:r>
            <a:endParaRPr sz="1350" b="1" i="0">
              <a:solidFill>
                <a:srgbClr val="2A8A88"/>
              </a:solidFill>
              <a:latin typeface="Avenir Next"/>
              <a:ea typeface="Avenir Next"/>
              <a:cs typeface="Avenir Next"/>
            </a:endParaRPr>
          </a:p>
        </p:txBody>
      </p:sp>
      <p:sp>
        <p:nvSpPr>
          <p:cNvPr id="36" name="Down Arrow 35">
            <a:extLst>
              <a:ext uri="{FF2B5EF4-FFF2-40B4-BE49-F238E27FC236}">
                <a16:creationId xmlns:a16="http://schemas.microsoft.com/office/drawing/2014/main" id="{8FC7F2B9-7C7F-D57A-3346-DA0622548A1A}"/>
              </a:ext>
            </a:extLst>
          </p:cNvPr>
          <p:cNvSpPr>
            <a:spLocks noGrp="1"/>
          </p:cNvSpPr>
          <p:nvPr/>
        </p:nvSpPr>
        <p:spPr>
          <a:xfrm rot="16200000">
            <a:off x="4061874" y="2440902"/>
            <a:ext cx="523875" cy="323850"/>
          </a:xfrm>
          <a:prstGeom prst="downArrow">
            <a:avLst/>
          </a:prstGeom>
          <a:solidFill>
            <a:srgbClr val="2A8A88"/>
          </a:solidFill>
          <a:ln w="0">
            <a:noFill/>
            <a:prstDash val="solid"/>
          </a:ln>
        </p:spPr>
        <p:txBody>
          <a:bodyPr/>
          <a:lstStyle/>
          <a:p>
            <a:endParaRPr/>
          </a:p>
        </p:txBody>
      </p:sp>
      <p:sp>
        <p:nvSpPr>
          <p:cNvPr id="37" name="Rectangle 36">
            <a:extLst>
              <a:ext uri="{FF2B5EF4-FFF2-40B4-BE49-F238E27FC236}">
                <a16:creationId xmlns:a16="http://schemas.microsoft.com/office/drawing/2014/main" id="{2781E84A-B55E-3F5B-6CD1-9DDA09472E32}"/>
              </a:ext>
            </a:extLst>
          </p:cNvPr>
          <p:cNvSpPr>
            <a:spLocks noGrp="1"/>
          </p:cNvSpPr>
          <p:nvPr/>
        </p:nvSpPr>
        <p:spPr>
          <a:xfrm>
            <a:off x="8542255" y="2277014"/>
            <a:ext cx="1949780" cy="518802"/>
          </a:xfrm>
          <a:prstGeom prst="rect">
            <a:avLst/>
          </a:prstGeom>
          <a:solidFill>
            <a:srgbClr val="E4F1EF"/>
          </a:solidFill>
          <a:ln w="11430">
            <a:solidFill>
              <a:srgbClr val="2A8A88"/>
            </a:solidFill>
            <a:prstDash val="solid"/>
          </a:ln>
        </p:spPr>
        <p:txBody>
          <a:bodyPr/>
          <a:lstStyle/>
          <a:p>
            <a:endParaRPr/>
          </a:p>
        </p:txBody>
      </p:sp>
      <p:sp>
        <p:nvSpPr>
          <p:cNvPr id="38" name="Rectangle 37">
            <a:extLst>
              <a:ext uri="{FF2B5EF4-FFF2-40B4-BE49-F238E27FC236}">
                <a16:creationId xmlns:a16="http://schemas.microsoft.com/office/drawing/2014/main" id="{4ACC336C-311C-81F1-EE0B-651065664A3B}"/>
              </a:ext>
            </a:extLst>
          </p:cNvPr>
          <p:cNvSpPr>
            <a:spLocks noGrp="1"/>
          </p:cNvSpPr>
          <p:nvPr/>
        </p:nvSpPr>
        <p:spPr>
          <a:xfrm>
            <a:off x="7907297" y="2438940"/>
            <a:ext cx="3219696" cy="285750"/>
          </a:xfrm>
          <a:prstGeom prst="rect">
            <a:avLst/>
          </a:prstGeom>
          <a:noFill/>
          <a:ln w="0">
            <a:noFill/>
            <a:prstDash val="solid"/>
          </a:ln>
        </p:spPr>
        <p:txBody>
          <a:bodyPr wrap="square" lIns="0" tIns="0" rIns="0" bIns="0" anchor="ctr">
            <a:noAutofit/>
          </a:bodyPr>
          <a:lstStyle/>
          <a:p>
            <a:pPr algn="ctr">
              <a:buNone/>
              <a:defRPr sz="1350" b="1" i="0">
                <a:solidFill>
                  <a:srgbClr val="2A8A88"/>
                </a:solidFill>
                <a:latin typeface="Avenir Next"/>
                <a:ea typeface="Avenir Next"/>
                <a:cs typeface="Avenir Next"/>
              </a:defRPr>
            </a:pPr>
            <a:r>
              <a:rPr sz="1350" b="1">
                <a:solidFill>
                  <a:srgbClr val="2A8A88"/>
                </a:solidFill>
                <a:latin typeface="Avenir Next"/>
                <a:ea typeface="Avenir Next"/>
                <a:cs typeface="Avenir Next"/>
              </a:rPr>
              <a:t>Audio</a:t>
            </a:r>
            <a:endParaRPr sz="1350" b="1" i="0">
              <a:solidFill>
                <a:srgbClr val="2A8A88"/>
              </a:solidFill>
              <a:latin typeface="Avenir Next"/>
              <a:ea typeface="Avenir Next"/>
              <a:cs typeface="Avenir Next"/>
            </a:endParaRPr>
          </a:p>
        </p:txBody>
      </p:sp>
      <p:sp>
        <p:nvSpPr>
          <p:cNvPr id="39" name="Down Arrow 38">
            <a:extLst>
              <a:ext uri="{FF2B5EF4-FFF2-40B4-BE49-F238E27FC236}">
                <a16:creationId xmlns:a16="http://schemas.microsoft.com/office/drawing/2014/main" id="{35D056CB-08F5-7F2F-D358-B045337DEF72}"/>
              </a:ext>
            </a:extLst>
          </p:cNvPr>
          <p:cNvSpPr>
            <a:spLocks noGrp="1"/>
          </p:cNvSpPr>
          <p:nvPr/>
        </p:nvSpPr>
        <p:spPr>
          <a:xfrm rot="16200000">
            <a:off x="8012883" y="2424652"/>
            <a:ext cx="523875" cy="323850"/>
          </a:xfrm>
          <a:prstGeom prst="downArrow">
            <a:avLst/>
          </a:prstGeom>
          <a:solidFill>
            <a:srgbClr val="2A8A88"/>
          </a:solidFill>
          <a:ln w="0">
            <a:noFill/>
            <a:prstDash val="solid"/>
          </a:ln>
        </p:spPr>
        <p:txBody>
          <a:bodyPr/>
          <a:lstStyle/>
          <a:p>
            <a:endParaRPr/>
          </a:p>
        </p:txBody>
      </p:sp>
    </p:spTree>
    <p:extLst>
      <p:ext uri="{BB962C8B-B14F-4D97-AF65-F5344CB8AC3E}">
        <p14:creationId xmlns:p14="http://schemas.microsoft.com/office/powerpoint/2010/main" val="2498998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ection-9">
            <a:extLst>
              <a:ext uri="{FF2B5EF4-FFF2-40B4-BE49-F238E27FC236}">
                <a16:creationId xmlns:a16="http://schemas.microsoft.com/office/drawing/2014/main" id="{E2F99AA4-78D9-4E2F-B0B0-3F97E9899FA4}"/>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LANGUAGE OF AUDIO</a:t>
            </a:r>
          </a:p>
        </p:txBody>
      </p:sp>
      <p:sp>
        <p:nvSpPr>
          <p:cNvPr id="2" name="Straight Connector 1">
            <a:extLst>
              <a:ext uri="{FF2B5EF4-FFF2-40B4-BE49-F238E27FC236}">
                <a16:creationId xmlns:a16="http://schemas.microsoft.com/office/drawing/2014/main" id="{9BF3D6A2-5630-4138-B505-95DEFBB7EEBE}"/>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9">
            <a:extLst>
              <a:ext uri="{FF2B5EF4-FFF2-40B4-BE49-F238E27FC236}">
                <a16:creationId xmlns:a16="http://schemas.microsoft.com/office/drawing/2014/main" id="{46BCF97D-6946-41E3-954F-8955797C9B02}"/>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AudioMAE provides the ground-truth LOA sequence</a:t>
            </a:r>
          </a:p>
        </p:txBody>
      </p:sp>
      <p:sp>
        <p:nvSpPr>
          <p:cNvPr id="4" name="Rectangle 3">
            <a:extLst>
              <a:ext uri="{FF2B5EF4-FFF2-40B4-BE49-F238E27FC236}">
                <a16:creationId xmlns:a16="http://schemas.microsoft.com/office/drawing/2014/main" id="{B583F281-3B27-4127-B411-D9748D4FDA2D}"/>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16</a:t>
            </a:r>
          </a:p>
        </p:txBody>
      </p:sp>
      <p:sp>
        <p:nvSpPr>
          <p:cNvPr id="5" name="Rectangle 4">
            <a:extLst>
              <a:ext uri="{FF2B5EF4-FFF2-40B4-BE49-F238E27FC236}">
                <a16:creationId xmlns:a16="http://schemas.microsoft.com/office/drawing/2014/main" id="{868D324D-4D88-4EA2-BA1A-A14AC1737348}"/>
              </a:ext>
            </a:extLst>
          </p:cNvPr>
          <p:cNvSpPr>
            <a:spLocks noGrp="1"/>
          </p:cNvSpPr>
          <p:nvPr/>
        </p:nvSpPr>
        <p:spPr>
          <a:xfrm>
            <a:off x="533400" y="1428750"/>
            <a:ext cx="7524750" cy="4476750"/>
          </a:xfrm>
          <a:prstGeom prst="rect">
            <a:avLst/>
          </a:prstGeom>
          <a:solidFill>
            <a:srgbClr val="FFFFFF"/>
          </a:solidFill>
          <a:ln w="7620">
            <a:solidFill>
              <a:srgbClr val="B9B5AB"/>
            </a:solidFill>
            <a:prstDash val="solid"/>
          </a:ln>
        </p:spPr>
        <p:txBody>
          <a:bodyPr/>
          <a:lstStyle/>
          <a:p>
            <a:endParaRPr/>
          </a:p>
        </p:txBody>
      </p:sp>
      <p:pic>
        <p:nvPicPr>
          <p:cNvPr id="22" name="Picture 20"/>
          <p:cNvPicPr>
            <a:picLocks noChangeAspect="1"/>
          </p:cNvPicPr>
          <p:nvPr/>
        </p:nvPicPr>
        <p:blipFill>
          <a:blip r:embed="rId3"/>
          <a:stretch/>
        </p:blipFill>
        <p:spPr>
          <a:xfrm>
            <a:off x="723900" y="1976863"/>
            <a:ext cx="7143750" cy="3380525"/>
          </a:xfrm>
          <a:prstGeom prst="rect">
            <a:avLst/>
          </a:prstGeom>
        </p:spPr>
      </p:pic>
      <p:sp>
        <p:nvSpPr>
          <p:cNvPr id="7" name="Rectangle 6">
            <a:extLst>
              <a:ext uri="{FF2B5EF4-FFF2-40B4-BE49-F238E27FC236}">
                <a16:creationId xmlns:a16="http://schemas.microsoft.com/office/drawing/2014/main" id="{C982A4CD-2196-45DB-87EE-7D965A9EFCD5}"/>
              </a:ext>
            </a:extLst>
          </p:cNvPr>
          <p:cNvSpPr>
            <a:spLocks noGrp="1"/>
          </p:cNvSpPr>
          <p:nvPr/>
        </p:nvSpPr>
        <p:spPr>
          <a:xfrm>
            <a:off x="8667750" y="1666875"/>
            <a:ext cx="2476500" cy="323850"/>
          </a:xfrm>
          <a:prstGeom prst="rect">
            <a:avLst/>
          </a:prstGeom>
          <a:noFill/>
          <a:ln w="0">
            <a:noFill/>
            <a:prstDash val="solid"/>
          </a:ln>
        </p:spPr>
        <p:txBody>
          <a:bodyPr wrap="square" lIns="0" tIns="0" rIns="0" bIns="0" anchor="t">
            <a:noAutofit/>
          </a:bodyPr>
          <a:lstStyle/>
          <a:p>
            <a:pPr algn="ctr">
              <a:buNone/>
              <a:defRPr sz="1275" b="1" i="0">
                <a:solidFill>
                  <a:srgbClr val="66717A"/>
                </a:solidFill>
                <a:latin typeface="Avenir Next"/>
                <a:ea typeface="Avenir Next"/>
                <a:cs typeface="Avenir Next"/>
              </a:defRPr>
            </a:pPr>
            <a:r>
              <a:rPr sz="1275" b="1" i="0">
                <a:solidFill>
                  <a:srgbClr val="66717A"/>
                </a:solidFill>
                <a:latin typeface="Avenir Next"/>
                <a:ea typeface="Avenir Next"/>
                <a:cs typeface="Avenir Next"/>
              </a:rPr>
              <a:t>10 s audio</a:t>
            </a:r>
          </a:p>
        </p:txBody>
      </p:sp>
      <p:sp>
        <p:nvSpPr>
          <p:cNvPr id="8" name="Rectangle 7">
            <a:extLst>
              <a:ext uri="{FF2B5EF4-FFF2-40B4-BE49-F238E27FC236}">
                <a16:creationId xmlns:a16="http://schemas.microsoft.com/office/drawing/2014/main" id="{B2D452C1-29CB-45B0-B89D-175C4915A722}"/>
              </a:ext>
            </a:extLst>
          </p:cNvPr>
          <p:cNvSpPr>
            <a:spLocks noGrp="1"/>
          </p:cNvSpPr>
          <p:nvPr/>
        </p:nvSpPr>
        <p:spPr>
          <a:xfrm>
            <a:off x="8429625" y="2333625"/>
            <a:ext cx="2952750" cy="742950"/>
          </a:xfrm>
          <a:prstGeom prst="rect">
            <a:avLst/>
          </a:prstGeom>
          <a:noFill/>
          <a:ln w="0">
            <a:noFill/>
            <a:prstDash val="solid"/>
          </a:ln>
        </p:spPr>
        <p:txBody>
          <a:bodyPr wrap="square" lIns="0" tIns="0" rIns="0" bIns="0" anchor="t">
            <a:noAutofit/>
          </a:bodyPr>
          <a:lstStyle/>
          <a:p>
            <a:pPr algn="ctr">
              <a:buNone/>
              <a:defRPr sz="3450" b="1" i="0">
                <a:solidFill>
                  <a:srgbClr val="3974B9"/>
                </a:solidFill>
                <a:latin typeface="Avenir Next"/>
                <a:ea typeface="Avenir Next"/>
                <a:cs typeface="Avenir Next"/>
              </a:defRPr>
            </a:pPr>
            <a:r>
              <a:rPr sz="3450" b="1" i="0">
                <a:solidFill>
                  <a:srgbClr val="3974B9"/>
                </a:solidFill>
                <a:latin typeface="Avenir Next"/>
                <a:ea typeface="Avenir Next"/>
                <a:cs typeface="Avenir Next"/>
              </a:rPr>
              <a:t>512 × 768</a:t>
            </a:r>
          </a:p>
        </p:txBody>
      </p:sp>
      <p:sp>
        <p:nvSpPr>
          <p:cNvPr id="9" name="Rectangle 8">
            <a:extLst>
              <a:ext uri="{FF2B5EF4-FFF2-40B4-BE49-F238E27FC236}">
                <a16:creationId xmlns:a16="http://schemas.microsoft.com/office/drawing/2014/main" id="{EA0953AF-E8FD-4234-9EFF-22CD7C83128C}"/>
              </a:ext>
            </a:extLst>
          </p:cNvPr>
          <p:cNvSpPr>
            <a:spLocks noGrp="1"/>
          </p:cNvSpPr>
          <p:nvPr/>
        </p:nvSpPr>
        <p:spPr>
          <a:xfrm>
            <a:off x="8334375" y="3143250"/>
            <a:ext cx="3143250" cy="419100"/>
          </a:xfrm>
          <a:prstGeom prst="rect">
            <a:avLst/>
          </a:prstGeom>
          <a:noFill/>
          <a:ln w="0">
            <a:noFill/>
            <a:prstDash val="solid"/>
          </a:ln>
        </p:spPr>
        <p:txBody>
          <a:bodyPr wrap="square" lIns="0" tIns="0" rIns="0" bIns="0" anchor="t">
            <a:normAutofit/>
          </a:bodyPr>
          <a:lstStyle/>
          <a:p>
            <a:pPr algn="ctr">
              <a:buNone/>
              <a:defRPr sz="1275" b="1" i="0">
                <a:solidFill>
                  <a:srgbClr val="203448"/>
                </a:solidFill>
                <a:latin typeface="Avenir Next"/>
                <a:ea typeface="Avenir Next"/>
                <a:cs typeface="Avenir Next"/>
              </a:defRPr>
            </a:pPr>
            <a:r>
              <a:rPr sz="1275" b="1" i="0">
                <a:solidFill>
                  <a:srgbClr val="203448"/>
                </a:solidFill>
                <a:latin typeface="Avenir Next"/>
                <a:ea typeface="Avenir Next"/>
                <a:cs typeface="Avenir Next"/>
              </a:rPr>
              <a:t>pre-pooling AudioMAE feature tensor E</a:t>
            </a:r>
          </a:p>
        </p:txBody>
      </p:sp>
      <p:sp>
        <p:nvSpPr>
          <p:cNvPr id="10" name="Straight Connector 9">
            <a:extLst>
              <a:ext uri="{FF2B5EF4-FFF2-40B4-BE49-F238E27FC236}">
                <a16:creationId xmlns:a16="http://schemas.microsoft.com/office/drawing/2014/main" id="{E3CB9936-9004-4B7C-8E7F-610BBA78E65D}"/>
              </a:ext>
            </a:extLst>
          </p:cNvPr>
          <p:cNvSpPr>
            <a:spLocks noGrp="1"/>
          </p:cNvSpPr>
          <p:nvPr/>
        </p:nvSpPr>
        <p:spPr>
          <a:xfrm>
            <a:off x="8858250" y="3905250"/>
            <a:ext cx="2095500" cy="0"/>
          </a:xfrm>
          <a:prstGeom prst="line">
            <a:avLst/>
          </a:prstGeom>
          <a:noFill/>
          <a:ln w="38100">
            <a:solidFill>
              <a:srgbClr val="B87928"/>
            </a:solidFill>
            <a:prstDash val="solid"/>
          </a:ln>
        </p:spPr>
        <p:txBody>
          <a:bodyPr/>
          <a:lstStyle/>
          <a:p>
            <a:endParaRPr/>
          </a:p>
        </p:txBody>
      </p:sp>
      <p:sp>
        <p:nvSpPr>
          <p:cNvPr id="11" name="Rectangle 10">
            <a:extLst>
              <a:ext uri="{FF2B5EF4-FFF2-40B4-BE49-F238E27FC236}">
                <a16:creationId xmlns:a16="http://schemas.microsoft.com/office/drawing/2014/main" id="{8EFB26B9-1261-4866-9EAF-EC7FA0FFE700}"/>
              </a:ext>
            </a:extLst>
          </p:cNvPr>
          <p:cNvSpPr>
            <a:spLocks noGrp="1"/>
          </p:cNvSpPr>
          <p:nvPr/>
        </p:nvSpPr>
        <p:spPr>
          <a:xfrm>
            <a:off x="8429625" y="4495800"/>
            <a:ext cx="3524250" cy="952500"/>
          </a:xfrm>
          <a:prstGeom prst="rect">
            <a:avLst/>
          </a:prstGeom>
          <a:noFill/>
          <a:ln w="0">
            <a:noFill/>
            <a:prstDash val="solid"/>
          </a:ln>
        </p:spPr>
        <p:txBody>
          <a:bodyPr wrap="square" lIns="0" tIns="0" rIns="0" bIns="0" anchor="t">
            <a:normAutofit/>
          </a:bodyPr>
          <a:lstStyle/>
          <a:p>
            <a:pPr algn="ctr">
              <a:buNone/>
              <a:defRPr sz="1650" b="1" i="0">
                <a:solidFill>
                  <a:srgbClr val="151412"/>
                </a:solidFill>
                <a:latin typeface="Georgia"/>
                <a:ea typeface="Georgia"/>
                <a:cs typeface="Georgia"/>
              </a:defRPr>
            </a:pPr>
            <a:r>
              <a:rPr sz="1650" b="1" i="0">
                <a:solidFill>
                  <a:srgbClr val="151412"/>
                </a:solidFill>
                <a:latin typeface="Georgia"/>
                <a:ea typeface="Georgia"/>
                <a:cs typeface="Georgia"/>
              </a:rPr>
              <a:t>Pooling converts E into the ground-truth LOA sequence Yλ.</a:t>
            </a:r>
          </a:p>
        </p:txBody>
      </p:sp>
      <p:sp>
        <p:nvSpPr>
          <p:cNvPr id="12" name="Rectangle 11">
            <a:extLst>
              <a:ext uri="{FF2B5EF4-FFF2-40B4-BE49-F238E27FC236}">
                <a16:creationId xmlns:a16="http://schemas.microsoft.com/office/drawing/2014/main" id="{0BD2AF58-09B2-4351-A61A-9311712B82AE}"/>
              </a:ext>
            </a:extLst>
          </p:cNvPr>
          <p:cNvSpPr>
            <a:spLocks noGrp="1"/>
          </p:cNvSpPr>
          <p:nvPr/>
        </p:nvSpPr>
        <p:spPr>
          <a:xfrm>
            <a:off x="533400" y="6048375"/>
            <a:ext cx="4665345" cy="228600"/>
          </a:xfrm>
          <a:prstGeom prst="rect">
            <a:avLst/>
          </a:prstGeom>
          <a:noFill/>
          <a:ln w="0">
            <a:noFill/>
            <a:prstDash val="solid"/>
          </a:ln>
        </p:spPr>
        <p:txBody>
          <a:bodyPr wrap="square" lIns="0" tIns="0" rIns="0" bIns="0" anchor="ctr">
            <a:noAutofit/>
          </a:bodyPr>
          <a:lstStyle/>
          <a:p>
            <a:pPr algn="l">
              <a:buNone/>
              <a:defRPr sz="975" b="1" i="0">
                <a:solidFill>
                  <a:srgbClr val="203448"/>
                </a:solidFill>
                <a:latin typeface="Avenir Next"/>
                <a:ea typeface="Avenir Next"/>
                <a:cs typeface="Avenir Next"/>
              </a:defRPr>
            </a:pPr>
            <a:r>
              <a:rPr sz="975" b="1" i="0">
                <a:solidFill>
                  <a:srgbClr val="203448"/>
                </a:solidFill>
                <a:latin typeface="Avenir Next"/>
                <a:ea typeface="Avenir Next"/>
                <a:cs typeface="Avenir Next"/>
              </a:rPr>
              <a:t>AudioMAE extracts the ground-truth LOA sequence</a:t>
            </a:r>
          </a:p>
        </p:txBody>
      </p:sp>
      <p:sp>
        <p:nvSpPr>
          <p:cNvPr id="16" name="numbered-citations-16">
            <a:extLst>
              <a:ext uri="{FF2B5EF4-FFF2-40B4-BE49-F238E27FC236}">
                <a16:creationId xmlns:a16="http://schemas.microsoft.com/office/drawing/2014/main" id="{2E66B7B6-13E9-4AEE-998E-0B0F46C1A74F}"/>
              </a:ext>
            </a:extLst>
          </p:cNvPr>
          <p:cNvSpPr>
            <a:spLocks noGrp="1"/>
          </p:cNvSpPr>
          <p:nvPr/>
        </p:nvSpPr>
        <p:spPr>
          <a:xfrm>
            <a:off x="533400" y="6486525"/>
            <a:ext cx="10477500" cy="219075"/>
          </a:xfrm>
          <a:prstGeom prst="rect">
            <a:avLst/>
          </a:prstGeom>
          <a:noFill/>
          <a:ln w="0">
            <a:noFill/>
            <a:prstDash val="solid"/>
          </a:ln>
        </p:spPr>
        <p:txBody>
          <a:bodyPr wrap="square" lIns="0" tIns="0" rIns="0" bIns="0" anchor="b">
            <a:normAutofit/>
          </a:bodyPr>
          <a:lstStyle/>
          <a:p>
            <a:pPr algn="l">
              <a:lnSpc>
                <a:spcPct val="95000"/>
              </a:lnSpc>
              <a:buNone/>
              <a:defRPr sz="870" b="0" i="0">
                <a:solidFill>
                  <a:srgbClr val="66717A"/>
                </a:solidFill>
                <a:latin typeface="Avenir Next"/>
                <a:ea typeface="Avenir Next"/>
                <a:cs typeface="Avenir Next"/>
              </a:defRPr>
            </a:pPr>
            <a:r>
              <a:rPr sz="870" b="0" i="0">
                <a:solidFill>
                  <a:srgbClr val="66717A"/>
                </a:solidFill>
                <a:latin typeface="Avenir Next"/>
                <a:ea typeface="Avenir Next"/>
                <a:cs typeface="Avenir Next"/>
              </a:rPr>
              <a:t>[1] P.-Y. Huang et al., “Masked Autoencoders that Listen,” NeurIPS 2022.</a:t>
            </a:r>
          </a:p>
        </p:txBody>
      </p:sp>
    </p:spTree>
    <p:extLst>
      <p:ext uri="{BB962C8B-B14F-4D97-AF65-F5344CB8AC3E}">
        <p14:creationId xmlns:p14="http://schemas.microsoft.com/office/powerpoint/2010/main" val="367096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90B0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DFE5C64-7281-412D-970A-EE85EE7CDF6D}"/>
              </a:ext>
            </a:extLst>
          </p:cNvPr>
          <p:cNvSpPr>
            <a:spLocks noGrp="1"/>
          </p:cNvSpPr>
          <p:nvPr/>
        </p:nvSpPr>
        <p:spPr>
          <a:xfrm>
            <a:off x="609600" y="523875"/>
            <a:ext cx="4953000" cy="266700"/>
          </a:xfrm>
          <a:prstGeom prst="rect">
            <a:avLst/>
          </a:prstGeom>
          <a:noFill/>
          <a:ln w="0">
            <a:noFill/>
            <a:prstDash val="solid"/>
          </a:ln>
        </p:spPr>
        <p:txBody>
          <a:bodyPr wrap="square" lIns="0" tIns="0" rIns="0" bIns="0" anchor="ctr">
            <a:noAutofit/>
          </a:bodyPr>
          <a:lstStyle/>
          <a:p>
            <a:pPr algn="l">
              <a:buNone/>
              <a:defRPr sz="975" b="1" i="0">
                <a:solidFill>
                  <a:srgbClr val="E18B42"/>
                </a:solidFill>
                <a:latin typeface="Avenir Next"/>
                <a:ea typeface="Avenir Next"/>
                <a:cs typeface="Avenir Next"/>
              </a:defRPr>
            </a:pPr>
            <a:r>
              <a:rPr sz="975" b="1" i="0">
                <a:solidFill>
                  <a:srgbClr val="E18B42"/>
                </a:solidFill>
                <a:latin typeface="Avenir Next"/>
                <a:ea typeface="Avenir Next"/>
                <a:cs typeface="Avenir Next"/>
              </a:rPr>
              <a:t>AUDIOLDM 2 · THE KEY DESIGN</a:t>
            </a:r>
          </a:p>
        </p:txBody>
      </p:sp>
      <p:sp>
        <p:nvSpPr>
          <p:cNvPr id="2" name="Rectangle 1">
            <a:extLst>
              <a:ext uri="{FF2B5EF4-FFF2-40B4-BE49-F238E27FC236}">
                <a16:creationId xmlns:a16="http://schemas.microsoft.com/office/drawing/2014/main" id="{146E2E6E-262B-4BDC-A17E-022005EC2596}"/>
              </a:ext>
            </a:extLst>
          </p:cNvPr>
          <p:cNvSpPr>
            <a:spLocks noGrp="1"/>
          </p:cNvSpPr>
          <p:nvPr/>
        </p:nvSpPr>
        <p:spPr>
          <a:xfrm>
            <a:off x="609600" y="1285875"/>
            <a:ext cx="7524750" cy="2143125"/>
          </a:xfrm>
          <a:prstGeom prst="rect">
            <a:avLst/>
          </a:prstGeom>
          <a:noFill/>
          <a:ln w="0">
            <a:noFill/>
            <a:prstDash val="solid"/>
          </a:ln>
        </p:spPr>
        <p:txBody>
          <a:bodyPr wrap="square" lIns="0" tIns="0" rIns="0" bIns="0" anchor="ctr">
            <a:normAutofit/>
          </a:bodyPr>
          <a:lstStyle/>
          <a:p>
            <a:pPr algn="l">
              <a:lnSpc>
                <a:spcPct val="96000"/>
              </a:lnSpc>
              <a:buNone/>
              <a:defRPr sz="4050" b="0" i="0">
                <a:solidFill>
                  <a:srgbClr val="FFFFFF"/>
                </a:solidFill>
                <a:latin typeface="Georgia"/>
                <a:ea typeface="Georgia"/>
                <a:cs typeface="Georgia"/>
              </a:defRPr>
            </a:pPr>
            <a:r>
              <a:rPr sz="4050" b="0" i="0" dirty="0">
                <a:solidFill>
                  <a:srgbClr val="FFFFFF"/>
                </a:solidFill>
                <a:latin typeface="Georgia"/>
                <a:ea typeface="Georgia"/>
                <a:cs typeface="Georgia"/>
              </a:rPr>
              <a:t>Combining the Pros and Cons from </a:t>
            </a:r>
            <a:r>
              <a:rPr lang="en-US" sz="4050" b="0" i="0" dirty="0">
                <a:solidFill>
                  <a:srgbClr val="FFFFFF"/>
                </a:solidFill>
                <a:latin typeface="Georgia"/>
                <a:ea typeface="Georgia"/>
                <a:cs typeface="Georgia"/>
              </a:rPr>
              <a:t>B</a:t>
            </a:r>
            <a:r>
              <a:rPr sz="4050" b="0" i="0" dirty="0">
                <a:solidFill>
                  <a:srgbClr val="FFFFFF"/>
                </a:solidFill>
                <a:latin typeface="Georgia"/>
                <a:ea typeface="Georgia"/>
                <a:cs typeface="Georgia"/>
              </a:rPr>
              <a:t>oth AR and Diffusion Models</a:t>
            </a:r>
          </a:p>
        </p:txBody>
      </p:sp>
      <p:sp>
        <p:nvSpPr>
          <p:cNvPr id="3" name="Rectangle 2">
            <a:extLst>
              <a:ext uri="{FF2B5EF4-FFF2-40B4-BE49-F238E27FC236}">
                <a16:creationId xmlns:a16="http://schemas.microsoft.com/office/drawing/2014/main" id="{3FA9EFDC-5844-45F8-8816-6B98C3B24D2F}"/>
              </a:ext>
            </a:extLst>
          </p:cNvPr>
          <p:cNvSpPr>
            <a:spLocks noGrp="1"/>
          </p:cNvSpPr>
          <p:nvPr/>
        </p:nvSpPr>
        <p:spPr>
          <a:xfrm>
            <a:off x="647700" y="3667125"/>
            <a:ext cx="6286500" cy="685800"/>
          </a:xfrm>
          <a:prstGeom prst="rect">
            <a:avLst/>
          </a:prstGeom>
          <a:noFill/>
          <a:ln w="0">
            <a:noFill/>
            <a:prstDash val="solid"/>
          </a:ln>
        </p:spPr>
        <p:txBody>
          <a:bodyPr wrap="square" lIns="0" tIns="0" rIns="0" bIns="0" anchor="t">
            <a:normAutofit/>
          </a:bodyPr>
          <a:lstStyle/>
          <a:p>
            <a:pPr algn="l">
              <a:lnSpc>
                <a:spcPct val="105000"/>
              </a:lnSpc>
              <a:buNone/>
              <a:defRPr sz="1500" b="0" i="0">
                <a:solidFill>
                  <a:srgbClr val="CBD3D8"/>
                </a:solidFill>
                <a:latin typeface="Avenir Next"/>
                <a:ea typeface="Avenir Next"/>
                <a:cs typeface="Avenir Next"/>
              </a:defRPr>
            </a:pPr>
            <a:r>
              <a:rPr sz="1500" b="0" i="0">
                <a:solidFill>
                  <a:srgbClr val="CBD3D8"/>
                </a:solidFill>
                <a:latin typeface="Avenir Next"/>
                <a:ea typeface="Avenir Next"/>
                <a:cs typeface="Avenir Next"/>
              </a:rPr>
              <a:t>GPT-2 predicts the Language of Audio; a latent diffusion model generates the waveform.</a:t>
            </a:r>
          </a:p>
        </p:txBody>
      </p:sp>
      <p:sp>
        <p:nvSpPr>
          <p:cNvPr id="4" name="Rectangle 3">
            <a:extLst>
              <a:ext uri="{FF2B5EF4-FFF2-40B4-BE49-F238E27FC236}">
                <a16:creationId xmlns:a16="http://schemas.microsoft.com/office/drawing/2014/main" id="{8746D265-B832-467C-9EE3-7B9A7F50CCCA}"/>
              </a:ext>
            </a:extLst>
          </p:cNvPr>
          <p:cNvSpPr>
            <a:spLocks noGrp="1"/>
          </p:cNvSpPr>
          <p:nvPr/>
        </p:nvSpPr>
        <p:spPr>
          <a:xfrm>
            <a:off x="8477250" y="0"/>
            <a:ext cx="3714750" cy="6858000"/>
          </a:xfrm>
          <a:prstGeom prst="rect">
            <a:avLst/>
          </a:prstGeom>
          <a:solidFill>
            <a:srgbClr val="203448"/>
          </a:solidFill>
          <a:ln w="0">
            <a:noFill/>
            <a:prstDash val="solid"/>
          </a:ln>
        </p:spPr>
        <p:txBody>
          <a:bodyPr/>
          <a:lstStyle/>
          <a:p>
            <a:endParaRPr/>
          </a:p>
        </p:txBody>
      </p:sp>
      <p:pic>
        <p:nvPicPr>
          <p:cNvPr id="13" name="Picture 11"/>
          <p:cNvPicPr>
            <a:picLocks noChangeAspect="1"/>
          </p:cNvPicPr>
          <p:nvPr/>
        </p:nvPicPr>
        <p:blipFill>
          <a:blip r:embed="rId3"/>
          <a:srcRect l="44424" r="44424"/>
          <a:stretch>
            <a:fillRect/>
          </a:stretch>
        </p:blipFill>
        <p:spPr>
          <a:xfrm>
            <a:off x="8477250" y="0"/>
            <a:ext cx="3714750" cy="6858000"/>
          </a:xfrm>
          <a:prstGeom prst="rect">
            <a:avLst/>
          </a:prstGeom>
        </p:spPr>
      </p:pic>
      <p:sp>
        <p:nvSpPr>
          <p:cNvPr id="8" name="numbered-citations-17">
            <a:extLst>
              <a:ext uri="{FF2B5EF4-FFF2-40B4-BE49-F238E27FC236}">
                <a16:creationId xmlns:a16="http://schemas.microsoft.com/office/drawing/2014/main" id="{F8B4EECF-CD9C-4900-909A-F5F3BBBFC011}"/>
              </a:ext>
            </a:extLst>
          </p:cNvPr>
          <p:cNvSpPr>
            <a:spLocks noGrp="1"/>
          </p:cNvSpPr>
          <p:nvPr/>
        </p:nvSpPr>
        <p:spPr>
          <a:xfrm>
            <a:off x="533400" y="6486525"/>
            <a:ext cx="10477500" cy="219075"/>
          </a:xfrm>
          <a:prstGeom prst="rect">
            <a:avLst/>
          </a:prstGeom>
          <a:noFill/>
          <a:ln w="0">
            <a:noFill/>
            <a:prstDash val="solid"/>
          </a:ln>
        </p:spPr>
        <p:txBody>
          <a:bodyPr wrap="square" lIns="0" tIns="0" rIns="0" bIns="0" anchor="b">
            <a:normAutofit/>
          </a:bodyPr>
          <a:lstStyle/>
          <a:p>
            <a:pPr algn="l">
              <a:lnSpc>
                <a:spcPct val="95000"/>
              </a:lnSpc>
              <a:buNone/>
              <a:defRPr sz="870" b="0" i="0">
                <a:solidFill>
                  <a:srgbClr val="66717A"/>
                </a:solidFill>
                <a:latin typeface="Avenir Next"/>
                <a:ea typeface="Avenir Next"/>
                <a:cs typeface="Avenir Next"/>
              </a:defRPr>
            </a:pPr>
            <a:r>
              <a:rPr sz="870" b="0" i="0">
                <a:solidFill>
                  <a:srgbClr val="66717A"/>
                </a:solidFill>
                <a:latin typeface="Avenir Next"/>
                <a:ea typeface="Avenir Next"/>
                <a:cs typeface="Avenir Next"/>
              </a:rPr>
              <a:t>[1] A. Radford et al., “Language Models are Unsupervised Multitask Learners,” OpenAI technical report, 2019.</a:t>
            </a:r>
          </a:p>
        </p:txBody>
      </p:sp>
    </p:spTree>
    <p:extLst>
      <p:ext uri="{BB962C8B-B14F-4D97-AF65-F5344CB8AC3E}">
        <p14:creationId xmlns:p14="http://schemas.microsoft.com/office/powerpoint/2010/main" val="4676022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ection-7">
            <a:extLst>
              <a:ext uri="{FF2B5EF4-FFF2-40B4-BE49-F238E27FC236}">
                <a16:creationId xmlns:a16="http://schemas.microsoft.com/office/drawing/2014/main" id="{B509DCEC-5133-0313-6EBF-A4573D25C537}"/>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lang="en-US" sz="863" b="1" i="0" dirty="0">
                <a:solidFill>
                  <a:srgbClr val="203448"/>
                </a:solidFill>
                <a:latin typeface="Avenir Next"/>
                <a:ea typeface="Avenir Next"/>
                <a:cs typeface="Avenir Next"/>
              </a:rPr>
              <a:t>Combining the Pros and Cons from Both AR and Diffusion Models</a:t>
            </a:r>
          </a:p>
        </p:txBody>
      </p:sp>
      <p:sp>
        <p:nvSpPr>
          <p:cNvPr id="2" name="Straight Connector 1">
            <a:extLst>
              <a:ext uri="{FF2B5EF4-FFF2-40B4-BE49-F238E27FC236}">
                <a16:creationId xmlns:a16="http://schemas.microsoft.com/office/drawing/2014/main" id="{0AC93296-05F1-0395-AD4E-A109EF53D50E}"/>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7">
            <a:extLst>
              <a:ext uri="{FF2B5EF4-FFF2-40B4-BE49-F238E27FC236}">
                <a16:creationId xmlns:a16="http://schemas.microsoft.com/office/drawing/2014/main" id="{3F40AFFB-8659-B60C-E04E-785BBA10D9FB}"/>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buNone/>
              <a:defRPr sz="2775" b="1" i="0">
                <a:solidFill>
                  <a:srgbClr val="151412"/>
                </a:solidFill>
                <a:latin typeface="Avenir Next"/>
                <a:ea typeface="Avenir Next"/>
                <a:cs typeface="Avenir Next"/>
              </a:defRPr>
            </a:pPr>
            <a:r>
              <a:rPr dirty="0" err="1">
                <a:latin typeface="Optimistic"/>
                <a:ea typeface="Optimistic"/>
                <a:cs typeface="Optimistic"/>
              </a:rPr>
              <a:t>LM+Diffusion</a:t>
            </a:r>
            <a:r>
              <a:rPr dirty="0">
                <a:latin typeface="Optimistic"/>
                <a:ea typeface="Optimistic"/>
                <a:cs typeface="Optimistic"/>
              </a:rPr>
              <a:t> &gt; Diffusion</a:t>
            </a:r>
            <a:r>
              <a:rPr lang="en-US" dirty="0">
                <a:latin typeface="Optimistic"/>
                <a:ea typeface="Optimistic"/>
                <a:cs typeface="Optimistic"/>
              </a:rPr>
              <a:t>/LM</a:t>
            </a:r>
            <a:r>
              <a:rPr dirty="0">
                <a:latin typeface="Optimistic"/>
                <a:ea typeface="Optimistic"/>
                <a:cs typeface="Optimistic"/>
              </a:rPr>
              <a:t>?</a:t>
            </a:r>
            <a:endParaRPr sz="2775" b="1" i="0" dirty="0">
              <a:solidFill>
                <a:srgbClr val="151412"/>
              </a:solidFill>
              <a:latin typeface="Avenir Next"/>
              <a:ea typeface="Avenir Next"/>
              <a:cs typeface="Avenir Next"/>
            </a:endParaRPr>
          </a:p>
        </p:txBody>
      </p:sp>
      <p:sp>
        <p:nvSpPr>
          <p:cNvPr id="4" name="Rectangle 3">
            <a:extLst>
              <a:ext uri="{FF2B5EF4-FFF2-40B4-BE49-F238E27FC236}">
                <a16:creationId xmlns:a16="http://schemas.microsoft.com/office/drawing/2014/main" id="{DDC7DE44-AF14-1900-E52F-E797D033CC2E}"/>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18</a:t>
            </a:r>
          </a:p>
        </p:txBody>
      </p:sp>
      <p:sp>
        <p:nvSpPr>
          <p:cNvPr id="7" name="Rectangle 6">
            <a:extLst>
              <a:ext uri="{FF2B5EF4-FFF2-40B4-BE49-F238E27FC236}">
                <a16:creationId xmlns:a16="http://schemas.microsoft.com/office/drawing/2014/main" id="{B4134840-6ED4-FBC9-F06E-C244FDD667B5}"/>
              </a:ext>
            </a:extLst>
          </p:cNvPr>
          <p:cNvSpPr>
            <a:spLocks noGrp="1"/>
          </p:cNvSpPr>
          <p:nvPr/>
        </p:nvSpPr>
        <p:spPr>
          <a:xfrm>
            <a:off x="1695450" y="3733800"/>
            <a:ext cx="2190750" cy="342900"/>
          </a:xfrm>
          <a:prstGeom prst="rect">
            <a:avLst/>
          </a:prstGeom>
          <a:solidFill>
            <a:srgbClr val="FFFFFF"/>
          </a:solidFill>
          <a:ln w="0">
            <a:solidFill>
              <a:srgbClr val="FFFFFF"/>
            </a:solidFill>
            <a:prstDash val="solid"/>
          </a:ln>
        </p:spPr>
        <p:txBody>
          <a:bodyPr/>
          <a:lstStyle/>
          <a:p>
            <a:endParaRPr/>
          </a:p>
        </p:txBody>
      </p:sp>
      <p:sp>
        <p:nvSpPr>
          <p:cNvPr id="6" name="Content Placeholder 2">
            <a:extLst>
              <a:ext uri="{FF2B5EF4-FFF2-40B4-BE49-F238E27FC236}">
                <a16:creationId xmlns:a16="http://schemas.microsoft.com/office/drawing/2014/main" id="{26171B12-B2B0-F3DF-86ED-05C221AB6043}"/>
              </a:ext>
            </a:extLst>
          </p:cNvPr>
          <p:cNvSpPr>
            <a:spLocks noGrp="1"/>
          </p:cNvSpPr>
          <p:nvPr/>
        </p:nvSpPr>
        <p:spPr>
          <a:xfrm>
            <a:off x="723900" y="1438275"/>
            <a:ext cx="5810250" cy="4048125"/>
          </a:xfrm>
          <a:prstGeom prst="rect">
            <a:avLst/>
          </a:prstGeom>
        </p:spPr>
        <p:txBody>
          <a:bodyPr>
            <a:normAutofit/>
          </a:bodyPr>
          <a:lst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a:lstStyle>
          <a:p>
            <a:pPr>
              <a:lnSpc>
                <a:spcPct val="88000"/>
              </a:lnSpc>
              <a:buNone/>
            </a:pPr>
            <a:r>
              <a:rPr sz="1455">
                <a:latin typeface="Georgia"/>
                <a:ea typeface="Georgia"/>
                <a:cs typeface="Georgia"/>
              </a:rPr>
              <a:t>Auto-regressive modeling:</a:t>
            </a:r>
          </a:p>
          <a:p>
            <a:pPr lvl="1">
              <a:lnSpc>
                <a:spcPct val="88000"/>
              </a:lnSpc>
              <a:buNone/>
            </a:pPr>
            <a:r>
              <a:rPr sz="1455" b="1">
                <a:latin typeface="Georgia"/>
                <a:ea typeface="Georgia"/>
                <a:cs typeface="Georgia"/>
              </a:rPr>
              <a:t>✅ Explicit modeling of temporal dependencies.</a:t>
            </a:r>
          </a:p>
          <a:p>
            <a:pPr lvl="1">
              <a:lnSpc>
                <a:spcPct val="88000"/>
              </a:lnSpc>
              <a:buNone/>
            </a:pPr>
            <a:r>
              <a:rPr sz="1455" b="1">
                <a:latin typeface="Georgia"/>
                <a:ea typeface="Georgia"/>
                <a:cs typeface="Georgia"/>
              </a:rPr>
              <a:t>✅ Enjoy the advance of recent LLM development. </a:t>
            </a:r>
          </a:p>
          <a:p>
            <a:pPr lvl="1">
              <a:lnSpc>
                <a:spcPct val="88000"/>
              </a:lnSpc>
              <a:buNone/>
            </a:pPr>
            <a:r>
              <a:rPr sz="1455" b="1">
                <a:latin typeface="Georgia"/>
                <a:ea typeface="Georgia"/>
                <a:cs typeface="Georgia"/>
              </a:rPr>
              <a:t>✅ Good in-context learning performance.</a:t>
            </a:r>
            <a:endParaRPr b="1" kern="0">
              <a:latin typeface="Georgia"/>
              <a:ea typeface="Georgia"/>
              <a:cs typeface="Georgia"/>
            </a:endParaRPr>
          </a:p>
          <a:p>
            <a:pPr lvl="1">
              <a:lnSpc>
                <a:spcPct val="88000"/>
              </a:lnSpc>
              <a:buNone/>
            </a:pPr>
            <a:r>
              <a:rPr sz="1455">
                <a:latin typeface="Georgia"/>
                <a:ea typeface="Georgia"/>
                <a:cs typeface="Georgia"/>
              </a:rPr>
              <a:t>❌ Long generation sequence/ lack of parallelism</a:t>
            </a:r>
          </a:p>
          <a:p>
            <a:pPr lvl="1">
              <a:lnSpc>
                <a:spcPct val="88000"/>
              </a:lnSpc>
              <a:buNone/>
            </a:pPr>
            <a:r>
              <a:rPr sz="1455">
                <a:latin typeface="Georgia"/>
                <a:ea typeface="Georgia"/>
                <a:cs typeface="Georgia"/>
              </a:rPr>
              <a:t>❌ Long range dependencies</a:t>
            </a:r>
          </a:p>
          <a:p>
            <a:pPr lvl="1">
              <a:lnSpc>
                <a:spcPct val="88000"/>
              </a:lnSpc>
              <a:buNone/>
            </a:pPr>
            <a:r>
              <a:rPr sz="1455">
                <a:latin typeface="Georgia"/>
                <a:ea typeface="Georgia"/>
                <a:cs typeface="Georgia"/>
              </a:rPr>
              <a:t>❌ Error propagation</a:t>
            </a:r>
            <a:endParaRPr kern="0">
              <a:latin typeface="Georgia"/>
              <a:ea typeface="Georgia"/>
              <a:cs typeface="Georgia"/>
            </a:endParaRPr>
          </a:p>
          <a:p>
            <a:pPr>
              <a:lnSpc>
                <a:spcPct val="88000"/>
              </a:lnSpc>
              <a:buNone/>
            </a:pPr>
            <a:r>
              <a:rPr sz="1455">
                <a:latin typeface="Georgia"/>
                <a:ea typeface="Georgia"/>
                <a:cs typeface="Georgia"/>
              </a:rPr>
              <a:t>Diffusion-based approach:</a:t>
            </a:r>
          </a:p>
          <a:p>
            <a:pPr lvl="1">
              <a:lnSpc>
                <a:spcPct val="88000"/>
              </a:lnSpc>
              <a:buNone/>
            </a:pPr>
            <a:r>
              <a:rPr sz="1455" b="1">
                <a:solidFill>
                  <a:srgbClr val="D1D5DB"/>
                </a:solidFill>
                <a:latin typeface="Georgia"/>
                <a:ea typeface="Georgia"/>
                <a:cs typeface="Georgia"/>
              </a:rPr>
              <a:t>✅ </a:t>
            </a:r>
            <a:r>
              <a:rPr sz="1455" b="1">
                <a:latin typeface="Georgia"/>
                <a:ea typeface="Georgia"/>
                <a:cs typeface="Georgia"/>
              </a:rPr>
              <a:t>Stable</a:t>
            </a:r>
            <a:endParaRPr b="1" kern="0">
              <a:solidFill>
                <a:srgbClr val="D1D5DB"/>
              </a:solidFill>
              <a:latin typeface="Georgia"/>
              <a:ea typeface="Georgia"/>
              <a:cs typeface="Georgia"/>
            </a:endParaRPr>
          </a:p>
          <a:p>
            <a:pPr lvl="1">
              <a:lnSpc>
                <a:spcPct val="88000"/>
              </a:lnSpc>
              <a:buNone/>
            </a:pPr>
            <a:r>
              <a:rPr sz="1455" b="1">
                <a:solidFill>
                  <a:srgbClr val="D1D5DB"/>
                </a:solidFill>
                <a:latin typeface="Georgia"/>
                <a:ea typeface="Georgia"/>
                <a:cs typeface="Georgia"/>
              </a:rPr>
              <a:t>✅ </a:t>
            </a:r>
            <a:r>
              <a:rPr sz="1455" b="1">
                <a:latin typeface="Georgia"/>
                <a:ea typeface="Georgia"/>
                <a:cs typeface="Georgia"/>
              </a:rPr>
              <a:t>State-of-the-art generation quality</a:t>
            </a:r>
          </a:p>
          <a:p>
            <a:pPr lvl="1">
              <a:lnSpc>
                <a:spcPct val="88000"/>
              </a:lnSpc>
              <a:buNone/>
            </a:pPr>
            <a:r>
              <a:rPr sz="1455" b="1">
                <a:solidFill>
                  <a:srgbClr val="D1D5DB"/>
                </a:solidFill>
                <a:latin typeface="Georgia"/>
                <a:ea typeface="Georgia"/>
                <a:cs typeface="Georgia"/>
              </a:rPr>
              <a:t>✅ </a:t>
            </a:r>
            <a:r>
              <a:rPr sz="1455" b="1">
                <a:latin typeface="Georgia"/>
                <a:ea typeface="Georgia"/>
                <a:cs typeface="Georgia"/>
              </a:rPr>
              <a:t>Flexible formulation for manipulation, interpolation, etc.</a:t>
            </a:r>
          </a:p>
          <a:p>
            <a:pPr lvl="1">
              <a:lnSpc>
                <a:spcPct val="88000"/>
              </a:lnSpc>
              <a:buNone/>
            </a:pPr>
            <a:r>
              <a:rPr sz="1455">
                <a:latin typeface="Georgia"/>
                <a:ea typeface="Georgia"/>
                <a:cs typeface="Georgia"/>
              </a:rPr>
              <a:t>❌ Do not explicitly model temporal dependencies</a:t>
            </a:r>
          </a:p>
          <a:p>
            <a:pPr lvl="1">
              <a:lnSpc>
                <a:spcPct val="88000"/>
              </a:lnSpc>
              <a:buNone/>
            </a:pPr>
            <a:r>
              <a:rPr sz="1455">
                <a:latin typeface="Georgia"/>
                <a:ea typeface="Georgia"/>
                <a:cs typeface="Georgia"/>
              </a:rPr>
              <a:t>❌ Less flexible on duration</a:t>
            </a:r>
            <a:endParaRPr kern="0">
              <a:latin typeface="Georgia"/>
              <a:ea typeface="Georgia"/>
              <a:cs typeface="Georgia"/>
            </a:endParaRPr>
          </a:p>
        </p:txBody>
      </p:sp>
      <p:sp>
        <p:nvSpPr>
          <p:cNvPr id="12" name="Rounded Rectangle 11">
            <a:extLst>
              <a:ext uri="{FF2B5EF4-FFF2-40B4-BE49-F238E27FC236}">
                <a16:creationId xmlns:a16="http://schemas.microsoft.com/office/drawing/2014/main" id="{CD3419B2-610C-0149-739D-8FFFC1E562AB}"/>
              </a:ext>
            </a:extLst>
          </p:cNvPr>
          <p:cNvSpPr>
            <a:spLocks noGrp="1"/>
          </p:cNvSpPr>
          <p:nvPr/>
        </p:nvSpPr>
        <p:spPr>
          <a:xfrm>
            <a:off x="6930189" y="2014087"/>
            <a:ext cx="4667250" cy="1393257"/>
          </a:xfrm>
          <a:prstGeom prst="roundRect">
            <a:avLst>
              <a:gd name="adj" fmla="val 2469"/>
            </a:avLst>
          </a:prstGeom>
          <a:solidFill>
            <a:srgbClr val="E7EFF8"/>
          </a:solidFill>
          <a:ln w="8573">
            <a:solidFill>
              <a:srgbClr val="D8D4CC"/>
            </a:solidFill>
            <a:prstDash val="solid"/>
          </a:ln>
        </p:spPr>
        <p:txBody>
          <a:bodyPr/>
          <a:lstStyle/>
          <a:p>
            <a:endParaRPr/>
          </a:p>
        </p:txBody>
      </p:sp>
      <p:sp>
        <p:nvSpPr>
          <p:cNvPr id="14" name="Rectangle 13">
            <a:extLst>
              <a:ext uri="{FF2B5EF4-FFF2-40B4-BE49-F238E27FC236}">
                <a16:creationId xmlns:a16="http://schemas.microsoft.com/office/drawing/2014/main" id="{1B78BD3E-4B23-F7A1-BE27-AEEB721B3E07}"/>
              </a:ext>
            </a:extLst>
          </p:cNvPr>
          <p:cNvSpPr>
            <a:spLocks noGrp="1"/>
          </p:cNvSpPr>
          <p:nvPr/>
        </p:nvSpPr>
        <p:spPr>
          <a:xfrm>
            <a:off x="6930189" y="2014087"/>
            <a:ext cx="4667250" cy="76200"/>
          </a:xfrm>
          <a:prstGeom prst="rect">
            <a:avLst/>
          </a:prstGeom>
          <a:solidFill>
            <a:srgbClr val="3974B9"/>
          </a:solidFill>
          <a:ln w="0">
            <a:noFill/>
            <a:prstDash val="solid"/>
          </a:ln>
        </p:spPr>
        <p:txBody>
          <a:bodyPr/>
          <a:lstStyle/>
          <a:p>
            <a:endParaRPr/>
          </a:p>
        </p:txBody>
      </p:sp>
      <p:sp>
        <p:nvSpPr>
          <p:cNvPr id="15" name="Rectangle 14">
            <a:extLst>
              <a:ext uri="{FF2B5EF4-FFF2-40B4-BE49-F238E27FC236}">
                <a16:creationId xmlns:a16="http://schemas.microsoft.com/office/drawing/2014/main" id="{47E9077C-A846-A786-D428-82C2464D8135}"/>
              </a:ext>
            </a:extLst>
          </p:cNvPr>
          <p:cNvSpPr>
            <a:spLocks noGrp="1"/>
          </p:cNvSpPr>
          <p:nvPr/>
        </p:nvSpPr>
        <p:spPr>
          <a:xfrm>
            <a:off x="7177839" y="2271262"/>
            <a:ext cx="4171950" cy="209550"/>
          </a:xfrm>
          <a:prstGeom prst="rect">
            <a:avLst/>
          </a:prstGeom>
          <a:noFill/>
          <a:ln w="0">
            <a:noFill/>
            <a:prstDash val="solid"/>
          </a:ln>
        </p:spPr>
        <p:txBody>
          <a:bodyPr wrap="square" lIns="0" tIns="0" rIns="0" bIns="0" anchor="ctr">
            <a:normAutofit/>
          </a:bodyPr>
          <a:lstStyle/>
          <a:p>
            <a:pPr algn="ctr">
              <a:buNone/>
              <a:defRPr sz="863" b="1" i="0">
                <a:solidFill>
                  <a:srgbClr val="3974B9"/>
                </a:solidFill>
                <a:latin typeface="Avenir Next"/>
                <a:ea typeface="Avenir Next"/>
                <a:cs typeface="Avenir Next"/>
              </a:defRPr>
            </a:pPr>
            <a:r>
              <a:rPr sz="863" b="1" i="0">
                <a:solidFill>
                  <a:srgbClr val="3974B9"/>
                </a:solidFill>
                <a:latin typeface="Avenir Next"/>
                <a:ea typeface="Avenir Next"/>
                <a:cs typeface="Avenir Next"/>
              </a:rPr>
              <a:t>AUTOREGRESSIVE MODELS</a:t>
            </a:r>
          </a:p>
        </p:txBody>
      </p:sp>
      <p:sp>
        <p:nvSpPr>
          <p:cNvPr id="16" name="Rectangle 15">
            <a:extLst>
              <a:ext uri="{FF2B5EF4-FFF2-40B4-BE49-F238E27FC236}">
                <a16:creationId xmlns:a16="http://schemas.microsoft.com/office/drawing/2014/main" id="{DCE82D7D-5F08-1F4F-A5CE-B23E7C34957C}"/>
              </a:ext>
            </a:extLst>
          </p:cNvPr>
          <p:cNvSpPr>
            <a:spLocks noGrp="1"/>
          </p:cNvSpPr>
          <p:nvPr/>
        </p:nvSpPr>
        <p:spPr>
          <a:xfrm>
            <a:off x="7311189" y="2461763"/>
            <a:ext cx="3752850" cy="685800"/>
          </a:xfrm>
          <a:prstGeom prst="rect">
            <a:avLst/>
          </a:prstGeom>
          <a:noFill/>
          <a:ln w="0">
            <a:noFill/>
            <a:prstDash val="solid"/>
          </a:ln>
        </p:spPr>
        <p:txBody>
          <a:bodyPr wrap="square" lIns="0" tIns="0" rIns="0" bIns="0" anchor="ctr">
            <a:normAutofit/>
          </a:bodyPr>
          <a:lstStyle/>
          <a:p>
            <a:pPr algn="l">
              <a:lnSpc>
                <a:spcPct val="116000"/>
              </a:lnSpc>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AudioGen · general sound</a:t>
            </a:r>
          </a:p>
          <a:p>
            <a:pPr algn="l">
              <a:lnSpc>
                <a:spcPct val="116000"/>
              </a:lnSpc>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MusicGen · music</a:t>
            </a:r>
          </a:p>
        </p:txBody>
      </p:sp>
      <p:sp>
        <p:nvSpPr>
          <p:cNvPr id="17" name="Rounded Rectangle 16">
            <a:extLst>
              <a:ext uri="{FF2B5EF4-FFF2-40B4-BE49-F238E27FC236}">
                <a16:creationId xmlns:a16="http://schemas.microsoft.com/office/drawing/2014/main" id="{3DD8C4EC-32B7-DFDD-42FF-2C156739CDA7}"/>
              </a:ext>
            </a:extLst>
          </p:cNvPr>
          <p:cNvSpPr>
            <a:spLocks noGrp="1"/>
          </p:cNvSpPr>
          <p:nvPr/>
        </p:nvSpPr>
        <p:spPr>
          <a:xfrm>
            <a:off x="6930189" y="3512971"/>
            <a:ext cx="4667250" cy="1393257"/>
          </a:xfrm>
          <a:prstGeom prst="roundRect">
            <a:avLst>
              <a:gd name="adj" fmla="val 2469"/>
            </a:avLst>
          </a:prstGeom>
          <a:solidFill>
            <a:srgbClr val="F4E9D8"/>
          </a:solidFill>
          <a:ln w="8573">
            <a:solidFill>
              <a:srgbClr val="D8D4CC"/>
            </a:solidFill>
            <a:prstDash val="solid"/>
          </a:ln>
        </p:spPr>
        <p:txBody>
          <a:bodyPr/>
          <a:lstStyle/>
          <a:p>
            <a:endParaRPr/>
          </a:p>
        </p:txBody>
      </p:sp>
      <p:sp>
        <p:nvSpPr>
          <p:cNvPr id="18" name="Rectangle 17">
            <a:extLst>
              <a:ext uri="{FF2B5EF4-FFF2-40B4-BE49-F238E27FC236}">
                <a16:creationId xmlns:a16="http://schemas.microsoft.com/office/drawing/2014/main" id="{16D7BA36-4677-55AD-2255-8100CF19CC4A}"/>
              </a:ext>
            </a:extLst>
          </p:cNvPr>
          <p:cNvSpPr>
            <a:spLocks noGrp="1"/>
          </p:cNvSpPr>
          <p:nvPr/>
        </p:nvSpPr>
        <p:spPr>
          <a:xfrm>
            <a:off x="6930189" y="3512971"/>
            <a:ext cx="4667250" cy="76200"/>
          </a:xfrm>
          <a:prstGeom prst="rect">
            <a:avLst/>
          </a:prstGeom>
          <a:solidFill>
            <a:srgbClr val="B87928"/>
          </a:solidFill>
          <a:ln w="0">
            <a:noFill/>
            <a:prstDash val="solid"/>
          </a:ln>
        </p:spPr>
        <p:txBody>
          <a:bodyPr/>
          <a:lstStyle/>
          <a:p>
            <a:endParaRPr/>
          </a:p>
        </p:txBody>
      </p:sp>
      <p:sp>
        <p:nvSpPr>
          <p:cNvPr id="19" name="Rectangle 18">
            <a:extLst>
              <a:ext uri="{FF2B5EF4-FFF2-40B4-BE49-F238E27FC236}">
                <a16:creationId xmlns:a16="http://schemas.microsoft.com/office/drawing/2014/main" id="{2CB32DAB-068A-2777-5BC6-385F44B23E72}"/>
              </a:ext>
            </a:extLst>
          </p:cNvPr>
          <p:cNvSpPr>
            <a:spLocks noGrp="1"/>
          </p:cNvSpPr>
          <p:nvPr/>
        </p:nvSpPr>
        <p:spPr>
          <a:xfrm>
            <a:off x="7177839" y="3770146"/>
            <a:ext cx="4171950" cy="209550"/>
          </a:xfrm>
          <a:prstGeom prst="rect">
            <a:avLst/>
          </a:prstGeom>
          <a:noFill/>
          <a:ln w="0">
            <a:noFill/>
            <a:prstDash val="solid"/>
          </a:ln>
        </p:spPr>
        <p:txBody>
          <a:bodyPr wrap="square" lIns="0" tIns="0" rIns="0" bIns="0" anchor="ctr">
            <a:normAutofit/>
          </a:bodyPr>
          <a:lstStyle/>
          <a:p>
            <a:pPr algn="ctr">
              <a:buNone/>
              <a:defRPr sz="863" b="1" i="0">
                <a:solidFill>
                  <a:srgbClr val="B87928"/>
                </a:solidFill>
                <a:latin typeface="Avenir Next"/>
                <a:ea typeface="Avenir Next"/>
                <a:cs typeface="Avenir Next"/>
              </a:defRPr>
            </a:pPr>
            <a:r>
              <a:rPr sz="863" b="1" i="0">
                <a:solidFill>
                  <a:srgbClr val="B87928"/>
                </a:solidFill>
                <a:latin typeface="Avenir Next"/>
                <a:ea typeface="Avenir Next"/>
                <a:cs typeface="Avenir Next"/>
              </a:rPr>
              <a:t>DIFFUSION / FLOW MODELS</a:t>
            </a:r>
          </a:p>
        </p:txBody>
      </p:sp>
      <p:sp>
        <p:nvSpPr>
          <p:cNvPr id="20" name="Rectangle 19">
            <a:extLst>
              <a:ext uri="{FF2B5EF4-FFF2-40B4-BE49-F238E27FC236}">
                <a16:creationId xmlns:a16="http://schemas.microsoft.com/office/drawing/2014/main" id="{2C2FD9D8-B106-01D0-CD22-C9BFCBA02413}"/>
              </a:ext>
            </a:extLst>
          </p:cNvPr>
          <p:cNvSpPr>
            <a:spLocks noGrp="1"/>
          </p:cNvSpPr>
          <p:nvPr/>
        </p:nvSpPr>
        <p:spPr>
          <a:xfrm>
            <a:off x="7330239" y="3979696"/>
            <a:ext cx="3752850" cy="685800"/>
          </a:xfrm>
          <a:prstGeom prst="rect">
            <a:avLst/>
          </a:prstGeom>
          <a:noFill/>
          <a:ln w="0">
            <a:noFill/>
            <a:prstDash val="solid"/>
          </a:ln>
        </p:spPr>
        <p:txBody>
          <a:bodyPr wrap="square" lIns="0" tIns="0" rIns="0" bIns="0" anchor="ctr">
            <a:normAutofit/>
          </a:bodyPr>
          <a:lstStyle/>
          <a:p>
            <a:pPr algn="l">
              <a:lnSpc>
                <a:spcPct val="116000"/>
              </a:lnSpc>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DiffSound · discrete diffusion</a:t>
            </a:r>
          </a:p>
          <a:p>
            <a:pPr algn="l">
              <a:lnSpc>
                <a:spcPct val="116000"/>
              </a:lnSpc>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Make-An-Audio · AudioLDM · latent diffusion
Voicebox · flow matching for speech</a:t>
            </a:r>
          </a:p>
        </p:txBody>
      </p:sp>
      <p:sp>
        <p:nvSpPr>
          <p:cNvPr id="23" name="Rounded Rectangle 22">
            <a:extLst>
              <a:ext uri="{FF2B5EF4-FFF2-40B4-BE49-F238E27FC236}">
                <a16:creationId xmlns:a16="http://schemas.microsoft.com/office/drawing/2014/main" id="{A48094F9-F063-8DAD-8E05-700B5E223DF6}"/>
              </a:ext>
            </a:extLst>
          </p:cNvPr>
          <p:cNvSpPr>
            <a:spLocks noGrp="1"/>
          </p:cNvSpPr>
          <p:nvPr/>
        </p:nvSpPr>
        <p:spPr>
          <a:xfrm>
            <a:off x="1781842" y="5486400"/>
            <a:ext cx="8763000" cy="1057274"/>
          </a:xfrm>
          <a:prstGeom prst="roundRect">
            <a:avLst>
              <a:gd name="adj" fmla="val 8333"/>
            </a:avLst>
          </a:prstGeom>
          <a:solidFill>
            <a:srgbClr val="203448"/>
          </a:solidFill>
          <a:ln w="0">
            <a:noFill/>
            <a:prstDash val="solid"/>
          </a:ln>
        </p:spPr>
        <p:txBody>
          <a:bodyPr/>
          <a:lstStyle/>
          <a:p>
            <a:endParaRPr/>
          </a:p>
        </p:txBody>
      </p:sp>
      <p:sp>
        <p:nvSpPr>
          <p:cNvPr id="24" name="Rectangle 23">
            <a:extLst>
              <a:ext uri="{FF2B5EF4-FFF2-40B4-BE49-F238E27FC236}">
                <a16:creationId xmlns:a16="http://schemas.microsoft.com/office/drawing/2014/main" id="{F1C1AF30-2491-4656-13AD-D0D2E7E17277}"/>
              </a:ext>
            </a:extLst>
          </p:cNvPr>
          <p:cNvSpPr>
            <a:spLocks noGrp="1"/>
          </p:cNvSpPr>
          <p:nvPr/>
        </p:nvSpPr>
        <p:spPr>
          <a:xfrm>
            <a:off x="2067592" y="5581650"/>
            <a:ext cx="1714500" cy="171450"/>
          </a:xfrm>
          <a:prstGeom prst="rect">
            <a:avLst/>
          </a:prstGeom>
          <a:noFill/>
          <a:ln w="0">
            <a:noFill/>
            <a:prstDash val="solid"/>
          </a:ln>
        </p:spPr>
        <p:txBody>
          <a:bodyPr wrap="square" lIns="0" tIns="0" rIns="0" bIns="0" anchor="ctr">
            <a:normAutofit/>
          </a:bodyPr>
          <a:lstStyle/>
          <a:p>
            <a:pPr algn="l">
              <a:buNone/>
              <a:defRPr sz="788" b="1" i="0">
                <a:solidFill>
                  <a:srgbClr val="E18B42"/>
                </a:solidFill>
                <a:latin typeface="Avenir Next"/>
                <a:ea typeface="Avenir Next"/>
                <a:cs typeface="Avenir Next"/>
              </a:defRPr>
            </a:pPr>
            <a:r>
              <a:rPr sz="863" b="1" i="0">
                <a:solidFill>
                  <a:srgbClr val="E18B42"/>
                </a:solidFill>
                <a:latin typeface="Avenir Next"/>
                <a:ea typeface="Avenir Next"/>
                <a:cs typeface="Avenir Next"/>
              </a:rPr>
              <a:t>AUDIOLDM 2'S ANSWER</a:t>
            </a:r>
          </a:p>
        </p:txBody>
      </p:sp>
      <p:sp>
        <p:nvSpPr>
          <p:cNvPr id="25" name="Rectangle 24">
            <a:extLst>
              <a:ext uri="{FF2B5EF4-FFF2-40B4-BE49-F238E27FC236}">
                <a16:creationId xmlns:a16="http://schemas.microsoft.com/office/drawing/2014/main" id="{97EAAA76-D89D-65C6-2875-70C6309EACE1}"/>
              </a:ext>
            </a:extLst>
          </p:cNvPr>
          <p:cNvSpPr>
            <a:spLocks noGrp="1"/>
          </p:cNvSpPr>
          <p:nvPr/>
        </p:nvSpPr>
        <p:spPr>
          <a:xfrm>
            <a:off x="2067592" y="5762625"/>
            <a:ext cx="8001000" cy="685800"/>
          </a:xfrm>
          <a:prstGeom prst="rect">
            <a:avLst/>
          </a:prstGeom>
          <a:noFill/>
          <a:ln w="0">
            <a:noFill/>
            <a:prstDash val="solid"/>
          </a:ln>
        </p:spPr>
        <p:txBody>
          <a:bodyPr wrap="square" lIns="0" tIns="0" rIns="0" bIns="0" anchor="t">
            <a:normAutofit/>
          </a:bodyPr>
          <a:lstStyle/>
          <a:p>
            <a:pPr algn="l">
              <a:lnSpc>
                <a:spcPct val="88000"/>
              </a:lnSpc>
              <a:buNone/>
              <a:defRPr>
                <a:latin typeface="Avenir Next"/>
                <a:ea typeface="Avenir Next"/>
                <a:cs typeface="Avenir Next"/>
              </a:defRPr>
            </a:pPr>
            <a:r>
              <a:rPr sz="1275" b="1" dirty="0">
                <a:solidFill>
                  <a:srgbClr val="FFFFFF"/>
                </a:solidFill>
                <a:latin typeface="Avenir Next"/>
                <a:ea typeface="Avenir Next"/>
                <a:cs typeface="Avenir Next"/>
              </a:rPr>
              <a:t>Language modeling organizes content; latent diffusion renders high-quality audio</a:t>
            </a:r>
            <a:endParaRPr lang="en-US" sz="1275" b="1" dirty="0">
              <a:solidFill>
                <a:srgbClr val="FFFFFF"/>
              </a:solidFill>
              <a:latin typeface="Avenir Next"/>
              <a:ea typeface="Avenir Next"/>
              <a:cs typeface="Avenir Next"/>
            </a:endParaRPr>
          </a:p>
          <a:p>
            <a:pPr algn="l">
              <a:lnSpc>
                <a:spcPct val="88000"/>
              </a:lnSpc>
              <a:buNone/>
              <a:defRPr>
                <a:latin typeface="Avenir Next"/>
                <a:ea typeface="Avenir Next"/>
                <a:cs typeface="Avenir Next"/>
              </a:defRPr>
            </a:pPr>
            <a:endParaRPr sz="1275" b="1" dirty="0">
              <a:solidFill>
                <a:srgbClr val="FFFFFF"/>
              </a:solidFill>
              <a:latin typeface="Avenir Next"/>
              <a:ea typeface="Avenir Next"/>
              <a:cs typeface="Avenir Next"/>
            </a:endParaRPr>
          </a:p>
          <a:p>
            <a:pPr algn="l">
              <a:lnSpc>
                <a:spcPct val="88000"/>
              </a:lnSpc>
              <a:buNone/>
              <a:defRPr>
                <a:latin typeface="Avenir Next"/>
                <a:ea typeface="Avenir Next"/>
                <a:cs typeface="Avenir Next"/>
              </a:defRPr>
            </a:pPr>
            <a:r>
              <a:rPr sz="728" dirty="0">
                <a:solidFill>
                  <a:srgbClr val="D8E0E7"/>
                </a:solidFill>
                <a:latin typeface="Avenir Next"/>
                <a:ea typeface="Avenir Next"/>
                <a:cs typeface="Avenir Next"/>
              </a:rPr>
              <a:t>[1] F. Kreuk et al., “</a:t>
            </a:r>
            <a:r>
              <a:rPr sz="728" dirty="0" err="1">
                <a:solidFill>
                  <a:srgbClr val="D8E0E7"/>
                </a:solidFill>
                <a:latin typeface="Avenir Next"/>
                <a:ea typeface="Avenir Next"/>
                <a:cs typeface="Avenir Next"/>
              </a:rPr>
              <a:t>AudioGen</a:t>
            </a:r>
            <a:r>
              <a:rPr sz="728" dirty="0">
                <a:solidFill>
                  <a:srgbClr val="D8E0E7"/>
                </a:solidFill>
                <a:latin typeface="Avenir Next"/>
                <a:ea typeface="Avenir Next"/>
                <a:cs typeface="Avenir Next"/>
              </a:rPr>
              <a:t>,” ICLR 2023.   [2] J. </a:t>
            </a:r>
            <a:r>
              <a:rPr sz="728" dirty="0" err="1">
                <a:solidFill>
                  <a:srgbClr val="D8E0E7"/>
                </a:solidFill>
                <a:latin typeface="Avenir Next"/>
                <a:ea typeface="Avenir Next"/>
                <a:cs typeface="Avenir Next"/>
              </a:rPr>
              <a:t>Copet</a:t>
            </a:r>
            <a:r>
              <a:rPr sz="728" dirty="0">
                <a:solidFill>
                  <a:srgbClr val="D8E0E7"/>
                </a:solidFill>
                <a:latin typeface="Avenir Next"/>
                <a:ea typeface="Avenir Next"/>
                <a:cs typeface="Avenir Next"/>
              </a:rPr>
              <a:t> et al., “</a:t>
            </a:r>
            <a:r>
              <a:rPr sz="728" dirty="0" err="1">
                <a:solidFill>
                  <a:srgbClr val="D8E0E7"/>
                </a:solidFill>
                <a:latin typeface="Avenir Next"/>
                <a:ea typeface="Avenir Next"/>
                <a:cs typeface="Avenir Next"/>
              </a:rPr>
              <a:t>MusicGen</a:t>
            </a:r>
            <a:r>
              <a:rPr sz="728" dirty="0">
                <a:solidFill>
                  <a:srgbClr val="D8E0E7"/>
                </a:solidFill>
                <a:latin typeface="Avenir Next"/>
                <a:ea typeface="Avenir Next"/>
                <a:cs typeface="Avenir Next"/>
              </a:rPr>
              <a:t>,” </a:t>
            </a:r>
            <a:r>
              <a:rPr sz="728" dirty="0" err="1">
                <a:solidFill>
                  <a:srgbClr val="D8E0E7"/>
                </a:solidFill>
                <a:latin typeface="Avenir Next"/>
                <a:ea typeface="Avenir Next"/>
                <a:cs typeface="Avenir Next"/>
              </a:rPr>
              <a:t>NeurIPS</a:t>
            </a:r>
            <a:r>
              <a:rPr sz="728" dirty="0">
                <a:solidFill>
                  <a:srgbClr val="D8E0E7"/>
                </a:solidFill>
                <a:latin typeface="Avenir Next"/>
                <a:ea typeface="Avenir Next"/>
                <a:cs typeface="Avenir Next"/>
              </a:rPr>
              <a:t> 2023.</a:t>
            </a:r>
          </a:p>
          <a:p>
            <a:pPr algn="l">
              <a:lnSpc>
                <a:spcPct val="88000"/>
              </a:lnSpc>
              <a:buNone/>
              <a:defRPr>
                <a:latin typeface="Avenir Next"/>
                <a:ea typeface="Avenir Next"/>
                <a:cs typeface="Avenir Next"/>
              </a:defRPr>
            </a:pPr>
            <a:r>
              <a:rPr sz="728" dirty="0">
                <a:solidFill>
                  <a:srgbClr val="D8E0E7"/>
                </a:solidFill>
                <a:latin typeface="Avenir Next"/>
                <a:ea typeface="Avenir Next"/>
                <a:cs typeface="Avenir Next"/>
              </a:rPr>
              <a:t>[3] D. Yang et al., “</a:t>
            </a:r>
            <a:r>
              <a:rPr sz="728" dirty="0" err="1">
                <a:solidFill>
                  <a:srgbClr val="D8E0E7"/>
                </a:solidFill>
                <a:latin typeface="Avenir Next"/>
                <a:ea typeface="Avenir Next"/>
                <a:cs typeface="Avenir Next"/>
              </a:rPr>
              <a:t>DiffSound</a:t>
            </a:r>
            <a:r>
              <a:rPr sz="728" dirty="0">
                <a:solidFill>
                  <a:srgbClr val="D8E0E7"/>
                </a:solidFill>
                <a:latin typeface="Avenir Next"/>
                <a:ea typeface="Avenir Next"/>
                <a:cs typeface="Avenir Next"/>
              </a:rPr>
              <a:t>,” IEEE/ACM TASLP 2023.   [4] R. Huang et al., “Make-An-Audio,” ICML 2023.</a:t>
            </a:r>
          </a:p>
          <a:p>
            <a:pPr algn="l">
              <a:lnSpc>
                <a:spcPct val="88000"/>
              </a:lnSpc>
              <a:buNone/>
              <a:defRPr>
                <a:latin typeface="Avenir Next"/>
                <a:ea typeface="Avenir Next"/>
                <a:cs typeface="Avenir Next"/>
              </a:defRPr>
            </a:pPr>
            <a:r>
              <a:rPr sz="728" dirty="0">
                <a:solidFill>
                  <a:srgbClr val="D8E0E7"/>
                </a:solidFill>
                <a:latin typeface="Avenir Next"/>
                <a:ea typeface="Avenir Next"/>
                <a:cs typeface="Avenir Next"/>
              </a:rPr>
              <a:t>[5] H. Liu et al., “</a:t>
            </a:r>
            <a:r>
              <a:rPr sz="728" dirty="0" err="1">
                <a:solidFill>
                  <a:srgbClr val="D8E0E7"/>
                </a:solidFill>
                <a:latin typeface="Avenir Next"/>
                <a:ea typeface="Avenir Next"/>
                <a:cs typeface="Avenir Next"/>
              </a:rPr>
              <a:t>AudioLDM</a:t>
            </a:r>
            <a:r>
              <a:rPr sz="728" dirty="0">
                <a:solidFill>
                  <a:srgbClr val="D8E0E7"/>
                </a:solidFill>
                <a:latin typeface="Avenir Next"/>
                <a:ea typeface="Avenir Next"/>
                <a:cs typeface="Avenir Next"/>
              </a:rPr>
              <a:t>,” ICML 2023.   [6] M. Le et al., “</a:t>
            </a:r>
            <a:r>
              <a:rPr sz="728" dirty="0" err="1">
                <a:solidFill>
                  <a:srgbClr val="D8E0E7"/>
                </a:solidFill>
                <a:latin typeface="Avenir Next"/>
                <a:ea typeface="Avenir Next"/>
                <a:cs typeface="Avenir Next"/>
              </a:rPr>
              <a:t>Voicebox</a:t>
            </a:r>
            <a:r>
              <a:rPr sz="728" dirty="0">
                <a:solidFill>
                  <a:srgbClr val="D8E0E7"/>
                </a:solidFill>
                <a:latin typeface="Avenir Next"/>
                <a:ea typeface="Avenir Next"/>
                <a:cs typeface="Avenir Next"/>
              </a:rPr>
              <a:t>,” </a:t>
            </a:r>
            <a:r>
              <a:rPr sz="728" dirty="0" err="1">
                <a:solidFill>
                  <a:srgbClr val="D8E0E7"/>
                </a:solidFill>
                <a:latin typeface="Avenir Next"/>
                <a:ea typeface="Avenir Next"/>
                <a:cs typeface="Avenir Next"/>
              </a:rPr>
              <a:t>NeurIPS</a:t>
            </a:r>
            <a:r>
              <a:rPr sz="728" dirty="0">
                <a:solidFill>
                  <a:srgbClr val="D8E0E7"/>
                </a:solidFill>
                <a:latin typeface="Avenir Next"/>
                <a:ea typeface="Avenir Next"/>
                <a:cs typeface="Avenir Next"/>
              </a:rPr>
              <a:t> 2023.</a:t>
            </a:r>
          </a:p>
        </p:txBody>
      </p:sp>
    </p:spTree>
    <p:extLst>
      <p:ext uri="{BB962C8B-B14F-4D97-AF65-F5344CB8AC3E}">
        <p14:creationId xmlns:p14="http://schemas.microsoft.com/office/powerpoint/2010/main" val="1799355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11" name="section-7">
            <a:extLst>
              <a:ext uri="{FF2B5EF4-FFF2-40B4-BE49-F238E27FC236}">
                <a16:creationId xmlns:a16="http://schemas.microsoft.com/office/drawing/2014/main" id="{C6EBAF65-E989-4A24-965F-405588064940}"/>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lang="en-US" sz="863" b="1" i="0" dirty="0">
                <a:solidFill>
                  <a:srgbClr val="203448"/>
                </a:solidFill>
                <a:latin typeface="Avenir Next"/>
                <a:ea typeface="Avenir Next"/>
                <a:cs typeface="Avenir Next"/>
              </a:rPr>
              <a:t>Propose Learning Paradigm</a:t>
            </a:r>
            <a:endParaRPr sz="863" b="1" i="0" dirty="0">
              <a:solidFill>
                <a:srgbClr val="203448"/>
              </a:solidFill>
              <a:latin typeface="Avenir Next"/>
              <a:ea typeface="Avenir Next"/>
              <a:cs typeface="Avenir Next"/>
            </a:endParaRPr>
          </a:p>
        </p:txBody>
      </p:sp>
      <p:sp>
        <p:nvSpPr>
          <p:cNvPr id="2" name="Straight Connector 1">
            <a:extLst>
              <a:ext uri="{FF2B5EF4-FFF2-40B4-BE49-F238E27FC236}">
                <a16:creationId xmlns:a16="http://schemas.microsoft.com/office/drawing/2014/main" id="{1B45F4FB-9601-4043-B0C2-7315ACE9088A}"/>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7">
            <a:extLst>
              <a:ext uri="{FF2B5EF4-FFF2-40B4-BE49-F238E27FC236}">
                <a16:creationId xmlns:a16="http://schemas.microsoft.com/office/drawing/2014/main" id="{5B1D8303-70C5-4EC4-96F0-2B41CEFB2527}"/>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The same LOA representation connects training and inference</a:t>
            </a:r>
          </a:p>
        </p:txBody>
      </p:sp>
      <p:sp>
        <p:nvSpPr>
          <p:cNvPr id="4" name="Rectangle 3">
            <a:extLst>
              <a:ext uri="{FF2B5EF4-FFF2-40B4-BE49-F238E27FC236}">
                <a16:creationId xmlns:a16="http://schemas.microsoft.com/office/drawing/2014/main" id="{7394EA37-79B2-4226-BF72-B551C14150AC}"/>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19</a:t>
            </a:r>
          </a:p>
        </p:txBody>
      </p:sp>
      <p:sp>
        <p:nvSpPr>
          <p:cNvPr id="5" name="Rectangle 4">
            <a:extLst>
              <a:ext uri="{FF2B5EF4-FFF2-40B4-BE49-F238E27FC236}">
                <a16:creationId xmlns:a16="http://schemas.microsoft.com/office/drawing/2014/main" id="{7A76C646-DB04-4017-9464-3578BA8F7089}"/>
              </a:ext>
            </a:extLst>
          </p:cNvPr>
          <p:cNvSpPr>
            <a:spLocks noGrp="1"/>
          </p:cNvSpPr>
          <p:nvPr/>
        </p:nvSpPr>
        <p:spPr>
          <a:xfrm>
            <a:off x="533400" y="1428750"/>
            <a:ext cx="11125200" cy="4333875"/>
          </a:xfrm>
          <a:prstGeom prst="rect">
            <a:avLst/>
          </a:prstGeom>
          <a:solidFill>
            <a:srgbClr val="FFFFFF"/>
          </a:solidFill>
          <a:ln w="7620">
            <a:solidFill>
              <a:srgbClr val="B9B5AB"/>
            </a:solidFill>
            <a:prstDash val="solid"/>
          </a:ln>
        </p:spPr>
        <p:txBody>
          <a:bodyPr/>
          <a:lstStyle/>
          <a:p>
            <a:endParaRPr/>
          </a:p>
        </p:txBody>
      </p:sp>
      <p:sp>
        <p:nvSpPr>
          <p:cNvPr id="7" name="Rectangle 6">
            <a:extLst>
              <a:ext uri="{FF2B5EF4-FFF2-40B4-BE49-F238E27FC236}">
                <a16:creationId xmlns:a16="http://schemas.microsoft.com/office/drawing/2014/main" id="{044BE1CA-17B3-4016-87B3-8CAC5BD0EBF9}"/>
              </a:ext>
            </a:extLst>
          </p:cNvPr>
          <p:cNvSpPr>
            <a:spLocks noGrp="1"/>
          </p:cNvSpPr>
          <p:nvPr/>
        </p:nvSpPr>
        <p:spPr>
          <a:xfrm>
            <a:off x="1695450" y="3733800"/>
            <a:ext cx="2190750" cy="342900"/>
          </a:xfrm>
          <a:prstGeom prst="rect">
            <a:avLst/>
          </a:prstGeom>
          <a:solidFill>
            <a:srgbClr val="FFFFFF"/>
          </a:solidFill>
          <a:ln w="0">
            <a:solidFill>
              <a:srgbClr val="FFFFFF"/>
            </a:solidFill>
            <a:prstDash val="solid"/>
          </a:ln>
        </p:spPr>
        <p:txBody>
          <a:bodyPr/>
          <a:lstStyle/>
          <a:p>
            <a:endParaRPr/>
          </a:p>
        </p:txBody>
      </p:sp>
      <p:sp>
        <p:nvSpPr>
          <p:cNvPr id="9" name="Rectangle 8">
            <a:extLst>
              <a:ext uri="{FF2B5EF4-FFF2-40B4-BE49-F238E27FC236}">
                <a16:creationId xmlns:a16="http://schemas.microsoft.com/office/drawing/2014/main" id="{C6574891-D1F3-4686-B1B5-7804C6A58B88}"/>
              </a:ext>
            </a:extLst>
          </p:cNvPr>
          <p:cNvSpPr>
            <a:spLocks noGrp="1"/>
          </p:cNvSpPr>
          <p:nvPr/>
        </p:nvSpPr>
        <p:spPr>
          <a:xfrm>
            <a:off x="533400" y="6048375"/>
            <a:ext cx="6897624" cy="228600"/>
          </a:xfrm>
          <a:prstGeom prst="rect">
            <a:avLst/>
          </a:prstGeom>
          <a:noFill/>
          <a:ln w="0">
            <a:noFill/>
            <a:prstDash val="solid"/>
          </a:ln>
        </p:spPr>
        <p:txBody>
          <a:bodyPr wrap="square" lIns="0" tIns="0" rIns="0" bIns="0" anchor="ctr">
            <a:noAutofit/>
          </a:bodyPr>
          <a:lstStyle/>
          <a:p>
            <a:pPr algn="l">
              <a:buNone/>
              <a:defRPr sz="975" b="1" i="0">
                <a:solidFill>
                  <a:srgbClr val="203448"/>
                </a:solidFill>
                <a:latin typeface="Avenir Next"/>
                <a:ea typeface="Avenir Next"/>
                <a:cs typeface="Avenir Next"/>
              </a:defRPr>
            </a:pPr>
            <a:r>
              <a:rPr sz="975" b="1" i="0">
                <a:solidFill>
                  <a:srgbClr val="203448"/>
                </a:solidFill>
                <a:latin typeface="Avenir Next"/>
                <a:ea typeface="Avenir Next"/>
                <a:cs typeface="Avenir Next"/>
              </a:rPr>
              <a:t>Training uses ground-truth LOA from audio; inference uses LOA predicted from conditions</a:t>
            </a:r>
          </a:p>
        </p:txBody>
      </p:sp>
      <p:pic>
        <p:nvPicPr>
          <p:cNvPr id="21" name="Picture 12"/>
          <p:cNvPicPr>
            <a:picLocks noChangeAspect="1"/>
          </p:cNvPicPr>
          <p:nvPr/>
        </p:nvPicPr>
        <p:blipFill>
          <a:blip r:embed="rId3"/>
          <a:stretch/>
        </p:blipFill>
        <p:spPr>
          <a:xfrm>
            <a:off x="1320886" y="1949278"/>
            <a:ext cx="8905119" cy="2952750"/>
          </a:xfrm>
          <a:prstGeom prst="rect">
            <a:avLst/>
          </a:prstGeom>
        </p:spPr>
      </p:pic>
      <p:sp>
        <p:nvSpPr>
          <p:cNvPr id="8" name="Rectangle 7">
            <a:extLst>
              <a:ext uri="{FF2B5EF4-FFF2-40B4-BE49-F238E27FC236}">
                <a16:creationId xmlns:a16="http://schemas.microsoft.com/office/drawing/2014/main" id="{696A1831-B47B-47C3-979D-1AA99C18E460}"/>
              </a:ext>
            </a:extLst>
          </p:cNvPr>
          <p:cNvSpPr>
            <a:spLocks noGrp="1"/>
          </p:cNvSpPr>
          <p:nvPr/>
        </p:nvSpPr>
        <p:spPr>
          <a:xfrm>
            <a:off x="1619250" y="3676650"/>
            <a:ext cx="2333625" cy="438150"/>
          </a:xfrm>
          <a:prstGeom prst="rect">
            <a:avLst/>
          </a:prstGeom>
          <a:noFill/>
          <a:ln w="0">
            <a:noFill/>
            <a:prstDash val="solid"/>
          </a:ln>
        </p:spPr>
        <p:txBody>
          <a:bodyPr wrap="square" lIns="0" tIns="0" rIns="0" bIns="0" anchor="ctr">
            <a:normAutofit/>
          </a:bodyPr>
          <a:lstStyle/>
          <a:p>
            <a:pPr algn="ctr">
              <a:buNone/>
              <a:defRPr sz="938" b="0" i="0">
                <a:solidFill>
                  <a:srgbClr val="66717A"/>
                </a:solidFill>
                <a:latin typeface="Avenir Next"/>
                <a:ea typeface="Avenir Next"/>
                <a:cs typeface="Avenir Next"/>
              </a:defRPr>
            </a:pPr>
            <a:r>
              <a:rPr sz="1200" b="0" i="0">
                <a:solidFill>
                  <a:srgbClr val="66717A"/>
                </a:solidFill>
                <a:latin typeface="Avenir Next"/>
                <a:ea typeface="Avenir Next"/>
                <a:cs typeface="Avenir Next"/>
              </a:rPr>
              <a:t>variable-length</a:t>
            </a:r>
          </a:p>
          <a:p>
            <a:pPr algn="ctr">
              <a:buNone/>
              <a:defRPr sz="938" b="0" i="0">
                <a:solidFill>
                  <a:srgbClr val="66717A"/>
                </a:solidFill>
                <a:latin typeface="Avenir Next"/>
                <a:ea typeface="Avenir Next"/>
                <a:cs typeface="Avenir Next"/>
              </a:defRPr>
            </a:pPr>
            <a:r>
              <a:rPr sz="1200" b="0" i="0">
                <a:solidFill>
                  <a:srgbClr val="66717A"/>
                </a:solidFill>
                <a:latin typeface="Avenir Next"/>
                <a:ea typeface="Avenir Next"/>
                <a:cs typeface="Avenir Next"/>
              </a:rPr>
              <a:t>LOA sequence</a:t>
            </a:r>
          </a:p>
        </p:txBody>
      </p:sp>
    </p:spTree>
    <p:extLst>
      <p:ext uri="{BB962C8B-B14F-4D97-AF65-F5344CB8AC3E}">
        <p14:creationId xmlns:p14="http://schemas.microsoft.com/office/powerpoint/2010/main" val="854775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9" name="section-8">
            <a:extLst>
              <a:ext uri="{FF2B5EF4-FFF2-40B4-BE49-F238E27FC236}">
                <a16:creationId xmlns:a16="http://schemas.microsoft.com/office/drawing/2014/main" id="{AB9A8630-92F8-4807-8E3B-0EE5A5B741DF}"/>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AUDIOLDM 2 ARCHITECTURE</a:t>
            </a:r>
          </a:p>
        </p:txBody>
      </p:sp>
      <p:sp>
        <p:nvSpPr>
          <p:cNvPr id="2" name="Straight Connector 1">
            <a:extLst>
              <a:ext uri="{FF2B5EF4-FFF2-40B4-BE49-F238E27FC236}">
                <a16:creationId xmlns:a16="http://schemas.microsoft.com/office/drawing/2014/main" id="{894CA742-744C-4060-8ADC-D13BC5E3085D}"/>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8">
            <a:extLst>
              <a:ext uri="{FF2B5EF4-FFF2-40B4-BE49-F238E27FC236}">
                <a16:creationId xmlns:a16="http://schemas.microsoft.com/office/drawing/2014/main" id="{5D171E10-5EDF-4891-AC5A-8DCB13704056}"/>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AudioLDM 2 translates conditions into LOA, then LOA into audio</a:t>
            </a:r>
          </a:p>
        </p:txBody>
      </p:sp>
      <p:sp>
        <p:nvSpPr>
          <p:cNvPr id="4" name="Rectangle 3">
            <a:extLst>
              <a:ext uri="{FF2B5EF4-FFF2-40B4-BE49-F238E27FC236}">
                <a16:creationId xmlns:a16="http://schemas.microsoft.com/office/drawing/2014/main" id="{71BF732E-913A-474D-98D0-B9B03B5C4769}"/>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20</a:t>
            </a:r>
          </a:p>
        </p:txBody>
      </p:sp>
      <p:sp>
        <p:nvSpPr>
          <p:cNvPr id="5" name="Rectangle 4">
            <a:extLst>
              <a:ext uri="{FF2B5EF4-FFF2-40B4-BE49-F238E27FC236}">
                <a16:creationId xmlns:a16="http://schemas.microsoft.com/office/drawing/2014/main" id="{E5390C66-AC99-44B4-9A1F-2E2AADDEA46A}"/>
              </a:ext>
            </a:extLst>
          </p:cNvPr>
          <p:cNvSpPr>
            <a:spLocks noGrp="1"/>
          </p:cNvSpPr>
          <p:nvPr/>
        </p:nvSpPr>
        <p:spPr>
          <a:xfrm>
            <a:off x="533400" y="1428750"/>
            <a:ext cx="11125200" cy="4476750"/>
          </a:xfrm>
          <a:prstGeom prst="rect">
            <a:avLst/>
          </a:prstGeom>
          <a:solidFill>
            <a:srgbClr val="FFFFFF"/>
          </a:solidFill>
          <a:ln w="7620">
            <a:solidFill>
              <a:srgbClr val="B9B5AB"/>
            </a:solidFill>
            <a:prstDash val="solid"/>
          </a:ln>
        </p:spPr>
        <p:txBody>
          <a:bodyPr/>
          <a:lstStyle/>
          <a:p>
            <a:endParaRPr/>
          </a:p>
        </p:txBody>
      </p:sp>
      <p:pic>
        <p:nvPicPr>
          <p:cNvPr id="18" name="Picture 15"/>
          <p:cNvPicPr>
            <a:picLocks noChangeAspect="1"/>
          </p:cNvPicPr>
          <p:nvPr/>
        </p:nvPicPr>
        <p:blipFill>
          <a:blip r:embed="rId3"/>
          <a:stretch/>
        </p:blipFill>
        <p:spPr>
          <a:xfrm>
            <a:off x="1581150" y="1568816"/>
            <a:ext cx="9029700" cy="4244244"/>
          </a:xfrm>
          <a:prstGeom prst="rect">
            <a:avLst/>
          </a:prstGeom>
        </p:spPr>
      </p:pic>
      <p:sp>
        <p:nvSpPr>
          <p:cNvPr id="7" name="Rectangle 6">
            <a:extLst>
              <a:ext uri="{FF2B5EF4-FFF2-40B4-BE49-F238E27FC236}">
                <a16:creationId xmlns:a16="http://schemas.microsoft.com/office/drawing/2014/main" id="{05E7EE7A-8D9E-49F9-BB51-C9EB16FED7F4}"/>
              </a:ext>
            </a:extLst>
          </p:cNvPr>
          <p:cNvSpPr>
            <a:spLocks noGrp="1"/>
          </p:cNvSpPr>
          <p:nvPr/>
        </p:nvSpPr>
        <p:spPr>
          <a:xfrm>
            <a:off x="533400" y="5895975"/>
            <a:ext cx="6896100" cy="381000"/>
          </a:xfrm>
          <a:prstGeom prst="rect">
            <a:avLst/>
          </a:prstGeom>
          <a:noFill/>
          <a:ln w="0">
            <a:noFill/>
            <a:prstDash val="solid"/>
          </a:ln>
        </p:spPr>
        <p:txBody>
          <a:bodyPr wrap="square" lIns="0" tIns="0" rIns="0" bIns="0" anchor="ctr">
            <a:noAutofit/>
          </a:bodyPr>
          <a:lstStyle/>
          <a:p>
            <a:pPr algn="l">
              <a:buNone/>
              <a:defRPr sz="975" b="1" i="0">
                <a:solidFill>
                  <a:srgbClr val="203448"/>
                </a:solidFill>
                <a:latin typeface="Avenir Next"/>
                <a:ea typeface="Avenir Next"/>
                <a:cs typeface="Avenir Next"/>
              </a:defRPr>
            </a:pPr>
            <a:r>
              <a:rPr sz="1275" b="1" i="0">
                <a:solidFill>
                  <a:srgbClr val="203448"/>
                </a:solidFill>
                <a:latin typeface="Avenir Next"/>
                <a:ea typeface="Avenir Next"/>
                <a:cs typeface="Avenir Next"/>
              </a:rPr>
              <a:t>Condition-to-LOA GPT-2 → probabilistic switcher → LOA-to-audio latent diffusion</a:t>
            </a:r>
          </a:p>
        </p:txBody>
      </p:sp>
      <p:sp>
        <p:nvSpPr>
          <p:cNvPr id="11" name="numbered-citations-20-left">
            <a:extLst>
              <a:ext uri="{FF2B5EF4-FFF2-40B4-BE49-F238E27FC236}">
                <a16:creationId xmlns:a16="http://schemas.microsoft.com/office/drawing/2014/main" id="{37BC3F23-9F9E-490C-B750-F2F58CBA5E47}"/>
              </a:ext>
            </a:extLst>
          </p:cNvPr>
          <p:cNvSpPr>
            <a:spLocks noGrp="1"/>
          </p:cNvSpPr>
          <p:nvPr/>
        </p:nvSpPr>
        <p:spPr>
          <a:xfrm>
            <a:off x="533400" y="6276975"/>
            <a:ext cx="5219700" cy="428625"/>
          </a:xfrm>
          <a:prstGeom prst="rect">
            <a:avLst/>
          </a:prstGeom>
          <a:noFill/>
          <a:ln w="0">
            <a:noFill/>
            <a:prstDash val="solid"/>
          </a:ln>
        </p:spPr>
        <p:txBody>
          <a:bodyPr wrap="square" lIns="0" tIns="0" rIns="0" bIns="0" anchor="b">
            <a:normAutofit/>
          </a:bodyPr>
          <a:lstStyle/>
          <a:p>
            <a:pPr algn="l">
              <a:lnSpc>
                <a:spcPct val="94000"/>
              </a:lnSpc>
              <a:buNone/>
              <a:defRPr sz="803" b="0" i="0">
                <a:solidFill>
                  <a:srgbClr val="66717A"/>
                </a:solidFill>
                <a:latin typeface="Avenir Next"/>
                <a:ea typeface="Avenir Next"/>
                <a:cs typeface="Avenir Next"/>
              </a:defRPr>
            </a:pPr>
            <a:r>
              <a:rPr sz="803" b="0" i="0" dirty="0">
                <a:solidFill>
                  <a:srgbClr val="66717A"/>
                </a:solidFill>
                <a:latin typeface="Avenir Next"/>
                <a:ea typeface="Avenir Next"/>
                <a:cs typeface="Avenir Next"/>
              </a:rPr>
              <a:t>[1] P.-Y. Huang et al., “Masked Autoencoders that Listen,” </a:t>
            </a:r>
            <a:r>
              <a:rPr sz="803" b="0" i="0" dirty="0" err="1">
                <a:solidFill>
                  <a:srgbClr val="66717A"/>
                </a:solidFill>
                <a:latin typeface="Avenir Next"/>
                <a:ea typeface="Avenir Next"/>
                <a:cs typeface="Avenir Next"/>
              </a:rPr>
              <a:t>NeurIPS</a:t>
            </a:r>
            <a:r>
              <a:rPr sz="803" b="0" i="0" dirty="0">
                <a:solidFill>
                  <a:srgbClr val="66717A"/>
                </a:solidFill>
                <a:latin typeface="Avenir Next"/>
                <a:ea typeface="Avenir Next"/>
                <a:cs typeface="Avenir Next"/>
              </a:rPr>
              <a:t> 2022.</a:t>
            </a:r>
          </a:p>
        </p:txBody>
      </p:sp>
      <p:sp>
        <p:nvSpPr>
          <p:cNvPr id="12" name="numbered-citations-20-right">
            <a:extLst>
              <a:ext uri="{FF2B5EF4-FFF2-40B4-BE49-F238E27FC236}">
                <a16:creationId xmlns:a16="http://schemas.microsoft.com/office/drawing/2014/main" id="{CCEE0A2E-224A-438B-B789-58CE8BAA02D0}"/>
              </a:ext>
            </a:extLst>
          </p:cNvPr>
          <p:cNvSpPr>
            <a:spLocks noGrp="1"/>
          </p:cNvSpPr>
          <p:nvPr/>
        </p:nvSpPr>
        <p:spPr>
          <a:xfrm>
            <a:off x="5981700" y="6276975"/>
            <a:ext cx="5029200" cy="428625"/>
          </a:xfrm>
          <a:prstGeom prst="rect">
            <a:avLst/>
          </a:prstGeom>
          <a:noFill/>
          <a:ln w="0">
            <a:noFill/>
            <a:prstDash val="solid"/>
          </a:ln>
        </p:spPr>
        <p:txBody>
          <a:bodyPr wrap="square" lIns="0" tIns="0" rIns="0" bIns="0" anchor="b">
            <a:normAutofit/>
          </a:bodyPr>
          <a:lstStyle/>
          <a:p>
            <a:pPr algn="l">
              <a:lnSpc>
                <a:spcPct val="94000"/>
              </a:lnSpc>
              <a:buNone/>
              <a:defRPr sz="803" b="0" i="0">
                <a:solidFill>
                  <a:srgbClr val="66717A"/>
                </a:solidFill>
                <a:latin typeface="Avenir Next"/>
                <a:ea typeface="Avenir Next"/>
                <a:cs typeface="Avenir Next"/>
              </a:defRPr>
            </a:pPr>
            <a:r>
              <a:rPr sz="803" b="0" i="0" dirty="0">
                <a:solidFill>
                  <a:srgbClr val="66717A"/>
                </a:solidFill>
                <a:latin typeface="Avenir Next"/>
                <a:ea typeface="Avenir Next"/>
                <a:cs typeface="Avenir Next"/>
              </a:rPr>
              <a:t>[3] Y. Wu et al., “Large-Scale Contrastive Language-Audio Pretraining,” ICASSP 2023.</a:t>
            </a:r>
          </a:p>
        </p:txBody>
      </p:sp>
    </p:spTree>
    <p:extLst>
      <p:ext uri="{BB962C8B-B14F-4D97-AF65-F5344CB8AC3E}">
        <p14:creationId xmlns:p14="http://schemas.microsoft.com/office/powerpoint/2010/main" val="1476840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16" name="section-10">
            <a:extLst>
              <a:ext uri="{FF2B5EF4-FFF2-40B4-BE49-F238E27FC236}">
                <a16:creationId xmlns:a16="http://schemas.microsoft.com/office/drawing/2014/main" id="{DB401DBE-FCCE-419A-9772-1E0781F1694A}"/>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lang="en-US" sz="863" b="1" i="0" dirty="0">
                <a:solidFill>
                  <a:srgbClr val="203448"/>
                </a:solidFill>
                <a:latin typeface="Avenir Next"/>
                <a:ea typeface="Avenir Next"/>
                <a:cs typeface="Avenir Next"/>
              </a:rPr>
              <a:t>The Performance of </a:t>
            </a:r>
            <a:r>
              <a:rPr lang="en-US" sz="863" b="1" dirty="0">
                <a:solidFill>
                  <a:srgbClr val="203448"/>
                </a:solidFill>
                <a:latin typeface="Avenir Next"/>
                <a:ea typeface="Avenir Next"/>
                <a:cs typeface="Avenir Next"/>
              </a:rPr>
              <a:t>P</a:t>
            </a:r>
            <a:r>
              <a:rPr lang="en-US" sz="863" b="1" i="0" dirty="0">
                <a:solidFill>
                  <a:srgbClr val="203448"/>
                </a:solidFill>
                <a:latin typeface="Avenir Next"/>
                <a:ea typeface="Avenir Next"/>
                <a:cs typeface="Avenir Next"/>
              </a:rPr>
              <a:t>retrained </a:t>
            </a:r>
            <a:r>
              <a:rPr lang="en-US" sz="863" b="1" dirty="0">
                <a:solidFill>
                  <a:srgbClr val="203448"/>
                </a:solidFill>
                <a:latin typeface="Avenir Next"/>
                <a:ea typeface="Avenir Next"/>
                <a:cs typeface="Avenir Next"/>
              </a:rPr>
              <a:t>D</a:t>
            </a:r>
            <a:r>
              <a:rPr lang="en-US" sz="863" b="1" i="0" dirty="0">
                <a:solidFill>
                  <a:srgbClr val="203448"/>
                </a:solidFill>
                <a:latin typeface="Avenir Next"/>
                <a:ea typeface="Avenir Next"/>
                <a:cs typeface="Avenir Next"/>
              </a:rPr>
              <a:t>iffusion Decoder</a:t>
            </a:r>
            <a:endParaRPr sz="863" b="1" i="0" dirty="0">
              <a:solidFill>
                <a:srgbClr val="203448"/>
              </a:solidFill>
              <a:latin typeface="Avenir Next"/>
              <a:ea typeface="Avenir Next"/>
              <a:cs typeface="Avenir Next"/>
            </a:endParaRPr>
          </a:p>
        </p:txBody>
      </p:sp>
      <p:sp>
        <p:nvSpPr>
          <p:cNvPr id="2" name="Straight Connector 1">
            <a:extLst>
              <a:ext uri="{FF2B5EF4-FFF2-40B4-BE49-F238E27FC236}">
                <a16:creationId xmlns:a16="http://schemas.microsoft.com/office/drawing/2014/main" id="{1E93277A-BD65-49C6-80AA-0FFA245B2316}"/>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10">
            <a:extLst>
              <a:ext uri="{FF2B5EF4-FFF2-40B4-BE49-F238E27FC236}">
                <a16:creationId xmlns:a16="http://schemas.microsoft.com/office/drawing/2014/main" id="{29F601C8-81CB-4217-BE37-A5B45CA46630}"/>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More pooling shortens LOA but reduces reconstruction detail</a:t>
            </a:r>
          </a:p>
        </p:txBody>
      </p:sp>
      <p:sp>
        <p:nvSpPr>
          <p:cNvPr id="4" name="Rectangle 3">
            <a:extLst>
              <a:ext uri="{FF2B5EF4-FFF2-40B4-BE49-F238E27FC236}">
                <a16:creationId xmlns:a16="http://schemas.microsoft.com/office/drawing/2014/main" id="{E46F5AAA-6B1B-4602-8DE7-7ED7AF8522C6}"/>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21</a:t>
            </a:r>
          </a:p>
        </p:txBody>
      </p:sp>
      <p:sp>
        <p:nvSpPr>
          <p:cNvPr id="5" name="Rectangle 4">
            <a:extLst>
              <a:ext uri="{FF2B5EF4-FFF2-40B4-BE49-F238E27FC236}">
                <a16:creationId xmlns:a16="http://schemas.microsoft.com/office/drawing/2014/main" id="{C8BDC73C-D92E-4EF4-8843-7F9E00DE9DFA}"/>
              </a:ext>
            </a:extLst>
          </p:cNvPr>
          <p:cNvSpPr>
            <a:spLocks noGrp="1"/>
          </p:cNvSpPr>
          <p:nvPr/>
        </p:nvSpPr>
        <p:spPr>
          <a:xfrm>
            <a:off x="533400" y="1428750"/>
            <a:ext cx="7715250" cy="4381500"/>
          </a:xfrm>
          <a:prstGeom prst="rect">
            <a:avLst/>
          </a:prstGeom>
          <a:solidFill>
            <a:srgbClr val="FFFFFF"/>
          </a:solidFill>
          <a:ln w="7620">
            <a:solidFill>
              <a:srgbClr val="B9B5AB"/>
            </a:solidFill>
            <a:prstDash val="solid"/>
          </a:ln>
        </p:spPr>
        <p:txBody>
          <a:bodyPr/>
          <a:lstStyle/>
          <a:p>
            <a:endParaRPr/>
          </a:p>
        </p:txBody>
      </p:sp>
      <p:sp>
        <p:nvSpPr>
          <p:cNvPr id="7" name="Rectangle 6">
            <a:extLst>
              <a:ext uri="{FF2B5EF4-FFF2-40B4-BE49-F238E27FC236}">
                <a16:creationId xmlns:a16="http://schemas.microsoft.com/office/drawing/2014/main" id="{510AA103-D399-402B-8A0D-E620CF316DA9}"/>
              </a:ext>
            </a:extLst>
          </p:cNvPr>
          <p:cNvSpPr>
            <a:spLocks noGrp="1"/>
          </p:cNvSpPr>
          <p:nvPr/>
        </p:nvSpPr>
        <p:spPr>
          <a:xfrm>
            <a:off x="8858250" y="1619250"/>
            <a:ext cx="2286000" cy="266700"/>
          </a:xfrm>
          <a:prstGeom prst="rect">
            <a:avLst/>
          </a:prstGeom>
          <a:noFill/>
          <a:ln w="0">
            <a:noFill/>
            <a:prstDash val="solid"/>
          </a:ln>
        </p:spPr>
        <p:txBody>
          <a:bodyPr wrap="square" lIns="0" tIns="0" rIns="0" bIns="0" anchor="t">
            <a:noAutofit/>
          </a:bodyPr>
          <a:lstStyle/>
          <a:p>
            <a:pPr algn="ctr">
              <a:buNone/>
              <a:defRPr sz="975" b="1" i="0">
                <a:solidFill>
                  <a:srgbClr val="3974B9"/>
                </a:solidFill>
                <a:latin typeface="Avenir Next"/>
                <a:ea typeface="Avenir Next"/>
                <a:cs typeface="Avenir Next"/>
              </a:defRPr>
            </a:pPr>
            <a:r>
              <a:rPr sz="975" b="1" i="0">
                <a:solidFill>
                  <a:srgbClr val="3974B9"/>
                </a:solidFill>
                <a:latin typeface="Avenir Next"/>
                <a:ea typeface="Avenir Next"/>
                <a:cs typeface="Avenir Next"/>
              </a:rPr>
              <a:t>AUDIO + MUSIC</a:t>
            </a:r>
          </a:p>
        </p:txBody>
      </p:sp>
      <p:sp>
        <p:nvSpPr>
          <p:cNvPr id="8" name="Rectangle 7">
            <a:extLst>
              <a:ext uri="{FF2B5EF4-FFF2-40B4-BE49-F238E27FC236}">
                <a16:creationId xmlns:a16="http://schemas.microsoft.com/office/drawing/2014/main" id="{F4576AF3-2E10-4DA2-ACFA-CFD65462173B}"/>
              </a:ext>
            </a:extLst>
          </p:cNvPr>
          <p:cNvSpPr>
            <a:spLocks noGrp="1"/>
          </p:cNvSpPr>
          <p:nvPr/>
        </p:nvSpPr>
        <p:spPr>
          <a:xfrm>
            <a:off x="8572500" y="2047875"/>
            <a:ext cx="2857500" cy="590550"/>
          </a:xfrm>
          <a:prstGeom prst="rect">
            <a:avLst/>
          </a:prstGeom>
          <a:noFill/>
          <a:ln w="0">
            <a:noFill/>
            <a:prstDash val="solid"/>
          </a:ln>
        </p:spPr>
        <p:txBody>
          <a:bodyPr wrap="square" lIns="0" tIns="0" rIns="0" bIns="0" anchor="t">
            <a:noAutofit/>
          </a:bodyPr>
          <a:lstStyle/>
          <a:p>
            <a:pPr algn="ctr">
              <a:buNone/>
              <a:defRPr sz="3300" b="1" i="0">
                <a:solidFill>
                  <a:srgbClr val="3974B9"/>
                </a:solidFill>
                <a:latin typeface="Avenir Next"/>
                <a:ea typeface="Avenir Next"/>
                <a:cs typeface="Avenir Next"/>
              </a:defRPr>
            </a:pPr>
            <a:r>
              <a:rPr sz="3300" b="1" i="0">
                <a:solidFill>
                  <a:srgbClr val="3974B9"/>
                </a:solidFill>
                <a:latin typeface="Avenir Next"/>
                <a:ea typeface="Avenir Next"/>
                <a:cs typeface="Avenir Next"/>
              </a:rPr>
              <a:t>λ = 8</a:t>
            </a:r>
          </a:p>
        </p:txBody>
      </p:sp>
      <p:sp>
        <p:nvSpPr>
          <p:cNvPr id="9" name="Rectangle 8">
            <a:extLst>
              <a:ext uri="{FF2B5EF4-FFF2-40B4-BE49-F238E27FC236}">
                <a16:creationId xmlns:a16="http://schemas.microsoft.com/office/drawing/2014/main" id="{4C3FFFCC-6A59-4E13-A2A0-F3F05902E2A4}"/>
              </a:ext>
            </a:extLst>
          </p:cNvPr>
          <p:cNvSpPr>
            <a:spLocks noGrp="1"/>
          </p:cNvSpPr>
          <p:nvPr/>
        </p:nvSpPr>
        <p:spPr>
          <a:xfrm>
            <a:off x="8572500" y="2714625"/>
            <a:ext cx="2857500" cy="342900"/>
          </a:xfrm>
          <a:prstGeom prst="rect">
            <a:avLst/>
          </a:prstGeom>
          <a:noFill/>
          <a:ln w="0">
            <a:noFill/>
            <a:prstDash val="solid"/>
          </a:ln>
        </p:spPr>
        <p:txBody>
          <a:bodyPr wrap="square" lIns="0" tIns="0" rIns="0" bIns="0" anchor="t">
            <a:noAutofit/>
          </a:bodyPr>
          <a:lstStyle/>
          <a:p>
            <a:pPr algn="ctr">
              <a:buNone/>
              <a:defRPr sz="1650" b="1" i="0">
                <a:solidFill>
                  <a:srgbClr val="203448"/>
                </a:solidFill>
                <a:latin typeface="Avenir Next"/>
                <a:ea typeface="Avenir Next"/>
                <a:cs typeface="Avenir Next"/>
              </a:defRPr>
            </a:pPr>
            <a:r>
              <a:rPr sz="1650" b="1" i="0">
                <a:solidFill>
                  <a:srgbClr val="203448"/>
                </a:solidFill>
                <a:latin typeface="Avenir Next"/>
                <a:ea typeface="Avenir Next"/>
                <a:cs typeface="Avenir Next"/>
              </a:rPr>
              <a:t>8 LOA vectors</a:t>
            </a:r>
          </a:p>
        </p:txBody>
      </p:sp>
      <p:sp>
        <p:nvSpPr>
          <p:cNvPr id="10" name="Straight Connector 9">
            <a:extLst>
              <a:ext uri="{FF2B5EF4-FFF2-40B4-BE49-F238E27FC236}">
                <a16:creationId xmlns:a16="http://schemas.microsoft.com/office/drawing/2014/main" id="{F40AC750-5F8B-4E51-83B9-2CC90BC0EFED}"/>
              </a:ext>
            </a:extLst>
          </p:cNvPr>
          <p:cNvSpPr>
            <a:spLocks noGrp="1"/>
          </p:cNvSpPr>
          <p:nvPr/>
        </p:nvSpPr>
        <p:spPr>
          <a:xfrm>
            <a:off x="8858250" y="3333750"/>
            <a:ext cx="2286000" cy="0"/>
          </a:xfrm>
          <a:prstGeom prst="line">
            <a:avLst/>
          </a:prstGeom>
          <a:noFill/>
          <a:ln w="11430">
            <a:solidFill>
              <a:srgbClr val="B9B5AB"/>
            </a:solidFill>
            <a:prstDash val="solid"/>
          </a:ln>
        </p:spPr>
        <p:txBody>
          <a:bodyPr/>
          <a:lstStyle/>
          <a:p>
            <a:endParaRPr/>
          </a:p>
        </p:txBody>
      </p:sp>
      <p:sp>
        <p:nvSpPr>
          <p:cNvPr id="11" name="Rectangle 10">
            <a:extLst>
              <a:ext uri="{FF2B5EF4-FFF2-40B4-BE49-F238E27FC236}">
                <a16:creationId xmlns:a16="http://schemas.microsoft.com/office/drawing/2014/main" id="{B16CDCC2-BEBF-4A87-98F4-086C825377D1}"/>
              </a:ext>
            </a:extLst>
          </p:cNvPr>
          <p:cNvSpPr>
            <a:spLocks noGrp="1"/>
          </p:cNvSpPr>
          <p:nvPr/>
        </p:nvSpPr>
        <p:spPr>
          <a:xfrm>
            <a:off x="8858250" y="3714750"/>
            <a:ext cx="2286000" cy="266700"/>
          </a:xfrm>
          <a:prstGeom prst="rect">
            <a:avLst/>
          </a:prstGeom>
          <a:noFill/>
          <a:ln w="0">
            <a:noFill/>
            <a:prstDash val="solid"/>
          </a:ln>
        </p:spPr>
        <p:txBody>
          <a:bodyPr wrap="square" lIns="0" tIns="0" rIns="0" bIns="0" anchor="t">
            <a:noAutofit/>
          </a:bodyPr>
          <a:lstStyle/>
          <a:p>
            <a:pPr algn="ctr">
              <a:buNone/>
              <a:defRPr sz="975" b="1" i="0">
                <a:solidFill>
                  <a:srgbClr val="B87928"/>
                </a:solidFill>
                <a:latin typeface="Avenir Next"/>
                <a:ea typeface="Avenir Next"/>
                <a:cs typeface="Avenir Next"/>
              </a:defRPr>
            </a:pPr>
            <a:r>
              <a:rPr sz="975" b="1" i="0">
                <a:solidFill>
                  <a:srgbClr val="B87928"/>
                </a:solidFill>
                <a:latin typeface="Avenir Next"/>
                <a:ea typeface="Avenir Next"/>
                <a:cs typeface="Avenir Next"/>
              </a:rPr>
              <a:t>SPEECH</a:t>
            </a:r>
          </a:p>
        </p:txBody>
      </p:sp>
      <p:sp>
        <p:nvSpPr>
          <p:cNvPr id="12" name="Rectangle 11">
            <a:extLst>
              <a:ext uri="{FF2B5EF4-FFF2-40B4-BE49-F238E27FC236}">
                <a16:creationId xmlns:a16="http://schemas.microsoft.com/office/drawing/2014/main" id="{9D494763-06BC-428A-8CA1-9CAB89B1EADB}"/>
              </a:ext>
            </a:extLst>
          </p:cNvPr>
          <p:cNvSpPr>
            <a:spLocks noGrp="1"/>
          </p:cNvSpPr>
          <p:nvPr/>
        </p:nvSpPr>
        <p:spPr>
          <a:xfrm>
            <a:off x="8572500" y="4143375"/>
            <a:ext cx="2857500" cy="590550"/>
          </a:xfrm>
          <a:prstGeom prst="rect">
            <a:avLst/>
          </a:prstGeom>
          <a:noFill/>
          <a:ln w="0">
            <a:noFill/>
            <a:prstDash val="solid"/>
          </a:ln>
        </p:spPr>
        <p:txBody>
          <a:bodyPr wrap="square" lIns="0" tIns="0" rIns="0" bIns="0" anchor="t">
            <a:noAutofit/>
          </a:bodyPr>
          <a:lstStyle/>
          <a:p>
            <a:pPr algn="ctr">
              <a:buNone/>
              <a:defRPr sz="3300" b="1" i="0">
                <a:solidFill>
                  <a:srgbClr val="B87928"/>
                </a:solidFill>
                <a:latin typeface="Avenir Next"/>
                <a:ea typeface="Avenir Next"/>
                <a:cs typeface="Avenir Next"/>
              </a:defRPr>
            </a:pPr>
            <a:r>
              <a:rPr sz="3300" b="1" i="0">
                <a:solidFill>
                  <a:srgbClr val="B87928"/>
                </a:solidFill>
                <a:latin typeface="Avenir Next"/>
                <a:ea typeface="Avenir Next"/>
                <a:cs typeface="Avenir Next"/>
              </a:rPr>
              <a:t>λ = 1</a:t>
            </a:r>
          </a:p>
        </p:txBody>
      </p:sp>
      <p:sp>
        <p:nvSpPr>
          <p:cNvPr id="13" name="Rectangle 12">
            <a:extLst>
              <a:ext uri="{FF2B5EF4-FFF2-40B4-BE49-F238E27FC236}">
                <a16:creationId xmlns:a16="http://schemas.microsoft.com/office/drawing/2014/main" id="{6905A18E-1CC5-4C93-8F1C-058DEB201D18}"/>
              </a:ext>
            </a:extLst>
          </p:cNvPr>
          <p:cNvSpPr>
            <a:spLocks noGrp="1"/>
          </p:cNvSpPr>
          <p:nvPr/>
        </p:nvSpPr>
        <p:spPr>
          <a:xfrm>
            <a:off x="8572500" y="4810125"/>
            <a:ext cx="2857500" cy="342900"/>
          </a:xfrm>
          <a:prstGeom prst="rect">
            <a:avLst/>
          </a:prstGeom>
          <a:noFill/>
          <a:ln w="0">
            <a:noFill/>
            <a:prstDash val="solid"/>
          </a:ln>
        </p:spPr>
        <p:txBody>
          <a:bodyPr wrap="square" lIns="0" tIns="0" rIns="0" bIns="0" anchor="t">
            <a:noAutofit/>
          </a:bodyPr>
          <a:lstStyle/>
          <a:p>
            <a:pPr algn="ctr">
              <a:buNone/>
              <a:defRPr sz="1650" b="1" i="0">
                <a:solidFill>
                  <a:srgbClr val="203448"/>
                </a:solidFill>
                <a:latin typeface="Avenir Next"/>
                <a:ea typeface="Avenir Next"/>
                <a:cs typeface="Avenir Next"/>
              </a:defRPr>
            </a:pPr>
            <a:r>
              <a:rPr sz="1650" b="1" i="0">
                <a:solidFill>
                  <a:srgbClr val="203448"/>
                </a:solidFill>
                <a:latin typeface="Avenir Next"/>
                <a:ea typeface="Avenir Next"/>
                <a:cs typeface="Avenir Next"/>
              </a:rPr>
              <a:t>512 LOA vectors</a:t>
            </a:r>
          </a:p>
        </p:txBody>
      </p:sp>
      <p:sp>
        <p:nvSpPr>
          <p:cNvPr id="14" name="Rectangle 13">
            <a:extLst>
              <a:ext uri="{FF2B5EF4-FFF2-40B4-BE49-F238E27FC236}">
                <a16:creationId xmlns:a16="http://schemas.microsoft.com/office/drawing/2014/main" id="{A6D201F4-292E-4216-BA15-9EEDE4F35C33}"/>
              </a:ext>
            </a:extLst>
          </p:cNvPr>
          <p:cNvSpPr>
            <a:spLocks noGrp="1"/>
          </p:cNvSpPr>
          <p:nvPr/>
        </p:nvSpPr>
        <p:spPr>
          <a:xfrm>
            <a:off x="533400" y="6048375"/>
            <a:ext cx="4783455" cy="228600"/>
          </a:xfrm>
          <a:prstGeom prst="rect">
            <a:avLst/>
          </a:prstGeom>
          <a:noFill/>
          <a:ln w="0">
            <a:noFill/>
            <a:prstDash val="solid"/>
          </a:ln>
        </p:spPr>
        <p:txBody>
          <a:bodyPr wrap="square" lIns="0" tIns="0" rIns="0" bIns="0" anchor="ctr">
            <a:noAutofit/>
          </a:bodyPr>
          <a:lstStyle/>
          <a:p>
            <a:pPr algn="l">
              <a:buNone/>
              <a:defRPr sz="975" b="1" i="0">
                <a:solidFill>
                  <a:srgbClr val="203448"/>
                </a:solidFill>
                <a:latin typeface="Avenir Next"/>
                <a:ea typeface="Avenir Next"/>
                <a:cs typeface="Avenir Next"/>
              </a:defRPr>
            </a:pPr>
            <a:r>
              <a:rPr sz="975" b="1" i="0">
                <a:solidFill>
                  <a:srgbClr val="203448"/>
                </a:solidFill>
                <a:latin typeface="Avenir Next"/>
                <a:ea typeface="Avenir Next"/>
                <a:cs typeface="Avenir Next"/>
              </a:rPr>
              <a:t>A larger pooling factor λ shortens LOA but reduces reconstruction detail</a:t>
            </a:r>
          </a:p>
        </p:txBody>
      </p:sp>
      <p:pic>
        <p:nvPicPr>
          <p:cNvPr id="17" name="Picture 16">
            <a:extLst>
              <a:ext uri="{FF2B5EF4-FFF2-40B4-BE49-F238E27FC236}">
                <a16:creationId xmlns:a16="http://schemas.microsoft.com/office/drawing/2014/main" id="{7AC8C736-4D34-4176-F713-5B3B1B4ED6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446" y="2083858"/>
            <a:ext cx="7405158" cy="3083510"/>
          </a:xfrm>
          <a:prstGeom prst="rect">
            <a:avLst/>
          </a:prstGeom>
        </p:spPr>
      </p:pic>
    </p:spTree>
    <p:extLst>
      <p:ext uri="{BB962C8B-B14F-4D97-AF65-F5344CB8AC3E}">
        <p14:creationId xmlns:p14="http://schemas.microsoft.com/office/powerpoint/2010/main" val="1157741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15" name="section-11">
            <a:extLst>
              <a:ext uri="{FF2B5EF4-FFF2-40B4-BE49-F238E27FC236}">
                <a16:creationId xmlns:a16="http://schemas.microsoft.com/office/drawing/2014/main" id="{027B111B-AC12-4AD3-988B-B5FF63DF8E83}"/>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AUDIO REPRESENTATIONS</a:t>
            </a:r>
          </a:p>
        </p:txBody>
      </p:sp>
      <p:sp>
        <p:nvSpPr>
          <p:cNvPr id="2" name="Straight Connector 1">
            <a:extLst>
              <a:ext uri="{FF2B5EF4-FFF2-40B4-BE49-F238E27FC236}">
                <a16:creationId xmlns:a16="http://schemas.microsoft.com/office/drawing/2014/main" id="{13565231-7BC2-4F06-A35D-3EB55B16B3A5}"/>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11">
            <a:extLst>
              <a:ext uri="{FF2B5EF4-FFF2-40B4-BE49-F238E27FC236}">
                <a16:creationId xmlns:a16="http://schemas.microsoft.com/office/drawing/2014/main" id="{C2A2E15A-F55A-4FA4-8D90-766C4DBA12C0}"/>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fontScale="78877" lnSpcReduction="10000"/>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AudioMAE separates ESC-50 sound classes more clearly than the VAE latent</a:t>
            </a:r>
          </a:p>
        </p:txBody>
      </p:sp>
      <p:sp>
        <p:nvSpPr>
          <p:cNvPr id="4" name="Rectangle 3">
            <a:extLst>
              <a:ext uri="{FF2B5EF4-FFF2-40B4-BE49-F238E27FC236}">
                <a16:creationId xmlns:a16="http://schemas.microsoft.com/office/drawing/2014/main" id="{0E76DE2F-DCE0-4B14-9A0D-B3B0BE8D7BDA}"/>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22</a:t>
            </a:r>
          </a:p>
        </p:txBody>
      </p:sp>
      <p:sp>
        <p:nvSpPr>
          <p:cNvPr id="5" name="Rectangle 4">
            <a:extLst>
              <a:ext uri="{FF2B5EF4-FFF2-40B4-BE49-F238E27FC236}">
                <a16:creationId xmlns:a16="http://schemas.microsoft.com/office/drawing/2014/main" id="{A92CF9D4-250D-4DD4-A6AB-014B759B225E}"/>
              </a:ext>
            </a:extLst>
          </p:cNvPr>
          <p:cNvSpPr>
            <a:spLocks noGrp="1"/>
          </p:cNvSpPr>
          <p:nvPr/>
        </p:nvSpPr>
        <p:spPr>
          <a:xfrm>
            <a:off x="533400" y="1428750"/>
            <a:ext cx="7000875" cy="4619625"/>
          </a:xfrm>
          <a:prstGeom prst="rect">
            <a:avLst/>
          </a:prstGeom>
          <a:solidFill>
            <a:srgbClr val="FFFFFF"/>
          </a:solidFill>
          <a:ln w="7620">
            <a:solidFill>
              <a:srgbClr val="B9B5AB"/>
            </a:solidFill>
            <a:prstDash val="solid"/>
          </a:ln>
        </p:spPr>
        <p:txBody>
          <a:bodyPr/>
          <a:lstStyle/>
          <a:p>
            <a:endParaRPr/>
          </a:p>
        </p:txBody>
      </p:sp>
      <p:pic>
        <p:nvPicPr>
          <p:cNvPr id="23" name="Picture 21"/>
          <p:cNvPicPr>
            <a:picLocks noChangeAspect="1"/>
          </p:cNvPicPr>
          <p:nvPr/>
        </p:nvPicPr>
        <p:blipFill>
          <a:blip r:embed="rId3"/>
          <a:stretch/>
        </p:blipFill>
        <p:spPr>
          <a:xfrm>
            <a:off x="1544284" y="1619250"/>
            <a:ext cx="4979108" cy="4238625"/>
          </a:xfrm>
          <a:prstGeom prst="rect">
            <a:avLst/>
          </a:prstGeom>
        </p:spPr>
      </p:pic>
      <p:sp>
        <p:nvSpPr>
          <p:cNvPr id="7" name="Rectangle 6">
            <a:extLst>
              <a:ext uri="{FF2B5EF4-FFF2-40B4-BE49-F238E27FC236}">
                <a16:creationId xmlns:a16="http://schemas.microsoft.com/office/drawing/2014/main" id="{BFBC1217-89C8-40E0-80FC-B31FA86C4883}"/>
              </a:ext>
            </a:extLst>
          </p:cNvPr>
          <p:cNvSpPr>
            <a:spLocks noGrp="1"/>
          </p:cNvSpPr>
          <p:nvPr/>
        </p:nvSpPr>
        <p:spPr>
          <a:xfrm>
            <a:off x="8286750" y="1666875"/>
            <a:ext cx="2667000" cy="333375"/>
          </a:xfrm>
          <a:prstGeom prst="rect">
            <a:avLst/>
          </a:prstGeom>
          <a:noFill/>
          <a:ln w="0">
            <a:noFill/>
            <a:prstDash val="solid"/>
          </a:ln>
        </p:spPr>
        <p:txBody>
          <a:bodyPr wrap="square" lIns="0" tIns="0" rIns="0" bIns="0" anchor="t">
            <a:noAutofit/>
          </a:bodyPr>
          <a:lstStyle/>
          <a:p>
            <a:pPr algn="ctr">
              <a:buNone/>
              <a:defRPr sz="1050" b="1" i="0">
                <a:solidFill>
                  <a:srgbClr val="B87928"/>
                </a:solidFill>
                <a:latin typeface="Avenir Next"/>
                <a:ea typeface="Avenir Next"/>
                <a:cs typeface="Avenir Next"/>
              </a:defRPr>
            </a:pPr>
            <a:r>
              <a:rPr sz="1050" b="1" i="0">
                <a:solidFill>
                  <a:srgbClr val="B87928"/>
                </a:solidFill>
                <a:latin typeface="Avenir Next"/>
                <a:ea typeface="Avenir Next"/>
                <a:cs typeface="Avenir Next"/>
              </a:rPr>
              <a:t>VAE</a:t>
            </a:r>
          </a:p>
        </p:txBody>
      </p:sp>
      <p:sp>
        <p:nvSpPr>
          <p:cNvPr id="8" name="Rectangle 7">
            <a:extLst>
              <a:ext uri="{FF2B5EF4-FFF2-40B4-BE49-F238E27FC236}">
                <a16:creationId xmlns:a16="http://schemas.microsoft.com/office/drawing/2014/main" id="{736484B7-302E-4917-8735-6AA231782CEA}"/>
              </a:ext>
            </a:extLst>
          </p:cNvPr>
          <p:cNvSpPr>
            <a:spLocks noGrp="1"/>
          </p:cNvSpPr>
          <p:nvPr/>
        </p:nvSpPr>
        <p:spPr>
          <a:xfrm>
            <a:off x="8096250" y="2143125"/>
            <a:ext cx="3048000" cy="838200"/>
          </a:xfrm>
          <a:prstGeom prst="rect">
            <a:avLst/>
          </a:prstGeom>
          <a:noFill/>
          <a:ln w="0">
            <a:noFill/>
            <a:prstDash val="solid"/>
          </a:ln>
        </p:spPr>
        <p:txBody>
          <a:bodyPr wrap="square" lIns="0" tIns="0" rIns="0" bIns="0" anchor="ctr">
            <a:noAutofit/>
          </a:bodyPr>
          <a:lstStyle/>
          <a:p>
            <a:pPr algn="ctr">
              <a:buNone/>
              <a:defRPr sz="2100" b="1" i="0">
                <a:solidFill>
                  <a:srgbClr val="151412"/>
                </a:solidFill>
                <a:latin typeface="Georgia"/>
                <a:ea typeface="Georgia"/>
                <a:cs typeface="Georgia"/>
              </a:defRPr>
            </a:pPr>
            <a:r>
              <a:rPr sz="2100" b="1" i="0">
                <a:solidFill>
                  <a:srgbClr val="151412"/>
                </a:solidFill>
                <a:latin typeface="Georgia"/>
                <a:ea typeface="Georgia"/>
                <a:cs typeface="Georgia"/>
              </a:rPr>
              <a:t>optimized for</a:t>
            </a:r>
          </a:p>
          <a:p>
            <a:pPr algn="ctr">
              <a:buNone/>
              <a:defRPr sz="2100" b="1" i="0">
                <a:solidFill>
                  <a:srgbClr val="151412"/>
                </a:solidFill>
                <a:latin typeface="Georgia"/>
                <a:ea typeface="Georgia"/>
                <a:cs typeface="Georgia"/>
              </a:defRPr>
            </a:pPr>
            <a:r>
              <a:rPr sz="2100" b="1" i="0">
                <a:solidFill>
                  <a:srgbClr val="151412"/>
                </a:solidFill>
                <a:latin typeface="Georgia"/>
                <a:ea typeface="Georgia"/>
                <a:cs typeface="Georgia"/>
              </a:rPr>
              <a:t>mel reconstruction</a:t>
            </a:r>
          </a:p>
        </p:txBody>
      </p:sp>
      <p:sp>
        <p:nvSpPr>
          <p:cNvPr id="9" name="Straight Connector 8">
            <a:extLst>
              <a:ext uri="{FF2B5EF4-FFF2-40B4-BE49-F238E27FC236}">
                <a16:creationId xmlns:a16="http://schemas.microsoft.com/office/drawing/2014/main" id="{4B3701FD-9CCA-4C84-A8C1-797B7192DE46}"/>
              </a:ext>
            </a:extLst>
          </p:cNvPr>
          <p:cNvSpPr>
            <a:spLocks noGrp="1"/>
          </p:cNvSpPr>
          <p:nvPr/>
        </p:nvSpPr>
        <p:spPr>
          <a:xfrm>
            <a:off x="8477250" y="3238500"/>
            <a:ext cx="2286000" cy="0"/>
          </a:xfrm>
          <a:prstGeom prst="line">
            <a:avLst/>
          </a:prstGeom>
          <a:noFill/>
          <a:ln w="10478">
            <a:solidFill>
              <a:srgbClr val="B9B5AB"/>
            </a:solidFill>
            <a:prstDash val="solid"/>
          </a:ln>
        </p:spPr>
        <p:txBody>
          <a:bodyPr/>
          <a:lstStyle/>
          <a:p>
            <a:endParaRPr/>
          </a:p>
        </p:txBody>
      </p:sp>
      <p:sp>
        <p:nvSpPr>
          <p:cNvPr id="10" name="Rectangle 9">
            <a:extLst>
              <a:ext uri="{FF2B5EF4-FFF2-40B4-BE49-F238E27FC236}">
                <a16:creationId xmlns:a16="http://schemas.microsoft.com/office/drawing/2014/main" id="{D3E6E957-FD89-455A-9C09-F84C421CDA36}"/>
              </a:ext>
            </a:extLst>
          </p:cNvPr>
          <p:cNvSpPr>
            <a:spLocks noGrp="1"/>
          </p:cNvSpPr>
          <p:nvPr/>
        </p:nvSpPr>
        <p:spPr>
          <a:xfrm>
            <a:off x="8286750" y="3619500"/>
            <a:ext cx="2667000" cy="333375"/>
          </a:xfrm>
          <a:prstGeom prst="rect">
            <a:avLst/>
          </a:prstGeom>
          <a:noFill/>
          <a:ln w="0">
            <a:noFill/>
            <a:prstDash val="solid"/>
          </a:ln>
        </p:spPr>
        <p:txBody>
          <a:bodyPr wrap="square" lIns="0" tIns="0" rIns="0" bIns="0" anchor="t">
            <a:noAutofit/>
          </a:bodyPr>
          <a:lstStyle/>
          <a:p>
            <a:pPr algn="ctr">
              <a:buNone/>
              <a:defRPr sz="1050" b="1" i="0">
                <a:solidFill>
                  <a:srgbClr val="3974B9"/>
                </a:solidFill>
                <a:latin typeface="Avenir Next"/>
                <a:ea typeface="Avenir Next"/>
                <a:cs typeface="Avenir Next"/>
              </a:defRPr>
            </a:pPr>
            <a:r>
              <a:rPr sz="1050" b="1" i="0">
                <a:solidFill>
                  <a:srgbClr val="3974B9"/>
                </a:solidFill>
                <a:latin typeface="Avenir Next"/>
                <a:ea typeface="Avenir Next"/>
                <a:cs typeface="Avenir Next"/>
              </a:rPr>
              <a:t>AudioMAE</a:t>
            </a:r>
          </a:p>
        </p:txBody>
      </p:sp>
      <p:sp>
        <p:nvSpPr>
          <p:cNvPr id="11" name="Rectangle 10">
            <a:extLst>
              <a:ext uri="{FF2B5EF4-FFF2-40B4-BE49-F238E27FC236}">
                <a16:creationId xmlns:a16="http://schemas.microsoft.com/office/drawing/2014/main" id="{11D11E80-83C4-469F-8AB3-982DE9C41E72}"/>
              </a:ext>
            </a:extLst>
          </p:cNvPr>
          <p:cNvSpPr>
            <a:spLocks noGrp="1"/>
          </p:cNvSpPr>
          <p:nvPr/>
        </p:nvSpPr>
        <p:spPr>
          <a:xfrm>
            <a:off x="8096250" y="4095750"/>
            <a:ext cx="3048000" cy="838200"/>
          </a:xfrm>
          <a:prstGeom prst="rect">
            <a:avLst/>
          </a:prstGeom>
          <a:noFill/>
          <a:ln w="0">
            <a:noFill/>
            <a:prstDash val="solid"/>
          </a:ln>
        </p:spPr>
        <p:txBody>
          <a:bodyPr wrap="square" lIns="0" tIns="0" rIns="0" bIns="0" anchor="ctr">
            <a:noAutofit/>
          </a:bodyPr>
          <a:lstStyle/>
          <a:p>
            <a:pPr algn="ctr">
              <a:buNone/>
              <a:defRPr sz="2100" b="1" i="0">
                <a:solidFill>
                  <a:srgbClr val="151412"/>
                </a:solidFill>
                <a:latin typeface="Georgia"/>
                <a:ea typeface="Georgia"/>
                <a:cs typeface="Georgia"/>
              </a:defRPr>
            </a:pPr>
            <a:r>
              <a:rPr sz="2100" b="1" i="0">
                <a:solidFill>
                  <a:srgbClr val="151412"/>
                </a:solidFill>
                <a:latin typeface="Georgia"/>
                <a:ea typeface="Georgia"/>
                <a:cs typeface="Georgia"/>
              </a:rPr>
              <a:t>same-class samples</a:t>
            </a:r>
          </a:p>
          <a:p>
            <a:pPr algn="ctr">
              <a:buNone/>
              <a:defRPr sz="2100" b="1" i="0">
                <a:solidFill>
                  <a:srgbClr val="151412"/>
                </a:solidFill>
                <a:latin typeface="Georgia"/>
                <a:ea typeface="Georgia"/>
                <a:cs typeface="Georgia"/>
              </a:defRPr>
            </a:pPr>
            <a:r>
              <a:rPr sz="2100" b="1" i="0">
                <a:solidFill>
                  <a:srgbClr val="151412"/>
                </a:solidFill>
                <a:latin typeface="Georgia"/>
                <a:ea typeface="Georgia"/>
                <a:cs typeface="Georgia"/>
              </a:rPr>
              <a:t>cluster together</a:t>
            </a:r>
          </a:p>
        </p:txBody>
      </p:sp>
      <p:sp>
        <p:nvSpPr>
          <p:cNvPr id="12" name="Rectangle 11">
            <a:extLst>
              <a:ext uri="{FF2B5EF4-FFF2-40B4-BE49-F238E27FC236}">
                <a16:creationId xmlns:a16="http://schemas.microsoft.com/office/drawing/2014/main" id="{692F06B2-CDB2-4014-B7BF-AFCE69BD9E80}"/>
              </a:ext>
            </a:extLst>
          </p:cNvPr>
          <p:cNvSpPr>
            <a:spLocks noGrp="1"/>
          </p:cNvSpPr>
          <p:nvPr/>
        </p:nvSpPr>
        <p:spPr>
          <a:xfrm>
            <a:off x="8096250" y="5429250"/>
            <a:ext cx="3048000" cy="381000"/>
          </a:xfrm>
          <a:prstGeom prst="rect">
            <a:avLst/>
          </a:prstGeom>
          <a:noFill/>
          <a:ln w="0">
            <a:noFill/>
            <a:prstDash val="solid"/>
          </a:ln>
        </p:spPr>
        <p:txBody>
          <a:bodyPr wrap="square" lIns="0" tIns="0" rIns="0" bIns="0" anchor="t">
            <a:noAutofit/>
          </a:bodyPr>
          <a:lstStyle/>
          <a:p>
            <a:pPr algn="ctr">
              <a:buNone/>
              <a:defRPr sz="1425" b="1" i="0">
                <a:solidFill>
                  <a:srgbClr val="203448"/>
                </a:solidFill>
                <a:latin typeface="Avenir Next"/>
                <a:ea typeface="Avenir Next"/>
                <a:cs typeface="Avenir Next"/>
              </a:defRPr>
            </a:pPr>
            <a:r>
              <a:rPr sz="1425" b="1" i="0">
                <a:solidFill>
                  <a:srgbClr val="203448"/>
                </a:solidFill>
                <a:latin typeface="Avenir Next"/>
                <a:ea typeface="Avenir Next"/>
                <a:cs typeface="Avenir Next"/>
              </a:rPr>
              <a:t>VAE and AudioMAE represent the same audio for different objectives.</a:t>
            </a:r>
          </a:p>
        </p:txBody>
      </p:sp>
      <p:sp>
        <p:nvSpPr>
          <p:cNvPr id="13" name="Rectangle 12">
            <a:extLst>
              <a:ext uri="{FF2B5EF4-FFF2-40B4-BE49-F238E27FC236}">
                <a16:creationId xmlns:a16="http://schemas.microsoft.com/office/drawing/2014/main" id="{5774A848-1041-48C0-951F-08492F6C648F}"/>
              </a:ext>
            </a:extLst>
          </p:cNvPr>
          <p:cNvSpPr>
            <a:spLocks noGrp="1"/>
          </p:cNvSpPr>
          <p:nvPr/>
        </p:nvSpPr>
        <p:spPr>
          <a:xfrm>
            <a:off x="533400" y="6115050"/>
            <a:ext cx="4340543" cy="209550"/>
          </a:xfrm>
          <a:prstGeom prst="rect">
            <a:avLst/>
          </a:prstGeom>
          <a:noFill/>
          <a:ln w="0">
            <a:noFill/>
            <a:prstDash val="solid"/>
          </a:ln>
        </p:spPr>
        <p:txBody>
          <a:bodyPr wrap="square" lIns="0" tIns="0" rIns="0" bIns="0" anchor="ctr">
            <a:noAutofit/>
          </a:bodyPr>
          <a:lstStyle/>
          <a:p>
            <a:pPr algn="l">
              <a:buNone/>
              <a:defRPr sz="975" b="1" i="0">
                <a:solidFill>
                  <a:srgbClr val="203448"/>
                </a:solidFill>
                <a:latin typeface="Avenir Next"/>
                <a:ea typeface="Avenir Next"/>
                <a:cs typeface="Avenir Next"/>
              </a:defRPr>
            </a:pPr>
            <a:r>
              <a:rPr sz="975" b="1" i="0">
                <a:solidFill>
                  <a:srgbClr val="203448"/>
                </a:solidFill>
                <a:latin typeface="Avenir Next"/>
                <a:ea typeface="Avenir Next"/>
                <a:cs typeface="Avenir Next"/>
              </a:rPr>
              <a:t>Ten ESC-50 classes: VAE overlap versus AudioMAE clustering</a:t>
            </a:r>
          </a:p>
        </p:txBody>
      </p:sp>
      <p:sp>
        <p:nvSpPr>
          <p:cNvPr id="17" name="numbered-citations-22">
            <a:extLst>
              <a:ext uri="{FF2B5EF4-FFF2-40B4-BE49-F238E27FC236}">
                <a16:creationId xmlns:a16="http://schemas.microsoft.com/office/drawing/2014/main" id="{90D1471D-475F-4010-BDED-913AEFA7F612}"/>
              </a:ext>
            </a:extLst>
          </p:cNvPr>
          <p:cNvSpPr>
            <a:spLocks noGrp="1"/>
          </p:cNvSpPr>
          <p:nvPr/>
        </p:nvSpPr>
        <p:spPr>
          <a:xfrm>
            <a:off x="533400" y="6276975"/>
            <a:ext cx="10477500" cy="428625"/>
          </a:xfrm>
          <a:prstGeom prst="rect">
            <a:avLst/>
          </a:prstGeom>
          <a:noFill/>
          <a:ln w="0">
            <a:noFill/>
            <a:prstDash val="solid"/>
          </a:ln>
        </p:spPr>
        <p:txBody>
          <a:bodyPr wrap="square" lIns="0" tIns="0" rIns="0" bIns="0" anchor="b">
            <a:normAutofit/>
          </a:bodyPr>
          <a:lstStyle/>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[1] P.-Y. Huang et al., “Masked Autoencoders that Listen,” NeurIPS 2022.</a:t>
            </a:r>
          </a:p>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[2] K. Piczak, “ESC: Dataset for Environmental Sound Classification,” ACM Multimedia 2015.</a:t>
            </a:r>
          </a:p>
        </p:txBody>
      </p:sp>
    </p:spTree>
    <p:extLst>
      <p:ext uri="{BB962C8B-B14F-4D97-AF65-F5344CB8AC3E}">
        <p14:creationId xmlns:p14="http://schemas.microsoft.com/office/powerpoint/2010/main" val="691706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16" name="section-20">
            <a:extLst>
              <a:ext uri="{FF2B5EF4-FFF2-40B4-BE49-F238E27FC236}">
                <a16:creationId xmlns:a16="http://schemas.microsoft.com/office/drawing/2014/main" id="{AD61D2C3-44CE-4AB3-9EB2-AB7A9261E619}"/>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LISTEN AGAIN</a:t>
            </a:r>
          </a:p>
        </p:txBody>
      </p:sp>
      <p:sp>
        <p:nvSpPr>
          <p:cNvPr id="2" name="Straight Connector 1">
            <a:extLst>
              <a:ext uri="{FF2B5EF4-FFF2-40B4-BE49-F238E27FC236}">
                <a16:creationId xmlns:a16="http://schemas.microsoft.com/office/drawing/2014/main" id="{8DC92F12-EF5C-4D93-A8EA-8006A286767A}"/>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20">
            <a:extLst>
              <a:ext uri="{FF2B5EF4-FFF2-40B4-BE49-F238E27FC236}">
                <a16:creationId xmlns:a16="http://schemas.microsoft.com/office/drawing/2014/main" id="{1019C8CF-8C02-4BEE-B94E-71FECB6362BE}"/>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fontScale="94493"/>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The official one-minute demo spans sound effects, music, and speech</a:t>
            </a:r>
          </a:p>
        </p:txBody>
      </p:sp>
      <p:sp>
        <p:nvSpPr>
          <p:cNvPr id="4" name="Rectangle 3">
            <a:extLst>
              <a:ext uri="{FF2B5EF4-FFF2-40B4-BE49-F238E27FC236}">
                <a16:creationId xmlns:a16="http://schemas.microsoft.com/office/drawing/2014/main" id="{0CE80E89-89DF-4D6D-887E-4730D5FFD955}"/>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23</a:t>
            </a:r>
          </a:p>
        </p:txBody>
      </p:sp>
      <p:pic>
        <p:nvPicPr>
          <p:cNvPr id="17" name="MEDIA_SLOT_VIDEO_OVERVIEW" descr="media2.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08284" y="1347025"/>
            <a:ext cx="8892635" cy="5002054"/>
          </a:xfrm>
          <a:prstGeom prst="rect">
            <a:avLst/>
          </a:prstGeom>
        </p:spPr>
      </p:pic>
    </p:spTree>
    <p:extLst>
      <p:ext uri="{BB962C8B-B14F-4D97-AF65-F5344CB8AC3E}">
        <p14:creationId xmlns:p14="http://schemas.microsoft.com/office/powerpoint/2010/main" val="531644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90B0D"/>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6696A38-D33A-4646-A359-6D413BCD4A51}"/>
              </a:ext>
            </a:extLst>
          </p:cNvPr>
          <p:cNvSpPr>
            <a:spLocks noGrp="1"/>
          </p:cNvSpPr>
          <p:nvPr/>
        </p:nvSpPr>
        <p:spPr>
          <a:xfrm>
            <a:off x="609600" y="523875"/>
            <a:ext cx="4953000" cy="266700"/>
          </a:xfrm>
          <a:prstGeom prst="rect">
            <a:avLst/>
          </a:prstGeom>
          <a:noFill/>
          <a:ln w="0">
            <a:noFill/>
            <a:prstDash val="solid"/>
          </a:ln>
        </p:spPr>
        <p:txBody>
          <a:bodyPr wrap="square" lIns="0" tIns="0" rIns="0" bIns="0" anchor="ctr">
            <a:noAutofit/>
          </a:bodyPr>
          <a:lstStyle/>
          <a:p>
            <a:pPr algn="l">
              <a:buNone/>
              <a:defRPr sz="975" b="1" i="0">
                <a:solidFill>
                  <a:srgbClr val="E18B42"/>
                </a:solidFill>
                <a:latin typeface="Avenir Next"/>
                <a:ea typeface="Avenir Next"/>
                <a:cs typeface="Avenir Next"/>
              </a:defRPr>
            </a:pPr>
            <a:r>
              <a:rPr sz="975" b="1" i="0">
                <a:solidFill>
                  <a:srgbClr val="E18B42"/>
                </a:solidFill>
                <a:latin typeface="Avenir Next"/>
                <a:ea typeface="Avenir Next"/>
                <a:cs typeface="Avenir Next"/>
              </a:rPr>
              <a:t>SECTION 2 · RESULTS</a:t>
            </a:r>
          </a:p>
        </p:txBody>
      </p:sp>
      <p:sp>
        <p:nvSpPr>
          <p:cNvPr id="2" name="Rectangle 1">
            <a:extLst>
              <a:ext uri="{FF2B5EF4-FFF2-40B4-BE49-F238E27FC236}">
                <a16:creationId xmlns:a16="http://schemas.microsoft.com/office/drawing/2014/main" id="{53D5583B-3ED3-4707-8CD4-1831063D1CAE}"/>
              </a:ext>
            </a:extLst>
          </p:cNvPr>
          <p:cNvSpPr>
            <a:spLocks noGrp="1"/>
          </p:cNvSpPr>
          <p:nvPr/>
        </p:nvSpPr>
        <p:spPr>
          <a:xfrm>
            <a:off x="609600" y="1285875"/>
            <a:ext cx="7524750" cy="2143125"/>
          </a:xfrm>
          <a:prstGeom prst="rect">
            <a:avLst/>
          </a:prstGeom>
          <a:noFill/>
          <a:ln w="0">
            <a:noFill/>
            <a:prstDash val="solid"/>
          </a:ln>
        </p:spPr>
        <p:txBody>
          <a:bodyPr wrap="square" lIns="0" tIns="0" rIns="0" bIns="0" anchor="ctr">
            <a:normAutofit/>
          </a:bodyPr>
          <a:lstStyle/>
          <a:p>
            <a:pPr algn="l">
              <a:lnSpc>
                <a:spcPct val="96000"/>
              </a:lnSpc>
              <a:buNone/>
              <a:defRPr sz="4050" b="0" i="0">
                <a:solidFill>
                  <a:srgbClr val="FFFFFF"/>
                </a:solidFill>
                <a:latin typeface="Georgia"/>
                <a:ea typeface="Georgia"/>
                <a:cs typeface="Georgia"/>
              </a:defRPr>
            </a:pPr>
            <a:r>
              <a:rPr sz="4050" b="0" i="0">
                <a:solidFill>
                  <a:srgbClr val="FFFFFF"/>
                </a:solidFill>
                <a:latin typeface="Georgia"/>
                <a:ea typeface="Georgia"/>
                <a:cs typeface="Georgia"/>
              </a:rPr>
              <a:t>How well does AudioLDM 2</a:t>
            </a:r>
          </a:p>
          <a:p>
            <a:pPr algn="l">
              <a:lnSpc>
                <a:spcPct val="96000"/>
              </a:lnSpc>
              <a:buNone/>
              <a:defRPr sz="4050" b="0" i="0">
                <a:solidFill>
                  <a:srgbClr val="FFFFFF"/>
                </a:solidFill>
                <a:latin typeface="Georgia"/>
                <a:ea typeface="Georgia"/>
                <a:cs typeface="Georgia"/>
              </a:defRPr>
            </a:pPr>
            <a:r>
              <a:rPr sz="4050" b="0" i="0">
                <a:solidFill>
                  <a:srgbClr val="FFFFFF"/>
                </a:solidFill>
                <a:latin typeface="Georgia"/>
                <a:ea typeface="Georgia"/>
                <a:cs typeface="Georgia"/>
              </a:rPr>
              <a:t>perform across tasks?</a:t>
            </a:r>
          </a:p>
        </p:txBody>
      </p:sp>
      <p:sp>
        <p:nvSpPr>
          <p:cNvPr id="3" name="Rectangle 2">
            <a:extLst>
              <a:ext uri="{FF2B5EF4-FFF2-40B4-BE49-F238E27FC236}">
                <a16:creationId xmlns:a16="http://schemas.microsoft.com/office/drawing/2014/main" id="{E4032DCE-F6BE-40BC-B549-A0CF45136D6B}"/>
              </a:ext>
            </a:extLst>
          </p:cNvPr>
          <p:cNvSpPr>
            <a:spLocks noGrp="1"/>
          </p:cNvSpPr>
          <p:nvPr/>
        </p:nvSpPr>
        <p:spPr>
          <a:xfrm>
            <a:off x="647700" y="3667125"/>
            <a:ext cx="6286500" cy="685800"/>
          </a:xfrm>
          <a:prstGeom prst="rect">
            <a:avLst/>
          </a:prstGeom>
          <a:noFill/>
          <a:ln w="0">
            <a:noFill/>
            <a:prstDash val="solid"/>
          </a:ln>
        </p:spPr>
        <p:txBody>
          <a:bodyPr wrap="square" lIns="0" tIns="0" rIns="0" bIns="0" anchor="t">
            <a:normAutofit/>
          </a:bodyPr>
          <a:lstStyle/>
          <a:p>
            <a:pPr algn="l">
              <a:lnSpc>
                <a:spcPct val="105000"/>
              </a:lnSpc>
              <a:buNone/>
              <a:defRPr sz="1500" b="0" i="0">
                <a:solidFill>
                  <a:srgbClr val="CBD3D8"/>
                </a:solidFill>
                <a:latin typeface="Avenir Next"/>
                <a:ea typeface="Avenir Next"/>
                <a:cs typeface="Avenir Next"/>
              </a:defRPr>
            </a:pPr>
            <a:r>
              <a:rPr sz="1500" b="0" i="0">
                <a:solidFill>
                  <a:srgbClr val="CBD3D8"/>
                </a:solidFill>
                <a:latin typeface="Avenir Next"/>
                <a:ea typeface="Avenir Next"/>
                <a:cs typeface="Avenir Next"/>
              </a:rPr>
              <a:t>Objective fidelity, text alignment, and listener ratings measure different properties.</a:t>
            </a:r>
          </a:p>
        </p:txBody>
      </p:sp>
      <p:sp>
        <p:nvSpPr>
          <p:cNvPr id="4" name="Rectangle 3">
            <a:extLst>
              <a:ext uri="{FF2B5EF4-FFF2-40B4-BE49-F238E27FC236}">
                <a16:creationId xmlns:a16="http://schemas.microsoft.com/office/drawing/2014/main" id="{DD96BC08-7830-4FB3-BDE6-3195B4EE373A}"/>
              </a:ext>
            </a:extLst>
          </p:cNvPr>
          <p:cNvSpPr>
            <a:spLocks noGrp="1"/>
          </p:cNvSpPr>
          <p:nvPr/>
        </p:nvSpPr>
        <p:spPr>
          <a:xfrm>
            <a:off x="8477250" y="0"/>
            <a:ext cx="3714750" cy="6858000"/>
          </a:xfrm>
          <a:prstGeom prst="rect">
            <a:avLst/>
          </a:prstGeom>
          <a:solidFill>
            <a:srgbClr val="203448"/>
          </a:solidFill>
          <a:ln w="0">
            <a:noFill/>
            <a:prstDash val="solid"/>
          </a:ln>
        </p:spPr>
        <p:txBody>
          <a:bodyPr/>
          <a:lstStyle/>
          <a:p>
            <a:endParaRPr/>
          </a:p>
        </p:txBody>
      </p:sp>
      <p:pic>
        <p:nvPicPr>
          <p:cNvPr id="12" name="Picture 11"/>
          <p:cNvPicPr>
            <a:picLocks noChangeAspect="1"/>
          </p:cNvPicPr>
          <p:nvPr/>
        </p:nvPicPr>
        <p:blipFill>
          <a:blip r:embed="rId3"/>
          <a:srcRect l="44424" r="44424"/>
          <a:stretch>
            <a:fillRect/>
          </a:stretch>
        </p:blipFill>
        <p:spPr>
          <a:xfrm>
            <a:off x="8477250" y="0"/>
            <a:ext cx="3714750" cy="6858000"/>
          </a:xfrm>
          <a:prstGeom prst="rect">
            <a:avLst/>
          </a:prstGeom>
        </p:spPr>
      </p:pic>
    </p:spTree>
    <p:extLst>
      <p:ext uri="{BB962C8B-B14F-4D97-AF65-F5344CB8AC3E}">
        <p14:creationId xmlns:p14="http://schemas.microsoft.com/office/powerpoint/2010/main" val="522468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1" name="section-20">
            <a:extLst>
              <a:ext uri="{FF2B5EF4-FFF2-40B4-BE49-F238E27FC236}">
                <a16:creationId xmlns:a16="http://schemas.microsoft.com/office/drawing/2014/main" id="{C4594C48-D8D7-411D-A622-CA5D1A10B0ED}"/>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EVIDENCE</a:t>
            </a:r>
          </a:p>
        </p:txBody>
      </p:sp>
      <p:sp>
        <p:nvSpPr>
          <p:cNvPr id="2" name="Straight Connector 1">
            <a:extLst>
              <a:ext uri="{FF2B5EF4-FFF2-40B4-BE49-F238E27FC236}">
                <a16:creationId xmlns:a16="http://schemas.microsoft.com/office/drawing/2014/main" id="{61723F3D-3B1C-4B63-9869-8067FDEBB902}"/>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20">
            <a:extLst>
              <a:ext uri="{FF2B5EF4-FFF2-40B4-BE49-F238E27FC236}">
                <a16:creationId xmlns:a16="http://schemas.microsoft.com/office/drawing/2014/main" id="{DCA28ABC-01CC-429B-A1C4-DD8048566240}"/>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No single metric captures every aspect of audio quality</a:t>
            </a:r>
          </a:p>
        </p:txBody>
      </p:sp>
      <p:sp>
        <p:nvSpPr>
          <p:cNvPr id="4" name="Rectangle 3">
            <a:extLst>
              <a:ext uri="{FF2B5EF4-FFF2-40B4-BE49-F238E27FC236}">
                <a16:creationId xmlns:a16="http://schemas.microsoft.com/office/drawing/2014/main" id="{026B63C1-5CDC-4328-8A8C-BE402283C518}"/>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25</a:t>
            </a:r>
          </a:p>
        </p:txBody>
      </p:sp>
      <p:sp>
        <p:nvSpPr>
          <p:cNvPr id="5" name="Rectangle 4">
            <a:extLst>
              <a:ext uri="{FF2B5EF4-FFF2-40B4-BE49-F238E27FC236}">
                <a16:creationId xmlns:a16="http://schemas.microsoft.com/office/drawing/2014/main" id="{55CBAB9F-25CA-4372-8BA2-9E96EC582A82}"/>
              </a:ext>
            </a:extLst>
          </p:cNvPr>
          <p:cNvSpPr>
            <a:spLocks noGrp="1"/>
          </p:cNvSpPr>
          <p:nvPr/>
        </p:nvSpPr>
        <p:spPr>
          <a:xfrm>
            <a:off x="666750" y="1571625"/>
            <a:ext cx="2571750" cy="361950"/>
          </a:xfrm>
          <a:prstGeom prst="rect">
            <a:avLst/>
          </a:prstGeom>
          <a:noFill/>
          <a:ln w="0">
            <a:noFill/>
            <a:prstDash val="solid"/>
          </a:ln>
        </p:spPr>
        <p:txBody>
          <a:bodyPr wrap="square" lIns="0" tIns="0" rIns="0" bIns="0" anchor="ctr">
            <a:noAutofit/>
          </a:bodyPr>
          <a:lstStyle/>
          <a:p>
            <a:pPr algn="l">
              <a:buNone/>
              <a:defRPr sz="2175" b="1" i="0">
                <a:solidFill>
                  <a:srgbClr val="3974B9"/>
                </a:solidFill>
                <a:latin typeface="Georgia"/>
                <a:ea typeface="Georgia"/>
                <a:cs typeface="Georgia"/>
              </a:defRPr>
            </a:pPr>
            <a:r>
              <a:rPr sz="2175" b="1" i="0">
                <a:solidFill>
                  <a:srgbClr val="3974B9"/>
                </a:solidFill>
                <a:latin typeface="Georgia"/>
                <a:ea typeface="Georgia"/>
                <a:cs typeface="Georgia"/>
              </a:rPr>
              <a:t>FAD / KL</a:t>
            </a:r>
          </a:p>
        </p:txBody>
      </p:sp>
      <p:sp>
        <p:nvSpPr>
          <p:cNvPr id="6" name="Rectangle 5">
            <a:extLst>
              <a:ext uri="{FF2B5EF4-FFF2-40B4-BE49-F238E27FC236}">
                <a16:creationId xmlns:a16="http://schemas.microsoft.com/office/drawing/2014/main" id="{92AA6202-66F1-4353-91C0-C6210C92C1D5}"/>
              </a:ext>
            </a:extLst>
          </p:cNvPr>
          <p:cNvSpPr>
            <a:spLocks noGrp="1"/>
          </p:cNvSpPr>
          <p:nvPr/>
        </p:nvSpPr>
        <p:spPr>
          <a:xfrm>
            <a:off x="666750" y="1971675"/>
            <a:ext cx="2571750" cy="266700"/>
          </a:xfrm>
          <a:prstGeom prst="rect">
            <a:avLst/>
          </a:prstGeom>
          <a:noFill/>
          <a:ln w="0">
            <a:noFill/>
            <a:prstDash val="solid"/>
          </a:ln>
        </p:spPr>
        <p:txBody>
          <a:bodyPr wrap="square" lIns="0" tIns="0" rIns="0" bIns="0" anchor="t">
            <a:normAutofit/>
          </a:bodyPr>
          <a:lstStyle/>
          <a:p>
            <a:pPr algn="l">
              <a:buNone/>
              <a:defRPr sz="1013" b="0" i="0">
                <a:solidFill>
                  <a:srgbClr val="66717A"/>
                </a:solidFill>
                <a:latin typeface="Avenir Next"/>
                <a:ea typeface="Avenir Next"/>
                <a:cs typeface="Avenir Next"/>
              </a:defRPr>
            </a:pPr>
            <a:r>
              <a:rPr sz="1013" b="0" i="0">
                <a:solidFill>
                  <a:srgbClr val="66717A"/>
                </a:solidFill>
                <a:latin typeface="Avenir Next"/>
                <a:ea typeface="Avenir Next"/>
                <a:cs typeface="Avenir Next"/>
              </a:rPr>
              <a:t>Fréchet Audio Distance / KL divergence</a:t>
            </a:r>
          </a:p>
        </p:txBody>
      </p:sp>
      <p:sp>
        <p:nvSpPr>
          <p:cNvPr id="7" name="Rectangle 6">
            <a:extLst>
              <a:ext uri="{FF2B5EF4-FFF2-40B4-BE49-F238E27FC236}">
                <a16:creationId xmlns:a16="http://schemas.microsoft.com/office/drawing/2014/main" id="{9A79FDDE-55C3-4A25-AEB8-63DA9ACAC8FE}"/>
              </a:ext>
            </a:extLst>
          </p:cNvPr>
          <p:cNvSpPr>
            <a:spLocks noGrp="1"/>
          </p:cNvSpPr>
          <p:nvPr/>
        </p:nvSpPr>
        <p:spPr>
          <a:xfrm>
            <a:off x="3524250" y="1571625"/>
            <a:ext cx="5953125" cy="523875"/>
          </a:xfrm>
          <a:prstGeom prst="rect">
            <a:avLst/>
          </a:prstGeom>
          <a:noFill/>
          <a:ln w="0">
            <a:noFill/>
            <a:prstDash val="solid"/>
          </a:ln>
        </p:spPr>
        <p:txBody>
          <a:bodyPr wrap="square" lIns="0" tIns="0" rIns="0" bIns="0" anchor="ctr">
            <a:normAutofit/>
          </a:bodyPr>
          <a:lstStyle/>
          <a:p>
            <a:pPr algn="l">
              <a:buNone/>
              <a:defRPr sz="1800" b="1" i="0">
                <a:solidFill>
                  <a:srgbClr val="151412"/>
                </a:solidFill>
                <a:latin typeface="Avenir Next"/>
                <a:ea typeface="Avenir Next"/>
                <a:cs typeface="Avenir Next"/>
              </a:defRPr>
            </a:pPr>
            <a:r>
              <a:rPr sz="1800" b="1" i="0">
                <a:solidFill>
                  <a:srgbClr val="151412"/>
                </a:solidFill>
                <a:latin typeface="Avenir Next"/>
                <a:ea typeface="Avenir Next"/>
                <a:cs typeface="Avenir Next"/>
              </a:rPr>
              <a:t>Does the generated distribution resemble real audio?</a:t>
            </a:r>
          </a:p>
        </p:txBody>
      </p:sp>
      <p:sp>
        <p:nvSpPr>
          <p:cNvPr id="8" name="Rectangle 7">
            <a:extLst>
              <a:ext uri="{FF2B5EF4-FFF2-40B4-BE49-F238E27FC236}">
                <a16:creationId xmlns:a16="http://schemas.microsoft.com/office/drawing/2014/main" id="{7EE52A11-20B5-4642-B5BB-D02FFE85644C}"/>
              </a:ext>
            </a:extLst>
          </p:cNvPr>
          <p:cNvSpPr>
            <a:spLocks noGrp="1"/>
          </p:cNvSpPr>
          <p:nvPr/>
        </p:nvSpPr>
        <p:spPr>
          <a:xfrm>
            <a:off x="9620250" y="1619250"/>
            <a:ext cx="1905000" cy="361950"/>
          </a:xfrm>
          <a:prstGeom prst="rect">
            <a:avLst/>
          </a:prstGeom>
          <a:noFill/>
          <a:ln w="0">
            <a:noFill/>
            <a:prstDash val="solid"/>
          </a:ln>
        </p:spPr>
        <p:txBody>
          <a:bodyPr wrap="square" lIns="0" tIns="0" rIns="0" bIns="0" anchor="ctr">
            <a:noAutofit/>
          </a:bodyPr>
          <a:lstStyle/>
          <a:p>
            <a:pPr algn="r">
              <a:buNone/>
              <a:defRPr sz="975" b="1" i="0">
                <a:solidFill>
                  <a:srgbClr val="3974B9"/>
                </a:solidFill>
                <a:latin typeface="Avenir Next"/>
                <a:ea typeface="Avenir Next"/>
                <a:cs typeface="Avenir Next"/>
              </a:defRPr>
            </a:pPr>
            <a:r>
              <a:rPr sz="975" b="1" i="0">
                <a:solidFill>
                  <a:srgbClr val="3974B9"/>
                </a:solidFill>
                <a:latin typeface="Avenir Next"/>
                <a:ea typeface="Avenir Next"/>
                <a:cs typeface="Avenir Next"/>
              </a:rPr>
              <a:t>LOWER IS BETTER</a:t>
            </a:r>
          </a:p>
        </p:txBody>
      </p:sp>
      <p:sp>
        <p:nvSpPr>
          <p:cNvPr id="9" name="Straight Connector 8">
            <a:extLst>
              <a:ext uri="{FF2B5EF4-FFF2-40B4-BE49-F238E27FC236}">
                <a16:creationId xmlns:a16="http://schemas.microsoft.com/office/drawing/2014/main" id="{BEF271C5-4982-4617-97C1-C0A087C7F738}"/>
              </a:ext>
            </a:extLst>
          </p:cNvPr>
          <p:cNvSpPr>
            <a:spLocks noGrp="1"/>
          </p:cNvSpPr>
          <p:nvPr/>
        </p:nvSpPr>
        <p:spPr>
          <a:xfrm>
            <a:off x="666750" y="2352675"/>
            <a:ext cx="10858500" cy="0"/>
          </a:xfrm>
          <a:prstGeom prst="line">
            <a:avLst/>
          </a:prstGeom>
          <a:noFill/>
          <a:ln w="9525">
            <a:solidFill>
              <a:srgbClr val="B9B5AB"/>
            </a:solidFill>
            <a:prstDash val="solid"/>
          </a:ln>
        </p:spPr>
        <p:txBody>
          <a:bodyPr/>
          <a:lstStyle/>
          <a:p>
            <a:endParaRPr/>
          </a:p>
        </p:txBody>
      </p:sp>
      <p:sp>
        <p:nvSpPr>
          <p:cNvPr id="10" name="Rectangle 9">
            <a:extLst>
              <a:ext uri="{FF2B5EF4-FFF2-40B4-BE49-F238E27FC236}">
                <a16:creationId xmlns:a16="http://schemas.microsoft.com/office/drawing/2014/main" id="{5F1CC936-AEF9-4B0E-BDA8-BAFC3FF73089}"/>
              </a:ext>
            </a:extLst>
          </p:cNvPr>
          <p:cNvSpPr>
            <a:spLocks noGrp="1"/>
          </p:cNvSpPr>
          <p:nvPr/>
        </p:nvSpPr>
        <p:spPr>
          <a:xfrm>
            <a:off x="666750" y="2952750"/>
            <a:ext cx="2571750" cy="361950"/>
          </a:xfrm>
          <a:prstGeom prst="rect">
            <a:avLst/>
          </a:prstGeom>
          <a:noFill/>
          <a:ln w="0">
            <a:noFill/>
            <a:prstDash val="solid"/>
          </a:ln>
        </p:spPr>
        <p:txBody>
          <a:bodyPr wrap="square" lIns="0" tIns="0" rIns="0" bIns="0" anchor="ctr">
            <a:noAutofit/>
          </a:bodyPr>
          <a:lstStyle/>
          <a:p>
            <a:pPr algn="l">
              <a:buNone/>
              <a:defRPr sz="2175" b="1" i="0">
                <a:solidFill>
                  <a:srgbClr val="2A8A88"/>
                </a:solidFill>
                <a:latin typeface="Georgia"/>
                <a:ea typeface="Georgia"/>
                <a:cs typeface="Georgia"/>
              </a:defRPr>
            </a:pPr>
            <a:r>
              <a:rPr sz="2175" b="1" i="0">
                <a:solidFill>
                  <a:srgbClr val="2A8A88"/>
                </a:solidFill>
                <a:latin typeface="Georgia"/>
                <a:ea typeface="Georgia"/>
                <a:cs typeface="Georgia"/>
              </a:rPr>
              <a:t>CLAP</a:t>
            </a:r>
          </a:p>
        </p:txBody>
      </p:sp>
      <p:sp>
        <p:nvSpPr>
          <p:cNvPr id="11" name="Rectangle 10">
            <a:extLst>
              <a:ext uri="{FF2B5EF4-FFF2-40B4-BE49-F238E27FC236}">
                <a16:creationId xmlns:a16="http://schemas.microsoft.com/office/drawing/2014/main" id="{68435B7D-2A16-4F6E-A1C1-3CC772C3E288}"/>
              </a:ext>
            </a:extLst>
          </p:cNvPr>
          <p:cNvSpPr>
            <a:spLocks noGrp="1"/>
          </p:cNvSpPr>
          <p:nvPr/>
        </p:nvSpPr>
        <p:spPr>
          <a:xfrm>
            <a:off x="666750" y="3352800"/>
            <a:ext cx="2571750" cy="266700"/>
          </a:xfrm>
          <a:prstGeom prst="rect">
            <a:avLst/>
          </a:prstGeom>
          <a:noFill/>
          <a:ln w="0">
            <a:noFill/>
            <a:prstDash val="solid"/>
          </a:ln>
        </p:spPr>
        <p:txBody>
          <a:bodyPr wrap="square" lIns="0" tIns="0" rIns="0" bIns="0" anchor="t">
            <a:normAutofit/>
          </a:bodyPr>
          <a:lstStyle/>
          <a:p>
            <a:pPr algn="l">
              <a:buNone/>
              <a:defRPr sz="1013" b="0" i="0">
                <a:solidFill>
                  <a:srgbClr val="66717A"/>
                </a:solidFill>
                <a:latin typeface="Avenir Next"/>
                <a:ea typeface="Avenir Next"/>
                <a:cs typeface="Avenir Next"/>
              </a:defRPr>
            </a:pPr>
            <a:r>
              <a:rPr sz="1013" b="0" i="0">
                <a:solidFill>
                  <a:srgbClr val="66717A"/>
                </a:solidFill>
                <a:latin typeface="Avenir Next"/>
                <a:ea typeface="Avenir Next"/>
                <a:cs typeface="Avenir Next"/>
              </a:rPr>
              <a:t>audio–text alignment score</a:t>
            </a:r>
          </a:p>
        </p:txBody>
      </p:sp>
      <p:sp>
        <p:nvSpPr>
          <p:cNvPr id="12" name="Rectangle 11">
            <a:extLst>
              <a:ext uri="{FF2B5EF4-FFF2-40B4-BE49-F238E27FC236}">
                <a16:creationId xmlns:a16="http://schemas.microsoft.com/office/drawing/2014/main" id="{0EABD0B0-F5E1-41E8-956D-9842E28A661A}"/>
              </a:ext>
            </a:extLst>
          </p:cNvPr>
          <p:cNvSpPr>
            <a:spLocks noGrp="1"/>
          </p:cNvSpPr>
          <p:nvPr/>
        </p:nvSpPr>
        <p:spPr>
          <a:xfrm>
            <a:off x="3524250" y="2952750"/>
            <a:ext cx="5953125" cy="523875"/>
          </a:xfrm>
          <a:prstGeom prst="rect">
            <a:avLst/>
          </a:prstGeom>
          <a:noFill/>
          <a:ln w="0">
            <a:noFill/>
            <a:prstDash val="solid"/>
          </a:ln>
        </p:spPr>
        <p:txBody>
          <a:bodyPr wrap="square" lIns="0" tIns="0" rIns="0" bIns="0" anchor="ctr">
            <a:normAutofit/>
          </a:bodyPr>
          <a:lstStyle/>
          <a:p>
            <a:pPr algn="l">
              <a:buNone/>
              <a:defRPr sz="1800" b="1" i="0">
                <a:solidFill>
                  <a:srgbClr val="151412"/>
                </a:solidFill>
                <a:latin typeface="Avenir Next"/>
                <a:ea typeface="Avenir Next"/>
                <a:cs typeface="Avenir Next"/>
              </a:defRPr>
            </a:pPr>
            <a:r>
              <a:rPr sz="1800" b="1" i="0">
                <a:solidFill>
                  <a:srgbClr val="151412"/>
                </a:solidFill>
                <a:latin typeface="Avenir Next"/>
                <a:ea typeface="Avenir Next"/>
                <a:cs typeface="Avenir Next"/>
              </a:rPr>
              <a:t>Does the sound match the text instruction?</a:t>
            </a:r>
          </a:p>
        </p:txBody>
      </p:sp>
      <p:sp>
        <p:nvSpPr>
          <p:cNvPr id="13" name="Rectangle 12">
            <a:extLst>
              <a:ext uri="{FF2B5EF4-FFF2-40B4-BE49-F238E27FC236}">
                <a16:creationId xmlns:a16="http://schemas.microsoft.com/office/drawing/2014/main" id="{8BAB07C3-E073-43C7-A34A-B00573A28F40}"/>
              </a:ext>
            </a:extLst>
          </p:cNvPr>
          <p:cNvSpPr>
            <a:spLocks noGrp="1"/>
          </p:cNvSpPr>
          <p:nvPr/>
        </p:nvSpPr>
        <p:spPr>
          <a:xfrm>
            <a:off x="9620250" y="3000375"/>
            <a:ext cx="1905000" cy="361950"/>
          </a:xfrm>
          <a:prstGeom prst="rect">
            <a:avLst/>
          </a:prstGeom>
          <a:noFill/>
          <a:ln w="0">
            <a:noFill/>
            <a:prstDash val="solid"/>
          </a:ln>
        </p:spPr>
        <p:txBody>
          <a:bodyPr wrap="square" lIns="0" tIns="0" rIns="0" bIns="0" anchor="ctr">
            <a:noAutofit/>
          </a:bodyPr>
          <a:lstStyle/>
          <a:p>
            <a:pPr algn="r">
              <a:buNone/>
              <a:defRPr sz="975" b="1" i="0">
                <a:solidFill>
                  <a:srgbClr val="2A8A88"/>
                </a:solidFill>
                <a:latin typeface="Avenir Next"/>
                <a:ea typeface="Avenir Next"/>
                <a:cs typeface="Avenir Next"/>
              </a:defRPr>
            </a:pPr>
            <a:r>
              <a:rPr sz="975" b="1" i="0">
                <a:solidFill>
                  <a:srgbClr val="2A8A88"/>
                </a:solidFill>
                <a:latin typeface="Avenir Next"/>
                <a:ea typeface="Avenir Next"/>
                <a:cs typeface="Avenir Next"/>
              </a:rPr>
              <a:t>HIGHER IS BETTER</a:t>
            </a:r>
          </a:p>
        </p:txBody>
      </p:sp>
      <p:sp>
        <p:nvSpPr>
          <p:cNvPr id="14" name="Straight Connector 13">
            <a:extLst>
              <a:ext uri="{FF2B5EF4-FFF2-40B4-BE49-F238E27FC236}">
                <a16:creationId xmlns:a16="http://schemas.microsoft.com/office/drawing/2014/main" id="{63E5EFB7-F9F8-4380-B40A-992195E9863F}"/>
              </a:ext>
            </a:extLst>
          </p:cNvPr>
          <p:cNvSpPr>
            <a:spLocks noGrp="1"/>
          </p:cNvSpPr>
          <p:nvPr/>
        </p:nvSpPr>
        <p:spPr>
          <a:xfrm>
            <a:off x="666750" y="3733800"/>
            <a:ext cx="10858500" cy="0"/>
          </a:xfrm>
          <a:prstGeom prst="line">
            <a:avLst/>
          </a:prstGeom>
          <a:noFill/>
          <a:ln w="9525">
            <a:solidFill>
              <a:srgbClr val="B9B5AB"/>
            </a:solidFill>
            <a:prstDash val="solid"/>
          </a:ln>
        </p:spPr>
        <p:txBody>
          <a:bodyPr/>
          <a:lstStyle/>
          <a:p>
            <a:endParaRPr/>
          </a:p>
        </p:txBody>
      </p:sp>
      <p:sp>
        <p:nvSpPr>
          <p:cNvPr id="15" name="Rectangle 14">
            <a:extLst>
              <a:ext uri="{FF2B5EF4-FFF2-40B4-BE49-F238E27FC236}">
                <a16:creationId xmlns:a16="http://schemas.microsoft.com/office/drawing/2014/main" id="{8D3E8FF2-EFAE-4167-853C-2AF63ADC878B}"/>
              </a:ext>
            </a:extLst>
          </p:cNvPr>
          <p:cNvSpPr>
            <a:spLocks noGrp="1"/>
          </p:cNvSpPr>
          <p:nvPr/>
        </p:nvSpPr>
        <p:spPr>
          <a:xfrm>
            <a:off x="666750" y="4333875"/>
            <a:ext cx="2571750" cy="361950"/>
          </a:xfrm>
          <a:prstGeom prst="rect">
            <a:avLst/>
          </a:prstGeom>
          <a:noFill/>
          <a:ln w="0">
            <a:noFill/>
            <a:prstDash val="solid"/>
          </a:ln>
        </p:spPr>
        <p:txBody>
          <a:bodyPr wrap="square" lIns="0" tIns="0" rIns="0" bIns="0" anchor="ctr">
            <a:noAutofit/>
          </a:bodyPr>
          <a:lstStyle/>
          <a:p>
            <a:pPr algn="l">
              <a:buNone/>
              <a:defRPr sz="2175" b="1" i="0">
                <a:solidFill>
                  <a:srgbClr val="B87928"/>
                </a:solidFill>
                <a:latin typeface="Georgia"/>
                <a:ea typeface="Georgia"/>
                <a:cs typeface="Georgia"/>
              </a:defRPr>
            </a:pPr>
            <a:r>
              <a:rPr sz="2175" b="1" i="0">
                <a:solidFill>
                  <a:srgbClr val="B87928"/>
                </a:solidFill>
                <a:latin typeface="Georgia"/>
                <a:ea typeface="Georgia"/>
                <a:cs typeface="Georgia"/>
              </a:rPr>
              <a:t>OVL / REL / MOS</a:t>
            </a:r>
          </a:p>
        </p:txBody>
      </p:sp>
      <p:sp>
        <p:nvSpPr>
          <p:cNvPr id="16" name="Rectangle 15">
            <a:extLst>
              <a:ext uri="{FF2B5EF4-FFF2-40B4-BE49-F238E27FC236}">
                <a16:creationId xmlns:a16="http://schemas.microsoft.com/office/drawing/2014/main" id="{138E03D4-47AE-49FC-BE24-2AC97BE5D15B}"/>
              </a:ext>
            </a:extLst>
          </p:cNvPr>
          <p:cNvSpPr>
            <a:spLocks noGrp="1"/>
          </p:cNvSpPr>
          <p:nvPr/>
        </p:nvSpPr>
        <p:spPr>
          <a:xfrm>
            <a:off x="666750" y="4733925"/>
            <a:ext cx="2571750" cy="266700"/>
          </a:xfrm>
          <a:prstGeom prst="rect">
            <a:avLst/>
          </a:prstGeom>
          <a:noFill/>
          <a:ln w="0">
            <a:noFill/>
            <a:prstDash val="solid"/>
          </a:ln>
        </p:spPr>
        <p:txBody>
          <a:bodyPr wrap="square" lIns="0" tIns="0" rIns="0" bIns="0" anchor="t">
            <a:normAutofit fontScale="92321"/>
          </a:bodyPr>
          <a:lstStyle/>
          <a:p>
            <a:pPr algn="l">
              <a:buNone/>
              <a:defRPr sz="1013" b="0" i="0">
                <a:solidFill>
                  <a:srgbClr val="66717A"/>
                </a:solidFill>
                <a:latin typeface="Avenir Next"/>
                <a:ea typeface="Avenir Next"/>
                <a:cs typeface="Avenir Next"/>
              </a:defRPr>
            </a:pPr>
            <a:r>
              <a:rPr sz="1013" b="0" i="0">
                <a:solidFill>
                  <a:srgbClr val="66717A"/>
                </a:solidFill>
                <a:latin typeface="Avenir Next"/>
                <a:ea typeface="Avenir Next"/>
                <a:cs typeface="Avenir Next"/>
              </a:rPr>
              <a:t>overall quality / relevance / mean opinion score</a:t>
            </a:r>
          </a:p>
        </p:txBody>
      </p:sp>
      <p:sp>
        <p:nvSpPr>
          <p:cNvPr id="17" name="Rectangle 16">
            <a:extLst>
              <a:ext uri="{FF2B5EF4-FFF2-40B4-BE49-F238E27FC236}">
                <a16:creationId xmlns:a16="http://schemas.microsoft.com/office/drawing/2014/main" id="{C43F4067-98B6-4564-A7EF-8AC593867E70}"/>
              </a:ext>
            </a:extLst>
          </p:cNvPr>
          <p:cNvSpPr>
            <a:spLocks noGrp="1"/>
          </p:cNvSpPr>
          <p:nvPr/>
        </p:nvSpPr>
        <p:spPr>
          <a:xfrm>
            <a:off x="3524250" y="4333875"/>
            <a:ext cx="5953125" cy="523875"/>
          </a:xfrm>
          <a:prstGeom prst="rect">
            <a:avLst/>
          </a:prstGeom>
          <a:noFill/>
          <a:ln w="0">
            <a:noFill/>
            <a:prstDash val="solid"/>
          </a:ln>
        </p:spPr>
        <p:txBody>
          <a:bodyPr wrap="square" lIns="0" tIns="0" rIns="0" bIns="0" anchor="ctr">
            <a:normAutofit/>
          </a:bodyPr>
          <a:lstStyle/>
          <a:p>
            <a:pPr algn="l">
              <a:buNone/>
              <a:defRPr sz="1800" b="1" i="0">
                <a:solidFill>
                  <a:srgbClr val="151412"/>
                </a:solidFill>
                <a:latin typeface="Avenir Next"/>
                <a:ea typeface="Avenir Next"/>
                <a:cs typeface="Avenir Next"/>
              </a:defRPr>
            </a:pPr>
            <a:r>
              <a:rPr sz="1800" b="1" i="0">
                <a:solidFill>
                  <a:srgbClr val="151412"/>
                </a:solidFill>
                <a:latin typeface="Avenir Next"/>
                <a:ea typeface="Avenir Next"/>
                <a:cs typeface="Avenir Next"/>
              </a:rPr>
              <a:t>What do listeners judge as natural and relevant?</a:t>
            </a:r>
          </a:p>
        </p:txBody>
      </p:sp>
      <p:sp>
        <p:nvSpPr>
          <p:cNvPr id="18" name="Rectangle 17">
            <a:extLst>
              <a:ext uri="{FF2B5EF4-FFF2-40B4-BE49-F238E27FC236}">
                <a16:creationId xmlns:a16="http://schemas.microsoft.com/office/drawing/2014/main" id="{96EEEF9D-6FBE-41B8-A1C1-AA175C4EC399}"/>
              </a:ext>
            </a:extLst>
          </p:cNvPr>
          <p:cNvSpPr>
            <a:spLocks noGrp="1"/>
          </p:cNvSpPr>
          <p:nvPr/>
        </p:nvSpPr>
        <p:spPr>
          <a:xfrm>
            <a:off x="9620250" y="4381500"/>
            <a:ext cx="1905000" cy="361950"/>
          </a:xfrm>
          <a:prstGeom prst="rect">
            <a:avLst/>
          </a:prstGeom>
          <a:noFill/>
          <a:ln w="0">
            <a:noFill/>
            <a:prstDash val="solid"/>
          </a:ln>
        </p:spPr>
        <p:txBody>
          <a:bodyPr wrap="square" lIns="0" tIns="0" rIns="0" bIns="0" anchor="ctr">
            <a:noAutofit/>
          </a:bodyPr>
          <a:lstStyle/>
          <a:p>
            <a:pPr algn="r">
              <a:buNone/>
              <a:defRPr sz="975" b="1" i="0">
                <a:solidFill>
                  <a:srgbClr val="B87928"/>
                </a:solidFill>
                <a:latin typeface="Avenir Next"/>
                <a:ea typeface="Avenir Next"/>
                <a:cs typeface="Avenir Next"/>
              </a:defRPr>
            </a:pPr>
            <a:r>
              <a:rPr sz="975" b="1" i="0">
                <a:solidFill>
                  <a:srgbClr val="B87928"/>
                </a:solidFill>
                <a:latin typeface="Avenir Next"/>
                <a:ea typeface="Avenir Next"/>
                <a:cs typeface="Avenir Next"/>
              </a:rPr>
              <a:t>HIGHER IS BETTER</a:t>
            </a:r>
          </a:p>
        </p:txBody>
      </p:sp>
      <p:sp>
        <p:nvSpPr>
          <p:cNvPr id="19" name="Straight Connector 18">
            <a:extLst>
              <a:ext uri="{FF2B5EF4-FFF2-40B4-BE49-F238E27FC236}">
                <a16:creationId xmlns:a16="http://schemas.microsoft.com/office/drawing/2014/main" id="{42E43701-8BB0-4669-BECE-40B966D1AC81}"/>
              </a:ext>
            </a:extLst>
          </p:cNvPr>
          <p:cNvSpPr>
            <a:spLocks noGrp="1"/>
          </p:cNvSpPr>
          <p:nvPr/>
        </p:nvSpPr>
        <p:spPr>
          <a:xfrm>
            <a:off x="666750" y="5114925"/>
            <a:ext cx="10858500" cy="0"/>
          </a:xfrm>
          <a:prstGeom prst="line">
            <a:avLst/>
          </a:prstGeom>
          <a:noFill/>
          <a:ln w="9525">
            <a:solidFill>
              <a:srgbClr val="B9B5AB"/>
            </a:solidFill>
            <a:prstDash val="solid"/>
          </a:ln>
        </p:spPr>
        <p:txBody>
          <a:bodyPr/>
          <a:lstStyle/>
          <a:p>
            <a:endParaRPr/>
          </a:p>
        </p:txBody>
      </p:sp>
      <p:sp>
        <p:nvSpPr>
          <p:cNvPr id="20" name="Rectangle 19">
            <a:extLst>
              <a:ext uri="{FF2B5EF4-FFF2-40B4-BE49-F238E27FC236}">
                <a16:creationId xmlns:a16="http://schemas.microsoft.com/office/drawing/2014/main" id="{E87D86DF-F913-4309-BE25-5C8B991DB57D}"/>
              </a:ext>
            </a:extLst>
          </p:cNvPr>
          <p:cNvSpPr>
            <a:spLocks noGrp="1"/>
          </p:cNvSpPr>
          <p:nvPr/>
        </p:nvSpPr>
        <p:spPr>
          <a:xfrm>
            <a:off x="2381250" y="5734050"/>
            <a:ext cx="7429500" cy="438150"/>
          </a:xfrm>
          <a:prstGeom prst="rect">
            <a:avLst/>
          </a:prstGeom>
          <a:noFill/>
          <a:ln w="0">
            <a:noFill/>
            <a:prstDash val="solid"/>
          </a:ln>
        </p:spPr>
        <p:txBody>
          <a:bodyPr wrap="square" lIns="0" tIns="0" rIns="0" bIns="0" anchor="t">
            <a:noAutofit/>
          </a:bodyPr>
          <a:lstStyle/>
          <a:p>
            <a:pPr algn="ctr">
              <a:buNone/>
              <a:defRPr sz="2325" b="1" i="0">
                <a:solidFill>
                  <a:srgbClr val="203448"/>
                </a:solidFill>
                <a:latin typeface="Georgia"/>
                <a:ea typeface="Georgia"/>
                <a:cs typeface="Georgia"/>
              </a:defRPr>
            </a:pPr>
            <a:r>
              <a:rPr sz="2325" b="1" i="0">
                <a:solidFill>
                  <a:srgbClr val="203448"/>
                </a:solidFill>
                <a:latin typeface="Georgia"/>
                <a:ea typeface="Georgia"/>
                <a:cs typeface="Georgia"/>
              </a:rPr>
              <a:t>Fidelity, text relevance, and listener ratings answer different questions.</a:t>
            </a:r>
          </a:p>
        </p:txBody>
      </p:sp>
      <p:sp>
        <p:nvSpPr>
          <p:cNvPr id="22" name="numbered-citations-25">
            <a:extLst>
              <a:ext uri="{FF2B5EF4-FFF2-40B4-BE49-F238E27FC236}">
                <a16:creationId xmlns:a16="http://schemas.microsoft.com/office/drawing/2014/main" id="{4E0DE048-6A93-4BAC-8F6A-F71DF587AF2C}"/>
              </a:ext>
            </a:extLst>
          </p:cNvPr>
          <p:cNvSpPr>
            <a:spLocks noGrp="1"/>
          </p:cNvSpPr>
          <p:nvPr/>
        </p:nvSpPr>
        <p:spPr>
          <a:xfrm>
            <a:off x="533400" y="6276975"/>
            <a:ext cx="10477500" cy="428625"/>
          </a:xfrm>
          <a:prstGeom prst="rect">
            <a:avLst/>
          </a:prstGeom>
          <a:noFill/>
          <a:ln w="0">
            <a:noFill/>
            <a:prstDash val="solid"/>
          </a:ln>
        </p:spPr>
        <p:txBody>
          <a:bodyPr wrap="square" lIns="0" tIns="0" rIns="0" bIns="0" anchor="b">
            <a:normAutofit/>
          </a:bodyPr>
          <a:lstStyle/>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[1] Y. Wu et al., “Large-Scale Contrastive Language-Audio Pretraining,” ICASSP 2023.</a:t>
            </a:r>
          </a:p>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[2] K. Kilgour et al., “Fréchet Audio Distance,” Interspeech 2019.</a:t>
            </a:r>
          </a:p>
        </p:txBody>
      </p:sp>
    </p:spTree>
    <p:extLst>
      <p:ext uri="{BB962C8B-B14F-4D97-AF65-F5344CB8AC3E}">
        <p14:creationId xmlns:p14="http://schemas.microsoft.com/office/powerpoint/2010/main" val="1893221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79" name="section-21">
            <a:extLst>
              <a:ext uri="{FF2B5EF4-FFF2-40B4-BE49-F238E27FC236}">
                <a16:creationId xmlns:a16="http://schemas.microsoft.com/office/drawing/2014/main" id="{AF5D55CA-4A2D-4440-9331-9E0349C5A310}"/>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EVIDENCE</a:t>
            </a:r>
          </a:p>
        </p:txBody>
      </p:sp>
      <p:sp>
        <p:nvSpPr>
          <p:cNvPr id="2" name="Straight Connector 1">
            <a:extLst>
              <a:ext uri="{FF2B5EF4-FFF2-40B4-BE49-F238E27FC236}">
                <a16:creationId xmlns:a16="http://schemas.microsoft.com/office/drawing/2014/main" id="{54B7E81D-AA44-4F88-8C81-5A3AEC32A564}"/>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21">
            <a:extLst>
              <a:ext uri="{FF2B5EF4-FFF2-40B4-BE49-F238E27FC236}">
                <a16:creationId xmlns:a16="http://schemas.microsoft.com/office/drawing/2014/main" id="{D7B5A73A-A82A-4C7E-8AD2-3E839D8AC4D8}"/>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AudioLDM 2 checkpoints trade off AudioCaps metrics</a:t>
            </a:r>
          </a:p>
        </p:txBody>
      </p:sp>
      <p:sp>
        <p:nvSpPr>
          <p:cNvPr id="4" name="Rectangle 3">
            <a:extLst>
              <a:ext uri="{FF2B5EF4-FFF2-40B4-BE49-F238E27FC236}">
                <a16:creationId xmlns:a16="http://schemas.microsoft.com/office/drawing/2014/main" id="{07756ACF-91F7-4A7A-A53A-78B1194968EE}"/>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26</a:t>
            </a:r>
          </a:p>
        </p:txBody>
      </p:sp>
      <p:sp>
        <p:nvSpPr>
          <p:cNvPr id="5" name="Straight Connector 4">
            <a:extLst>
              <a:ext uri="{FF2B5EF4-FFF2-40B4-BE49-F238E27FC236}">
                <a16:creationId xmlns:a16="http://schemas.microsoft.com/office/drawing/2014/main" id="{106D28E7-DF93-4919-BB5F-16D8F55EAFCE}"/>
              </a:ext>
            </a:extLst>
          </p:cNvPr>
          <p:cNvSpPr>
            <a:spLocks noGrp="1"/>
          </p:cNvSpPr>
          <p:nvPr/>
        </p:nvSpPr>
        <p:spPr>
          <a:xfrm>
            <a:off x="762000" y="1504950"/>
            <a:ext cx="9667875" cy="0"/>
          </a:xfrm>
          <a:prstGeom prst="line">
            <a:avLst/>
          </a:prstGeom>
          <a:noFill/>
          <a:ln w="15240">
            <a:solidFill>
              <a:srgbClr val="151412"/>
            </a:solidFill>
            <a:prstDash val="solid"/>
          </a:ln>
        </p:spPr>
        <p:txBody>
          <a:bodyPr/>
          <a:lstStyle/>
          <a:p>
            <a:endParaRPr/>
          </a:p>
        </p:txBody>
      </p:sp>
      <p:sp>
        <p:nvSpPr>
          <p:cNvPr id="6" name="Rectangle 5">
            <a:extLst>
              <a:ext uri="{FF2B5EF4-FFF2-40B4-BE49-F238E27FC236}">
                <a16:creationId xmlns:a16="http://schemas.microsoft.com/office/drawing/2014/main" id="{24A1323D-7747-44F7-8858-0C9AC16CF927}"/>
              </a:ext>
            </a:extLst>
          </p:cNvPr>
          <p:cNvSpPr>
            <a:spLocks noGrp="1"/>
          </p:cNvSpPr>
          <p:nvPr/>
        </p:nvSpPr>
        <p:spPr>
          <a:xfrm>
            <a:off x="828675" y="1552575"/>
            <a:ext cx="2724150" cy="304800"/>
          </a:xfrm>
          <a:prstGeom prst="rect">
            <a:avLst/>
          </a:prstGeom>
          <a:noFill/>
          <a:ln w="0">
            <a:noFill/>
            <a:prstDash val="solid"/>
          </a:ln>
        </p:spPr>
        <p:txBody>
          <a:bodyPr wrap="square" lIns="0" tIns="0" rIns="0" bIns="0" anchor="ctr">
            <a:normAutofit/>
          </a:bodyPr>
          <a:lstStyle/>
          <a:p>
            <a:pPr algn="l">
              <a:buNone/>
              <a:defRPr sz="1088" b="1" i="0">
                <a:solidFill>
                  <a:srgbClr val="203448"/>
                </a:solidFill>
                <a:latin typeface="Avenir Next"/>
                <a:ea typeface="Avenir Next"/>
                <a:cs typeface="Avenir Next"/>
              </a:defRPr>
            </a:pPr>
            <a:r>
              <a:rPr sz="1088" b="1" i="0">
                <a:solidFill>
                  <a:srgbClr val="203448"/>
                </a:solidFill>
                <a:latin typeface="Avenir Next"/>
                <a:ea typeface="Avenir Next"/>
                <a:cs typeface="Avenir Next"/>
              </a:rPr>
              <a:t>Model</a:t>
            </a:r>
          </a:p>
        </p:txBody>
      </p:sp>
      <p:sp>
        <p:nvSpPr>
          <p:cNvPr id="7" name="Rectangle 6">
            <a:extLst>
              <a:ext uri="{FF2B5EF4-FFF2-40B4-BE49-F238E27FC236}">
                <a16:creationId xmlns:a16="http://schemas.microsoft.com/office/drawing/2014/main" id="{DA7350FD-02E3-46AE-99FC-42C40803C675}"/>
              </a:ext>
            </a:extLst>
          </p:cNvPr>
          <p:cNvSpPr>
            <a:spLocks noGrp="1"/>
          </p:cNvSpPr>
          <p:nvPr/>
        </p:nvSpPr>
        <p:spPr>
          <a:xfrm>
            <a:off x="3686175" y="1552575"/>
            <a:ext cx="819150" cy="304800"/>
          </a:xfrm>
          <a:prstGeom prst="rect">
            <a:avLst/>
          </a:prstGeom>
          <a:noFill/>
          <a:ln w="0">
            <a:noFill/>
            <a:prstDash val="solid"/>
          </a:ln>
        </p:spPr>
        <p:txBody>
          <a:bodyPr wrap="square" lIns="0" tIns="0" rIns="0" bIns="0" anchor="ctr">
            <a:normAutofit/>
          </a:bodyPr>
          <a:lstStyle/>
          <a:p>
            <a:pPr algn="ctr">
              <a:buNone/>
              <a:defRPr sz="1088" b="1" i="0">
                <a:solidFill>
                  <a:srgbClr val="203448"/>
                </a:solidFill>
                <a:latin typeface="Avenir Next"/>
                <a:ea typeface="Avenir Next"/>
                <a:cs typeface="Avenir Next"/>
              </a:defRPr>
            </a:pPr>
            <a:r>
              <a:rPr sz="1088" b="1" i="0">
                <a:solidFill>
                  <a:srgbClr val="203448"/>
                </a:solidFill>
                <a:latin typeface="Avenir Next"/>
                <a:ea typeface="Avenir Next"/>
                <a:cs typeface="Avenir Next"/>
              </a:rPr>
              <a:t>Train h</a:t>
            </a:r>
          </a:p>
        </p:txBody>
      </p:sp>
      <p:sp>
        <p:nvSpPr>
          <p:cNvPr id="8" name="Rectangle 7">
            <a:extLst>
              <a:ext uri="{FF2B5EF4-FFF2-40B4-BE49-F238E27FC236}">
                <a16:creationId xmlns:a16="http://schemas.microsoft.com/office/drawing/2014/main" id="{2D0A6AB3-2E55-462B-BB68-30DBB32C67C0}"/>
              </a:ext>
            </a:extLst>
          </p:cNvPr>
          <p:cNvSpPr>
            <a:spLocks noGrp="1"/>
          </p:cNvSpPr>
          <p:nvPr/>
        </p:nvSpPr>
        <p:spPr>
          <a:xfrm>
            <a:off x="4638675" y="1552575"/>
            <a:ext cx="819150" cy="304800"/>
          </a:xfrm>
          <a:prstGeom prst="rect">
            <a:avLst/>
          </a:prstGeom>
          <a:noFill/>
          <a:ln w="0">
            <a:noFill/>
            <a:prstDash val="solid"/>
          </a:ln>
        </p:spPr>
        <p:txBody>
          <a:bodyPr wrap="square" lIns="0" tIns="0" rIns="0" bIns="0" anchor="ctr">
            <a:normAutofit/>
          </a:bodyPr>
          <a:lstStyle/>
          <a:p>
            <a:pPr algn="ctr">
              <a:buNone/>
              <a:defRPr sz="1088" b="1" i="0">
                <a:solidFill>
                  <a:srgbClr val="203448"/>
                </a:solidFill>
                <a:latin typeface="Avenir Next"/>
                <a:ea typeface="Avenir Next"/>
                <a:cs typeface="Avenir Next"/>
              </a:defRPr>
            </a:pPr>
            <a:r>
              <a:rPr sz="1088" b="1" i="0">
                <a:solidFill>
                  <a:srgbClr val="203448"/>
                </a:solidFill>
                <a:latin typeface="Avenir Next"/>
                <a:ea typeface="Avenir Next"/>
                <a:cs typeface="Avenir Next"/>
              </a:rPr>
              <a:t>Params</a:t>
            </a:r>
          </a:p>
        </p:txBody>
      </p:sp>
      <p:sp>
        <p:nvSpPr>
          <p:cNvPr id="9" name="Rectangle 8">
            <a:extLst>
              <a:ext uri="{FF2B5EF4-FFF2-40B4-BE49-F238E27FC236}">
                <a16:creationId xmlns:a16="http://schemas.microsoft.com/office/drawing/2014/main" id="{C30AE382-8F75-4DD4-B265-2C054C707118}"/>
              </a:ext>
            </a:extLst>
          </p:cNvPr>
          <p:cNvSpPr>
            <a:spLocks noGrp="1"/>
          </p:cNvSpPr>
          <p:nvPr/>
        </p:nvSpPr>
        <p:spPr>
          <a:xfrm>
            <a:off x="5591175" y="1552575"/>
            <a:ext cx="866775" cy="304800"/>
          </a:xfrm>
          <a:prstGeom prst="rect">
            <a:avLst/>
          </a:prstGeom>
          <a:noFill/>
          <a:ln w="0">
            <a:noFill/>
            <a:prstDash val="solid"/>
          </a:ln>
        </p:spPr>
        <p:txBody>
          <a:bodyPr wrap="square" lIns="0" tIns="0" rIns="0" bIns="0" anchor="ctr">
            <a:normAutofit/>
          </a:bodyPr>
          <a:lstStyle/>
          <a:p>
            <a:pPr algn="ctr">
              <a:buNone/>
              <a:defRPr sz="1088" b="1" i="0">
                <a:solidFill>
                  <a:srgbClr val="203448"/>
                </a:solidFill>
                <a:latin typeface="Avenir Next"/>
                <a:ea typeface="Avenir Next"/>
                <a:cs typeface="Avenir Next"/>
              </a:defRPr>
            </a:pPr>
            <a:r>
              <a:rPr sz="1088" b="1" i="0">
                <a:solidFill>
                  <a:srgbClr val="203448"/>
                </a:solidFill>
                <a:latin typeface="Avenir Next"/>
                <a:ea typeface="Avenir Next"/>
                <a:cs typeface="Avenir Next"/>
              </a:rPr>
              <a:t>FAD↓</a:t>
            </a:r>
          </a:p>
        </p:txBody>
      </p:sp>
      <p:sp>
        <p:nvSpPr>
          <p:cNvPr id="10" name="Rectangle 9">
            <a:extLst>
              <a:ext uri="{FF2B5EF4-FFF2-40B4-BE49-F238E27FC236}">
                <a16:creationId xmlns:a16="http://schemas.microsoft.com/office/drawing/2014/main" id="{C793171A-E9E8-46F5-B4FB-8BF1DDFA3602}"/>
              </a:ext>
            </a:extLst>
          </p:cNvPr>
          <p:cNvSpPr>
            <a:spLocks noGrp="1"/>
          </p:cNvSpPr>
          <p:nvPr/>
        </p:nvSpPr>
        <p:spPr>
          <a:xfrm>
            <a:off x="6591300" y="1552575"/>
            <a:ext cx="723900" cy="304800"/>
          </a:xfrm>
          <a:prstGeom prst="rect">
            <a:avLst/>
          </a:prstGeom>
          <a:noFill/>
          <a:ln w="0">
            <a:noFill/>
            <a:prstDash val="solid"/>
          </a:ln>
        </p:spPr>
        <p:txBody>
          <a:bodyPr wrap="square" lIns="0" tIns="0" rIns="0" bIns="0" anchor="ctr">
            <a:normAutofit/>
          </a:bodyPr>
          <a:lstStyle/>
          <a:p>
            <a:pPr algn="ctr">
              <a:buNone/>
              <a:defRPr sz="1088" b="1" i="0">
                <a:solidFill>
                  <a:srgbClr val="203448"/>
                </a:solidFill>
                <a:latin typeface="Avenir Next"/>
                <a:ea typeface="Avenir Next"/>
                <a:cs typeface="Avenir Next"/>
              </a:defRPr>
            </a:pPr>
            <a:r>
              <a:rPr sz="1088" b="1" i="0">
                <a:solidFill>
                  <a:srgbClr val="203448"/>
                </a:solidFill>
                <a:latin typeface="Avenir Next"/>
                <a:ea typeface="Avenir Next"/>
                <a:cs typeface="Avenir Next"/>
              </a:rPr>
              <a:t>KL↓</a:t>
            </a:r>
          </a:p>
        </p:txBody>
      </p:sp>
      <p:sp>
        <p:nvSpPr>
          <p:cNvPr id="11" name="Rectangle 10">
            <a:extLst>
              <a:ext uri="{FF2B5EF4-FFF2-40B4-BE49-F238E27FC236}">
                <a16:creationId xmlns:a16="http://schemas.microsoft.com/office/drawing/2014/main" id="{8E67224C-2058-4F8C-B6CE-501842EBFB9A}"/>
              </a:ext>
            </a:extLst>
          </p:cNvPr>
          <p:cNvSpPr>
            <a:spLocks noGrp="1"/>
          </p:cNvSpPr>
          <p:nvPr/>
        </p:nvSpPr>
        <p:spPr>
          <a:xfrm>
            <a:off x="7448550" y="1552575"/>
            <a:ext cx="1009650" cy="304800"/>
          </a:xfrm>
          <a:prstGeom prst="rect">
            <a:avLst/>
          </a:prstGeom>
          <a:noFill/>
          <a:ln w="0">
            <a:noFill/>
            <a:prstDash val="solid"/>
          </a:ln>
        </p:spPr>
        <p:txBody>
          <a:bodyPr wrap="square" lIns="0" tIns="0" rIns="0" bIns="0" anchor="ctr">
            <a:normAutofit/>
          </a:bodyPr>
          <a:lstStyle/>
          <a:p>
            <a:pPr algn="ctr">
              <a:buNone/>
              <a:defRPr sz="1088" b="1" i="0">
                <a:solidFill>
                  <a:srgbClr val="203448"/>
                </a:solidFill>
                <a:latin typeface="Avenir Next"/>
                <a:ea typeface="Avenir Next"/>
                <a:cs typeface="Avenir Next"/>
              </a:defRPr>
            </a:pPr>
            <a:r>
              <a:rPr sz="1088" b="1" i="0">
                <a:solidFill>
                  <a:srgbClr val="203448"/>
                </a:solidFill>
                <a:latin typeface="Avenir Next"/>
                <a:ea typeface="Avenir Next"/>
                <a:cs typeface="Avenir Next"/>
              </a:rPr>
              <a:t>CLAP↑</a:t>
            </a:r>
          </a:p>
        </p:txBody>
      </p:sp>
      <p:sp>
        <p:nvSpPr>
          <p:cNvPr id="12" name="Rectangle 11">
            <a:extLst>
              <a:ext uri="{FF2B5EF4-FFF2-40B4-BE49-F238E27FC236}">
                <a16:creationId xmlns:a16="http://schemas.microsoft.com/office/drawing/2014/main" id="{23DA2294-4CBD-4620-BBD4-8CCCB8BD9B16}"/>
              </a:ext>
            </a:extLst>
          </p:cNvPr>
          <p:cNvSpPr>
            <a:spLocks noGrp="1"/>
          </p:cNvSpPr>
          <p:nvPr/>
        </p:nvSpPr>
        <p:spPr>
          <a:xfrm>
            <a:off x="8591550" y="1552575"/>
            <a:ext cx="819150" cy="304800"/>
          </a:xfrm>
          <a:prstGeom prst="rect">
            <a:avLst/>
          </a:prstGeom>
          <a:noFill/>
          <a:ln w="0">
            <a:noFill/>
            <a:prstDash val="solid"/>
          </a:ln>
        </p:spPr>
        <p:txBody>
          <a:bodyPr wrap="square" lIns="0" tIns="0" rIns="0" bIns="0" anchor="ctr">
            <a:normAutofit/>
          </a:bodyPr>
          <a:lstStyle/>
          <a:p>
            <a:pPr algn="ctr">
              <a:buNone/>
              <a:defRPr sz="1088" b="1" i="0">
                <a:solidFill>
                  <a:srgbClr val="203448"/>
                </a:solidFill>
                <a:latin typeface="Avenir Next"/>
                <a:ea typeface="Avenir Next"/>
                <a:cs typeface="Avenir Next"/>
              </a:defRPr>
            </a:pPr>
            <a:r>
              <a:rPr sz="1088" b="1" i="0">
                <a:solidFill>
                  <a:srgbClr val="203448"/>
                </a:solidFill>
                <a:latin typeface="Avenir Next"/>
                <a:ea typeface="Avenir Next"/>
                <a:cs typeface="Avenir Next"/>
              </a:rPr>
              <a:t>OVL↑</a:t>
            </a:r>
          </a:p>
        </p:txBody>
      </p:sp>
      <p:sp>
        <p:nvSpPr>
          <p:cNvPr id="13" name="Rectangle 12">
            <a:extLst>
              <a:ext uri="{FF2B5EF4-FFF2-40B4-BE49-F238E27FC236}">
                <a16:creationId xmlns:a16="http://schemas.microsoft.com/office/drawing/2014/main" id="{E35A9CF9-6B77-4F89-93A1-E7DAE416C9A4}"/>
              </a:ext>
            </a:extLst>
          </p:cNvPr>
          <p:cNvSpPr>
            <a:spLocks noGrp="1"/>
          </p:cNvSpPr>
          <p:nvPr/>
        </p:nvSpPr>
        <p:spPr>
          <a:xfrm>
            <a:off x="9544050" y="1552575"/>
            <a:ext cx="819150" cy="304800"/>
          </a:xfrm>
          <a:prstGeom prst="rect">
            <a:avLst/>
          </a:prstGeom>
          <a:noFill/>
          <a:ln w="0">
            <a:noFill/>
            <a:prstDash val="solid"/>
          </a:ln>
        </p:spPr>
        <p:txBody>
          <a:bodyPr wrap="square" lIns="0" tIns="0" rIns="0" bIns="0" anchor="ctr">
            <a:normAutofit/>
          </a:bodyPr>
          <a:lstStyle/>
          <a:p>
            <a:pPr algn="ctr">
              <a:buNone/>
              <a:defRPr sz="1088" b="1" i="0">
                <a:solidFill>
                  <a:srgbClr val="203448"/>
                </a:solidFill>
                <a:latin typeface="Avenir Next"/>
                <a:ea typeface="Avenir Next"/>
                <a:cs typeface="Avenir Next"/>
              </a:defRPr>
            </a:pPr>
            <a:r>
              <a:rPr sz="1088" b="1" i="0">
                <a:solidFill>
                  <a:srgbClr val="203448"/>
                </a:solidFill>
                <a:latin typeface="Avenir Next"/>
                <a:ea typeface="Avenir Next"/>
                <a:cs typeface="Avenir Next"/>
              </a:rPr>
              <a:t>REL↑</a:t>
            </a:r>
          </a:p>
        </p:txBody>
      </p:sp>
      <p:sp>
        <p:nvSpPr>
          <p:cNvPr id="14" name="Straight Connector 13">
            <a:extLst>
              <a:ext uri="{FF2B5EF4-FFF2-40B4-BE49-F238E27FC236}">
                <a16:creationId xmlns:a16="http://schemas.microsoft.com/office/drawing/2014/main" id="{DDD8259D-4797-45FE-BAA6-3985AA842257}"/>
              </a:ext>
            </a:extLst>
          </p:cNvPr>
          <p:cNvSpPr>
            <a:spLocks noGrp="1"/>
          </p:cNvSpPr>
          <p:nvPr/>
        </p:nvSpPr>
        <p:spPr>
          <a:xfrm>
            <a:off x="762000" y="1905000"/>
            <a:ext cx="9667875" cy="0"/>
          </a:xfrm>
          <a:prstGeom prst="line">
            <a:avLst/>
          </a:prstGeom>
          <a:noFill/>
          <a:ln w="10478">
            <a:solidFill>
              <a:srgbClr val="151412"/>
            </a:solidFill>
            <a:prstDash val="solid"/>
          </a:ln>
        </p:spPr>
        <p:txBody>
          <a:bodyPr/>
          <a:lstStyle/>
          <a:p>
            <a:endParaRPr/>
          </a:p>
        </p:txBody>
      </p:sp>
      <p:sp>
        <p:nvSpPr>
          <p:cNvPr id="15" name="Rectangle 14">
            <a:extLst>
              <a:ext uri="{FF2B5EF4-FFF2-40B4-BE49-F238E27FC236}">
                <a16:creationId xmlns:a16="http://schemas.microsoft.com/office/drawing/2014/main" id="{A6037F38-EED9-4820-B2F7-33095B51D60E}"/>
              </a:ext>
            </a:extLst>
          </p:cNvPr>
          <p:cNvSpPr>
            <a:spLocks noGrp="1"/>
          </p:cNvSpPr>
          <p:nvPr/>
        </p:nvSpPr>
        <p:spPr>
          <a:xfrm>
            <a:off x="828675" y="1943100"/>
            <a:ext cx="2724150" cy="361950"/>
          </a:xfrm>
          <a:prstGeom prst="rect">
            <a:avLst/>
          </a:prstGeom>
          <a:noFill/>
          <a:ln w="0">
            <a:noFill/>
            <a:prstDash val="solid"/>
          </a:ln>
        </p:spPr>
        <p:txBody>
          <a:bodyPr wrap="square" lIns="0" tIns="0" rIns="0" bIns="0" anchor="ctr">
            <a:normAutofit/>
          </a:bodyPr>
          <a:lstStyle/>
          <a:p>
            <a:pPr algn="l">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AudioLDM-M</a:t>
            </a:r>
          </a:p>
        </p:txBody>
      </p:sp>
      <p:sp>
        <p:nvSpPr>
          <p:cNvPr id="16" name="Rectangle 15">
            <a:extLst>
              <a:ext uri="{FF2B5EF4-FFF2-40B4-BE49-F238E27FC236}">
                <a16:creationId xmlns:a16="http://schemas.microsoft.com/office/drawing/2014/main" id="{8149D5CF-DED0-4297-AB61-AFA99C9BB39D}"/>
              </a:ext>
            </a:extLst>
          </p:cNvPr>
          <p:cNvSpPr>
            <a:spLocks noGrp="1"/>
          </p:cNvSpPr>
          <p:nvPr/>
        </p:nvSpPr>
        <p:spPr>
          <a:xfrm>
            <a:off x="3686175" y="19431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9,031</a:t>
            </a:r>
          </a:p>
        </p:txBody>
      </p:sp>
      <p:sp>
        <p:nvSpPr>
          <p:cNvPr id="17" name="Rectangle 16">
            <a:extLst>
              <a:ext uri="{FF2B5EF4-FFF2-40B4-BE49-F238E27FC236}">
                <a16:creationId xmlns:a16="http://schemas.microsoft.com/office/drawing/2014/main" id="{5F94D2A5-9C8E-48B2-83D2-1BEF88B1C0D1}"/>
              </a:ext>
            </a:extLst>
          </p:cNvPr>
          <p:cNvSpPr>
            <a:spLocks noGrp="1"/>
          </p:cNvSpPr>
          <p:nvPr/>
        </p:nvSpPr>
        <p:spPr>
          <a:xfrm>
            <a:off x="4638675" y="19431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416M</a:t>
            </a:r>
          </a:p>
        </p:txBody>
      </p:sp>
      <p:sp>
        <p:nvSpPr>
          <p:cNvPr id="18" name="Rectangle 17">
            <a:extLst>
              <a:ext uri="{FF2B5EF4-FFF2-40B4-BE49-F238E27FC236}">
                <a16:creationId xmlns:a16="http://schemas.microsoft.com/office/drawing/2014/main" id="{A70AD8FD-6D0B-420A-960A-BC27786C730E}"/>
              </a:ext>
            </a:extLst>
          </p:cNvPr>
          <p:cNvSpPr>
            <a:spLocks noGrp="1"/>
          </p:cNvSpPr>
          <p:nvPr/>
        </p:nvSpPr>
        <p:spPr>
          <a:xfrm>
            <a:off x="5591175" y="1943100"/>
            <a:ext cx="866775"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4.53</a:t>
            </a:r>
          </a:p>
        </p:txBody>
      </p:sp>
      <p:sp>
        <p:nvSpPr>
          <p:cNvPr id="19" name="Rectangle 18">
            <a:extLst>
              <a:ext uri="{FF2B5EF4-FFF2-40B4-BE49-F238E27FC236}">
                <a16:creationId xmlns:a16="http://schemas.microsoft.com/office/drawing/2014/main" id="{0A1CBC26-4315-4B2E-A7A7-9526EFF0770E}"/>
              </a:ext>
            </a:extLst>
          </p:cNvPr>
          <p:cNvSpPr>
            <a:spLocks noGrp="1"/>
          </p:cNvSpPr>
          <p:nvPr/>
        </p:nvSpPr>
        <p:spPr>
          <a:xfrm>
            <a:off x="6591300" y="1943100"/>
            <a:ext cx="72390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1.99</a:t>
            </a:r>
          </a:p>
        </p:txBody>
      </p:sp>
      <p:sp>
        <p:nvSpPr>
          <p:cNvPr id="20" name="Rectangle 19">
            <a:extLst>
              <a:ext uri="{FF2B5EF4-FFF2-40B4-BE49-F238E27FC236}">
                <a16:creationId xmlns:a16="http://schemas.microsoft.com/office/drawing/2014/main" id="{4FDE20C2-2B94-4F73-89D7-F2517F10658C}"/>
              </a:ext>
            </a:extLst>
          </p:cNvPr>
          <p:cNvSpPr>
            <a:spLocks noGrp="1"/>
          </p:cNvSpPr>
          <p:nvPr/>
        </p:nvSpPr>
        <p:spPr>
          <a:xfrm>
            <a:off x="7448550" y="1943100"/>
            <a:ext cx="10096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.141</a:t>
            </a:r>
          </a:p>
        </p:txBody>
      </p:sp>
      <p:sp>
        <p:nvSpPr>
          <p:cNvPr id="21" name="Rectangle 20">
            <a:extLst>
              <a:ext uri="{FF2B5EF4-FFF2-40B4-BE49-F238E27FC236}">
                <a16:creationId xmlns:a16="http://schemas.microsoft.com/office/drawing/2014/main" id="{42B9C6FC-8B6A-4995-82FE-A6DF9885B903}"/>
              </a:ext>
            </a:extLst>
          </p:cNvPr>
          <p:cNvSpPr>
            <a:spLocks noGrp="1"/>
          </p:cNvSpPr>
          <p:nvPr/>
        </p:nvSpPr>
        <p:spPr>
          <a:xfrm>
            <a:off x="8591550" y="19431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3.61</a:t>
            </a:r>
          </a:p>
        </p:txBody>
      </p:sp>
      <p:sp>
        <p:nvSpPr>
          <p:cNvPr id="22" name="Rectangle 21">
            <a:extLst>
              <a:ext uri="{FF2B5EF4-FFF2-40B4-BE49-F238E27FC236}">
                <a16:creationId xmlns:a16="http://schemas.microsoft.com/office/drawing/2014/main" id="{BFE4F393-C81C-4802-A237-30E9227C67CE}"/>
              </a:ext>
            </a:extLst>
          </p:cNvPr>
          <p:cNvSpPr>
            <a:spLocks noGrp="1"/>
          </p:cNvSpPr>
          <p:nvPr/>
        </p:nvSpPr>
        <p:spPr>
          <a:xfrm>
            <a:off x="9544050" y="19431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3.55</a:t>
            </a:r>
          </a:p>
        </p:txBody>
      </p:sp>
      <p:sp>
        <p:nvSpPr>
          <p:cNvPr id="23" name="Rectangle 22">
            <a:extLst>
              <a:ext uri="{FF2B5EF4-FFF2-40B4-BE49-F238E27FC236}">
                <a16:creationId xmlns:a16="http://schemas.microsoft.com/office/drawing/2014/main" id="{D1FAC513-B9A6-4B5A-A129-372A9C37F592}"/>
              </a:ext>
            </a:extLst>
          </p:cNvPr>
          <p:cNvSpPr>
            <a:spLocks noGrp="1"/>
          </p:cNvSpPr>
          <p:nvPr/>
        </p:nvSpPr>
        <p:spPr>
          <a:xfrm>
            <a:off x="828675" y="2381250"/>
            <a:ext cx="2724150" cy="361950"/>
          </a:xfrm>
          <a:prstGeom prst="rect">
            <a:avLst/>
          </a:prstGeom>
          <a:noFill/>
          <a:ln w="0">
            <a:noFill/>
            <a:prstDash val="solid"/>
          </a:ln>
        </p:spPr>
        <p:txBody>
          <a:bodyPr wrap="square" lIns="0" tIns="0" rIns="0" bIns="0" anchor="ctr">
            <a:normAutofit/>
          </a:bodyPr>
          <a:lstStyle/>
          <a:p>
            <a:pPr algn="l">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Make-an-Audio 2</a:t>
            </a:r>
          </a:p>
        </p:txBody>
      </p:sp>
      <p:sp>
        <p:nvSpPr>
          <p:cNvPr id="24" name="Rectangle 23">
            <a:extLst>
              <a:ext uri="{FF2B5EF4-FFF2-40B4-BE49-F238E27FC236}">
                <a16:creationId xmlns:a16="http://schemas.microsoft.com/office/drawing/2014/main" id="{32E0ABB9-8A5C-4700-88CA-CD87F924F09B}"/>
              </a:ext>
            </a:extLst>
          </p:cNvPr>
          <p:cNvSpPr>
            <a:spLocks noGrp="1"/>
          </p:cNvSpPr>
          <p:nvPr/>
        </p:nvSpPr>
        <p:spPr>
          <a:xfrm>
            <a:off x="3686175" y="238125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3,700</a:t>
            </a:r>
          </a:p>
        </p:txBody>
      </p:sp>
      <p:sp>
        <p:nvSpPr>
          <p:cNvPr id="25" name="Rectangle 24">
            <a:extLst>
              <a:ext uri="{FF2B5EF4-FFF2-40B4-BE49-F238E27FC236}">
                <a16:creationId xmlns:a16="http://schemas.microsoft.com/office/drawing/2014/main" id="{91CBDA7D-D5C3-4DDC-8BC3-27E5E92EABAE}"/>
              </a:ext>
            </a:extLst>
          </p:cNvPr>
          <p:cNvSpPr>
            <a:spLocks noGrp="1"/>
          </p:cNvSpPr>
          <p:nvPr/>
        </p:nvSpPr>
        <p:spPr>
          <a:xfrm>
            <a:off x="4638675" y="238125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937M</a:t>
            </a:r>
          </a:p>
        </p:txBody>
      </p:sp>
      <p:sp>
        <p:nvSpPr>
          <p:cNvPr id="26" name="Rectangle 25">
            <a:extLst>
              <a:ext uri="{FF2B5EF4-FFF2-40B4-BE49-F238E27FC236}">
                <a16:creationId xmlns:a16="http://schemas.microsoft.com/office/drawing/2014/main" id="{E2D7DBF3-5A32-4766-AE03-7BDED2C57631}"/>
              </a:ext>
            </a:extLst>
          </p:cNvPr>
          <p:cNvSpPr>
            <a:spLocks noGrp="1"/>
          </p:cNvSpPr>
          <p:nvPr/>
        </p:nvSpPr>
        <p:spPr>
          <a:xfrm>
            <a:off x="5591175" y="2381250"/>
            <a:ext cx="866775"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2.05</a:t>
            </a:r>
          </a:p>
        </p:txBody>
      </p:sp>
      <p:sp>
        <p:nvSpPr>
          <p:cNvPr id="27" name="Rectangle 26">
            <a:extLst>
              <a:ext uri="{FF2B5EF4-FFF2-40B4-BE49-F238E27FC236}">
                <a16:creationId xmlns:a16="http://schemas.microsoft.com/office/drawing/2014/main" id="{542807F2-6218-46E7-8E1E-CA32E7F2AD67}"/>
              </a:ext>
            </a:extLst>
          </p:cNvPr>
          <p:cNvSpPr>
            <a:spLocks noGrp="1"/>
          </p:cNvSpPr>
          <p:nvPr/>
        </p:nvSpPr>
        <p:spPr>
          <a:xfrm>
            <a:off x="6591300" y="2381250"/>
            <a:ext cx="72390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1.27</a:t>
            </a:r>
          </a:p>
        </p:txBody>
      </p:sp>
      <p:sp>
        <p:nvSpPr>
          <p:cNvPr id="28" name="Rectangle 27">
            <a:extLst>
              <a:ext uri="{FF2B5EF4-FFF2-40B4-BE49-F238E27FC236}">
                <a16:creationId xmlns:a16="http://schemas.microsoft.com/office/drawing/2014/main" id="{C17AD5F8-803F-4D36-9F93-D990CC8ED584}"/>
              </a:ext>
            </a:extLst>
          </p:cNvPr>
          <p:cNvSpPr>
            <a:spLocks noGrp="1"/>
          </p:cNvSpPr>
          <p:nvPr/>
        </p:nvSpPr>
        <p:spPr>
          <a:xfrm>
            <a:off x="7448550" y="2381250"/>
            <a:ext cx="10096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.173</a:t>
            </a:r>
          </a:p>
        </p:txBody>
      </p:sp>
      <p:sp>
        <p:nvSpPr>
          <p:cNvPr id="29" name="Rectangle 28">
            <a:extLst>
              <a:ext uri="{FF2B5EF4-FFF2-40B4-BE49-F238E27FC236}">
                <a16:creationId xmlns:a16="http://schemas.microsoft.com/office/drawing/2014/main" id="{BC7E6D4D-6C7A-48DE-B09E-7DEE0EEE86B7}"/>
              </a:ext>
            </a:extLst>
          </p:cNvPr>
          <p:cNvSpPr>
            <a:spLocks noGrp="1"/>
          </p:cNvSpPr>
          <p:nvPr/>
        </p:nvSpPr>
        <p:spPr>
          <a:xfrm>
            <a:off x="8591550" y="238125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3.68</a:t>
            </a:r>
          </a:p>
        </p:txBody>
      </p:sp>
      <p:sp>
        <p:nvSpPr>
          <p:cNvPr id="30" name="Rectangle 29">
            <a:extLst>
              <a:ext uri="{FF2B5EF4-FFF2-40B4-BE49-F238E27FC236}">
                <a16:creationId xmlns:a16="http://schemas.microsoft.com/office/drawing/2014/main" id="{851C749E-075D-4F59-A7D5-AA82146DFEC6}"/>
              </a:ext>
            </a:extLst>
          </p:cNvPr>
          <p:cNvSpPr>
            <a:spLocks noGrp="1"/>
          </p:cNvSpPr>
          <p:nvPr/>
        </p:nvSpPr>
        <p:spPr>
          <a:xfrm>
            <a:off x="9544050" y="238125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3.62</a:t>
            </a:r>
          </a:p>
        </p:txBody>
      </p:sp>
      <p:sp>
        <p:nvSpPr>
          <p:cNvPr id="31" name="Rectangle 30">
            <a:extLst>
              <a:ext uri="{FF2B5EF4-FFF2-40B4-BE49-F238E27FC236}">
                <a16:creationId xmlns:a16="http://schemas.microsoft.com/office/drawing/2014/main" id="{9F434794-ED57-46E8-8271-E1B783C9056E}"/>
              </a:ext>
            </a:extLst>
          </p:cNvPr>
          <p:cNvSpPr>
            <a:spLocks noGrp="1"/>
          </p:cNvSpPr>
          <p:nvPr/>
        </p:nvSpPr>
        <p:spPr>
          <a:xfrm>
            <a:off x="828675" y="2819400"/>
            <a:ext cx="2724150" cy="361950"/>
          </a:xfrm>
          <a:prstGeom prst="rect">
            <a:avLst/>
          </a:prstGeom>
          <a:noFill/>
          <a:ln w="0">
            <a:noFill/>
            <a:prstDash val="solid"/>
          </a:ln>
        </p:spPr>
        <p:txBody>
          <a:bodyPr wrap="square" lIns="0" tIns="0" rIns="0" bIns="0" anchor="ctr">
            <a:normAutofit/>
          </a:bodyPr>
          <a:lstStyle/>
          <a:p>
            <a:pPr algn="l">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TANGO*</a:t>
            </a:r>
          </a:p>
        </p:txBody>
      </p:sp>
      <p:sp>
        <p:nvSpPr>
          <p:cNvPr id="32" name="Rectangle 31">
            <a:extLst>
              <a:ext uri="{FF2B5EF4-FFF2-40B4-BE49-F238E27FC236}">
                <a16:creationId xmlns:a16="http://schemas.microsoft.com/office/drawing/2014/main" id="{0D3F6F47-3164-4DB7-8434-3673B1A1C393}"/>
              </a:ext>
            </a:extLst>
          </p:cNvPr>
          <p:cNvSpPr>
            <a:spLocks noGrp="1"/>
          </p:cNvSpPr>
          <p:nvPr/>
        </p:nvSpPr>
        <p:spPr>
          <a:xfrm>
            <a:off x="3686175" y="28194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145</a:t>
            </a:r>
          </a:p>
        </p:txBody>
      </p:sp>
      <p:sp>
        <p:nvSpPr>
          <p:cNvPr id="33" name="Rectangle 32">
            <a:extLst>
              <a:ext uri="{FF2B5EF4-FFF2-40B4-BE49-F238E27FC236}">
                <a16:creationId xmlns:a16="http://schemas.microsoft.com/office/drawing/2014/main" id="{A4BC794A-9A79-4378-BCCD-F6CCCFEDDBEB}"/>
              </a:ext>
            </a:extLst>
          </p:cNvPr>
          <p:cNvSpPr>
            <a:spLocks noGrp="1"/>
          </p:cNvSpPr>
          <p:nvPr/>
        </p:nvSpPr>
        <p:spPr>
          <a:xfrm>
            <a:off x="4638675" y="28194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866M</a:t>
            </a:r>
          </a:p>
        </p:txBody>
      </p:sp>
      <p:sp>
        <p:nvSpPr>
          <p:cNvPr id="34" name="Rectangle 33">
            <a:extLst>
              <a:ext uri="{FF2B5EF4-FFF2-40B4-BE49-F238E27FC236}">
                <a16:creationId xmlns:a16="http://schemas.microsoft.com/office/drawing/2014/main" id="{F30B7180-80BF-4F23-9786-F359682C9616}"/>
              </a:ext>
            </a:extLst>
          </p:cNvPr>
          <p:cNvSpPr>
            <a:spLocks noGrp="1"/>
          </p:cNvSpPr>
          <p:nvPr/>
        </p:nvSpPr>
        <p:spPr>
          <a:xfrm>
            <a:off x="5591175" y="2819400"/>
            <a:ext cx="866775"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1.73</a:t>
            </a:r>
          </a:p>
        </p:txBody>
      </p:sp>
      <p:sp>
        <p:nvSpPr>
          <p:cNvPr id="35" name="Rectangle 34">
            <a:extLst>
              <a:ext uri="{FF2B5EF4-FFF2-40B4-BE49-F238E27FC236}">
                <a16:creationId xmlns:a16="http://schemas.microsoft.com/office/drawing/2014/main" id="{09DC9F82-CE16-4B96-96E7-05D3FC379535}"/>
              </a:ext>
            </a:extLst>
          </p:cNvPr>
          <p:cNvSpPr>
            <a:spLocks noGrp="1"/>
          </p:cNvSpPr>
          <p:nvPr/>
        </p:nvSpPr>
        <p:spPr>
          <a:xfrm>
            <a:off x="6591300" y="2819400"/>
            <a:ext cx="72390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1.27</a:t>
            </a:r>
          </a:p>
        </p:txBody>
      </p:sp>
      <p:sp>
        <p:nvSpPr>
          <p:cNvPr id="36" name="Rectangle 35">
            <a:extLst>
              <a:ext uri="{FF2B5EF4-FFF2-40B4-BE49-F238E27FC236}">
                <a16:creationId xmlns:a16="http://schemas.microsoft.com/office/drawing/2014/main" id="{29AF4855-36B1-4BEB-A632-CA05405B0A85}"/>
              </a:ext>
            </a:extLst>
          </p:cNvPr>
          <p:cNvSpPr>
            <a:spLocks noGrp="1"/>
          </p:cNvSpPr>
          <p:nvPr/>
        </p:nvSpPr>
        <p:spPr>
          <a:xfrm>
            <a:off x="7448550" y="2819400"/>
            <a:ext cx="10096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.176</a:t>
            </a:r>
          </a:p>
        </p:txBody>
      </p:sp>
      <p:sp>
        <p:nvSpPr>
          <p:cNvPr id="37" name="Rectangle 36">
            <a:extLst>
              <a:ext uri="{FF2B5EF4-FFF2-40B4-BE49-F238E27FC236}">
                <a16:creationId xmlns:a16="http://schemas.microsoft.com/office/drawing/2014/main" id="{9A4B8D92-BF29-4F68-A7D8-952A13CE1261}"/>
              </a:ext>
            </a:extLst>
          </p:cNvPr>
          <p:cNvSpPr>
            <a:spLocks noGrp="1"/>
          </p:cNvSpPr>
          <p:nvPr/>
        </p:nvSpPr>
        <p:spPr>
          <a:xfrm>
            <a:off x="8591550" y="28194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3.75</a:t>
            </a:r>
          </a:p>
        </p:txBody>
      </p:sp>
      <p:sp>
        <p:nvSpPr>
          <p:cNvPr id="38" name="Rectangle 37">
            <a:extLst>
              <a:ext uri="{FF2B5EF4-FFF2-40B4-BE49-F238E27FC236}">
                <a16:creationId xmlns:a16="http://schemas.microsoft.com/office/drawing/2014/main" id="{63BD2847-A53B-410F-9ADF-E9C91DE39D64}"/>
              </a:ext>
            </a:extLst>
          </p:cNvPr>
          <p:cNvSpPr>
            <a:spLocks noGrp="1"/>
          </p:cNvSpPr>
          <p:nvPr/>
        </p:nvSpPr>
        <p:spPr>
          <a:xfrm>
            <a:off x="9544050" y="28194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3.72</a:t>
            </a:r>
          </a:p>
        </p:txBody>
      </p:sp>
      <p:sp>
        <p:nvSpPr>
          <p:cNvPr id="39" name="Straight Connector 38">
            <a:extLst>
              <a:ext uri="{FF2B5EF4-FFF2-40B4-BE49-F238E27FC236}">
                <a16:creationId xmlns:a16="http://schemas.microsoft.com/office/drawing/2014/main" id="{442DE0F8-220D-400D-A840-FD23071C01C1}"/>
              </a:ext>
            </a:extLst>
          </p:cNvPr>
          <p:cNvSpPr>
            <a:spLocks noGrp="1"/>
          </p:cNvSpPr>
          <p:nvPr/>
        </p:nvSpPr>
        <p:spPr>
          <a:xfrm>
            <a:off x="762000" y="3219450"/>
            <a:ext cx="9667875" cy="0"/>
          </a:xfrm>
          <a:prstGeom prst="line">
            <a:avLst/>
          </a:prstGeom>
          <a:noFill/>
          <a:ln w="10478">
            <a:solidFill>
              <a:srgbClr val="B9B5AB"/>
            </a:solidFill>
            <a:prstDash val="solid"/>
          </a:ln>
        </p:spPr>
        <p:txBody>
          <a:bodyPr/>
          <a:lstStyle/>
          <a:p>
            <a:endParaRPr/>
          </a:p>
        </p:txBody>
      </p:sp>
      <p:sp>
        <p:nvSpPr>
          <p:cNvPr id="40" name="Rectangle 39">
            <a:extLst>
              <a:ext uri="{FF2B5EF4-FFF2-40B4-BE49-F238E27FC236}">
                <a16:creationId xmlns:a16="http://schemas.microsoft.com/office/drawing/2014/main" id="{9E3F9295-E990-4C46-9AC1-7255E49F8B06}"/>
              </a:ext>
            </a:extLst>
          </p:cNvPr>
          <p:cNvSpPr>
            <a:spLocks noGrp="1"/>
          </p:cNvSpPr>
          <p:nvPr/>
        </p:nvSpPr>
        <p:spPr>
          <a:xfrm>
            <a:off x="762000" y="3219450"/>
            <a:ext cx="9667875" cy="438150"/>
          </a:xfrm>
          <a:prstGeom prst="rect">
            <a:avLst/>
          </a:prstGeom>
          <a:solidFill>
            <a:srgbClr val="E4F1EF"/>
          </a:solidFill>
          <a:ln w="0">
            <a:noFill/>
            <a:prstDash val="solid"/>
          </a:ln>
        </p:spPr>
        <p:txBody>
          <a:bodyPr/>
          <a:lstStyle/>
          <a:p>
            <a:endParaRPr/>
          </a:p>
        </p:txBody>
      </p:sp>
      <p:sp>
        <p:nvSpPr>
          <p:cNvPr id="41" name="Rectangle 40">
            <a:extLst>
              <a:ext uri="{FF2B5EF4-FFF2-40B4-BE49-F238E27FC236}">
                <a16:creationId xmlns:a16="http://schemas.microsoft.com/office/drawing/2014/main" id="{44A75841-0776-43B2-A3D7-CB30BB9C74CA}"/>
              </a:ext>
            </a:extLst>
          </p:cNvPr>
          <p:cNvSpPr>
            <a:spLocks noGrp="1"/>
          </p:cNvSpPr>
          <p:nvPr/>
        </p:nvSpPr>
        <p:spPr>
          <a:xfrm>
            <a:off x="828675" y="3257550"/>
            <a:ext cx="2724150" cy="361950"/>
          </a:xfrm>
          <a:prstGeom prst="rect">
            <a:avLst/>
          </a:prstGeom>
          <a:noFill/>
          <a:ln w="0">
            <a:noFill/>
            <a:prstDash val="solid"/>
          </a:ln>
        </p:spPr>
        <p:txBody>
          <a:bodyPr wrap="square" lIns="0" tIns="0" rIns="0" bIns="0" anchor="ctr">
            <a:normAutofit/>
          </a:bodyPr>
          <a:lstStyle/>
          <a:p>
            <a:pPr algn="l">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AudioLDM 2-AC*</a:t>
            </a:r>
          </a:p>
        </p:txBody>
      </p:sp>
      <p:sp>
        <p:nvSpPr>
          <p:cNvPr id="42" name="Rectangle 41">
            <a:extLst>
              <a:ext uri="{FF2B5EF4-FFF2-40B4-BE49-F238E27FC236}">
                <a16:creationId xmlns:a16="http://schemas.microsoft.com/office/drawing/2014/main" id="{262AB66B-9F2C-44F8-98F7-C0C5D621D178}"/>
              </a:ext>
            </a:extLst>
          </p:cNvPr>
          <p:cNvSpPr>
            <a:spLocks noGrp="1"/>
          </p:cNvSpPr>
          <p:nvPr/>
        </p:nvSpPr>
        <p:spPr>
          <a:xfrm>
            <a:off x="3686175" y="325755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145</a:t>
            </a:r>
          </a:p>
        </p:txBody>
      </p:sp>
      <p:sp>
        <p:nvSpPr>
          <p:cNvPr id="43" name="Rectangle 42">
            <a:extLst>
              <a:ext uri="{FF2B5EF4-FFF2-40B4-BE49-F238E27FC236}">
                <a16:creationId xmlns:a16="http://schemas.microsoft.com/office/drawing/2014/main" id="{84E34293-7173-4FFC-BDD4-F11BD2459A5F}"/>
              </a:ext>
            </a:extLst>
          </p:cNvPr>
          <p:cNvSpPr>
            <a:spLocks noGrp="1"/>
          </p:cNvSpPr>
          <p:nvPr/>
        </p:nvSpPr>
        <p:spPr>
          <a:xfrm>
            <a:off x="4638675" y="325755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346M</a:t>
            </a:r>
          </a:p>
        </p:txBody>
      </p:sp>
      <p:sp>
        <p:nvSpPr>
          <p:cNvPr id="44" name="Rectangle 43">
            <a:extLst>
              <a:ext uri="{FF2B5EF4-FFF2-40B4-BE49-F238E27FC236}">
                <a16:creationId xmlns:a16="http://schemas.microsoft.com/office/drawing/2014/main" id="{B9AE4807-44C2-4A4D-922D-55FDC07412C2}"/>
              </a:ext>
            </a:extLst>
          </p:cNvPr>
          <p:cNvSpPr>
            <a:spLocks noGrp="1"/>
          </p:cNvSpPr>
          <p:nvPr/>
        </p:nvSpPr>
        <p:spPr>
          <a:xfrm>
            <a:off x="5591175" y="3257550"/>
            <a:ext cx="866775"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1.67</a:t>
            </a:r>
          </a:p>
        </p:txBody>
      </p:sp>
      <p:sp>
        <p:nvSpPr>
          <p:cNvPr id="45" name="Rectangle 44">
            <a:extLst>
              <a:ext uri="{FF2B5EF4-FFF2-40B4-BE49-F238E27FC236}">
                <a16:creationId xmlns:a16="http://schemas.microsoft.com/office/drawing/2014/main" id="{206B1E9C-2A6C-4EE0-AF91-28D55BA7E876}"/>
              </a:ext>
            </a:extLst>
          </p:cNvPr>
          <p:cNvSpPr>
            <a:spLocks noGrp="1"/>
          </p:cNvSpPr>
          <p:nvPr/>
        </p:nvSpPr>
        <p:spPr>
          <a:xfrm>
            <a:off x="6591300" y="3257550"/>
            <a:ext cx="72390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1.01</a:t>
            </a:r>
          </a:p>
        </p:txBody>
      </p:sp>
      <p:sp>
        <p:nvSpPr>
          <p:cNvPr id="46" name="Rectangle 45">
            <a:extLst>
              <a:ext uri="{FF2B5EF4-FFF2-40B4-BE49-F238E27FC236}">
                <a16:creationId xmlns:a16="http://schemas.microsoft.com/office/drawing/2014/main" id="{48F5C0BA-7BFD-41C3-AFFF-18787A54A18B}"/>
              </a:ext>
            </a:extLst>
          </p:cNvPr>
          <p:cNvSpPr>
            <a:spLocks noGrp="1"/>
          </p:cNvSpPr>
          <p:nvPr/>
        </p:nvSpPr>
        <p:spPr>
          <a:xfrm>
            <a:off x="7448550" y="3257550"/>
            <a:ext cx="1009650" cy="361950"/>
          </a:xfrm>
          <a:prstGeom prst="rect">
            <a:avLst/>
          </a:prstGeom>
          <a:noFill/>
          <a:ln w="0">
            <a:noFill/>
            <a:prstDash val="solid"/>
          </a:ln>
        </p:spPr>
        <p:txBody>
          <a:bodyPr wrap="square" lIns="0" tIns="0" rIns="0" bIns="0" anchor="ctr">
            <a:normAutofit/>
          </a:bodyPr>
          <a:lstStyle/>
          <a:p>
            <a:pPr algn="ctr">
              <a:buNone/>
              <a:defRPr sz="1238" b="1" i="0">
                <a:solidFill>
                  <a:srgbClr val="2A8A88"/>
                </a:solidFill>
                <a:latin typeface="Avenir Next"/>
                <a:ea typeface="Avenir Next"/>
                <a:cs typeface="Avenir Next"/>
              </a:defRPr>
            </a:pPr>
            <a:r>
              <a:rPr sz="1238" b="1" i="0">
                <a:solidFill>
                  <a:srgbClr val="2A8A88"/>
                </a:solidFill>
                <a:latin typeface="Avenir Next"/>
                <a:ea typeface="Avenir Next"/>
                <a:cs typeface="Avenir Next"/>
              </a:rPr>
              <a:t>.249</a:t>
            </a:r>
          </a:p>
        </p:txBody>
      </p:sp>
      <p:sp>
        <p:nvSpPr>
          <p:cNvPr id="47" name="Rectangle 46">
            <a:extLst>
              <a:ext uri="{FF2B5EF4-FFF2-40B4-BE49-F238E27FC236}">
                <a16:creationId xmlns:a16="http://schemas.microsoft.com/office/drawing/2014/main" id="{D208AC33-5BAD-46D1-A0DD-9021143AB120}"/>
              </a:ext>
            </a:extLst>
          </p:cNvPr>
          <p:cNvSpPr>
            <a:spLocks noGrp="1"/>
          </p:cNvSpPr>
          <p:nvPr/>
        </p:nvSpPr>
        <p:spPr>
          <a:xfrm>
            <a:off x="8591550" y="325755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3.88</a:t>
            </a:r>
          </a:p>
        </p:txBody>
      </p:sp>
      <p:sp>
        <p:nvSpPr>
          <p:cNvPr id="48" name="Rectangle 47">
            <a:extLst>
              <a:ext uri="{FF2B5EF4-FFF2-40B4-BE49-F238E27FC236}">
                <a16:creationId xmlns:a16="http://schemas.microsoft.com/office/drawing/2014/main" id="{B85BF459-4E19-407E-8351-218EEB6E4F63}"/>
              </a:ext>
            </a:extLst>
          </p:cNvPr>
          <p:cNvSpPr>
            <a:spLocks noGrp="1"/>
          </p:cNvSpPr>
          <p:nvPr/>
        </p:nvSpPr>
        <p:spPr>
          <a:xfrm>
            <a:off x="9544050" y="3257550"/>
            <a:ext cx="819150" cy="361950"/>
          </a:xfrm>
          <a:prstGeom prst="rect">
            <a:avLst/>
          </a:prstGeom>
          <a:noFill/>
          <a:ln w="0">
            <a:noFill/>
            <a:prstDash val="solid"/>
          </a:ln>
        </p:spPr>
        <p:txBody>
          <a:bodyPr wrap="square" lIns="0" tIns="0" rIns="0" bIns="0" anchor="ctr">
            <a:normAutofit/>
          </a:bodyPr>
          <a:lstStyle/>
          <a:p>
            <a:pPr algn="ctr">
              <a:buNone/>
              <a:defRPr sz="1238" b="1" i="0">
                <a:solidFill>
                  <a:srgbClr val="2A8A88"/>
                </a:solidFill>
                <a:latin typeface="Avenir Next"/>
                <a:ea typeface="Avenir Next"/>
                <a:cs typeface="Avenir Next"/>
              </a:defRPr>
            </a:pPr>
            <a:r>
              <a:rPr sz="1238" b="1" i="0">
                <a:solidFill>
                  <a:srgbClr val="2A8A88"/>
                </a:solidFill>
                <a:latin typeface="Avenir Next"/>
                <a:ea typeface="Avenir Next"/>
                <a:cs typeface="Avenir Next"/>
              </a:rPr>
              <a:t>3.90</a:t>
            </a:r>
          </a:p>
        </p:txBody>
      </p:sp>
      <p:sp>
        <p:nvSpPr>
          <p:cNvPr id="49" name="Rectangle 48">
            <a:extLst>
              <a:ext uri="{FF2B5EF4-FFF2-40B4-BE49-F238E27FC236}">
                <a16:creationId xmlns:a16="http://schemas.microsoft.com/office/drawing/2014/main" id="{037DA163-6D00-402F-9F87-861DC16ABF41}"/>
              </a:ext>
            </a:extLst>
          </p:cNvPr>
          <p:cNvSpPr>
            <a:spLocks noGrp="1"/>
          </p:cNvSpPr>
          <p:nvPr/>
        </p:nvSpPr>
        <p:spPr>
          <a:xfrm>
            <a:off x="828675" y="3695700"/>
            <a:ext cx="2724150" cy="361950"/>
          </a:xfrm>
          <a:prstGeom prst="rect">
            <a:avLst/>
          </a:prstGeom>
          <a:noFill/>
          <a:ln w="0">
            <a:noFill/>
            <a:prstDash val="solid"/>
          </a:ln>
        </p:spPr>
        <p:txBody>
          <a:bodyPr wrap="square" lIns="0" tIns="0" rIns="0" bIns="0" anchor="ctr">
            <a:normAutofit/>
          </a:bodyPr>
          <a:lstStyle/>
          <a:p>
            <a:pPr algn="l">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AudioLDM 2-Full</a:t>
            </a:r>
          </a:p>
        </p:txBody>
      </p:sp>
      <p:sp>
        <p:nvSpPr>
          <p:cNvPr id="50" name="Rectangle 49">
            <a:extLst>
              <a:ext uri="{FF2B5EF4-FFF2-40B4-BE49-F238E27FC236}">
                <a16:creationId xmlns:a16="http://schemas.microsoft.com/office/drawing/2014/main" id="{FAE27009-014F-43E8-A346-B32540A0BD70}"/>
              </a:ext>
            </a:extLst>
          </p:cNvPr>
          <p:cNvSpPr>
            <a:spLocks noGrp="1"/>
          </p:cNvSpPr>
          <p:nvPr/>
        </p:nvSpPr>
        <p:spPr>
          <a:xfrm>
            <a:off x="3686175" y="36957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29,510</a:t>
            </a:r>
          </a:p>
        </p:txBody>
      </p:sp>
      <p:sp>
        <p:nvSpPr>
          <p:cNvPr id="51" name="Rectangle 50">
            <a:extLst>
              <a:ext uri="{FF2B5EF4-FFF2-40B4-BE49-F238E27FC236}">
                <a16:creationId xmlns:a16="http://schemas.microsoft.com/office/drawing/2014/main" id="{733558EB-469E-4579-9C92-E155FDCEED00}"/>
              </a:ext>
            </a:extLst>
          </p:cNvPr>
          <p:cNvSpPr>
            <a:spLocks noGrp="1"/>
          </p:cNvSpPr>
          <p:nvPr/>
        </p:nvSpPr>
        <p:spPr>
          <a:xfrm>
            <a:off x="4638675" y="36957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346M</a:t>
            </a:r>
          </a:p>
        </p:txBody>
      </p:sp>
      <p:sp>
        <p:nvSpPr>
          <p:cNvPr id="52" name="Rectangle 51">
            <a:extLst>
              <a:ext uri="{FF2B5EF4-FFF2-40B4-BE49-F238E27FC236}">
                <a16:creationId xmlns:a16="http://schemas.microsoft.com/office/drawing/2014/main" id="{5B355C01-71C6-426D-A012-358407BFCBEA}"/>
              </a:ext>
            </a:extLst>
          </p:cNvPr>
          <p:cNvSpPr>
            <a:spLocks noGrp="1"/>
          </p:cNvSpPr>
          <p:nvPr/>
        </p:nvSpPr>
        <p:spPr>
          <a:xfrm>
            <a:off x="5591175" y="3695700"/>
            <a:ext cx="866775"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1.78</a:t>
            </a:r>
          </a:p>
        </p:txBody>
      </p:sp>
      <p:sp>
        <p:nvSpPr>
          <p:cNvPr id="53" name="Rectangle 52">
            <a:extLst>
              <a:ext uri="{FF2B5EF4-FFF2-40B4-BE49-F238E27FC236}">
                <a16:creationId xmlns:a16="http://schemas.microsoft.com/office/drawing/2014/main" id="{87D24FEB-F6BD-4B55-8BD6-E621119C60BE}"/>
              </a:ext>
            </a:extLst>
          </p:cNvPr>
          <p:cNvSpPr>
            <a:spLocks noGrp="1"/>
          </p:cNvSpPr>
          <p:nvPr/>
        </p:nvSpPr>
        <p:spPr>
          <a:xfrm>
            <a:off x="6591300" y="3695700"/>
            <a:ext cx="72390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1.60</a:t>
            </a:r>
          </a:p>
        </p:txBody>
      </p:sp>
      <p:sp>
        <p:nvSpPr>
          <p:cNvPr id="54" name="Rectangle 53">
            <a:extLst>
              <a:ext uri="{FF2B5EF4-FFF2-40B4-BE49-F238E27FC236}">
                <a16:creationId xmlns:a16="http://schemas.microsoft.com/office/drawing/2014/main" id="{84E68F15-2D81-4245-AC31-D415C471985A}"/>
              </a:ext>
            </a:extLst>
          </p:cNvPr>
          <p:cNvSpPr>
            <a:spLocks noGrp="1"/>
          </p:cNvSpPr>
          <p:nvPr/>
        </p:nvSpPr>
        <p:spPr>
          <a:xfrm>
            <a:off x="7448550" y="3695700"/>
            <a:ext cx="10096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.191</a:t>
            </a:r>
          </a:p>
        </p:txBody>
      </p:sp>
      <p:sp>
        <p:nvSpPr>
          <p:cNvPr id="55" name="Rectangle 54">
            <a:extLst>
              <a:ext uri="{FF2B5EF4-FFF2-40B4-BE49-F238E27FC236}">
                <a16:creationId xmlns:a16="http://schemas.microsoft.com/office/drawing/2014/main" id="{252C76A0-3750-45A1-BFCE-85A2E917EF40}"/>
              </a:ext>
            </a:extLst>
          </p:cNvPr>
          <p:cNvSpPr>
            <a:spLocks noGrp="1"/>
          </p:cNvSpPr>
          <p:nvPr/>
        </p:nvSpPr>
        <p:spPr>
          <a:xfrm>
            <a:off x="8591550" y="36957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3.83</a:t>
            </a:r>
          </a:p>
        </p:txBody>
      </p:sp>
      <p:sp>
        <p:nvSpPr>
          <p:cNvPr id="56" name="Rectangle 55">
            <a:extLst>
              <a:ext uri="{FF2B5EF4-FFF2-40B4-BE49-F238E27FC236}">
                <a16:creationId xmlns:a16="http://schemas.microsoft.com/office/drawing/2014/main" id="{7D97A6EB-D88E-45AF-84DC-8CA985C110CF}"/>
              </a:ext>
            </a:extLst>
          </p:cNvPr>
          <p:cNvSpPr>
            <a:spLocks noGrp="1"/>
          </p:cNvSpPr>
          <p:nvPr/>
        </p:nvSpPr>
        <p:spPr>
          <a:xfrm>
            <a:off x="9544050" y="36957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3.77</a:t>
            </a:r>
          </a:p>
        </p:txBody>
      </p:sp>
      <p:sp>
        <p:nvSpPr>
          <p:cNvPr id="57" name="Straight Connector 56">
            <a:extLst>
              <a:ext uri="{FF2B5EF4-FFF2-40B4-BE49-F238E27FC236}">
                <a16:creationId xmlns:a16="http://schemas.microsoft.com/office/drawing/2014/main" id="{51FDEC99-2B30-46A2-8644-C64F0984AE17}"/>
              </a:ext>
            </a:extLst>
          </p:cNvPr>
          <p:cNvSpPr>
            <a:spLocks noGrp="1"/>
          </p:cNvSpPr>
          <p:nvPr/>
        </p:nvSpPr>
        <p:spPr>
          <a:xfrm>
            <a:off x="762000" y="4095750"/>
            <a:ext cx="9667875" cy="0"/>
          </a:xfrm>
          <a:prstGeom prst="line">
            <a:avLst/>
          </a:prstGeom>
          <a:noFill/>
          <a:ln w="10478">
            <a:solidFill>
              <a:srgbClr val="B9B5AB"/>
            </a:solidFill>
            <a:prstDash val="solid"/>
          </a:ln>
        </p:spPr>
        <p:txBody>
          <a:bodyPr/>
          <a:lstStyle/>
          <a:p>
            <a:endParaRPr/>
          </a:p>
        </p:txBody>
      </p:sp>
      <p:sp>
        <p:nvSpPr>
          <p:cNvPr id="58" name="Rectangle 57">
            <a:extLst>
              <a:ext uri="{FF2B5EF4-FFF2-40B4-BE49-F238E27FC236}">
                <a16:creationId xmlns:a16="http://schemas.microsoft.com/office/drawing/2014/main" id="{B78D0463-6C4D-4ECB-918F-037E18F10EEB}"/>
              </a:ext>
            </a:extLst>
          </p:cNvPr>
          <p:cNvSpPr>
            <a:spLocks noGrp="1"/>
          </p:cNvSpPr>
          <p:nvPr/>
        </p:nvSpPr>
        <p:spPr>
          <a:xfrm>
            <a:off x="762000" y="4095750"/>
            <a:ext cx="9667875" cy="438150"/>
          </a:xfrm>
          <a:prstGeom prst="rect">
            <a:avLst/>
          </a:prstGeom>
          <a:solidFill>
            <a:srgbClr val="E7EFF8"/>
          </a:solidFill>
          <a:ln w="0">
            <a:noFill/>
            <a:prstDash val="solid"/>
          </a:ln>
        </p:spPr>
        <p:txBody>
          <a:bodyPr/>
          <a:lstStyle/>
          <a:p>
            <a:endParaRPr/>
          </a:p>
        </p:txBody>
      </p:sp>
      <p:sp>
        <p:nvSpPr>
          <p:cNvPr id="59" name="Rectangle 58">
            <a:extLst>
              <a:ext uri="{FF2B5EF4-FFF2-40B4-BE49-F238E27FC236}">
                <a16:creationId xmlns:a16="http://schemas.microsoft.com/office/drawing/2014/main" id="{B9818485-377F-476B-8CA0-69B08A14A026}"/>
              </a:ext>
            </a:extLst>
          </p:cNvPr>
          <p:cNvSpPr>
            <a:spLocks noGrp="1"/>
          </p:cNvSpPr>
          <p:nvPr/>
        </p:nvSpPr>
        <p:spPr>
          <a:xfrm>
            <a:off x="828675" y="4133850"/>
            <a:ext cx="2724150" cy="361950"/>
          </a:xfrm>
          <a:prstGeom prst="rect">
            <a:avLst/>
          </a:prstGeom>
          <a:noFill/>
          <a:ln w="0">
            <a:noFill/>
            <a:prstDash val="solid"/>
          </a:ln>
        </p:spPr>
        <p:txBody>
          <a:bodyPr wrap="square" lIns="0" tIns="0" rIns="0" bIns="0" anchor="ctr">
            <a:normAutofit/>
          </a:bodyPr>
          <a:lstStyle/>
          <a:p>
            <a:pPr algn="l">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AudioLDM 2-AC-Large*</a:t>
            </a:r>
          </a:p>
        </p:txBody>
      </p:sp>
      <p:sp>
        <p:nvSpPr>
          <p:cNvPr id="60" name="Rectangle 59">
            <a:extLst>
              <a:ext uri="{FF2B5EF4-FFF2-40B4-BE49-F238E27FC236}">
                <a16:creationId xmlns:a16="http://schemas.microsoft.com/office/drawing/2014/main" id="{33556621-1392-42C7-96F8-E15AD019C89C}"/>
              </a:ext>
            </a:extLst>
          </p:cNvPr>
          <p:cNvSpPr>
            <a:spLocks noGrp="1"/>
          </p:cNvSpPr>
          <p:nvPr/>
        </p:nvSpPr>
        <p:spPr>
          <a:xfrm>
            <a:off x="3686175" y="413385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145</a:t>
            </a:r>
          </a:p>
        </p:txBody>
      </p:sp>
      <p:sp>
        <p:nvSpPr>
          <p:cNvPr id="61" name="Rectangle 60">
            <a:extLst>
              <a:ext uri="{FF2B5EF4-FFF2-40B4-BE49-F238E27FC236}">
                <a16:creationId xmlns:a16="http://schemas.microsoft.com/office/drawing/2014/main" id="{4A3350A8-618B-4BE0-89CD-F2E3F0739DAF}"/>
              </a:ext>
            </a:extLst>
          </p:cNvPr>
          <p:cNvSpPr>
            <a:spLocks noGrp="1"/>
          </p:cNvSpPr>
          <p:nvPr/>
        </p:nvSpPr>
        <p:spPr>
          <a:xfrm>
            <a:off x="4638675" y="413385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712M</a:t>
            </a:r>
          </a:p>
        </p:txBody>
      </p:sp>
      <p:sp>
        <p:nvSpPr>
          <p:cNvPr id="62" name="Rectangle 61">
            <a:extLst>
              <a:ext uri="{FF2B5EF4-FFF2-40B4-BE49-F238E27FC236}">
                <a16:creationId xmlns:a16="http://schemas.microsoft.com/office/drawing/2014/main" id="{CF874E86-36C4-416D-ABD5-40B926FDFA02}"/>
              </a:ext>
            </a:extLst>
          </p:cNvPr>
          <p:cNvSpPr>
            <a:spLocks noGrp="1"/>
          </p:cNvSpPr>
          <p:nvPr/>
        </p:nvSpPr>
        <p:spPr>
          <a:xfrm>
            <a:off x="5591175" y="4133850"/>
            <a:ext cx="866775" cy="361950"/>
          </a:xfrm>
          <a:prstGeom prst="rect">
            <a:avLst/>
          </a:prstGeom>
          <a:noFill/>
          <a:ln w="0">
            <a:noFill/>
            <a:prstDash val="solid"/>
          </a:ln>
        </p:spPr>
        <p:txBody>
          <a:bodyPr wrap="square" lIns="0" tIns="0" rIns="0" bIns="0" anchor="ctr">
            <a:normAutofit/>
          </a:bodyPr>
          <a:lstStyle/>
          <a:p>
            <a:pPr algn="ctr">
              <a:buNone/>
              <a:defRPr sz="1238" b="1" i="0">
                <a:solidFill>
                  <a:srgbClr val="3974B9"/>
                </a:solidFill>
                <a:latin typeface="Avenir Next"/>
                <a:ea typeface="Avenir Next"/>
                <a:cs typeface="Avenir Next"/>
              </a:defRPr>
            </a:pPr>
            <a:r>
              <a:rPr sz="1238" b="1" i="0">
                <a:solidFill>
                  <a:srgbClr val="3974B9"/>
                </a:solidFill>
                <a:latin typeface="Avenir Next"/>
                <a:ea typeface="Avenir Next"/>
                <a:cs typeface="Avenir Next"/>
              </a:rPr>
              <a:t>1.42</a:t>
            </a:r>
          </a:p>
        </p:txBody>
      </p:sp>
      <p:sp>
        <p:nvSpPr>
          <p:cNvPr id="63" name="Rectangle 62">
            <a:extLst>
              <a:ext uri="{FF2B5EF4-FFF2-40B4-BE49-F238E27FC236}">
                <a16:creationId xmlns:a16="http://schemas.microsoft.com/office/drawing/2014/main" id="{D572F7B7-A0D1-44A4-86D1-2C6A6014108A}"/>
              </a:ext>
            </a:extLst>
          </p:cNvPr>
          <p:cNvSpPr>
            <a:spLocks noGrp="1"/>
          </p:cNvSpPr>
          <p:nvPr/>
        </p:nvSpPr>
        <p:spPr>
          <a:xfrm>
            <a:off x="6591300" y="4133850"/>
            <a:ext cx="723900" cy="361950"/>
          </a:xfrm>
          <a:prstGeom prst="rect">
            <a:avLst/>
          </a:prstGeom>
          <a:noFill/>
          <a:ln w="0">
            <a:noFill/>
            <a:prstDash val="solid"/>
          </a:ln>
        </p:spPr>
        <p:txBody>
          <a:bodyPr wrap="square" lIns="0" tIns="0" rIns="0" bIns="0" anchor="ctr">
            <a:normAutofit/>
          </a:bodyPr>
          <a:lstStyle/>
          <a:p>
            <a:pPr algn="ctr">
              <a:buNone/>
              <a:defRPr sz="1238" b="1" i="0">
                <a:solidFill>
                  <a:srgbClr val="3974B9"/>
                </a:solidFill>
                <a:latin typeface="Avenir Next"/>
                <a:ea typeface="Avenir Next"/>
                <a:cs typeface="Avenir Next"/>
              </a:defRPr>
            </a:pPr>
            <a:r>
              <a:rPr sz="1238" b="1" i="0">
                <a:solidFill>
                  <a:srgbClr val="3974B9"/>
                </a:solidFill>
                <a:latin typeface="Avenir Next"/>
                <a:ea typeface="Avenir Next"/>
                <a:cs typeface="Avenir Next"/>
              </a:rPr>
              <a:t>0.98</a:t>
            </a:r>
          </a:p>
        </p:txBody>
      </p:sp>
      <p:sp>
        <p:nvSpPr>
          <p:cNvPr id="64" name="Rectangle 63">
            <a:extLst>
              <a:ext uri="{FF2B5EF4-FFF2-40B4-BE49-F238E27FC236}">
                <a16:creationId xmlns:a16="http://schemas.microsoft.com/office/drawing/2014/main" id="{E4A397AE-96C8-4031-B368-0D58B29AFE4B}"/>
              </a:ext>
            </a:extLst>
          </p:cNvPr>
          <p:cNvSpPr>
            <a:spLocks noGrp="1"/>
          </p:cNvSpPr>
          <p:nvPr/>
        </p:nvSpPr>
        <p:spPr>
          <a:xfrm>
            <a:off x="7448550" y="4133850"/>
            <a:ext cx="10096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.243</a:t>
            </a:r>
          </a:p>
        </p:txBody>
      </p:sp>
      <p:sp>
        <p:nvSpPr>
          <p:cNvPr id="65" name="Rectangle 64">
            <a:extLst>
              <a:ext uri="{FF2B5EF4-FFF2-40B4-BE49-F238E27FC236}">
                <a16:creationId xmlns:a16="http://schemas.microsoft.com/office/drawing/2014/main" id="{F9FB40D9-404A-42BA-A3CA-D0FB6077D58E}"/>
              </a:ext>
            </a:extLst>
          </p:cNvPr>
          <p:cNvSpPr>
            <a:spLocks noGrp="1"/>
          </p:cNvSpPr>
          <p:nvPr/>
        </p:nvSpPr>
        <p:spPr>
          <a:xfrm>
            <a:off x="8591550" y="4133850"/>
            <a:ext cx="819150" cy="361950"/>
          </a:xfrm>
          <a:prstGeom prst="rect">
            <a:avLst/>
          </a:prstGeom>
          <a:noFill/>
          <a:ln w="0">
            <a:noFill/>
            <a:prstDash val="solid"/>
          </a:ln>
        </p:spPr>
        <p:txBody>
          <a:bodyPr wrap="square" lIns="0" tIns="0" rIns="0" bIns="0" anchor="ctr">
            <a:normAutofit/>
          </a:bodyPr>
          <a:lstStyle/>
          <a:p>
            <a:pPr algn="ctr">
              <a:buNone/>
              <a:defRPr sz="1238" b="1" i="0">
                <a:solidFill>
                  <a:srgbClr val="3974B9"/>
                </a:solidFill>
                <a:latin typeface="Avenir Next"/>
                <a:ea typeface="Avenir Next"/>
                <a:cs typeface="Avenir Next"/>
              </a:defRPr>
            </a:pPr>
            <a:r>
              <a:rPr sz="1238" b="1" i="0">
                <a:solidFill>
                  <a:srgbClr val="3974B9"/>
                </a:solidFill>
                <a:latin typeface="Avenir Next"/>
                <a:ea typeface="Avenir Next"/>
                <a:cs typeface="Avenir Next"/>
              </a:rPr>
              <a:t>3.89</a:t>
            </a:r>
          </a:p>
        </p:txBody>
      </p:sp>
      <p:sp>
        <p:nvSpPr>
          <p:cNvPr id="66" name="Rectangle 65">
            <a:extLst>
              <a:ext uri="{FF2B5EF4-FFF2-40B4-BE49-F238E27FC236}">
                <a16:creationId xmlns:a16="http://schemas.microsoft.com/office/drawing/2014/main" id="{9E69862E-C837-4230-916B-489483B7DA0E}"/>
              </a:ext>
            </a:extLst>
          </p:cNvPr>
          <p:cNvSpPr>
            <a:spLocks noGrp="1"/>
          </p:cNvSpPr>
          <p:nvPr/>
        </p:nvSpPr>
        <p:spPr>
          <a:xfrm>
            <a:off x="9544050" y="413385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3.87</a:t>
            </a:r>
          </a:p>
        </p:txBody>
      </p:sp>
      <p:sp>
        <p:nvSpPr>
          <p:cNvPr id="67" name="Rectangle 66">
            <a:extLst>
              <a:ext uri="{FF2B5EF4-FFF2-40B4-BE49-F238E27FC236}">
                <a16:creationId xmlns:a16="http://schemas.microsoft.com/office/drawing/2014/main" id="{28B98B52-ABA5-4576-9B92-4750A30A0B33}"/>
              </a:ext>
            </a:extLst>
          </p:cNvPr>
          <p:cNvSpPr>
            <a:spLocks noGrp="1"/>
          </p:cNvSpPr>
          <p:nvPr/>
        </p:nvSpPr>
        <p:spPr>
          <a:xfrm>
            <a:off x="828675" y="4572000"/>
            <a:ext cx="2724150" cy="361950"/>
          </a:xfrm>
          <a:prstGeom prst="rect">
            <a:avLst/>
          </a:prstGeom>
          <a:noFill/>
          <a:ln w="0">
            <a:noFill/>
            <a:prstDash val="solid"/>
          </a:ln>
        </p:spPr>
        <p:txBody>
          <a:bodyPr wrap="square" lIns="0" tIns="0" rIns="0" bIns="0" anchor="ctr">
            <a:normAutofit/>
          </a:bodyPr>
          <a:lstStyle/>
          <a:p>
            <a:pPr algn="l">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AudioLDM 2-Full-Large</a:t>
            </a:r>
          </a:p>
        </p:txBody>
      </p:sp>
      <p:sp>
        <p:nvSpPr>
          <p:cNvPr id="68" name="Rectangle 67">
            <a:extLst>
              <a:ext uri="{FF2B5EF4-FFF2-40B4-BE49-F238E27FC236}">
                <a16:creationId xmlns:a16="http://schemas.microsoft.com/office/drawing/2014/main" id="{BC8109B6-3AF8-4F07-939C-9FDCCD4C95A6}"/>
              </a:ext>
            </a:extLst>
          </p:cNvPr>
          <p:cNvSpPr>
            <a:spLocks noGrp="1"/>
          </p:cNvSpPr>
          <p:nvPr/>
        </p:nvSpPr>
        <p:spPr>
          <a:xfrm>
            <a:off x="3686175" y="45720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29,510</a:t>
            </a:r>
          </a:p>
        </p:txBody>
      </p:sp>
      <p:sp>
        <p:nvSpPr>
          <p:cNvPr id="69" name="Rectangle 68">
            <a:extLst>
              <a:ext uri="{FF2B5EF4-FFF2-40B4-BE49-F238E27FC236}">
                <a16:creationId xmlns:a16="http://schemas.microsoft.com/office/drawing/2014/main" id="{AA335481-5E19-4B12-B3F6-E2A5D9807730}"/>
              </a:ext>
            </a:extLst>
          </p:cNvPr>
          <p:cNvSpPr>
            <a:spLocks noGrp="1"/>
          </p:cNvSpPr>
          <p:nvPr/>
        </p:nvSpPr>
        <p:spPr>
          <a:xfrm>
            <a:off x="4638675" y="45720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712M</a:t>
            </a:r>
          </a:p>
        </p:txBody>
      </p:sp>
      <p:sp>
        <p:nvSpPr>
          <p:cNvPr id="70" name="Rectangle 69">
            <a:extLst>
              <a:ext uri="{FF2B5EF4-FFF2-40B4-BE49-F238E27FC236}">
                <a16:creationId xmlns:a16="http://schemas.microsoft.com/office/drawing/2014/main" id="{077AC8A7-2FDC-41AC-8523-8C66103B4F54}"/>
              </a:ext>
            </a:extLst>
          </p:cNvPr>
          <p:cNvSpPr>
            <a:spLocks noGrp="1"/>
          </p:cNvSpPr>
          <p:nvPr/>
        </p:nvSpPr>
        <p:spPr>
          <a:xfrm>
            <a:off x="5591175" y="4572000"/>
            <a:ext cx="866775"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1.86</a:t>
            </a:r>
          </a:p>
        </p:txBody>
      </p:sp>
      <p:sp>
        <p:nvSpPr>
          <p:cNvPr id="71" name="Rectangle 70">
            <a:extLst>
              <a:ext uri="{FF2B5EF4-FFF2-40B4-BE49-F238E27FC236}">
                <a16:creationId xmlns:a16="http://schemas.microsoft.com/office/drawing/2014/main" id="{EF72B730-A4A0-41E3-B48D-2996FBE48917}"/>
              </a:ext>
            </a:extLst>
          </p:cNvPr>
          <p:cNvSpPr>
            <a:spLocks noGrp="1"/>
          </p:cNvSpPr>
          <p:nvPr/>
        </p:nvSpPr>
        <p:spPr>
          <a:xfrm>
            <a:off x="6591300" y="4572000"/>
            <a:ext cx="72390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1.64</a:t>
            </a:r>
          </a:p>
        </p:txBody>
      </p:sp>
      <p:sp>
        <p:nvSpPr>
          <p:cNvPr id="72" name="Rectangle 71">
            <a:extLst>
              <a:ext uri="{FF2B5EF4-FFF2-40B4-BE49-F238E27FC236}">
                <a16:creationId xmlns:a16="http://schemas.microsoft.com/office/drawing/2014/main" id="{80753DD6-22D7-4B06-9442-F14C7C19D94A}"/>
              </a:ext>
            </a:extLst>
          </p:cNvPr>
          <p:cNvSpPr>
            <a:spLocks noGrp="1"/>
          </p:cNvSpPr>
          <p:nvPr/>
        </p:nvSpPr>
        <p:spPr>
          <a:xfrm>
            <a:off x="7448550" y="4572000"/>
            <a:ext cx="10096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.182</a:t>
            </a:r>
          </a:p>
        </p:txBody>
      </p:sp>
      <p:sp>
        <p:nvSpPr>
          <p:cNvPr id="73" name="Rectangle 72">
            <a:extLst>
              <a:ext uri="{FF2B5EF4-FFF2-40B4-BE49-F238E27FC236}">
                <a16:creationId xmlns:a16="http://schemas.microsoft.com/office/drawing/2014/main" id="{B2AB5324-F374-470C-BA58-2DC17C0AA6B9}"/>
              </a:ext>
            </a:extLst>
          </p:cNvPr>
          <p:cNvSpPr>
            <a:spLocks noGrp="1"/>
          </p:cNvSpPr>
          <p:nvPr/>
        </p:nvSpPr>
        <p:spPr>
          <a:xfrm>
            <a:off x="8591550" y="45720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3.79</a:t>
            </a:r>
          </a:p>
        </p:txBody>
      </p:sp>
      <p:sp>
        <p:nvSpPr>
          <p:cNvPr id="74" name="Rectangle 73">
            <a:extLst>
              <a:ext uri="{FF2B5EF4-FFF2-40B4-BE49-F238E27FC236}">
                <a16:creationId xmlns:a16="http://schemas.microsoft.com/office/drawing/2014/main" id="{4F7ECA4C-CC27-4AD5-977A-16B85A82CF92}"/>
              </a:ext>
            </a:extLst>
          </p:cNvPr>
          <p:cNvSpPr>
            <a:spLocks noGrp="1"/>
          </p:cNvSpPr>
          <p:nvPr/>
        </p:nvSpPr>
        <p:spPr>
          <a:xfrm>
            <a:off x="9544050" y="4572000"/>
            <a:ext cx="819150" cy="361950"/>
          </a:xfrm>
          <a:prstGeom prst="rect">
            <a:avLst/>
          </a:prstGeom>
          <a:noFill/>
          <a:ln w="0">
            <a:noFill/>
            <a:prstDash val="solid"/>
          </a:ln>
        </p:spPr>
        <p:txBody>
          <a:bodyPr wrap="square" lIns="0" tIns="0" rIns="0" bIns="0" anchor="ctr">
            <a:normAutofit/>
          </a:bodyPr>
          <a:lstStyle/>
          <a:p>
            <a:pPr algn="ctr">
              <a:buNone/>
              <a:defRPr sz="1238" b="0" i="0">
                <a:solidFill>
                  <a:srgbClr val="151412"/>
                </a:solidFill>
                <a:latin typeface="Avenir Next"/>
                <a:ea typeface="Avenir Next"/>
                <a:cs typeface="Avenir Next"/>
              </a:defRPr>
            </a:pPr>
            <a:r>
              <a:rPr sz="1238" b="0" i="0">
                <a:solidFill>
                  <a:srgbClr val="151412"/>
                </a:solidFill>
                <a:latin typeface="Avenir Next"/>
                <a:ea typeface="Avenir Next"/>
                <a:cs typeface="Avenir Next"/>
              </a:rPr>
              <a:t>3.80</a:t>
            </a:r>
          </a:p>
        </p:txBody>
      </p:sp>
      <p:sp>
        <p:nvSpPr>
          <p:cNvPr id="75" name="Straight Connector 74">
            <a:extLst>
              <a:ext uri="{FF2B5EF4-FFF2-40B4-BE49-F238E27FC236}">
                <a16:creationId xmlns:a16="http://schemas.microsoft.com/office/drawing/2014/main" id="{3F149D1E-C393-4B78-AA15-487B9D7B62DF}"/>
              </a:ext>
            </a:extLst>
          </p:cNvPr>
          <p:cNvSpPr>
            <a:spLocks noGrp="1"/>
          </p:cNvSpPr>
          <p:nvPr/>
        </p:nvSpPr>
        <p:spPr>
          <a:xfrm>
            <a:off x="762000" y="4972050"/>
            <a:ext cx="9667875" cy="0"/>
          </a:xfrm>
          <a:prstGeom prst="line">
            <a:avLst/>
          </a:prstGeom>
          <a:noFill/>
          <a:ln w="15240">
            <a:solidFill>
              <a:srgbClr val="151412"/>
            </a:solidFill>
            <a:prstDash val="solid"/>
          </a:ln>
        </p:spPr>
        <p:txBody>
          <a:bodyPr/>
          <a:lstStyle/>
          <a:p>
            <a:endParaRPr/>
          </a:p>
        </p:txBody>
      </p:sp>
      <p:sp>
        <p:nvSpPr>
          <p:cNvPr id="76" name="Rectangle 75">
            <a:extLst>
              <a:ext uri="{FF2B5EF4-FFF2-40B4-BE49-F238E27FC236}">
                <a16:creationId xmlns:a16="http://schemas.microsoft.com/office/drawing/2014/main" id="{63877DC0-28C0-4AE2-BEA8-A3EE922A2199}"/>
              </a:ext>
            </a:extLst>
          </p:cNvPr>
          <p:cNvSpPr>
            <a:spLocks noGrp="1"/>
          </p:cNvSpPr>
          <p:nvPr/>
        </p:nvSpPr>
        <p:spPr>
          <a:xfrm>
            <a:off x="1428750" y="5286375"/>
            <a:ext cx="9334500" cy="514350"/>
          </a:xfrm>
          <a:prstGeom prst="rect">
            <a:avLst/>
          </a:prstGeom>
          <a:noFill/>
          <a:ln w="0">
            <a:noFill/>
            <a:prstDash val="solid"/>
          </a:ln>
        </p:spPr>
        <p:txBody>
          <a:bodyPr wrap="square" lIns="0" tIns="0" rIns="0" bIns="0" anchor="t">
            <a:noAutofit/>
          </a:bodyPr>
          <a:lstStyle/>
          <a:p>
            <a:pPr algn="ctr">
              <a:buNone/>
              <a:defRPr sz="2025" b="1" i="0">
                <a:solidFill>
                  <a:srgbClr val="203448"/>
                </a:solidFill>
                <a:latin typeface="Georgia"/>
                <a:ea typeface="Georgia"/>
                <a:cs typeface="Georgia"/>
              </a:defRPr>
            </a:pPr>
            <a:r>
              <a:rPr sz="2025" b="1" i="0">
                <a:solidFill>
                  <a:srgbClr val="203448"/>
                </a:solidFill>
                <a:latin typeface="Georgia"/>
                <a:ea typeface="Georgia"/>
                <a:cs typeface="Georgia"/>
              </a:rPr>
              <a:t>AC-Large leads FAD, KL, and OVL. AC leads CLAP and REL.</a:t>
            </a:r>
          </a:p>
        </p:txBody>
      </p:sp>
      <p:sp>
        <p:nvSpPr>
          <p:cNvPr id="77" name="Rectangle 76">
            <a:extLst>
              <a:ext uri="{FF2B5EF4-FFF2-40B4-BE49-F238E27FC236}">
                <a16:creationId xmlns:a16="http://schemas.microsoft.com/office/drawing/2014/main" id="{5D3C628C-A9A3-4697-A34C-334FDF14DADB}"/>
              </a:ext>
            </a:extLst>
          </p:cNvPr>
          <p:cNvSpPr>
            <a:spLocks noGrp="1"/>
          </p:cNvSpPr>
          <p:nvPr/>
        </p:nvSpPr>
        <p:spPr>
          <a:xfrm>
            <a:off x="2286000" y="5791200"/>
            <a:ext cx="7620000" cy="266700"/>
          </a:xfrm>
          <a:prstGeom prst="rect">
            <a:avLst/>
          </a:prstGeom>
          <a:noFill/>
          <a:ln w="0">
            <a:noFill/>
            <a:prstDash val="solid"/>
          </a:ln>
        </p:spPr>
        <p:txBody>
          <a:bodyPr wrap="square" lIns="0" tIns="0" rIns="0" bIns="0" anchor="t">
            <a:noAutofit/>
          </a:bodyPr>
          <a:lstStyle/>
          <a:p>
            <a:pPr algn="ctr">
              <a:buNone/>
              <a:defRPr sz="1238" b="0" i="0">
                <a:solidFill>
                  <a:srgbClr val="66717A"/>
                </a:solidFill>
                <a:latin typeface="Avenir Next"/>
                <a:ea typeface="Avenir Next"/>
                <a:cs typeface="Avenir Next"/>
              </a:defRPr>
            </a:pPr>
            <a:r>
              <a:rPr sz="1238" b="0" i="0">
                <a:solidFill>
                  <a:srgbClr val="66717A"/>
                </a:solidFill>
                <a:latin typeface="Avenir Next"/>
                <a:ea typeface="Avenir Next"/>
                <a:cs typeface="Avenir Next"/>
              </a:rPr>
              <a:t>Both are AudioCaps-specialized checkpoints trained on the 145-hour subset.</a:t>
            </a:r>
          </a:p>
        </p:txBody>
      </p:sp>
      <p:sp>
        <p:nvSpPr>
          <p:cNvPr id="78" name="Rectangle 77">
            <a:extLst>
              <a:ext uri="{FF2B5EF4-FFF2-40B4-BE49-F238E27FC236}">
                <a16:creationId xmlns:a16="http://schemas.microsoft.com/office/drawing/2014/main" id="{B856E3E9-CACA-48F0-8904-9E17B24A9FC3}"/>
              </a:ext>
            </a:extLst>
          </p:cNvPr>
          <p:cNvSpPr>
            <a:spLocks noGrp="1"/>
          </p:cNvSpPr>
          <p:nvPr/>
        </p:nvSpPr>
        <p:spPr>
          <a:xfrm>
            <a:off x="2571750" y="6115050"/>
            <a:ext cx="7048500" cy="209550"/>
          </a:xfrm>
          <a:prstGeom prst="rect">
            <a:avLst/>
          </a:prstGeom>
          <a:noFill/>
          <a:ln w="0">
            <a:noFill/>
            <a:prstDash val="solid"/>
          </a:ln>
        </p:spPr>
        <p:txBody>
          <a:bodyPr wrap="square" lIns="0" tIns="0" rIns="0" bIns="0" anchor="t">
            <a:noAutofit/>
          </a:bodyPr>
          <a:lstStyle/>
          <a:p>
            <a:pPr algn="ctr">
              <a:buNone/>
              <a:defRPr sz="1013" b="0" i="0">
                <a:solidFill>
                  <a:srgbClr val="B87928"/>
                </a:solidFill>
                <a:latin typeface="Avenir Next"/>
                <a:ea typeface="Avenir Next"/>
                <a:cs typeface="Avenir Next"/>
              </a:defRPr>
            </a:pPr>
            <a:r>
              <a:rPr sz="1013" b="0" i="0">
                <a:solidFill>
                  <a:srgbClr val="B87928"/>
                </a:solidFill>
                <a:latin typeface="Avenir Next"/>
                <a:ea typeface="Avenir Next"/>
                <a:cs typeface="Avenir Next"/>
              </a:rPr>
              <a:t>* trained exclusively on AudioCaps</a:t>
            </a:r>
          </a:p>
        </p:txBody>
      </p:sp>
      <p:sp>
        <p:nvSpPr>
          <p:cNvPr id="80" name="numbered-citations-26-left">
            <a:extLst>
              <a:ext uri="{FF2B5EF4-FFF2-40B4-BE49-F238E27FC236}">
                <a16:creationId xmlns:a16="http://schemas.microsoft.com/office/drawing/2014/main" id="{7EA4F1BA-7FB7-429A-9980-FC379DF97854}"/>
              </a:ext>
            </a:extLst>
          </p:cNvPr>
          <p:cNvSpPr>
            <a:spLocks noGrp="1"/>
          </p:cNvSpPr>
          <p:nvPr/>
        </p:nvSpPr>
        <p:spPr>
          <a:xfrm>
            <a:off x="533400" y="6276975"/>
            <a:ext cx="5219700" cy="428625"/>
          </a:xfrm>
          <a:prstGeom prst="rect">
            <a:avLst/>
          </a:prstGeom>
          <a:noFill/>
          <a:ln w="0">
            <a:noFill/>
            <a:prstDash val="solid"/>
          </a:ln>
        </p:spPr>
        <p:txBody>
          <a:bodyPr wrap="square" lIns="0" tIns="0" rIns="0" bIns="0" anchor="b">
            <a:normAutofit/>
          </a:bodyPr>
          <a:lstStyle/>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[1] H. Liu et al., “AudioLDM,” ICML 2023.</a:t>
            </a:r>
          </a:p>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[2] R. Huang et al., “Make-An-Audio 2,” arXiv 2023.</a:t>
            </a:r>
          </a:p>
        </p:txBody>
      </p:sp>
      <p:sp>
        <p:nvSpPr>
          <p:cNvPr id="81" name="numbered-citations-26-right">
            <a:extLst>
              <a:ext uri="{FF2B5EF4-FFF2-40B4-BE49-F238E27FC236}">
                <a16:creationId xmlns:a16="http://schemas.microsoft.com/office/drawing/2014/main" id="{5D1A7F34-4F58-4384-B0FA-971E0A73C6E7}"/>
              </a:ext>
            </a:extLst>
          </p:cNvPr>
          <p:cNvSpPr>
            <a:spLocks noGrp="1"/>
          </p:cNvSpPr>
          <p:nvPr/>
        </p:nvSpPr>
        <p:spPr>
          <a:xfrm>
            <a:off x="5981700" y="6276975"/>
            <a:ext cx="5029200" cy="428625"/>
          </a:xfrm>
          <a:prstGeom prst="rect">
            <a:avLst/>
          </a:prstGeom>
          <a:noFill/>
          <a:ln w="0">
            <a:noFill/>
            <a:prstDash val="solid"/>
          </a:ln>
        </p:spPr>
        <p:txBody>
          <a:bodyPr wrap="square" lIns="0" tIns="0" rIns="0" bIns="0" anchor="b">
            <a:normAutofit/>
          </a:bodyPr>
          <a:lstStyle/>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[3] D. Ghosal et al., “TANGO: Text-to-Audio Generation Using Instruction-Guided Latent Diffusion,” ACM Multimedia 2023.</a:t>
            </a:r>
          </a:p>
        </p:txBody>
      </p:sp>
    </p:spTree>
    <p:extLst>
      <p:ext uri="{BB962C8B-B14F-4D97-AF65-F5344CB8AC3E}">
        <p14:creationId xmlns:p14="http://schemas.microsoft.com/office/powerpoint/2010/main" val="1339626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41" name="section-22">
            <a:extLst>
              <a:ext uri="{FF2B5EF4-FFF2-40B4-BE49-F238E27FC236}">
                <a16:creationId xmlns:a16="http://schemas.microsoft.com/office/drawing/2014/main" id="{C4EFBBCC-A7FB-45EB-83EC-BA1FF4DE2665}"/>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EVIDENCE</a:t>
            </a:r>
          </a:p>
        </p:txBody>
      </p:sp>
      <p:sp>
        <p:nvSpPr>
          <p:cNvPr id="2" name="Straight Connector 1">
            <a:extLst>
              <a:ext uri="{FF2B5EF4-FFF2-40B4-BE49-F238E27FC236}">
                <a16:creationId xmlns:a16="http://schemas.microsoft.com/office/drawing/2014/main" id="{8D18E14B-5383-4291-8B71-AA0EBE9148D2}"/>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22">
            <a:extLst>
              <a:ext uri="{FF2B5EF4-FFF2-40B4-BE49-F238E27FC236}">
                <a16:creationId xmlns:a16="http://schemas.microsoft.com/office/drawing/2014/main" id="{846E0529-C784-4011-9465-393BE5734E2C}"/>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More diverse training data did not improve AudioCaps results</a:t>
            </a:r>
          </a:p>
        </p:txBody>
      </p:sp>
      <p:sp>
        <p:nvSpPr>
          <p:cNvPr id="4" name="Rectangle 3">
            <a:extLst>
              <a:ext uri="{FF2B5EF4-FFF2-40B4-BE49-F238E27FC236}">
                <a16:creationId xmlns:a16="http://schemas.microsoft.com/office/drawing/2014/main" id="{745A90AF-510D-4DFF-8BF3-858CC284A0B0}"/>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27</a:t>
            </a:r>
          </a:p>
        </p:txBody>
      </p:sp>
      <p:sp>
        <p:nvSpPr>
          <p:cNvPr id="5" name="Straight Connector 4">
            <a:extLst>
              <a:ext uri="{FF2B5EF4-FFF2-40B4-BE49-F238E27FC236}">
                <a16:creationId xmlns:a16="http://schemas.microsoft.com/office/drawing/2014/main" id="{FA0C5148-6BF3-4CF3-A215-627009FFA4F3}"/>
              </a:ext>
            </a:extLst>
          </p:cNvPr>
          <p:cNvSpPr>
            <a:spLocks noGrp="1"/>
          </p:cNvSpPr>
          <p:nvPr/>
        </p:nvSpPr>
        <p:spPr>
          <a:xfrm>
            <a:off x="1571625" y="1714500"/>
            <a:ext cx="9048750" cy="0"/>
          </a:xfrm>
          <a:prstGeom prst="line">
            <a:avLst/>
          </a:prstGeom>
          <a:noFill/>
          <a:ln w="15240">
            <a:solidFill>
              <a:srgbClr val="151412"/>
            </a:solidFill>
            <a:prstDash val="solid"/>
          </a:ln>
        </p:spPr>
        <p:txBody>
          <a:bodyPr/>
          <a:lstStyle/>
          <a:p>
            <a:endParaRPr/>
          </a:p>
        </p:txBody>
      </p:sp>
      <p:sp>
        <p:nvSpPr>
          <p:cNvPr id="6" name="Rectangle 5">
            <a:extLst>
              <a:ext uri="{FF2B5EF4-FFF2-40B4-BE49-F238E27FC236}">
                <a16:creationId xmlns:a16="http://schemas.microsoft.com/office/drawing/2014/main" id="{4D020EB6-5AEE-45EE-8E30-DC3E2F0B11BD}"/>
              </a:ext>
            </a:extLst>
          </p:cNvPr>
          <p:cNvSpPr>
            <a:spLocks noGrp="1"/>
          </p:cNvSpPr>
          <p:nvPr/>
        </p:nvSpPr>
        <p:spPr>
          <a:xfrm>
            <a:off x="1638300" y="1762125"/>
            <a:ext cx="2628900" cy="304800"/>
          </a:xfrm>
          <a:prstGeom prst="rect">
            <a:avLst/>
          </a:prstGeom>
          <a:noFill/>
          <a:ln w="0">
            <a:noFill/>
            <a:prstDash val="solid"/>
          </a:ln>
        </p:spPr>
        <p:txBody>
          <a:bodyPr wrap="square" lIns="0" tIns="0" rIns="0" bIns="0" anchor="ctr">
            <a:normAutofit/>
          </a:bodyPr>
          <a:lstStyle/>
          <a:p>
            <a:pPr algn="l">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Checkpoint</a:t>
            </a:r>
          </a:p>
        </p:txBody>
      </p:sp>
      <p:sp>
        <p:nvSpPr>
          <p:cNvPr id="7" name="Rectangle 6">
            <a:extLst>
              <a:ext uri="{FF2B5EF4-FFF2-40B4-BE49-F238E27FC236}">
                <a16:creationId xmlns:a16="http://schemas.microsoft.com/office/drawing/2014/main" id="{50A1179A-ED22-4AA1-A61D-976797C8EFE1}"/>
              </a:ext>
            </a:extLst>
          </p:cNvPr>
          <p:cNvSpPr>
            <a:spLocks noGrp="1"/>
          </p:cNvSpPr>
          <p:nvPr/>
        </p:nvSpPr>
        <p:spPr>
          <a:xfrm>
            <a:off x="4400550" y="1762125"/>
            <a:ext cx="120015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Train h</a:t>
            </a:r>
          </a:p>
        </p:txBody>
      </p:sp>
      <p:sp>
        <p:nvSpPr>
          <p:cNvPr id="8" name="Rectangle 7">
            <a:extLst>
              <a:ext uri="{FF2B5EF4-FFF2-40B4-BE49-F238E27FC236}">
                <a16:creationId xmlns:a16="http://schemas.microsoft.com/office/drawing/2014/main" id="{A7AC3DAD-5D9E-494D-A9A5-E63811FE55B5}"/>
              </a:ext>
            </a:extLst>
          </p:cNvPr>
          <p:cNvSpPr>
            <a:spLocks noGrp="1"/>
          </p:cNvSpPr>
          <p:nvPr/>
        </p:nvSpPr>
        <p:spPr>
          <a:xfrm>
            <a:off x="5734050" y="1762125"/>
            <a:ext cx="11049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FAD↓</a:t>
            </a:r>
          </a:p>
        </p:txBody>
      </p:sp>
      <p:sp>
        <p:nvSpPr>
          <p:cNvPr id="9" name="Rectangle 8">
            <a:extLst>
              <a:ext uri="{FF2B5EF4-FFF2-40B4-BE49-F238E27FC236}">
                <a16:creationId xmlns:a16="http://schemas.microsoft.com/office/drawing/2014/main" id="{E3C1C3AC-8660-416D-B579-B22B5C9CEAB9}"/>
              </a:ext>
            </a:extLst>
          </p:cNvPr>
          <p:cNvSpPr>
            <a:spLocks noGrp="1"/>
          </p:cNvSpPr>
          <p:nvPr/>
        </p:nvSpPr>
        <p:spPr>
          <a:xfrm>
            <a:off x="6972300" y="1762125"/>
            <a:ext cx="120015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CLAP↑</a:t>
            </a:r>
          </a:p>
        </p:txBody>
      </p:sp>
      <p:sp>
        <p:nvSpPr>
          <p:cNvPr id="10" name="Rectangle 9">
            <a:extLst>
              <a:ext uri="{FF2B5EF4-FFF2-40B4-BE49-F238E27FC236}">
                <a16:creationId xmlns:a16="http://schemas.microsoft.com/office/drawing/2014/main" id="{FDB51B40-A667-468D-9590-3C1B4C5CE542}"/>
              </a:ext>
            </a:extLst>
          </p:cNvPr>
          <p:cNvSpPr>
            <a:spLocks noGrp="1"/>
          </p:cNvSpPr>
          <p:nvPr/>
        </p:nvSpPr>
        <p:spPr>
          <a:xfrm>
            <a:off x="8305800" y="1762125"/>
            <a:ext cx="22479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What changed?</a:t>
            </a:r>
          </a:p>
        </p:txBody>
      </p:sp>
      <p:sp>
        <p:nvSpPr>
          <p:cNvPr id="11" name="Straight Connector 10">
            <a:extLst>
              <a:ext uri="{FF2B5EF4-FFF2-40B4-BE49-F238E27FC236}">
                <a16:creationId xmlns:a16="http://schemas.microsoft.com/office/drawing/2014/main" id="{5891EAE9-2F29-49D8-B5F4-2AB15C2FB089}"/>
              </a:ext>
            </a:extLst>
          </p:cNvPr>
          <p:cNvSpPr>
            <a:spLocks noGrp="1"/>
          </p:cNvSpPr>
          <p:nvPr/>
        </p:nvSpPr>
        <p:spPr>
          <a:xfrm>
            <a:off x="1571625" y="2114550"/>
            <a:ext cx="9048750" cy="0"/>
          </a:xfrm>
          <a:prstGeom prst="line">
            <a:avLst/>
          </a:prstGeom>
          <a:noFill/>
          <a:ln w="10478">
            <a:solidFill>
              <a:srgbClr val="151412"/>
            </a:solidFill>
            <a:prstDash val="solid"/>
          </a:ln>
        </p:spPr>
        <p:txBody>
          <a:bodyPr/>
          <a:lstStyle/>
          <a:p>
            <a:endParaRPr/>
          </a:p>
        </p:txBody>
      </p:sp>
      <p:sp>
        <p:nvSpPr>
          <p:cNvPr id="12" name="Rectangle 11">
            <a:extLst>
              <a:ext uri="{FF2B5EF4-FFF2-40B4-BE49-F238E27FC236}">
                <a16:creationId xmlns:a16="http://schemas.microsoft.com/office/drawing/2014/main" id="{3A2D80CD-00B5-47D9-A2F0-3F4F61F36600}"/>
              </a:ext>
            </a:extLst>
          </p:cNvPr>
          <p:cNvSpPr>
            <a:spLocks noGrp="1"/>
          </p:cNvSpPr>
          <p:nvPr/>
        </p:nvSpPr>
        <p:spPr>
          <a:xfrm>
            <a:off x="1571625" y="2114550"/>
            <a:ext cx="9048750" cy="609600"/>
          </a:xfrm>
          <a:prstGeom prst="rect">
            <a:avLst/>
          </a:prstGeom>
          <a:solidFill>
            <a:srgbClr val="E4F1EF"/>
          </a:solidFill>
          <a:ln w="0">
            <a:noFill/>
            <a:prstDash val="solid"/>
          </a:ln>
        </p:spPr>
        <p:txBody>
          <a:bodyPr/>
          <a:lstStyle/>
          <a:p>
            <a:endParaRPr/>
          </a:p>
        </p:txBody>
      </p:sp>
      <p:sp>
        <p:nvSpPr>
          <p:cNvPr id="13" name="Rectangle 12">
            <a:extLst>
              <a:ext uri="{FF2B5EF4-FFF2-40B4-BE49-F238E27FC236}">
                <a16:creationId xmlns:a16="http://schemas.microsoft.com/office/drawing/2014/main" id="{0CAE7958-9B9B-4178-B568-6EF79D03F11B}"/>
              </a:ext>
            </a:extLst>
          </p:cNvPr>
          <p:cNvSpPr>
            <a:spLocks noGrp="1"/>
          </p:cNvSpPr>
          <p:nvPr/>
        </p:nvSpPr>
        <p:spPr>
          <a:xfrm>
            <a:off x="1638300" y="2152650"/>
            <a:ext cx="2628900" cy="533400"/>
          </a:xfrm>
          <a:prstGeom prst="rect">
            <a:avLst/>
          </a:prstGeom>
          <a:noFill/>
          <a:ln w="0">
            <a:noFill/>
            <a:prstDash val="solid"/>
          </a:ln>
        </p:spPr>
        <p:txBody>
          <a:bodyPr wrap="square" lIns="0" tIns="0" rIns="0" bIns="0" anchor="ctr">
            <a:normAutofit/>
          </a:bodyPr>
          <a:lstStyle/>
          <a:p>
            <a:pPr algn="l">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AC</a:t>
            </a:r>
          </a:p>
        </p:txBody>
      </p:sp>
      <p:sp>
        <p:nvSpPr>
          <p:cNvPr id="14" name="Rectangle 13">
            <a:extLst>
              <a:ext uri="{FF2B5EF4-FFF2-40B4-BE49-F238E27FC236}">
                <a16:creationId xmlns:a16="http://schemas.microsoft.com/office/drawing/2014/main" id="{D9726AF7-FE3B-4B32-A85A-1BCF6D9108EB}"/>
              </a:ext>
            </a:extLst>
          </p:cNvPr>
          <p:cNvSpPr>
            <a:spLocks noGrp="1"/>
          </p:cNvSpPr>
          <p:nvPr/>
        </p:nvSpPr>
        <p:spPr>
          <a:xfrm>
            <a:off x="4400550" y="2152650"/>
            <a:ext cx="120015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145</a:t>
            </a:r>
          </a:p>
        </p:txBody>
      </p:sp>
      <p:sp>
        <p:nvSpPr>
          <p:cNvPr id="15" name="Rectangle 14">
            <a:extLst>
              <a:ext uri="{FF2B5EF4-FFF2-40B4-BE49-F238E27FC236}">
                <a16:creationId xmlns:a16="http://schemas.microsoft.com/office/drawing/2014/main" id="{842410E5-9831-4689-9A6B-4B675F5D796C}"/>
              </a:ext>
            </a:extLst>
          </p:cNvPr>
          <p:cNvSpPr>
            <a:spLocks noGrp="1"/>
          </p:cNvSpPr>
          <p:nvPr/>
        </p:nvSpPr>
        <p:spPr>
          <a:xfrm>
            <a:off x="5734050" y="2152650"/>
            <a:ext cx="1104900" cy="533400"/>
          </a:xfrm>
          <a:prstGeom prst="rect">
            <a:avLst/>
          </a:prstGeom>
          <a:noFill/>
          <a:ln w="0">
            <a:noFill/>
            <a:prstDash val="solid"/>
          </a:ln>
        </p:spPr>
        <p:txBody>
          <a:bodyPr wrap="square" lIns="0" tIns="0" rIns="0" bIns="0" anchor="ctr">
            <a:normAutofit/>
          </a:bodyPr>
          <a:lstStyle/>
          <a:p>
            <a:pPr algn="ctr">
              <a:buNone/>
              <a:defRPr sz="1575" b="1" i="0">
                <a:solidFill>
                  <a:srgbClr val="2A8A88"/>
                </a:solidFill>
                <a:latin typeface="Avenir Next"/>
                <a:ea typeface="Avenir Next"/>
                <a:cs typeface="Avenir Next"/>
              </a:defRPr>
            </a:pPr>
            <a:r>
              <a:rPr sz="1575" b="1" i="0">
                <a:solidFill>
                  <a:srgbClr val="2A8A88"/>
                </a:solidFill>
                <a:latin typeface="Avenir Next"/>
                <a:ea typeface="Avenir Next"/>
                <a:cs typeface="Avenir Next"/>
              </a:rPr>
              <a:t>1.67</a:t>
            </a:r>
          </a:p>
        </p:txBody>
      </p:sp>
      <p:sp>
        <p:nvSpPr>
          <p:cNvPr id="16" name="Rectangle 15">
            <a:extLst>
              <a:ext uri="{FF2B5EF4-FFF2-40B4-BE49-F238E27FC236}">
                <a16:creationId xmlns:a16="http://schemas.microsoft.com/office/drawing/2014/main" id="{CF779107-A90E-4DD6-82A4-FCA47AA4D852}"/>
              </a:ext>
            </a:extLst>
          </p:cNvPr>
          <p:cNvSpPr>
            <a:spLocks noGrp="1"/>
          </p:cNvSpPr>
          <p:nvPr/>
        </p:nvSpPr>
        <p:spPr>
          <a:xfrm>
            <a:off x="6972300" y="2152650"/>
            <a:ext cx="1200150" cy="533400"/>
          </a:xfrm>
          <a:prstGeom prst="rect">
            <a:avLst/>
          </a:prstGeom>
          <a:noFill/>
          <a:ln w="0">
            <a:noFill/>
            <a:prstDash val="solid"/>
          </a:ln>
        </p:spPr>
        <p:txBody>
          <a:bodyPr wrap="square" lIns="0" tIns="0" rIns="0" bIns="0" anchor="ctr">
            <a:normAutofit/>
          </a:bodyPr>
          <a:lstStyle/>
          <a:p>
            <a:pPr algn="ctr">
              <a:buNone/>
              <a:defRPr sz="1575" b="1" i="0">
                <a:solidFill>
                  <a:srgbClr val="2A8A88"/>
                </a:solidFill>
                <a:latin typeface="Avenir Next"/>
                <a:ea typeface="Avenir Next"/>
                <a:cs typeface="Avenir Next"/>
              </a:defRPr>
            </a:pPr>
            <a:r>
              <a:rPr sz="1575" b="1" i="0">
                <a:solidFill>
                  <a:srgbClr val="2A8A88"/>
                </a:solidFill>
                <a:latin typeface="Avenir Next"/>
                <a:ea typeface="Avenir Next"/>
                <a:cs typeface="Avenir Next"/>
              </a:rPr>
              <a:t>.249</a:t>
            </a:r>
          </a:p>
        </p:txBody>
      </p:sp>
      <p:sp>
        <p:nvSpPr>
          <p:cNvPr id="17" name="Rectangle 16">
            <a:extLst>
              <a:ext uri="{FF2B5EF4-FFF2-40B4-BE49-F238E27FC236}">
                <a16:creationId xmlns:a16="http://schemas.microsoft.com/office/drawing/2014/main" id="{F4C7DA66-B886-4CBC-A357-C0E05C672DBD}"/>
              </a:ext>
            </a:extLst>
          </p:cNvPr>
          <p:cNvSpPr>
            <a:spLocks noGrp="1"/>
          </p:cNvSpPr>
          <p:nvPr/>
        </p:nvSpPr>
        <p:spPr>
          <a:xfrm>
            <a:off x="8305800" y="2152650"/>
            <a:ext cx="224790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AudioCaps only</a:t>
            </a:r>
          </a:p>
        </p:txBody>
      </p:sp>
      <p:sp>
        <p:nvSpPr>
          <p:cNvPr id="18" name="Rectangle 17">
            <a:extLst>
              <a:ext uri="{FF2B5EF4-FFF2-40B4-BE49-F238E27FC236}">
                <a16:creationId xmlns:a16="http://schemas.microsoft.com/office/drawing/2014/main" id="{0092085D-7D58-4797-B358-F1F840B1D071}"/>
              </a:ext>
            </a:extLst>
          </p:cNvPr>
          <p:cNvSpPr>
            <a:spLocks noGrp="1"/>
          </p:cNvSpPr>
          <p:nvPr/>
        </p:nvSpPr>
        <p:spPr>
          <a:xfrm>
            <a:off x="1638300" y="2762250"/>
            <a:ext cx="2628900" cy="533400"/>
          </a:xfrm>
          <a:prstGeom prst="rect">
            <a:avLst/>
          </a:prstGeom>
          <a:noFill/>
          <a:ln w="0">
            <a:noFill/>
            <a:prstDash val="solid"/>
          </a:ln>
        </p:spPr>
        <p:txBody>
          <a:bodyPr wrap="square" lIns="0" tIns="0" rIns="0" bIns="0" anchor="ctr">
            <a:normAutofit/>
          </a:bodyPr>
          <a:lstStyle/>
          <a:p>
            <a:pPr algn="l">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Full</a:t>
            </a:r>
          </a:p>
        </p:txBody>
      </p:sp>
      <p:sp>
        <p:nvSpPr>
          <p:cNvPr id="19" name="Rectangle 18">
            <a:extLst>
              <a:ext uri="{FF2B5EF4-FFF2-40B4-BE49-F238E27FC236}">
                <a16:creationId xmlns:a16="http://schemas.microsoft.com/office/drawing/2014/main" id="{8165E505-97B4-46FD-A3F7-22A11CD16C63}"/>
              </a:ext>
            </a:extLst>
          </p:cNvPr>
          <p:cNvSpPr>
            <a:spLocks noGrp="1"/>
          </p:cNvSpPr>
          <p:nvPr/>
        </p:nvSpPr>
        <p:spPr>
          <a:xfrm>
            <a:off x="4400550" y="2762250"/>
            <a:ext cx="120015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29,510</a:t>
            </a:r>
          </a:p>
        </p:txBody>
      </p:sp>
      <p:sp>
        <p:nvSpPr>
          <p:cNvPr id="20" name="Rectangle 19">
            <a:extLst>
              <a:ext uri="{FF2B5EF4-FFF2-40B4-BE49-F238E27FC236}">
                <a16:creationId xmlns:a16="http://schemas.microsoft.com/office/drawing/2014/main" id="{2E5AA514-F417-4B5A-B501-350B36D562AB}"/>
              </a:ext>
            </a:extLst>
          </p:cNvPr>
          <p:cNvSpPr>
            <a:spLocks noGrp="1"/>
          </p:cNvSpPr>
          <p:nvPr/>
        </p:nvSpPr>
        <p:spPr>
          <a:xfrm>
            <a:off x="5734050" y="2762250"/>
            <a:ext cx="110490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1.78</a:t>
            </a:r>
          </a:p>
        </p:txBody>
      </p:sp>
      <p:sp>
        <p:nvSpPr>
          <p:cNvPr id="21" name="Rectangle 20">
            <a:extLst>
              <a:ext uri="{FF2B5EF4-FFF2-40B4-BE49-F238E27FC236}">
                <a16:creationId xmlns:a16="http://schemas.microsoft.com/office/drawing/2014/main" id="{8E7CC124-5278-46F9-A4DF-35599A5594A5}"/>
              </a:ext>
            </a:extLst>
          </p:cNvPr>
          <p:cNvSpPr>
            <a:spLocks noGrp="1"/>
          </p:cNvSpPr>
          <p:nvPr/>
        </p:nvSpPr>
        <p:spPr>
          <a:xfrm>
            <a:off x="6972300" y="2762250"/>
            <a:ext cx="120015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.191</a:t>
            </a:r>
          </a:p>
        </p:txBody>
      </p:sp>
      <p:sp>
        <p:nvSpPr>
          <p:cNvPr id="22" name="Rectangle 21">
            <a:extLst>
              <a:ext uri="{FF2B5EF4-FFF2-40B4-BE49-F238E27FC236}">
                <a16:creationId xmlns:a16="http://schemas.microsoft.com/office/drawing/2014/main" id="{9E578D29-FAC0-453A-83F8-F86B103C41FA}"/>
              </a:ext>
            </a:extLst>
          </p:cNvPr>
          <p:cNvSpPr>
            <a:spLocks noGrp="1"/>
          </p:cNvSpPr>
          <p:nvPr/>
        </p:nvSpPr>
        <p:spPr>
          <a:xfrm>
            <a:off x="8305800" y="2762250"/>
            <a:ext cx="224790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broader audio + music</a:t>
            </a:r>
          </a:p>
        </p:txBody>
      </p:sp>
      <p:sp>
        <p:nvSpPr>
          <p:cNvPr id="23" name="Straight Connector 22">
            <a:extLst>
              <a:ext uri="{FF2B5EF4-FFF2-40B4-BE49-F238E27FC236}">
                <a16:creationId xmlns:a16="http://schemas.microsoft.com/office/drawing/2014/main" id="{F1C6EFDD-76ED-4E7E-BB6A-8BEE5042FF19}"/>
              </a:ext>
            </a:extLst>
          </p:cNvPr>
          <p:cNvSpPr>
            <a:spLocks noGrp="1"/>
          </p:cNvSpPr>
          <p:nvPr/>
        </p:nvSpPr>
        <p:spPr>
          <a:xfrm>
            <a:off x="1571625" y="3333750"/>
            <a:ext cx="9048750" cy="0"/>
          </a:xfrm>
          <a:prstGeom prst="line">
            <a:avLst/>
          </a:prstGeom>
          <a:noFill/>
          <a:ln w="10478">
            <a:solidFill>
              <a:srgbClr val="B9B5AB"/>
            </a:solidFill>
            <a:prstDash val="solid"/>
          </a:ln>
        </p:spPr>
        <p:txBody>
          <a:bodyPr/>
          <a:lstStyle/>
          <a:p>
            <a:endParaRPr/>
          </a:p>
        </p:txBody>
      </p:sp>
      <p:sp>
        <p:nvSpPr>
          <p:cNvPr id="24" name="Rectangle 23">
            <a:extLst>
              <a:ext uri="{FF2B5EF4-FFF2-40B4-BE49-F238E27FC236}">
                <a16:creationId xmlns:a16="http://schemas.microsoft.com/office/drawing/2014/main" id="{099726AE-62E5-4A07-85DC-01E73BC2CB60}"/>
              </a:ext>
            </a:extLst>
          </p:cNvPr>
          <p:cNvSpPr>
            <a:spLocks noGrp="1"/>
          </p:cNvSpPr>
          <p:nvPr/>
        </p:nvSpPr>
        <p:spPr>
          <a:xfrm>
            <a:off x="1571625" y="3333750"/>
            <a:ext cx="9048750" cy="609600"/>
          </a:xfrm>
          <a:prstGeom prst="rect">
            <a:avLst/>
          </a:prstGeom>
          <a:solidFill>
            <a:srgbClr val="E7EFF8"/>
          </a:solidFill>
          <a:ln w="0">
            <a:noFill/>
            <a:prstDash val="solid"/>
          </a:ln>
        </p:spPr>
        <p:txBody>
          <a:bodyPr/>
          <a:lstStyle/>
          <a:p>
            <a:endParaRPr/>
          </a:p>
        </p:txBody>
      </p:sp>
      <p:sp>
        <p:nvSpPr>
          <p:cNvPr id="25" name="Rectangle 24">
            <a:extLst>
              <a:ext uri="{FF2B5EF4-FFF2-40B4-BE49-F238E27FC236}">
                <a16:creationId xmlns:a16="http://schemas.microsoft.com/office/drawing/2014/main" id="{442F7CC4-199F-4D88-9343-0C05FFE46320}"/>
              </a:ext>
            </a:extLst>
          </p:cNvPr>
          <p:cNvSpPr>
            <a:spLocks noGrp="1"/>
          </p:cNvSpPr>
          <p:nvPr/>
        </p:nvSpPr>
        <p:spPr>
          <a:xfrm>
            <a:off x="1638300" y="3371850"/>
            <a:ext cx="2628900" cy="533400"/>
          </a:xfrm>
          <a:prstGeom prst="rect">
            <a:avLst/>
          </a:prstGeom>
          <a:noFill/>
          <a:ln w="0">
            <a:noFill/>
            <a:prstDash val="solid"/>
          </a:ln>
        </p:spPr>
        <p:txBody>
          <a:bodyPr wrap="square" lIns="0" tIns="0" rIns="0" bIns="0" anchor="ctr">
            <a:normAutofit/>
          </a:bodyPr>
          <a:lstStyle/>
          <a:p>
            <a:pPr algn="l">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AC-Large</a:t>
            </a:r>
          </a:p>
        </p:txBody>
      </p:sp>
      <p:sp>
        <p:nvSpPr>
          <p:cNvPr id="26" name="Rectangle 25">
            <a:extLst>
              <a:ext uri="{FF2B5EF4-FFF2-40B4-BE49-F238E27FC236}">
                <a16:creationId xmlns:a16="http://schemas.microsoft.com/office/drawing/2014/main" id="{5A7B41FF-E8AB-45F0-9E25-793CA7D5C660}"/>
              </a:ext>
            </a:extLst>
          </p:cNvPr>
          <p:cNvSpPr>
            <a:spLocks noGrp="1"/>
          </p:cNvSpPr>
          <p:nvPr/>
        </p:nvSpPr>
        <p:spPr>
          <a:xfrm>
            <a:off x="4400550" y="3371850"/>
            <a:ext cx="120015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145</a:t>
            </a:r>
          </a:p>
        </p:txBody>
      </p:sp>
      <p:sp>
        <p:nvSpPr>
          <p:cNvPr id="27" name="Rectangle 26">
            <a:extLst>
              <a:ext uri="{FF2B5EF4-FFF2-40B4-BE49-F238E27FC236}">
                <a16:creationId xmlns:a16="http://schemas.microsoft.com/office/drawing/2014/main" id="{1D697F58-D849-487A-AB82-62308BE2815C}"/>
              </a:ext>
            </a:extLst>
          </p:cNvPr>
          <p:cNvSpPr>
            <a:spLocks noGrp="1"/>
          </p:cNvSpPr>
          <p:nvPr/>
        </p:nvSpPr>
        <p:spPr>
          <a:xfrm>
            <a:off x="5734050" y="3371850"/>
            <a:ext cx="1104900" cy="533400"/>
          </a:xfrm>
          <a:prstGeom prst="rect">
            <a:avLst/>
          </a:prstGeom>
          <a:noFill/>
          <a:ln w="0">
            <a:noFill/>
            <a:prstDash val="solid"/>
          </a:ln>
        </p:spPr>
        <p:txBody>
          <a:bodyPr wrap="square" lIns="0" tIns="0" rIns="0" bIns="0" anchor="ctr">
            <a:normAutofit/>
          </a:bodyPr>
          <a:lstStyle/>
          <a:p>
            <a:pPr algn="ctr">
              <a:buNone/>
              <a:defRPr sz="1575" b="1" i="0">
                <a:solidFill>
                  <a:srgbClr val="3974B9"/>
                </a:solidFill>
                <a:latin typeface="Avenir Next"/>
                <a:ea typeface="Avenir Next"/>
                <a:cs typeface="Avenir Next"/>
              </a:defRPr>
            </a:pPr>
            <a:r>
              <a:rPr sz="1575" b="1" i="0">
                <a:solidFill>
                  <a:srgbClr val="3974B9"/>
                </a:solidFill>
                <a:latin typeface="Avenir Next"/>
                <a:ea typeface="Avenir Next"/>
                <a:cs typeface="Avenir Next"/>
              </a:rPr>
              <a:t>1.42</a:t>
            </a:r>
          </a:p>
        </p:txBody>
      </p:sp>
      <p:sp>
        <p:nvSpPr>
          <p:cNvPr id="28" name="Rectangle 27">
            <a:extLst>
              <a:ext uri="{FF2B5EF4-FFF2-40B4-BE49-F238E27FC236}">
                <a16:creationId xmlns:a16="http://schemas.microsoft.com/office/drawing/2014/main" id="{8AF76F09-AD7A-4050-B101-EDA4BAD5D5A9}"/>
              </a:ext>
            </a:extLst>
          </p:cNvPr>
          <p:cNvSpPr>
            <a:spLocks noGrp="1"/>
          </p:cNvSpPr>
          <p:nvPr/>
        </p:nvSpPr>
        <p:spPr>
          <a:xfrm>
            <a:off x="6972300" y="3371850"/>
            <a:ext cx="1200150" cy="533400"/>
          </a:xfrm>
          <a:prstGeom prst="rect">
            <a:avLst/>
          </a:prstGeom>
          <a:noFill/>
          <a:ln w="0">
            <a:noFill/>
            <a:prstDash val="solid"/>
          </a:ln>
        </p:spPr>
        <p:txBody>
          <a:bodyPr wrap="square" lIns="0" tIns="0" rIns="0" bIns="0" anchor="ctr">
            <a:normAutofit/>
          </a:bodyPr>
          <a:lstStyle/>
          <a:p>
            <a:pPr algn="ctr">
              <a:buNone/>
              <a:defRPr sz="1575" b="1" i="0">
                <a:solidFill>
                  <a:srgbClr val="3974B9"/>
                </a:solidFill>
                <a:latin typeface="Avenir Next"/>
                <a:ea typeface="Avenir Next"/>
                <a:cs typeface="Avenir Next"/>
              </a:defRPr>
            </a:pPr>
            <a:r>
              <a:rPr sz="1575" b="1" i="0">
                <a:solidFill>
                  <a:srgbClr val="3974B9"/>
                </a:solidFill>
                <a:latin typeface="Avenir Next"/>
                <a:ea typeface="Avenir Next"/>
                <a:cs typeface="Avenir Next"/>
              </a:rPr>
              <a:t>.243</a:t>
            </a:r>
          </a:p>
        </p:txBody>
      </p:sp>
      <p:sp>
        <p:nvSpPr>
          <p:cNvPr id="29" name="Rectangle 28">
            <a:extLst>
              <a:ext uri="{FF2B5EF4-FFF2-40B4-BE49-F238E27FC236}">
                <a16:creationId xmlns:a16="http://schemas.microsoft.com/office/drawing/2014/main" id="{84A9E69E-9759-45B9-909A-D7BF390694E4}"/>
              </a:ext>
            </a:extLst>
          </p:cNvPr>
          <p:cNvSpPr>
            <a:spLocks noGrp="1"/>
          </p:cNvSpPr>
          <p:nvPr/>
        </p:nvSpPr>
        <p:spPr>
          <a:xfrm>
            <a:off x="8305800" y="3371850"/>
            <a:ext cx="224790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larger latent diffusion model</a:t>
            </a:r>
          </a:p>
        </p:txBody>
      </p:sp>
      <p:sp>
        <p:nvSpPr>
          <p:cNvPr id="30" name="Rectangle 29">
            <a:extLst>
              <a:ext uri="{FF2B5EF4-FFF2-40B4-BE49-F238E27FC236}">
                <a16:creationId xmlns:a16="http://schemas.microsoft.com/office/drawing/2014/main" id="{E1B8CE0D-62E3-4E08-90FD-C02F74D95988}"/>
              </a:ext>
            </a:extLst>
          </p:cNvPr>
          <p:cNvSpPr>
            <a:spLocks noGrp="1"/>
          </p:cNvSpPr>
          <p:nvPr/>
        </p:nvSpPr>
        <p:spPr>
          <a:xfrm>
            <a:off x="1638300" y="3981450"/>
            <a:ext cx="2628900" cy="533400"/>
          </a:xfrm>
          <a:prstGeom prst="rect">
            <a:avLst/>
          </a:prstGeom>
          <a:noFill/>
          <a:ln w="0">
            <a:noFill/>
            <a:prstDash val="solid"/>
          </a:ln>
        </p:spPr>
        <p:txBody>
          <a:bodyPr wrap="square" lIns="0" tIns="0" rIns="0" bIns="0" anchor="ctr">
            <a:normAutofit/>
          </a:bodyPr>
          <a:lstStyle/>
          <a:p>
            <a:pPr algn="l">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Full-Large</a:t>
            </a:r>
          </a:p>
        </p:txBody>
      </p:sp>
      <p:sp>
        <p:nvSpPr>
          <p:cNvPr id="31" name="Rectangle 30">
            <a:extLst>
              <a:ext uri="{FF2B5EF4-FFF2-40B4-BE49-F238E27FC236}">
                <a16:creationId xmlns:a16="http://schemas.microsoft.com/office/drawing/2014/main" id="{AC79F6D6-A046-49BD-9C8D-31B5A9A2348B}"/>
              </a:ext>
            </a:extLst>
          </p:cNvPr>
          <p:cNvSpPr>
            <a:spLocks noGrp="1"/>
          </p:cNvSpPr>
          <p:nvPr/>
        </p:nvSpPr>
        <p:spPr>
          <a:xfrm>
            <a:off x="4400550" y="3981450"/>
            <a:ext cx="120015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29,510</a:t>
            </a:r>
          </a:p>
        </p:txBody>
      </p:sp>
      <p:sp>
        <p:nvSpPr>
          <p:cNvPr id="32" name="Rectangle 31">
            <a:extLst>
              <a:ext uri="{FF2B5EF4-FFF2-40B4-BE49-F238E27FC236}">
                <a16:creationId xmlns:a16="http://schemas.microsoft.com/office/drawing/2014/main" id="{09150477-252F-44AA-8D18-563293F52074}"/>
              </a:ext>
            </a:extLst>
          </p:cNvPr>
          <p:cNvSpPr>
            <a:spLocks noGrp="1"/>
          </p:cNvSpPr>
          <p:nvPr/>
        </p:nvSpPr>
        <p:spPr>
          <a:xfrm>
            <a:off x="5734050" y="3981450"/>
            <a:ext cx="110490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1.86</a:t>
            </a:r>
          </a:p>
        </p:txBody>
      </p:sp>
      <p:sp>
        <p:nvSpPr>
          <p:cNvPr id="33" name="Rectangle 32">
            <a:extLst>
              <a:ext uri="{FF2B5EF4-FFF2-40B4-BE49-F238E27FC236}">
                <a16:creationId xmlns:a16="http://schemas.microsoft.com/office/drawing/2014/main" id="{E01FA3DC-86C7-44F4-A00D-F43DA068974E}"/>
              </a:ext>
            </a:extLst>
          </p:cNvPr>
          <p:cNvSpPr>
            <a:spLocks noGrp="1"/>
          </p:cNvSpPr>
          <p:nvPr/>
        </p:nvSpPr>
        <p:spPr>
          <a:xfrm>
            <a:off x="6972300" y="3981450"/>
            <a:ext cx="120015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.182</a:t>
            </a:r>
          </a:p>
        </p:txBody>
      </p:sp>
      <p:sp>
        <p:nvSpPr>
          <p:cNvPr id="34" name="Rectangle 33">
            <a:extLst>
              <a:ext uri="{FF2B5EF4-FFF2-40B4-BE49-F238E27FC236}">
                <a16:creationId xmlns:a16="http://schemas.microsoft.com/office/drawing/2014/main" id="{75AC91E1-EFD1-4DED-92E7-3BF94AE5ACA1}"/>
              </a:ext>
            </a:extLst>
          </p:cNvPr>
          <p:cNvSpPr>
            <a:spLocks noGrp="1"/>
          </p:cNvSpPr>
          <p:nvPr/>
        </p:nvSpPr>
        <p:spPr>
          <a:xfrm>
            <a:off x="8305800" y="3981450"/>
            <a:ext cx="2247900" cy="533400"/>
          </a:xfrm>
          <a:prstGeom prst="rect">
            <a:avLst/>
          </a:prstGeom>
          <a:noFill/>
          <a:ln w="0">
            <a:noFill/>
            <a:prstDash val="solid"/>
          </a:ln>
        </p:spPr>
        <p:txBody>
          <a:bodyPr wrap="square" lIns="0" tIns="0" rIns="0" bIns="0" anchor="ctr">
            <a:normAutofit/>
          </a:bodyPr>
          <a:lstStyle/>
          <a:p>
            <a:pPr algn="ctr">
              <a:buNone/>
              <a:defRPr sz="1575" b="0" i="0">
                <a:solidFill>
                  <a:srgbClr val="151412"/>
                </a:solidFill>
                <a:latin typeface="Avenir Next"/>
                <a:ea typeface="Avenir Next"/>
                <a:cs typeface="Avenir Next"/>
              </a:defRPr>
            </a:pPr>
            <a:r>
              <a:rPr sz="1575" b="0" i="0">
                <a:solidFill>
                  <a:srgbClr val="151412"/>
                </a:solidFill>
                <a:latin typeface="Avenir Next"/>
                <a:ea typeface="Avenir Next"/>
                <a:cs typeface="Avenir Next"/>
              </a:rPr>
              <a:t>larger + broader data</a:t>
            </a:r>
          </a:p>
        </p:txBody>
      </p:sp>
      <p:sp>
        <p:nvSpPr>
          <p:cNvPr id="35" name="Straight Connector 34">
            <a:extLst>
              <a:ext uri="{FF2B5EF4-FFF2-40B4-BE49-F238E27FC236}">
                <a16:creationId xmlns:a16="http://schemas.microsoft.com/office/drawing/2014/main" id="{BA88D6AC-2A06-4F15-A589-D4EE07EA16A2}"/>
              </a:ext>
            </a:extLst>
          </p:cNvPr>
          <p:cNvSpPr>
            <a:spLocks noGrp="1"/>
          </p:cNvSpPr>
          <p:nvPr/>
        </p:nvSpPr>
        <p:spPr>
          <a:xfrm>
            <a:off x="1571625" y="4552950"/>
            <a:ext cx="9048750" cy="0"/>
          </a:xfrm>
          <a:prstGeom prst="line">
            <a:avLst/>
          </a:prstGeom>
          <a:noFill/>
          <a:ln w="15240">
            <a:solidFill>
              <a:srgbClr val="151412"/>
            </a:solidFill>
            <a:prstDash val="solid"/>
          </a:ln>
        </p:spPr>
        <p:txBody>
          <a:bodyPr/>
          <a:lstStyle/>
          <a:p>
            <a:endParaRPr/>
          </a:p>
        </p:txBody>
      </p:sp>
      <p:sp>
        <p:nvSpPr>
          <p:cNvPr id="36" name="Rectangle 35">
            <a:extLst>
              <a:ext uri="{FF2B5EF4-FFF2-40B4-BE49-F238E27FC236}">
                <a16:creationId xmlns:a16="http://schemas.microsoft.com/office/drawing/2014/main" id="{13C0CE4C-6B73-4A9E-9D76-FA47B4260A6D}"/>
              </a:ext>
            </a:extLst>
          </p:cNvPr>
          <p:cNvSpPr>
            <a:spLocks noGrp="1"/>
          </p:cNvSpPr>
          <p:nvPr/>
        </p:nvSpPr>
        <p:spPr>
          <a:xfrm>
            <a:off x="1428750" y="4953000"/>
            <a:ext cx="2476500" cy="619125"/>
          </a:xfrm>
          <a:prstGeom prst="rect">
            <a:avLst/>
          </a:prstGeom>
          <a:noFill/>
          <a:ln w="0">
            <a:noFill/>
            <a:prstDash val="solid"/>
          </a:ln>
        </p:spPr>
        <p:txBody>
          <a:bodyPr wrap="square" lIns="0" tIns="0" rIns="0" bIns="0" anchor="t">
            <a:noAutofit/>
          </a:bodyPr>
          <a:lstStyle/>
          <a:p>
            <a:pPr algn="ctr">
              <a:buNone/>
              <a:defRPr sz="3600" b="1" i="0">
                <a:solidFill>
                  <a:srgbClr val="3974B9"/>
                </a:solidFill>
                <a:latin typeface="Georgia"/>
                <a:ea typeface="Georgia"/>
                <a:cs typeface="Georgia"/>
              </a:defRPr>
            </a:pPr>
            <a:r>
              <a:rPr sz="3600" b="1" i="0">
                <a:solidFill>
                  <a:srgbClr val="3974B9"/>
                </a:solidFill>
                <a:latin typeface="Georgia"/>
                <a:ea typeface="Georgia"/>
                <a:cs typeface="Georgia"/>
              </a:rPr>
              <a:t>145 h</a:t>
            </a:r>
          </a:p>
        </p:txBody>
      </p:sp>
      <p:sp>
        <p:nvSpPr>
          <p:cNvPr id="37" name="Rectangle 36">
            <a:extLst>
              <a:ext uri="{FF2B5EF4-FFF2-40B4-BE49-F238E27FC236}">
                <a16:creationId xmlns:a16="http://schemas.microsoft.com/office/drawing/2014/main" id="{27FC0626-79B9-402F-BC71-2937AAA91A6C}"/>
              </a:ext>
            </a:extLst>
          </p:cNvPr>
          <p:cNvSpPr>
            <a:spLocks noGrp="1"/>
          </p:cNvSpPr>
          <p:nvPr/>
        </p:nvSpPr>
        <p:spPr>
          <a:xfrm>
            <a:off x="1428750" y="5572125"/>
            <a:ext cx="2476500" cy="285750"/>
          </a:xfrm>
          <a:prstGeom prst="rect">
            <a:avLst/>
          </a:prstGeom>
          <a:noFill/>
          <a:ln w="0">
            <a:noFill/>
            <a:prstDash val="solid"/>
          </a:ln>
        </p:spPr>
        <p:txBody>
          <a:bodyPr wrap="square" lIns="0" tIns="0" rIns="0" bIns="0" anchor="t">
            <a:noAutofit/>
          </a:bodyPr>
          <a:lstStyle/>
          <a:p>
            <a:pPr algn="ctr">
              <a:buNone/>
              <a:defRPr sz="1350" b="1" i="0">
                <a:solidFill>
                  <a:srgbClr val="203448"/>
                </a:solidFill>
                <a:latin typeface="Avenir Next"/>
                <a:ea typeface="Avenir Next"/>
                <a:cs typeface="Avenir Next"/>
              </a:defRPr>
            </a:pPr>
            <a:r>
              <a:rPr sz="1350" b="1" i="0">
                <a:solidFill>
                  <a:srgbClr val="203448"/>
                </a:solidFill>
                <a:latin typeface="Avenir Next"/>
                <a:ea typeface="Avenir Next"/>
                <a:cs typeface="Avenir Next"/>
              </a:rPr>
              <a:t>scores better on AudioCaps</a:t>
            </a:r>
          </a:p>
        </p:txBody>
      </p:sp>
      <p:sp>
        <p:nvSpPr>
          <p:cNvPr id="38" name="Rectangle 37">
            <a:extLst>
              <a:ext uri="{FF2B5EF4-FFF2-40B4-BE49-F238E27FC236}">
                <a16:creationId xmlns:a16="http://schemas.microsoft.com/office/drawing/2014/main" id="{AD19F0B0-23C8-4252-A7E2-0F699A8F565A}"/>
              </a:ext>
            </a:extLst>
          </p:cNvPr>
          <p:cNvSpPr>
            <a:spLocks noGrp="1"/>
          </p:cNvSpPr>
          <p:nvPr/>
        </p:nvSpPr>
        <p:spPr>
          <a:xfrm>
            <a:off x="5572125" y="5095875"/>
            <a:ext cx="1047750" cy="666750"/>
          </a:xfrm>
          <a:prstGeom prst="rect">
            <a:avLst/>
          </a:prstGeom>
          <a:noFill/>
          <a:ln w="0">
            <a:noFill/>
            <a:prstDash val="solid"/>
          </a:ln>
        </p:spPr>
        <p:txBody>
          <a:bodyPr wrap="square" lIns="0" tIns="0" rIns="0" bIns="0" anchor="t">
            <a:noAutofit/>
          </a:bodyPr>
          <a:lstStyle/>
          <a:p>
            <a:pPr algn="ctr">
              <a:buNone/>
              <a:defRPr sz="3900" b="1" i="0">
                <a:solidFill>
                  <a:srgbClr val="B87928"/>
                </a:solidFill>
                <a:latin typeface="Avenir Next"/>
                <a:ea typeface="Avenir Next"/>
                <a:cs typeface="Avenir Next"/>
              </a:defRPr>
            </a:pPr>
            <a:r>
              <a:rPr sz="3900" b="1" i="0">
                <a:solidFill>
                  <a:srgbClr val="B87928"/>
                </a:solidFill>
                <a:latin typeface="Avenir Next"/>
                <a:ea typeface="Avenir Next"/>
                <a:cs typeface="Avenir Next"/>
              </a:rPr>
              <a:t>≠</a:t>
            </a:r>
          </a:p>
        </p:txBody>
      </p:sp>
      <p:sp>
        <p:nvSpPr>
          <p:cNvPr id="39" name="Rectangle 38">
            <a:extLst>
              <a:ext uri="{FF2B5EF4-FFF2-40B4-BE49-F238E27FC236}">
                <a16:creationId xmlns:a16="http://schemas.microsoft.com/office/drawing/2014/main" id="{228804F2-8E27-4FD1-A635-7A80D908C7E2}"/>
              </a:ext>
            </a:extLst>
          </p:cNvPr>
          <p:cNvSpPr>
            <a:spLocks noGrp="1"/>
          </p:cNvSpPr>
          <p:nvPr/>
        </p:nvSpPr>
        <p:spPr>
          <a:xfrm>
            <a:off x="8191500" y="4953000"/>
            <a:ext cx="2476500" cy="619125"/>
          </a:xfrm>
          <a:prstGeom prst="rect">
            <a:avLst/>
          </a:prstGeom>
          <a:noFill/>
          <a:ln w="0">
            <a:noFill/>
            <a:prstDash val="solid"/>
          </a:ln>
        </p:spPr>
        <p:txBody>
          <a:bodyPr wrap="square" lIns="0" tIns="0" rIns="0" bIns="0" anchor="t">
            <a:noAutofit/>
          </a:bodyPr>
          <a:lstStyle/>
          <a:p>
            <a:pPr algn="ctr">
              <a:buNone/>
              <a:defRPr sz="3600" b="1" i="0">
                <a:solidFill>
                  <a:srgbClr val="B87928"/>
                </a:solidFill>
                <a:latin typeface="Georgia"/>
                <a:ea typeface="Georgia"/>
                <a:cs typeface="Georgia"/>
              </a:defRPr>
            </a:pPr>
            <a:r>
              <a:rPr sz="3600" b="1" i="0">
                <a:solidFill>
                  <a:srgbClr val="B87928"/>
                </a:solidFill>
                <a:latin typeface="Georgia"/>
                <a:ea typeface="Georgia"/>
                <a:cs typeface="Georgia"/>
              </a:rPr>
              <a:t>29,510 h</a:t>
            </a:r>
          </a:p>
        </p:txBody>
      </p:sp>
      <p:sp>
        <p:nvSpPr>
          <p:cNvPr id="40" name="Rectangle 39">
            <a:extLst>
              <a:ext uri="{FF2B5EF4-FFF2-40B4-BE49-F238E27FC236}">
                <a16:creationId xmlns:a16="http://schemas.microsoft.com/office/drawing/2014/main" id="{E81A653C-9D65-4B9B-9AE9-73301F921AA9}"/>
              </a:ext>
            </a:extLst>
          </p:cNvPr>
          <p:cNvSpPr>
            <a:spLocks noGrp="1"/>
          </p:cNvSpPr>
          <p:nvPr/>
        </p:nvSpPr>
        <p:spPr>
          <a:xfrm>
            <a:off x="7953375" y="5572125"/>
            <a:ext cx="2952750" cy="285750"/>
          </a:xfrm>
          <a:prstGeom prst="rect">
            <a:avLst/>
          </a:prstGeom>
          <a:noFill/>
          <a:ln w="0">
            <a:noFill/>
            <a:prstDash val="solid"/>
          </a:ln>
        </p:spPr>
        <p:txBody>
          <a:bodyPr wrap="square" lIns="0" tIns="0" rIns="0" bIns="0" anchor="t">
            <a:noAutofit/>
          </a:bodyPr>
          <a:lstStyle/>
          <a:p>
            <a:pPr algn="ctr">
              <a:buNone/>
              <a:defRPr sz="1350" b="1" i="0">
                <a:solidFill>
                  <a:srgbClr val="203448"/>
                </a:solidFill>
                <a:latin typeface="Avenir Next"/>
                <a:ea typeface="Avenir Next"/>
                <a:cs typeface="Avenir Next"/>
              </a:defRPr>
            </a:pPr>
            <a:r>
              <a:rPr sz="1350" b="1" i="0">
                <a:solidFill>
                  <a:srgbClr val="203448"/>
                </a:solidFill>
                <a:latin typeface="Avenir Next"/>
                <a:ea typeface="Avenir Next"/>
                <a:cs typeface="Avenir Next"/>
              </a:rPr>
              <a:t>guaranteed AudioCaps gain</a:t>
            </a:r>
          </a:p>
        </p:txBody>
      </p:sp>
    </p:spTree>
    <p:extLst>
      <p:ext uri="{BB962C8B-B14F-4D97-AF65-F5344CB8AC3E}">
        <p14:creationId xmlns:p14="http://schemas.microsoft.com/office/powerpoint/2010/main" val="116550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50" name="section-23">
            <a:extLst>
              <a:ext uri="{FF2B5EF4-FFF2-40B4-BE49-F238E27FC236}">
                <a16:creationId xmlns:a16="http://schemas.microsoft.com/office/drawing/2014/main" id="{EBC7ACF9-3C04-488B-B144-7F0DF811EFA5}"/>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EVIDENCE</a:t>
            </a:r>
          </a:p>
        </p:txBody>
      </p:sp>
      <p:sp>
        <p:nvSpPr>
          <p:cNvPr id="2" name="Straight Connector 1">
            <a:extLst>
              <a:ext uri="{FF2B5EF4-FFF2-40B4-BE49-F238E27FC236}">
                <a16:creationId xmlns:a16="http://schemas.microsoft.com/office/drawing/2014/main" id="{3155FC66-97F6-4411-8916-61D97E0BDE32}"/>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23">
            <a:extLst>
              <a:ext uri="{FF2B5EF4-FFF2-40B4-BE49-F238E27FC236}">
                <a16:creationId xmlns:a16="http://schemas.microsoft.com/office/drawing/2014/main" id="{2943CD54-8E4C-475C-B486-114F84A8A48D}"/>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AudioLDM 2-Full leads 3 of 5 MusicCaps metrics</a:t>
            </a:r>
          </a:p>
        </p:txBody>
      </p:sp>
      <p:sp>
        <p:nvSpPr>
          <p:cNvPr id="4" name="Rectangle 3">
            <a:extLst>
              <a:ext uri="{FF2B5EF4-FFF2-40B4-BE49-F238E27FC236}">
                <a16:creationId xmlns:a16="http://schemas.microsoft.com/office/drawing/2014/main" id="{95905853-1C26-4106-AD22-5D970DD2BAEE}"/>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28</a:t>
            </a:r>
          </a:p>
        </p:txBody>
      </p:sp>
      <p:sp>
        <p:nvSpPr>
          <p:cNvPr id="5" name="Straight Connector 4">
            <a:extLst>
              <a:ext uri="{FF2B5EF4-FFF2-40B4-BE49-F238E27FC236}">
                <a16:creationId xmlns:a16="http://schemas.microsoft.com/office/drawing/2014/main" id="{56E1214A-2E15-4E9B-90D5-4A3675853156}"/>
              </a:ext>
            </a:extLst>
          </p:cNvPr>
          <p:cNvSpPr>
            <a:spLocks noGrp="1"/>
          </p:cNvSpPr>
          <p:nvPr/>
        </p:nvSpPr>
        <p:spPr>
          <a:xfrm>
            <a:off x="1619250" y="1666875"/>
            <a:ext cx="9429750" cy="0"/>
          </a:xfrm>
          <a:prstGeom prst="line">
            <a:avLst/>
          </a:prstGeom>
          <a:noFill/>
          <a:ln w="15240">
            <a:solidFill>
              <a:srgbClr val="151412"/>
            </a:solidFill>
            <a:prstDash val="solid"/>
          </a:ln>
        </p:spPr>
        <p:txBody>
          <a:bodyPr/>
          <a:lstStyle/>
          <a:p>
            <a:endParaRPr/>
          </a:p>
        </p:txBody>
      </p:sp>
      <p:sp>
        <p:nvSpPr>
          <p:cNvPr id="6" name="Rectangle 5">
            <a:extLst>
              <a:ext uri="{FF2B5EF4-FFF2-40B4-BE49-F238E27FC236}">
                <a16:creationId xmlns:a16="http://schemas.microsoft.com/office/drawing/2014/main" id="{094839EB-94D4-4102-8323-187593BA1637}"/>
              </a:ext>
            </a:extLst>
          </p:cNvPr>
          <p:cNvSpPr>
            <a:spLocks noGrp="1"/>
          </p:cNvSpPr>
          <p:nvPr/>
        </p:nvSpPr>
        <p:spPr>
          <a:xfrm>
            <a:off x="1685925" y="1714500"/>
            <a:ext cx="3200400" cy="304800"/>
          </a:xfrm>
          <a:prstGeom prst="rect">
            <a:avLst/>
          </a:prstGeom>
          <a:noFill/>
          <a:ln w="0">
            <a:noFill/>
            <a:prstDash val="solid"/>
          </a:ln>
        </p:spPr>
        <p:txBody>
          <a:bodyPr wrap="square" lIns="0" tIns="0" rIns="0" bIns="0" anchor="ctr">
            <a:normAutofit/>
          </a:bodyPr>
          <a:lstStyle/>
          <a:p>
            <a:pPr algn="l">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Model</a:t>
            </a:r>
          </a:p>
        </p:txBody>
      </p:sp>
      <p:sp>
        <p:nvSpPr>
          <p:cNvPr id="7" name="Rectangle 6">
            <a:extLst>
              <a:ext uri="{FF2B5EF4-FFF2-40B4-BE49-F238E27FC236}">
                <a16:creationId xmlns:a16="http://schemas.microsoft.com/office/drawing/2014/main" id="{38C0356B-505B-49F4-B803-2CF68511685D}"/>
              </a:ext>
            </a:extLst>
          </p:cNvPr>
          <p:cNvSpPr>
            <a:spLocks noGrp="1"/>
          </p:cNvSpPr>
          <p:nvPr/>
        </p:nvSpPr>
        <p:spPr>
          <a:xfrm>
            <a:off x="5019675" y="1714500"/>
            <a:ext cx="1057275"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FAD↓</a:t>
            </a:r>
          </a:p>
        </p:txBody>
      </p:sp>
      <p:sp>
        <p:nvSpPr>
          <p:cNvPr id="8" name="Rectangle 7">
            <a:extLst>
              <a:ext uri="{FF2B5EF4-FFF2-40B4-BE49-F238E27FC236}">
                <a16:creationId xmlns:a16="http://schemas.microsoft.com/office/drawing/2014/main" id="{BE26375C-49B7-4551-823C-1FE014329903}"/>
              </a:ext>
            </a:extLst>
          </p:cNvPr>
          <p:cNvSpPr>
            <a:spLocks noGrp="1"/>
          </p:cNvSpPr>
          <p:nvPr/>
        </p:nvSpPr>
        <p:spPr>
          <a:xfrm>
            <a:off x="6210300" y="1714500"/>
            <a:ext cx="1057275"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KL↓</a:t>
            </a:r>
          </a:p>
        </p:txBody>
      </p:sp>
      <p:sp>
        <p:nvSpPr>
          <p:cNvPr id="9" name="Rectangle 8">
            <a:extLst>
              <a:ext uri="{FF2B5EF4-FFF2-40B4-BE49-F238E27FC236}">
                <a16:creationId xmlns:a16="http://schemas.microsoft.com/office/drawing/2014/main" id="{5BE57936-AA93-414F-9F79-C28CD470242C}"/>
              </a:ext>
            </a:extLst>
          </p:cNvPr>
          <p:cNvSpPr>
            <a:spLocks noGrp="1"/>
          </p:cNvSpPr>
          <p:nvPr/>
        </p:nvSpPr>
        <p:spPr>
          <a:xfrm>
            <a:off x="7400925" y="1714500"/>
            <a:ext cx="11049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CLAP↑</a:t>
            </a:r>
          </a:p>
        </p:txBody>
      </p:sp>
      <p:sp>
        <p:nvSpPr>
          <p:cNvPr id="10" name="Rectangle 9">
            <a:extLst>
              <a:ext uri="{FF2B5EF4-FFF2-40B4-BE49-F238E27FC236}">
                <a16:creationId xmlns:a16="http://schemas.microsoft.com/office/drawing/2014/main" id="{5D086FB0-1D5E-4A64-8CCF-BAEA64773DC4}"/>
              </a:ext>
            </a:extLst>
          </p:cNvPr>
          <p:cNvSpPr>
            <a:spLocks noGrp="1"/>
          </p:cNvSpPr>
          <p:nvPr/>
        </p:nvSpPr>
        <p:spPr>
          <a:xfrm>
            <a:off x="8639175" y="1714500"/>
            <a:ext cx="11049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OVL↑</a:t>
            </a:r>
          </a:p>
        </p:txBody>
      </p:sp>
      <p:sp>
        <p:nvSpPr>
          <p:cNvPr id="11" name="Rectangle 10">
            <a:extLst>
              <a:ext uri="{FF2B5EF4-FFF2-40B4-BE49-F238E27FC236}">
                <a16:creationId xmlns:a16="http://schemas.microsoft.com/office/drawing/2014/main" id="{41C19410-A2AB-45B6-B25F-D0CF0ECE9788}"/>
              </a:ext>
            </a:extLst>
          </p:cNvPr>
          <p:cNvSpPr>
            <a:spLocks noGrp="1"/>
          </p:cNvSpPr>
          <p:nvPr/>
        </p:nvSpPr>
        <p:spPr>
          <a:xfrm>
            <a:off x="9877425" y="1714500"/>
            <a:ext cx="11049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REL↑</a:t>
            </a:r>
          </a:p>
        </p:txBody>
      </p:sp>
      <p:sp>
        <p:nvSpPr>
          <p:cNvPr id="12" name="Straight Connector 11">
            <a:extLst>
              <a:ext uri="{FF2B5EF4-FFF2-40B4-BE49-F238E27FC236}">
                <a16:creationId xmlns:a16="http://schemas.microsoft.com/office/drawing/2014/main" id="{2FA3FA72-19FE-4C90-883A-772A36C4DB1C}"/>
              </a:ext>
            </a:extLst>
          </p:cNvPr>
          <p:cNvSpPr>
            <a:spLocks noGrp="1"/>
          </p:cNvSpPr>
          <p:nvPr/>
        </p:nvSpPr>
        <p:spPr>
          <a:xfrm>
            <a:off x="1619250" y="2066925"/>
            <a:ext cx="9429750" cy="0"/>
          </a:xfrm>
          <a:prstGeom prst="line">
            <a:avLst/>
          </a:prstGeom>
          <a:noFill/>
          <a:ln w="10478">
            <a:solidFill>
              <a:srgbClr val="151412"/>
            </a:solidFill>
            <a:prstDash val="solid"/>
          </a:ln>
        </p:spPr>
        <p:txBody>
          <a:bodyPr/>
          <a:lstStyle/>
          <a:p>
            <a:endParaRPr/>
          </a:p>
        </p:txBody>
      </p:sp>
      <p:sp>
        <p:nvSpPr>
          <p:cNvPr id="13" name="Rectangle 12">
            <a:extLst>
              <a:ext uri="{FF2B5EF4-FFF2-40B4-BE49-F238E27FC236}">
                <a16:creationId xmlns:a16="http://schemas.microsoft.com/office/drawing/2014/main" id="{9E70E6CE-9AA4-4C8F-AF22-F1F024ECB37C}"/>
              </a:ext>
            </a:extLst>
          </p:cNvPr>
          <p:cNvSpPr>
            <a:spLocks noGrp="1"/>
          </p:cNvSpPr>
          <p:nvPr/>
        </p:nvSpPr>
        <p:spPr>
          <a:xfrm>
            <a:off x="1619250" y="2066925"/>
            <a:ext cx="9429750" cy="609600"/>
          </a:xfrm>
          <a:prstGeom prst="rect">
            <a:avLst/>
          </a:prstGeom>
          <a:solidFill>
            <a:srgbClr val="EAE6DD"/>
          </a:solidFill>
          <a:ln w="0">
            <a:noFill/>
            <a:prstDash val="solid"/>
          </a:ln>
        </p:spPr>
        <p:txBody>
          <a:bodyPr/>
          <a:lstStyle/>
          <a:p>
            <a:endParaRPr/>
          </a:p>
        </p:txBody>
      </p:sp>
      <p:sp>
        <p:nvSpPr>
          <p:cNvPr id="14" name="Rectangle 13">
            <a:extLst>
              <a:ext uri="{FF2B5EF4-FFF2-40B4-BE49-F238E27FC236}">
                <a16:creationId xmlns:a16="http://schemas.microsoft.com/office/drawing/2014/main" id="{FBBD7A5C-6BD6-40F3-A133-E87A2EEB2B10}"/>
              </a:ext>
            </a:extLst>
          </p:cNvPr>
          <p:cNvSpPr>
            <a:spLocks noGrp="1"/>
          </p:cNvSpPr>
          <p:nvPr/>
        </p:nvSpPr>
        <p:spPr>
          <a:xfrm>
            <a:off x="1685925" y="2105025"/>
            <a:ext cx="3200400" cy="533400"/>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MusicGen-Medium (reported)</a:t>
            </a:r>
          </a:p>
        </p:txBody>
      </p:sp>
      <p:sp>
        <p:nvSpPr>
          <p:cNvPr id="15" name="Rectangle 14">
            <a:extLst>
              <a:ext uri="{FF2B5EF4-FFF2-40B4-BE49-F238E27FC236}">
                <a16:creationId xmlns:a16="http://schemas.microsoft.com/office/drawing/2014/main" id="{03BA740E-35C4-4512-97E4-427F412BDA2C}"/>
              </a:ext>
            </a:extLst>
          </p:cNvPr>
          <p:cNvSpPr>
            <a:spLocks noGrp="1"/>
          </p:cNvSpPr>
          <p:nvPr/>
        </p:nvSpPr>
        <p:spPr>
          <a:xfrm>
            <a:off x="5019675" y="2105025"/>
            <a:ext cx="1057275"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3.40</a:t>
            </a:r>
          </a:p>
        </p:txBody>
      </p:sp>
      <p:sp>
        <p:nvSpPr>
          <p:cNvPr id="16" name="Rectangle 15">
            <a:extLst>
              <a:ext uri="{FF2B5EF4-FFF2-40B4-BE49-F238E27FC236}">
                <a16:creationId xmlns:a16="http://schemas.microsoft.com/office/drawing/2014/main" id="{0BACEDAF-575F-4E68-8E20-9A0AE0A9285D}"/>
              </a:ext>
            </a:extLst>
          </p:cNvPr>
          <p:cNvSpPr>
            <a:spLocks noGrp="1"/>
          </p:cNvSpPr>
          <p:nvPr/>
        </p:nvSpPr>
        <p:spPr>
          <a:xfrm>
            <a:off x="6210300" y="2105025"/>
            <a:ext cx="1057275"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1.23</a:t>
            </a:r>
          </a:p>
        </p:txBody>
      </p:sp>
      <p:sp>
        <p:nvSpPr>
          <p:cNvPr id="17" name="Rectangle 16">
            <a:extLst>
              <a:ext uri="{FF2B5EF4-FFF2-40B4-BE49-F238E27FC236}">
                <a16:creationId xmlns:a16="http://schemas.microsoft.com/office/drawing/2014/main" id="{B8DBBD2E-A4A1-4079-A451-882E9EDF71E3}"/>
              </a:ext>
            </a:extLst>
          </p:cNvPr>
          <p:cNvSpPr>
            <a:spLocks noGrp="1"/>
          </p:cNvSpPr>
          <p:nvPr/>
        </p:nvSpPr>
        <p:spPr>
          <a:xfrm>
            <a:off x="7400925" y="21050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.320</a:t>
            </a:r>
          </a:p>
        </p:txBody>
      </p:sp>
      <p:sp>
        <p:nvSpPr>
          <p:cNvPr id="18" name="Rectangle 17">
            <a:extLst>
              <a:ext uri="{FF2B5EF4-FFF2-40B4-BE49-F238E27FC236}">
                <a16:creationId xmlns:a16="http://schemas.microsoft.com/office/drawing/2014/main" id="{F211FD2B-F57E-4D06-B394-E59C546DD7DA}"/>
              </a:ext>
            </a:extLst>
          </p:cNvPr>
          <p:cNvSpPr>
            <a:spLocks noGrp="1"/>
          </p:cNvSpPr>
          <p:nvPr/>
        </p:nvSpPr>
        <p:spPr>
          <a:xfrm>
            <a:off x="8639175" y="21050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a:t>
            </a:r>
          </a:p>
        </p:txBody>
      </p:sp>
      <p:sp>
        <p:nvSpPr>
          <p:cNvPr id="19" name="Rectangle 18">
            <a:extLst>
              <a:ext uri="{FF2B5EF4-FFF2-40B4-BE49-F238E27FC236}">
                <a16:creationId xmlns:a16="http://schemas.microsoft.com/office/drawing/2014/main" id="{9B094E8B-7823-4A9E-BA45-B5FFD4095697}"/>
              </a:ext>
            </a:extLst>
          </p:cNvPr>
          <p:cNvSpPr>
            <a:spLocks noGrp="1"/>
          </p:cNvSpPr>
          <p:nvPr/>
        </p:nvSpPr>
        <p:spPr>
          <a:xfrm>
            <a:off x="9877425" y="21050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a:t>
            </a:r>
          </a:p>
        </p:txBody>
      </p:sp>
      <p:sp>
        <p:nvSpPr>
          <p:cNvPr id="20" name="Straight Connector 19">
            <a:extLst>
              <a:ext uri="{FF2B5EF4-FFF2-40B4-BE49-F238E27FC236}">
                <a16:creationId xmlns:a16="http://schemas.microsoft.com/office/drawing/2014/main" id="{5654825F-FF5E-43C0-9223-65EE578CD1DC}"/>
              </a:ext>
            </a:extLst>
          </p:cNvPr>
          <p:cNvSpPr>
            <a:spLocks noGrp="1"/>
          </p:cNvSpPr>
          <p:nvPr/>
        </p:nvSpPr>
        <p:spPr>
          <a:xfrm>
            <a:off x="1619250" y="2676525"/>
            <a:ext cx="9429750" cy="0"/>
          </a:xfrm>
          <a:prstGeom prst="line">
            <a:avLst/>
          </a:prstGeom>
          <a:noFill/>
          <a:ln w="10478">
            <a:solidFill>
              <a:srgbClr val="B9B5AB"/>
            </a:solidFill>
            <a:prstDash val="solid"/>
          </a:ln>
        </p:spPr>
        <p:txBody>
          <a:bodyPr/>
          <a:lstStyle/>
          <a:p>
            <a:endParaRPr/>
          </a:p>
        </p:txBody>
      </p:sp>
      <p:sp>
        <p:nvSpPr>
          <p:cNvPr id="21" name="Rectangle 20">
            <a:extLst>
              <a:ext uri="{FF2B5EF4-FFF2-40B4-BE49-F238E27FC236}">
                <a16:creationId xmlns:a16="http://schemas.microsoft.com/office/drawing/2014/main" id="{5B348F8E-78C6-4374-AD37-353DEA1A3606}"/>
              </a:ext>
            </a:extLst>
          </p:cNvPr>
          <p:cNvSpPr>
            <a:spLocks noGrp="1"/>
          </p:cNvSpPr>
          <p:nvPr/>
        </p:nvSpPr>
        <p:spPr>
          <a:xfrm>
            <a:off x="1685925" y="2714625"/>
            <a:ext cx="3200400" cy="533400"/>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MusicGen-Medium*</a:t>
            </a:r>
          </a:p>
        </p:txBody>
      </p:sp>
      <p:sp>
        <p:nvSpPr>
          <p:cNvPr id="22" name="Rectangle 21">
            <a:extLst>
              <a:ext uri="{FF2B5EF4-FFF2-40B4-BE49-F238E27FC236}">
                <a16:creationId xmlns:a16="http://schemas.microsoft.com/office/drawing/2014/main" id="{C859F8E5-745A-4327-82E0-BA855DB0F761}"/>
              </a:ext>
            </a:extLst>
          </p:cNvPr>
          <p:cNvSpPr>
            <a:spLocks noGrp="1"/>
          </p:cNvSpPr>
          <p:nvPr/>
        </p:nvSpPr>
        <p:spPr>
          <a:xfrm>
            <a:off x="5019675" y="2714625"/>
            <a:ext cx="1057275"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4.89</a:t>
            </a:r>
          </a:p>
        </p:txBody>
      </p:sp>
      <p:sp>
        <p:nvSpPr>
          <p:cNvPr id="23" name="Rectangle 22">
            <a:extLst>
              <a:ext uri="{FF2B5EF4-FFF2-40B4-BE49-F238E27FC236}">
                <a16:creationId xmlns:a16="http://schemas.microsoft.com/office/drawing/2014/main" id="{0E871969-E5D8-49AD-8ADA-BA5140D4173E}"/>
              </a:ext>
            </a:extLst>
          </p:cNvPr>
          <p:cNvSpPr>
            <a:spLocks noGrp="1"/>
          </p:cNvSpPr>
          <p:nvPr/>
        </p:nvSpPr>
        <p:spPr>
          <a:xfrm>
            <a:off x="6210300" y="2714625"/>
            <a:ext cx="1057275"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1.35</a:t>
            </a:r>
          </a:p>
        </p:txBody>
      </p:sp>
      <p:sp>
        <p:nvSpPr>
          <p:cNvPr id="24" name="Rectangle 23">
            <a:extLst>
              <a:ext uri="{FF2B5EF4-FFF2-40B4-BE49-F238E27FC236}">
                <a16:creationId xmlns:a16="http://schemas.microsoft.com/office/drawing/2014/main" id="{0C43A5F2-253D-4D83-ABFB-3686B8F84464}"/>
              </a:ext>
            </a:extLst>
          </p:cNvPr>
          <p:cNvSpPr>
            <a:spLocks noGrp="1"/>
          </p:cNvSpPr>
          <p:nvPr/>
        </p:nvSpPr>
        <p:spPr>
          <a:xfrm>
            <a:off x="7400925" y="27146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.291</a:t>
            </a:r>
          </a:p>
        </p:txBody>
      </p:sp>
      <p:sp>
        <p:nvSpPr>
          <p:cNvPr id="25" name="Rectangle 24">
            <a:extLst>
              <a:ext uri="{FF2B5EF4-FFF2-40B4-BE49-F238E27FC236}">
                <a16:creationId xmlns:a16="http://schemas.microsoft.com/office/drawing/2014/main" id="{83249111-2C8F-4A69-AD29-E042E3D541B9}"/>
              </a:ext>
            </a:extLst>
          </p:cNvPr>
          <p:cNvSpPr>
            <a:spLocks noGrp="1"/>
          </p:cNvSpPr>
          <p:nvPr/>
        </p:nvSpPr>
        <p:spPr>
          <a:xfrm>
            <a:off x="8639175" y="27146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3.37</a:t>
            </a:r>
          </a:p>
        </p:txBody>
      </p:sp>
      <p:sp>
        <p:nvSpPr>
          <p:cNvPr id="26" name="Rectangle 25">
            <a:extLst>
              <a:ext uri="{FF2B5EF4-FFF2-40B4-BE49-F238E27FC236}">
                <a16:creationId xmlns:a16="http://schemas.microsoft.com/office/drawing/2014/main" id="{6A85412E-BF19-42A2-9BFB-263A7E87A8FD}"/>
              </a:ext>
            </a:extLst>
          </p:cNvPr>
          <p:cNvSpPr>
            <a:spLocks noGrp="1"/>
          </p:cNvSpPr>
          <p:nvPr/>
        </p:nvSpPr>
        <p:spPr>
          <a:xfrm>
            <a:off x="9877425" y="27146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3.38</a:t>
            </a:r>
          </a:p>
        </p:txBody>
      </p:sp>
      <p:sp>
        <p:nvSpPr>
          <p:cNvPr id="27" name="Rectangle 26">
            <a:extLst>
              <a:ext uri="{FF2B5EF4-FFF2-40B4-BE49-F238E27FC236}">
                <a16:creationId xmlns:a16="http://schemas.microsoft.com/office/drawing/2014/main" id="{5C92F789-6485-4A03-A385-0FAB9E5BADE2}"/>
              </a:ext>
            </a:extLst>
          </p:cNvPr>
          <p:cNvSpPr>
            <a:spLocks noGrp="1"/>
          </p:cNvSpPr>
          <p:nvPr/>
        </p:nvSpPr>
        <p:spPr>
          <a:xfrm>
            <a:off x="1685925" y="3324225"/>
            <a:ext cx="3200400" cy="533400"/>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AudioLDM-M*</a:t>
            </a:r>
          </a:p>
        </p:txBody>
      </p:sp>
      <p:sp>
        <p:nvSpPr>
          <p:cNvPr id="28" name="Rectangle 27">
            <a:extLst>
              <a:ext uri="{FF2B5EF4-FFF2-40B4-BE49-F238E27FC236}">
                <a16:creationId xmlns:a16="http://schemas.microsoft.com/office/drawing/2014/main" id="{E1268E5A-25E7-4D44-AEAE-5AF53CDE8F79}"/>
              </a:ext>
            </a:extLst>
          </p:cNvPr>
          <p:cNvSpPr>
            <a:spLocks noGrp="1"/>
          </p:cNvSpPr>
          <p:nvPr/>
        </p:nvSpPr>
        <p:spPr>
          <a:xfrm>
            <a:off x="5019675" y="3324225"/>
            <a:ext cx="1057275"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3.20</a:t>
            </a:r>
          </a:p>
        </p:txBody>
      </p:sp>
      <p:sp>
        <p:nvSpPr>
          <p:cNvPr id="29" name="Rectangle 28">
            <a:extLst>
              <a:ext uri="{FF2B5EF4-FFF2-40B4-BE49-F238E27FC236}">
                <a16:creationId xmlns:a16="http://schemas.microsoft.com/office/drawing/2014/main" id="{515B912E-B6EA-4704-8F07-606A7E7ADA30}"/>
              </a:ext>
            </a:extLst>
          </p:cNvPr>
          <p:cNvSpPr>
            <a:spLocks noGrp="1"/>
          </p:cNvSpPr>
          <p:nvPr/>
        </p:nvSpPr>
        <p:spPr>
          <a:xfrm>
            <a:off x="6210300" y="3324225"/>
            <a:ext cx="1057275"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1.29</a:t>
            </a:r>
          </a:p>
        </p:txBody>
      </p:sp>
      <p:sp>
        <p:nvSpPr>
          <p:cNvPr id="30" name="Rectangle 29">
            <a:extLst>
              <a:ext uri="{FF2B5EF4-FFF2-40B4-BE49-F238E27FC236}">
                <a16:creationId xmlns:a16="http://schemas.microsoft.com/office/drawing/2014/main" id="{37F8C55A-CADA-4CCD-ABBE-147575B45656}"/>
              </a:ext>
            </a:extLst>
          </p:cNvPr>
          <p:cNvSpPr>
            <a:spLocks noGrp="1"/>
          </p:cNvSpPr>
          <p:nvPr/>
        </p:nvSpPr>
        <p:spPr>
          <a:xfrm>
            <a:off x="7400925" y="3324225"/>
            <a:ext cx="1104900" cy="533400"/>
          </a:xfrm>
          <a:prstGeom prst="rect">
            <a:avLst/>
          </a:prstGeom>
          <a:noFill/>
          <a:ln w="0">
            <a:noFill/>
            <a:prstDash val="solid"/>
          </a:ln>
        </p:spPr>
        <p:txBody>
          <a:bodyPr wrap="square" lIns="0" tIns="0" rIns="0" bIns="0" anchor="ctr">
            <a:normAutofit/>
          </a:bodyPr>
          <a:lstStyle/>
          <a:p>
            <a:pPr algn="ctr">
              <a:buNone/>
              <a:defRPr sz="1500" b="1" i="0">
                <a:solidFill>
                  <a:srgbClr val="70246F"/>
                </a:solidFill>
                <a:latin typeface="Avenir Next"/>
                <a:ea typeface="Avenir Next"/>
                <a:cs typeface="Avenir Next"/>
              </a:defRPr>
            </a:pPr>
            <a:r>
              <a:rPr sz="1500" b="1" i="0">
                <a:solidFill>
                  <a:srgbClr val="70246F"/>
                </a:solidFill>
                <a:latin typeface="Avenir Next"/>
                <a:ea typeface="Avenir Next"/>
                <a:cs typeface="Avenir Next"/>
              </a:rPr>
              <a:t>.360</a:t>
            </a:r>
          </a:p>
        </p:txBody>
      </p:sp>
      <p:sp>
        <p:nvSpPr>
          <p:cNvPr id="31" name="Rectangle 30">
            <a:extLst>
              <a:ext uri="{FF2B5EF4-FFF2-40B4-BE49-F238E27FC236}">
                <a16:creationId xmlns:a16="http://schemas.microsoft.com/office/drawing/2014/main" id="{6F3A8134-73E9-40D9-823A-25ECCED7B4E3}"/>
              </a:ext>
            </a:extLst>
          </p:cNvPr>
          <p:cNvSpPr>
            <a:spLocks noGrp="1"/>
          </p:cNvSpPr>
          <p:nvPr/>
        </p:nvSpPr>
        <p:spPr>
          <a:xfrm>
            <a:off x="8639175" y="33242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3.03</a:t>
            </a:r>
          </a:p>
        </p:txBody>
      </p:sp>
      <p:sp>
        <p:nvSpPr>
          <p:cNvPr id="32" name="Rectangle 31">
            <a:extLst>
              <a:ext uri="{FF2B5EF4-FFF2-40B4-BE49-F238E27FC236}">
                <a16:creationId xmlns:a16="http://schemas.microsoft.com/office/drawing/2014/main" id="{481FE9AA-F64D-4DFE-BBB7-2B437FE66A15}"/>
              </a:ext>
            </a:extLst>
          </p:cNvPr>
          <p:cNvSpPr>
            <a:spLocks noGrp="1"/>
          </p:cNvSpPr>
          <p:nvPr/>
        </p:nvSpPr>
        <p:spPr>
          <a:xfrm>
            <a:off x="9877425" y="33242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3.25</a:t>
            </a:r>
          </a:p>
        </p:txBody>
      </p:sp>
      <p:sp>
        <p:nvSpPr>
          <p:cNvPr id="33" name="Straight Connector 32">
            <a:extLst>
              <a:ext uri="{FF2B5EF4-FFF2-40B4-BE49-F238E27FC236}">
                <a16:creationId xmlns:a16="http://schemas.microsoft.com/office/drawing/2014/main" id="{B1BD8D47-98A7-4869-BDB4-0040EA509064}"/>
              </a:ext>
            </a:extLst>
          </p:cNvPr>
          <p:cNvSpPr>
            <a:spLocks noGrp="1"/>
          </p:cNvSpPr>
          <p:nvPr/>
        </p:nvSpPr>
        <p:spPr>
          <a:xfrm>
            <a:off x="1619250" y="3895725"/>
            <a:ext cx="9429750" cy="0"/>
          </a:xfrm>
          <a:prstGeom prst="line">
            <a:avLst/>
          </a:prstGeom>
          <a:noFill/>
          <a:ln w="10478">
            <a:solidFill>
              <a:srgbClr val="B9B5AB"/>
            </a:solidFill>
            <a:prstDash val="solid"/>
          </a:ln>
        </p:spPr>
        <p:txBody>
          <a:bodyPr/>
          <a:lstStyle/>
          <a:p>
            <a:endParaRPr/>
          </a:p>
        </p:txBody>
      </p:sp>
      <p:sp>
        <p:nvSpPr>
          <p:cNvPr id="34" name="Rectangle 33">
            <a:extLst>
              <a:ext uri="{FF2B5EF4-FFF2-40B4-BE49-F238E27FC236}">
                <a16:creationId xmlns:a16="http://schemas.microsoft.com/office/drawing/2014/main" id="{C4FB02CF-29D2-4623-A285-02E335F82DF4}"/>
              </a:ext>
            </a:extLst>
          </p:cNvPr>
          <p:cNvSpPr>
            <a:spLocks noGrp="1"/>
          </p:cNvSpPr>
          <p:nvPr/>
        </p:nvSpPr>
        <p:spPr>
          <a:xfrm>
            <a:off x="1685925" y="3933825"/>
            <a:ext cx="3200400" cy="533400"/>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AudioLDM 2-MSD</a:t>
            </a:r>
          </a:p>
        </p:txBody>
      </p:sp>
      <p:sp>
        <p:nvSpPr>
          <p:cNvPr id="35" name="Rectangle 34">
            <a:extLst>
              <a:ext uri="{FF2B5EF4-FFF2-40B4-BE49-F238E27FC236}">
                <a16:creationId xmlns:a16="http://schemas.microsoft.com/office/drawing/2014/main" id="{6F545E8B-C09B-4522-8F35-CEB831194446}"/>
              </a:ext>
            </a:extLst>
          </p:cNvPr>
          <p:cNvSpPr>
            <a:spLocks noGrp="1"/>
          </p:cNvSpPr>
          <p:nvPr/>
        </p:nvSpPr>
        <p:spPr>
          <a:xfrm>
            <a:off x="5019675" y="3933825"/>
            <a:ext cx="1057275"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4.47</a:t>
            </a:r>
          </a:p>
        </p:txBody>
      </p:sp>
      <p:sp>
        <p:nvSpPr>
          <p:cNvPr id="36" name="Rectangle 35">
            <a:extLst>
              <a:ext uri="{FF2B5EF4-FFF2-40B4-BE49-F238E27FC236}">
                <a16:creationId xmlns:a16="http://schemas.microsoft.com/office/drawing/2014/main" id="{DC5C1AFB-CB77-42B9-8BEE-78925EA2593F}"/>
              </a:ext>
            </a:extLst>
          </p:cNvPr>
          <p:cNvSpPr>
            <a:spLocks noGrp="1"/>
          </p:cNvSpPr>
          <p:nvPr/>
        </p:nvSpPr>
        <p:spPr>
          <a:xfrm>
            <a:off x="6210300" y="3933825"/>
            <a:ext cx="1057275"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1.32</a:t>
            </a:r>
          </a:p>
        </p:txBody>
      </p:sp>
      <p:sp>
        <p:nvSpPr>
          <p:cNvPr id="37" name="Rectangle 36">
            <a:extLst>
              <a:ext uri="{FF2B5EF4-FFF2-40B4-BE49-F238E27FC236}">
                <a16:creationId xmlns:a16="http://schemas.microsoft.com/office/drawing/2014/main" id="{798EF3CB-3522-4D3B-A5C5-DE3418C2FFA0}"/>
              </a:ext>
            </a:extLst>
          </p:cNvPr>
          <p:cNvSpPr>
            <a:spLocks noGrp="1"/>
          </p:cNvSpPr>
          <p:nvPr/>
        </p:nvSpPr>
        <p:spPr>
          <a:xfrm>
            <a:off x="7400925" y="39338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.294</a:t>
            </a:r>
          </a:p>
        </p:txBody>
      </p:sp>
      <p:sp>
        <p:nvSpPr>
          <p:cNvPr id="38" name="Rectangle 37">
            <a:extLst>
              <a:ext uri="{FF2B5EF4-FFF2-40B4-BE49-F238E27FC236}">
                <a16:creationId xmlns:a16="http://schemas.microsoft.com/office/drawing/2014/main" id="{CD8EC422-3FB6-4EE7-8683-DC8243E52CEE}"/>
              </a:ext>
            </a:extLst>
          </p:cNvPr>
          <p:cNvSpPr>
            <a:spLocks noGrp="1"/>
          </p:cNvSpPr>
          <p:nvPr/>
        </p:nvSpPr>
        <p:spPr>
          <a:xfrm>
            <a:off x="8639175" y="3933825"/>
            <a:ext cx="1104900" cy="533400"/>
          </a:xfrm>
          <a:prstGeom prst="rect">
            <a:avLst/>
          </a:prstGeom>
          <a:noFill/>
          <a:ln w="0">
            <a:noFill/>
            <a:prstDash val="solid"/>
          </a:ln>
        </p:spPr>
        <p:txBody>
          <a:bodyPr wrap="square" lIns="0" tIns="0" rIns="0" bIns="0" anchor="ctr">
            <a:normAutofit/>
          </a:bodyPr>
          <a:lstStyle/>
          <a:p>
            <a:pPr algn="ctr">
              <a:buNone/>
              <a:defRPr sz="1500" b="1" i="0">
                <a:solidFill>
                  <a:srgbClr val="3974B9"/>
                </a:solidFill>
                <a:latin typeface="Avenir Next"/>
                <a:ea typeface="Avenir Next"/>
                <a:cs typeface="Avenir Next"/>
              </a:defRPr>
            </a:pPr>
            <a:r>
              <a:rPr sz="1500" b="1" i="0">
                <a:solidFill>
                  <a:srgbClr val="3974B9"/>
                </a:solidFill>
                <a:latin typeface="Avenir Next"/>
                <a:ea typeface="Avenir Next"/>
                <a:cs typeface="Avenir Next"/>
              </a:rPr>
              <a:t>3.41</a:t>
            </a:r>
          </a:p>
        </p:txBody>
      </p:sp>
      <p:sp>
        <p:nvSpPr>
          <p:cNvPr id="39" name="Rectangle 38">
            <a:extLst>
              <a:ext uri="{FF2B5EF4-FFF2-40B4-BE49-F238E27FC236}">
                <a16:creationId xmlns:a16="http://schemas.microsoft.com/office/drawing/2014/main" id="{09284910-614A-4BA0-9A65-25FB178F0F01}"/>
              </a:ext>
            </a:extLst>
          </p:cNvPr>
          <p:cNvSpPr>
            <a:spLocks noGrp="1"/>
          </p:cNvSpPr>
          <p:nvPr/>
        </p:nvSpPr>
        <p:spPr>
          <a:xfrm>
            <a:off x="9877425" y="39338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3.30</a:t>
            </a:r>
          </a:p>
        </p:txBody>
      </p:sp>
      <p:sp>
        <p:nvSpPr>
          <p:cNvPr id="40" name="Rectangle 39">
            <a:extLst>
              <a:ext uri="{FF2B5EF4-FFF2-40B4-BE49-F238E27FC236}">
                <a16:creationId xmlns:a16="http://schemas.microsoft.com/office/drawing/2014/main" id="{08CA0FB6-92EE-4175-85EA-73255B5D010C}"/>
              </a:ext>
            </a:extLst>
          </p:cNvPr>
          <p:cNvSpPr>
            <a:spLocks noGrp="1"/>
          </p:cNvSpPr>
          <p:nvPr/>
        </p:nvSpPr>
        <p:spPr>
          <a:xfrm>
            <a:off x="1619250" y="4505325"/>
            <a:ext cx="9429750" cy="609600"/>
          </a:xfrm>
          <a:prstGeom prst="rect">
            <a:avLst/>
          </a:prstGeom>
          <a:solidFill>
            <a:srgbClr val="E7EFF8"/>
          </a:solidFill>
          <a:ln w="0">
            <a:noFill/>
            <a:prstDash val="solid"/>
          </a:ln>
        </p:spPr>
        <p:txBody>
          <a:bodyPr/>
          <a:lstStyle/>
          <a:p>
            <a:endParaRPr/>
          </a:p>
        </p:txBody>
      </p:sp>
      <p:sp>
        <p:nvSpPr>
          <p:cNvPr id="41" name="Rectangle 40">
            <a:extLst>
              <a:ext uri="{FF2B5EF4-FFF2-40B4-BE49-F238E27FC236}">
                <a16:creationId xmlns:a16="http://schemas.microsoft.com/office/drawing/2014/main" id="{5DAA4003-17E9-422C-96A8-3898E46DB38A}"/>
              </a:ext>
            </a:extLst>
          </p:cNvPr>
          <p:cNvSpPr>
            <a:spLocks noGrp="1"/>
          </p:cNvSpPr>
          <p:nvPr/>
        </p:nvSpPr>
        <p:spPr>
          <a:xfrm>
            <a:off x="1685925" y="4543425"/>
            <a:ext cx="3200400" cy="533400"/>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AudioLDM 2-Full</a:t>
            </a:r>
          </a:p>
        </p:txBody>
      </p:sp>
      <p:sp>
        <p:nvSpPr>
          <p:cNvPr id="42" name="Rectangle 41">
            <a:extLst>
              <a:ext uri="{FF2B5EF4-FFF2-40B4-BE49-F238E27FC236}">
                <a16:creationId xmlns:a16="http://schemas.microsoft.com/office/drawing/2014/main" id="{4F9187BD-B633-4CF9-9F95-D58541917DCF}"/>
              </a:ext>
            </a:extLst>
          </p:cNvPr>
          <p:cNvSpPr>
            <a:spLocks noGrp="1"/>
          </p:cNvSpPr>
          <p:nvPr/>
        </p:nvSpPr>
        <p:spPr>
          <a:xfrm>
            <a:off x="5019675" y="4543425"/>
            <a:ext cx="1057275" cy="533400"/>
          </a:xfrm>
          <a:prstGeom prst="rect">
            <a:avLst/>
          </a:prstGeom>
          <a:noFill/>
          <a:ln w="0">
            <a:noFill/>
            <a:prstDash val="solid"/>
          </a:ln>
        </p:spPr>
        <p:txBody>
          <a:bodyPr wrap="square" lIns="0" tIns="0" rIns="0" bIns="0" anchor="ctr">
            <a:normAutofit/>
          </a:bodyPr>
          <a:lstStyle/>
          <a:p>
            <a:pPr algn="ctr">
              <a:buNone/>
              <a:defRPr sz="1500" b="1" i="0">
                <a:solidFill>
                  <a:srgbClr val="3974B9"/>
                </a:solidFill>
                <a:latin typeface="Avenir Next"/>
                <a:ea typeface="Avenir Next"/>
                <a:cs typeface="Avenir Next"/>
              </a:defRPr>
            </a:pPr>
            <a:r>
              <a:rPr sz="1500" b="1" i="0">
                <a:solidFill>
                  <a:srgbClr val="3974B9"/>
                </a:solidFill>
                <a:latin typeface="Avenir Next"/>
                <a:ea typeface="Avenir Next"/>
                <a:cs typeface="Avenir Next"/>
              </a:rPr>
              <a:t>3.13</a:t>
            </a:r>
          </a:p>
        </p:txBody>
      </p:sp>
      <p:sp>
        <p:nvSpPr>
          <p:cNvPr id="43" name="Rectangle 42">
            <a:extLst>
              <a:ext uri="{FF2B5EF4-FFF2-40B4-BE49-F238E27FC236}">
                <a16:creationId xmlns:a16="http://schemas.microsoft.com/office/drawing/2014/main" id="{B2927B61-779D-4F55-830E-910C86A62207}"/>
              </a:ext>
            </a:extLst>
          </p:cNvPr>
          <p:cNvSpPr>
            <a:spLocks noGrp="1"/>
          </p:cNvSpPr>
          <p:nvPr/>
        </p:nvSpPr>
        <p:spPr>
          <a:xfrm>
            <a:off x="6210300" y="4543425"/>
            <a:ext cx="1057275" cy="533400"/>
          </a:xfrm>
          <a:prstGeom prst="rect">
            <a:avLst/>
          </a:prstGeom>
          <a:noFill/>
          <a:ln w="0">
            <a:noFill/>
            <a:prstDash val="solid"/>
          </a:ln>
        </p:spPr>
        <p:txBody>
          <a:bodyPr wrap="square" lIns="0" tIns="0" rIns="0" bIns="0" anchor="ctr">
            <a:normAutofit/>
          </a:bodyPr>
          <a:lstStyle/>
          <a:p>
            <a:pPr algn="ctr">
              <a:buNone/>
              <a:defRPr sz="1500" b="1" i="0">
                <a:solidFill>
                  <a:srgbClr val="3974B9"/>
                </a:solidFill>
                <a:latin typeface="Avenir Next"/>
                <a:ea typeface="Avenir Next"/>
                <a:cs typeface="Avenir Next"/>
              </a:defRPr>
            </a:pPr>
            <a:r>
              <a:rPr sz="1500" b="1" i="0">
                <a:solidFill>
                  <a:srgbClr val="3974B9"/>
                </a:solidFill>
                <a:latin typeface="Avenir Next"/>
                <a:ea typeface="Avenir Next"/>
                <a:cs typeface="Avenir Next"/>
              </a:rPr>
              <a:t>1.20</a:t>
            </a:r>
          </a:p>
        </p:txBody>
      </p:sp>
      <p:sp>
        <p:nvSpPr>
          <p:cNvPr id="44" name="Rectangle 43">
            <a:extLst>
              <a:ext uri="{FF2B5EF4-FFF2-40B4-BE49-F238E27FC236}">
                <a16:creationId xmlns:a16="http://schemas.microsoft.com/office/drawing/2014/main" id="{8D481219-BBF5-4B26-8028-72F55B737ABC}"/>
              </a:ext>
            </a:extLst>
          </p:cNvPr>
          <p:cNvSpPr>
            <a:spLocks noGrp="1"/>
          </p:cNvSpPr>
          <p:nvPr/>
        </p:nvSpPr>
        <p:spPr>
          <a:xfrm>
            <a:off x="7400925" y="45434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.301</a:t>
            </a:r>
          </a:p>
        </p:txBody>
      </p:sp>
      <p:sp>
        <p:nvSpPr>
          <p:cNvPr id="45" name="Rectangle 44">
            <a:extLst>
              <a:ext uri="{FF2B5EF4-FFF2-40B4-BE49-F238E27FC236}">
                <a16:creationId xmlns:a16="http://schemas.microsoft.com/office/drawing/2014/main" id="{0634C29A-95E8-4153-915A-4A9AE36CBA55}"/>
              </a:ext>
            </a:extLst>
          </p:cNvPr>
          <p:cNvSpPr>
            <a:spLocks noGrp="1"/>
          </p:cNvSpPr>
          <p:nvPr/>
        </p:nvSpPr>
        <p:spPr>
          <a:xfrm>
            <a:off x="8639175" y="4543425"/>
            <a:ext cx="1104900" cy="53340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3.34</a:t>
            </a:r>
          </a:p>
        </p:txBody>
      </p:sp>
      <p:sp>
        <p:nvSpPr>
          <p:cNvPr id="46" name="Rectangle 45">
            <a:extLst>
              <a:ext uri="{FF2B5EF4-FFF2-40B4-BE49-F238E27FC236}">
                <a16:creationId xmlns:a16="http://schemas.microsoft.com/office/drawing/2014/main" id="{BD1F8780-63EF-47C6-BB0E-81E6A7E2193B}"/>
              </a:ext>
            </a:extLst>
          </p:cNvPr>
          <p:cNvSpPr>
            <a:spLocks noGrp="1"/>
          </p:cNvSpPr>
          <p:nvPr/>
        </p:nvSpPr>
        <p:spPr>
          <a:xfrm>
            <a:off x="9877425" y="4543425"/>
            <a:ext cx="1104900" cy="533400"/>
          </a:xfrm>
          <a:prstGeom prst="rect">
            <a:avLst/>
          </a:prstGeom>
          <a:noFill/>
          <a:ln w="0">
            <a:noFill/>
            <a:prstDash val="solid"/>
          </a:ln>
        </p:spPr>
        <p:txBody>
          <a:bodyPr wrap="square" lIns="0" tIns="0" rIns="0" bIns="0" anchor="ctr">
            <a:normAutofit/>
          </a:bodyPr>
          <a:lstStyle/>
          <a:p>
            <a:pPr algn="ctr">
              <a:buNone/>
              <a:defRPr sz="1500" b="1" i="0">
                <a:solidFill>
                  <a:srgbClr val="3974B9"/>
                </a:solidFill>
                <a:latin typeface="Avenir Next"/>
                <a:ea typeface="Avenir Next"/>
                <a:cs typeface="Avenir Next"/>
              </a:defRPr>
            </a:pPr>
            <a:r>
              <a:rPr sz="1500" b="1" i="0">
                <a:solidFill>
                  <a:srgbClr val="3974B9"/>
                </a:solidFill>
                <a:latin typeface="Avenir Next"/>
                <a:ea typeface="Avenir Next"/>
                <a:cs typeface="Avenir Next"/>
              </a:rPr>
              <a:t>3.54</a:t>
            </a:r>
          </a:p>
        </p:txBody>
      </p:sp>
      <p:sp>
        <p:nvSpPr>
          <p:cNvPr id="47" name="Straight Connector 46">
            <a:extLst>
              <a:ext uri="{FF2B5EF4-FFF2-40B4-BE49-F238E27FC236}">
                <a16:creationId xmlns:a16="http://schemas.microsoft.com/office/drawing/2014/main" id="{EC21724A-9119-46D8-8A58-C331D53D1EE5}"/>
              </a:ext>
            </a:extLst>
          </p:cNvPr>
          <p:cNvSpPr>
            <a:spLocks noGrp="1"/>
          </p:cNvSpPr>
          <p:nvPr/>
        </p:nvSpPr>
        <p:spPr>
          <a:xfrm>
            <a:off x="1619250" y="5114925"/>
            <a:ext cx="9429750" cy="0"/>
          </a:xfrm>
          <a:prstGeom prst="line">
            <a:avLst/>
          </a:prstGeom>
          <a:noFill/>
          <a:ln w="15240">
            <a:solidFill>
              <a:srgbClr val="151412"/>
            </a:solidFill>
            <a:prstDash val="solid"/>
          </a:ln>
        </p:spPr>
        <p:txBody>
          <a:bodyPr/>
          <a:lstStyle/>
          <a:p>
            <a:endParaRPr/>
          </a:p>
        </p:txBody>
      </p:sp>
      <p:sp>
        <p:nvSpPr>
          <p:cNvPr id="48" name="Rectangle 47">
            <a:extLst>
              <a:ext uri="{FF2B5EF4-FFF2-40B4-BE49-F238E27FC236}">
                <a16:creationId xmlns:a16="http://schemas.microsoft.com/office/drawing/2014/main" id="{B86CF000-99B2-4111-8212-C2F4D9D8666E}"/>
              </a:ext>
            </a:extLst>
          </p:cNvPr>
          <p:cNvSpPr>
            <a:spLocks noGrp="1"/>
          </p:cNvSpPr>
          <p:nvPr/>
        </p:nvSpPr>
        <p:spPr>
          <a:xfrm>
            <a:off x="1428750" y="5381625"/>
            <a:ext cx="9334500" cy="476250"/>
          </a:xfrm>
          <a:prstGeom prst="rect">
            <a:avLst/>
          </a:prstGeom>
          <a:noFill/>
          <a:ln w="0">
            <a:noFill/>
            <a:prstDash val="solid"/>
          </a:ln>
        </p:spPr>
        <p:txBody>
          <a:bodyPr wrap="square" lIns="0" tIns="0" rIns="0" bIns="0" anchor="t">
            <a:noAutofit/>
          </a:bodyPr>
          <a:lstStyle/>
          <a:p>
            <a:pPr algn="ctr">
              <a:buNone/>
              <a:defRPr sz="1875" b="1" i="0">
                <a:solidFill>
                  <a:srgbClr val="203448"/>
                </a:solidFill>
                <a:latin typeface="Georgia"/>
                <a:ea typeface="Georgia"/>
                <a:cs typeface="Georgia"/>
              </a:defRPr>
            </a:pPr>
            <a:r>
              <a:rPr sz="1875" b="1" i="0">
                <a:solidFill>
                  <a:srgbClr val="203448"/>
                </a:solidFill>
                <a:latin typeface="Georgia"/>
                <a:ea typeface="Georgia"/>
                <a:cs typeface="Georgia"/>
              </a:rPr>
              <a:t>Full leads FAD, KL, and REL; AudioLDM-M leads CLAP; MSD leads OVL.</a:t>
            </a:r>
          </a:p>
        </p:txBody>
      </p:sp>
      <p:sp>
        <p:nvSpPr>
          <p:cNvPr id="49" name="Rectangle 48">
            <a:extLst>
              <a:ext uri="{FF2B5EF4-FFF2-40B4-BE49-F238E27FC236}">
                <a16:creationId xmlns:a16="http://schemas.microsoft.com/office/drawing/2014/main" id="{E8999196-331A-41DC-95F4-27E2A237F1BC}"/>
              </a:ext>
            </a:extLst>
          </p:cNvPr>
          <p:cNvSpPr>
            <a:spLocks noGrp="1"/>
          </p:cNvSpPr>
          <p:nvPr/>
        </p:nvSpPr>
        <p:spPr>
          <a:xfrm>
            <a:off x="1571625" y="5953125"/>
            <a:ext cx="9048750" cy="238125"/>
          </a:xfrm>
          <a:prstGeom prst="rect">
            <a:avLst/>
          </a:prstGeom>
          <a:noFill/>
          <a:ln w="0">
            <a:noFill/>
            <a:prstDash val="solid"/>
          </a:ln>
        </p:spPr>
        <p:txBody>
          <a:bodyPr wrap="square" lIns="0" tIns="0" rIns="0" bIns="0" anchor="t">
            <a:noAutofit/>
          </a:bodyPr>
          <a:lstStyle/>
          <a:p>
            <a:pPr algn="ctr">
              <a:buNone/>
              <a:defRPr sz="1200" b="1" i="0">
                <a:solidFill>
                  <a:srgbClr val="B87928"/>
                </a:solidFill>
                <a:latin typeface="Avenir Next"/>
                <a:ea typeface="Avenir Next"/>
                <a:cs typeface="Avenir Next"/>
              </a:defRPr>
            </a:pPr>
            <a:r>
              <a:rPr sz="1200" b="1" i="0">
                <a:solidFill>
                  <a:srgbClr val="B87928"/>
                </a:solidFill>
                <a:latin typeface="Avenir Next"/>
                <a:ea typeface="Avenir Next"/>
                <a:cs typeface="Avenir Next"/>
              </a:rPr>
              <a:t>Reported MusicGen score shown separately; * denotes reruns with publicly available implementations.</a:t>
            </a:r>
          </a:p>
        </p:txBody>
      </p:sp>
      <p:sp>
        <p:nvSpPr>
          <p:cNvPr id="51" name="numbered-citations-28">
            <a:extLst>
              <a:ext uri="{FF2B5EF4-FFF2-40B4-BE49-F238E27FC236}">
                <a16:creationId xmlns:a16="http://schemas.microsoft.com/office/drawing/2014/main" id="{6DF437BD-AAD7-47B3-A0B9-27C8262147BB}"/>
              </a:ext>
            </a:extLst>
          </p:cNvPr>
          <p:cNvSpPr>
            <a:spLocks noGrp="1"/>
          </p:cNvSpPr>
          <p:nvPr/>
        </p:nvSpPr>
        <p:spPr>
          <a:xfrm>
            <a:off x="533400" y="6276975"/>
            <a:ext cx="10477500" cy="428625"/>
          </a:xfrm>
          <a:prstGeom prst="rect">
            <a:avLst/>
          </a:prstGeom>
          <a:noFill/>
          <a:ln w="0">
            <a:noFill/>
            <a:prstDash val="solid"/>
          </a:ln>
        </p:spPr>
        <p:txBody>
          <a:bodyPr wrap="square" lIns="0" tIns="0" rIns="0" bIns="0" anchor="b">
            <a:normAutofit/>
          </a:bodyPr>
          <a:lstStyle/>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[1] J. Copet et al., “MusicGen: Simple and Controllable Music Generation,” NeurIPS 2023.</a:t>
            </a:r>
          </a:p>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[2] H. Liu et al., “AudioLDM,” ICML 2023.</a:t>
            </a:r>
          </a:p>
        </p:txBody>
      </p:sp>
    </p:spTree>
    <p:extLst>
      <p:ext uri="{BB962C8B-B14F-4D97-AF65-F5344CB8AC3E}">
        <p14:creationId xmlns:p14="http://schemas.microsoft.com/office/powerpoint/2010/main" val="764076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31" name="section-24">
            <a:extLst>
              <a:ext uri="{FF2B5EF4-FFF2-40B4-BE49-F238E27FC236}">
                <a16:creationId xmlns:a16="http://schemas.microsoft.com/office/drawing/2014/main" id="{C9009F73-D6A8-4D25-AB6A-D516577EB445}"/>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EVIDENCE</a:t>
            </a:r>
          </a:p>
        </p:txBody>
      </p:sp>
      <p:sp>
        <p:nvSpPr>
          <p:cNvPr id="2" name="Straight Connector 1">
            <a:extLst>
              <a:ext uri="{FF2B5EF4-FFF2-40B4-BE49-F238E27FC236}">
                <a16:creationId xmlns:a16="http://schemas.microsoft.com/office/drawing/2014/main" id="{861D1495-F1FC-4731-B630-E2B2014ABF04}"/>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24">
            <a:extLst>
              <a:ext uri="{FF2B5EF4-FFF2-40B4-BE49-F238E27FC236}">
                <a16:creationId xmlns:a16="http://schemas.microsoft.com/office/drawing/2014/main" id="{CFB97519-25B3-4A7E-8577-C5118A3D2FEE}"/>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fontScale="85309"/>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Speech pretraining improves MOS, but not to recorded-speech quality</a:t>
            </a:r>
          </a:p>
        </p:txBody>
      </p:sp>
      <p:sp>
        <p:nvSpPr>
          <p:cNvPr id="4" name="Rectangle 3">
            <a:extLst>
              <a:ext uri="{FF2B5EF4-FFF2-40B4-BE49-F238E27FC236}">
                <a16:creationId xmlns:a16="http://schemas.microsoft.com/office/drawing/2014/main" id="{98A8945A-585C-4A2C-B963-39ADD5DE3F7F}"/>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29</a:t>
            </a:r>
          </a:p>
        </p:txBody>
      </p:sp>
      <p:sp>
        <p:nvSpPr>
          <p:cNvPr id="5" name="Straight Connector 4">
            <a:extLst>
              <a:ext uri="{FF2B5EF4-FFF2-40B4-BE49-F238E27FC236}">
                <a16:creationId xmlns:a16="http://schemas.microsoft.com/office/drawing/2014/main" id="{14B08C77-8E68-4535-9819-045A51DD308F}"/>
              </a:ext>
            </a:extLst>
          </p:cNvPr>
          <p:cNvSpPr>
            <a:spLocks noGrp="1"/>
          </p:cNvSpPr>
          <p:nvPr/>
        </p:nvSpPr>
        <p:spPr>
          <a:xfrm>
            <a:off x="666750" y="1762125"/>
            <a:ext cx="5905500" cy="0"/>
          </a:xfrm>
          <a:prstGeom prst="line">
            <a:avLst/>
          </a:prstGeom>
          <a:noFill/>
          <a:ln w="15240">
            <a:solidFill>
              <a:srgbClr val="151412"/>
            </a:solidFill>
            <a:prstDash val="solid"/>
          </a:ln>
        </p:spPr>
        <p:txBody>
          <a:bodyPr/>
          <a:lstStyle/>
          <a:p>
            <a:endParaRPr/>
          </a:p>
        </p:txBody>
      </p:sp>
      <p:sp>
        <p:nvSpPr>
          <p:cNvPr id="6" name="Rectangle 5">
            <a:extLst>
              <a:ext uri="{FF2B5EF4-FFF2-40B4-BE49-F238E27FC236}">
                <a16:creationId xmlns:a16="http://schemas.microsoft.com/office/drawing/2014/main" id="{AA63F188-DB2A-4A47-A2EC-9CF1221B8D07}"/>
              </a:ext>
            </a:extLst>
          </p:cNvPr>
          <p:cNvSpPr>
            <a:spLocks noGrp="1"/>
          </p:cNvSpPr>
          <p:nvPr/>
        </p:nvSpPr>
        <p:spPr>
          <a:xfrm>
            <a:off x="733425" y="1809750"/>
            <a:ext cx="3867150" cy="304800"/>
          </a:xfrm>
          <a:prstGeom prst="rect">
            <a:avLst/>
          </a:prstGeom>
          <a:noFill/>
          <a:ln w="0">
            <a:noFill/>
            <a:prstDash val="solid"/>
          </a:ln>
        </p:spPr>
        <p:txBody>
          <a:bodyPr wrap="square" lIns="0" tIns="0" rIns="0" bIns="0" anchor="ctr">
            <a:normAutofit/>
          </a:bodyPr>
          <a:lstStyle/>
          <a:p>
            <a:pPr algn="l">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System</a:t>
            </a:r>
          </a:p>
        </p:txBody>
      </p:sp>
      <p:sp>
        <p:nvSpPr>
          <p:cNvPr id="7" name="Rectangle 6">
            <a:extLst>
              <a:ext uri="{FF2B5EF4-FFF2-40B4-BE49-F238E27FC236}">
                <a16:creationId xmlns:a16="http://schemas.microsoft.com/office/drawing/2014/main" id="{C3616B55-5265-4B8A-AA99-29B21D0A59FC}"/>
              </a:ext>
            </a:extLst>
          </p:cNvPr>
          <p:cNvSpPr>
            <a:spLocks noGrp="1"/>
          </p:cNvSpPr>
          <p:nvPr/>
        </p:nvSpPr>
        <p:spPr>
          <a:xfrm>
            <a:off x="4733925" y="1809750"/>
            <a:ext cx="177165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MOS↑</a:t>
            </a:r>
          </a:p>
        </p:txBody>
      </p:sp>
      <p:sp>
        <p:nvSpPr>
          <p:cNvPr id="8" name="Straight Connector 7">
            <a:extLst>
              <a:ext uri="{FF2B5EF4-FFF2-40B4-BE49-F238E27FC236}">
                <a16:creationId xmlns:a16="http://schemas.microsoft.com/office/drawing/2014/main" id="{F27905DB-A97E-478F-B279-2C0ED158D2E9}"/>
              </a:ext>
            </a:extLst>
          </p:cNvPr>
          <p:cNvSpPr>
            <a:spLocks noGrp="1"/>
          </p:cNvSpPr>
          <p:nvPr/>
        </p:nvSpPr>
        <p:spPr>
          <a:xfrm>
            <a:off x="666750" y="2162175"/>
            <a:ext cx="5905500" cy="0"/>
          </a:xfrm>
          <a:prstGeom prst="line">
            <a:avLst/>
          </a:prstGeom>
          <a:noFill/>
          <a:ln w="10478">
            <a:solidFill>
              <a:srgbClr val="151412"/>
            </a:solidFill>
            <a:prstDash val="solid"/>
          </a:ln>
        </p:spPr>
        <p:txBody>
          <a:bodyPr/>
          <a:lstStyle/>
          <a:p>
            <a:endParaRPr/>
          </a:p>
        </p:txBody>
      </p:sp>
      <p:sp>
        <p:nvSpPr>
          <p:cNvPr id="9" name="Rectangle 8">
            <a:extLst>
              <a:ext uri="{FF2B5EF4-FFF2-40B4-BE49-F238E27FC236}">
                <a16:creationId xmlns:a16="http://schemas.microsoft.com/office/drawing/2014/main" id="{3264F2EF-2DCA-400B-9393-FEA81C7E6FCA}"/>
              </a:ext>
            </a:extLst>
          </p:cNvPr>
          <p:cNvSpPr>
            <a:spLocks noGrp="1"/>
          </p:cNvSpPr>
          <p:nvPr/>
        </p:nvSpPr>
        <p:spPr>
          <a:xfrm>
            <a:off x="733425" y="2200275"/>
            <a:ext cx="3867150" cy="504825"/>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Ground truth</a:t>
            </a:r>
          </a:p>
        </p:txBody>
      </p:sp>
      <p:sp>
        <p:nvSpPr>
          <p:cNvPr id="10" name="Rectangle 9">
            <a:extLst>
              <a:ext uri="{FF2B5EF4-FFF2-40B4-BE49-F238E27FC236}">
                <a16:creationId xmlns:a16="http://schemas.microsoft.com/office/drawing/2014/main" id="{41486062-A54C-4A17-B23A-9EC131450ECB}"/>
              </a:ext>
            </a:extLst>
          </p:cNvPr>
          <p:cNvSpPr>
            <a:spLocks noGrp="1"/>
          </p:cNvSpPr>
          <p:nvPr/>
        </p:nvSpPr>
        <p:spPr>
          <a:xfrm>
            <a:off x="4733925" y="2200275"/>
            <a:ext cx="1771650" cy="504825"/>
          </a:xfrm>
          <a:prstGeom prst="rect">
            <a:avLst/>
          </a:prstGeom>
          <a:noFill/>
          <a:ln w="0">
            <a:noFill/>
            <a:prstDash val="solid"/>
          </a:ln>
        </p:spPr>
        <p:txBody>
          <a:bodyPr wrap="square" lIns="0" tIns="0" rIns="0" bIns="0" anchor="ctr">
            <a:normAutofit/>
          </a:bodyPr>
          <a:lstStyle/>
          <a:p>
            <a:pPr algn="ctr">
              <a:buNone/>
              <a:defRPr sz="1500" b="1" i="0">
                <a:solidFill>
                  <a:srgbClr val="B87928"/>
                </a:solidFill>
                <a:latin typeface="Avenir Next"/>
                <a:ea typeface="Avenir Next"/>
                <a:cs typeface="Avenir Next"/>
              </a:defRPr>
            </a:pPr>
            <a:r>
              <a:rPr sz="1500" b="1" i="0">
                <a:solidFill>
                  <a:srgbClr val="B87928"/>
                </a:solidFill>
                <a:latin typeface="Avenir Next"/>
                <a:ea typeface="Avenir Next"/>
                <a:cs typeface="Avenir Next"/>
              </a:rPr>
              <a:t>4.63 ± 0.08</a:t>
            </a:r>
          </a:p>
        </p:txBody>
      </p:sp>
      <p:sp>
        <p:nvSpPr>
          <p:cNvPr id="11" name="Rectangle 10">
            <a:extLst>
              <a:ext uri="{FF2B5EF4-FFF2-40B4-BE49-F238E27FC236}">
                <a16:creationId xmlns:a16="http://schemas.microsoft.com/office/drawing/2014/main" id="{487F96D2-DB56-49DD-8F35-6A0DC0C0B10F}"/>
              </a:ext>
            </a:extLst>
          </p:cNvPr>
          <p:cNvSpPr>
            <a:spLocks noGrp="1"/>
          </p:cNvSpPr>
          <p:nvPr/>
        </p:nvSpPr>
        <p:spPr>
          <a:xfrm>
            <a:off x="733425" y="2781300"/>
            <a:ext cx="3867150" cy="504825"/>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GT-AudioMAE</a:t>
            </a:r>
          </a:p>
        </p:txBody>
      </p:sp>
      <p:sp>
        <p:nvSpPr>
          <p:cNvPr id="12" name="Rectangle 11">
            <a:extLst>
              <a:ext uri="{FF2B5EF4-FFF2-40B4-BE49-F238E27FC236}">
                <a16:creationId xmlns:a16="http://schemas.microsoft.com/office/drawing/2014/main" id="{55F08C80-7381-4DA9-AF1A-C6E6528E6CD0}"/>
              </a:ext>
            </a:extLst>
          </p:cNvPr>
          <p:cNvSpPr>
            <a:spLocks noGrp="1"/>
          </p:cNvSpPr>
          <p:nvPr/>
        </p:nvSpPr>
        <p:spPr>
          <a:xfrm>
            <a:off x="4733925" y="2781300"/>
            <a:ext cx="1771650" cy="504825"/>
          </a:xfrm>
          <a:prstGeom prst="rect">
            <a:avLst/>
          </a:prstGeom>
          <a:noFill/>
          <a:ln w="0">
            <a:noFill/>
            <a:prstDash val="solid"/>
          </a:ln>
        </p:spPr>
        <p:txBody>
          <a:bodyPr wrap="square" lIns="0" tIns="0" rIns="0" bIns="0" anchor="ctr">
            <a:normAutofit/>
          </a:bodyPr>
          <a:lstStyle/>
          <a:p>
            <a:pPr algn="ctr">
              <a:buNone/>
              <a:defRPr sz="1500" b="1" i="0">
                <a:solidFill>
                  <a:srgbClr val="2A8A88"/>
                </a:solidFill>
                <a:latin typeface="Avenir Next"/>
                <a:ea typeface="Avenir Next"/>
                <a:cs typeface="Avenir Next"/>
              </a:defRPr>
            </a:pPr>
            <a:r>
              <a:rPr sz="1500" b="1" i="0" dirty="0">
                <a:solidFill>
                  <a:srgbClr val="2A8A88"/>
                </a:solidFill>
                <a:latin typeface="Avenir Next"/>
                <a:ea typeface="Avenir Next"/>
                <a:cs typeface="Avenir Next"/>
              </a:rPr>
              <a:t>4.14 ± 0.13</a:t>
            </a:r>
          </a:p>
        </p:txBody>
      </p:sp>
      <p:sp>
        <p:nvSpPr>
          <p:cNvPr id="13" name="Straight Connector 12">
            <a:extLst>
              <a:ext uri="{FF2B5EF4-FFF2-40B4-BE49-F238E27FC236}">
                <a16:creationId xmlns:a16="http://schemas.microsoft.com/office/drawing/2014/main" id="{82D9BF01-7A05-4057-A719-F29F5BA67B4C}"/>
              </a:ext>
            </a:extLst>
          </p:cNvPr>
          <p:cNvSpPr>
            <a:spLocks noGrp="1"/>
          </p:cNvSpPr>
          <p:nvPr/>
        </p:nvSpPr>
        <p:spPr>
          <a:xfrm>
            <a:off x="666750" y="3324225"/>
            <a:ext cx="5905500" cy="0"/>
          </a:xfrm>
          <a:prstGeom prst="line">
            <a:avLst/>
          </a:prstGeom>
          <a:noFill/>
          <a:ln w="10478">
            <a:solidFill>
              <a:srgbClr val="B9B5AB"/>
            </a:solidFill>
            <a:prstDash val="solid"/>
          </a:ln>
        </p:spPr>
        <p:txBody>
          <a:bodyPr/>
          <a:lstStyle/>
          <a:p>
            <a:endParaRPr/>
          </a:p>
        </p:txBody>
      </p:sp>
      <p:sp>
        <p:nvSpPr>
          <p:cNvPr id="14" name="Rectangle 13">
            <a:extLst>
              <a:ext uri="{FF2B5EF4-FFF2-40B4-BE49-F238E27FC236}">
                <a16:creationId xmlns:a16="http://schemas.microsoft.com/office/drawing/2014/main" id="{C5720D96-5918-4C2E-9757-858F7B1A30E5}"/>
              </a:ext>
            </a:extLst>
          </p:cNvPr>
          <p:cNvSpPr>
            <a:spLocks noGrp="1"/>
          </p:cNvSpPr>
          <p:nvPr/>
        </p:nvSpPr>
        <p:spPr>
          <a:xfrm>
            <a:off x="733425" y="3362325"/>
            <a:ext cx="3867150" cy="504825"/>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FastSpeech2</a:t>
            </a:r>
          </a:p>
        </p:txBody>
      </p:sp>
      <p:sp>
        <p:nvSpPr>
          <p:cNvPr id="15" name="Rectangle 14">
            <a:extLst>
              <a:ext uri="{FF2B5EF4-FFF2-40B4-BE49-F238E27FC236}">
                <a16:creationId xmlns:a16="http://schemas.microsoft.com/office/drawing/2014/main" id="{E2B7355D-0BB7-4C18-BE3F-D536A9272B33}"/>
              </a:ext>
            </a:extLst>
          </p:cNvPr>
          <p:cNvSpPr>
            <a:spLocks noGrp="1"/>
          </p:cNvSpPr>
          <p:nvPr/>
        </p:nvSpPr>
        <p:spPr>
          <a:xfrm>
            <a:off x="4733925" y="3362325"/>
            <a:ext cx="1771650" cy="504825"/>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3.78 ± 0.15</a:t>
            </a:r>
          </a:p>
        </p:txBody>
      </p:sp>
      <p:sp>
        <p:nvSpPr>
          <p:cNvPr id="16" name="Straight Connector 15">
            <a:extLst>
              <a:ext uri="{FF2B5EF4-FFF2-40B4-BE49-F238E27FC236}">
                <a16:creationId xmlns:a16="http://schemas.microsoft.com/office/drawing/2014/main" id="{588E7115-42F9-4839-8FBE-9248B394AC52}"/>
              </a:ext>
            </a:extLst>
          </p:cNvPr>
          <p:cNvSpPr>
            <a:spLocks noGrp="1"/>
          </p:cNvSpPr>
          <p:nvPr/>
        </p:nvSpPr>
        <p:spPr>
          <a:xfrm>
            <a:off x="666750" y="3905250"/>
            <a:ext cx="5905500" cy="0"/>
          </a:xfrm>
          <a:prstGeom prst="line">
            <a:avLst/>
          </a:prstGeom>
          <a:noFill/>
          <a:ln w="10478">
            <a:solidFill>
              <a:srgbClr val="B9B5AB"/>
            </a:solidFill>
            <a:prstDash val="solid"/>
          </a:ln>
        </p:spPr>
        <p:txBody>
          <a:bodyPr/>
          <a:lstStyle/>
          <a:p>
            <a:endParaRPr/>
          </a:p>
        </p:txBody>
      </p:sp>
      <p:sp>
        <p:nvSpPr>
          <p:cNvPr id="17" name="Rectangle 16">
            <a:extLst>
              <a:ext uri="{FF2B5EF4-FFF2-40B4-BE49-F238E27FC236}">
                <a16:creationId xmlns:a16="http://schemas.microsoft.com/office/drawing/2014/main" id="{7397AD40-1830-47DA-BF65-D8BBCE7D0D6E}"/>
              </a:ext>
            </a:extLst>
          </p:cNvPr>
          <p:cNvSpPr>
            <a:spLocks noGrp="1"/>
          </p:cNvSpPr>
          <p:nvPr/>
        </p:nvSpPr>
        <p:spPr>
          <a:xfrm>
            <a:off x="733425" y="3943350"/>
            <a:ext cx="3867150" cy="504825"/>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AudioLDM 2-LJS</a:t>
            </a:r>
          </a:p>
        </p:txBody>
      </p:sp>
      <p:sp>
        <p:nvSpPr>
          <p:cNvPr id="18" name="Rectangle 17">
            <a:extLst>
              <a:ext uri="{FF2B5EF4-FFF2-40B4-BE49-F238E27FC236}">
                <a16:creationId xmlns:a16="http://schemas.microsoft.com/office/drawing/2014/main" id="{F0954BA6-2314-48B1-B315-BC1F68A7605D}"/>
              </a:ext>
            </a:extLst>
          </p:cNvPr>
          <p:cNvSpPr>
            <a:spLocks noGrp="1"/>
          </p:cNvSpPr>
          <p:nvPr/>
        </p:nvSpPr>
        <p:spPr>
          <a:xfrm>
            <a:off x="4733925" y="3943350"/>
            <a:ext cx="1771650" cy="504825"/>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3.65 ± 0.21</a:t>
            </a:r>
          </a:p>
        </p:txBody>
      </p:sp>
      <p:sp>
        <p:nvSpPr>
          <p:cNvPr id="19" name="Rectangle 18">
            <a:extLst>
              <a:ext uri="{FF2B5EF4-FFF2-40B4-BE49-F238E27FC236}">
                <a16:creationId xmlns:a16="http://schemas.microsoft.com/office/drawing/2014/main" id="{AD95CC38-194B-4BB6-9760-D2CC31895D23}"/>
              </a:ext>
            </a:extLst>
          </p:cNvPr>
          <p:cNvSpPr>
            <a:spLocks noGrp="1"/>
          </p:cNvSpPr>
          <p:nvPr/>
        </p:nvSpPr>
        <p:spPr>
          <a:xfrm>
            <a:off x="666750" y="4486275"/>
            <a:ext cx="5905500" cy="581025"/>
          </a:xfrm>
          <a:prstGeom prst="rect">
            <a:avLst/>
          </a:prstGeom>
          <a:solidFill>
            <a:srgbClr val="E7EFF8"/>
          </a:solidFill>
          <a:ln w="0">
            <a:noFill/>
            <a:prstDash val="solid"/>
          </a:ln>
        </p:spPr>
        <p:txBody>
          <a:bodyPr/>
          <a:lstStyle/>
          <a:p>
            <a:endParaRPr/>
          </a:p>
        </p:txBody>
      </p:sp>
      <p:sp>
        <p:nvSpPr>
          <p:cNvPr id="20" name="Rectangle 19">
            <a:extLst>
              <a:ext uri="{FF2B5EF4-FFF2-40B4-BE49-F238E27FC236}">
                <a16:creationId xmlns:a16="http://schemas.microsoft.com/office/drawing/2014/main" id="{0DE785C5-6E32-4334-9B29-C2ACA6228BB4}"/>
              </a:ext>
            </a:extLst>
          </p:cNvPr>
          <p:cNvSpPr>
            <a:spLocks noGrp="1"/>
          </p:cNvSpPr>
          <p:nvPr/>
        </p:nvSpPr>
        <p:spPr>
          <a:xfrm>
            <a:off x="733425" y="4524375"/>
            <a:ext cx="3867150" cy="504825"/>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AudioLDM 2-LJS-Pretrained</a:t>
            </a:r>
          </a:p>
        </p:txBody>
      </p:sp>
      <p:sp>
        <p:nvSpPr>
          <p:cNvPr id="21" name="Rectangle 20">
            <a:extLst>
              <a:ext uri="{FF2B5EF4-FFF2-40B4-BE49-F238E27FC236}">
                <a16:creationId xmlns:a16="http://schemas.microsoft.com/office/drawing/2014/main" id="{B62495A2-8496-4A9C-8F6E-6B2E5DFA1CDB}"/>
              </a:ext>
            </a:extLst>
          </p:cNvPr>
          <p:cNvSpPr>
            <a:spLocks noGrp="1"/>
          </p:cNvSpPr>
          <p:nvPr/>
        </p:nvSpPr>
        <p:spPr>
          <a:xfrm>
            <a:off x="4733925" y="4524375"/>
            <a:ext cx="1771650" cy="504825"/>
          </a:xfrm>
          <a:prstGeom prst="rect">
            <a:avLst/>
          </a:prstGeom>
          <a:noFill/>
          <a:ln w="0">
            <a:noFill/>
            <a:prstDash val="solid"/>
          </a:ln>
        </p:spPr>
        <p:txBody>
          <a:bodyPr wrap="square" lIns="0" tIns="0" rIns="0" bIns="0" anchor="ctr">
            <a:normAutofit/>
          </a:bodyPr>
          <a:lstStyle/>
          <a:p>
            <a:pPr algn="ctr">
              <a:buNone/>
              <a:defRPr sz="1500" b="1" i="0">
                <a:solidFill>
                  <a:srgbClr val="3974B9"/>
                </a:solidFill>
                <a:latin typeface="Avenir Next"/>
                <a:ea typeface="Avenir Next"/>
                <a:cs typeface="Avenir Next"/>
              </a:defRPr>
            </a:pPr>
            <a:r>
              <a:rPr sz="1500" b="1" i="0">
                <a:solidFill>
                  <a:srgbClr val="3974B9"/>
                </a:solidFill>
                <a:latin typeface="Avenir Next"/>
                <a:ea typeface="Avenir Next"/>
                <a:cs typeface="Avenir Next"/>
              </a:rPr>
              <a:t>4.00 ± 0.13</a:t>
            </a:r>
          </a:p>
        </p:txBody>
      </p:sp>
      <p:sp>
        <p:nvSpPr>
          <p:cNvPr id="22" name="Straight Connector 21">
            <a:extLst>
              <a:ext uri="{FF2B5EF4-FFF2-40B4-BE49-F238E27FC236}">
                <a16:creationId xmlns:a16="http://schemas.microsoft.com/office/drawing/2014/main" id="{4D5E5C25-28BE-4B39-BFB2-CD23E1C9BBC5}"/>
              </a:ext>
            </a:extLst>
          </p:cNvPr>
          <p:cNvSpPr>
            <a:spLocks noGrp="1"/>
          </p:cNvSpPr>
          <p:nvPr/>
        </p:nvSpPr>
        <p:spPr>
          <a:xfrm>
            <a:off x="666750" y="5067300"/>
            <a:ext cx="5905500" cy="0"/>
          </a:xfrm>
          <a:prstGeom prst="line">
            <a:avLst/>
          </a:prstGeom>
          <a:noFill/>
          <a:ln w="15240">
            <a:solidFill>
              <a:srgbClr val="151412"/>
            </a:solidFill>
            <a:prstDash val="solid"/>
          </a:ln>
        </p:spPr>
        <p:txBody>
          <a:bodyPr/>
          <a:lstStyle/>
          <a:p>
            <a:endParaRPr/>
          </a:p>
        </p:txBody>
      </p:sp>
      <p:sp>
        <p:nvSpPr>
          <p:cNvPr id="26" name="Rectangle 25">
            <a:extLst>
              <a:ext uri="{FF2B5EF4-FFF2-40B4-BE49-F238E27FC236}">
                <a16:creationId xmlns:a16="http://schemas.microsoft.com/office/drawing/2014/main" id="{CD5D977E-2E34-4033-9CE7-F6BE570A8159}"/>
              </a:ext>
            </a:extLst>
          </p:cNvPr>
          <p:cNvSpPr>
            <a:spLocks noGrp="1"/>
          </p:cNvSpPr>
          <p:nvPr/>
        </p:nvSpPr>
        <p:spPr>
          <a:xfrm>
            <a:off x="7239000" y="2871740"/>
            <a:ext cx="4000500" cy="619125"/>
          </a:xfrm>
          <a:prstGeom prst="rect">
            <a:avLst/>
          </a:prstGeom>
          <a:noFill/>
          <a:ln w="0">
            <a:noFill/>
            <a:prstDash val="solid"/>
          </a:ln>
        </p:spPr>
        <p:txBody>
          <a:bodyPr wrap="square" lIns="0" tIns="0" rIns="0" bIns="0" anchor="t">
            <a:noAutofit/>
          </a:bodyPr>
          <a:lstStyle/>
          <a:p>
            <a:pPr algn="ctr">
              <a:buNone/>
              <a:defRPr sz="3450" b="1" i="0">
                <a:solidFill>
                  <a:srgbClr val="3974B9"/>
                </a:solidFill>
                <a:latin typeface="Georgia"/>
                <a:ea typeface="Georgia"/>
                <a:cs typeface="Georgia"/>
              </a:defRPr>
            </a:pPr>
            <a:r>
              <a:rPr sz="3450" b="1" i="0" dirty="0">
                <a:solidFill>
                  <a:srgbClr val="3974B9"/>
                </a:solidFill>
                <a:latin typeface="Georgia"/>
                <a:ea typeface="Georgia"/>
                <a:cs typeface="Georgia"/>
              </a:rPr>
              <a:t>3.65 → 4.00</a:t>
            </a:r>
          </a:p>
        </p:txBody>
      </p:sp>
      <p:sp>
        <p:nvSpPr>
          <p:cNvPr id="27" name="Rectangle 26">
            <a:extLst>
              <a:ext uri="{FF2B5EF4-FFF2-40B4-BE49-F238E27FC236}">
                <a16:creationId xmlns:a16="http://schemas.microsoft.com/office/drawing/2014/main" id="{3860E36E-0F26-48C5-B5EE-9F2CFC57DF12}"/>
              </a:ext>
            </a:extLst>
          </p:cNvPr>
          <p:cNvSpPr>
            <a:spLocks noGrp="1"/>
          </p:cNvSpPr>
          <p:nvPr/>
        </p:nvSpPr>
        <p:spPr>
          <a:xfrm>
            <a:off x="6953250" y="3586115"/>
            <a:ext cx="4572000" cy="552450"/>
          </a:xfrm>
          <a:prstGeom prst="rect">
            <a:avLst/>
          </a:prstGeom>
          <a:noFill/>
          <a:ln w="0">
            <a:noFill/>
            <a:prstDash val="solid"/>
          </a:ln>
        </p:spPr>
        <p:txBody>
          <a:bodyPr wrap="square" lIns="0" tIns="0" rIns="0" bIns="0" anchor="t">
            <a:normAutofit/>
          </a:bodyPr>
          <a:lstStyle/>
          <a:p>
            <a:pPr algn="ctr">
              <a:buNone/>
              <a:defRPr sz="1425" b="1" i="0">
                <a:solidFill>
                  <a:srgbClr val="203448"/>
                </a:solidFill>
                <a:latin typeface="Avenir Next"/>
                <a:ea typeface="Avenir Next"/>
                <a:cs typeface="Avenir Next"/>
              </a:defRPr>
            </a:pPr>
            <a:r>
              <a:rPr sz="1425" b="1" i="0">
                <a:solidFill>
                  <a:srgbClr val="203448"/>
                </a:solidFill>
                <a:latin typeface="Avenir Next"/>
                <a:ea typeface="Avenir Next"/>
                <a:cs typeface="Avenir Next"/>
              </a:rPr>
              <a:t>PRETRAINING EFFECT · GigaSpeech improves the condition-to-LOA GPT-2 model</a:t>
            </a:r>
          </a:p>
        </p:txBody>
      </p:sp>
      <p:sp>
        <p:nvSpPr>
          <p:cNvPr id="28" name="Rectangle 27">
            <a:extLst>
              <a:ext uri="{FF2B5EF4-FFF2-40B4-BE49-F238E27FC236}">
                <a16:creationId xmlns:a16="http://schemas.microsoft.com/office/drawing/2014/main" id="{58BFC714-DC94-40EF-98E4-E7B2F1CFB484}"/>
              </a:ext>
            </a:extLst>
          </p:cNvPr>
          <p:cNvSpPr>
            <a:spLocks noGrp="1"/>
          </p:cNvSpPr>
          <p:nvPr/>
        </p:nvSpPr>
        <p:spPr>
          <a:xfrm>
            <a:off x="6905625" y="4129040"/>
            <a:ext cx="4667250" cy="495300"/>
          </a:xfrm>
          <a:prstGeom prst="rect">
            <a:avLst/>
          </a:prstGeom>
          <a:noFill/>
          <a:ln w="0">
            <a:noFill/>
            <a:prstDash val="solid"/>
          </a:ln>
        </p:spPr>
        <p:txBody>
          <a:bodyPr wrap="square" lIns="0" tIns="0" rIns="0" bIns="0" anchor="t">
            <a:normAutofit/>
          </a:bodyPr>
          <a:lstStyle/>
          <a:p>
            <a:pPr algn="ctr">
              <a:buNone/>
              <a:defRPr sz="1125" b="0" i="0">
                <a:solidFill>
                  <a:srgbClr val="66717A"/>
                </a:solidFill>
                <a:latin typeface="Avenir Next"/>
                <a:ea typeface="Avenir Next"/>
                <a:cs typeface="Avenir Next"/>
              </a:defRPr>
            </a:pPr>
            <a:r>
              <a:rPr sz="1200" b="0" i="0">
                <a:solidFill>
                  <a:srgbClr val="66717A"/>
                </a:solidFill>
                <a:latin typeface="Avenir Next"/>
                <a:ea typeface="Avenir Next"/>
                <a:cs typeface="Avenir Next"/>
              </a:rPr>
              <a:t>Predicted LOA remains below ground-truth LOA and recorded speech.</a:t>
            </a:r>
          </a:p>
        </p:txBody>
      </p:sp>
      <p:sp>
        <p:nvSpPr>
          <p:cNvPr id="29" name="Rectangle 28">
            <a:extLst>
              <a:ext uri="{FF2B5EF4-FFF2-40B4-BE49-F238E27FC236}">
                <a16:creationId xmlns:a16="http://schemas.microsoft.com/office/drawing/2014/main" id="{3BEF5A2C-F065-4F04-A75F-EA7B4CA54EFC}"/>
              </a:ext>
            </a:extLst>
          </p:cNvPr>
          <p:cNvSpPr>
            <a:spLocks noGrp="1"/>
          </p:cNvSpPr>
          <p:nvPr/>
        </p:nvSpPr>
        <p:spPr>
          <a:xfrm>
            <a:off x="6953250" y="6115050"/>
            <a:ext cx="2834640" cy="209550"/>
          </a:xfrm>
          <a:prstGeom prst="rect">
            <a:avLst/>
          </a:prstGeom>
          <a:noFill/>
          <a:ln w="0">
            <a:noFill/>
            <a:prstDash val="solid"/>
          </a:ln>
        </p:spPr>
        <p:txBody>
          <a:bodyPr wrap="square" lIns="0" tIns="0" rIns="0" bIns="0" anchor="ctr">
            <a:noAutofit/>
          </a:bodyPr>
          <a:lstStyle/>
          <a:p>
            <a:pPr algn="l">
              <a:buNone/>
              <a:defRPr sz="975" b="1" i="0">
                <a:solidFill>
                  <a:srgbClr val="203448"/>
                </a:solidFill>
                <a:latin typeface="Avenir Next"/>
                <a:ea typeface="Avenir Next"/>
                <a:cs typeface="Avenir Next"/>
              </a:defRPr>
            </a:pPr>
            <a:r>
              <a:rPr sz="975" b="1" i="0">
                <a:solidFill>
                  <a:srgbClr val="203448"/>
                </a:solidFill>
                <a:latin typeface="Avenir Next"/>
                <a:ea typeface="Avenir Next"/>
                <a:cs typeface="Avenir Next"/>
              </a:rPr>
              <a:t>One prompted-speech spectrogram crop</a:t>
            </a:r>
          </a:p>
        </p:txBody>
      </p:sp>
      <p:sp>
        <p:nvSpPr>
          <p:cNvPr id="30" name="Rectangle 29">
            <a:extLst>
              <a:ext uri="{FF2B5EF4-FFF2-40B4-BE49-F238E27FC236}">
                <a16:creationId xmlns:a16="http://schemas.microsoft.com/office/drawing/2014/main" id="{D5A98A80-1B6F-4BA6-A5B1-FC2D9A081016}"/>
              </a:ext>
            </a:extLst>
          </p:cNvPr>
          <p:cNvSpPr>
            <a:spLocks noGrp="1"/>
          </p:cNvSpPr>
          <p:nvPr/>
        </p:nvSpPr>
        <p:spPr>
          <a:xfrm>
            <a:off x="9787890" y="6115050"/>
            <a:ext cx="1737360" cy="209550"/>
          </a:xfrm>
          <a:prstGeom prst="rect">
            <a:avLst/>
          </a:prstGeom>
          <a:noFill/>
          <a:ln w="0">
            <a:noFill/>
            <a:prstDash val="solid"/>
          </a:ln>
        </p:spPr>
        <p:txBody>
          <a:bodyPr wrap="square" lIns="0" tIns="0" rIns="0" bIns="0" anchor="ctr">
            <a:normAutofit/>
          </a:bodyPr>
          <a:lstStyle/>
          <a:p>
            <a:pPr algn="r">
              <a:buNone/>
              <a:defRPr sz="863" b="0" i="1">
                <a:solidFill>
                  <a:srgbClr val="66717A"/>
                </a:solidFill>
                <a:latin typeface="Georgia"/>
                <a:ea typeface="Georgia"/>
                <a:cs typeface="Georgia"/>
              </a:defRPr>
            </a:pPr>
            <a:r>
              <a:rPr sz="863" b="0" i="1">
                <a:solidFill>
                  <a:srgbClr val="66717A"/>
                </a:solidFill>
                <a:latin typeface="Georgia"/>
                <a:ea typeface="Georgia"/>
                <a:cs typeface="Georgia"/>
              </a:rPr>
              <a:t>Thesis Fig. 4.7</a:t>
            </a:r>
          </a:p>
        </p:txBody>
      </p:sp>
      <p:sp>
        <p:nvSpPr>
          <p:cNvPr id="33" name="numbered-citations-29-left">
            <a:extLst>
              <a:ext uri="{FF2B5EF4-FFF2-40B4-BE49-F238E27FC236}">
                <a16:creationId xmlns:a16="http://schemas.microsoft.com/office/drawing/2014/main" id="{87661027-E93E-40B6-8AA7-F6F4B7F78E5F}"/>
              </a:ext>
            </a:extLst>
          </p:cNvPr>
          <p:cNvSpPr>
            <a:spLocks noGrp="1"/>
          </p:cNvSpPr>
          <p:nvPr/>
        </p:nvSpPr>
        <p:spPr>
          <a:xfrm>
            <a:off x="533400" y="6276975"/>
            <a:ext cx="5219700" cy="428625"/>
          </a:xfrm>
          <a:prstGeom prst="rect">
            <a:avLst/>
          </a:prstGeom>
          <a:noFill/>
          <a:ln w="0">
            <a:noFill/>
            <a:prstDash val="solid"/>
          </a:ln>
        </p:spPr>
        <p:txBody>
          <a:bodyPr wrap="square" lIns="0" tIns="0" rIns="0" bIns="0" anchor="b">
            <a:normAutofit/>
          </a:bodyPr>
          <a:lstStyle/>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[1] P.-Y. Huang et al., “Masked Autoencoders that Listen,” NeurIPS 2022.</a:t>
            </a:r>
          </a:p>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[2] Y. Ren et al., “FastSpeech 2,” ICLR 2021.</a:t>
            </a:r>
          </a:p>
        </p:txBody>
      </p:sp>
      <p:sp>
        <p:nvSpPr>
          <p:cNvPr id="34" name="numbered-citations-29-right">
            <a:extLst>
              <a:ext uri="{FF2B5EF4-FFF2-40B4-BE49-F238E27FC236}">
                <a16:creationId xmlns:a16="http://schemas.microsoft.com/office/drawing/2014/main" id="{E74BC0FF-72AC-4F21-A462-EEF831C6F436}"/>
              </a:ext>
            </a:extLst>
          </p:cNvPr>
          <p:cNvSpPr>
            <a:spLocks noGrp="1"/>
          </p:cNvSpPr>
          <p:nvPr/>
        </p:nvSpPr>
        <p:spPr>
          <a:xfrm>
            <a:off x="5981700" y="6276975"/>
            <a:ext cx="5029200" cy="428625"/>
          </a:xfrm>
          <a:prstGeom prst="rect">
            <a:avLst/>
          </a:prstGeom>
          <a:noFill/>
          <a:ln w="0">
            <a:noFill/>
            <a:prstDash val="solid"/>
          </a:ln>
        </p:spPr>
        <p:txBody>
          <a:bodyPr wrap="square" lIns="0" tIns="0" rIns="0" bIns="0" anchor="b">
            <a:normAutofit/>
          </a:bodyPr>
          <a:lstStyle/>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[3] G. Chen et al., “GigaSpeech,” Interspeech 2021.</a:t>
            </a:r>
          </a:p>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[4] A. Radford et al., “Language Models are Unsupervised Multitask Learners,” OpenAI technical report, 2019.</a:t>
            </a:r>
          </a:p>
        </p:txBody>
      </p:sp>
    </p:spTree>
    <p:extLst>
      <p:ext uri="{BB962C8B-B14F-4D97-AF65-F5344CB8AC3E}">
        <p14:creationId xmlns:p14="http://schemas.microsoft.com/office/powerpoint/2010/main" val="8028963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36" name="section-26">
            <a:extLst>
              <a:ext uri="{FF2B5EF4-FFF2-40B4-BE49-F238E27FC236}">
                <a16:creationId xmlns:a16="http://schemas.microsoft.com/office/drawing/2014/main" id="{638BFB4F-56A5-4096-B03F-72C314898C87}"/>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EVIDENCE</a:t>
            </a:r>
          </a:p>
        </p:txBody>
      </p:sp>
      <p:sp>
        <p:nvSpPr>
          <p:cNvPr id="2" name="Straight Connector 1">
            <a:extLst>
              <a:ext uri="{FF2B5EF4-FFF2-40B4-BE49-F238E27FC236}">
                <a16:creationId xmlns:a16="http://schemas.microsoft.com/office/drawing/2014/main" id="{75C172DC-319A-4931-9600-1F785C6AD061}"/>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26">
            <a:extLst>
              <a:ext uri="{FF2B5EF4-FFF2-40B4-BE49-F238E27FC236}">
                <a16:creationId xmlns:a16="http://schemas.microsoft.com/office/drawing/2014/main" id="{25CD159B-17A3-46C0-9B88-D496BF67A9AC}"/>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Joint fine-tuning improves FAD, KL, and CLAP score</a:t>
            </a:r>
          </a:p>
        </p:txBody>
      </p:sp>
      <p:sp>
        <p:nvSpPr>
          <p:cNvPr id="4" name="Rectangle 3">
            <a:extLst>
              <a:ext uri="{FF2B5EF4-FFF2-40B4-BE49-F238E27FC236}">
                <a16:creationId xmlns:a16="http://schemas.microsoft.com/office/drawing/2014/main" id="{794C3E1F-27EE-4B1F-B4BC-B91287C760E1}"/>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30</a:t>
            </a:r>
          </a:p>
        </p:txBody>
      </p:sp>
      <p:sp>
        <p:nvSpPr>
          <p:cNvPr id="5" name="Straight Connector 4">
            <a:extLst>
              <a:ext uri="{FF2B5EF4-FFF2-40B4-BE49-F238E27FC236}">
                <a16:creationId xmlns:a16="http://schemas.microsoft.com/office/drawing/2014/main" id="{B7C9A6F9-D14F-43E1-BD21-B6FC3181FEFD}"/>
              </a:ext>
            </a:extLst>
          </p:cNvPr>
          <p:cNvSpPr>
            <a:spLocks noGrp="1"/>
          </p:cNvSpPr>
          <p:nvPr/>
        </p:nvSpPr>
        <p:spPr>
          <a:xfrm>
            <a:off x="1571625" y="1762125"/>
            <a:ext cx="9810750" cy="0"/>
          </a:xfrm>
          <a:prstGeom prst="line">
            <a:avLst/>
          </a:prstGeom>
          <a:noFill/>
          <a:ln w="15240">
            <a:solidFill>
              <a:srgbClr val="151412"/>
            </a:solidFill>
            <a:prstDash val="solid"/>
          </a:ln>
        </p:spPr>
        <p:txBody>
          <a:bodyPr/>
          <a:lstStyle/>
          <a:p>
            <a:endParaRPr/>
          </a:p>
        </p:txBody>
      </p:sp>
      <p:sp>
        <p:nvSpPr>
          <p:cNvPr id="6" name="Rectangle 5">
            <a:extLst>
              <a:ext uri="{FF2B5EF4-FFF2-40B4-BE49-F238E27FC236}">
                <a16:creationId xmlns:a16="http://schemas.microsoft.com/office/drawing/2014/main" id="{06CFD737-9884-4A4B-8B28-B1AD4CC51C39}"/>
              </a:ext>
            </a:extLst>
          </p:cNvPr>
          <p:cNvSpPr>
            <a:spLocks noGrp="1"/>
          </p:cNvSpPr>
          <p:nvPr/>
        </p:nvSpPr>
        <p:spPr>
          <a:xfrm>
            <a:off x="1638300" y="1809750"/>
            <a:ext cx="5391150" cy="304800"/>
          </a:xfrm>
          <a:prstGeom prst="rect">
            <a:avLst/>
          </a:prstGeom>
          <a:noFill/>
          <a:ln w="0">
            <a:noFill/>
            <a:prstDash val="solid"/>
          </a:ln>
        </p:spPr>
        <p:txBody>
          <a:bodyPr wrap="square" lIns="0" tIns="0" rIns="0" bIns="0" anchor="ctr">
            <a:normAutofit/>
          </a:bodyPr>
          <a:lstStyle/>
          <a:p>
            <a:pPr algn="l">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Setting</a:t>
            </a:r>
          </a:p>
        </p:txBody>
      </p:sp>
      <p:sp>
        <p:nvSpPr>
          <p:cNvPr id="7" name="Rectangle 6">
            <a:extLst>
              <a:ext uri="{FF2B5EF4-FFF2-40B4-BE49-F238E27FC236}">
                <a16:creationId xmlns:a16="http://schemas.microsoft.com/office/drawing/2014/main" id="{BE4CCAD3-5270-4004-8C8F-D843F05A82BB}"/>
              </a:ext>
            </a:extLst>
          </p:cNvPr>
          <p:cNvSpPr>
            <a:spLocks noGrp="1"/>
          </p:cNvSpPr>
          <p:nvPr/>
        </p:nvSpPr>
        <p:spPr>
          <a:xfrm>
            <a:off x="7162800" y="1809750"/>
            <a:ext cx="12954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FAD↓</a:t>
            </a:r>
          </a:p>
        </p:txBody>
      </p:sp>
      <p:sp>
        <p:nvSpPr>
          <p:cNvPr id="8" name="Rectangle 7">
            <a:extLst>
              <a:ext uri="{FF2B5EF4-FFF2-40B4-BE49-F238E27FC236}">
                <a16:creationId xmlns:a16="http://schemas.microsoft.com/office/drawing/2014/main" id="{A7350789-5273-474D-B337-4350E64F6D4E}"/>
              </a:ext>
            </a:extLst>
          </p:cNvPr>
          <p:cNvSpPr>
            <a:spLocks noGrp="1"/>
          </p:cNvSpPr>
          <p:nvPr/>
        </p:nvSpPr>
        <p:spPr>
          <a:xfrm>
            <a:off x="8591550" y="1809750"/>
            <a:ext cx="12954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KL↓</a:t>
            </a:r>
          </a:p>
        </p:txBody>
      </p:sp>
      <p:sp>
        <p:nvSpPr>
          <p:cNvPr id="9" name="Rectangle 8">
            <a:extLst>
              <a:ext uri="{FF2B5EF4-FFF2-40B4-BE49-F238E27FC236}">
                <a16:creationId xmlns:a16="http://schemas.microsoft.com/office/drawing/2014/main" id="{8D09DF2E-450A-46AF-BD75-39CAB3F1043F}"/>
              </a:ext>
            </a:extLst>
          </p:cNvPr>
          <p:cNvSpPr>
            <a:spLocks noGrp="1"/>
          </p:cNvSpPr>
          <p:nvPr/>
        </p:nvSpPr>
        <p:spPr>
          <a:xfrm>
            <a:off x="10020300" y="1809750"/>
            <a:ext cx="12954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CLAP↑</a:t>
            </a:r>
          </a:p>
        </p:txBody>
      </p:sp>
      <p:sp>
        <p:nvSpPr>
          <p:cNvPr id="10" name="Straight Connector 9">
            <a:extLst>
              <a:ext uri="{FF2B5EF4-FFF2-40B4-BE49-F238E27FC236}">
                <a16:creationId xmlns:a16="http://schemas.microsoft.com/office/drawing/2014/main" id="{07943932-F702-4422-91C4-0684A7A11702}"/>
              </a:ext>
            </a:extLst>
          </p:cNvPr>
          <p:cNvSpPr>
            <a:spLocks noGrp="1"/>
          </p:cNvSpPr>
          <p:nvPr/>
        </p:nvSpPr>
        <p:spPr>
          <a:xfrm>
            <a:off x="1571625" y="2162175"/>
            <a:ext cx="9810750" cy="0"/>
          </a:xfrm>
          <a:prstGeom prst="line">
            <a:avLst/>
          </a:prstGeom>
          <a:noFill/>
          <a:ln w="10478">
            <a:solidFill>
              <a:srgbClr val="151412"/>
            </a:solidFill>
            <a:prstDash val="solid"/>
          </a:ln>
        </p:spPr>
        <p:txBody>
          <a:bodyPr/>
          <a:lstStyle/>
          <a:p>
            <a:endParaRPr/>
          </a:p>
        </p:txBody>
      </p:sp>
      <p:sp>
        <p:nvSpPr>
          <p:cNvPr id="11" name="Rectangle 10">
            <a:extLst>
              <a:ext uri="{FF2B5EF4-FFF2-40B4-BE49-F238E27FC236}">
                <a16:creationId xmlns:a16="http://schemas.microsoft.com/office/drawing/2014/main" id="{300A20C4-5373-4DDC-A19D-D41B349803ED}"/>
              </a:ext>
            </a:extLst>
          </p:cNvPr>
          <p:cNvSpPr>
            <a:spLocks noGrp="1"/>
          </p:cNvSpPr>
          <p:nvPr/>
        </p:nvSpPr>
        <p:spPr>
          <a:xfrm>
            <a:off x="1571625" y="2162175"/>
            <a:ext cx="9810750" cy="590550"/>
          </a:xfrm>
          <a:prstGeom prst="rect">
            <a:avLst/>
          </a:prstGeom>
          <a:solidFill>
            <a:srgbClr val="E7EFF8"/>
          </a:solidFill>
          <a:ln w="0">
            <a:noFill/>
            <a:prstDash val="solid"/>
          </a:ln>
        </p:spPr>
        <p:txBody>
          <a:bodyPr/>
          <a:lstStyle/>
          <a:p>
            <a:endParaRPr/>
          </a:p>
        </p:txBody>
      </p:sp>
      <p:sp>
        <p:nvSpPr>
          <p:cNvPr id="12" name="Rectangle 11">
            <a:extLst>
              <a:ext uri="{FF2B5EF4-FFF2-40B4-BE49-F238E27FC236}">
                <a16:creationId xmlns:a16="http://schemas.microsoft.com/office/drawing/2014/main" id="{22544363-CB54-4337-9704-4F0101CFDE87}"/>
              </a:ext>
            </a:extLst>
          </p:cNvPr>
          <p:cNvSpPr>
            <a:spLocks noGrp="1"/>
          </p:cNvSpPr>
          <p:nvPr/>
        </p:nvSpPr>
        <p:spPr>
          <a:xfrm>
            <a:off x="1638300" y="2200275"/>
            <a:ext cx="5391150" cy="514350"/>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AudioLDM 2-AC (joint-tuned)</a:t>
            </a:r>
          </a:p>
        </p:txBody>
      </p:sp>
      <p:sp>
        <p:nvSpPr>
          <p:cNvPr id="13" name="Rectangle 12">
            <a:extLst>
              <a:ext uri="{FF2B5EF4-FFF2-40B4-BE49-F238E27FC236}">
                <a16:creationId xmlns:a16="http://schemas.microsoft.com/office/drawing/2014/main" id="{97C7105F-D8B1-4BE1-979F-A7B1EF9F44DC}"/>
              </a:ext>
            </a:extLst>
          </p:cNvPr>
          <p:cNvSpPr>
            <a:spLocks noGrp="1"/>
          </p:cNvSpPr>
          <p:nvPr/>
        </p:nvSpPr>
        <p:spPr>
          <a:xfrm>
            <a:off x="7162800" y="2200275"/>
            <a:ext cx="1295400" cy="514350"/>
          </a:xfrm>
          <a:prstGeom prst="rect">
            <a:avLst/>
          </a:prstGeom>
          <a:noFill/>
          <a:ln w="0">
            <a:noFill/>
            <a:prstDash val="solid"/>
          </a:ln>
        </p:spPr>
        <p:txBody>
          <a:bodyPr wrap="square" lIns="0" tIns="0" rIns="0" bIns="0" anchor="ctr">
            <a:normAutofit/>
          </a:bodyPr>
          <a:lstStyle/>
          <a:p>
            <a:pPr algn="ctr">
              <a:buNone/>
              <a:defRPr sz="1500" b="1" i="0">
                <a:solidFill>
                  <a:srgbClr val="3974B9"/>
                </a:solidFill>
                <a:latin typeface="Avenir Next"/>
                <a:ea typeface="Avenir Next"/>
                <a:cs typeface="Avenir Next"/>
              </a:defRPr>
            </a:pPr>
            <a:r>
              <a:rPr sz="1500" b="1" i="0">
                <a:solidFill>
                  <a:srgbClr val="3974B9"/>
                </a:solidFill>
                <a:latin typeface="Avenir Next"/>
                <a:ea typeface="Avenir Next"/>
                <a:cs typeface="Avenir Next"/>
              </a:rPr>
              <a:t>1.67</a:t>
            </a:r>
          </a:p>
        </p:txBody>
      </p:sp>
      <p:sp>
        <p:nvSpPr>
          <p:cNvPr id="14" name="Rectangle 13">
            <a:extLst>
              <a:ext uri="{FF2B5EF4-FFF2-40B4-BE49-F238E27FC236}">
                <a16:creationId xmlns:a16="http://schemas.microsoft.com/office/drawing/2014/main" id="{7E7948AA-C73E-4423-8DC0-04A3C1B6F70C}"/>
              </a:ext>
            </a:extLst>
          </p:cNvPr>
          <p:cNvSpPr>
            <a:spLocks noGrp="1"/>
          </p:cNvSpPr>
          <p:nvPr/>
        </p:nvSpPr>
        <p:spPr>
          <a:xfrm>
            <a:off x="8591550" y="2200275"/>
            <a:ext cx="1295400" cy="514350"/>
          </a:xfrm>
          <a:prstGeom prst="rect">
            <a:avLst/>
          </a:prstGeom>
          <a:noFill/>
          <a:ln w="0">
            <a:noFill/>
            <a:prstDash val="solid"/>
          </a:ln>
        </p:spPr>
        <p:txBody>
          <a:bodyPr wrap="square" lIns="0" tIns="0" rIns="0" bIns="0" anchor="ctr">
            <a:normAutofit/>
          </a:bodyPr>
          <a:lstStyle/>
          <a:p>
            <a:pPr algn="ctr">
              <a:buNone/>
              <a:defRPr sz="1500" b="1" i="0">
                <a:solidFill>
                  <a:srgbClr val="3974B9"/>
                </a:solidFill>
                <a:latin typeface="Avenir Next"/>
                <a:ea typeface="Avenir Next"/>
                <a:cs typeface="Avenir Next"/>
              </a:defRPr>
            </a:pPr>
            <a:r>
              <a:rPr sz="1500" b="1" i="0">
                <a:solidFill>
                  <a:srgbClr val="3974B9"/>
                </a:solidFill>
                <a:latin typeface="Avenir Next"/>
                <a:ea typeface="Avenir Next"/>
                <a:cs typeface="Avenir Next"/>
              </a:rPr>
              <a:t>1.01</a:t>
            </a:r>
          </a:p>
        </p:txBody>
      </p:sp>
      <p:sp>
        <p:nvSpPr>
          <p:cNvPr id="15" name="Rectangle 14">
            <a:extLst>
              <a:ext uri="{FF2B5EF4-FFF2-40B4-BE49-F238E27FC236}">
                <a16:creationId xmlns:a16="http://schemas.microsoft.com/office/drawing/2014/main" id="{3FEAB289-D5BB-4197-A8D8-D168DDC98CD5}"/>
              </a:ext>
            </a:extLst>
          </p:cNvPr>
          <p:cNvSpPr>
            <a:spLocks noGrp="1"/>
          </p:cNvSpPr>
          <p:nvPr/>
        </p:nvSpPr>
        <p:spPr>
          <a:xfrm>
            <a:off x="10020300" y="2200275"/>
            <a:ext cx="1295400" cy="514350"/>
          </a:xfrm>
          <a:prstGeom prst="rect">
            <a:avLst/>
          </a:prstGeom>
          <a:noFill/>
          <a:ln w="0">
            <a:noFill/>
            <a:prstDash val="solid"/>
          </a:ln>
        </p:spPr>
        <p:txBody>
          <a:bodyPr wrap="square" lIns="0" tIns="0" rIns="0" bIns="0" anchor="ctr">
            <a:normAutofit/>
          </a:bodyPr>
          <a:lstStyle/>
          <a:p>
            <a:pPr algn="ctr">
              <a:buNone/>
              <a:defRPr sz="1500" b="1" i="0">
                <a:solidFill>
                  <a:srgbClr val="3974B9"/>
                </a:solidFill>
                <a:latin typeface="Avenir Next"/>
                <a:ea typeface="Avenir Next"/>
                <a:cs typeface="Avenir Next"/>
              </a:defRPr>
            </a:pPr>
            <a:r>
              <a:rPr sz="1500" b="1" i="0">
                <a:solidFill>
                  <a:srgbClr val="3974B9"/>
                </a:solidFill>
                <a:latin typeface="Avenir Next"/>
                <a:ea typeface="Avenir Next"/>
                <a:cs typeface="Avenir Next"/>
              </a:rPr>
              <a:t>.249</a:t>
            </a:r>
          </a:p>
        </p:txBody>
      </p:sp>
      <p:sp>
        <p:nvSpPr>
          <p:cNvPr id="16" name="Rectangle 15">
            <a:extLst>
              <a:ext uri="{FF2B5EF4-FFF2-40B4-BE49-F238E27FC236}">
                <a16:creationId xmlns:a16="http://schemas.microsoft.com/office/drawing/2014/main" id="{EEE5E586-A2BC-45EE-88F2-36D749A1D00C}"/>
              </a:ext>
            </a:extLst>
          </p:cNvPr>
          <p:cNvSpPr>
            <a:spLocks noGrp="1"/>
          </p:cNvSpPr>
          <p:nvPr/>
        </p:nvSpPr>
        <p:spPr>
          <a:xfrm>
            <a:off x="1571625" y="2752725"/>
            <a:ext cx="9810750" cy="590550"/>
          </a:xfrm>
          <a:prstGeom prst="rect">
            <a:avLst/>
          </a:prstGeom>
          <a:solidFill>
            <a:srgbClr val="F2E3E0"/>
          </a:solidFill>
          <a:ln w="0">
            <a:noFill/>
            <a:prstDash val="solid"/>
          </a:ln>
        </p:spPr>
        <p:txBody>
          <a:bodyPr/>
          <a:lstStyle/>
          <a:p>
            <a:endParaRPr/>
          </a:p>
        </p:txBody>
      </p:sp>
      <p:sp>
        <p:nvSpPr>
          <p:cNvPr id="17" name="Rectangle 16">
            <a:extLst>
              <a:ext uri="{FF2B5EF4-FFF2-40B4-BE49-F238E27FC236}">
                <a16:creationId xmlns:a16="http://schemas.microsoft.com/office/drawing/2014/main" id="{0D2386A9-B9CC-4B06-AE4B-0581EE2FFAEA}"/>
              </a:ext>
            </a:extLst>
          </p:cNvPr>
          <p:cNvSpPr>
            <a:spLocks noGrp="1"/>
          </p:cNvSpPr>
          <p:nvPr/>
        </p:nvSpPr>
        <p:spPr>
          <a:xfrm>
            <a:off x="1638300" y="2790825"/>
            <a:ext cx="5391150" cy="514350"/>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without joint fine-tuning</a:t>
            </a:r>
          </a:p>
        </p:txBody>
      </p:sp>
      <p:sp>
        <p:nvSpPr>
          <p:cNvPr id="18" name="Rectangle 17">
            <a:extLst>
              <a:ext uri="{FF2B5EF4-FFF2-40B4-BE49-F238E27FC236}">
                <a16:creationId xmlns:a16="http://schemas.microsoft.com/office/drawing/2014/main" id="{5363FD33-3CE0-4B12-B8B5-4CF91AADAF44}"/>
              </a:ext>
            </a:extLst>
          </p:cNvPr>
          <p:cNvSpPr>
            <a:spLocks noGrp="1"/>
          </p:cNvSpPr>
          <p:nvPr/>
        </p:nvSpPr>
        <p:spPr>
          <a:xfrm>
            <a:off x="7162800" y="2790825"/>
            <a:ext cx="1295400" cy="514350"/>
          </a:xfrm>
          <a:prstGeom prst="rect">
            <a:avLst/>
          </a:prstGeom>
          <a:noFill/>
          <a:ln w="0">
            <a:noFill/>
            <a:prstDash val="solid"/>
          </a:ln>
        </p:spPr>
        <p:txBody>
          <a:bodyPr wrap="square" lIns="0" tIns="0" rIns="0" bIns="0" anchor="ctr">
            <a:normAutofit/>
          </a:bodyPr>
          <a:lstStyle/>
          <a:p>
            <a:pPr algn="ctr">
              <a:buNone/>
              <a:defRPr sz="1500" b="1" i="0">
                <a:solidFill>
                  <a:srgbClr val="A84545"/>
                </a:solidFill>
                <a:latin typeface="Avenir Next"/>
                <a:ea typeface="Avenir Next"/>
                <a:cs typeface="Avenir Next"/>
              </a:defRPr>
            </a:pPr>
            <a:r>
              <a:rPr sz="1500" b="1" i="0">
                <a:solidFill>
                  <a:srgbClr val="A84545"/>
                </a:solidFill>
                <a:latin typeface="Avenir Next"/>
                <a:ea typeface="Avenir Next"/>
                <a:cs typeface="Avenir Next"/>
              </a:rPr>
              <a:t>2.24</a:t>
            </a:r>
          </a:p>
        </p:txBody>
      </p:sp>
      <p:sp>
        <p:nvSpPr>
          <p:cNvPr id="19" name="Rectangle 18">
            <a:extLst>
              <a:ext uri="{FF2B5EF4-FFF2-40B4-BE49-F238E27FC236}">
                <a16:creationId xmlns:a16="http://schemas.microsoft.com/office/drawing/2014/main" id="{DF5A586C-1DEB-4959-AFAB-2562EAEEC41D}"/>
              </a:ext>
            </a:extLst>
          </p:cNvPr>
          <p:cNvSpPr>
            <a:spLocks noGrp="1"/>
          </p:cNvSpPr>
          <p:nvPr/>
        </p:nvSpPr>
        <p:spPr>
          <a:xfrm>
            <a:off x="8591550" y="2790825"/>
            <a:ext cx="1295400" cy="51435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1.07</a:t>
            </a:r>
          </a:p>
        </p:txBody>
      </p:sp>
      <p:sp>
        <p:nvSpPr>
          <p:cNvPr id="20" name="Rectangle 19">
            <a:extLst>
              <a:ext uri="{FF2B5EF4-FFF2-40B4-BE49-F238E27FC236}">
                <a16:creationId xmlns:a16="http://schemas.microsoft.com/office/drawing/2014/main" id="{9E9F1B67-A73E-4273-AB85-1C111FDC4920}"/>
              </a:ext>
            </a:extLst>
          </p:cNvPr>
          <p:cNvSpPr>
            <a:spLocks noGrp="1"/>
          </p:cNvSpPr>
          <p:nvPr/>
        </p:nvSpPr>
        <p:spPr>
          <a:xfrm>
            <a:off x="10020300" y="2790825"/>
            <a:ext cx="1295400" cy="514350"/>
          </a:xfrm>
          <a:prstGeom prst="rect">
            <a:avLst/>
          </a:prstGeom>
          <a:noFill/>
          <a:ln w="0">
            <a:noFill/>
            <a:prstDash val="solid"/>
          </a:ln>
        </p:spPr>
        <p:txBody>
          <a:bodyPr wrap="square" lIns="0" tIns="0" rIns="0" bIns="0" anchor="ctr">
            <a:normAutofit/>
          </a:bodyPr>
          <a:lstStyle/>
          <a:p>
            <a:pPr algn="ctr">
              <a:buNone/>
              <a:defRPr sz="1500" b="1" i="0">
                <a:solidFill>
                  <a:srgbClr val="A84545"/>
                </a:solidFill>
                <a:latin typeface="Avenir Next"/>
                <a:ea typeface="Avenir Next"/>
                <a:cs typeface="Avenir Next"/>
              </a:defRPr>
            </a:pPr>
            <a:r>
              <a:rPr sz="1500" b="1" i="0">
                <a:solidFill>
                  <a:srgbClr val="A84545"/>
                </a:solidFill>
                <a:latin typeface="Avenir Next"/>
                <a:ea typeface="Avenir Next"/>
                <a:cs typeface="Avenir Next"/>
              </a:rPr>
              <a:t>.234</a:t>
            </a:r>
          </a:p>
        </p:txBody>
      </p:sp>
      <p:sp>
        <p:nvSpPr>
          <p:cNvPr id="21" name="Straight Connector 20">
            <a:extLst>
              <a:ext uri="{FF2B5EF4-FFF2-40B4-BE49-F238E27FC236}">
                <a16:creationId xmlns:a16="http://schemas.microsoft.com/office/drawing/2014/main" id="{2C844DC7-F1CB-4925-86F4-BB9749054FDB}"/>
              </a:ext>
            </a:extLst>
          </p:cNvPr>
          <p:cNvSpPr>
            <a:spLocks noGrp="1"/>
          </p:cNvSpPr>
          <p:nvPr/>
        </p:nvSpPr>
        <p:spPr>
          <a:xfrm>
            <a:off x="1571625" y="3343275"/>
            <a:ext cx="9810750" cy="0"/>
          </a:xfrm>
          <a:prstGeom prst="line">
            <a:avLst/>
          </a:prstGeom>
          <a:noFill/>
          <a:ln w="10478">
            <a:solidFill>
              <a:srgbClr val="B9B5AB"/>
            </a:solidFill>
            <a:prstDash val="solid"/>
          </a:ln>
        </p:spPr>
        <p:txBody>
          <a:bodyPr/>
          <a:lstStyle/>
          <a:p>
            <a:endParaRPr/>
          </a:p>
        </p:txBody>
      </p:sp>
      <p:sp>
        <p:nvSpPr>
          <p:cNvPr id="22" name="Rectangle 21">
            <a:extLst>
              <a:ext uri="{FF2B5EF4-FFF2-40B4-BE49-F238E27FC236}">
                <a16:creationId xmlns:a16="http://schemas.microsoft.com/office/drawing/2014/main" id="{E0C6EB97-67B3-47A9-A30F-4AFDFE0D48FE}"/>
              </a:ext>
            </a:extLst>
          </p:cNvPr>
          <p:cNvSpPr>
            <a:spLocks noGrp="1"/>
          </p:cNvSpPr>
          <p:nvPr/>
        </p:nvSpPr>
        <p:spPr>
          <a:xfrm>
            <a:off x="1638300" y="3381375"/>
            <a:ext cx="5391150" cy="514350"/>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without CLAP embedding in GPT</a:t>
            </a:r>
          </a:p>
        </p:txBody>
      </p:sp>
      <p:sp>
        <p:nvSpPr>
          <p:cNvPr id="23" name="Rectangle 22">
            <a:extLst>
              <a:ext uri="{FF2B5EF4-FFF2-40B4-BE49-F238E27FC236}">
                <a16:creationId xmlns:a16="http://schemas.microsoft.com/office/drawing/2014/main" id="{EC720360-DDF5-4700-A68D-9DA7CA580078}"/>
              </a:ext>
            </a:extLst>
          </p:cNvPr>
          <p:cNvSpPr>
            <a:spLocks noGrp="1"/>
          </p:cNvSpPr>
          <p:nvPr/>
        </p:nvSpPr>
        <p:spPr>
          <a:xfrm>
            <a:off x="7162800" y="3381375"/>
            <a:ext cx="1295400" cy="51435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2.48</a:t>
            </a:r>
          </a:p>
        </p:txBody>
      </p:sp>
      <p:sp>
        <p:nvSpPr>
          <p:cNvPr id="24" name="Rectangle 23">
            <a:extLst>
              <a:ext uri="{FF2B5EF4-FFF2-40B4-BE49-F238E27FC236}">
                <a16:creationId xmlns:a16="http://schemas.microsoft.com/office/drawing/2014/main" id="{D4018396-9F93-4CB8-AAF1-7B95097B1F31}"/>
              </a:ext>
            </a:extLst>
          </p:cNvPr>
          <p:cNvSpPr>
            <a:spLocks noGrp="1"/>
          </p:cNvSpPr>
          <p:nvPr/>
        </p:nvSpPr>
        <p:spPr>
          <a:xfrm>
            <a:off x="8591550" y="3381375"/>
            <a:ext cx="1295400" cy="51435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1.07</a:t>
            </a:r>
          </a:p>
        </p:txBody>
      </p:sp>
      <p:sp>
        <p:nvSpPr>
          <p:cNvPr id="25" name="Rectangle 24">
            <a:extLst>
              <a:ext uri="{FF2B5EF4-FFF2-40B4-BE49-F238E27FC236}">
                <a16:creationId xmlns:a16="http://schemas.microsoft.com/office/drawing/2014/main" id="{D1222BE6-9F00-4AAE-9F6D-CAAE8A465C62}"/>
              </a:ext>
            </a:extLst>
          </p:cNvPr>
          <p:cNvSpPr>
            <a:spLocks noGrp="1"/>
          </p:cNvSpPr>
          <p:nvPr/>
        </p:nvSpPr>
        <p:spPr>
          <a:xfrm>
            <a:off x="10020300" y="3381375"/>
            <a:ext cx="1295400" cy="51435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.245</a:t>
            </a:r>
          </a:p>
        </p:txBody>
      </p:sp>
      <p:sp>
        <p:nvSpPr>
          <p:cNvPr id="26" name="Rectangle 25">
            <a:extLst>
              <a:ext uri="{FF2B5EF4-FFF2-40B4-BE49-F238E27FC236}">
                <a16:creationId xmlns:a16="http://schemas.microsoft.com/office/drawing/2014/main" id="{80E318B8-84FE-4F18-8CFD-BCD94FF13F1D}"/>
              </a:ext>
            </a:extLst>
          </p:cNvPr>
          <p:cNvSpPr>
            <a:spLocks noGrp="1"/>
          </p:cNvSpPr>
          <p:nvPr/>
        </p:nvSpPr>
        <p:spPr>
          <a:xfrm>
            <a:off x="1638300" y="3971925"/>
            <a:ext cx="5391150" cy="514350"/>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without FLAN-T5 embedding in GPT</a:t>
            </a:r>
          </a:p>
        </p:txBody>
      </p:sp>
      <p:sp>
        <p:nvSpPr>
          <p:cNvPr id="27" name="Rectangle 26">
            <a:extLst>
              <a:ext uri="{FF2B5EF4-FFF2-40B4-BE49-F238E27FC236}">
                <a16:creationId xmlns:a16="http://schemas.microsoft.com/office/drawing/2014/main" id="{F51ED547-68B6-4E89-82BA-4633AC7BFC65}"/>
              </a:ext>
            </a:extLst>
          </p:cNvPr>
          <p:cNvSpPr>
            <a:spLocks noGrp="1"/>
          </p:cNvSpPr>
          <p:nvPr/>
        </p:nvSpPr>
        <p:spPr>
          <a:xfrm>
            <a:off x="7162800" y="3971925"/>
            <a:ext cx="1295400" cy="51435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2.73</a:t>
            </a:r>
          </a:p>
        </p:txBody>
      </p:sp>
      <p:sp>
        <p:nvSpPr>
          <p:cNvPr id="28" name="Rectangle 27">
            <a:extLst>
              <a:ext uri="{FF2B5EF4-FFF2-40B4-BE49-F238E27FC236}">
                <a16:creationId xmlns:a16="http://schemas.microsoft.com/office/drawing/2014/main" id="{73BC7FAA-865A-4D2F-9364-54A797615AE1}"/>
              </a:ext>
            </a:extLst>
          </p:cNvPr>
          <p:cNvSpPr>
            <a:spLocks noGrp="1"/>
          </p:cNvSpPr>
          <p:nvPr/>
        </p:nvSpPr>
        <p:spPr>
          <a:xfrm>
            <a:off x="8591550" y="3971925"/>
            <a:ext cx="1295400" cy="51435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1.05</a:t>
            </a:r>
          </a:p>
        </p:txBody>
      </p:sp>
      <p:sp>
        <p:nvSpPr>
          <p:cNvPr id="29" name="Rectangle 28">
            <a:extLst>
              <a:ext uri="{FF2B5EF4-FFF2-40B4-BE49-F238E27FC236}">
                <a16:creationId xmlns:a16="http://schemas.microsoft.com/office/drawing/2014/main" id="{BE415666-E283-470D-8489-899C236412D4}"/>
              </a:ext>
            </a:extLst>
          </p:cNvPr>
          <p:cNvSpPr>
            <a:spLocks noGrp="1"/>
          </p:cNvSpPr>
          <p:nvPr/>
        </p:nvSpPr>
        <p:spPr>
          <a:xfrm>
            <a:off x="10020300" y="3971925"/>
            <a:ext cx="1295400" cy="51435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.250</a:t>
            </a:r>
          </a:p>
        </p:txBody>
      </p:sp>
      <p:sp>
        <p:nvSpPr>
          <p:cNvPr id="30" name="Rectangle 29">
            <a:extLst>
              <a:ext uri="{FF2B5EF4-FFF2-40B4-BE49-F238E27FC236}">
                <a16:creationId xmlns:a16="http://schemas.microsoft.com/office/drawing/2014/main" id="{3902C15D-DC18-472B-BE1E-FAAFD9D901F3}"/>
              </a:ext>
            </a:extLst>
          </p:cNvPr>
          <p:cNvSpPr>
            <a:spLocks noGrp="1"/>
          </p:cNvSpPr>
          <p:nvPr/>
        </p:nvSpPr>
        <p:spPr>
          <a:xfrm>
            <a:off x="1638300" y="4562475"/>
            <a:ext cx="5391150" cy="514350"/>
          </a:xfrm>
          <a:prstGeom prst="rect">
            <a:avLst/>
          </a:prstGeom>
          <a:noFill/>
          <a:ln w="0">
            <a:noFill/>
            <a:prstDash val="solid"/>
          </a:ln>
        </p:spPr>
        <p:txBody>
          <a:bodyPr wrap="square" lIns="0" tIns="0" rIns="0" bIns="0" anchor="ctr">
            <a:normAutofit/>
          </a:bodyPr>
          <a:lstStyle/>
          <a:p>
            <a:pPr algn="l">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without CLAP + FLAN-T5 in GPT</a:t>
            </a:r>
          </a:p>
        </p:txBody>
      </p:sp>
      <p:sp>
        <p:nvSpPr>
          <p:cNvPr id="31" name="Rectangle 30">
            <a:extLst>
              <a:ext uri="{FF2B5EF4-FFF2-40B4-BE49-F238E27FC236}">
                <a16:creationId xmlns:a16="http://schemas.microsoft.com/office/drawing/2014/main" id="{0FE8B30D-A1A4-4142-B367-E1F9DE56C2D3}"/>
              </a:ext>
            </a:extLst>
          </p:cNvPr>
          <p:cNvSpPr>
            <a:spLocks noGrp="1"/>
          </p:cNvSpPr>
          <p:nvPr/>
        </p:nvSpPr>
        <p:spPr>
          <a:xfrm>
            <a:off x="7162800" y="4562475"/>
            <a:ext cx="1295400" cy="51435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2.11</a:t>
            </a:r>
          </a:p>
        </p:txBody>
      </p:sp>
      <p:sp>
        <p:nvSpPr>
          <p:cNvPr id="32" name="Rectangle 31">
            <a:extLst>
              <a:ext uri="{FF2B5EF4-FFF2-40B4-BE49-F238E27FC236}">
                <a16:creationId xmlns:a16="http://schemas.microsoft.com/office/drawing/2014/main" id="{64A14C25-3390-41A2-B982-0DA742772BC1}"/>
              </a:ext>
            </a:extLst>
          </p:cNvPr>
          <p:cNvSpPr>
            <a:spLocks noGrp="1"/>
          </p:cNvSpPr>
          <p:nvPr/>
        </p:nvSpPr>
        <p:spPr>
          <a:xfrm>
            <a:off x="8591550" y="4562475"/>
            <a:ext cx="1295400" cy="51435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1.06</a:t>
            </a:r>
          </a:p>
        </p:txBody>
      </p:sp>
      <p:sp>
        <p:nvSpPr>
          <p:cNvPr id="33" name="Rectangle 32">
            <a:extLst>
              <a:ext uri="{FF2B5EF4-FFF2-40B4-BE49-F238E27FC236}">
                <a16:creationId xmlns:a16="http://schemas.microsoft.com/office/drawing/2014/main" id="{73DFF5FE-C068-4BC7-B6F2-4BCF67D9B9AF}"/>
              </a:ext>
            </a:extLst>
          </p:cNvPr>
          <p:cNvSpPr>
            <a:spLocks noGrp="1"/>
          </p:cNvSpPr>
          <p:nvPr/>
        </p:nvSpPr>
        <p:spPr>
          <a:xfrm>
            <a:off x="10020300" y="4562475"/>
            <a:ext cx="1295400" cy="514350"/>
          </a:xfrm>
          <a:prstGeom prst="rect">
            <a:avLst/>
          </a:prstGeom>
          <a:noFill/>
          <a:ln w="0">
            <a:noFill/>
            <a:prstDash val="solid"/>
          </a:ln>
        </p:spPr>
        <p:txBody>
          <a:bodyPr wrap="square" lIns="0" tIns="0" rIns="0" bIns="0" anchor="ctr">
            <a:normAutofit/>
          </a:bodyPr>
          <a:lstStyle/>
          <a:p>
            <a:pPr algn="ctr">
              <a:buNone/>
              <a:defRPr sz="1500" b="0" i="0">
                <a:solidFill>
                  <a:srgbClr val="151412"/>
                </a:solidFill>
                <a:latin typeface="Avenir Next"/>
                <a:ea typeface="Avenir Next"/>
                <a:cs typeface="Avenir Next"/>
              </a:defRPr>
            </a:pPr>
            <a:r>
              <a:rPr sz="1500" b="0" i="0">
                <a:solidFill>
                  <a:srgbClr val="151412"/>
                </a:solidFill>
                <a:latin typeface="Avenir Next"/>
                <a:ea typeface="Avenir Next"/>
                <a:cs typeface="Avenir Next"/>
              </a:rPr>
              <a:t>.213</a:t>
            </a:r>
          </a:p>
        </p:txBody>
      </p:sp>
      <p:sp>
        <p:nvSpPr>
          <p:cNvPr id="34" name="Straight Connector 33">
            <a:extLst>
              <a:ext uri="{FF2B5EF4-FFF2-40B4-BE49-F238E27FC236}">
                <a16:creationId xmlns:a16="http://schemas.microsoft.com/office/drawing/2014/main" id="{5D0C1629-1263-4E02-A68F-2B9CE2A0928B}"/>
              </a:ext>
            </a:extLst>
          </p:cNvPr>
          <p:cNvSpPr>
            <a:spLocks noGrp="1"/>
          </p:cNvSpPr>
          <p:nvPr/>
        </p:nvSpPr>
        <p:spPr>
          <a:xfrm>
            <a:off x="1571625" y="5114925"/>
            <a:ext cx="9810750" cy="0"/>
          </a:xfrm>
          <a:prstGeom prst="line">
            <a:avLst/>
          </a:prstGeom>
          <a:noFill/>
          <a:ln w="15240">
            <a:solidFill>
              <a:srgbClr val="151412"/>
            </a:solidFill>
            <a:prstDash val="solid"/>
          </a:ln>
        </p:spPr>
        <p:txBody>
          <a:bodyPr/>
          <a:lstStyle/>
          <a:p>
            <a:endParaRPr/>
          </a:p>
        </p:txBody>
      </p:sp>
      <p:sp>
        <p:nvSpPr>
          <p:cNvPr id="35" name="Rectangle 34">
            <a:extLst>
              <a:ext uri="{FF2B5EF4-FFF2-40B4-BE49-F238E27FC236}">
                <a16:creationId xmlns:a16="http://schemas.microsoft.com/office/drawing/2014/main" id="{4F5266B3-3EC3-4A0F-ABE9-0A7143E51689}"/>
              </a:ext>
            </a:extLst>
          </p:cNvPr>
          <p:cNvSpPr>
            <a:spLocks noGrp="1"/>
          </p:cNvSpPr>
          <p:nvPr/>
        </p:nvSpPr>
        <p:spPr>
          <a:xfrm>
            <a:off x="2095500" y="5476875"/>
            <a:ext cx="8001000" cy="523875"/>
          </a:xfrm>
          <a:prstGeom prst="rect">
            <a:avLst/>
          </a:prstGeom>
          <a:noFill/>
          <a:ln w="0">
            <a:noFill/>
            <a:prstDash val="solid"/>
          </a:ln>
        </p:spPr>
        <p:txBody>
          <a:bodyPr wrap="square" lIns="0" tIns="0" rIns="0" bIns="0" anchor="t">
            <a:noAutofit/>
          </a:bodyPr>
          <a:lstStyle/>
          <a:p>
            <a:pPr algn="ctr">
              <a:buNone/>
              <a:defRPr sz="2325" b="1" i="0">
                <a:solidFill>
                  <a:srgbClr val="203448"/>
                </a:solidFill>
                <a:latin typeface="Georgia"/>
                <a:ea typeface="Georgia"/>
                <a:cs typeface="Georgia"/>
              </a:defRPr>
            </a:pPr>
            <a:r>
              <a:rPr sz="2325" b="1" i="0">
                <a:solidFill>
                  <a:srgbClr val="203448"/>
                </a:solidFill>
                <a:latin typeface="Georgia"/>
                <a:ea typeface="Georgia"/>
                <a:cs typeface="Georgia"/>
              </a:rPr>
              <a:t>Jointly fine-tuning GPT-2 and latent diffusion improves all three metrics.</a:t>
            </a:r>
          </a:p>
        </p:txBody>
      </p:sp>
      <p:sp>
        <p:nvSpPr>
          <p:cNvPr id="37" name="numbered-citations-30-left">
            <a:extLst>
              <a:ext uri="{FF2B5EF4-FFF2-40B4-BE49-F238E27FC236}">
                <a16:creationId xmlns:a16="http://schemas.microsoft.com/office/drawing/2014/main" id="{90B5F2B5-F447-438E-86F8-F8FD22917026}"/>
              </a:ext>
            </a:extLst>
          </p:cNvPr>
          <p:cNvSpPr>
            <a:spLocks noGrp="1"/>
          </p:cNvSpPr>
          <p:nvPr/>
        </p:nvSpPr>
        <p:spPr>
          <a:xfrm>
            <a:off x="533400" y="6276975"/>
            <a:ext cx="5219700" cy="428625"/>
          </a:xfrm>
          <a:prstGeom prst="rect">
            <a:avLst/>
          </a:prstGeom>
          <a:noFill/>
          <a:ln w="0">
            <a:noFill/>
            <a:prstDash val="solid"/>
          </a:ln>
        </p:spPr>
        <p:txBody>
          <a:bodyPr wrap="square" lIns="0" tIns="0" rIns="0" bIns="0" anchor="b">
            <a:normAutofit/>
          </a:bodyPr>
          <a:lstStyle/>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[1] Y. Wu et al., “Large-Scale Contrastive Language-Audio Pretraining,” ICASSP 2023.</a:t>
            </a:r>
          </a:p>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[2] H. W. Chung et al., “Scaling Instruction-Finetuned Language Models,” JMLR 2024.</a:t>
            </a:r>
          </a:p>
        </p:txBody>
      </p:sp>
      <p:sp>
        <p:nvSpPr>
          <p:cNvPr id="38" name="numbered-citations-30-right">
            <a:extLst>
              <a:ext uri="{FF2B5EF4-FFF2-40B4-BE49-F238E27FC236}">
                <a16:creationId xmlns:a16="http://schemas.microsoft.com/office/drawing/2014/main" id="{19D65003-5E16-4E72-BDE0-3A0E133F480A}"/>
              </a:ext>
            </a:extLst>
          </p:cNvPr>
          <p:cNvSpPr>
            <a:spLocks noGrp="1"/>
          </p:cNvSpPr>
          <p:nvPr/>
        </p:nvSpPr>
        <p:spPr>
          <a:xfrm>
            <a:off x="5981700" y="6276975"/>
            <a:ext cx="5029200" cy="428625"/>
          </a:xfrm>
          <a:prstGeom prst="rect">
            <a:avLst/>
          </a:prstGeom>
          <a:noFill/>
          <a:ln w="0">
            <a:noFill/>
            <a:prstDash val="solid"/>
          </a:ln>
        </p:spPr>
        <p:txBody>
          <a:bodyPr wrap="square" lIns="0" tIns="0" rIns="0" bIns="0" anchor="b">
            <a:normAutofit/>
          </a:bodyPr>
          <a:lstStyle/>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[3] A. Radford et al., “Language Models are Unsupervised Multitask Learners,” OpenAI technical report, 2019.</a:t>
            </a:r>
          </a:p>
        </p:txBody>
      </p:sp>
    </p:spTree>
    <p:extLst>
      <p:ext uri="{BB962C8B-B14F-4D97-AF65-F5344CB8AC3E}">
        <p14:creationId xmlns:p14="http://schemas.microsoft.com/office/powerpoint/2010/main" val="300649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9" name="section-27">
            <a:extLst>
              <a:ext uri="{FF2B5EF4-FFF2-40B4-BE49-F238E27FC236}">
                <a16:creationId xmlns:a16="http://schemas.microsoft.com/office/drawing/2014/main" id="{B5FDA7ED-48AF-4D5A-A0C6-FDAACC2D4528}"/>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EVIDENCE</a:t>
            </a:r>
          </a:p>
        </p:txBody>
      </p:sp>
      <p:sp>
        <p:nvSpPr>
          <p:cNvPr id="2" name="Straight Connector 1">
            <a:extLst>
              <a:ext uri="{FF2B5EF4-FFF2-40B4-BE49-F238E27FC236}">
                <a16:creationId xmlns:a16="http://schemas.microsoft.com/office/drawing/2014/main" id="{D478A6F3-82D5-438D-BF08-6C8CC0F09E9C}"/>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27">
            <a:extLst>
              <a:ext uri="{FF2B5EF4-FFF2-40B4-BE49-F238E27FC236}">
                <a16:creationId xmlns:a16="http://schemas.microsoft.com/office/drawing/2014/main" id="{151F026D-943E-40F9-B0D9-8E8BEF28289B}"/>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 lower FAD score can still mean worse text alignment</a:t>
            </a:r>
          </a:p>
        </p:txBody>
      </p:sp>
      <p:sp>
        <p:nvSpPr>
          <p:cNvPr id="4" name="Rectangle 3">
            <a:extLst>
              <a:ext uri="{FF2B5EF4-FFF2-40B4-BE49-F238E27FC236}">
                <a16:creationId xmlns:a16="http://schemas.microsoft.com/office/drawing/2014/main" id="{94D203FD-D43C-4F7E-9CDC-3B58AC66588A}"/>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31</a:t>
            </a:r>
          </a:p>
        </p:txBody>
      </p:sp>
      <p:sp>
        <p:nvSpPr>
          <p:cNvPr id="5" name="Straight Connector 4">
            <a:extLst>
              <a:ext uri="{FF2B5EF4-FFF2-40B4-BE49-F238E27FC236}">
                <a16:creationId xmlns:a16="http://schemas.microsoft.com/office/drawing/2014/main" id="{A9A29190-1AF1-41ED-851A-177481BEC151}"/>
              </a:ext>
            </a:extLst>
          </p:cNvPr>
          <p:cNvSpPr>
            <a:spLocks noGrp="1"/>
          </p:cNvSpPr>
          <p:nvPr/>
        </p:nvSpPr>
        <p:spPr>
          <a:xfrm>
            <a:off x="1381125" y="1666875"/>
            <a:ext cx="9906000" cy="0"/>
          </a:xfrm>
          <a:prstGeom prst="line">
            <a:avLst/>
          </a:prstGeom>
          <a:noFill/>
          <a:ln w="15240">
            <a:solidFill>
              <a:srgbClr val="151412"/>
            </a:solidFill>
            <a:prstDash val="solid"/>
          </a:ln>
        </p:spPr>
        <p:txBody>
          <a:bodyPr/>
          <a:lstStyle/>
          <a:p>
            <a:endParaRPr/>
          </a:p>
        </p:txBody>
      </p:sp>
      <p:sp>
        <p:nvSpPr>
          <p:cNvPr id="6" name="Rectangle 5">
            <a:extLst>
              <a:ext uri="{FF2B5EF4-FFF2-40B4-BE49-F238E27FC236}">
                <a16:creationId xmlns:a16="http://schemas.microsoft.com/office/drawing/2014/main" id="{26EDF376-3DC0-4D1E-9EF2-3A8EC8B228F9}"/>
              </a:ext>
            </a:extLst>
          </p:cNvPr>
          <p:cNvSpPr>
            <a:spLocks noGrp="1"/>
          </p:cNvSpPr>
          <p:nvPr/>
        </p:nvSpPr>
        <p:spPr>
          <a:xfrm>
            <a:off x="1447800" y="1714500"/>
            <a:ext cx="5486400" cy="304800"/>
          </a:xfrm>
          <a:prstGeom prst="rect">
            <a:avLst/>
          </a:prstGeom>
          <a:noFill/>
          <a:ln w="0">
            <a:noFill/>
            <a:prstDash val="solid"/>
          </a:ln>
        </p:spPr>
        <p:txBody>
          <a:bodyPr wrap="square" lIns="0" tIns="0" rIns="0" bIns="0" anchor="ctr">
            <a:normAutofit/>
          </a:bodyPr>
          <a:lstStyle/>
          <a:p>
            <a:pPr algn="l">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Setting</a:t>
            </a:r>
          </a:p>
        </p:txBody>
      </p:sp>
      <p:sp>
        <p:nvSpPr>
          <p:cNvPr id="7" name="Rectangle 6">
            <a:extLst>
              <a:ext uri="{FF2B5EF4-FFF2-40B4-BE49-F238E27FC236}">
                <a16:creationId xmlns:a16="http://schemas.microsoft.com/office/drawing/2014/main" id="{66C94D80-00FE-4C9F-9D87-01E350065555}"/>
              </a:ext>
            </a:extLst>
          </p:cNvPr>
          <p:cNvSpPr>
            <a:spLocks noGrp="1"/>
          </p:cNvSpPr>
          <p:nvPr/>
        </p:nvSpPr>
        <p:spPr>
          <a:xfrm>
            <a:off x="7067550" y="1714500"/>
            <a:ext cx="12954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FAD↓</a:t>
            </a:r>
          </a:p>
        </p:txBody>
      </p:sp>
      <p:sp>
        <p:nvSpPr>
          <p:cNvPr id="8" name="Rectangle 7">
            <a:extLst>
              <a:ext uri="{FF2B5EF4-FFF2-40B4-BE49-F238E27FC236}">
                <a16:creationId xmlns:a16="http://schemas.microsoft.com/office/drawing/2014/main" id="{F89D46EC-3A7B-44EA-BAE6-9399AD00209A}"/>
              </a:ext>
            </a:extLst>
          </p:cNvPr>
          <p:cNvSpPr>
            <a:spLocks noGrp="1"/>
          </p:cNvSpPr>
          <p:nvPr/>
        </p:nvSpPr>
        <p:spPr>
          <a:xfrm>
            <a:off x="8496300" y="1714500"/>
            <a:ext cx="12954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KL↓</a:t>
            </a:r>
          </a:p>
        </p:txBody>
      </p:sp>
      <p:sp>
        <p:nvSpPr>
          <p:cNvPr id="9" name="Rectangle 8">
            <a:extLst>
              <a:ext uri="{FF2B5EF4-FFF2-40B4-BE49-F238E27FC236}">
                <a16:creationId xmlns:a16="http://schemas.microsoft.com/office/drawing/2014/main" id="{5D7CDD64-59A2-47F0-9A04-06E4E07E2D04}"/>
              </a:ext>
            </a:extLst>
          </p:cNvPr>
          <p:cNvSpPr>
            <a:spLocks noGrp="1"/>
          </p:cNvSpPr>
          <p:nvPr/>
        </p:nvSpPr>
        <p:spPr>
          <a:xfrm>
            <a:off x="9925050" y="1714500"/>
            <a:ext cx="1295400" cy="304800"/>
          </a:xfrm>
          <a:prstGeom prst="rect">
            <a:avLst/>
          </a:prstGeom>
          <a:noFill/>
          <a:ln w="0">
            <a:noFill/>
            <a:prstDash val="solid"/>
          </a:ln>
        </p:spPr>
        <p:txBody>
          <a:bodyPr wrap="square" lIns="0" tIns="0" rIns="0" bIns="0" anchor="ctr">
            <a:normAutofit/>
          </a:bodyPr>
          <a:lstStyle/>
          <a:p>
            <a:pPr algn="ctr">
              <a:buNone/>
              <a:defRPr sz="1200" b="1" i="0">
                <a:solidFill>
                  <a:srgbClr val="203448"/>
                </a:solidFill>
                <a:latin typeface="Avenir Next"/>
                <a:ea typeface="Avenir Next"/>
                <a:cs typeface="Avenir Next"/>
              </a:defRPr>
            </a:pPr>
            <a:r>
              <a:rPr sz="1200" b="1" i="0">
                <a:solidFill>
                  <a:srgbClr val="203448"/>
                </a:solidFill>
                <a:latin typeface="Avenir Next"/>
                <a:ea typeface="Avenir Next"/>
                <a:cs typeface="Avenir Next"/>
              </a:rPr>
              <a:t>CLAP↑</a:t>
            </a:r>
          </a:p>
        </p:txBody>
      </p:sp>
      <p:sp>
        <p:nvSpPr>
          <p:cNvPr id="10" name="Straight Connector 9">
            <a:extLst>
              <a:ext uri="{FF2B5EF4-FFF2-40B4-BE49-F238E27FC236}">
                <a16:creationId xmlns:a16="http://schemas.microsoft.com/office/drawing/2014/main" id="{2ABB8A96-2C22-4ED1-8C78-6C3337D58E79}"/>
              </a:ext>
            </a:extLst>
          </p:cNvPr>
          <p:cNvSpPr>
            <a:spLocks noGrp="1"/>
          </p:cNvSpPr>
          <p:nvPr/>
        </p:nvSpPr>
        <p:spPr>
          <a:xfrm>
            <a:off x="1381125" y="2066925"/>
            <a:ext cx="9906000" cy="0"/>
          </a:xfrm>
          <a:prstGeom prst="line">
            <a:avLst/>
          </a:prstGeom>
          <a:noFill/>
          <a:ln w="10478">
            <a:solidFill>
              <a:srgbClr val="151412"/>
            </a:solidFill>
            <a:prstDash val="solid"/>
          </a:ln>
        </p:spPr>
        <p:txBody>
          <a:bodyPr/>
          <a:lstStyle/>
          <a:p>
            <a:endParaRPr/>
          </a:p>
        </p:txBody>
      </p:sp>
      <p:sp>
        <p:nvSpPr>
          <p:cNvPr id="11" name="Rectangle 10">
            <a:extLst>
              <a:ext uri="{FF2B5EF4-FFF2-40B4-BE49-F238E27FC236}">
                <a16:creationId xmlns:a16="http://schemas.microsoft.com/office/drawing/2014/main" id="{6613A78A-1723-4DB4-ACC3-93697B89A72F}"/>
              </a:ext>
            </a:extLst>
          </p:cNvPr>
          <p:cNvSpPr>
            <a:spLocks noGrp="1"/>
          </p:cNvSpPr>
          <p:nvPr/>
        </p:nvSpPr>
        <p:spPr>
          <a:xfrm>
            <a:off x="1447800" y="2105025"/>
            <a:ext cx="5486400" cy="609600"/>
          </a:xfrm>
          <a:prstGeom prst="rect">
            <a:avLst/>
          </a:prstGeom>
          <a:noFill/>
          <a:ln w="0">
            <a:noFill/>
            <a:prstDash val="solid"/>
          </a:ln>
        </p:spPr>
        <p:txBody>
          <a:bodyPr wrap="square" lIns="0" tIns="0" rIns="0" bIns="0" anchor="ctr">
            <a:normAutofit/>
          </a:bodyPr>
          <a:lstStyle/>
          <a:p>
            <a:pPr algn="l">
              <a:buNone/>
              <a:defRPr sz="1650" b="0" i="0">
                <a:solidFill>
                  <a:srgbClr val="151412"/>
                </a:solidFill>
                <a:latin typeface="Avenir Next"/>
                <a:ea typeface="Avenir Next"/>
                <a:cs typeface="Avenir Next"/>
              </a:defRPr>
            </a:pPr>
            <a:r>
              <a:rPr sz="1650" b="0" i="0">
                <a:solidFill>
                  <a:srgbClr val="151412"/>
                </a:solidFill>
                <a:latin typeface="Avenir Next"/>
                <a:ea typeface="Avenir Next"/>
                <a:cs typeface="Avenir Next"/>
              </a:rPr>
              <a:t>AudioLDM 2</a:t>
            </a:r>
          </a:p>
        </p:txBody>
      </p:sp>
      <p:sp>
        <p:nvSpPr>
          <p:cNvPr id="12" name="Rectangle 11">
            <a:extLst>
              <a:ext uri="{FF2B5EF4-FFF2-40B4-BE49-F238E27FC236}">
                <a16:creationId xmlns:a16="http://schemas.microsoft.com/office/drawing/2014/main" id="{EB9D34F6-59B8-497B-B93A-14C404ABC0A5}"/>
              </a:ext>
            </a:extLst>
          </p:cNvPr>
          <p:cNvSpPr>
            <a:spLocks noGrp="1"/>
          </p:cNvSpPr>
          <p:nvPr/>
        </p:nvSpPr>
        <p:spPr>
          <a:xfrm>
            <a:off x="7067550" y="2105025"/>
            <a:ext cx="1295400" cy="609600"/>
          </a:xfrm>
          <a:prstGeom prst="rect">
            <a:avLst/>
          </a:prstGeom>
          <a:noFill/>
          <a:ln w="0">
            <a:noFill/>
            <a:prstDash val="solid"/>
          </a:ln>
        </p:spPr>
        <p:txBody>
          <a:bodyPr wrap="square" lIns="0" tIns="0" rIns="0" bIns="0" anchor="ctr">
            <a:normAutofit/>
          </a:bodyPr>
          <a:lstStyle/>
          <a:p>
            <a:pPr algn="ctr">
              <a:buNone/>
              <a:defRPr sz="1650" b="0" i="0">
                <a:solidFill>
                  <a:srgbClr val="151412"/>
                </a:solidFill>
                <a:latin typeface="Avenir Next"/>
                <a:ea typeface="Avenir Next"/>
                <a:cs typeface="Avenir Next"/>
              </a:defRPr>
            </a:pPr>
            <a:r>
              <a:rPr sz="1650" b="0" i="0">
                <a:solidFill>
                  <a:srgbClr val="151412"/>
                </a:solidFill>
                <a:latin typeface="Avenir Next"/>
                <a:ea typeface="Avenir Next"/>
                <a:cs typeface="Avenir Next"/>
              </a:rPr>
              <a:t>1.67</a:t>
            </a:r>
          </a:p>
        </p:txBody>
      </p:sp>
      <p:sp>
        <p:nvSpPr>
          <p:cNvPr id="13" name="Rectangle 12">
            <a:extLst>
              <a:ext uri="{FF2B5EF4-FFF2-40B4-BE49-F238E27FC236}">
                <a16:creationId xmlns:a16="http://schemas.microsoft.com/office/drawing/2014/main" id="{15977532-968B-4DA5-9D18-FA32CB62B44C}"/>
              </a:ext>
            </a:extLst>
          </p:cNvPr>
          <p:cNvSpPr>
            <a:spLocks noGrp="1"/>
          </p:cNvSpPr>
          <p:nvPr/>
        </p:nvSpPr>
        <p:spPr>
          <a:xfrm>
            <a:off x="8496300" y="2105025"/>
            <a:ext cx="1295400" cy="609600"/>
          </a:xfrm>
          <a:prstGeom prst="rect">
            <a:avLst/>
          </a:prstGeom>
          <a:noFill/>
          <a:ln w="0">
            <a:noFill/>
            <a:prstDash val="solid"/>
          </a:ln>
        </p:spPr>
        <p:txBody>
          <a:bodyPr wrap="square" lIns="0" tIns="0" rIns="0" bIns="0" anchor="ctr">
            <a:normAutofit/>
          </a:bodyPr>
          <a:lstStyle/>
          <a:p>
            <a:pPr algn="ctr">
              <a:buNone/>
              <a:defRPr sz="1650" b="0" i="0">
                <a:solidFill>
                  <a:srgbClr val="151412"/>
                </a:solidFill>
                <a:latin typeface="Avenir Next"/>
                <a:ea typeface="Avenir Next"/>
                <a:cs typeface="Avenir Next"/>
              </a:defRPr>
            </a:pPr>
            <a:r>
              <a:rPr sz="1650" b="0" i="0">
                <a:solidFill>
                  <a:srgbClr val="151412"/>
                </a:solidFill>
                <a:latin typeface="Avenir Next"/>
                <a:ea typeface="Avenir Next"/>
                <a:cs typeface="Avenir Next"/>
              </a:rPr>
              <a:t>1.01</a:t>
            </a:r>
          </a:p>
        </p:txBody>
      </p:sp>
      <p:sp>
        <p:nvSpPr>
          <p:cNvPr id="14" name="Rectangle 13">
            <a:extLst>
              <a:ext uri="{FF2B5EF4-FFF2-40B4-BE49-F238E27FC236}">
                <a16:creationId xmlns:a16="http://schemas.microsoft.com/office/drawing/2014/main" id="{B6639346-2212-4BCB-8F0F-FA2AD776EB66}"/>
              </a:ext>
            </a:extLst>
          </p:cNvPr>
          <p:cNvSpPr>
            <a:spLocks noGrp="1"/>
          </p:cNvSpPr>
          <p:nvPr/>
        </p:nvSpPr>
        <p:spPr>
          <a:xfrm>
            <a:off x="9925050" y="2105025"/>
            <a:ext cx="1295400" cy="609600"/>
          </a:xfrm>
          <a:prstGeom prst="rect">
            <a:avLst/>
          </a:prstGeom>
          <a:noFill/>
          <a:ln w="0">
            <a:noFill/>
            <a:prstDash val="solid"/>
          </a:ln>
        </p:spPr>
        <p:txBody>
          <a:bodyPr wrap="square" lIns="0" tIns="0" rIns="0" bIns="0" anchor="ctr">
            <a:normAutofit/>
          </a:bodyPr>
          <a:lstStyle/>
          <a:p>
            <a:pPr algn="ctr">
              <a:buNone/>
              <a:defRPr sz="1650" b="0" i="0">
                <a:solidFill>
                  <a:srgbClr val="151412"/>
                </a:solidFill>
                <a:latin typeface="Avenir Next"/>
                <a:ea typeface="Avenir Next"/>
                <a:cs typeface="Avenir Next"/>
              </a:defRPr>
            </a:pPr>
            <a:r>
              <a:rPr sz="1650" b="0" i="0">
                <a:solidFill>
                  <a:srgbClr val="151412"/>
                </a:solidFill>
                <a:latin typeface="Avenir Next"/>
                <a:ea typeface="Avenir Next"/>
                <a:cs typeface="Avenir Next"/>
              </a:rPr>
              <a:t>.249</a:t>
            </a:r>
          </a:p>
        </p:txBody>
      </p:sp>
      <p:sp>
        <p:nvSpPr>
          <p:cNvPr id="15" name="Rectangle 14">
            <a:extLst>
              <a:ext uri="{FF2B5EF4-FFF2-40B4-BE49-F238E27FC236}">
                <a16:creationId xmlns:a16="http://schemas.microsoft.com/office/drawing/2014/main" id="{DD6804B8-4B70-4D6F-A49C-5E34AC36A9EB}"/>
              </a:ext>
            </a:extLst>
          </p:cNvPr>
          <p:cNvSpPr>
            <a:spLocks noGrp="1"/>
          </p:cNvSpPr>
          <p:nvPr/>
        </p:nvSpPr>
        <p:spPr>
          <a:xfrm>
            <a:off x="1381125" y="2752725"/>
            <a:ext cx="9906000" cy="685800"/>
          </a:xfrm>
          <a:prstGeom prst="rect">
            <a:avLst/>
          </a:prstGeom>
          <a:solidFill>
            <a:srgbClr val="F4E9D8"/>
          </a:solidFill>
          <a:ln w="0">
            <a:noFill/>
            <a:prstDash val="solid"/>
          </a:ln>
        </p:spPr>
        <p:txBody>
          <a:bodyPr/>
          <a:lstStyle/>
          <a:p>
            <a:endParaRPr/>
          </a:p>
        </p:txBody>
      </p:sp>
      <p:sp>
        <p:nvSpPr>
          <p:cNvPr id="16" name="Rectangle 15">
            <a:extLst>
              <a:ext uri="{FF2B5EF4-FFF2-40B4-BE49-F238E27FC236}">
                <a16:creationId xmlns:a16="http://schemas.microsoft.com/office/drawing/2014/main" id="{244687EE-ACF5-4C5F-9A91-576084DCD18D}"/>
              </a:ext>
            </a:extLst>
          </p:cNvPr>
          <p:cNvSpPr>
            <a:spLocks noGrp="1"/>
          </p:cNvSpPr>
          <p:nvPr/>
        </p:nvSpPr>
        <p:spPr>
          <a:xfrm>
            <a:off x="1447800" y="2790825"/>
            <a:ext cx="5486400" cy="609600"/>
          </a:xfrm>
          <a:prstGeom prst="rect">
            <a:avLst/>
          </a:prstGeom>
          <a:noFill/>
          <a:ln w="0">
            <a:noFill/>
            <a:prstDash val="solid"/>
          </a:ln>
        </p:spPr>
        <p:txBody>
          <a:bodyPr wrap="square" lIns="0" tIns="0" rIns="0" bIns="0" anchor="ctr">
            <a:normAutofit/>
          </a:bodyPr>
          <a:lstStyle/>
          <a:p>
            <a:pPr algn="l">
              <a:buNone/>
              <a:defRPr sz="1650" b="0" i="0">
                <a:solidFill>
                  <a:srgbClr val="151412"/>
                </a:solidFill>
                <a:latin typeface="Avenir Next"/>
                <a:ea typeface="Avenir Next"/>
                <a:cs typeface="Avenir Next"/>
              </a:defRPr>
            </a:pPr>
            <a:r>
              <a:rPr sz="1650" b="0" i="0">
                <a:solidFill>
                  <a:srgbClr val="151412"/>
                </a:solidFill>
                <a:latin typeface="Avenir Next"/>
                <a:ea typeface="Avenir Next"/>
                <a:cs typeface="Avenir Next"/>
              </a:rPr>
              <a:t>without FLAN-T5 cross-attention</a:t>
            </a:r>
          </a:p>
        </p:txBody>
      </p:sp>
      <p:sp>
        <p:nvSpPr>
          <p:cNvPr id="17" name="Rectangle 16">
            <a:extLst>
              <a:ext uri="{FF2B5EF4-FFF2-40B4-BE49-F238E27FC236}">
                <a16:creationId xmlns:a16="http://schemas.microsoft.com/office/drawing/2014/main" id="{C5BD5777-0D25-4399-8B29-F1D22234DCBC}"/>
              </a:ext>
            </a:extLst>
          </p:cNvPr>
          <p:cNvSpPr>
            <a:spLocks noGrp="1"/>
          </p:cNvSpPr>
          <p:nvPr/>
        </p:nvSpPr>
        <p:spPr>
          <a:xfrm>
            <a:off x="7067550" y="2790825"/>
            <a:ext cx="1295400" cy="609600"/>
          </a:xfrm>
          <a:prstGeom prst="rect">
            <a:avLst/>
          </a:prstGeom>
          <a:noFill/>
          <a:ln w="0">
            <a:noFill/>
            <a:prstDash val="solid"/>
          </a:ln>
        </p:spPr>
        <p:txBody>
          <a:bodyPr wrap="square" lIns="0" tIns="0" rIns="0" bIns="0" anchor="ctr">
            <a:normAutofit/>
          </a:bodyPr>
          <a:lstStyle/>
          <a:p>
            <a:pPr algn="ctr">
              <a:buNone/>
              <a:defRPr sz="1650" b="1" i="0">
                <a:solidFill>
                  <a:srgbClr val="3D8C72"/>
                </a:solidFill>
                <a:latin typeface="Avenir Next"/>
                <a:ea typeface="Avenir Next"/>
                <a:cs typeface="Avenir Next"/>
              </a:defRPr>
            </a:pPr>
            <a:r>
              <a:rPr sz="1650" b="1" i="0">
                <a:solidFill>
                  <a:srgbClr val="3D8C72"/>
                </a:solidFill>
                <a:latin typeface="Avenir Next"/>
                <a:ea typeface="Avenir Next"/>
                <a:cs typeface="Avenir Next"/>
              </a:rPr>
              <a:t>1.38</a:t>
            </a:r>
          </a:p>
        </p:txBody>
      </p:sp>
      <p:sp>
        <p:nvSpPr>
          <p:cNvPr id="18" name="Rectangle 17">
            <a:extLst>
              <a:ext uri="{FF2B5EF4-FFF2-40B4-BE49-F238E27FC236}">
                <a16:creationId xmlns:a16="http://schemas.microsoft.com/office/drawing/2014/main" id="{28264D56-4CD5-4826-8B0F-B0238DE795DE}"/>
              </a:ext>
            </a:extLst>
          </p:cNvPr>
          <p:cNvSpPr>
            <a:spLocks noGrp="1"/>
          </p:cNvSpPr>
          <p:nvPr/>
        </p:nvSpPr>
        <p:spPr>
          <a:xfrm>
            <a:off x="8496300" y="2790825"/>
            <a:ext cx="1295400" cy="609600"/>
          </a:xfrm>
          <a:prstGeom prst="rect">
            <a:avLst/>
          </a:prstGeom>
          <a:noFill/>
          <a:ln w="0">
            <a:noFill/>
            <a:prstDash val="solid"/>
          </a:ln>
        </p:spPr>
        <p:txBody>
          <a:bodyPr wrap="square" lIns="0" tIns="0" rIns="0" bIns="0" anchor="ctr">
            <a:normAutofit/>
          </a:bodyPr>
          <a:lstStyle/>
          <a:p>
            <a:pPr algn="ctr">
              <a:buNone/>
              <a:defRPr sz="1650" b="1" i="0">
                <a:solidFill>
                  <a:srgbClr val="A84545"/>
                </a:solidFill>
                <a:latin typeface="Avenir Next"/>
                <a:ea typeface="Avenir Next"/>
                <a:cs typeface="Avenir Next"/>
              </a:defRPr>
            </a:pPr>
            <a:r>
              <a:rPr sz="1650" b="1" i="0">
                <a:solidFill>
                  <a:srgbClr val="A84545"/>
                </a:solidFill>
                <a:latin typeface="Avenir Next"/>
                <a:ea typeface="Avenir Next"/>
                <a:cs typeface="Avenir Next"/>
              </a:rPr>
              <a:t>1.30</a:t>
            </a:r>
          </a:p>
        </p:txBody>
      </p:sp>
      <p:sp>
        <p:nvSpPr>
          <p:cNvPr id="19" name="Rectangle 18">
            <a:extLst>
              <a:ext uri="{FF2B5EF4-FFF2-40B4-BE49-F238E27FC236}">
                <a16:creationId xmlns:a16="http://schemas.microsoft.com/office/drawing/2014/main" id="{D51FDB32-DEC7-453D-B290-67393FB449C8}"/>
              </a:ext>
            </a:extLst>
          </p:cNvPr>
          <p:cNvSpPr>
            <a:spLocks noGrp="1"/>
          </p:cNvSpPr>
          <p:nvPr/>
        </p:nvSpPr>
        <p:spPr>
          <a:xfrm>
            <a:off x="9925050" y="2790825"/>
            <a:ext cx="1295400" cy="609600"/>
          </a:xfrm>
          <a:prstGeom prst="rect">
            <a:avLst/>
          </a:prstGeom>
          <a:noFill/>
          <a:ln w="0">
            <a:noFill/>
            <a:prstDash val="solid"/>
          </a:ln>
        </p:spPr>
        <p:txBody>
          <a:bodyPr wrap="square" lIns="0" tIns="0" rIns="0" bIns="0" anchor="ctr">
            <a:normAutofit/>
          </a:bodyPr>
          <a:lstStyle/>
          <a:p>
            <a:pPr algn="ctr">
              <a:buNone/>
              <a:defRPr sz="1650" b="1" i="0">
                <a:solidFill>
                  <a:srgbClr val="A84545"/>
                </a:solidFill>
                <a:latin typeface="Avenir Next"/>
                <a:ea typeface="Avenir Next"/>
                <a:cs typeface="Avenir Next"/>
              </a:defRPr>
            </a:pPr>
            <a:r>
              <a:rPr sz="1650" b="1" i="0">
                <a:solidFill>
                  <a:srgbClr val="A84545"/>
                </a:solidFill>
                <a:latin typeface="Avenir Next"/>
                <a:ea typeface="Avenir Next"/>
                <a:cs typeface="Avenir Next"/>
              </a:rPr>
              <a:t>.211</a:t>
            </a:r>
          </a:p>
        </p:txBody>
      </p:sp>
      <p:sp>
        <p:nvSpPr>
          <p:cNvPr id="20" name="Straight Connector 19">
            <a:extLst>
              <a:ext uri="{FF2B5EF4-FFF2-40B4-BE49-F238E27FC236}">
                <a16:creationId xmlns:a16="http://schemas.microsoft.com/office/drawing/2014/main" id="{E9ED3023-6FC2-471E-8B92-B3586CE73660}"/>
              </a:ext>
            </a:extLst>
          </p:cNvPr>
          <p:cNvSpPr>
            <a:spLocks noGrp="1"/>
          </p:cNvSpPr>
          <p:nvPr/>
        </p:nvSpPr>
        <p:spPr>
          <a:xfrm>
            <a:off x="1381125" y="3438525"/>
            <a:ext cx="9906000" cy="0"/>
          </a:xfrm>
          <a:prstGeom prst="line">
            <a:avLst/>
          </a:prstGeom>
          <a:noFill/>
          <a:ln w="15240">
            <a:solidFill>
              <a:srgbClr val="151412"/>
            </a:solidFill>
            <a:prstDash val="solid"/>
          </a:ln>
        </p:spPr>
        <p:txBody>
          <a:bodyPr/>
          <a:lstStyle/>
          <a:p>
            <a:endParaRPr/>
          </a:p>
        </p:txBody>
      </p:sp>
      <p:sp>
        <p:nvSpPr>
          <p:cNvPr id="21" name="Rectangle 20">
            <a:extLst>
              <a:ext uri="{FF2B5EF4-FFF2-40B4-BE49-F238E27FC236}">
                <a16:creationId xmlns:a16="http://schemas.microsoft.com/office/drawing/2014/main" id="{DDCFA961-6A8D-4D9C-A5B2-839215054FEA}"/>
              </a:ext>
            </a:extLst>
          </p:cNvPr>
          <p:cNvSpPr>
            <a:spLocks noGrp="1"/>
          </p:cNvSpPr>
          <p:nvPr/>
        </p:nvSpPr>
        <p:spPr>
          <a:xfrm>
            <a:off x="1047750" y="4000500"/>
            <a:ext cx="1714500" cy="266700"/>
          </a:xfrm>
          <a:prstGeom prst="rect">
            <a:avLst/>
          </a:prstGeom>
          <a:noFill/>
          <a:ln w="0">
            <a:noFill/>
            <a:prstDash val="solid"/>
          </a:ln>
        </p:spPr>
        <p:txBody>
          <a:bodyPr wrap="square" lIns="0" tIns="0" rIns="0" bIns="0" anchor="t">
            <a:noAutofit/>
          </a:bodyPr>
          <a:lstStyle/>
          <a:p>
            <a:pPr algn="ctr">
              <a:buNone/>
              <a:defRPr sz="975" b="1" i="0">
                <a:solidFill>
                  <a:srgbClr val="3D8C72"/>
                </a:solidFill>
                <a:latin typeface="Avenir Next"/>
                <a:ea typeface="Avenir Next"/>
                <a:cs typeface="Avenir Next"/>
              </a:defRPr>
            </a:pPr>
            <a:r>
              <a:rPr sz="975" b="1" i="0">
                <a:solidFill>
                  <a:srgbClr val="3D8C72"/>
                </a:solidFill>
                <a:latin typeface="Avenir Next"/>
                <a:ea typeface="Avenir Next"/>
                <a:cs typeface="Avenir Next"/>
              </a:rPr>
              <a:t>FAD</a:t>
            </a:r>
          </a:p>
        </p:txBody>
      </p:sp>
      <p:sp>
        <p:nvSpPr>
          <p:cNvPr id="22" name="Rectangle 21">
            <a:extLst>
              <a:ext uri="{FF2B5EF4-FFF2-40B4-BE49-F238E27FC236}">
                <a16:creationId xmlns:a16="http://schemas.microsoft.com/office/drawing/2014/main" id="{37CE853C-E7CB-4AD6-8F51-7FB4451D94A4}"/>
              </a:ext>
            </a:extLst>
          </p:cNvPr>
          <p:cNvSpPr>
            <a:spLocks noGrp="1"/>
          </p:cNvSpPr>
          <p:nvPr/>
        </p:nvSpPr>
        <p:spPr>
          <a:xfrm>
            <a:off x="666750" y="4400550"/>
            <a:ext cx="2476500" cy="523875"/>
          </a:xfrm>
          <a:prstGeom prst="rect">
            <a:avLst/>
          </a:prstGeom>
          <a:noFill/>
          <a:ln w="0">
            <a:noFill/>
            <a:prstDash val="solid"/>
          </a:ln>
        </p:spPr>
        <p:txBody>
          <a:bodyPr wrap="square" lIns="0" tIns="0" rIns="0" bIns="0" anchor="t">
            <a:noAutofit/>
          </a:bodyPr>
          <a:lstStyle/>
          <a:p>
            <a:pPr algn="ctr">
              <a:buNone/>
              <a:defRPr sz="2850" b="1" i="0">
                <a:solidFill>
                  <a:srgbClr val="3D8C72"/>
                </a:solidFill>
                <a:latin typeface="Georgia"/>
                <a:ea typeface="Georgia"/>
                <a:cs typeface="Georgia"/>
              </a:defRPr>
            </a:pPr>
            <a:r>
              <a:rPr sz="2850" b="1" i="0">
                <a:solidFill>
                  <a:srgbClr val="3D8C72"/>
                </a:solidFill>
                <a:latin typeface="Georgia"/>
                <a:ea typeface="Georgia"/>
                <a:cs typeface="Georgia"/>
              </a:rPr>
              <a:t>1.67 → 1.38</a:t>
            </a:r>
          </a:p>
        </p:txBody>
      </p:sp>
      <p:sp>
        <p:nvSpPr>
          <p:cNvPr id="23" name="Rectangle 22">
            <a:extLst>
              <a:ext uri="{FF2B5EF4-FFF2-40B4-BE49-F238E27FC236}">
                <a16:creationId xmlns:a16="http://schemas.microsoft.com/office/drawing/2014/main" id="{D9777D0F-F952-4DEF-BE6B-6FE0DA0B129E}"/>
              </a:ext>
            </a:extLst>
          </p:cNvPr>
          <p:cNvSpPr>
            <a:spLocks noGrp="1"/>
          </p:cNvSpPr>
          <p:nvPr/>
        </p:nvSpPr>
        <p:spPr>
          <a:xfrm>
            <a:off x="1000125" y="5000625"/>
            <a:ext cx="1809750" cy="285750"/>
          </a:xfrm>
          <a:prstGeom prst="rect">
            <a:avLst/>
          </a:prstGeom>
          <a:noFill/>
          <a:ln w="0">
            <a:noFill/>
            <a:prstDash val="solid"/>
          </a:ln>
        </p:spPr>
        <p:txBody>
          <a:bodyPr wrap="square" lIns="0" tIns="0" rIns="0" bIns="0" anchor="t">
            <a:noAutofit/>
          </a:bodyPr>
          <a:lstStyle/>
          <a:p>
            <a:pPr algn="ctr">
              <a:buNone/>
              <a:defRPr sz="1275" b="0" i="0">
                <a:solidFill>
                  <a:srgbClr val="66717A"/>
                </a:solidFill>
                <a:latin typeface="Avenir Next"/>
                <a:ea typeface="Avenir Next"/>
                <a:cs typeface="Avenir Next"/>
              </a:defRPr>
            </a:pPr>
            <a:r>
              <a:rPr sz="1275" b="0" i="0">
                <a:solidFill>
                  <a:srgbClr val="66717A"/>
                </a:solidFill>
                <a:latin typeface="Avenir Next"/>
                <a:ea typeface="Avenir Next"/>
                <a:cs typeface="Avenir Next"/>
              </a:rPr>
              <a:t>lower FAD</a:t>
            </a:r>
          </a:p>
        </p:txBody>
      </p:sp>
      <p:sp>
        <p:nvSpPr>
          <p:cNvPr id="24" name="Rectangle 23">
            <a:extLst>
              <a:ext uri="{FF2B5EF4-FFF2-40B4-BE49-F238E27FC236}">
                <a16:creationId xmlns:a16="http://schemas.microsoft.com/office/drawing/2014/main" id="{B6E33C2D-CB79-4A2A-8583-D21D7BD6A002}"/>
              </a:ext>
            </a:extLst>
          </p:cNvPr>
          <p:cNvSpPr>
            <a:spLocks noGrp="1"/>
          </p:cNvSpPr>
          <p:nvPr/>
        </p:nvSpPr>
        <p:spPr>
          <a:xfrm>
            <a:off x="5524500" y="4333875"/>
            <a:ext cx="1143000" cy="571500"/>
          </a:xfrm>
          <a:prstGeom prst="rect">
            <a:avLst/>
          </a:prstGeom>
          <a:noFill/>
          <a:ln w="0">
            <a:noFill/>
            <a:prstDash val="solid"/>
          </a:ln>
        </p:spPr>
        <p:txBody>
          <a:bodyPr wrap="square" lIns="0" tIns="0" rIns="0" bIns="0" anchor="t">
            <a:noAutofit/>
          </a:bodyPr>
          <a:lstStyle/>
          <a:p>
            <a:pPr algn="ctr">
              <a:buNone/>
              <a:defRPr sz="2700" b="0" i="1">
                <a:solidFill>
                  <a:srgbClr val="B87928"/>
                </a:solidFill>
                <a:latin typeface="Georgia"/>
                <a:ea typeface="Georgia"/>
                <a:cs typeface="Georgia"/>
              </a:defRPr>
            </a:pPr>
            <a:r>
              <a:rPr sz="2700" b="0" i="1">
                <a:solidFill>
                  <a:srgbClr val="B87928"/>
                </a:solidFill>
                <a:latin typeface="Georgia"/>
                <a:ea typeface="Georgia"/>
                <a:cs typeface="Georgia"/>
              </a:rPr>
              <a:t>but</a:t>
            </a:r>
          </a:p>
        </p:txBody>
      </p:sp>
      <p:sp>
        <p:nvSpPr>
          <p:cNvPr id="25" name="Rectangle 24">
            <a:extLst>
              <a:ext uri="{FF2B5EF4-FFF2-40B4-BE49-F238E27FC236}">
                <a16:creationId xmlns:a16="http://schemas.microsoft.com/office/drawing/2014/main" id="{7060F3D0-1A25-491E-8F78-DE8E562FC646}"/>
              </a:ext>
            </a:extLst>
          </p:cNvPr>
          <p:cNvSpPr>
            <a:spLocks noGrp="1"/>
          </p:cNvSpPr>
          <p:nvPr/>
        </p:nvSpPr>
        <p:spPr>
          <a:xfrm>
            <a:off x="9048750" y="4000500"/>
            <a:ext cx="1714500" cy="266700"/>
          </a:xfrm>
          <a:prstGeom prst="rect">
            <a:avLst/>
          </a:prstGeom>
          <a:noFill/>
          <a:ln w="0">
            <a:noFill/>
            <a:prstDash val="solid"/>
          </a:ln>
        </p:spPr>
        <p:txBody>
          <a:bodyPr wrap="square" lIns="0" tIns="0" rIns="0" bIns="0" anchor="t">
            <a:noAutofit/>
          </a:bodyPr>
          <a:lstStyle/>
          <a:p>
            <a:pPr algn="ctr">
              <a:buNone/>
              <a:defRPr sz="975" b="1" i="0">
                <a:solidFill>
                  <a:srgbClr val="A84545"/>
                </a:solidFill>
                <a:latin typeface="Avenir Next"/>
                <a:ea typeface="Avenir Next"/>
                <a:cs typeface="Avenir Next"/>
              </a:defRPr>
            </a:pPr>
            <a:r>
              <a:rPr sz="975" b="1" i="0">
                <a:solidFill>
                  <a:srgbClr val="A84545"/>
                </a:solidFill>
                <a:latin typeface="Avenir Next"/>
                <a:ea typeface="Avenir Next"/>
                <a:cs typeface="Avenir Next"/>
              </a:rPr>
              <a:t>CLAP</a:t>
            </a:r>
          </a:p>
        </p:txBody>
      </p:sp>
      <p:sp>
        <p:nvSpPr>
          <p:cNvPr id="26" name="Rectangle 25">
            <a:extLst>
              <a:ext uri="{FF2B5EF4-FFF2-40B4-BE49-F238E27FC236}">
                <a16:creationId xmlns:a16="http://schemas.microsoft.com/office/drawing/2014/main" id="{15A24DD9-C833-42F7-9F4F-6384B81A6E0F}"/>
              </a:ext>
            </a:extLst>
          </p:cNvPr>
          <p:cNvSpPr>
            <a:spLocks noGrp="1"/>
          </p:cNvSpPr>
          <p:nvPr/>
        </p:nvSpPr>
        <p:spPr>
          <a:xfrm>
            <a:off x="8667750" y="4400550"/>
            <a:ext cx="2476500" cy="523875"/>
          </a:xfrm>
          <a:prstGeom prst="rect">
            <a:avLst/>
          </a:prstGeom>
          <a:noFill/>
          <a:ln w="0">
            <a:noFill/>
            <a:prstDash val="solid"/>
          </a:ln>
        </p:spPr>
        <p:txBody>
          <a:bodyPr wrap="square" lIns="0" tIns="0" rIns="0" bIns="0" anchor="t">
            <a:noAutofit/>
          </a:bodyPr>
          <a:lstStyle/>
          <a:p>
            <a:pPr algn="ctr">
              <a:buNone/>
              <a:defRPr sz="2850" b="1" i="0">
                <a:solidFill>
                  <a:srgbClr val="A84545"/>
                </a:solidFill>
                <a:latin typeface="Georgia"/>
                <a:ea typeface="Georgia"/>
                <a:cs typeface="Georgia"/>
              </a:defRPr>
            </a:pPr>
            <a:r>
              <a:rPr sz="2850" b="1" i="0">
                <a:solidFill>
                  <a:srgbClr val="A84545"/>
                </a:solidFill>
                <a:latin typeface="Georgia"/>
                <a:ea typeface="Georgia"/>
                <a:cs typeface="Georgia"/>
              </a:rPr>
              <a:t>.249 → .211</a:t>
            </a:r>
          </a:p>
        </p:txBody>
      </p:sp>
      <p:sp>
        <p:nvSpPr>
          <p:cNvPr id="27" name="Rectangle 26">
            <a:extLst>
              <a:ext uri="{FF2B5EF4-FFF2-40B4-BE49-F238E27FC236}">
                <a16:creationId xmlns:a16="http://schemas.microsoft.com/office/drawing/2014/main" id="{5065DA90-FB65-4C49-B300-0120FA480BCA}"/>
              </a:ext>
            </a:extLst>
          </p:cNvPr>
          <p:cNvSpPr>
            <a:spLocks noGrp="1"/>
          </p:cNvSpPr>
          <p:nvPr/>
        </p:nvSpPr>
        <p:spPr>
          <a:xfrm>
            <a:off x="8858250" y="5000625"/>
            <a:ext cx="2095500" cy="285750"/>
          </a:xfrm>
          <a:prstGeom prst="rect">
            <a:avLst/>
          </a:prstGeom>
          <a:noFill/>
          <a:ln w="0">
            <a:noFill/>
            <a:prstDash val="solid"/>
          </a:ln>
        </p:spPr>
        <p:txBody>
          <a:bodyPr wrap="square" lIns="0" tIns="0" rIns="0" bIns="0" anchor="t">
            <a:noAutofit/>
          </a:bodyPr>
          <a:lstStyle/>
          <a:p>
            <a:pPr algn="ctr">
              <a:buNone/>
              <a:defRPr sz="1275" b="0" i="0">
                <a:solidFill>
                  <a:srgbClr val="66717A"/>
                </a:solidFill>
                <a:latin typeface="Avenir Next"/>
                <a:ea typeface="Avenir Next"/>
                <a:cs typeface="Avenir Next"/>
              </a:defRPr>
            </a:pPr>
            <a:r>
              <a:rPr sz="1275" b="0" i="0">
                <a:solidFill>
                  <a:srgbClr val="66717A"/>
                </a:solidFill>
                <a:latin typeface="Avenir Next"/>
                <a:ea typeface="Avenir Next"/>
                <a:cs typeface="Avenir Next"/>
              </a:rPr>
              <a:t>lower CLAP score</a:t>
            </a:r>
          </a:p>
        </p:txBody>
      </p:sp>
      <p:sp>
        <p:nvSpPr>
          <p:cNvPr id="28" name="Rectangle 27">
            <a:extLst>
              <a:ext uri="{FF2B5EF4-FFF2-40B4-BE49-F238E27FC236}">
                <a16:creationId xmlns:a16="http://schemas.microsoft.com/office/drawing/2014/main" id="{3944E9BF-456A-44EB-842C-535B7BCD0AA1}"/>
              </a:ext>
            </a:extLst>
          </p:cNvPr>
          <p:cNvSpPr>
            <a:spLocks noGrp="1"/>
          </p:cNvSpPr>
          <p:nvPr/>
        </p:nvSpPr>
        <p:spPr>
          <a:xfrm>
            <a:off x="2095500" y="5734050"/>
            <a:ext cx="8001000" cy="400050"/>
          </a:xfrm>
          <a:prstGeom prst="rect">
            <a:avLst/>
          </a:prstGeom>
          <a:noFill/>
          <a:ln w="0">
            <a:noFill/>
            <a:prstDash val="solid"/>
          </a:ln>
        </p:spPr>
        <p:txBody>
          <a:bodyPr wrap="square" lIns="0" tIns="0" rIns="0" bIns="0" anchor="t">
            <a:noAutofit/>
          </a:bodyPr>
          <a:lstStyle/>
          <a:p>
            <a:pPr algn="ctr">
              <a:buNone/>
              <a:defRPr sz="2025" b="1" i="0">
                <a:solidFill>
                  <a:srgbClr val="203448"/>
                </a:solidFill>
                <a:latin typeface="Georgia"/>
                <a:ea typeface="Georgia"/>
                <a:cs typeface="Georgia"/>
              </a:defRPr>
            </a:pPr>
            <a:r>
              <a:rPr sz="2025" b="1" i="0">
                <a:solidFill>
                  <a:srgbClr val="203448"/>
                </a:solidFill>
                <a:latin typeface="Georgia"/>
                <a:ea typeface="Georgia"/>
                <a:cs typeface="Georgia"/>
              </a:rPr>
              <a:t>FAD and CLAP measure different properties.</a:t>
            </a:r>
          </a:p>
        </p:txBody>
      </p:sp>
      <p:sp>
        <p:nvSpPr>
          <p:cNvPr id="30" name="numbered-citations-31">
            <a:extLst>
              <a:ext uri="{FF2B5EF4-FFF2-40B4-BE49-F238E27FC236}">
                <a16:creationId xmlns:a16="http://schemas.microsoft.com/office/drawing/2014/main" id="{5225A967-E57C-40D7-BA5E-526A27EB6679}"/>
              </a:ext>
            </a:extLst>
          </p:cNvPr>
          <p:cNvSpPr>
            <a:spLocks noGrp="1"/>
          </p:cNvSpPr>
          <p:nvPr/>
        </p:nvSpPr>
        <p:spPr>
          <a:xfrm>
            <a:off x="533400" y="6276975"/>
            <a:ext cx="10477500" cy="428625"/>
          </a:xfrm>
          <a:prstGeom prst="rect">
            <a:avLst/>
          </a:prstGeom>
          <a:noFill/>
          <a:ln w="0">
            <a:noFill/>
            <a:prstDash val="solid"/>
          </a:ln>
        </p:spPr>
        <p:txBody>
          <a:bodyPr wrap="square" lIns="0" tIns="0" rIns="0" bIns="0" anchor="b">
            <a:normAutofit/>
          </a:bodyPr>
          <a:lstStyle/>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[1] Y. Wu et al., “Large-Scale Contrastive Language-Audio Pretraining,” ICASSP 2023.</a:t>
            </a:r>
          </a:p>
          <a:p>
            <a:pPr algn="l">
              <a:lnSpc>
                <a:spcPct val="95000"/>
              </a:lnSpc>
              <a:buNone/>
              <a:defRPr sz="832" b="0" i="0">
                <a:solidFill>
                  <a:srgbClr val="66717A"/>
                </a:solidFill>
                <a:latin typeface="Avenir Next"/>
                <a:ea typeface="Avenir Next"/>
                <a:cs typeface="Avenir Next"/>
              </a:defRPr>
            </a:pPr>
            <a:r>
              <a:rPr sz="832" b="0" i="0">
                <a:solidFill>
                  <a:srgbClr val="66717A"/>
                </a:solidFill>
                <a:latin typeface="Avenir Next"/>
                <a:ea typeface="Avenir Next"/>
                <a:cs typeface="Avenir Next"/>
              </a:rPr>
              <a:t>[2] H. W. Chung et al., “Scaling Instruction-Finetuned Language Models,” JMLR 2024.</a:t>
            </a:r>
          </a:p>
        </p:txBody>
      </p:sp>
    </p:spTree>
    <p:extLst>
      <p:ext uri="{BB962C8B-B14F-4D97-AF65-F5344CB8AC3E}">
        <p14:creationId xmlns:p14="http://schemas.microsoft.com/office/powerpoint/2010/main" val="9646900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90B0D"/>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06621CF-CA0E-43FA-A921-2AFC639C3589}"/>
              </a:ext>
            </a:extLst>
          </p:cNvPr>
          <p:cNvSpPr>
            <a:spLocks noGrp="1"/>
          </p:cNvSpPr>
          <p:nvPr/>
        </p:nvSpPr>
        <p:spPr>
          <a:xfrm>
            <a:off x="609600" y="523875"/>
            <a:ext cx="4953000" cy="266700"/>
          </a:xfrm>
          <a:prstGeom prst="rect">
            <a:avLst/>
          </a:prstGeom>
          <a:noFill/>
          <a:ln w="0">
            <a:noFill/>
            <a:prstDash val="solid"/>
          </a:ln>
        </p:spPr>
        <p:txBody>
          <a:bodyPr wrap="square" lIns="0" tIns="0" rIns="0" bIns="0" anchor="t">
            <a:noAutofit/>
          </a:bodyPr>
          <a:lstStyle/>
          <a:p>
            <a:pPr algn="l">
              <a:buNone/>
              <a:defRPr sz="975" b="1" i="0">
                <a:solidFill>
                  <a:srgbClr val="E18B42"/>
                </a:solidFill>
                <a:latin typeface="Avenir Next"/>
                <a:ea typeface="Avenir Next"/>
                <a:cs typeface="Avenir Next"/>
              </a:defRPr>
            </a:pPr>
            <a:r>
              <a:rPr sz="975" b="1" i="0">
                <a:solidFill>
                  <a:srgbClr val="E18B42"/>
                </a:solidFill>
                <a:latin typeface="Avenir Next"/>
                <a:ea typeface="Avenir Next"/>
                <a:cs typeface="Avenir Next"/>
              </a:rPr>
              <a:t>SECTION 3 · IMPACT</a:t>
            </a:r>
          </a:p>
        </p:txBody>
      </p:sp>
      <p:sp>
        <p:nvSpPr>
          <p:cNvPr id="2" name="Rectangle 1">
            <a:extLst>
              <a:ext uri="{FF2B5EF4-FFF2-40B4-BE49-F238E27FC236}">
                <a16:creationId xmlns:a16="http://schemas.microsoft.com/office/drawing/2014/main" id="{645709D9-113D-4A29-A3D8-65553A96D603}"/>
              </a:ext>
            </a:extLst>
          </p:cNvPr>
          <p:cNvSpPr>
            <a:spLocks noGrp="1"/>
          </p:cNvSpPr>
          <p:nvPr/>
        </p:nvSpPr>
        <p:spPr>
          <a:xfrm>
            <a:off x="609600" y="1190625"/>
            <a:ext cx="9334500" cy="1809750"/>
          </a:xfrm>
          <a:prstGeom prst="rect">
            <a:avLst/>
          </a:prstGeom>
          <a:noFill/>
          <a:ln w="0">
            <a:noFill/>
            <a:prstDash val="solid"/>
          </a:ln>
        </p:spPr>
        <p:txBody>
          <a:bodyPr wrap="square" lIns="0" tIns="0" rIns="0" bIns="0" anchor="ctr">
            <a:normAutofit/>
          </a:bodyPr>
          <a:lstStyle/>
          <a:p>
            <a:pPr algn="l">
              <a:lnSpc>
                <a:spcPct val="96000"/>
              </a:lnSpc>
              <a:buNone/>
              <a:defRPr sz="3750" b="0" i="0">
                <a:solidFill>
                  <a:srgbClr val="FFFFFF"/>
                </a:solidFill>
                <a:latin typeface="Georgia"/>
                <a:ea typeface="Georgia"/>
                <a:cs typeface="Georgia"/>
              </a:defRPr>
            </a:pPr>
            <a:r>
              <a:rPr sz="3750" b="0" i="0">
                <a:solidFill>
                  <a:srgbClr val="FFFFFF"/>
                </a:solidFill>
                <a:latin typeface="Georgia"/>
                <a:ea typeface="Georgia"/>
                <a:cs typeface="Georgia"/>
              </a:rPr>
              <a:t>AudioLDM 2 influenced later work</a:t>
            </a:r>
          </a:p>
          <a:p>
            <a:pPr algn="l">
              <a:lnSpc>
                <a:spcPct val="96000"/>
              </a:lnSpc>
              <a:buNone/>
              <a:defRPr sz="3750" b="0" i="0">
                <a:solidFill>
                  <a:srgbClr val="FFFFFF"/>
                </a:solidFill>
                <a:latin typeface="Georgia"/>
                <a:ea typeface="Georgia"/>
                <a:cs typeface="Georgia"/>
              </a:defRPr>
            </a:pPr>
            <a:r>
              <a:rPr sz="3750" b="0" i="0">
                <a:solidFill>
                  <a:srgbClr val="FFFFFF"/>
                </a:solidFill>
                <a:latin typeface="Georgia"/>
                <a:ea typeface="Georgia"/>
                <a:cs typeface="Georgia"/>
              </a:rPr>
              <a:t>through direct reuse and design influence.</a:t>
            </a:r>
          </a:p>
        </p:txBody>
      </p:sp>
      <p:sp>
        <p:nvSpPr>
          <p:cNvPr id="3" name="Rectangle 2">
            <a:extLst>
              <a:ext uri="{FF2B5EF4-FFF2-40B4-BE49-F238E27FC236}">
                <a16:creationId xmlns:a16="http://schemas.microsoft.com/office/drawing/2014/main" id="{1363AAA8-85DB-4F54-8D4E-8407E62F3F7D}"/>
              </a:ext>
            </a:extLst>
          </p:cNvPr>
          <p:cNvSpPr>
            <a:spLocks noGrp="1"/>
          </p:cNvSpPr>
          <p:nvPr/>
        </p:nvSpPr>
        <p:spPr>
          <a:xfrm>
            <a:off x="647700" y="3190875"/>
            <a:ext cx="9810750" cy="742950"/>
          </a:xfrm>
          <a:prstGeom prst="rect">
            <a:avLst/>
          </a:prstGeom>
          <a:noFill/>
          <a:ln w="0">
            <a:noFill/>
            <a:prstDash val="solid"/>
          </a:ln>
        </p:spPr>
        <p:txBody>
          <a:bodyPr wrap="square" lIns="0" tIns="0" rIns="0" bIns="0" anchor="t">
            <a:normAutofit/>
          </a:bodyPr>
          <a:lstStyle/>
          <a:p>
            <a:pPr algn="l">
              <a:buNone/>
              <a:defRPr sz="1575" b="0" i="0">
                <a:solidFill>
                  <a:srgbClr val="CBD3D8"/>
                </a:solidFill>
                <a:latin typeface="Avenir Next"/>
                <a:ea typeface="Avenir Next"/>
                <a:cs typeface="Avenir Next"/>
              </a:defRPr>
            </a:pPr>
            <a:r>
              <a:rPr sz="1575" b="0" i="0">
                <a:solidFill>
                  <a:srgbClr val="CBD3D8"/>
                </a:solidFill>
                <a:latin typeface="Avenir Next"/>
                <a:ea typeface="Avenir Next"/>
                <a:cs typeface="Avenir Next"/>
              </a:rPr>
              <a:t>Some systems reuse AudioLDM 2 weights or components. Others build on the broader two-stage architecture.</a:t>
            </a:r>
          </a:p>
        </p:txBody>
      </p:sp>
      <p:sp>
        <p:nvSpPr>
          <p:cNvPr id="4" name="Straight Connector 3">
            <a:extLst>
              <a:ext uri="{FF2B5EF4-FFF2-40B4-BE49-F238E27FC236}">
                <a16:creationId xmlns:a16="http://schemas.microsoft.com/office/drawing/2014/main" id="{BB6B3F5C-326F-4692-9AFC-4EE8BB6B4EB1}"/>
              </a:ext>
            </a:extLst>
          </p:cNvPr>
          <p:cNvSpPr>
            <a:spLocks noGrp="1"/>
          </p:cNvSpPr>
          <p:nvPr/>
        </p:nvSpPr>
        <p:spPr>
          <a:xfrm>
            <a:off x="6096000" y="4524375"/>
            <a:ext cx="0" cy="1571625"/>
          </a:xfrm>
          <a:prstGeom prst="line">
            <a:avLst/>
          </a:prstGeom>
          <a:noFill/>
          <a:ln w="11430">
            <a:solidFill>
              <a:srgbClr val="2F4B63"/>
            </a:solidFill>
            <a:prstDash val="solid"/>
          </a:ln>
        </p:spPr>
        <p:txBody>
          <a:bodyPr/>
          <a:lstStyle/>
          <a:p>
            <a:endParaRPr/>
          </a:p>
        </p:txBody>
      </p:sp>
      <p:sp>
        <p:nvSpPr>
          <p:cNvPr id="5" name="Straight Connector 4">
            <a:extLst>
              <a:ext uri="{FF2B5EF4-FFF2-40B4-BE49-F238E27FC236}">
                <a16:creationId xmlns:a16="http://schemas.microsoft.com/office/drawing/2014/main" id="{97F59991-209B-42E3-B38A-959ADB17C9C2}"/>
              </a:ext>
            </a:extLst>
          </p:cNvPr>
          <p:cNvSpPr>
            <a:spLocks noGrp="1"/>
          </p:cNvSpPr>
          <p:nvPr/>
        </p:nvSpPr>
        <p:spPr>
          <a:xfrm>
            <a:off x="666750" y="4524375"/>
            <a:ext cx="4667250" cy="0"/>
          </a:xfrm>
          <a:prstGeom prst="line">
            <a:avLst/>
          </a:prstGeom>
          <a:noFill/>
          <a:ln w="38100">
            <a:solidFill>
              <a:srgbClr val="E18B42"/>
            </a:solidFill>
            <a:prstDash val="solid"/>
          </a:ln>
        </p:spPr>
        <p:txBody>
          <a:bodyPr/>
          <a:lstStyle/>
          <a:p>
            <a:endParaRPr/>
          </a:p>
        </p:txBody>
      </p:sp>
      <p:sp>
        <p:nvSpPr>
          <p:cNvPr id="6" name="Rectangle 5">
            <a:extLst>
              <a:ext uri="{FF2B5EF4-FFF2-40B4-BE49-F238E27FC236}">
                <a16:creationId xmlns:a16="http://schemas.microsoft.com/office/drawing/2014/main" id="{2132A738-998F-42C4-B77C-2A28BE2429FA}"/>
              </a:ext>
            </a:extLst>
          </p:cNvPr>
          <p:cNvSpPr>
            <a:spLocks noGrp="1"/>
          </p:cNvSpPr>
          <p:nvPr/>
        </p:nvSpPr>
        <p:spPr>
          <a:xfrm>
            <a:off x="666750" y="4762500"/>
            <a:ext cx="4667250" cy="247650"/>
          </a:xfrm>
          <a:prstGeom prst="rect">
            <a:avLst/>
          </a:prstGeom>
          <a:noFill/>
          <a:ln w="0">
            <a:noFill/>
            <a:prstDash val="solid"/>
          </a:ln>
        </p:spPr>
        <p:txBody>
          <a:bodyPr wrap="square" lIns="0" tIns="0" rIns="0" bIns="0" anchor="t">
            <a:noAutofit/>
          </a:bodyPr>
          <a:lstStyle/>
          <a:p>
            <a:pPr algn="l">
              <a:buNone/>
              <a:defRPr sz="975" b="1" i="0">
                <a:solidFill>
                  <a:srgbClr val="E18B42"/>
                </a:solidFill>
                <a:latin typeface="Avenir Next"/>
                <a:ea typeface="Avenir Next"/>
                <a:cs typeface="Avenir Next"/>
              </a:defRPr>
            </a:pPr>
            <a:r>
              <a:rPr sz="975" b="1" i="0">
                <a:solidFill>
                  <a:srgbClr val="E18B42"/>
                </a:solidFill>
                <a:latin typeface="Avenir Next"/>
                <a:ea typeface="Avenir Next"/>
                <a:cs typeface="Avenir Next"/>
              </a:rPr>
              <a:t>MODEL / COMPONENT REUSE</a:t>
            </a:r>
          </a:p>
        </p:txBody>
      </p:sp>
      <p:sp>
        <p:nvSpPr>
          <p:cNvPr id="7" name="Rectangle 6">
            <a:extLst>
              <a:ext uri="{FF2B5EF4-FFF2-40B4-BE49-F238E27FC236}">
                <a16:creationId xmlns:a16="http://schemas.microsoft.com/office/drawing/2014/main" id="{1AC2F838-D75D-4C0C-B600-407D374740DB}"/>
              </a:ext>
            </a:extLst>
          </p:cNvPr>
          <p:cNvSpPr>
            <a:spLocks noGrp="1"/>
          </p:cNvSpPr>
          <p:nvPr/>
        </p:nvSpPr>
        <p:spPr>
          <a:xfrm>
            <a:off x="666750" y="5191125"/>
            <a:ext cx="4667250" cy="742950"/>
          </a:xfrm>
          <a:prstGeom prst="rect">
            <a:avLst/>
          </a:prstGeom>
          <a:noFill/>
          <a:ln w="0">
            <a:noFill/>
            <a:prstDash val="solid"/>
          </a:ln>
        </p:spPr>
        <p:txBody>
          <a:bodyPr wrap="square" lIns="0" tIns="0" rIns="0" bIns="0" anchor="t">
            <a:normAutofit fontScale="92462"/>
          </a:bodyPr>
          <a:lstStyle/>
          <a:p>
            <a:pPr algn="l">
              <a:buNone/>
              <a:defRPr sz="1875" b="1" i="0">
                <a:solidFill>
                  <a:srgbClr val="FFFFFF"/>
                </a:solidFill>
                <a:latin typeface="Georgia"/>
                <a:ea typeface="Georgia"/>
                <a:cs typeface="Georgia"/>
              </a:defRPr>
            </a:pPr>
            <a:r>
              <a:rPr sz="1875" b="1" i="0">
                <a:solidFill>
                  <a:srgbClr val="FFFFFF"/>
                </a:solidFill>
                <a:latin typeface="Georgia"/>
                <a:ea typeface="Georgia"/>
                <a:cs typeface="Georgia"/>
              </a:rPr>
              <a:t>released checkpoints and components</a:t>
            </a:r>
          </a:p>
          <a:p>
            <a:pPr algn="l">
              <a:buNone/>
              <a:defRPr sz="1875" b="1" i="0">
                <a:solidFill>
                  <a:srgbClr val="FFFFFF"/>
                </a:solidFill>
                <a:latin typeface="Georgia"/>
                <a:ea typeface="Georgia"/>
                <a:cs typeface="Georgia"/>
              </a:defRPr>
            </a:pPr>
            <a:r>
              <a:rPr sz="1875" b="1" i="0">
                <a:solidFill>
                  <a:srgbClr val="FFFFFF"/>
                </a:solidFill>
                <a:latin typeface="Georgia"/>
                <a:ea typeface="Georgia"/>
                <a:cs typeface="Georgia"/>
              </a:rPr>
              <a:t>are reused for new tasks</a:t>
            </a:r>
          </a:p>
        </p:txBody>
      </p:sp>
      <p:sp>
        <p:nvSpPr>
          <p:cNvPr id="8" name="Straight Connector 7">
            <a:extLst>
              <a:ext uri="{FF2B5EF4-FFF2-40B4-BE49-F238E27FC236}">
                <a16:creationId xmlns:a16="http://schemas.microsoft.com/office/drawing/2014/main" id="{C8D7BF92-AAF3-4A06-A62C-D0EFA82F8D02}"/>
              </a:ext>
            </a:extLst>
          </p:cNvPr>
          <p:cNvSpPr>
            <a:spLocks noGrp="1"/>
          </p:cNvSpPr>
          <p:nvPr/>
        </p:nvSpPr>
        <p:spPr>
          <a:xfrm>
            <a:off x="6762750" y="4524375"/>
            <a:ext cx="4667250" cy="0"/>
          </a:xfrm>
          <a:prstGeom prst="line">
            <a:avLst/>
          </a:prstGeom>
          <a:noFill/>
          <a:ln w="38100">
            <a:solidFill>
              <a:srgbClr val="70246F"/>
            </a:solidFill>
            <a:prstDash val="solid"/>
          </a:ln>
        </p:spPr>
        <p:txBody>
          <a:bodyPr/>
          <a:lstStyle/>
          <a:p>
            <a:endParaRPr/>
          </a:p>
        </p:txBody>
      </p:sp>
      <p:sp>
        <p:nvSpPr>
          <p:cNvPr id="9" name="Rectangle 8">
            <a:extLst>
              <a:ext uri="{FF2B5EF4-FFF2-40B4-BE49-F238E27FC236}">
                <a16:creationId xmlns:a16="http://schemas.microsoft.com/office/drawing/2014/main" id="{1CFA8B75-4DD1-4087-83E2-4F61FD963603}"/>
              </a:ext>
            </a:extLst>
          </p:cNvPr>
          <p:cNvSpPr>
            <a:spLocks noGrp="1"/>
          </p:cNvSpPr>
          <p:nvPr/>
        </p:nvSpPr>
        <p:spPr>
          <a:xfrm>
            <a:off x="6762750" y="4762500"/>
            <a:ext cx="4667250" cy="247650"/>
          </a:xfrm>
          <a:prstGeom prst="rect">
            <a:avLst/>
          </a:prstGeom>
          <a:noFill/>
          <a:ln w="0">
            <a:noFill/>
            <a:prstDash val="solid"/>
          </a:ln>
        </p:spPr>
        <p:txBody>
          <a:bodyPr wrap="square" lIns="0" tIns="0" rIns="0" bIns="0" anchor="t">
            <a:noAutofit/>
          </a:bodyPr>
          <a:lstStyle/>
          <a:p>
            <a:pPr algn="l">
              <a:buNone/>
              <a:defRPr sz="975" b="1" i="0">
                <a:solidFill>
                  <a:srgbClr val="70246F"/>
                </a:solidFill>
                <a:latin typeface="Avenir Next"/>
                <a:ea typeface="Avenir Next"/>
                <a:cs typeface="Avenir Next"/>
              </a:defRPr>
            </a:pPr>
            <a:r>
              <a:rPr sz="975" b="1" i="0">
                <a:solidFill>
                  <a:srgbClr val="70246F"/>
                </a:solidFill>
                <a:latin typeface="Avenir Next"/>
                <a:ea typeface="Avenir Next"/>
                <a:cs typeface="Avenir Next"/>
              </a:rPr>
              <a:t>ARCHITECTURAL INFLUENCE</a:t>
            </a:r>
          </a:p>
        </p:txBody>
      </p:sp>
      <p:sp>
        <p:nvSpPr>
          <p:cNvPr id="10" name="Rectangle 9">
            <a:extLst>
              <a:ext uri="{FF2B5EF4-FFF2-40B4-BE49-F238E27FC236}">
                <a16:creationId xmlns:a16="http://schemas.microsoft.com/office/drawing/2014/main" id="{2F897822-1253-4424-B053-3DDF7408975D}"/>
              </a:ext>
            </a:extLst>
          </p:cNvPr>
          <p:cNvSpPr>
            <a:spLocks noGrp="1"/>
          </p:cNvSpPr>
          <p:nvPr/>
        </p:nvSpPr>
        <p:spPr>
          <a:xfrm>
            <a:off x="6762750" y="5191125"/>
            <a:ext cx="4667250" cy="742950"/>
          </a:xfrm>
          <a:prstGeom prst="rect">
            <a:avLst/>
          </a:prstGeom>
          <a:noFill/>
          <a:ln w="0">
            <a:noFill/>
            <a:prstDash val="solid"/>
          </a:ln>
        </p:spPr>
        <p:txBody>
          <a:bodyPr wrap="square" lIns="0" tIns="0" rIns="0" bIns="0" anchor="t">
            <a:normAutofit fontScale="94167" lnSpcReduction="10000"/>
          </a:bodyPr>
          <a:lstStyle/>
          <a:p>
            <a:pPr algn="l">
              <a:buNone/>
              <a:defRPr sz="1875" b="1" i="0">
                <a:solidFill>
                  <a:srgbClr val="FFFFFF"/>
                </a:solidFill>
                <a:latin typeface="Georgia"/>
                <a:ea typeface="Georgia"/>
                <a:cs typeface="Georgia"/>
              </a:defRPr>
            </a:pPr>
            <a:r>
              <a:rPr sz="1875" b="1" i="0">
                <a:solidFill>
                  <a:srgbClr val="FFFFFF"/>
                </a:solidFill>
                <a:latin typeface="Georgia"/>
                <a:ea typeface="Georgia"/>
                <a:cs typeface="Georgia"/>
              </a:rPr>
              <a:t>predict an intermediate representation, then</a:t>
            </a:r>
          </a:p>
          <a:p>
            <a:pPr algn="l">
              <a:buNone/>
              <a:defRPr sz="1875" b="1" i="0">
                <a:solidFill>
                  <a:srgbClr val="FFFFFF"/>
                </a:solidFill>
                <a:latin typeface="Georgia"/>
                <a:ea typeface="Georgia"/>
                <a:cs typeface="Georgia"/>
              </a:defRPr>
            </a:pPr>
            <a:r>
              <a:rPr sz="1875" b="1" i="0">
                <a:solidFill>
                  <a:srgbClr val="FFFFFF"/>
                </a:solidFill>
                <a:latin typeface="Georgia"/>
                <a:ea typeface="Georgia"/>
                <a:cs typeface="Georgia"/>
              </a:rPr>
              <a:t>generate detailed audio</a:t>
            </a:r>
          </a:p>
        </p:txBody>
      </p:sp>
    </p:spTree>
    <p:extLst>
      <p:ext uri="{BB962C8B-B14F-4D97-AF65-F5344CB8AC3E}">
        <p14:creationId xmlns:p14="http://schemas.microsoft.com/office/powerpoint/2010/main" val="13488256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1" name="section-53">
            <a:extLst>
              <a:ext uri="{FF2B5EF4-FFF2-40B4-BE49-F238E27FC236}">
                <a16:creationId xmlns:a16="http://schemas.microsoft.com/office/drawing/2014/main" id="{A825E60B-717B-4FB4-AA8E-414901FFB292}"/>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IMPACT · AUDIOLDM PREDECESSOR</a:t>
            </a:r>
          </a:p>
        </p:txBody>
      </p:sp>
      <p:sp>
        <p:nvSpPr>
          <p:cNvPr id="2" name="Straight Connector 1">
            <a:extLst>
              <a:ext uri="{FF2B5EF4-FFF2-40B4-BE49-F238E27FC236}">
                <a16:creationId xmlns:a16="http://schemas.microsoft.com/office/drawing/2014/main" id="{C3DC7C27-13A8-4092-A8E6-BA106B6BE2DB}"/>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53">
            <a:extLst>
              <a:ext uri="{FF2B5EF4-FFF2-40B4-BE49-F238E27FC236}">
                <a16:creationId xmlns:a16="http://schemas.microsoft.com/office/drawing/2014/main" id="{7CF87D4B-233E-4B4F-9B41-737334F9BAB7}"/>
              </a:ext>
            </a:extLst>
          </p:cNvPr>
          <p:cNvSpPr>
            <a:spLocks noGrp="1"/>
          </p:cNvSpPr>
          <p:nvPr/>
        </p:nvSpPr>
        <p:spPr>
          <a:xfrm>
            <a:off x="533400" y="676275"/>
            <a:ext cx="11125200" cy="647700"/>
          </a:xfrm>
          <a:prstGeom prst="rect">
            <a:avLst/>
          </a:prstGeom>
          <a:noFill/>
          <a:ln w="0">
            <a:noFill/>
            <a:prstDash val="solid"/>
          </a:ln>
        </p:spPr>
        <p:txBody>
          <a:bodyPr wrap="square" lIns="0" tIns="0" rIns="0" bIns="0" anchor="ctr">
            <a:normAutofit fontScale="99731" lnSpcReduction="10000"/>
          </a:bodyPr>
          <a:lstStyle/>
          <a:p>
            <a:pPr algn="l">
              <a:lnSpc>
                <a:spcPct val="96000"/>
              </a:lnSpc>
              <a:buNone/>
              <a:defRPr sz="2400" b="1" i="0">
                <a:solidFill>
                  <a:srgbClr val="151412"/>
                </a:solidFill>
                <a:latin typeface="Avenir Next"/>
                <a:ea typeface="Avenir Next"/>
                <a:cs typeface="Avenir Next"/>
              </a:defRPr>
            </a:pPr>
            <a:r>
              <a:rPr sz="2400" b="1" i="0">
                <a:solidFill>
                  <a:srgbClr val="151412"/>
                </a:solidFill>
                <a:latin typeface="Avenir Next"/>
                <a:ea typeface="Avenir Next"/>
                <a:cs typeface="Avenir Next"/>
              </a:rPr>
              <a:t>AudioLDM established a strong open baseline</a:t>
            </a:r>
          </a:p>
          <a:p>
            <a:pPr algn="l">
              <a:lnSpc>
                <a:spcPct val="96000"/>
              </a:lnSpc>
              <a:buNone/>
              <a:defRPr sz="2400" b="1" i="0">
                <a:solidFill>
                  <a:srgbClr val="151412"/>
                </a:solidFill>
                <a:latin typeface="Avenir Next"/>
                <a:ea typeface="Avenir Next"/>
                <a:cs typeface="Avenir Next"/>
              </a:defRPr>
            </a:pPr>
            <a:r>
              <a:rPr sz="2400" b="1" i="0">
                <a:solidFill>
                  <a:srgbClr val="151412"/>
                </a:solidFill>
                <a:latin typeface="Avenir Next"/>
                <a:ea typeface="Avenir Next"/>
                <a:cs typeface="Avenir Next"/>
              </a:rPr>
              <a:t>before AudioLDM 2</a:t>
            </a:r>
          </a:p>
        </p:txBody>
      </p:sp>
      <p:sp>
        <p:nvSpPr>
          <p:cNvPr id="4" name="Rectangle 3">
            <a:extLst>
              <a:ext uri="{FF2B5EF4-FFF2-40B4-BE49-F238E27FC236}">
                <a16:creationId xmlns:a16="http://schemas.microsoft.com/office/drawing/2014/main" id="{A93282A5-0EE5-4D0F-AD48-EAC3C77918D7}"/>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33</a:t>
            </a:r>
          </a:p>
        </p:txBody>
      </p:sp>
      <p:sp>
        <p:nvSpPr>
          <p:cNvPr id="5" name="Rectangle 4">
            <a:extLst>
              <a:ext uri="{FF2B5EF4-FFF2-40B4-BE49-F238E27FC236}">
                <a16:creationId xmlns:a16="http://schemas.microsoft.com/office/drawing/2014/main" id="{A4B55E90-73FF-478E-9FE2-4CB077259105}"/>
              </a:ext>
            </a:extLst>
          </p:cNvPr>
          <p:cNvSpPr>
            <a:spLocks noGrp="1"/>
          </p:cNvSpPr>
          <p:nvPr/>
        </p:nvSpPr>
        <p:spPr>
          <a:xfrm>
            <a:off x="666750" y="1571625"/>
            <a:ext cx="3333750" cy="666750"/>
          </a:xfrm>
          <a:prstGeom prst="rect">
            <a:avLst/>
          </a:prstGeom>
          <a:noFill/>
          <a:ln w="0">
            <a:noFill/>
            <a:prstDash val="solid"/>
          </a:ln>
        </p:spPr>
        <p:txBody>
          <a:bodyPr wrap="square" lIns="0" tIns="0" rIns="0" bIns="0" anchor="ctr">
            <a:normAutofit/>
          </a:bodyPr>
          <a:lstStyle/>
          <a:p>
            <a:pPr algn="ctr">
              <a:lnSpc>
                <a:spcPct val="96000"/>
              </a:lnSpc>
              <a:buNone/>
              <a:defRPr sz="3525" b="1" i="0">
                <a:solidFill>
                  <a:srgbClr val="3974B9"/>
                </a:solidFill>
                <a:latin typeface="Georgia"/>
                <a:ea typeface="Georgia"/>
                <a:cs typeface="Georgia"/>
              </a:defRPr>
            </a:pPr>
            <a:r>
              <a:rPr sz="3525" b="1" i="0">
                <a:solidFill>
                  <a:srgbClr val="3974B9"/>
                </a:solidFill>
                <a:latin typeface="Georgia"/>
                <a:ea typeface="Georgia"/>
                <a:cs typeface="Georgia"/>
              </a:rPr>
              <a:t>1,304</a:t>
            </a:r>
          </a:p>
        </p:txBody>
      </p:sp>
      <p:sp>
        <p:nvSpPr>
          <p:cNvPr id="6" name="Rectangle 5">
            <a:extLst>
              <a:ext uri="{FF2B5EF4-FFF2-40B4-BE49-F238E27FC236}">
                <a16:creationId xmlns:a16="http://schemas.microsoft.com/office/drawing/2014/main" id="{362F29D0-0AF3-402E-BEA8-32E277242C6E}"/>
              </a:ext>
            </a:extLst>
          </p:cNvPr>
          <p:cNvSpPr>
            <a:spLocks noGrp="1"/>
          </p:cNvSpPr>
          <p:nvPr/>
        </p:nvSpPr>
        <p:spPr>
          <a:xfrm>
            <a:off x="666750" y="2305050"/>
            <a:ext cx="3333750" cy="266700"/>
          </a:xfrm>
          <a:prstGeom prst="rect">
            <a:avLst/>
          </a:prstGeom>
          <a:noFill/>
          <a:ln w="0">
            <a:noFill/>
            <a:prstDash val="solid"/>
          </a:ln>
        </p:spPr>
        <p:txBody>
          <a:bodyPr wrap="square" lIns="0" tIns="0" rIns="0" bIns="0" anchor="ctr">
            <a:normAutofit/>
          </a:bodyPr>
          <a:lstStyle/>
          <a:p>
            <a:pPr algn="ctr">
              <a:lnSpc>
                <a:spcPct val="96000"/>
              </a:lnSpc>
              <a:buNone/>
              <a:defRPr sz="975" b="1" i="0">
                <a:solidFill>
                  <a:srgbClr val="3974B9"/>
                </a:solidFill>
                <a:latin typeface="Avenir Next"/>
                <a:ea typeface="Avenir Next"/>
                <a:cs typeface="Avenir Next"/>
              </a:defRPr>
            </a:pPr>
            <a:r>
              <a:rPr sz="975" b="1" i="0">
                <a:solidFill>
                  <a:srgbClr val="3974B9"/>
                </a:solidFill>
                <a:latin typeface="Avenir Next"/>
                <a:ea typeface="Avenir Next"/>
                <a:cs typeface="Avenir Next"/>
              </a:rPr>
              <a:t>GOOGLE SCHOLAR CITATIONS</a:t>
            </a:r>
          </a:p>
        </p:txBody>
      </p:sp>
      <p:sp>
        <p:nvSpPr>
          <p:cNvPr id="8" name="Rectangle 7">
            <a:extLst>
              <a:ext uri="{FF2B5EF4-FFF2-40B4-BE49-F238E27FC236}">
                <a16:creationId xmlns:a16="http://schemas.microsoft.com/office/drawing/2014/main" id="{28596E65-FB3C-4C12-AB28-8F6205D854D8}"/>
              </a:ext>
            </a:extLst>
          </p:cNvPr>
          <p:cNvSpPr>
            <a:spLocks noGrp="1"/>
          </p:cNvSpPr>
          <p:nvPr/>
        </p:nvSpPr>
        <p:spPr>
          <a:xfrm>
            <a:off x="666750" y="2781300"/>
            <a:ext cx="3333750" cy="1524000"/>
          </a:xfrm>
          <a:prstGeom prst="rect">
            <a:avLst/>
          </a:prstGeom>
          <a:noFill/>
          <a:ln w="0">
            <a:noFill/>
            <a:prstDash val="solid"/>
          </a:ln>
        </p:spPr>
        <p:txBody>
          <a:bodyPr wrap="square" lIns="0" tIns="0" rIns="0" bIns="0" anchor="ctr">
            <a:normAutofit/>
          </a:bodyPr>
          <a:lstStyle/>
          <a:p>
            <a:pPr algn="ctr">
              <a:lnSpc>
                <a:spcPct val="96000"/>
              </a:lnSpc>
              <a:buNone/>
              <a:defRPr sz="1650" b="1" i="0">
                <a:solidFill>
                  <a:srgbClr val="203448"/>
                </a:solidFill>
                <a:latin typeface="Georgia"/>
                <a:ea typeface="Georgia"/>
                <a:cs typeface="Georgia"/>
              </a:defRPr>
            </a:pPr>
            <a:r>
              <a:rPr sz="1650" b="1" i="0">
                <a:solidFill>
                  <a:srgbClr val="203448"/>
                </a:solidFill>
                <a:latin typeface="Georgia"/>
                <a:ea typeface="Georgia"/>
                <a:cs typeface="Georgia"/>
              </a:rPr>
              <a:t>The ICML 2023 paper became a widely used reference for text-to-audio generation.</a:t>
            </a:r>
          </a:p>
        </p:txBody>
      </p:sp>
      <p:sp>
        <p:nvSpPr>
          <p:cNvPr id="9" name="Straight Connector 8">
            <a:extLst>
              <a:ext uri="{FF2B5EF4-FFF2-40B4-BE49-F238E27FC236}">
                <a16:creationId xmlns:a16="http://schemas.microsoft.com/office/drawing/2014/main" id="{05AC9DC5-1D53-4B7F-9C0A-072A934D27F7}"/>
              </a:ext>
            </a:extLst>
          </p:cNvPr>
          <p:cNvSpPr>
            <a:spLocks noGrp="1"/>
          </p:cNvSpPr>
          <p:nvPr/>
        </p:nvSpPr>
        <p:spPr>
          <a:xfrm>
            <a:off x="4305300" y="1619250"/>
            <a:ext cx="0" cy="3143250"/>
          </a:xfrm>
          <a:prstGeom prst="line">
            <a:avLst/>
          </a:prstGeom>
          <a:noFill/>
          <a:ln w="9525">
            <a:solidFill>
              <a:srgbClr val="B9B5AB"/>
            </a:solidFill>
            <a:prstDash val="solid"/>
          </a:ln>
        </p:spPr>
        <p:txBody>
          <a:bodyPr/>
          <a:lstStyle/>
          <a:p>
            <a:endParaRPr/>
          </a:p>
        </p:txBody>
      </p:sp>
      <p:sp>
        <p:nvSpPr>
          <p:cNvPr id="10" name="Rectangle 9">
            <a:extLst>
              <a:ext uri="{FF2B5EF4-FFF2-40B4-BE49-F238E27FC236}">
                <a16:creationId xmlns:a16="http://schemas.microsoft.com/office/drawing/2014/main" id="{00C6E3E4-A3C8-4BEA-ADBA-BF245DFF4FC1}"/>
              </a:ext>
            </a:extLst>
          </p:cNvPr>
          <p:cNvSpPr>
            <a:spLocks noGrp="1"/>
          </p:cNvSpPr>
          <p:nvPr/>
        </p:nvSpPr>
        <p:spPr>
          <a:xfrm>
            <a:off x="4333875" y="1571625"/>
            <a:ext cx="3333750" cy="666750"/>
          </a:xfrm>
          <a:prstGeom prst="rect">
            <a:avLst/>
          </a:prstGeom>
          <a:noFill/>
          <a:ln w="0">
            <a:noFill/>
            <a:prstDash val="solid"/>
          </a:ln>
        </p:spPr>
        <p:txBody>
          <a:bodyPr wrap="square" lIns="0" tIns="0" rIns="0" bIns="0" anchor="ctr">
            <a:normAutofit/>
          </a:bodyPr>
          <a:lstStyle/>
          <a:p>
            <a:pPr algn="ctr">
              <a:lnSpc>
                <a:spcPct val="96000"/>
              </a:lnSpc>
              <a:buNone/>
              <a:defRPr sz="3525" b="1" i="0">
                <a:solidFill>
                  <a:srgbClr val="2A8A88"/>
                </a:solidFill>
                <a:latin typeface="Georgia"/>
                <a:ea typeface="Georgia"/>
                <a:cs typeface="Georgia"/>
              </a:defRPr>
            </a:pPr>
            <a:r>
              <a:rPr sz="3525" b="1" i="0">
                <a:solidFill>
                  <a:srgbClr val="2A8A88"/>
                </a:solidFill>
                <a:latin typeface="Georgia"/>
                <a:ea typeface="Georgia"/>
                <a:cs typeface="Georgia"/>
              </a:rPr>
              <a:t>≈2,900</a:t>
            </a:r>
          </a:p>
        </p:txBody>
      </p:sp>
      <p:sp>
        <p:nvSpPr>
          <p:cNvPr id="11" name="Rectangle 10">
            <a:extLst>
              <a:ext uri="{FF2B5EF4-FFF2-40B4-BE49-F238E27FC236}">
                <a16:creationId xmlns:a16="http://schemas.microsoft.com/office/drawing/2014/main" id="{87CE4150-8DD0-4864-AA53-C26F1C97DA7F}"/>
              </a:ext>
            </a:extLst>
          </p:cNvPr>
          <p:cNvSpPr>
            <a:spLocks noGrp="1"/>
          </p:cNvSpPr>
          <p:nvPr/>
        </p:nvSpPr>
        <p:spPr>
          <a:xfrm>
            <a:off x="4333875" y="2305050"/>
            <a:ext cx="3333750" cy="266700"/>
          </a:xfrm>
          <a:prstGeom prst="rect">
            <a:avLst/>
          </a:prstGeom>
          <a:noFill/>
          <a:ln w="0">
            <a:noFill/>
            <a:prstDash val="solid"/>
          </a:ln>
        </p:spPr>
        <p:txBody>
          <a:bodyPr wrap="square" lIns="0" tIns="0" rIns="0" bIns="0" anchor="ctr">
            <a:normAutofit/>
          </a:bodyPr>
          <a:lstStyle/>
          <a:p>
            <a:pPr algn="ctr">
              <a:lnSpc>
                <a:spcPct val="96000"/>
              </a:lnSpc>
              <a:buNone/>
              <a:defRPr sz="975" b="1" i="0">
                <a:solidFill>
                  <a:srgbClr val="2A8A88"/>
                </a:solidFill>
                <a:latin typeface="Avenir Next"/>
                <a:ea typeface="Avenir Next"/>
                <a:cs typeface="Avenir Next"/>
              </a:defRPr>
            </a:pPr>
            <a:r>
              <a:rPr sz="975" b="1" i="0">
                <a:solidFill>
                  <a:srgbClr val="2A8A88"/>
                </a:solidFill>
                <a:latin typeface="Avenir Next"/>
                <a:ea typeface="Avenir Next"/>
                <a:cs typeface="Avenir Next"/>
              </a:rPr>
              <a:t>GITHUB STARS</a:t>
            </a:r>
          </a:p>
        </p:txBody>
      </p:sp>
      <p:sp>
        <p:nvSpPr>
          <p:cNvPr id="13" name="Rectangle 12">
            <a:extLst>
              <a:ext uri="{FF2B5EF4-FFF2-40B4-BE49-F238E27FC236}">
                <a16:creationId xmlns:a16="http://schemas.microsoft.com/office/drawing/2014/main" id="{4A4FB6E2-6609-4C6F-805D-E281FAE4B02F}"/>
              </a:ext>
            </a:extLst>
          </p:cNvPr>
          <p:cNvSpPr>
            <a:spLocks noGrp="1"/>
          </p:cNvSpPr>
          <p:nvPr/>
        </p:nvSpPr>
        <p:spPr>
          <a:xfrm>
            <a:off x="4333875" y="2781300"/>
            <a:ext cx="3333750" cy="1524000"/>
          </a:xfrm>
          <a:prstGeom prst="rect">
            <a:avLst/>
          </a:prstGeom>
          <a:noFill/>
          <a:ln w="0">
            <a:noFill/>
            <a:prstDash val="solid"/>
          </a:ln>
        </p:spPr>
        <p:txBody>
          <a:bodyPr wrap="square" lIns="0" tIns="0" rIns="0" bIns="0" anchor="ctr">
            <a:normAutofit/>
          </a:bodyPr>
          <a:lstStyle/>
          <a:p>
            <a:pPr algn="ctr">
              <a:lnSpc>
                <a:spcPct val="96000"/>
              </a:lnSpc>
              <a:buNone/>
              <a:defRPr sz="1650" b="1" i="0">
                <a:solidFill>
                  <a:srgbClr val="203448"/>
                </a:solidFill>
                <a:latin typeface="Georgia"/>
                <a:ea typeface="Georgia"/>
                <a:cs typeface="Georgia"/>
              </a:defRPr>
            </a:pPr>
            <a:r>
              <a:rPr sz="1650" b="1" i="0">
                <a:solidFill>
                  <a:srgbClr val="203448"/>
                </a:solidFill>
                <a:latin typeface="Georgia"/>
                <a:ea typeface="Georgia"/>
                <a:cs typeface="Georgia"/>
              </a:rPr>
              <a:t>The original open-source repository built a large developer community.</a:t>
            </a:r>
          </a:p>
        </p:txBody>
      </p:sp>
      <p:sp>
        <p:nvSpPr>
          <p:cNvPr id="14" name="Straight Connector 13">
            <a:extLst>
              <a:ext uri="{FF2B5EF4-FFF2-40B4-BE49-F238E27FC236}">
                <a16:creationId xmlns:a16="http://schemas.microsoft.com/office/drawing/2014/main" id="{3475B52F-375D-4B09-8F53-88EB30345F7B}"/>
              </a:ext>
            </a:extLst>
          </p:cNvPr>
          <p:cNvSpPr>
            <a:spLocks noGrp="1"/>
          </p:cNvSpPr>
          <p:nvPr/>
        </p:nvSpPr>
        <p:spPr>
          <a:xfrm>
            <a:off x="7972425" y="1619250"/>
            <a:ext cx="0" cy="3143250"/>
          </a:xfrm>
          <a:prstGeom prst="line">
            <a:avLst/>
          </a:prstGeom>
          <a:noFill/>
          <a:ln w="9525">
            <a:solidFill>
              <a:srgbClr val="B9B5AB"/>
            </a:solidFill>
            <a:prstDash val="solid"/>
          </a:ln>
        </p:spPr>
        <p:txBody>
          <a:bodyPr/>
          <a:lstStyle/>
          <a:p>
            <a:endParaRPr/>
          </a:p>
        </p:txBody>
      </p:sp>
      <p:sp>
        <p:nvSpPr>
          <p:cNvPr id="15" name="Rectangle 14">
            <a:extLst>
              <a:ext uri="{FF2B5EF4-FFF2-40B4-BE49-F238E27FC236}">
                <a16:creationId xmlns:a16="http://schemas.microsoft.com/office/drawing/2014/main" id="{6E3A8654-0DE4-4F6E-AA3A-3D6C9CCC57D9}"/>
              </a:ext>
            </a:extLst>
          </p:cNvPr>
          <p:cNvSpPr>
            <a:spLocks noGrp="1"/>
          </p:cNvSpPr>
          <p:nvPr/>
        </p:nvSpPr>
        <p:spPr>
          <a:xfrm>
            <a:off x="8001000" y="1571625"/>
            <a:ext cx="3333750" cy="666750"/>
          </a:xfrm>
          <a:prstGeom prst="rect">
            <a:avLst/>
          </a:prstGeom>
          <a:noFill/>
          <a:ln w="0">
            <a:noFill/>
            <a:prstDash val="solid"/>
          </a:ln>
        </p:spPr>
        <p:txBody>
          <a:bodyPr wrap="square" lIns="0" tIns="0" rIns="0" bIns="0" anchor="ctr">
            <a:normAutofit/>
          </a:bodyPr>
          <a:lstStyle/>
          <a:p>
            <a:pPr algn="ctr">
              <a:lnSpc>
                <a:spcPct val="96000"/>
              </a:lnSpc>
              <a:buNone/>
              <a:defRPr sz="3525" b="1" i="0">
                <a:solidFill>
                  <a:srgbClr val="B87928"/>
                </a:solidFill>
                <a:latin typeface="Georgia"/>
                <a:ea typeface="Georgia"/>
                <a:cs typeface="Georgia"/>
              </a:defRPr>
            </a:pPr>
            <a:r>
              <a:rPr sz="3525" b="1" i="0">
                <a:solidFill>
                  <a:srgbClr val="B87928"/>
                </a:solidFill>
                <a:latin typeface="Georgia"/>
                <a:ea typeface="Georgia"/>
                <a:cs typeface="Georgia"/>
              </a:rPr>
              <a:t>93,445</a:t>
            </a:r>
          </a:p>
        </p:txBody>
      </p:sp>
      <p:sp>
        <p:nvSpPr>
          <p:cNvPr id="16" name="Rectangle 15">
            <a:extLst>
              <a:ext uri="{FF2B5EF4-FFF2-40B4-BE49-F238E27FC236}">
                <a16:creationId xmlns:a16="http://schemas.microsoft.com/office/drawing/2014/main" id="{05271331-0144-4288-993A-FD2A72AF1525}"/>
              </a:ext>
            </a:extLst>
          </p:cNvPr>
          <p:cNvSpPr>
            <a:spLocks noGrp="1"/>
          </p:cNvSpPr>
          <p:nvPr/>
        </p:nvSpPr>
        <p:spPr>
          <a:xfrm>
            <a:off x="8001000" y="2305050"/>
            <a:ext cx="3333750" cy="266700"/>
          </a:xfrm>
          <a:prstGeom prst="rect">
            <a:avLst/>
          </a:prstGeom>
          <a:noFill/>
          <a:ln w="0">
            <a:noFill/>
            <a:prstDash val="solid"/>
          </a:ln>
        </p:spPr>
        <p:txBody>
          <a:bodyPr wrap="square" lIns="0" tIns="0" rIns="0" bIns="0" anchor="ctr">
            <a:normAutofit/>
          </a:bodyPr>
          <a:lstStyle/>
          <a:p>
            <a:pPr algn="ctr">
              <a:lnSpc>
                <a:spcPct val="96000"/>
              </a:lnSpc>
              <a:buNone/>
              <a:defRPr sz="975" b="1" i="0">
                <a:solidFill>
                  <a:srgbClr val="B87928"/>
                </a:solidFill>
                <a:latin typeface="Avenir Next"/>
                <a:ea typeface="Avenir Next"/>
                <a:cs typeface="Avenir Next"/>
              </a:defRPr>
            </a:pPr>
            <a:r>
              <a:rPr sz="975" b="1" i="0">
                <a:solidFill>
                  <a:srgbClr val="B87928"/>
                </a:solidFill>
                <a:latin typeface="Avenir Next"/>
                <a:ea typeface="Avenir Next"/>
                <a:cs typeface="Avenir Next"/>
              </a:rPr>
              <a:t>HUGGING FACE DEMO USES</a:t>
            </a:r>
          </a:p>
        </p:txBody>
      </p:sp>
      <p:sp>
        <p:nvSpPr>
          <p:cNvPr id="18" name="Rectangle 17">
            <a:extLst>
              <a:ext uri="{FF2B5EF4-FFF2-40B4-BE49-F238E27FC236}">
                <a16:creationId xmlns:a16="http://schemas.microsoft.com/office/drawing/2014/main" id="{B46CD552-38D3-4565-B056-417BBAFBA1B5}"/>
              </a:ext>
            </a:extLst>
          </p:cNvPr>
          <p:cNvSpPr>
            <a:spLocks noGrp="1"/>
          </p:cNvSpPr>
          <p:nvPr/>
        </p:nvSpPr>
        <p:spPr>
          <a:xfrm>
            <a:off x="8001000" y="2781300"/>
            <a:ext cx="3333750" cy="1524000"/>
          </a:xfrm>
          <a:prstGeom prst="rect">
            <a:avLst/>
          </a:prstGeom>
          <a:noFill/>
          <a:ln w="0">
            <a:noFill/>
            <a:prstDash val="solid"/>
          </a:ln>
        </p:spPr>
        <p:txBody>
          <a:bodyPr wrap="square" lIns="0" tIns="0" rIns="0" bIns="0" anchor="ctr">
            <a:normAutofit/>
          </a:bodyPr>
          <a:lstStyle/>
          <a:p>
            <a:pPr algn="ctr">
              <a:lnSpc>
                <a:spcPct val="96000"/>
              </a:lnSpc>
              <a:buNone/>
              <a:defRPr sz="1650" b="1" i="0">
                <a:solidFill>
                  <a:srgbClr val="203448"/>
                </a:solidFill>
                <a:latin typeface="Georgia"/>
                <a:ea typeface="Georgia"/>
                <a:cs typeface="Georgia"/>
              </a:defRPr>
            </a:pPr>
            <a:r>
              <a:rPr sz="1650" b="1" i="0">
                <a:solidFill>
                  <a:srgbClr val="203448"/>
                </a:solidFill>
                <a:latin typeface="Georgia"/>
                <a:ea typeface="Georgia"/>
                <a:cs typeface="Georgia"/>
              </a:rPr>
              <a:t>The public demo made the predecessor accessible beyond paper readers.</a:t>
            </a:r>
          </a:p>
        </p:txBody>
      </p:sp>
      <p:sp>
        <p:nvSpPr>
          <p:cNvPr id="19" name="Rectangle 18">
            <a:extLst>
              <a:ext uri="{FF2B5EF4-FFF2-40B4-BE49-F238E27FC236}">
                <a16:creationId xmlns:a16="http://schemas.microsoft.com/office/drawing/2014/main" id="{FD54FE6A-CAD4-4452-9CA2-4F87C700E0B4}"/>
              </a:ext>
            </a:extLst>
          </p:cNvPr>
          <p:cNvSpPr>
            <a:spLocks noGrp="1"/>
          </p:cNvSpPr>
          <p:nvPr/>
        </p:nvSpPr>
        <p:spPr>
          <a:xfrm>
            <a:off x="1476375" y="5095875"/>
            <a:ext cx="9239250" cy="857250"/>
          </a:xfrm>
          <a:prstGeom prst="rect">
            <a:avLst/>
          </a:prstGeom>
          <a:solidFill>
            <a:srgbClr val="F4E9D8"/>
          </a:solidFill>
          <a:ln w="9525">
            <a:solidFill>
              <a:srgbClr val="B87928"/>
            </a:solidFill>
            <a:prstDash val="solid"/>
          </a:ln>
        </p:spPr>
        <p:txBody>
          <a:bodyPr/>
          <a:lstStyle/>
          <a:p>
            <a:endParaRPr/>
          </a:p>
        </p:txBody>
      </p:sp>
      <p:sp>
        <p:nvSpPr>
          <p:cNvPr id="20" name="Rectangle 19">
            <a:extLst>
              <a:ext uri="{FF2B5EF4-FFF2-40B4-BE49-F238E27FC236}">
                <a16:creationId xmlns:a16="http://schemas.microsoft.com/office/drawing/2014/main" id="{C2418EF9-2678-4102-9602-1469C6DD3B7D}"/>
              </a:ext>
            </a:extLst>
          </p:cNvPr>
          <p:cNvSpPr>
            <a:spLocks noGrp="1"/>
          </p:cNvSpPr>
          <p:nvPr/>
        </p:nvSpPr>
        <p:spPr>
          <a:xfrm>
            <a:off x="1809750" y="5276850"/>
            <a:ext cx="8572500" cy="495300"/>
          </a:xfrm>
          <a:prstGeom prst="rect">
            <a:avLst/>
          </a:prstGeom>
          <a:noFill/>
          <a:ln w="0">
            <a:noFill/>
            <a:prstDash val="solid"/>
          </a:ln>
        </p:spPr>
        <p:txBody>
          <a:bodyPr wrap="square" lIns="0" tIns="0" rIns="0" bIns="0" anchor="ctr">
            <a:normAutofit/>
          </a:bodyPr>
          <a:lstStyle/>
          <a:p>
            <a:pPr algn="ctr">
              <a:lnSpc>
                <a:spcPct val="96000"/>
              </a:lnSpc>
              <a:buNone/>
              <a:defRPr sz="1650" b="1" i="0">
                <a:solidFill>
                  <a:srgbClr val="203448"/>
                </a:solidFill>
                <a:latin typeface="Georgia"/>
                <a:ea typeface="Georgia"/>
                <a:cs typeface="Georgia"/>
              </a:defRPr>
            </a:pPr>
            <a:r>
              <a:rPr sz="1650" b="1" i="0">
                <a:solidFill>
                  <a:srgbClr val="203448"/>
                </a:solidFill>
                <a:latin typeface="Georgia"/>
                <a:ea typeface="Georgia"/>
                <a:cs typeface="Georgia"/>
              </a:rPr>
              <a:t>AudioLDM 2 builds on a predecessor that already reached both research and developer communities.</a:t>
            </a:r>
          </a:p>
        </p:txBody>
      </p:sp>
      <p:sp>
        <p:nvSpPr>
          <p:cNvPr id="22" name="numbered-citations-33">
            <a:extLst>
              <a:ext uri="{FF2B5EF4-FFF2-40B4-BE49-F238E27FC236}">
                <a16:creationId xmlns:a16="http://schemas.microsoft.com/office/drawing/2014/main" id="{36AEABEA-29F0-4D78-935F-25A4AF242668}"/>
              </a:ext>
            </a:extLst>
          </p:cNvPr>
          <p:cNvSpPr>
            <a:spLocks noGrp="1"/>
          </p:cNvSpPr>
          <p:nvPr/>
        </p:nvSpPr>
        <p:spPr>
          <a:xfrm>
            <a:off x="533400" y="6276975"/>
            <a:ext cx="10477500" cy="428625"/>
          </a:xfrm>
          <a:prstGeom prst="rect">
            <a:avLst/>
          </a:prstGeom>
          <a:noFill/>
          <a:ln w="0">
            <a:noFill/>
            <a:prstDash val="solid"/>
          </a:ln>
        </p:spPr>
        <p:txBody>
          <a:bodyPr wrap="square" lIns="0" tIns="0" rIns="0" bIns="0" anchor="b">
            <a:normAutofit/>
          </a:bodyPr>
          <a:lstStyle/>
          <a:p>
            <a:pPr algn="l">
              <a:lnSpc>
                <a:spcPct val="95000"/>
              </a:lnSpc>
              <a:buNone/>
              <a:defRPr sz="832" b="0" i="0">
                <a:solidFill>
                  <a:srgbClr val="66717A"/>
                </a:solidFill>
                <a:latin typeface="Avenir Next"/>
                <a:ea typeface="Avenir Next"/>
                <a:cs typeface="Avenir Next"/>
              </a:defRPr>
            </a:pPr>
            <a:r>
              <a:rPr sz="832" b="0" i="0" dirty="0">
                <a:solidFill>
                  <a:srgbClr val="66717A"/>
                </a:solidFill>
                <a:latin typeface="Avenir Next"/>
                <a:ea typeface="Avenir Next"/>
                <a:cs typeface="Avenir Next"/>
              </a:rPr>
              <a:t>[1] H. Liu et al., “</a:t>
            </a:r>
            <a:r>
              <a:rPr sz="832" b="0" i="0" dirty="0" err="1">
                <a:solidFill>
                  <a:srgbClr val="66717A"/>
                </a:solidFill>
                <a:latin typeface="Avenir Next"/>
                <a:ea typeface="Avenir Next"/>
                <a:cs typeface="Avenir Next"/>
              </a:rPr>
              <a:t>AudioLDM</a:t>
            </a:r>
            <a:r>
              <a:rPr sz="832" b="0" i="0" dirty="0">
                <a:solidFill>
                  <a:srgbClr val="66717A"/>
                </a:solidFill>
                <a:latin typeface="Avenir Next"/>
                <a:ea typeface="Avenir Next"/>
                <a:cs typeface="Avenir Next"/>
              </a:rPr>
              <a:t>: Text-to-Audio Generation with Latent Diffusion Models,” ICML 2023.</a:t>
            </a:r>
          </a:p>
        </p:txBody>
      </p:sp>
    </p:spTree>
    <p:extLst>
      <p:ext uri="{BB962C8B-B14F-4D97-AF65-F5344CB8AC3E}">
        <p14:creationId xmlns:p14="http://schemas.microsoft.com/office/powerpoint/2010/main" val="1667777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18" name="section-54">
            <a:extLst>
              <a:ext uri="{FF2B5EF4-FFF2-40B4-BE49-F238E27FC236}">
                <a16:creationId xmlns:a16="http://schemas.microsoft.com/office/drawing/2014/main" id="{CC985455-F68C-45C8-89E0-63F4E00E4CA1}"/>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IMPACT</a:t>
            </a:r>
          </a:p>
        </p:txBody>
      </p:sp>
      <p:sp>
        <p:nvSpPr>
          <p:cNvPr id="2" name="Straight Connector 1">
            <a:extLst>
              <a:ext uri="{FF2B5EF4-FFF2-40B4-BE49-F238E27FC236}">
                <a16:creationId xmlns:a16="http://schemas.microsoft.com/office/drawing/2014/main" id="{85FE428A-AD73-4D33-AD6C-7F7923226889}"/>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54">
            <a:extLst>
              <a:ext uri="{FF2B5EF4-FFF2-40B4-BE49-F238E27FC236}">
                <a16:creationId xmlns:a16="http://schemas.microsoft.com/office/drawing/2014/main" id="{07B7BDEB-2A34-4A4E-9838-6F805F8F614B}"/>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Public code and checkpoints lowered the barrier to reuse</a:t>
            </a:r>
          </a:p>
        </p:txBody>
      </p:sp>
      <p:sp>
        <p:nvSpPr>
          <p:cNvPr id="4" name="Rectangle 3">
            <a:extLst>
              <a:ext uri="{FF2B5EF4-FFF2-40B4-BE49-F238E27FC236}">
                <a16:creationId xmlns:a16="http://schemas.microsoft.com/office/drawing/2014/main" id="{7118DA9F-F58A-42AE-9174-B027C4794ED0}"/>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dirty="0">
                <a:solidFill>
                  <a:srgbClr val="66717A"/>
                </a:solidFill>
                <a:latin typeface="Avenir Next"/>
                <a:ea typeface="Avenir Next"/>
                <a:cs typeface="Avenir Next"/>
              </a:rPr>
              <a:t>3</a:t>
            </a:r>
            <a:r>
              <a:rPr lang="en-US" sz="825" b="0" i="0" dirty="0">
                <a:solidFill>
                  <a:srgbClr val="66717A"/>
                </a:solidFill>
                <a:latin typeface="Avenir Next"/>
                <a:ea typeface="Avenir Next"/>
                <a:cs typeface="Avenir Next"/>
              </a:rPr>
              <a:t>4</a:t>
            </a:r>
            <a:endParaRPr sz="825" b="0" i="0" dirty="0">
              <a:solidFill>
                <a:srgbClr val="66717A"/>
              </a:solidFill>
              <a:latin typeface="Avenir Next"/>
              <a:ea typeface="Avenir Next"/>
              <a:cs typeface="Avenir Next"/>
            </a:endParaRPr>
          </a:p>
        </p:txBody>
      </p:sp>
      <p:sp>
        <p:nvSpPr>
          <p:cNvPr id="6" name="Rectangle 5">
            <a:extLst>
              <a:ext uri="{FF2B5EF4-FFF2-40B4-BE49-F238E27FC236}">
                <a16:creationId xmlns:a16="http://schemas.microsoft.com/office/drawing/2014/main" id="{EAA7D43C-C620-4CD7-9CD2-E1EC4FAC4743}"/>
              </a:ext>
            </a:extLst>
          </p:cNvPr>
          <p:cNvSpPr>
            <a:spLocks noGrp="1"/>
          </p:cNvSpPr>
          <p:nvPr/>
        </p:nvSpPr>
        <p:spPr>
          <a:xfrm>
            <a:off x="6715125" y="1571625"/>
            <a:ext cx="4810125" cy="285750"/>
          </a:xfrm>
          <a:prstGeom prst="rect">
            <a:avLst/>
          </a:prstGeom>
          <a:noFill/>
          <a:ln w="0">
            <a:noFill/>
            <a:prstDash val="solid"/>
          </a:ln>
        </p:spPr>
        <p:txBody>
          <a:bodyPr wrap="square" lIns="0" tIns="0" rIns="0" bIns="0" anchor="t">
            <a:noAutofit/>
          </a:bodyPr>
          <a:lstStyle/>
          <a:p>
            <a:pPr algn="l">
              <a:buNone/>
              <a:defRPr sz="975" b="1" i="0">
                <a:solidFill>
                  <a:srgbClr val="66717A"/>
                </a:solidFill>
                <a:latin typeface="Avenir Next"/>
                <a:ea typeface="Avenir Next"/>
                <a:cs typeface="Avenir Next"/>
              </a:defRPr>
            </a:pPr>
            <a:r>
              <a:rPr sz="1050" b="1" i="0">
                <a:solidFill>
                  <a:srgbClr val="66717A"/>
                </a:solidFill>
                <a:latin typeface="Avenir Next"/>
                <a:ea typeface="Avenir Next"/>
                <a:cs typeface="Avenir Next"/>
              </a:rPr>
              <a:t>PUBLIC SNAPSHOT · 10 AUG 2026 · SCREENSHOT ROUNDS STARS</a:t>
            </a:r>
          </a:p>
        </p:txBody>
      </p:sp>
      <p:sp>
        <p:nvSpPr>
          <p:cNvPr id="7" name="Rectangle 6">
            <a:extLst>
              <a:ext uri="{FF2B5EF4-FFF2-40B4-BE49-F238E27FC236}">
                <a16:creationId xmlns:a16="http://schemas.microsoft.com/office/drawing/2014/main" id="{25A19F6E-47BF-49FC-A37E-48697B2C40C7}"/>
              </a:ext>
            </a:extLst>
          </p:cNvPr>
          <p:cNvSpPr>
            <a:spLocks noGrp="1"/>
          </p:cNvSpPr>
          <p:nvPr/>
        </p:nvSpPr>
        <p:spPr>
          <a:xfrm>
            <a:off x="7000875" y="2143125"/>
            <a:ext cx="2095500" cy="714375"/>
          </a:xfrm>
          <a:prstGeom prst="rect">
            <a:avLst/>
          </a:prstGeom>
          <a:noFill/>
          <a:ln w="0">
            <a:noFill/>
            <a:prstDash val="solid"/>
          </a:ln>
        </p:spPr>
        <p:txBody>
          <a:bodyPr wrap="square" lIns="0" tIns="0" rIns="0" bIns="0" anchor="t">
            <a:noAutofit/>
          </a:bodyPr>
          <a:lstStyle/>
          <a:p>
            <a:pPr algn="ctr">
              <a:buNone/>
              <a:defRPr sz="3900" b="1" i="0">
                <a:solidFill>
                  <a:srgbClr val="3974B9"/>
                </a:solidFill>
                <a:latin typeface="Georgia"/>
                <a:ea typeface="Georgia"/>
                <a:cs typeface="Georgia"/>
              </a:defRPr>
            </a:pPr>
            <a:r>
              <a:rPr sz="3900" b="1" i="0">
                <a:solidFill>
                  <a:srgbClr val="3974B9"/>
                </a:solidFill>
                <a:latin typeface="Georgia"/>
                <a:ea typeface="Georgia"/>
                <a:cs typeface="Georgia"/>
              </a:rPr>
              <a:t>2,638</a:t>
            </a:r>
          </a:p>
        </p:txBody>
      </p:sp>
      <p:sp>
        <p:nvSpPr>
          <p:cNvPr id="8" name="Rectangle 7">
            <a:extLst>
              <a:ext uri="{FF2B5EF4-FFF2-40B4-BE49-F238E27FC236}">
                <a16:creationId xmlns:a16="http://schemas.microsoft.com/office/drawing/2014/main" id="{A190AFCA-13F9-4021-B66D-8E0EE7958B61}"/>
              </a:ext>
            </a:extLst>
          </p:cNvPr>
          <p:cNvSpPr>
            <a:spLocks noGrp="1"/>
          </p:cNvSpPr>
          <p:nvPr/>
        </p:nvSpPr>
        <p:spPr>
          <a:xfrm>
            <a:off x="7191375" y="2905125"/>
            <a:ext cx="1714500" cy="266700"/>
          </a:xfrm>
          <a:prstGeom prst="rect">
            <a:avLst/>
          </a:prstGeom>
          <a:noFill/>
          <a:ln w="0">
            <a:noFill/>
            <a:prstDash val="solid"/>
          </a:ln>
        </p:spPr>
        <p:txBody>
          <a:bodyPr wrap="square" lIns="0" tIns="0" rIns="0" bIns="0" anchor="t">
            <a:noAutofit/>
          </a:bodyPr>
          <a:lstStyle/>
          <a:p>
            <a:pPr algn="ctr">
              <a:buNone/>
              <a:defRPr sz="1275" b="1" i="0">
                <a:solidFill>
                  <a:srgbClr val="203448"/>
                </a:solidFill>
                <a:latin typeface="Avenir Next"/>
                <a:ea typeface="Avenir Next"/>
                <a:cs typeface="Avenir Next"/>
              </a:defRPr>
            </a:pPr>
            <a:r>
              <a:rPr sz="1275" b="1" i="0">
                <a:solidFill>
                  <a:srgbClr val="203448"/>
                </a:solidFill>
                <a:latin typeface="Avenir Next"/>
                <a:ea typeface="Avenir Next"/>
                <a:cs typeface="Avenir Next"/>
              </a:rPr>
              <a:t>GitHub stars</a:t>
            </a:r>
          </a:p>
        </p:txBody>
      </p:sp>
      <p:sp>
        <p:nvSpPr>
          <p:cNvPr id="9" name="Rectangle 8">
            <a:extLst>
              <a:ext uri="{FF2B5EF4-FFF2-40B4-BE49-F238E27FC236}">
                <a16:creationId xmlns:a16="http://schemas.microsoft.com/office/drawing/2014/main" id="{562D3854-E0D6-46C8-B611-6D16240DFC96}"/>
              </a:ext>
            </a:extLst>
          </p:cNvPr>
          <p:cNvSpPr>
            <a:spLocks noGrp="1"/>
          </p:cNvSpPr>
          <p:nvPr/>
        </p:nvSpPr>
        <p:spPr>
          <a:xfrm>
            <a:off x="9286875" y="2143125"/>
            <a:ext cx="2095500" cy="714375"/>
          </a:xfrm>
          <a:prstGeom prst="rect">
            <a:avLst/>
          </a:prstGeom>
          <a:noFill/>
          <a:ln w="0">
            <a:noFill/>
            <a:prstDash val="solid"/>
          </a:ln>
        </p:spPr>
        <p:txBody>
          <a:bodyPr wrap="square" lIns="0" tIns="0" rIns="0" bIns="0" anchor="t">
            <a:noAutofit/>
          </a:bodyPr>
          <a:lstStyle/>
          <a:p>
            <a:pPr algn="ctr">
              <a:buNone/>
              <a:defRPr sz="3900" b="1" i="0">
                <a:solidFill>
                  <a:srgbClr val="2A8A88"/>
                </a:solidFill>
                <a:latin typeface="Georgia"/>
                <a:ea typeface="Georgia"/>
                <a:cs typeface="Georgia"/>
              </a:defRPr>
            </a:pPr>
            <a:r>
              <a:rPr sz="3900" b="1" i="0" dirty="0">
                <a:solidFill>
                  <a:srgbClr val="2A8A88"/>
                </a:solidFill>
                <a:latin typeface="Georgia"/>
                <a:ea typeface="Georgia"/>
                <a:cs typeface="Georgia"/>
              </a:rPr>
              <a:t>1.8M</a:t>
            </a:r>
          </a:p>
        </p:txBody>
      </p:sp>
      <p:sp>
        <p:nvSpPr>
          <p:cNvPr id="10" name="Rectangle 9">
            <a:extLst>
              <a:ext uri="{FF2B5EF4-FFF2-40B4-BE49-F238E27FC236}">
                <a16:creationId xmlns:a16="http://schemas.microsoft.com/office/drawing/2014/main" id="{1FBB67B7-C857-45AF-B2BC-C50647482E68}"/>
              </a:ext>
            </a:extLst>
          </p:cNvPr>
          <p:cNvSpPr>
            <a:spLocks noGrp="1"/>
          </p:cNvSpPr>
          <p:nvPr/>
        </p:nvSpPr>
        <p:spPr>
          <a:xfrm>
            <a:off x="9382125" y="2857500"/>
            <a:ext cx="1905000" cy="523875"/>
          </a:xfrm>
          <a:prstGeom prst="rect">
            <a:avLst/>
          </a:prstGeom>
          <a:noFill/>
          <a:ln w="0">
            <a:noFill/>
            <a:prstDash val="solid"/>
          </a:ln>
        </p:spPr>
        <p:txBody>
          <a:bodyPr wrap="square" lIns="0" tIns="0" rIns="0" bIns="0" anchor="t">
            <a:normAutofit fontScale="95486"/>
          </a:bodyPr>
          <a:lstStyle/>
          <a:p>
            <a:pPr algn="ctr">
              <a:buNone/>
              <a:defRPr sz="1200" b="1" i="0">
                <a:solidFill>
                  <a:srgbClr val="203448"/>
                </a:solidFill>
                <a:latin typeface="Avenir Next"/>
                <a:ea typeface="Avenir Next"/>
                <a:cs typeface="Avenir Next"/>
              </a:defRPr>
            </a:pPr>
            <a:r>
              <a:rPr sz="1200" b="1" i="0" dirty="0">
                <a:solidFill>
                  <a:srgbClr val="203448"/>
                </a:solidFill>
                <a:latin typeface="Avenir Next"/>
                <a:ea typeface="Avenir Next"/>
                <a:cs typeface="Avenir Next"/>
              </a:rPr>
              <a:t>Hugging Face download events</a:t>
            </a:r>
          </a:p>
          <a:p>
            <a:pPr algn="ctr">
              <a:buNone/>
              <a:defRPr sz="1200" b="1" i="0">
                <a:solidFill>
                  <a:srgbClr val="203448"/>
                </a:solidFill>
                <a:latin typeface="Avenir Next"/>
                <a:ea typeface="Avenir Next"/>
                <a:cs typeface="Avenir Next"/>
              </a:defRPr>
            </a:pPr>
            <a:r>
              <a:rPr sz="1200" b="1" i="0" dirty="0">
                <a:solidFill>
                  <a:srgbClr val="203448"/>
                </a:solidFill>
                <a:latin typeface="Avenir Next"/>
                <a:ea typeface="Avenir Next"/>
                <a:cs typeface="Avenir Next"/>
              </a:rPr>
              <a:t>3 official model repos</a:t>
            </a:r>
          </a:p>
        </p:txBody>
      </p:sp>
      <p:sp>
        <p:nvSpPr>
          <p:cNvPr id="11" name="Straight Connector 10">
            <a:extLst>
              <a:ext uri="{FF2B5EF4-FFF2-40B4-BE49-F238E27FC236}">
                <a16:creationId xmlns:a16="http://schemas.microsoft.com/office/drawing/2014/main" id="{274378AD-74C8-4A2E-AF5D-4703020E0FFC}"/>
              </a:ext>
            </a:extLst>
          </p:cNvPr>
          <p:cNvSpPr>
            <a:spLocks noGrp="1"/>
          </p:cNvSpPr>
          <p:nvPr/>
        </p:nvSpPr>
        <p:spPr>
          <a:xfrm>
            <a:off x="7096125" y="3714750"/>
            <a:ext cx="4286250" cy="0"/>
          </a:xfrm>
          <a:prstGeom prst="line">
            <a:avLst/>
          </a:prstGeom>
          <a:noFill/>
          <a:ln w="9525">
            <a:solidFill>
              <a:srgbClr val="B9B5AB"/>
            </a:solidFill>
            <a:prstDash val="solid"/>
          </a:ln>
        </p:spPr>
        <p:txBody>
          <a:bodyPr/>
          <a:lstStyle/>
          <a:p>
            <a:endParaRPr/>
          </a:p>
        </p:txBody>
      </p:sp>
      <p:sp>
        <p:nvSpPr>
          <p:cNvPr id="12" name="Rectangle 11">
            <a:extLst>
              <a:ext uri="{FF2B5EF4-FFF2-40B4-BE49-F238E27FC236}">
                <a16:creationId xmlns:a16="http://schemas.microsoft.com/office/drawing/2014/main" id="{8269778D-27E3-4A74-842A-83E324C1DDAC}"/>
              </a:ext>
            </a:extLst>
          </p:cNvPr>
          <p:cNvSpPr>
            <a:spLocks noGrp="1"/>
          </p:cNvSpPr>
          <p:nvPr/>
        </p:nvSpPr>
        <p:spPr>
          <a:xfrm>
            <a:off x="7000875" y="4048125"/>
            <a:ext cx="2286000" cy="342900"/>
          </a:xfrm>
          <a:prstGeom prst="rect">
            <a:avLst/>
          </a:prstGeom>
          <a:noFill/>
          <a:ln w="0">
            <a:noFill/>
            <a:prstDash val="solid"/>
          </a:ln>
        </p:spPr>
        <p:txBody>
          <a:bodyPr wrap="square" lIns="0" tIns="0" rIns="0" bIns="0" anchor="t">
            <a:noAutofit/>
          </a:bodyPr>
          <a:lstStyle/>
          <a:p>
            <a:pPr algn="ctr">
              <a:buNone/>
              <a:defRPr sz="1538" b="1" i="0">
                <a:solidFill>
                  <a:srgbClr val="E18B42"/>
                </a:solidFill>
                <a:latin typeface="Avenir Next"/>
                <a:ea typeface="Avenir Next"/>
                <a:cs typeface="Avenir Next"/>
              </a:defRPr>
            </a:pPr>
            <a:r>
              <a:rPr sz="1538" b="1" i="0">
                <a:solidFill>
                  <a:srgbClr val="E18B42"/>
                </a:solidFill>
                <a:latin typeface="Avenir Next"/>
                <a:ea typeface="Avenir Next"/>
                <a:cs typeface="Avenir Next"/>
              </a:rPr>
              <a:t>AudioLDM2Pipeline</a:t>
            </a:r>
          </a:p>
        </p:txBody>
      </p:sp>
      <p:sp>
        <p:nvSpPr>
          <p:cNvPr id="13" name="Rectangle 12">
            <a:extLst>
              <a:ext uri="{FF2B5EF4-FFF2-40B4-BE49-F238E27FC236}">
                <a16:creationId xmlns:a16="http://schemas.microsoft.com/office/drawing/2014/main" id="{D5EA7ED9-0670-4EB1-874F-635E0118C2D4}"/>
              </a:ext>
            </a:extLst>
          </p:cNvPr>
          <p:cNvSpPr>
            <a:spLocks noGrp="1"/>
          </p:cNvSpPr>
          <p:nvPr/>
        </p:nvSpPr>
        <p:spPr>
          <a:xfrm>
            <a:off x="9382125" y="4048125"/>
            <a:ext cx="2000250" cy="342900"/>
          </a:xfrm>
          <a:prstGeom prst="rect">
            <a:avLst/>
          </a:prstGeom>
          <a:noFill/>
          <a:ln w="0">
            <a:noFill/>
            <a:prstDash val="solid"/>
          </a:ln>
        </p:spPr>
        <p:txBody>
          <a:bodyPr wrap="square" lIns="0" tIns="0" rIns="0" bIns="0" anchor="t">
            <a:noAutofit/>
          </a:bodyPr>
          <a:lstStyle/>
          <a:p>
            <a:pPr algn="ctr">
              <a:buNone/>
              <a:defRPr sz="1650" b="1" i="0">
                <a:solidFill>
                  <a:srgbClr val="70246F"/>
                </a:solidFill>
                <a:latin typeface="Avenir Next"/>
                <a:ea typeface="Avenir Next"/>
                <a:cs typeface="Avenir Next"/>
              </a:defRPr>
            </a:pPr>
            <a:r>
              <a:rPr sz="1650" b="1" i="0">
                <a:solidFill>
                  <a:srgbClr val="70246F"/>
                </a:solidFill>
                <a:latin typeface="Avenir Next"/>
                <a:ea typeface="Avenir Next"/>
                <a:cs typeface="Avenir Next"/>
              </a:rPr>
              <a:t>audioldm_eval</a:t>
            </a:r>
          </a:p>
        </p:txBody>
      </p:sp>
      <p:sp>
        <p:nvSpPr>
          <p:cNvPr id="14" name="Rectangle 13">
            <a:extLst>
              <a:ext uri="{FF2B5EF4-FFF2-40B4-BE49-F238E27FC236}">
                <a16:creationId xmlns:a16="http://schemas.microsoft.com/office/drawing/2014/main" id="{AFB7ACB7-01CB-410F-85DE-8B147D9B7790}"/>
              </a:ext>
            </a:extLst>
          </p:cNvPr>
          <p:cNvSpPr>
            <a:spLocks noGrp="1"/>
          </p:cNvSpPr>
          <p:nvPr/>
        </p:nvSpPr>
        <p:spPr>
          <a:xfrm>
            <a:off x="7143750" y="4457700"/>
            <a:ext cx="2000250" cy="266700"/>
          </a:xfrm>
          <a:prstGeom prst="rect">
            <a:avLst/>
          </a:prstGeom>
          <a:noFill/>
          <a:ln w="0">
            <a:noFill/>
            <a:prstDash val="solid"/>
          </a:ln>
        </p:spPr>
        <p:txBody>
          <a:bodyPr wrap="square" lIns="0" tIns="0" rIns="0" bIns="0" anchor="t">
            <a:noAutofit/>
          </a:bodyPr>
          <a:lstStyle/>
          <a:p>
            <a:pPr algn="ctr">
              <a:buNone/>
              <a:defRPr sz="1088" b="0" i="0">
                <a:solidFill>
                  <a:srgbClr val="66717A"/>
                </a:solidFill>
                <a:latin typeface="Avenir Next"/>
                <a:ea typeface="Avenir Next"/>
                <a:cs typeface="Avenir Next"/>
              </a:defRPr>
            </a:pPr>
            <a:r>
              <a:rPr sz="1088" b="0" i="0">
                <a:solidFill>
                  <a:srgbClr val="66717A"/>
                </a:solidFill>
                <a:latin typeface="Avenir Next"/>
                <a:ea typeface="Avenir Next"/>
                <a:cs typeface="Avenir Next"/>
              </a:rPr>
              <a:t>Diffusers implementation for inference</a:t>
            </a:r>
          </a:p>
        </p:txBody>
      </p:sp>
      <p:sp>
        <p:nvSpPr>
          <p:cNvPr id="15" name="Rectangle 14">
            <a:extLst>
              <a:ext uri="{FF2B5EF4-FFF2-40B4-BE49-F238E27FC236}">
                <a16:creationId xmlns:a16="http://schemas.microsoft.com/office/drawing/2014/main" id="{B1155A4C-4441-43AF-AFB7-4F064D737800}"/>
              </a:ext>
            </a:extLst>
          </p:cNvPr>
          <p:cNvSpPr>
            <a:spLocks noGrp="1"/>
          </p:cNvSpPr>
          <p:nvPr/>
        </p:nvSpPr>
        <p:spPr>
          <a:xfrm>
            <a:off x="9382125" y="4457700"/>
            <a:ext cx="2000250" cy="266700"/>
          </a:xfrm>
          <a:prstGeom prst="rect">
            <a:avLst/>
          </a:prstGeom>
          <a:noFill/>
          <a:ln w="0">
            <a:noFill/>
            <a:prstDash val="solid"/>
          </a:ln>
        </p:spPr>
        <p:txBody>
          <a:bodyPr wrap="square" lIns="0" tIns="0" rIns="0" bIns="0" anchor="t">
            <a:noAutofit/>
          </a:bodyPr>
          <a:lstStyle/>
          <a:p>
            <a:pPr algn="ctr">
              <a:buNone/>
              <a:defRPr sz="1088" b="0" i="0">
                <a:solidFill>
                  <a:srgbClr val="66717A"/>
                </a:solidFill>
                <a:latin typeface="Avenir Next"/>
                <a:ea typeface="Avenir Next"/>
                <a:cs typeface="Avenir Next"/>
              </a:defRPr>
            </a:pPr>
            <a:r>
              <a:rPr sz="1088" b="0" i="0">
                <a:solidFill>
                  <a:srgbClr val="66717A"/>
                </a:solidFill>
                <a:latin typeface="Avenir Next"/>
                <a:ea typeface="Avenir Next"/>
                <a:cs typeface="Avenir Next"/>
              </a:rPr>
              <a:t>shared evaluation toolkit</a:t>
            </a:r>
          </a:p>
        </p:txBody>
      </p:sp>
      <p:sp>
        <p:nvSpPr>
          <p:cNvPr id="16" name="Rectangle 15">
            <a:extLst>
              <a:ext uri="{FF2B5EF4-FFF2-40B4-BE49-F238E27FC236}">
                <a16:creationId xmlns:a16="http://schemas.microsoft.com/office/drawing/2014/main" id="{9FA51032-F513-42B8-99A1-BBBEBAE06CA1}"/>
              </a:ext>
            </a:extLst>
          </p:cNvPr>
          <p:cNvSpPr>
            <a:spLocks noGrp="1"/>
          </p:cNvSpPr>
          <p:nvPr/>
        </p:nvSpPr>
        <p:spPr>
          <a:xfrm>
            <a:off x="1381125" y="5334000"/>
            <a:ext cx="9429750" cy="723900"/>
          </a:xfrm>
          <a:prstGeom prst="rect">
            <a:avLst/>
          </a:prstGeom>
          <a:solidFill>
            <a:srgbClr val="E7EFF8"/>
          </a:solidFill>
          <a:ln w="8573">
            <a:solidFill>
              <a:srgbClr val="3974B9"/>
            </a:solidFill>
            <a:prstDash val="solid"/>
          </a:ln>
        </p:spPr>
        <p:txBody>
          <a:bodyPr/>
          <a:lstStyle/>
          <a:p>
            <a:endParaRPr/>
          </a:p>
        </p:txBody>
      </p:sp>
      <p:sp>
        <p:nvSpPr>
          <p:cNvPr id="17" name="Rectangle 16">
            <a:extLst>
              <a:ext uri="{FF2B5EF4-FFF2-40B4-BE49-F238E27FC236}">
                <a16:creationId xmlns:a16="http://schemas.microsoft.com/office/drawing/2014/main" id="{50630DC4-8EBC-4BD4-971F-9B97C4D044B8}"/>
              </a:ext>
            </a:extLst>
          </p:cNvPr>
          <p:cNvSpPr>
            <a:spLocks noGrp="1"/>
          </p:cNvSpPr>
          <p:nvPr/>
        </p:nvSpPr>
        <p:spPr>
          <a:xfrm>
            <a:off x="1666875" y="5505450"/>
            <a:ext cx="8858250" cy="400050"/>
          </a:xfrm>
          <a:prstGeom prst="rect">
            <a:avLst/>
          </a:prstGeom>
          <a:noFill/>
          <a:ln w="0">
            <a:noFill/>
            <a:prstDash val="solid"/>
          </a:ln>
        </p:spPr>
        <p:txBody>
          <a:bodyPr wrap="square" lIns="0" tIns="0" rIns="0" bIns="0" anchor="t">
            <a:normAutofit fontScale="91207"/>
          </a:bodyPr>
          <a:lstStyle/>
          <a:p>
            <a:pPr algn="ctr">
              <a:buNone/>
              <a:defRPr sz="1575" b="1" i="0">
                <a:solidFill>
                  <a:srgbClr val="203448"/>
                </a:solidFill>
                <a:latin typeface="Avenir Next"/>
                <a:ea typeface="Avenir Next"/>
                <a:cs typeface="Avenir Next"/>
              </a:defRPr>
            </a:pPr>
            <a:r>
              <a:rPr sz="1575" b="1" i="0">
                <a:solidFill>
                  <a:srgbClr val="203448"/>
                </a:solidFill>
                <a:latin typeface="Avenir Next"/>
                <a:ea typeface="Avenir Next"/>
                <a:cs typeface="Avenir Next"/>
              </a:rPr>
              <a:t>These numbers show public availability and frequent downloads—not unique users or model quality.</a:t>
            </a:r>
          </a:p>
        </p:txBody>
      </p:sp>
      <p:pic>
        <p:nvPicPr>
          <p:cNvPr id="37" name="Picture 18"/>
          <p:cNvPicPr>
            <a:picLocks noChangeAspect="1"/>
          </p:cNvPicPr>
          <p:nvPr/>
        </p:nvPicPr>
        <p:blipFill>
          <a:blip r:embed="rId3"/>
          <a:stretch>
            <a:fillRect/>
          </a:stretch>
        </p:blipFill>
        <p:spPr>
          <a:xfrm>
            <a:off x="666750" y="1409699"/>
            <a:ext cx="5032796" cy="2396570"/>
          </a:xfrm>
          <a:prstGeom prst="rect">
            <a:avLst/>
          </a:prstGeom>
        </p:spPr>
      </p:pic>
      <p:sp>
        <p:nvSpPr>
          <p:cNvPr id="20" name="numbered-citations-35">
            <a:extLst>
              <a:ext uri="{FF2B5EF4-FFF2-40B4-BE49-F238E27FC236}">
                <a16:creationId xmlns:a16="http://schemas.microsoft.com/office/drawing/2014/main" id="{19624F4E-D5F6-4189-9BF7-BD1FDB1D979F}"/>
              </a:ext>
            </a:extLst>
          </p:cNvPr>
          <p:cNvSpPr>
            <a:spLocks noGrp="1"/>
          </p:cNvSpPr>
          <p:nvPr/>
        </p:nvSpPr>
        <p:spPr>
          <a:xfrm>
            <a:off x="533400" y="6486525"/>
            <a:ext cx="10477500" cy="219075"/>
          </a:xfrm>
          <a:prstGeom prst="rect">
            <a:avLst/>
          </a:prstGeom>
          <a:noFill/>
          <a:ln w="0">
            <a:noFill/>
            <a:prstDash val="solid"/>
          </a:ln>
        </p:spPr>
        <p:txBody>
          <a:bodyPr wrap="square" lIns="0" tIns="0" rIns="0" bIns="0" anchor="b">
            <a:normAutofit/>
          </a:bodyPr>
          <a:lstStyle/>
          <a:p>
            <a:pPr algn="l">
              <a:lnSpc>
                <a:spcPct val="95000"/>
              </a:lnSpc>
              <a:buNone/>
              <a:defRPr sz="870" b="0" i="0">
                <a:solidFill>
                  <a:srgbClr val="66717A"/>
                </a:solidFill>
                <a:latin typeface="Avenir Next"/>
                <a:ea typeface="Avenir Next"/>
                <a:cs typeface="Avenir Next"/>
              </a:defRPr>
            </a:pPr>
            <a:r>
              <a:rPr lang="en-US" sz="870" b="0" i="0" dirty="0">
                <a:solidFill>
                  <a:srgbClr val="66717A"/>
                </a:solidFill>
                <a:latin typeface="Avenir Next"/>
                <a:ea typeface="Avenir Next"/>
                <a:cs typeface="Avenir Next"/>
              </a:rPr>
              <a:t>From </a:t>
            </a:r>
            <a:r>
              <a:rPr sz="870" b="0" i="0" dirty="0">
                <a:solidFill>
                  <a:srgbClr val="66717A"/>
                </a:solidFill>
                <a:latin typeface="Avenir Next"/>
                <a:ea typeface="Avenir Next"/>
                <a:cs typeface="Avenir Next"/>
              </a:rPr>
              <a:t>Official GitHub, Hugging Face, Diffusers, and </a:t>
            </a:r>
            <a:r>
              <a:rPr sz="870" b="0" i="0" dirty="0" err="1">
                <a:solidFill>
                  <a:srgbClr val="66717A"/>
                </a:solidFill>
                <a:latin typeface="Avenir Next"/>
                <a:ea typeface="Avenir Next"/>
                <a:cs typeface="Avenir Next"/>
              </a:rPr>
              <a:t>audioldm_eval</a:t>
            </a:r>
            <a:r>
              <a:rPr sz="870" b="0" i="0" dirty="0">
                <a:solidFill>
                  <a:srgbClr val="66717A"/>
                </a:solidFill>
                <a:latin typeface="Avenir Next"/>
                <a:ea typeface="Avenir Next"/>
                <a:cs typeface="Avenir Next"/>
              </a:rPr>
              <a:t> pages, accessed 10 Aug. 2026.</a:t>
            </a:r>
          </a:p>
        </p:txBody>
      </p:sp>
      <p:pic>
        <p:nvPicPr>
          <p:cNvPr id="19" name="Picture 18">
            <a:extLst>
              <a:ext uri="{FF2B5EF4-FFF2-40B4-BE49-F238E27FC236}">
                <a16:creationId xmlns:a16="http://schemas.microsoft.com/office/drawing/2014/main" id="{60AF02DC-9BA1-5731-C72C-31659DDB53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1934" y="3955643"/>
            <a:ext cx="5047612" cy="1275266"/>
          </a:xfrm>
          <a:prstGeom prst="rect">
            <a:avLst/>
          </a:prstGeom>
        </p:spPr>
      </p:pic>
    </p:spTree>
    <p:extLst>
      <p:ext uri="{BB962C8B-B14F-4D97-AF65-F5344CB8AC3E}">
        <p14:creationId xmlns:p14="http://schemas.microsoft.com/office/powerpoint/2010/main" val="10814271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21" name="section-53">
            <a:extLst>
              <a:ext uri="{FF2B5EF4-FFF2-40B4-BE49-F238E27FC236}">
                <a16:creationId xmlns:a16="http://schemas.microsoft.com/office/drawing/2014/main" id="{A825E60B-717B-4FB4-AA8E-414901FFB292}"/>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IMPACT</a:t>
            </a:r>
          </a:p>
        </p:txBody>
      </p:sp>
      <p:sp>
        <p:nvSpPr>
          <p:cNvPr id="2" name="Straight Connector 1">
            <a:extLst>
              <a:ext uri="{FF2B5EF4-FFF2-40B4-BE49-F238E27FC236}">
                <a16:creationId xmlns:a16="http://schemas.microsoft.com/office/drawing/2014/main" id="{C3DC7C27-13A8-4092-A8E6-BA106B6BE2DB}"/>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53">
            <a:extLst>
              <a:ext uri="{FF2B5EF4-FFF2-40B4-BE49-F238E27FC236}">
                <a16:creationId xmlns:a16="http://schemas.microsoft.com/office/drawing/2014/main" id="{7CF87D4B-233E-4B4F-9B41-737334F9BAB7}"/>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Follow-up systems relate to AudioLDM 2 in three different ways</a:t>
            </a:r>
          </a:p>
        </p:txBody>
      </p:sp>
      <p:sp>
        <p:nvSpPr>
          <p:cNvPr id="4" name="Rectangle 3">
            <a:extLst>
              <a:ext uri="{FF2B5EF4-FFF2-40B4-BE49-F238E27FC236}">
                <a16:creationId xmlns:a16="http://schemas.microsoft.com/office/drawing/2014/main" id="{A93282A5-0EE5-4D0F-AD48-EAC3C77918D7}"/>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dirty="0">
                <a:solidFill>
                  <a:srgbClr val="66717A"/>
                </a:solidFill>
                <a:latin typeface="Avenir Next"/>
                <a:ea typeface="Avenir Next"/>
                <a:cs typeface="Avenir Next"/>
              </a:rPr>
              <a:t>3</a:t>
            </a:r>
            <a:r>
              <a:rPr lang="en-US" sz="825" b="0" i="0" dirty="0">
                <a:solidFill>
                  <a:srgbClr val="66717A"/>
                </a:solidFill>
                <a:latin typeface="Avenir Next"/>
                <a:ea typeface="Avenir Next"/>
                <a:cs typeface="Avenir Next"/>
              </a:rPr>
              <a:t>5</a:t>
            </a:r>
            <a:endParaRPr sz="825" b="0" i="0" dirty="0">
              <a:solidFill>
                <a:srgbClr val="66717A"/>
              </a:solidFill>
              <a:latin typeface="Avenir Next"/>
              <a:ea typeface="Avenir Next"/>
              <a:cs typeface="Avenir Next"/>
            </a:endParaRPr>
          </a:p>
        </p:txBody>
      </p:sp>
      <p:sp>
        <p:nvSpPr>
          <p:cNvPr id="5" name="Rectangle 4">
            <a:extLst>
              <a:ext uri="{FF2B5EF4-FFF2-40B4-BE49-F238E27FC236}">
                <a16:creationId xmlns:a16="http://schemas.microsoft.com/office/drawing/2014/main" id="{A4B55E90-73FF-478E-9FE2-4CB077259105}"/>
              </a:ext>
            </a:extLst>
          </p:cNvPr>
          <p:cNvSpPr>
            <a:spLocks noGrp="1"/>
          </p:cNvSpPr>
          <p:nvPr/>
        </p:nvSpPr>
        <p:spPr>
          <a:xfrm>
            <a:off x="666750" y="1619250"/>
            <a:ext cx="571500" cy="666750"/>
          </a:xfrm>
          <a:prstGeom prst="rect">
            <a:avLst/>
          </a:prstGeom>
          <a:noFill/>
          <a:ln w="0">
            <a:noFill/>
            <a:prstDash val="solid"/>
          </a:ln>
        </p:spPr>
        <p:txBody>
          <a:bodyPr wrap="square" lIns="0" tIns="0" rIns="0" bIns="0" anchor="ctr">
            <a:noAutofit/>
          </a:bodyPr>
          <a:lstStyle/>
          <a:p>
            <a:pPr algn="ctr">
              <a:buNone/>
              <a:defRPr sz="3750" b="1" i="0">
                <a:solidFill>
                  <a:srgbClr val="E18B42"/>
                </a:solidFill>
                <a:latin typeface="Georgia"/>
                <a:ea typeface="Georgia"/>
                <a:cs typeface="Georgia"/>
              </a:defRPr>
            </a:pPr>
            <a:r>
              <a:rPr sz="3750" b="1" i="0">
                <a:solidFill>
                  <a:srgbClr val="E18B42"/>
                </a:solidFill>
                <a:latin typeface="Georgia"/>
                <a:ea typeface="Georgia"/>
                <a:cs typeface="Georgia"/>
              </a:rPr>
              <a:t>1</a:t>
            </a:r>
          </a:p>
        </p:txBody>
      </p:sp>
      <p:sp>
        <p:nvSpPr>
          <p:cNvPr id="6" name="Rectangle 5">
            <a:extLst>
              <a:ext uri="{FF2B5EF4-FFF2-40B4-BE49-F238E27FC236}">
                <a16:creationId xmlns:a16="http://schemas.microsoft.com/office/drawing/2014/main" id="{362F29D0-0AF3-402E-BEA8-32E277242C6E}"/>
              </a:ext>
            </a:extLst>
          </p:cNvPr>
          <p:cNvSpPr>
            <a:spLocks noGrp="1"/>
          </p:cNvSpPr>
          <p:nvPr/>
        </p:nvSpPr>
        <p:spPr>
          <a:xfrm>
            <a:off x="1409700" y="1762125"/>
            <a:ext cx="2571750" cy="266700"/>
          </a:xfrm>
          <a:prstGeom prst="rect">
            <a:avLst/>
          </a:prstGeom>
          <a:noFill/>
          <a:ln w="0">
            <a:noFill/>
            <a:prstDash val="solid"/>
          </a:ln>
        </p:spPr>
        <p:txBody>
          <a:bodyPr wrap="square" lIns="0" tIns="0" rIns="0" bIns="0" anchor="t">
            <a:noAutofit/>
          </a:bodyPr>
          <a:lstStyle/>
          <a:p>
            <a:pPr algn="l">
              <a:buNone/>
              <a:defRPr sz="975" b="1" i="0">
                <a:solidFill>
                  <a:srgbClr val="E18B42"/>
                </a:solidFill>
                <a:latin typeface="Avenir Next"/>
                <a:ea typeface="Avenir Next"/>
                <a:cs typeface="Avenir Next"/>
              </a:defRPr>
            </a:pPr>
            <a:r>
              <a:rPr sz="975" b="1" i="0">
                <a:solidFill>
                  <a:srgbClr val="E18B42"/>
                </a:solidFill>
                <a:latin typeface="Avenir Next"/>
                <a:ea typeface="Avenir Next"/>
                <a:cs typeface="Avenir Next"/>
              </a:rPr>
              <a:t>USES AUDIOLDM 2 WEIGHTS</a:t>
            </a:r>
          </a:p>
        </p:txBody>
      </p:sp>
      <p:sp>
        <p:nvSpPr>
          <p:cNvPr id="7" name="Straight Connector 6">
            <a:extLst>
              <a:ext uri="{FF2B5EF4-FFF2-40B4-BE49-F238E27FC236}">
                <a16:creationId xmlns:a16="http://schemas.microsoft.com/office/drawing/2014/main" id="{74DF2E7C-C4E5-4AC4-836E-CA9C4766E313}"/>
              </a:ext>
            </a:extLst>
          </p:cNvPr>
          <p:cNvSpPr>
            <a:spLocks noGrp="1"/>
          </p:cNvSpPr>
          <p:nvPr/>
        </p:nvSpPr>
        <p:spPr>
          <a:xfrm>
            <a:off x="666750" y="2476500"/>
            <a:ext cx="3333750" cy="0"/>
          </a:xfrm>
          <a:prstGeom prst="line">
            <a:avLst/>
          </a:prstGeom>
          <a:noFill/>
          <a:ln w="33338">
            <a:solidFill>
              <a:srgbClr val="E18B42"/>
            </a:solidFill>
            <a:prstDash val="solid"/>
          </a:ln>
        </p:spPr>
        <p:txBody>
          <a:bodyPr/>
          <a:lstStyle/>
          <a:p>
            <a:endParaRPr/>
          </a:p>
        </p:txBody>
      </p:sp>
      <p:sp>
        <p:nvSpPr>
          <p:cNvPr id="8" name="Rectangle 7">
            <a:extLst>
              <a:ext uri="{FF2B5EF4-FFF2-40B4-BE49-F238E27FC236}">
                <a16:creationId xmlns:a16="http://schemas.microsoft.com/office/drawing/2014/main" id="{28596E65-FB3C-4C12-AB28-8F6205D854D8}"/>
              </a:ext>
            </a:extLst>
          </p:cNvPr>
          <p:cNvSpPr>
            <a:spLocks noGrp="1"/>
          </p:cNvSpPr>
          <p:nvPr/>
        </p:nvSpPr>
        <p:spPr>
          <a:xfrm>
            <a:off x="666750" y="2809875"/>
            <a:ext cx="3333750" cy="1524000"/>
          </a:xfrm>
          <a:prstGeom prst="rect">
            <a:avLst/>
          </a:prstGeom>
          <a:noFill/>
          <a:ln w="0">
            <a:noFill/>
            <a:prstDash val="solid"/>
          </a:ln>
        </p:spPr>
        <p:txBody>
          <a:bodyPr wrap="square" lIns="0" tIns="0" rIns="0" bIns="0" anchor="ctr">
            <a:normAutofit/>
          </a:bodyPr>
          <a:lstStyle/>
          <a:p>
            <a:pPr algn="l">
              <a:buNone/>
              <a:defRPr sz="1725" b="1" i="0">
                <a:solidFill>
                  <a:srgbClr val="151412"/>
                </a:solidFill>
                <a:latin typeface="Georgia"/>
                <a:ea typeface="Georgia"/>
                <a:cs typeface="Georgia"/>
              </a:defRPr>
            </a:pPr>
            <a:r>
              <a:rPr sz="1725" b="1" i="0">
                <a:solidFill>
                  <a:srgbClr val="151412"/>
                </a:solidFill>
                <a:latin typeface="Georgia"/>
                <a:ea typeface="Georgia"/>
                <a:cs typeface="Georgia"/>
              </a:rPr>
              <a:t>AudioLDM 2 checkpoints or denoising weights remain in the follow-up system.</a:t>
            </a:r>
          </a:p>
        </p:txBody>
      </p:sp>
      <p:sp>
        <p:nvSpPr>
          <p:cNvPr id="9" name="Straight Connector 8">
            <a:extLst>
              <a:ext uri="{FF2B5EF4-FFF2-40B4-BE49-F238E27FC236}">
                <a16:creationId xmlns:a16="http://schemas.microsoft.com/office/drawing/2014/main" id="{05AC9DC5-1D53-4B7F-9C0A-072A934D27F7}"/>
              </a:ext>
            </a:extLst>
          </p:cNvPr>
          <p:cNvSpPr>
            <a:spLocks noGrp="1"/>
          </p:cNvSpPr>
          <p:nvPr/>
        </p:nvSpPr>
        <p:spPr>
          <a:xfrm>
            <a:off x="4305300" y="1619250"/>
            <a:ext cx="0" cy="3143250"/>
          </a:xfrm>
          <a:prstGeom prst="line">
            <a:avLst/>
          </a:prstGeom>
          <a:noFill/>
          <a:ln w="9525">
            <a:solidFill>
              <a:srgbClr val="B9B5AB"/>
            </a:solidFill>
            <a:prstDash val="solid"/>
          </a:ln>
        </p:spPr>
        <p:txBody>
          <a:bodyPr/>
          <a:lstStyle/>
          <a:p>
            <a:endParaRPr/>
          </a:p>
        </p:txBody>
      </p:sp>
      <p:sp>
        <p:nvSpPr>
          <p:cNvPr id="10" name="Rectangle 9">
            <a:extLst>
              <a:ext uri="{FF2B5EF4-FFF2-40B4-BE49-F238E27FC236}">
                <a16:creationId xmlns:a16="http://schemas.microsoft.com/office/drawing/2014/main" id="{00C6E3E4-A3C8-4BEA-ADBA-BF245DFF4FC1}"/>
              </a:ext>
            </a:extLst>
          </p:cNvPr>
          <p:cNvSpPr>
            <a:spLocks noGrp="1"/>
          </p:cNvSpPr>
          <p:nvPr/>
        </p:nvSpPr>
        <p:spPr>
          <a:xfrm>
            <a:off x="4333875" y="1619250"/>
            <a:ext cx="571500" cy="666750"/>
          </a:xfrm>
          <a:prstGeom prst="rect">
            <a:avLst/>
          </a:prstGeom>
          <a:noFill/>
          <a:ln w="0">
            <a:noFill/>
            <a:prstDash val="solid"/>
          </a:ln>
        </p:spPr>
        <p:txBody>
          <a:bodyPr wrap="square" lIns="0" tIns="0" rIns="0" bIns="0" anchor="ctr">
            <a:noAutofit/>
          </a:bodyPr>
          <a:lstStyle/>
          <a:p>
            <a:pPr algn="ctr">
              <a:buNone/>
              <a:defRPr sz="3750" b="1" i="0">
                <a:solidFill>
                  <a:srgbClr val="2A8A88"/>
                </a:solidFill>
                <a:latin typeface="Georgia"/>
                <a:ea typeface="Georgia"/>
                <a:cs typeface="Georgia"/>
              </a:defRPr>
            </a:pPr>
            <a:r>
              <a:rPr sz="3750" b="1" i="0">
                <a:solidFill>
                  <a:srgbClr val="2A8A88"/>
                </a:solidFill>
                <a:latin typeface="Georgia"/>
                <a:ea typeface="Georgia"/>
                <a:cs typeface="Georgia"/>
              </a:rPr>
              <a:t>2</a:t>
            </a:r>
          </a:p>
        </p:txBody>
      </p:sp>
      <p:sp>
        <p:nvSpPr>
          <p:cNvPr id="11" name="Rectangle 10">
            <a:extLst>
              <a:ext uri="{FF2B5EF4-FFF2-40B4-BE49-F238E27FC236}">
                <a16:creationId xmlns:a16="http://schemas.microsoft.com/office/drawing/2014/main" id="{87CE4150-8DD0-4864-AA53-C26F1C97DA7F}"/>
              </a:ext>
            </a:extLst>
          </p:cNvPr>
          <p:cNvSpPr>
            <a:spLocks noGrp="1"/>
          </p:cNvSpPr>
          <p:nvPr/>
        </p:nvSpPr>
        <p:spPr>
          <a:xfrm>
            <a:off x="5076825" y="1762125"/>
            <a:ext cx="2571750" cy="266700"/>
          </a:xfrm>
          <a:prstGeom prst="rect">
            <a:avLst/>
          </a:prstGeom>
          <a:noFill/>
          <a:ln w="0">
            <a:noFill/>
            <a:prstDash val="solid"/>
          </a:ln>
        </p:spPr>
        <p:txBody>
          <a:bodyPr wrap="square" lIns="0" tIns="0" rIns="0" bIns="0" anchor="t">
            <a:noAutofit/>
          </a:bodyPr>
          <a:lstStyle/>
          <a:p>
            <a:pPr algn="l">
              <a:buNone/>
              <a:defRPr sz="975" b="1" i="0">
                <a:solidFill>
                  <a:srgbClr val="2A8A88"/>
                </a:solidFill>
                <a:latin typeface="Avenir Next"/>
                <a:ea typeface="Avenir Next"/>
                <a:cs typeface="Avenir Next"/>
              </a:defRPr>
            </a:pPr>
            <a:r>
              <a:rPr sz="975" b="1" i="0">
                <a:solidFill>
                  <a:srgbClr val="2A8A88"/>
                </a:solidFill>
                <a:latin typeface="Avenir Next"/>
                <a:ea typeface="Avenir Next"/>
                <a:cs typeface="Avenir Next"/>
              </a:rPr>
              <a:t>USES A COMPONENT OR OUTPUT</a:t>
            </a:r>
          </a:p>
        </p:txBody>
      </p:sp>
      <p:sp>
        <p:nvSpPr>
          <p:cNvPr id="12" name="Straight Connector 11">
            <a:extLst>
              <a:ext uri="{FF2B5EF4-FFF2-40B4-BE49-F238E27FC236}">
                <a16:creationId xmlns:a16="http://schemas.microsoft.com/office/drawing/2014/main" id="{A093BF54-5260-4A90-9ED1-B4F96F8646CE}"/>
              </a:ext>
            </a:extLst>
          </p:cNvPr>
          <p:cNvSpPr>
            <a:spLocks noGrp="1"/>
          </p:cNvSpPr>
          <p:nvPr/>
        </p:nvSpPr>
        <p:spPr>
          <a:xfrm>
            <a:off x="4333875" y="2476500"/>
            <a:ext cx="3333750" cy="0"/>
          </a:xfrm>
          <a:prstGeom prst="line">
            <a:avLst/>
          </a:prstGeom>
          <a:noFill/>
          <a:ln w="33338">
            <a:solidFill>
              <a:srgbClr val="2A8A88"/>
            </a:solidFill>
            <a:prstDash val="solid"/>
          </a:ln>
        </p:spPr>
        <p:txBody>
          <a:bodyPr/>
          <a:lstStyle/>
          <a:p>
            <a:endParaRPr/>
          </a:p>
        </p:txBody>
      </p:sp>
      <p:sp>
        <p:nvSpPr>
          <p:cNvPr id="13" name="Rectangle 12">
            <a:extLst>
              <a:ext uri="{FF2B5EF4-FFF2-40B4-BE49-F238E27FC236}">
                <a16:creationId xmlns:a16="http://schemas.microsoft.com/office/drawing/2014/main" id="{4A4FB6E2-6609-4C6F-805D-E281FAE4B02F}"/>
              </a:ext>
            </a:extLst>
          </p:cNvPr>
          <p:cNvSpPr>
            <a:spLocks noGrp="1"/>
          </p:cNvSpPr>
          <p:nvPr/>
        </p:nvSpPr>
        <p:spPr>
          <a:xfrm>
            <a:off x="4333875" y="2809875"/>
            <a:ext cx="3333750" cy="1524000"/>
          </a:xfrm>
          <a:prstGeom prst="rect">
            <a:avLst/>
          </a:prstGeom>
          <a:noFill/>
          <a:ln w="0">
            <a:noFill/>
            <a:prstDash val="solid"/>
          </a:ln>
        </p:spPr>
        <p:txBody>
          <a:bodyPr wrap="square" lIns="0" tIns="0" rIns="0" bIns="0" anchor="ctr">
            <a:normAutofit/>
          </a:bodyPr>
          <a:lstStyle/>
          <a:p>
            <a:pPr algn="l">
              <a:buNone/>
              <a:defRPr sz="1725" b="1" i="0">
                <a:solidFill>
                  <a:srgbClr val="151412"/>
                </a:solidFill>
                <a:latin typeface="Georgia"/>
                <a:ea typeface="Georgia"/>
                <a:cs typeface="Georgia"/>
              </a:defRPr>
            </a:pPr>
            <a:r>
              <a:rPr sz="1725" b="1" i="0">
                <a:solidFill>
                  <a:srgbClr val="151412"/>
                </a:solidFill>
                <a:latin typeface="Georgia"/>
                <a:ea typeface="Georgia"/>
                <a:cs typeface="Georgia"/>
              </a:rPr>
              <a:t>A released component or AudioLDM 2-generated output is reused.</a:t>
            </a:r>
          </a:p>
        </p:txBody>
      </p:sp>
      <p:sp>
        <p:nvSpPr>
          <p:cNvPr id="14" name="Straight Connector 13">
            <a:extLst>
              <a:ext uri="{FF2B5EF4-FFF2-40B4-BE49-F238E27FC236}">
                <a16:creationId xmlns:a16="http://schemas.microsoft.com/office/drawing/2014/main" id="{3475B52F-375D-4B09-8F53-88EB30345F7B}"/>
              </a:ext>
            </a:extLst>
          </p:cNvPr>
          <p:cNvSpPr>
            <a:spLocks noGrp="1"/>
          </p:cNvSpPr>
          <p:nvPr/>
        </p:nvSpPr>
        <p:spPr>
          <a:xfrm>
            <a:off x="7972425" y="1619250"/>
            <a:ext cx="0" cy="3143250"/>
          </a:xfrm>
          <a:prstGeom prst="line">
            <a:avLst/>
          </a:prstGeom>
          <a:noFill/>
          <a:ln w="9525">
            <a:solidFill>
              <a:srgbClr val="B9B5AB"/>
            </a:solidFill>
            <a:prstDash val="solid"/>
          </a:ln>
        </p:spPr>
        <p:txBody>
          <a:bodyPr/>
          <a:lstStyle/>
          <a:p>
            <a:endParaRPr/>
          </a:p>
        </p:txBody>
      </p:sp>
      <p:sp>
        <p:nvSpPr>
          <p:cNvPr id="15" name="Rectangle 14">
            <a:extLst>
              <a:ext uri="{FF2B5EF4-FFF2-40B4-BE49-F238E27FC236}">
                <a16:creationId xmlns:a16="http://schemas.microsoft.com/office/drawing/2014/main" id="{6E3A8654-0DE4-4F6E-AA3A-3D6C9CCC57D9}"/>
              </a:ext>
            </a:extLst>
          </p:cNvPr>
          <p:cNvSpPr>
            <a:spLocks noGrp="1"/>
          </p:cNvSpPr>
          <p:nvPr/>
        </p:nvSpPr>
        <p:spPr>
          <a:xfrm>
            <a:off x="8001000" y="1619250"/>
            <a:ext cx="571500" cy="666750"/>
          </a:xfrm>
          <a:prstGeom prst="rect">
            <a:avLst/>
          </a:prstGeom>
          <a:noFill/>
          <a:ln w="0">
            <a:noFill/>
            <a:prstDash val="solid"/>
          </a:ln>
        </p:spPr>
        <p:txBody>
          <a:bodyPr wrap="square" lIns="0" tIns="0" rIns="0" bIns="0" anchor="ctr">
            <a:noAutofit/>
          </a:bodyPr>
          <a:lstStyle/>
          <a:p>
            <a:pPr algn="ctr">
              <a:buNone/>
              <a:defRPr sz="3750" b="1" i="0">
                <a:solidFill>
                  <a:srgbClr val="70246F"/>
                </a:solidFill>
                <a:latin typeface="Georgia"/>
                <a:ea typeface="Georgia"/>
                <a:cs typeface="Georgia"/>
              </a:defRPr>
            </a:pPr>
            <a:r>
              <a:rPr sz="3750" b="1" i="0">
                <a:solidFill>
                  <a:srgbClr val="70246F"/>
                </a:solidFill>
                <a:latin typeface="Georgia"/>
                <a:ea typeface="Georgia"/>
                <a:cs typeface="Georgia"/>
              </a:rPr>
              <a:t>3</a:t>
            </a:r>
          </a:p>
        </p:txBody>
      </p:sp>
      <p:sp>
        <p:nvSpPr>
          <p:cNvPr id="16" name="Rectangle 15">
            <a:extLst>
              <a:ext uri="{FF2B5EF4-FFF2-40B4-BE49-F238E27FC236}">
                <a16:creationId xmlns:a16="http://schemas.microsoft.com/office/drawing/2014/main" id="{05271331-0144-4288-993A-FD2A72AF1525}"/>
              </a:ext>
            </a:extLst>
          </p:cNvPr>
          <p:cNvSpPr>
            <a:spLocks noGrp="1"/>
          </p:cNvSpPr>
          <p:nvPr/>
        </p:nvSpPr>
        <p:spPr>
          <a:xfrm>
            <a:off x="8743950" y="1762125"/>
            <a:ext cx="2571750" cy="266700"/>
          </a:xfrm>
          <a:prstGeom prst="rect">
            <a:avLst/>
          </a:prstGeom>
          <a:noFill/>
          <a:ln w="0">
            <a:noFill/>
            <a:prstDash val="solid"/>
          </a:ln>
        </p:spPr>
        <p:txBody>
          <a:bodyPr wrap="square" lIns="0" tIns="0" rIns="0" bIns="0" anchor="t">
            <a:noAutofit/>
          </a:bodyPr>
          <a:lstStyle/>
          <a:p>
            <a:pPr algn="l">
              <a:buNone/>
              <a:defRPr sz="975" b="1" i="0">
                <a:solidFill>
                  <a:srgbClr val="70246F"/>
                </a:solidFill>
                <a:latin typeface="Avenir Next"/>
                <a:ea typeface="Avenir Next"/>
                <a:cs typeface="Avenir Next"/>
              </a:defRPr>
            </a:pPr>
            <a:r>
              <a:rPr sz="975" b="1" i="0">
                <a:solidFill>
                  <a:srgbClr val="70246F"/>
                </a:solidFill>
                <a:latin typeface="Avenir Next"/>
                <a:ea typeface="Avenir Next"/>
                <a:cs typeface="Avenir Next"/>
              </a:rPr>
              <a:t>BUILDS ON THE TWO-STAGE IDEA</a:t>
            </a:r>
          </a:p>
        </p:txBody>
      </p:sp>
      <p:sp>
        <p:nvSpPr>
          <p:cNvPr id="17" name="Straight Connector 16">
            <a:extLst>
              <a:ext uri="{FF2B5EF4-FFF2-40B4-BE49-F238E27FC236}">
                <a16:creationId xmlns:a16="http://schemas.microsoft.com/office/drawing/2014/main" id="{413DF6B6-1355-49B8-A204-88AD5063AB04}"/>
              </a:ext>
            </a:extLst>
          </p:cNvPr>
          <p:cNvSpPr>
            <a:spLocks noGrp="1"/>
          </p:cNvSpPr>
          <p:nvPr/>
        </p:nvSpPr>
        <p:spPr>
          <a:xfrm>
            <a:off x="8001000" y="2476500"/>
            <a:ext cx="3333750" cy="0"/>
          </a:xfrm>
          <a:prstGeom prst="line">
            <a:avLst/>
          </a:prstGeom>
          <a:noFill/>
          <a:ln w="33338">
            <a:solidFill>
              <a:srgbClr val="70246F"/>
            </a:solidFill>
            <a:prstDash val="solid"/>
          </a:ln>
        </p:spPr>
        <p:txBody>
          <a:bodyPr/>
          <a:lstStyle/>
          <a:p>
            <a:endParaRPr/>
          </a:p>
        </p:txBody>
      </p:sp>
      <p:sp>
        <p:nvSpPr>
          <p:cNvPr id="18" name="Rectangle 17">
            <a:extLst>
              <a:ext uri="{FF2B5EF4-FFF2-40B4-BE49-F238E27FC236}">
                <a16:creationId xmlns:a16="http://schemas.microsoft.com/office/drawing/2014/main" id="{B46CD552-38D3-4565-B056-417BBAFBA1B5}"/>
              </a:ext>
            </a:extLst>
          </p:cNvPr>
          <p:cNvSpPr>
            <a:spLocks noGrp="1"/>
          </p:cNvSpPr>
          <p:nvPr/>
        </p:nvSpPr>
        <p:spPr>
          <a:xfrm>
            <a:off x="8001000" y="2809875"/>
            <a:ext cx="3333750" cy="1524000"/>
          </a:xfrm>
          <a:prstGeom prst="rect">
            <a:avLst/>
          </a:prstGeom>
          <a:noFill/>
          <a:ln w="0">
            <a:noFill/>
            <a:prstDash val="solid"/>
          </a:ln>
        </p:spPr>
        <p:txBody>
          <a:bodyPr wrap="square" lIns="0" tIns="0" rIns="0" bIns="0" anchor="ctr">
            <a:normAutofit/>
          </a:bodyPr>
          <a:lstStyle/>
          <a:p>
            <a:pPr algn="l">
              <a:buNone/>
              <a:defRPr sz="1725" b="1" i="0">
                <a:solidFill>
                  <a:srgbClr val="151412"/>
                </a:solidFill>
                <a:latin typeface="Georgia"/>
                <a:ea typeface="Georgia"/>
                <a:cs typeface="Georgia"/>
              </a:defRPr>
            </a:pPr>
            <a:r>
              <a:rPr sz="1725" b="1" i="0">
                <a:solidFill>
                  <a:srgbClr val="151412"/>
                </a:solidFill>
                <a:latin typeface="Georgia"/>
                <a:ea typeface="Georgia"/>
                <a:cs typeface="Georgia"/>
              </a:rPr>
              <a:t>A later system predicts an intermediate representation before continuous audio generation.</a:t>
            </a:r>
          </a:p>
        </p:txBody>
      </p:sp>
      <p:sp>
        <p:nvSpPr>
          <p:cNvPr id="19" name="Rectangle 18">
            <a:extLst>
              <a:ext uri="{FF2B5EF4-FFF2-40B4-BE49-F238E27FC236}">
                <a16:creationId xmlns:a16="http://schemas.microsoft.com/office/drawing/2014/main" id="{FD54FE6A-CAD4-4452-9CA2-4F87C700E0B4}"/>
              </a:ext>
            </a:extLst>
          </p:cNvPr>
          <p:cNvSpPr>
            <a:spLocks noGrp="1"/>
          </p:cNvSpPr>
          <p:nvPr/>
        </p:nvSpPr>
        <p:spPr>
          <a:xfrm>
            <a:off x="1476375" y="5095875"/>
            <a:ext cx="9239250" cy="857250"/>
          </a:xfrm>
          <a:prstGeom prst="rect">
            <a:avLst/>
          </a:prstGeom>
          <a:solidFill>
            <a:srgbClr val="F4E9D8"/>
          </a:solidFill>
          <a:ln w="9525">
            <a:solidFill>
              <a:srgbClr val="B87928"/>
            </a:solidFill>
            <a:prstDash val="solid"/>
          </a:ln>
        </p:spPr>
        <p:txBody>
          <a:bodyPr/>
          <a:lstStyle/>
          <a:p>
            <a:endParaRPr/>
          </a:p>
        </p:txBody>
      </p:sp>
      <p:sp>
        <p:nvSpPr>
          <p:cNvPr id="20" name="Rectangle 19">
            <a:extLst>
              <a:ext uri="{FF2B5EF4-FFF2-40B4-BE49-F238E27FC236}">
                <a16:creationId xmlns:a16="http://schemas.microsoft.com/office/drawing/2014/main" id="{C2418EF9-2678-4102-9602-1469C6DD3B7D}"/>
              </a:ext>
            </a:extLst>
          </p:cNvPr>
          <p:cNvSpPr>
            <a:spLocks noGrp="1"/>
          </p:cNvSpPr>
          <p:nvPr/>
        </p:nvSpPr>
        <p:spPr>
          <a:xfrm>
            <a:off x="1809750" y="5314950"/>
            <a:ext cx="8572500" cy="428625"/>
          </a:xfrm>
          <a:prstGeom prst="rect">
            <a:avLst/>
          </a:prstGeom>
          <a:noFill/>
          <a:ln w="0">
            <a:noFill/>
            <a:prstDash val="solid"/>
          </a:ln>
        </p:spPr>
        <p:txBody>
          <a:bodyPr wrap="square" lIns="0" tIns="0" rIns="0" bIns="0" anchor="ctr">
            <a:noAutofit/>
          </a:bodyPr>
          <a:lstStyle/>
          <a:p>
            <a:pPr algn="ctr">
              <a:buNone/>
              <a:defRPr sz="1800" b="1" i="0">
                <a:solidFill>
                  <a:srgbClr val="203448"/>
                </a:solidFill>
                <a:latin typeface="Georgia"/>
                <a:ea typeface="Georgia"/>
                <a:cs typeface="Georgia"/>
              </a:defRPr>
            </a:pPr>
            <a:r>
              <a:rPr sz="1800" b="1" i="0">
                <a:solidFill>
                  <a:srgbClr val="203448"/>
                </a:solidFill>
                <a:latin typeface="Georgia"/>
                <a:ea typeface="Georgia"/>
                <a:cs typeface="Georgia"/>
              </a:rPr>
              <a:t>These categories distinguish direct reuse from broader architectural similarity.</a:t>
            </a:r>
          </a:p>
        </p:txBody>
      </p:sp>
    </p:spTree>
    <p:extLst>
      <p:ext uri="{BB962C8B-B14F-4D97-AF65-F5344CB8AC3E}">
        <p14:creationId xmlns:p14="http://schemas.microsoft.com/office/powerpoint/2010/main" val="1667777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31" name="section-65">
            <a:extLst>
              <a:ext uri="{FF2B5EF4-FFF2-40B4-BE49-F238E27FC236}">
                <a16:creationId xmlns:a16="http://schemas.microsoft.com/office/drawing/2014/main" id="{1C34F6C1-5852-4EA7-91AF-D10F3D902C27}"/>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IMPACT</a:t>
            </a:r>
          </a:p>
        </p:txBody>
      </p:sp>
      <p:sp>
        <p:nvSpPr>
          <p:cNvPr id="2" name="Straight Connector 1">
            <a:extLst>
              <a:ext uri="{FF2B5EF4-FFF2-40B4-BE49-F238E27FC236}">
                <a16:creationId xmlns:a16="http://schemas.microsoft.com/office/drawing/2014/main" id="{8F21947D-F583-4FE6-A3F8-3B9474114033}"/>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65">
            <a:extLst>
              <a:ext uri="{FF2B5EF4-FFF2-40B4-BE49-F238E27FC236}">
                <a16:creationId xmlns:a16="http://schemas.microsoft.com/office/drawing/2014/main" id="{9B90D5BC-6465-4438-9B12-EDD998A2161D}"/>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fontScale="83042" lnSpcReduction="10000"/>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AudioLDM 2 became a backbone, a component, and an architectural reference</a:t>
            </a:r>
          </a:p>
        </p:txBody>
      </p:sp>
      <p:sp>
        <p:nvSpPr>
          <p:cNvPr id="4" name="Rectangle 3">
            <a:extLst>
              <a:ext uri="{FF2B5EF4-FFF2-40B4-BE49-F238E27FC236}">
                <a16:creationId xmlns:a16="http://schemas.microsoft.com/office/drawing/2014/main" id="{7746F748-A2AF-4D94-932C-4226A3D67786}"/>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a:solidFill>
                  <a:srgbClr val="66717A"/>
                </a:solidFill>
                <a:latin typeface="Avenir Next"/>
                <a:ea typeface="Avenir Next"/>
                <a:cs typeface="Avenir Next"/>
              </a:rPr>
              <a:t>36</a:t>
            </a:r>
          </a:p>
        </p:txBody>
      </p:sp>
      <p:sp>
        <p:nvSpPr>
          <p:cNvPr id="5" name="Rounded Rectangle 4">
            <a:extLst>
              <a:ext uri="{FF2B5EF4-FFF2-40B4-BE49-F238E27FC236}">
                <a16:creationId xmlns:a16="http://schemas.microsoft.com/office/drawing/2014/main" id="{D2D83105-6C89-430F-A79D-FB681DA92032}"/>
              </a:ext>
            </a:extLst>
          </p:cNvPr>
          <p:cNvSpPr>
            <a:spLocks noGrp="1"/>
          </p:cNvSpPr>
          <p:nvPr/>
        </p:nvSpPr>
        <p:spPr>
          <a:xfrm>
            <a:off x="8572500" y="1323975"/>
            <a:ext cx="3048000" cy="285750"/>
          </a:xfrm>
          <a:prstGeom prst="roundRect">
            <a:avLst>
              <a:gd name="adj" fmla="val 40000"/>
            </a:avLst>
          </a:prstGeom>
          <a:solidFill>
            <a:srgbClr val="F8F6F1"/>
          </a:solidFill>
          <a:ln w="11430">
            <a:solidFill>
              <a:srgbClr val="70246F"/>
            </a:solidFill>
            <a:prstDash val="solid"/>
          </a:ln>
        </p:spPr>
        <p:txBody>
          <a:bodyPr/>
          <a:lstStyle/>
          <a:p>
            <a:endParaRPr/>
          </a:p>
        </p:txBody>
      </p:sp>
      <p:sp>
        <p:nvSpPr>
          <p:cNvPr id="6" name="Rectangle 5">
            <a:extLst>
              <a:ext uri="{FF2B5EF4-FFF2-40B4-BE49-F238E27FC236}">
                <a16:creationId xmlns:a16="http://schemas.microsoft.com/office/drawing/2014/main" id="{E1ED61DD-4720-4C03-9674-0A9AA42D63C4}"/>
              </a:ext>
            </a:extLst>
          </p:cNvPr>
          <p:cNvSpPr>
            <a:spLocks noGrp="1"/>
          </p:cNvSpPr>
          <p:nvPr/>
        </p:nvSpPr>
        <p:spPr>
          <a:xfrm>
            <a:off x="8686800" y="1362075"/>
            <a:ext cx="2819400" cy="200025"/>
          </a:xfrm>
          <a:prstGeom prst="rect">
            <a:avLst/>
          </a:prstGeom>
          <a:noFill/>
          <a:ln w="0">
            <a:noFill/>
            <a:prstDash val="solid"/>
          </a:ln>
        </p:spPr>
        <p:txBody>
          <a:bodyPr wrap="square" lIns="0" tIns="0" rIns="0" bIns="0" anchor="ctr">
            <a:normAutofit/>
          </a:bodyPr>
          <a:lstStyle/>
          <a:p>
            <a:pPr algn="ctr">
              <a:buNone/>
              <a:defRPr sz="863" b="1" i="0">
                <a:solidFill>
                  <a:srgbClr val="70246F"/>
                </a:solidFill>
                <a:latin typeface="Avenir Next"/>
                <a:ea typeface="Avenir Next"/>
                <a:cs typeface="Avenir Next"/>
              </a:defRPr>
            </a:pPr>
            <a:r>
              <a:rPr sz="863" b="1" i="0">
                <a:solidFill>
                  <a:srgbClr val="70246F"/>
                </a:solidFill>
                <a:latin typeface="Avenir Next"/>
                <a:ea typeface="Avenir Next"/>
                <a:cs typeface="Avenir Next"/>
              </a:rPr>
              <a:t>GROUPED IMPACT MAP · EVIDENCE-BOUNDED</a:t>
            </a:r>
          </a:p>
        </p:txBody>
      </p:sp>
      <p:sp>
        <p:nvSpPr>
          <p:cNvPr id="7" name="Rectangle 6">
            <a:extLst>
              <a:ext uri="{FF2B5EF4-FFF2-40B4-BE49-F238E27FC236}">
                <a16:creationId xmlns:a16="http://schemas.microsoft.com/office/drawing/2014/main" id="{FE921852-08ED-4A9B-AEA2-75BB3D38FDCD}"/>
              </a:ext>
            </a:extLst>
          </p:cNvPr>
          <p:cNvSpPr>
            <a:spLocks noGrp="1"/>
          </p:cNvSpPr>
          <p:nvPr/>
        </p:nvSpPr>
        <p:spPr>
          <a:xfrm>
            <a:off x="571500" y="1714500"/>
            <a:ext cx="2000250" cy="266700"/>
          </a:xfrm>
          <a:prstGeom prst="rect">
            <a:avLst/>
          </a:prstGeom>
          <a:noFill/>
          <a:ln w="0">
            <a:noFill/>
            <a:prstDash val="solid"/>
          </a:ln>
        </p:spPr>
        <p:txBody>
          <a:bodyPr wrap="square" lIns="0" tIns="0" rIns="0" bIns="0" anchor="ctr">
            <a:normAutofit/>
          </a:bodyPr>
          <a:lstStyle/>
          <a:p>
            <a:pPr algn="ctr">
              <a:lnSpc>
                <a:spcPct val="96000"/>
              </a:lnSpc>
              <a:buNone/>
              <a:defRPr sz="878" b="1" i="0">
                <a:solidFill>
                  <a:srgbClr val="203448"/>
                </a:solidFill>
                <a:latin typeface="Avenir Next"/>
                <a:ea typeface="Avenir Next"/>
                <a:cs typeface="Avenir Next"/>
              </a:defRPr>
            </a:pPr>
            <a:r>
              <a:rPr sz="878" b="1" i="0">
                <a:solidFill>
                  <a:srgbClr val="203448"/>
                </a:solidFill>
                <a:latin typeface="Avenir Next"/>
                <a:ea typeface="Avenir Next"/>
                <a:cs typeface="Avenir Next"/>
              </a:rPr>
              <a:t>RELATIONSHIP</a:t>
            </a:r>
          </a:p>
        </p:txBody>
      </p:sp>
      <p:sp>
        <p:nvSpPr>
          <p:cNvPr id="8" name="Rectangle 7">
            <a:extLst>
              <a:ext uri="{FF2B5EF4-FFF2-40B4-BE49-F238E27FC236}">
                <a16:creationId xmlns:a16="http://schemas.microsoft.com/office/drawing/2014/main" id="{95C922B4-CA1E-4B4A-A8D9-721E06B31352}"/>
              </a:ext>
            </a:extLst>
          </p:cNvPr>
          <p:cNvSpPr>
            <a:spLocks noGrp="1"/>
          </p:cNvSpPr>
          <p:nvPr/>
        </p:nvSpPr>
        <p:spPr>
          <a:xfrm>
            <a:off x="2714625" y="1714500"/>
            <a:ext cx="3000375" cy="266700"/>
          </a:xfrm>
          <a:prstGeom prst="rect">
            <a:avLst/>
          </a:prstGeom>
          <a:noFill/>
          <a:ln w="0">
            <a:noFill/>
            <a:prstDash val="solid"/>
          </a:ln>
        </p:spPr>
        <p:txBody>
          <a:bodyPr wrap="square" lIns="0" tIns="0" rIns="0" bIns="0" anchor="ctr">
            <a:normAutofit/>
          </a:bodyPr>
          <a:lstStyle/>
          <a:p>
            <a:pPr algn="ctr">
              <a:lnSpc>
                <a:spcPct val="96000"/>
              </a:lnSpc>
              <a:buNone/>
              <a:defRPr sz="878" b="1" i="0">
                <a:solidFill>
                  <a:srgbClr val="203448"/>
                </a:solidFill>
                <a:latin typeface="Avenir Next"/>
                <a:ea typeface="Avenir Next"/>
                <a:cs typeface="Avenir Next"/>
              </a:defRPr>
            </a:pPr>
            <a:r>
              <a:rPr sz="878" b="1" i="0">
                <a:solidFill>
                  <a:srgbClr val="203448"/>
                </a:solidFill>
                <a:latin typeface="Avenir Next"/>
                <a:ea typeface="Avenir Next"/>
                <a:cs typeface="Avenir Next"/>
              </a:rPr>
              <a:t>REPRESENTATIVE WORKS</a:t>
            </a:r>
          </a:p>
        </p:txBody>
      </p:sp>
      <p:sp>
        <p:nvSpPr>
          <p:cNvPr id="9" name="Rectangle 8">
            <a:extLst>
              <a:ext uri="{FF2B5EF4-FFF2-40B4-BE49-F238E27FC236}">
                <a16:creationId xmlns:a16="http://schemas.microsoft.com/office/drawing/2014/main" id="{18142B75-E065-424E-84D3-286F727BFEA0}"/>
              </a:ext>
            </a:extLst>
          </p:cNvPr>
          <p:cNvSpPr>
            <a:spLocks noGrp="1"/>
          </p:cNvSpPr>
          <p:nvPr/>
        </p:nvSpPr>
        <p:spPr>
          <a:xfrm>
            <a:off x="5857875" y="1714500"/>
            <a:ext cx="2667000" cy="266700"/>
          </a:xfrm>
          <a:prstGeom prst="rect">
            <a:avLst/>
          </a:prstGeom>
          <a:noFill/>
          <a:ln w="0">
            <a:noFill/>
            <a:prstDash val="solid"/>
          </a:ln>
        </p:spPr>
        <p:txBody>
          <a:bodyPr wrap="square" lIns="0" tIns="0" rIns="0" bIns="0" anchor="ctr">
            <a:normAutofit/>
          </a:bodyPr>
          <a:lstStyle/>
          <a:p>
            <a:pPr algn="ctr">
              <a:lnSpc>
                <a:spcPct val="96000"/>
              </a:lnSpc>
              <a:buNone/>
              <a:defRPr sz="878" b="1" i="0">
                <a:solidFill>
                  <a:srgbClr val="203448"/>
                </a:solidFill>
                <a:latin typeface="Avenir Next"/>
                <a:ea typeface="Avenir Next"/>
                <a:cs typeface="Avenir Next"/>
              </a:defRPr>
            </a:pPr>
            <a:r>
              <a:rPr sz="878" b="1" i="0">
                <a:solidFill>
                  <a:srgbClr val="203448"/>
                </a:solidFill>
                <a:latin typeface="Avenir Next"/>
                <a:ea typeface="Avenir Next"/>
                <a:cs typeface="Avenir Next"/>
              </a:rPr>
              <a:t>WHAT AUDIOLDM 2 CONTRIBUTES</a:t>
            </a:r>
          </a:p>
        </p:txBody>
      </p:sp>
      <p:sp>
        <p:nvSpPr>
          <p:cNvPr id="10" name="Rectangle 9">
            <a:extLst>
              <a:ext uri="{FF2B5EF4-FFF2-40B4-BE49-F238E27FC236}">
                <a16:creationId xmlns:a16="http://schemas.microsoft.com/office/drawing/2014/main" id="{F0A49ACA-7A69-4E49-A79B-E1835BF77D5C}"/>
              </a:ext>
            </a:extLst>
          </p:cNvPr>
          <p:cNvSpPr>
            <a:spLocks noGrp="1"/>
          </p:cNvSpPr>
          <p:nvPr/>
        </p:nvSpPr>
        <p:spPr>
          <a:xfrm>
            <a:off x="8667750" y="1714500"/>
            <a:ext cx="2952750" cy="266700"/>
          </a:xfrm>
          <a:prstGeom prst="rect">
            <a:avLst/>
          </a:prstGeom>
          <a:noFill/>
          <a:ln w="0">
            <a:noFill/>
            <a:prstDash val="solid"/>
          </a:ln>
        </p:spPr>
        <p:txBody>
          <a:bodyPr wrap="square" lIns="0" tIns="0" rIns="0" bIns="0" anchor="ctr">
            <a:normAutofit/>
          </a:bodyPr>
          <a:lstStyle/>
          <a:p>
            <a:pPr algn="ctr">
              <a:lnSpc>
                <a:spcPct val="96000"/>
              </a:lnSpc>
              <a:buNone/>
              <a:defRPr sz="878" b="1" i="0">
                <a:solidFill>
                  <a:srgbClr val="203448"/>
                </a:solidFill>
                <a:latin typeface="Avenir Next"/>
                <a:ea typeface="Avenir Next"/>
                <a:cs typeface="Avenir Next"/>
              </a:defRPr>
            </a:pPr>
            <a:r>
              <a:rPr sz="878" b="1" i="0">
                <a:solidFill>
                  <a:srgbClr val="203448"/>
                </a:solidFill>
                <a:latin typeface="Avenir Next"/>
                <a:ea typeface="Avenir Next"/>
                <a:cs typeface="Avenir Next"/>
              </a:rPr>
              <a:t>WHAT FOLLOW-UPS ADD</a:t>
            </a:r>
          </a:p>
        </p:txBody>
      </p:sp>
      <p:sp>
        <p:nvSpPr>
          <p:cNvPr id="11" name="Straight Connector 10">
            <a:extLst>
              <a:ext uri="{FF2B5EF4-FFF2-40B4-BE49-F238E27FC236}">
                <a16:creationId xmlns:a16="http://schemas.microsoft.com/office/drawing/2014/main" id="{74886F74-49DD-469D-82ED-77DE9B2132BA}"/>
              </a:ext>
            </a:extLst>
          </p:cNvPr>
          <p:cNvSpPr>
            <a:spLocks noGrp="1"/>
          </p:cNvSpPr>
          <p:nvPr/>
        </p:nvSpPr>
        <p:spPr>
          <a:xfrm>
            <a:off x="571500" y="2095500"/>
            <a:ext cx="11049000" cy="0"/>
          </a:xfrm>
          <a:prstGeom prst="line">
            <a:avLst/>
          </a:prstGeom>
          <a:noFill/>
          <a:ln w="15240">
            <a:solidFill>
              <a:srgbClr val="151412"/>
            </a:solidFill>
            <a:prstDash val="solid"/>
          </a:ln>
        </p:spPr>
        <p:txBody>
          <a:bodyPr/>
          <a:lstStyle/>
          <a:p>
            <a:endParaRPr/>
          </a:p>
        </p:txBody>
      </p:sp>
      <p:sp>
        <p:nvSpPr>
          <p:cNvPr id="12" name="Rectangle 11">
            <a:extLst>
              <a:ext uri="{FF2B5EF4-FFF2-40B4-BE49-F238E27FC236}">
                <a16:creationId xmlns:a16="http://schemas.microsoft.com/office/drawing/2014/main" id="{265A1A4E-7DE2-400B-AB4C-4CC726C1E8AD}"/>
              </a:ext>
            </a:extLst>
          </p:cNvPr>
          <p:cNvSpPr>
            <a:spLocks noGrp="1"/>
          </p:cNvSpPr>
          <p:nvPr/>
        </p:nvSpPr>
        <p:spPr>
          <a:xfrm>
            <a:off x="571500" y="2238375"/>
            <a:ext cx="2000250" cy="838200"/>
          </a:xfrm>
          <a:prstGeom prst="rect">
            <a:avLst/>
          </a:prstGeom>
          <a:noFill/>
          <a:ln w="0">
            <a:noFill/>
            <a:prstDash val="solid"/>
          </a:ln>
        </p:spPr>
        <p:txBody>
          <a:bodyPr wrap="square" lIns="0" tIns="0" rIns="0" bIns="0" anchor="ctr">
            <a:normAutofit/>
          </a:bodyPr>
          <a:lstStyle/>
          <a:p>
            <a:pPr algn="ctr">
              <a:lnSpc>
                <a:spcPct val="96000"/>
              </a:lnSpc>
              <a:buNone/>
              <a:defRPr sz="953" b="1" i="0">
                <a:solidFill>
                  <a:srgbClr val="3974B9"/>
                </a:solidFill>
                <a:latin typeface="Avenir Next"/>
                <a:ea typeface="Avenir Next"/>
                <a:cs typeface="Avenir Next"/>
              </a:defRPr>
            </a:pPr>
            <a:r>
              <a:rPr sz="953" b="1" i="0">
                <a:solidFill>
                  <a:srgbClr val="3974B9"/>
                </a:solidFill>
                <a:latin typeface="Avenir Next"/>
                <a:ea typeface="Avenir Next"/>
                <a:cs typeface="Avenir Next"/>
              </a:rPr>
              <a:t>DIRECT BACKBONE /</a:t>
            </a:r>
          </a:p>
          <a:p>
            <a:pPr algn="ctr">
              <a:lnSpc>
                <a:spcPct val="96000"/>
              </a:lnSpc>
              <a:buNone/>
              <a:defRPr sz="953" b="1" i="0">
                <a:solidFill>
                  <a:srgbClr val="3974B9"/>
                </a:solidFill>
                <a:latin typeface="Avenir Next"/>
                <a:ea typeface="Avenir Next"/>
                <a:cs typeface="Avenir Next"/>
              </a:defRPr>
            </a:pPr>
            <a:r>
              <a:rPr sz="953" b="1" i="0">
                <a:solidFill>
                  <a:srgbClr val="3974B9"/>
                </a:solidFill>
                <a:latin typeface="Avenir Next"/>
                <a:ea typeface="Avenir Next"/>
                <a:cs typeface="Avenir Next"/>
              </a:rPr>
              <a:t>WEIGHT REUSE</a:t>
            </a:r>
          </a:p>
        </p:txBody>
      </p:sp>
      <p:sp>
        <p:nvSpPr>
          <p:cNvPr id="13" name="Rectangle 12">
            <a:extLst>
              <a:ext uri="{FF2B5EF4-FFF2-40B4-BE49-F238E27FC236}">
                <a16:creationId xmlns:a16="http://schemas.microsoft.com/office/drawing/2014/main" id="{9D8EF649-77D0-49B1-9C06-E0D89C155811}"/>
              </a:ext>
            </a:extLst>
          </p:cNvPr>
          <p:cNvSpPr>
            <a:spLocks noGrp="1"/>
          </p:cNvSpPr>
          <p:nvPr/>
        </p:nvSpPr>
        <p:spPr>
          <a:xfrm>
            <a:off x="2714625" y="2190750"/>
            <a:ext cx="3000375" cy="952500"/>
          </a:xfrm>
          <a:prstGeom prst="rect">
            <a:avLst/>
          </a:prstGeom>
          <a:noFill/>
          <a:ln w="0">
            <a:noFill/>
            <a:prstDash val="solid"/>
          </a:ln>
        </p:spPr>
        <p:txBody>
          <a:bodyPr wrap="square" lIns="0" tIns="0" rIns="0" bIns="0" anchor="ctr">
            <a:normAutofit/>
          </a:bodyPr>
          <a:lstStyle/>
          <a:p>
            <a:pPr algn="ctr">
              <a:lnSpc>
                <a:spcPct val="96000"/>
              </a:lnSpc>
              <a:buNone/>
              <a:defRPr sz="945" b="1" i="0">
                <a:solidFill>
                  <a:srgbClr val="151412"/>
                </a:solidFill>
                <a:latin typeface="Avenir Next"/>
                <a:ea typeface="Avenir Next"/>
                <a:cs typeface="Avenir Next"/>
              </a:defRPr>
            </a:pPr>
            <a:r>
              <a:rPr sz="945" b="1" i="0">
                <a:solidFill>
                  <a:srgbClr val="151412"/>
                </a:solidFill>
                <a:latin typeface="Avenir Next"/>
                <a:ea typeface="Avenir Next"/>
                <a:cs typeface="Avenir Next"/>
              </a:rPr>
              <a:t>M²UGen [4] · MusicMagus [5]</a:t>
            </a:r>
          </a:p>
          <a:p>
            <a:pPr algn="ctr">
              <a:lnSpc>
                <a:spcPct val="96000"/>
              </a:lnSpc>
              <a:buNone/>
              <a:defRPr sz="945" b="1" i="0">
                <a:solidFill>
                  <a:srgbClr val="151412"/>
                </a:solidFill>
                <a:latin typeface="Avenir Next"/>
                <a:ea typeface="Avenir Next"/>
                <a:cs typeface="Avenir Next"/>
              </a:defRPr>
            </a:pPr>
            <a:r>
              <a:rPr sz="945" b="1" i="0">
                <a:solidFill>
                  <a:srgbClr val="151412"/>
                </a:solidFill>
                <a:latin typeface="Avenir Next"/>
                <a:ea typeface="Avenir Next"/>
                <a:cs typeface="Avenir Next"/>
              </a:rPr>
              <a:t>ZETA [6] · AP-Adapter [7]</a:t>
            </a:r>
          </a:p>
          <a:p>
            <a:pPr algn="ctr">
              <a:lnSpc>
                <a:spcPct val="96000"/>
              </a:lnSpc>
              <a:buNone/>
              <a:defRPr sz="945" b="1" i="0">
                <a:solidFill>
                  <a:srgbClr val="151412"/>
                </a:solidFill>
                <a:latin typeface="Avenir Next"/>
                <a:ea typeface="Avenir Next"/>
                <a:cs typeface="Avenir Next"/>
              </a:defRPr>
            </a:pPr>
            <a:r>
              <a:rPr sz="945" b="1" i="0">
                <a:solidFill>
                  <a:srgbClr val="151412"/>
                </a:solidFill>
                <a:latin typeface="Avenir Next"/>
                <a:ea typeface="Avenir Next"/>
                <a:cs typeface="Avenir Next"/>
              </a:rPr>
              <a:t>MEDIC [8] · SteerMusic [9] · ZeroSep [10]</a:t>
            </a:r>
          </a:p>
        </p:txBody>
      </p:sp>
      <p:sp>
        <p:nvSpPr>
          <p:cNvPr id="14" name="Rectangle 13">
            <a:extLst>
              <a:ext uri="{FF2B5EF4-FFF2-40B4-BE49-F238E27FC236}">
                <a16:creationId xmlns:a16="http://schemas.microsoft.com/office/drawing/2014/main" id="{B2BB7C2C-786C-435E-85C1-744E7B6A1F29}"/>
              </a:ext>
            </a:extLst>
          </p:cNvPr>
          <p:cNvSpPr>
            <a:spLocks noGrp="1"/>
          </p:cNvSpPr>
          <p:nvPr/>
        </p:nvSpPr>
        <p:spPr>
          <a:xfrm>
            <a:off x="5857875" y="2190750"/>
            <a:ext cx="2667000" cy="952500"/>
          </a:xfrm>
          <a:prstGeom prst="rect">
            <a:avLst/>
          </a:prstGeom>
          <a:noFill/>
          <a:ln w="0">
            <a:noFill/>
            <a:prstDash val="solid"/>
          </a:ln>
        </p:spPr>
        <p:txBody>
          <a:bodyPr wrap="square" lIns="0" tIns="0" rIns="0" bIns="0" anchor="ctr">
            <a:normAutofit/>
          </a:bodyPr>
          <a:lstStyle/>
          <a:p>
            <a:pPr algn="ctr">
              <a:lnSpc>
                <a:spcPct val="96000"/>
              </a:lnSpc>
              <a:buNone/>
              <a:defRPr sz="1020" b="1" i="0">
                <a:solidFill>
                  <a:srgbClr val="203448"/>
                </a:solidFill>
                <a:latin typeface="Avenir Next"/>
                <a:ea typeface="Avenir Next"/>
                <a:cs typeface="Avenir Next"/>
              </a:defRPr>
            </a:pPr>
            <a:r>
              <a:rPr sz="1020" b="1" i="0">
                <a:solidFill>
                  <a:srgbClr val="203448"/>
                </a:solidFill>
                <a:latin typeface="Avenir Next"/>
                <a:ea typeface="Avenir Next"/>
                <a:cs typeface="Avenir Next"/>
              </a:rPr>
              <a:t>released checkpoints,</a:t>
            </a:r>
          </a:p>
          <a:p>
            <a:pPr algn="ctr">
              <a:lnSpc>
                <a:spcPct val="96000"/>
              </a:lnSpc>
              <a:buNone/>
              <a:defRPr sz="1020" b="1" i="0">
                <a:solidFill>
                  <a:srgbClr val="203448"/>
                </a:solidFill>
                <a:latin typeface="Avenir Next"/>
                <a:ea typeface="Avenir Next"/>
                <a:cs typeface="Avenir Next"/>
              </a:defRPr>
            </a:pPr>
            <a:r>
              <a:rPr sz="1020" b="1" i="0">
                <a:solidFill>
                  <a:srgbClr val="203448"/>
                </a:solidFill>
                <a:latin typeface="Avenir Next"/>
                <a:ea typeface="Avenir Next"/>
                <a:cs typeface="Avenir Next"/>
              </a:rPr>
              <a:t>frozen denoiser / score model,</a:t>
            </a:r>
          </a:p>
          <a:p>
            <a:pPr algn="ctr">
              <a:lnSpc>
                <a:spcPct val="96000"/>
              </a:lnSpc>
              <a:buNone/>
              <a:defRPr sz="1020" b="1" i="0">
                <a:solidFill>
                  <a:srgbClr val="203448"/>
                </a:solidFill>
                <a:latin typeface="Avenir Next"/>
                <a:ea typeface="Avenir Next"/>
                <a:cs typeface="Avenir Next"/>
              </a:defRPr>
            </a:pPr>
            <a:r>
              <a:rPr sz="1020" b="1" i="0">
                <a:solidFill>
                  <a:srgbClr val="203448"/>
                </a:solidFill>
                <a:latin typeface="Avenir Next"/>
                <a:ea typeface="Avenir Next"/>
                <a:cs typeface="Avenir Next"/>
              </a:rPr>
              <a:t>or full generator</a:t>
            </a:r>
          </a:p>
        </p:txBody>
      </p:sp>
      <p:sp>
        <p:nvSpPr>
          <p:cNvPr id="15" name="Rectangle 14">
            <a:extLst>
              <a:ext uri="{FF2B5EF4-FFF2-40B4-BE49-F238E27FC236}">
                <a16:creationId xmlns:a16="http://schemas.microsoft.com/office/drawing/2014/main" id="{D73FDD0D-23B1-474A-B272-ADCA600962F4}"/>
              </a:ext>
            </a:extLst>
          </p:cNvPr>
          <p:cNvSpPr>
            <a:spLocks noGrp="1"/>
          </p:cNvSpPr>
          <p:nvPr/>
        </p:nvSpPr>
        <p:spPr>
          <a:xfrm>
            <a:off x="8667750" y="2171700"/>
            <a:ext cx="2952750" cy="695325"/>
          </a:xfrm>
          <a:prstGeom prst="rect">
            <a:avLst/>
          </a:prstGeom>
          <a:noFill/>
          <a:ln w="0">
            <a:noFill/>
            <a:prstDash val="solid"/>
          </a:ln>
        </p:spPr>
        <p:txBody>
          <a:bodyPr wrap="square" lIns="0" tIns="0" rIns="0" bIns="0" anchor="ctr">
            <a:normAutofit/>
          </a:bodyPr>
          <a:lstStyle/>
          <a:p>
            <a:pPr algn="ctr">
              <a:lnSpc>
                <a:spcPct val="96000"/>
              </a:lnSpc>
              <a:buNone/>
              <a:defRPr sz="1013" b="1" i="0">
                <a:solidFill>
                  <a:srgbClr val="203448"/>
                </a:solidFill>
                <a:latin typeface="Avenir Next"/>
                <a:ea typeface="Avenir Next"/>
                <a:cs typeface="Avenir Next"/>
              </a:defRPr>
            </a:pPr>
            <a:r>
              <a:rPr sz="1013" b="1" i="0">
                <a:solidFill>
                  <a:srgbClr val="203448"/>
                </a:solidFill>
                <a:latin typeface="Avenir Next"/>
                <a:ea typeface="Avenir Next"/>
                <a:cs typeface="Avenir Next"/>
              </a:rPr>
              <a:t>multimodal conditioning,</a:t>
            </a:r>
          </a:p>
          <a:p>
            <a:pPr algn="ctr">
              <a:lnSpc>
                <a:spcPct val="96000"/>
              </a:lnSpc>
              <a:buNone/>
              <a:defRPr sz="1013" b="1" i="0">
                <a:solidFill>
                  <a:srgbClr val="203448"/>
                </a:solidFill>
                <a:latin typeface="Avenir Next"/>
                <a:ea typeface="Avenir Next"/>
                <a:cs typeface="Avenir Next"/>
              </a:defRPr>
            </a:pPr>
            <a:r>
              <a:rPr sz="1013" b="1" i="0">
                <a:solidFill>
                  <a:srgbClr val="203448"/>
                </a:solidFill>
                <a:latin typeface="Avenir Next"/>
                <a:ea typeface="Avenir Next"/>
                <a:cs typeface="Avenir Next"/>
              </a:rPr>
              <a:t>editing + preservation,</a:t>
            </a:r>
          </a:p>
          <a:p>
            <a:pPr algn="ctr">
              <a:lnSpc>
                <a:spcPct val="96000"/>
              </a:lnSpc>
              <a:buNone/>
              <a:defRPr sz="1013" b="1" i="0">
                <a:solidFill>
                  <a:srgbClr val="203448"/>
                </a:solidFill>
                <a:latin typeface="Avenir Next"/>
                <a:ea typeface="Avenir Next"/>
                <a:cs typeface="Avenir Next"/>
              </a:defRPr>
            </a:pPr>
            <a:r>
              <a:rPr sz="1013" b="1" i="0">
                <a:solidFill>
                  <a:srgbClr val="203448"/>
                </a:solidFill>
                <a:latin typeface="Avenir Next"/>
                <a:ea typeface="Avenir Next"/>
                <a:cs typeface="Avenir Next"/>
              </a:rPr>
              <a:t>and source separation</a:t>
            </a:r>
          </a:p>
        </p:txBody>
      </p:sp>
      <p:sp>
        <p:nvSpPr>
          <p:cNvPr id="16" name="Rectangle 15">
            <a:extLst>
              <a:ext uri="{FF2B5EF4-FFF2-40B4-BE49-F238E27FC236}">
                <a16:creationId xmlns:a16="http://schemas.microsoft.com/office/drawing/2014/main" id="{57F77BF7-3211-445A-AA72-C11599FAAE29}"/>
              </a:ext>
            </a:extLst>
          </p:cNvPr>
          <p:cNvSpPr>
            <a:spLocks noGrp="1"/>
          </p:cNvSpPr>
          <p:nvPr/>
        </p:nvSpPr>
        <p:spPr>
          <a:xfrm>
            <a:off x="8667750" y="2876550"/>
            <a:ext cx="2952750" cy="238125"/>
          </a:xfrm>
          <a:prstGeom prst="rect">
            <a:avLst/>
          </a:prstGeom>
          <a:noFill/>
          <a:ln w="0">
            <a:noFill/>
            <a:prstDash val="solid"/>
          </a:ln>
        </p:spPr>
        <p:txBody>
          <a:bodyPr wrap="square" lIns="0" tIns="0" rIns="0" bIns="0" anchor="ctr">
            <a:normAutofit/>
          </a:bodyPr>
          <a:lstStyle/>
          <a:p>
            <a:pPr algn="ctr">
              <a:lnSpc>
                <a:spcPct val="96000"/>
              </a:lnSpc>
              <a:buNone/>
              <a:defRPr sz="773" b="1" i="0">
                <a:solidFill>
                  <a:srgbClr val="E18B42"/>
                </a:solidFill>
                <a:latin typeface="Avenir Next"/>
                <a:ea typeface="Avenir Next"/>
                <a:cs typeface="Avenir Next"/>
              </a:defRPr>
            </a:pPr>
            <a:r>
              <a:rPr sz="773" b="1" i="0">
                <a:solidFill>
                  <a:srgbClr val="E18B42"/>
                </a:solidFill>
                <a:latin typeface="Avenir Next"/>
                <a:ea typeface="Avenir Next"/>
                <a:cs typeface="Avenir Next"/>
              </a:rPr>
              <a:t>DIRECT REUSE · STRONGEST EVIDENCE</a:t>
            </a:r>
          </a:p>
        </p:txBody>
      </p:sp>
      <p:sp>
        <p:nvSpPr>
          <p:cNvPr id="17" name="Straight Connector 16">
            <a:extLst>
              <a:ext uri="{FF2B5EF4-FFF2-40B4-BE49-F238E27FC236}">
                <a16:creationId xmlns:a16="http://schemas.microsoft.com/office/drawing/2014/main" id="{E3EF6382-DA4F-4C86-89A7-2DEDC27740CD}"/>
              </a:ext>
            </a:extLst>
          </p:cNvPr>
          <p:cNvSpPr>
            <a:spLocks noGrp="1"/>
          </p:cNvSpPr>
          <p:nvPr/>
        </p:nvSpPr>
        <p:spPr>
          <a:xfrm>
            <a:off x="571500" y="3267075"/>
            <a:ext cx="11049000" cy="0"/>
          </a:xfrm>
          <a:prstGeom prst="line">
            <a:avLst/>
          </a:prstGeom>
          <a:noFill/>
          <a:ln w="8573">
            <a:solidFill>
              <a:srgbClr val="B9B5AB"/>
            </a:solidFill>
            <a:prstDash val="solid"/>
          </a:ln>
        </p:spPr>
        <p:txBody>
          <a:bodyPr/>
          <a:lstStyle/>
          <a:p>
            <a:endParaRPr/>
          </a:p>
        </p:txBody>
      </p:sp>
      <p:sp>
        <p:nvSpPr>
          <p:cNvPr id="18" name="Rectangle 17">
            <a:extLst>
              <a:ext uri="{FF2B5EF4-FFF2-40B4-BE49-F238E27FC236}">
                <a16:creationId xmlns:a16="http://schemas.microsoft.com/office/drawing/2014/main" id="{D6F4AADB-AE44-476F-B0AA-C82308E4FE01}"/>
              </a:ext>
            </a:extLst>
          </p:cNvPr>
          <p:cNvSpPr>
            <a:spLocks noGrp="1"/>
          </p:cNvSpPr>
          <p:nvPr/>
        </p:nvSpPr>
        <p:spPr>
          <a:xfrm>
            <a:off x="571500" y="3429000"/>
            <a:ext cx="2000250" cy="838200"/>
          </a:xfrm>
          <a:prstGeom prst="rect">
            <a:avLst/>
          </a:prstGeom>
          <a:noFill/>
          <a:ln w="0">
            <a:noFill/>
            <a:prstDash val="solid"/>
          </a:ln>
        </p:spPr>
        <p:txBody>
          <a:bodyPr wrap="square" lIns="0" tIns="0" rIns="0" bIns="0" anchor="ctr">
            <a:normAutofit/>
          </a:bodyPr>
          <a:lstStyle/>
          <a:p>
            <a:pPr algn="ctr">
              <a:lnSpc>
                <a:spcPct val="96000"/>
              </a:lnSpc>
              <a:buNone/>
              <a:defRPr sz="953" b="1" i="0">
                <a:solidFill>
                  <a:srgbClr val="2A8A88"/>
                </a:solidFill>
                <a:latin typeface="Avenir Next"/>
                <a:ea typeface="Avenir Next"/>
                <a:cs typeface="Avenir Next"/>
              </a:defRPr>
            </a:pPr>
            <a:r>
              <a:rPr sz="953" b="1" i="0">
                <a:solidFill>
                  <a:srgbClr val="2A8A88"/>
                </a:solidFill>
                <a:latin typeface="Avenir Next"/>
                <a:ea typeface="Avenir Next"/>
                <a:cs typeface="Avenir Next"/>
              </a:rPr>
              <a:t>COMPONENT /</a:t>
            </a:r>
          </a:p>
          <a:p>
            <a:pPr algn="ctr">
              <a:lnSpc>
                <a:spcPct val="96000"/>
              </a:lnSpc>
              <a:buNone/>
              <a:defRPr sz="953" b="1" i="0">
                <a:solidFill>
                  <a:srgbClr val="2A8A88"/>
                </a:solidFill>
                <a:latin typeface="Avenir Next"/>
                <a:ea typeface="Avenir Next"/>
                <a:cs typeface="Avenir Next"/>
              </a:defRPr>
            </a:pPr>
            <a:r>
              <a:rPr sz="953" b="1" i="0">
                <a:solidFill>
                  <a:srgbClr val="2A8A88"/>
                </a:solidFill>
                <a:latin typeface="Avenir Next"/>
                <a:ea typeface="Avenir Next"/>
                <a:cs typeface="Avenir Next"/>
              </a:rPr>
              <a:t>OUTPUT REUSE</a:t>
            </a:r>
          </a:p>
        </p:txBody>
      </p:sp>
      <p:sp>
        <p:nvSpPr>
          <p:cNvPr id="19" name="Rectangle 18">
            <a:extLst>
              <a:ext uri="{FF2B5EF4-FFF2-40B4-BE49-F238E27FC236}">
                <a16:creationId xmlns:a16="http://schemas.microsoft.com/office/drawing/2014/main" id="{A47B7C84-C5D5-4A6B-AC8F-853AC8D28315}"/>
              </a:ext>
            </a:extLst>
          </p:cNvPr>
          <p:cNvSpPr>
            <a:spLocks noGrp="1"/>
          </p:cNvSpPr>
          <p:nvPr/>
        </p:nvSpPr>
        <p:spPr>
          <a:xfrm>
            <a:off x="2714625" y="3381375"/>
            <a:ext cx="3000375" cy="952500"/>
          </a:xfrm>
          <a:prstGeom prst="rect">
            <a:avLst/>
          </a:prstGeom>
          <a:noFill/>
          <a:ln w="0">
            <a:noFill/>
            <a:prstDash val="solid"/>
          </a:ln>
        </p:spPr>
        <p:txBody>
          <a:bodyPr wrap="square" lIns="0" tIns="0" rIns="0" bIns="0" anchor="ctr">
            <a:normAutofit/>
          </a:bodyPr>
          <a:lstStyle/>
          <a:p>
            <a:pPr algn="ctr">
              <a:lnSpc>
                <a:spcPct val="96000"/>
              </a:lnSpc>
              <a:buNone/>
              <a:defRPr sz="1140" b="1" i="0">
                <a:solidFill>
                  <a:srgbClr val="151412"/>
                </a:solidFill>
                <a:latin typeface="Avenir Next"/>
                <a:ea typeface="Avenir Next"/>
                <a:cs typeface="Avenir Next"/>
              </a:defRPr>
            </a:pPr>
            <a:r>
              <a:rPr sz="1140" b="1" i="0">
                <a:solidFill>
                  <a:srgbClr val="151412"/>
                </a:solidFill>
                <a:latin typeface="Avenir Next"/>
                <a:ea typeface="Avenir Next"/>
                <a:cs typeface="Avenir Next"/>
              </a:rPr>
              <a:t>JavisDiT [11]</a:t>
            </a:r>
          </a:p>
          <a:p>
            <a:pPr algn="ctr">
              <a:lnSpc>
                <a:spcPct val="96000"/>
              </a:lnSpc>
              <a:buNone/>
              <a:defRPr sz="1140" b="1" i="0">
                <a:solidFill>
                  <a:srgbClr val="151412"/>
                </a:solidFill>
                <a:latin typeface="Avenir Next"/>
                <a:ea typeface="Avenir Next"/>
                <a:cs typeface="Avenir Next"/>
              </a:defRPr>
            </a:pPr>
            <a:r>
              <a:rPr sz="1140" b="1" i="0">
                <a:solidFill>
                  <a:srgbClr val="151412"/>
                </a:solidFill>
                <a:latin typeface="Avenir Next"/>
                <a:ea typeface="Avenir Next"/>
                <a:cs typeface="Avenir Next"/>
              </a:rPr>
              <a:t>XAttnMark [12]</a:t>
            </a:r>
          </a:p>
        </p:txBody>
      </p:sp>
      <p:sp>
        <p:nvSpPr>
          <p:cNvPr id="20" name="Rectangle 19">
            <a:extLst>
              <a:ext uri="{FF2B5EF4-FFF2-40B4-BE49-F238E27FC236}">
                <a16:creationId xmlns:a16="http://schemas.microsoft.com/office/drawing/2014/main" id="{60D2944C-B8C5-4890-A4C2-01E6E1C14D39}"/>
              </a:ext>
            </a:extLst>
          </p:cNvPr>
          <p:cNvSpPr>
            <a:spLocks noGrp="1"/>
          </p:cNvSpPr>
          <p:nvPr/>
        </p:nvSpPr>
        <p:spPr>
          <a:xfrm>
            <a:off x="5857875" y="3381375"/>
            <a:ext cx="2667000" cy="952500"/>
          </a:xfrm>
          <a:prstGeom prst="rect">
            <a:avLst/>
          </a:prstGeom>
          <a:noFill/>
          <a:ln w="0">
            <a:noFill/>
            <a:prstDash val="solid"/>
          </a:ln>
        </p:spPr>
        <p:txBody>
          <a:bodyPr wrap="square" lIns="0" tIns="0" rIns="0" bIns="0" anchor="ctr">
            <a:normAutofit/>
          </a:bodyPr>
          <a:lstStyle/>
          <a:p>
            <a:pPr algn="ctr">
              <a:lnSpc>
                <a:spcPct val="96000"/>
              </a:lnSpc>
              <a:buNone/>
              <a:defRPr sz="1065" b="1" i="0">
                <a:solidFill>
                  <a:srgbClr val="203448"/>
                </a:solidFill>
                <a:latin typeface="Avenir Next"/>
                <a:ea typeface="Avenir Next"/>
                <a:cs typeface="Avenir Next"/>
              </a:defRPr>
            </a:pPr>
            <a:r>
              <a:rPr sz="1065" b="1" i="0">
                <a:solidFill>
                  <a:srgbClr val="203448"/>
                </a:solidFill>
                <a:latin typeface="Avenir Next"/>
                <a:ea typeface="Avenir Next"/>
                <a:cs typeface="Avenir Next"/>
              </a:rPr>
              <a:t>frozen VAE or</a:t>
            </a:r>
          </a:p>
          <a:p>
            <a:pPr algn="ctr">
              <a:lnSpc>
                <a:spcPct val="96000"/>
              </a:lnSpc>
              <a:buNone/>
              <a:defRPr sz="1065" b="1" i="0">
                <a:solidFill>
                  <a:srgbClr val="203448"/>
                </a:solidFill>
                <a:latin typeface="Avenir Next"/>
                <a:ea typeface="Avenir Next"/>
                <a:cs typeface="Avenir Next"/>
              </a:defRPr>
            </a:pPr>
            <a:r>
              <a:rPr sz="1065" b="1" i="0">
                <a:solidFill>
                  <a:srgbClr val="203448"/>
                </a:solidFill>
                <a:latin typeface="Avenir Next"/>
                <a:ea typeface="Avenir Next"/>
                <a:cs typeface="Avenir Next"/>
              </a:rPr>
              <a:t>AudioLDM 2-generated edits</a:t>
            </a:r>
          </a:p>
        </p:txBody>
      </p:sp>
      <p:sp>
        <p:nvSpPr>
          <p:cNvPr id="21" name="Rectangle 20">
            <a:extLst>
              <a:ext uri="{FF2B5EF4-FFF2-40B4-BE49-F238E27FC236}">
                <a16:creationId xmlns:a16="http://schemas.microsoft.com/office/drawing/2014/main" id="{4F6B1634-4407-4D37-961D-54E0DD55867A}"/>
              </a:ext>
            </a:extLst>
          </p:cNvPr>
          <p:cNvSpPr>
            <a:spLocks noGrp="1"/>
          </p:cNvSpPr>
          <p:nvPr/>
        </p:nvSpPr>
        <p:spPr>
          <a:xfrm>
            <a:off x="8667750" y="3362325"/>
            <a:ext cx="2952750" cy="695325"/>
          </a:xfrm>
          <a:prstGeom prst="rect">
            <a:avLst/>
          </a:prstGeom>
          <a:noFill/>
          <a:ln w="0">
            <a:noFill/>
            <a:prstDash val="solid"/>
          </a:ln>
        </p:spPr>
        <p:txBody>
          <a:bodyPr wrap="square" lIns="0" tIns="0" rIns="0" bIns="0" anchor="ctr">
            <a:normAutofit/>
          </a:bodyPr>
          <a:lstStyle/>
          <a:p>
            <a:pPr algn="ctr">
              <a:lnSpc>
                <a:spcPct val="96000"/>
              </a:lnSpc>
              <a:buNone/>
              <a:defRPr sz="1035" b="1" i="0">
                <a:solidFill>
                  <a:srgbClr val="203448"/>
                </a:solidFill>
                <a:latin typeface="Avenir Next"/>
                <a:ea typeface="Avenir Next"/>
                <a:cs typeface="Avenir Next"/>
              </a:defRPr>
            </a:pPr>
            <a:r>
              <a:rPr sz="1035" b="1" i="0">
                <a:solidFill>
                  <a:srgbClr val="203448"/>
                </a:solidFill>
                <a:latin typeface="Avenir Next"/>
                <a:ea typeface="Avenir Next"/>
                <a:cs typeface="Avenir Next"/>
              </a:rPr>
              <a:t>joint audio–video diffusion</a:t>
            </a:r>
          </a:p>
          <a:p>
            <a:pPr algn="ctr">
              <a:lnSpc>
                <a:spcPct val="96000"/>
              </a:lnSpc>
              <a:buNone/>
              <a:defRPr sz="1035" b="1" i="0">
                <a:solidFill>
                  <a:srgbClr val="203448"/>
                </a:solidFill>
                <a:latin typeface="Avenir Next"/>
                <a:ea typeface="Avenir Next"/>
                <a:cs typeface="Avenir Next"/>
              </a:defRPr>
            </a:pPr>
            <a:r>
              <a:rPr sz="1035" b="1" i="0">
                <a:solidFill>
                  <a:srgbClr val="203448"/>
                </a:solidFill>
                <a:latin typeface="Avenir Next"/>
                <a:ea typeface="Avenir Next"/>
                <a:cs typeface="Avenir Next"/>
              </a:rPr>
              <a:t>or watermark-robustness testing</a:t>
            </a:r>
          </a:p>
        </p:txBody>
      </p:sp>
      <p:sp>
        <p:nvSpPr>
          <p:cNvPr id="22" name="Rectangle 21">
            <a:extLst>
              <a:ext uri="{FF2B5EF4-FFF2-40B4-BE49-F238E27FC236}">
                <a16:creationId xmlns:a16="http://schemas.microsoft.com/office/drawing/2014/main" id="{0E8FFD7D-3364-4E6B-A17C-EF07C21C2574}"/>
              </a:ext>
            </a:extLst>
          </p:cNvPr>
          <p:cNvSpPr>
            <a:spLocks noGrp="1"/>
          </p:cNvSpPr>
          <p:nvPr/>
        </p:nvSpPr>
        <p:spPr>
          <a:xfrm>
            <a:off x="8667750" y="4067175"/>
            <a:ext cx="2952750" cy="238125"/>
          </a:xfrm>
          <a:prstGeom prst="rect">
            <a:avLst/>
          </a:prstGeom>
          <a:noFill/>
          <a:ln w="0">
            <a:noFill/>
            <a:prstDash val="solid"/>
          </a:ln>
        </p:spPr>
        <p:txBody>
          <a:bodyPr wrap="square" lIns="0" tIns="0" rIns="0" bIns="0" anchor="ctr">
            <a:normAutofit/>
          </a:bodyPr>
          <a:lstStyle/>
          <a:p>
            <a:pPr algn="ctr">
              <a:lnSpc>
                <a:spcPct val="96000"/>
              </a:lnSpc>
              <a:buNone/>
              <a:defRPr sz="773" b="1" i="0">
                <a:solidFill>
                  <a:srgbClr val="2A8A88"/>
                </a:solidFill>
                <a:latin typeface="Avenir Next"/>
                <a:ea typeface="Avenir Next"/>
                <a:cs typeface="Avenir Next"/>
              </a:defRPr>
            </a:pPr>
            <a:r>
              <a:rPr sz="773" b="1" i="0">
                <a:solidFill>
                  <a:srgbClr val="2A8A88"/>
                </a:solidFill>
                <a:latin typeface="Avenir Next"/>
                <a:ea typeface="Avenir Next"/>
                <a:cs typeface="Avenir Next"/>
              </a:rPr>
              <a:t>NARROWER REUSE</a:t>
            </a:r>
          </a:p>
        </p:txBody>
      </p:sp>
      <p:sp>
        <p:nvSpPr>
          <p:cNvPr id="23" name="Straight Connector 22">
            <a:extLst>
              <a:ext uri="{FF2B5EF4-FFF2-40B4-BE49-F238E27FC236}">
                <a16:creationId xmlns:a16="http://schemas.microsoft.com/office/drawing/2014/main" id="{76B54808-777F-4219-B5B0-064C33690C0D}"/>
              </a:ext>
            </a:extLst>
          </p:cNvPr>
          <p:cNvSpPr>
            <a:spLocks noGrp="1"/>
          </p:cNvSpPr>
          <p:nvPr/>
        </p:nvSpPr>
        <p:spPr>
          <a:xfrm>
            <a:off x="571500" y="4457700"/>
            <a:ext cx="11049000" cy="0"/>
          </a:xfrm>
          <a:prstGeom prst="line">
            <a:avLst/>
          </a:prstGeom>
          <a:noFill/>
          <a:ln w="8573">
            <a:solidFill>
              <a:srgbClr val="B9B5AB"/>
            </a:solidFill>
            <a:prstDash val="solid"/>
          </a:ln>
        </p:spPr>
        <p:txBody>
          <a:bodyPr/>
          <a:lstStyle/>
          <a:p>
            <a:endParaRPr/>
          </a:p>
        </p:txBody>
      </p:sp>
      <p:sp>
        <p:nvSpPr>
          <p:cNvPr id="24" name="Rectangle 23">
            <a:extLst>
              <a:ext uri="{FF2B5EF4-FFF2-40B4-BE49-F238E27FC236}">
                <a16:creationId xmlns:a16="http://schemas.microsoft.com/office/drawing/2014/main" id="{89E4A0C0-7378-491E-8371-FDB76DC2B810}"/>
              </a:ext>
            </a:extLst>
          </p:cNvPr>
          <p:cNvSpPr>
            <a:spLocks noGrp="1"/>
          </p:cNvSpPr>
          <p:nvPr/>
        </p:nvSpPr>
        <p:spPr>
          <a:xfrm>
            <a:off x="571500" y="4619625"/>
            <a:ext cx="2000250" cy="838200"/>
          </a:xfrm>
          <a:prstGeom prst="rect">
            <a:avLst/>
          </a:prstGeom>
          <a:noFill/>
          <a:ln w="0">
            <a:noFill/>
            <a:prstDash val="solid"/>
          </a:ln>
        </p:spPr>
        <p:txBody>
          <a:bodyPr wrap="square" lIns="0" tIns="0" rIns="0" bIns="0" anchor="ctr">
            <a:normAutofit/>
          </a:bodyPr>
          <a:lstStyle/>
          <a:p>
            <a:pPr algn="ctr">
              <a:lnSpc>
                <a:spcPct val="96000"/>
              </a:lnSpc>
              <a:buNone/>
              <a:defRPr sz="915" b="1" i="0">
                <a:solidFill>
                  <a:srgbClr val="70246F"/>
                </a:solidFill>
                <a:latin typeface="Avenir Next"/>
                <a:ea typeface="Avenir Next"/>
                <a:cs typeface="Avenir Next"/>
              </a:defRPr>
            </a:pPr>
            <a:r>
              <a:rPr sz="915" b="1" i="0">
                <a:solidFill>
                  <a:srgbClr val="70246F"/>
                </a:solidFill>
                <a:latin typeface="Avenir Next"/>
                <a:ea typeface="Avenir Next"/>
                <a:cs typeface="Avenir Next"/>
              </a:rPr>
              <a:t>EXPLICIT EXTENSION /</a:t>
            </a:r>
          </a:p>
          <a:p>
            <a:pPr algn="ctr">
              <a:lnSpc>
                <a:spcPct val="96000"/>
              </a:lnSpc>
              <a:buNone/>
              <a:defRPr sz="915" b="1" i="0">
                <a:solidFill>
                  <a:srgbClr val="70246F"/>
                </a:solidFill>
                <a:latin typeface="Avenir Next"/>
                <a:ea typeface="Avenir Next"/>
                <a:cs typeface="Avenir Next"/>
              </a:defRPr>
            </a:pPr>
            <a:r>
              <a:rPr sz="915" b="1" i="0">
                <a:solidFill>
                  <a:srgbClr val="70246F"/>
                </a:solidFill>
                <a:latin typeface="Avenir Next"/>
                <a:ea typeface="Avenir Next"/>
                <a:cs typeface="Avenir Next"/>
              </a:rPr>
              <a:t>RELATED DIRECTION</a:t>
            </a:r>
          </a:p>
        </p:txBody>
      </p:sp>
      <p:sp>
        <p:nvSpPr>
          <p:cNvPr id="25" name="Rectangle 24">
            <a:extLst>
              <a:ext uri="{FF2B5EF4-FFF2-40B4-BE49-F238E27FC236}">
                <a16:creationId xmlns:a16="http://schemas.microsoft.com/office/drawing/2014/main" id="{6038C3EF-7C29-401F-9FE6-19C578B648FE}"/>
              </a:ext>
            </a:extLst>
          </p:cNvPr>
          <p:cNvSpPr>
            <a:spLocks noGrp="1"/>
          </p:cNvSpPr>
          <p:nvPr/>
        </p:nvSpPr>
        <p:spPr>
          <a:xfrm>
            <a:off x="2714625" y="4572000"/>
            <a:ext cx="3000375" cy="952500"/>
          </a:xfrm>
          <a:prstGeom prst="rect">
            <a:avLst/>
          </a:prstGeom>
          <a:noFill/>
          <a:ln w="0">
            <a:noFill/>
            <a:prstDash val="solid"/>
          </a:ln>
        </p:spPr>
        <p:txBody>
          <a:bodyPr wrap="square" lIns="0" tIns="0" rIns="0" bIns="0" anchor="ctr">
            <a:normAutofit/>
          </a:bodyPr>
          <a:lstStyle/>
          <a:p>
            <a:pPr algn="ctr">
              <a:lnSpc>
                <a:spcPct val="96000"/>
              </a:lnSpc>
              <a:buNone/>
              <a:defRPr sz="1095" b="1" i="0">
                <a:solidFill>
                  <a:srgbClr val="151412"/>
                </a:solidFill>
                <a:latin typeface="Avenir Next"/>
                <a:ea typeface="Avenir Next"/>
                <a:cs typeface="Avenir Next"/>
              </a:defRPr>
            </a:pPr>
            <a:r>
              <a:rPr sz="1095" b="1" i="0">
                <a:solidFill>
                  <a:srgbClr val="151412"/>
                </a:solidFill>
                <a:latin typeface="Avenir Next"/>
                <a:ea typeface="Avenir Next"/>
                <a:cs typeface="Avenir Next"/>
              </a:rPr>
              <a:t>LeVo [13]</a:t>
            </a:r>
          </a:p>
          <a:p>
            <a:pPr algn="ctr">
              <a:lnSpc>
                <a:spcPct val="96000"/>
              </a:lnSpc>
              <a:buNone/>
              <a:defRPr sz="1095" b="1" i="0">
                <a:solidFill>
                  <a:srgbClr val="151412"/>
                </a:solidFill>
                <a:latin typeface="Avenir Next"/>
                <a:ea typeface="Avenir Next"/>
                <a:cs typeface="Avenir Next"/>
              </a:defRPr>
            </a:pPr>
            <a:r>
              <a:rPr sz="1095" b="1" i="0">
                <a:solidFill>
                  <a:srgbClr val="151412"/>
                </a:solidFill>
                <a:latin typeface="Avenir Next"/>
                <a:ea typeface="Avenir Next"/>
                <a:cs typeface="Avenir Next"/>
              </a:rPr>
              <a:t>InspireMusic [14]</a:t>
            </a:r>
          </a:p>
          <a:p>
            <a:pPr algn="ctr">
              <a:lnSpc>
                <a:spcPct val="96000"/>
              </a:lnSpc>
              <a:buNone/>
              <a:defRPr sz="1095" b="1" i="0">
                <a:solidFill>
                  <a:srgbClr val="151412"/>
                </a:solidFill>
                <a:latin typeface="Avenir Next"/>
                <a:ea typeface="Avenir Next"/>
                <a:cs typeface="Avenir Next"/>
              </a:defRPr>
            </a:pPr>
            <a:r>
              <a:rPr sz="1095" b="1" i="0">
                <a:solidFill>
                  <a:srgbClr val="151412"/>
                </a:solidFill>
                <a:latin typeface="Avenir Next"/>
                <a:ea typeface="Avenir Next"/>
                <a:cs typeface="Avenir Next"/>
              </a:rPr>
              <a:t>AudioCALM [15]</a:t>
            </a:r>
          </a:p>
        </p:txBody>
      </p:sp>
      <p:sp>
        <p:nvSpPr>
          <p:cNvPr id="26" name="Rectangle 25">
            <a:extLst>
              <a:ext uri="{FF2B5EF4-FFF2-40B4-BE49-F238E27FC236}">
                <a16:creationId xmlns:a16="http://schemas.microsoft.com/office/drawing/2014/main" id="{A89422C2-D7EF-45DA-AFD7-949B7DE97611}"/>
              </a:ext>
            </a:extLst>
          </p:cNvPr>
          <p:cNvSpPr>
            <a:spLocks noGrp="1"/>
          </p:cNvSpPr>
          <p:nvPr/>
        </p:nvSpPr>
        <p:spPr>
          <a:xfrm>
            <a:off x="5857875" y="4572000"/>
            <a:ext cx="2667000" cy="952500"/>
          </a:xfrm>
          <a:prstGeom prst="rect">
            <a:avLst/>
          </a:prstGeom>
          <a:noFill/>
          <a:ln w="0">
            <a:noFill/>
            <a:prstDash val="solid"/>
          </a:ln>
        </p:spPr>
        <p:txBody>
          <a:bodyPr wrap="square" lIns="0" tIns="0" rIns="0" bIns="0" anchor="ctr">
            <a:normAutofit/>
          </a:bodyPr>
          <a:lstStyle/>
          <a:p>
            <a:pPr algn="ctr">
              <a:lnSpc>
                <a:spcPct val="96000"/>
              </a:lnSpc>
              <a:buNone/>
              <a:defRPr sz="1005" b="1" i="0">
                <a:solidFill>
                  <a:srgbClr val="203448"/>
                </a:solidFill>
                <a:latin typeface="Avenir Next"/>
                <a:ea typeface="Avenir Next"/>
                <a:cs typeface="Avenir Next"/>
              </a:defRPr>
            </a:pPr>
            <a:r>
              <a:rPr sz="1005" b="1" i="0">
                <a:solidFill>
                  <a:srgbClr val="203448"/>
                </a:solidFill>
                <a:latin typeface="Avenir Next"/>
                <a:ea typeface="Avenir Next"/>
                <a:cs typeface="Avenir Next"/>
              </a:rPr>
              <a:t>the LM / autoregressive →</a:t>
            </a:r>
          </a:p>
          <a:p>
            <a:pPr algn="ctr">
              <a:lnSpc>
                <a:spcPct val="96000"/>
              </a:lnSpc>
              <a:buNone/>
              <a:defRPr sz="1005" b="1" i="0">
                <a:solidFill>
                  <a:srgbClr val="203448"/>
                </a:solidFill>
                <a:latin typeface="Avenir Next"/>
                <a:ea typeface="Avenir Next"/>
                <a:cs typeface="Avenir Next"/>
              </a:defRPr>
            </a:pPr>
            <a:r>
              <a:rPr sz="1005" b="1" i="0">
                <a:solidFill>
                  <a:srgbClr val="203448"/>
                </a:solidFill>
                <a:latin typeface="Avenir Next"/>
                <a:ea typeface="Avenir Next"/>
                <a:cs typeface="Avenir Next"/>
              </a:rPr>
              <a:t>continuous-generation</a:t>
            </a:r>
          </a:p>
          <a:p>
            <a:pPr algn="ctr">
              <a:lnSpc>
                <a:spcPct val="96000"/>
              </a:lnSpc>
              <a:buNone/>
              <a:defRPr sz="1005" b="1" i="0">
                <a:solidFill>
                  <a:srgbClr val="203448"/>
                </a:solidFill>
                <a:latin typeface="Avenir Next"/>
                <a:ea typeface="Avenir Next"/>
                <a:cs typeface="Avenir Next"/>
              </a:defRPr>
            </a:pPr>
            <a:r>
              <a:rPr sz="1005" b="1" i="0">
                <a:solidFill>
                  <a:srgbClr val="203448"/>
                </a:solidFill>
                <a:latin typeface="Avenir Next"/>
                <a:ea typeface="Avenir Next"/>
                <a:cs typeface="Avenir Next"/>
              </a:rPr>
              <a:t>division of labor</a:t>
            </a:r>
          </a:p>
        </p:txBody>
      </p:sp>
      <p:sp>
        <p:nvSpPr>
          <p:cNvPr id="27" name="Rectangle 26">
            <a:extLst>
              <a:ext uri="{FF2B5EF4-FFF2-40B4-BE49-F238E27FC236}">
                <a16:creationId xmlns:a16="http://schemas.microsoft.com/office/drawing/2014/main" id="{FE96FA3D-A2C7-49F7-A4B1-09C1BD5F2233}"/>
              </a:ext>
            </a:extLst>
          </p:cNvPr>
          <p:cNvSpPr>
            <a:spLocks noGrp="1"/>
          </p:cNvSpPr>
          <p:nvPr/>
        </p:nvSpPr>
        <p:spPr>
          <a:xfrm>
            <a:off x="8667750" y="4552950"/>
            <a:ext cx="2952750" cy="695325"/>
          </a:xfrm>
          <a:prstGeom prst="rect">
            <a:avLst/>
          </a:prstGeom>
          <a:noFill/>
          <a:ln w="0">
            <a:noFill/>
            <a:prstDash val="solid"/>
          </a:ln>
        </p:spPr>
        <p:txBody>
          <a:bodyPr wrap="square" lIns="0" tIns="0" rIns="0" bIns="0" anchor="ctr">
            <a:normAutofit/>
          </a:bodyPr>
          <a:lstStyle/>
          <a:p>
            <a:pPr algn="ctr">
              <a:lnSpc>
                <a:spcPct val="96000"/>
              </a:lnSpc>
              <a:buNone/>
              <a:defRPr sz="1013" b="1" i="0">
                <a:solidFill>
                  <a:srgbClr val="203448"/>
                </a:solidFill>
                <a:latin typeface="Avenir Next"/>
                <a:ea typeface="Avenir Next"/>
                <a:cs typeface="Avenir Next"/>
              </a:defRPr>
            </a:pPr>
            <a:r>
              <a:rPr sz="1013" b="1" i="0">
                <a:solidFill>
                  <a:srgbClr val="203448"/>
                </a:solidFill>
                <a:latin typeface="Avenir Next"/>
                <a:ea typeface="Avenir Next"/>
                <a:cs typeface="Avenir Next"/>
              </a:rPr>
              <a:t>song tokens + diffusion codec,</a:t>
            </a:r>
          </a:p>
          <a:p>
            <a:pPr algn="ctr">
              <a:lnSpc>
                <a:spcPct val="96000"/>
              </a:lnSpc>
              <a:buNone/>
              <a:defRPr sz="1013" b="1" i="0">
                <a:solidFill>
                  <a:srgbClr val="203448"/>
                </a:solidFill>
                <a:latin typeface="Avenir Next"/>
                <a:ea typeface="Avenir Next"/>
                <a:cs typeface="Avenir Next"/>
              </a:defRPr>
            </a:pPr>
            <a:r>
              <a:rPr sz="1013" b="1" i="0">
                <a:solidFill>
                  <a:srgbClr val="203448"/>
                </a:solidFill>
                <a:latin typeface="Avenir Next"/>
                <a:ea typeface="Avenir Next"/>
                <a:cs typeface="Avenir Next"/>
              </a:rPr>
              <a:t>super-resolution flow,</a:t>
            </a:r>
          </a:p>
          <a:p>
            <a:pPr algn="ctr">
              <a:lnSpc>
                <a:spcPct val="96000"/>
              </a:lnSpc>
              <a:buNone/>
              <a:defRPr sz="1013" b="1" i="0">
                <a:solidFill>
                  <a:srgbClr val="203448"/>
                </a:solidFill>
                <a:latin typeface="Avenir Next"/>
                <a:ea typeface="Avenir Next"/>
                <a:cs typeface="Avenir Next"/>
              </a:defRPr>
            </a:pPr>
            <a:r>
              <a:rPr sz="1013" b="1" i="0">
                <a:solidFill>
                  <a:srgbClr val="203448"/>
                </a:solidFill>
                <a:latin typeface="Avenir Next"/>
                <a:ea typeface="Avenir Next"/>
                <a:cs typeface="Avenir Next"/>
              </a:rPr>
              <a:t>or continuous latent flow</a:t>
            </a:r>
          </a:p>
        </p:txBody>
      </p:sp>
      <p:sp>
        <p:nvSpPr>
          <p:cNvPr id="28" name="Rectangle 27">
            <a:extLst>
              <a:ext uri="{FF2B5EF4-FFF2-40B4-BE49-F238E27FC236}">
                <a16:creationId xmlns:a16="http://schemas.microsoft.com/office/drawing/2014/main" id="{6F84B731-E020-432F-86EC-A61D32C4D3DD}"/>
              </a:ext>
            </a:extLst>
          </p:cNvPr>
          <p:cNvSpPr>
            <a:spLocks noGrp="1"/>
          </p:cNvSpPr>
          <p:nvPr/>
        </p:nvSpPr>
        <p:spPr>
          <a:xfrm>
            <a:off x="8667750" y="5257800"/>
            <a:ext cx="2952750" cy="238125"/>
          </a:xfrm>
          <a:prstGeom prst="rect">
            <a:avLst/>
          </a:prstGeom>
          <a:noFill/>
          <a:ln w="0">
            <a:noFill/>
            <a:prstDash val="solid"/>
          </a:ln>
        </p:spPr>
        <p:txBody>
          <a:bodyPr wrap="square" lIns="0" tIns="0" rIns="0" bIns="0" anchor="ctr">
            <a:normAutofit/>
          </a:bodyPr>
          <a:lstStyle/>
          <a:p>
            <a:pPr algn="ctr">
              <a:lnSpc>
                <a:spcPct val="96000"/>
              </a:lnSpc>
              <a:buNone/>
              <a:defRPr sz="735" b="1" i="0">
                <a:solidFill>
                  <a:srgbClr val="70246F"/>
                </a:solidFill>
                <a:latin typeface="Avenir Next"/>
                <a:ea typeface="Avenir Next"/>
                <a:cs typeface="Avenir Next"/>
              </a:defRPr>
            </a:pPr>
            <a:r>
              <a:rPr sz="735" b="1" i="0">
                <a:solidFill>
                  <a:srgbClr val="70246F"/>
                </a:solidFill>
                <a:latin typeface="Avenir Next"/>
                <a:ea typeface="Avenir Next"/>
                <a:cs typeface="Avenir Next"/>
              </a:rPr>
              <a:t>EXPLICIT FOR LEVO; RELATED FOR OTHERS</a:t>
            </a:r>
          </a:p>
        </p:txBody>
      </p:sp>
      <p:sp>
        <p:nvSpPr>
          <p:cNvPr id="29" name="Straight Connector 28">
            <a:extLst>
              <a:ext uri="{FF2B5EF4-FFF2-40B4-BE49-F238E27FC236}">
                <a16:creationId xmlns:a16="http://schemas.microsoft.com/office/drawing/2014/main" id="{DC13A48A-0F3A-4386-9465-CC5B9261C6DD}"/>
              </a:ext>
            </a:extLst>
          </p:cNvPr>
          <p:cNvSpPr>
            <a:spLocks noGrp="1"/>
          </p:cNvSpPr>
          <p:nvPr/>
        </p:nvSpPr>
        <p:spPr>
          <a:xfrm>
            <a:off x="571500" y="5648325"/>
            <a:ext cx="11049000" cy="0"/>
          </a:xfrm>
          <a:prstGeom prst="line">
            <a:avLst/>
          </a:prstGeom>
          <a:noFill/>
          <a:ln w="8573">
            <a:solidFill>
              <a:srgbClr val="B9B5AB"/>
            </a:solidFill>
            <a:prstDash val="solid"/>
          </a:ln>
        </p:spPr>
        <p:txBody>
          <a:bodyPr/>
          <a:lstStyle/>
          <a:p>
            <a:endParaRPr/>
          </a:p>
        </p:txBody>
      </p:sp>
      <p:sp>
        <p:nvSpPr>
          <p:cNvPr id="30" name="Rectangle 29">
            <a:extLst>
              <a:ext uri="{FF2B5EF4-FFF2-40B4-BE49-F238E27FC236}">
                <a16:creationId xmlns:a16="http://schemas.microsoft.com/office/drawing/2014/main" id="{645516A8-8961-4765-A607-434693853FAB}"/>
              </a:ext>
            </a:extLst>
          </p:cNvPr>
          <p:cNvSpPr>
            <a:spLocks noGrp="1"/>
          </p:cNvSpPr>
          <p:nvPr/>
        </p:nvSpPr>
        <p:spPr>
          <a:xfrm>
            <a:off x="1476375" y="5829300"/>
            <a:ext cx="9239250" cy="457200"/>
          </a:xfrm>
          <a:prstGeom prst="rect">
            <a:avLst/>
          </a:prstGeom>
          <a:noFill/>
          <a:ln w="0">
            <a:noFill/>
            <a:prstDash val="solid"/>
          </a:ln>
        </p:spPr>
        <p:txBody>
          <a:bodyPr wrap="square" lIns="0" tIns="0" rIns="0" bIns="0" anchor="ctr">
            <a:normAutofit/>
          </a:bodyPr>
          <a:lstStyle/>
          <a:p>
            <a:pPr algn="ctr">
              <a:lnSpc>
                <a:spcPct val="96000"/>
              </a:lnSpc>
              <a:buNone/>
              <a:defRPr sz="1290" b="1" i="0">
                <a:solidFill>
                  <a:srgbClr val="B87928"/>
                </a:solidFill>
                <a:latin typeface="Georgia"/>
                <a:ea typeface="Georgia"/>
                <a:cs typeface="Georgia"/>
              </a:defRPr>
            </a:pPr>
            <a:r>
              <a:rPr sz="1290" b="1" i="0">
                <a:solidFill>
                  <a:srgbClr val="B87928"/>
                </a:solidFill>
                <a:latin typeface="Georgia"/>
                <a:ea typeface="Georgia"/>
                <a:cs typeface="Georgia"/>
              </a:rPr>
              <a:t>Direct reuse is the strongest evidence. “Related direction” does not mean weight reuse. Primary sources [4]–[15] are listed next.</a:t>
            </a:r>
          </a:p>
        </p:txBody>
      </p:sp>
    </p:spTree>
    <p:extLst>
      <p:ext uri="{BB962C8B-B14F-4D97-AF65-F5344CB8AC3E}">
        <p14:creationId xmlns:p14="http://schemas.microsoft.com/office/powerpoint/2010/main" val="1800508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ection-62">
            <a:extLst>
              <a:ext uri="{FF2B5EF4-FFF2-40B4-BE49-F238E27FC236}">
                <a16:creationId xmlns:a16="http://schemas.microsoft.com/office/drawing/2014/main" id="{FF7A06F5-11A2-4369-A86C-E984668F49E1}"/>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rmAutofit/>
          </a:bodyPr>
          <a:lstStyle/>
          <a:p>
            <a:pPr algn="l">
              <a:lnSpc>
                <a:spcPct val="96000"/>
              </a:lnSpc>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IMPACT · REUSE EXPLAINED</a:t>
            </a:r>
          </a:p>
        </p:txBody>
      </p:sp>
      <p:sp>
        <p:nvSpPr>
          <p:cNvPr id="2" name="Straight Connector 1">
            <a:extLst>
              <a:ext uri="{FF2B5EF4-FFF2-40B4-BE49-F238E27FC236}">
                <a16:creationId xmlns:a16="http://schemas.microsoft.com/office/drawing/2014/main" id="{4ADEB9D2-F43E-478D-81FF-65BF025BF344}"/>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62">
            <a:extLst>
              <a:ext uri="{FF2B5EF4-FFF2-40B4-BE49-F238E27FC236}">
                <a16:creationId xmlns:a16="http://schemas.microsoft.com/office/drawing/2014/main" id="{6D15E47F-9305-42ED-9F24-3375CEAA6914}"/>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lnSpc>
                <a:spcPct val="96000"/>
              </a:lnSpc>
              <a:buNone/>
              <a:defRPr sz="2550" b="1" i="0">
                <a:solidFill>
                  <a:srgbClr val="151412"/>
                </a:solidFill>
                <a:latin typeface="Avenir Next"/>
                <a:ea typeface="Avenir Next"/>
                <a:cs typeface="Avenir Next"/>
              </a:defRPr>
            </a:pPr>
            <a:r>
              <a:rPr sz="2550" b="1" i="0">
                <a:solidFill>
                  <a:srgbClr val="151412"/>
                </a:solidFill>
                <a:latin typeface="Avenir Next"/>
                <a:ea typeface="Avenir Next"/>
                <a:cs typeface="Avenir Next"/>
              </a:rPr>
              <a:t>Backbone reuse: AudioLDM 2 still does the core audio work</a:t>
            </a:r>
          </a:p>
        </p:txBody>
      </p:sp>
      <p:sp>
        <p:nvSpPr>
          <p:cNvPr id="4" name="Rectangle 3">
            <a:extLst>
              <a:ext uri="{FF2B5EF4-FFF2-40B4-BE49-F238E27FC236}">
                <a16:creationId xmlns:a16="http://schemas.microsoft.com/office/drawing/2014/main" id="{CBEFC97F-4011-4FC2-BC34-1E552DE45D5C}"/>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sz="825" b="0" i="0" dirty="0">
                <a:solidFill>
                  <a:srgbClr val="66717A"/>
                </a:solidFill>
                <a:latin typeface="Avenir Next"/>
                <a:ea typeface="Avenir Next"/>
                <a:cs typeface="Avenir Next"/>
              </a:rPr>
              <a:t>3</a:t>
            </a:r>
            <a:r>
              <a:rPr lang="en-US" sz="825" b="0" i="0" dirty="0">
                <a:solidFill>
                  <a:srgbClr val="66717A"/>
                </a:solidFill>
                <a:latin typeface="Avenir Next"/>
                <a:ea typeface="Avenir Next"/>
                <a:cs typeface="Avenir Next"/>
              </a:rPr>
              <a:t>7</a:t>
            </a:r>
            <a:endParaRPr sz="825" b="0" i="0" dirty="0">
              <a:solidFill>
                <a:srgbClr val="66717A"/>
              </a:solidFill>
              <a:latin typeface="Avenir Next"/>
              <a:ea typeface="Avenir Next"/>
              <a:cs typeface="Avenir Next"/>
            </a:endParaRPr>
          </a:p>
        </p:txBody>
      </p:sp>
      <p:sp>
        <p:nvSpPr>
          <p:cNvPr id="5" name="Rounded Rectangle 4">
            <a:extLst>
              <a:ext uri="{FF2B5EF4-FFF2-40B4-BE49-F238E27FC236}">
                <a16:creationId xmlns:a16="http://schemas.microsoft.com/office/drawing/2014/main" id="{638044C5-10E2-4F1C-BA4A-E7C6E1CA2BAE}"/>
              </a:ext>
            </a:extLst>
          </p:cNvPr>
          <p:cNvSpPr>
            <a:spLocks noGrp="1"/>
          </p:cNvSpPr>
          <p:nvPr/>
        </p:nvSpPr>
        <p:spPr>
          <a:xfrm>
            <a:off x="8572500" y="1323975"/>
            <a:ext cx="3048000" cy="285750"/>
          </a:xfrm>
          <a:prstGeom prst="roundRect">
            <a:avLst>
              <a:gd name="adj" fmla="val 40000"/>
            </a:avLst>
          </a:prstGeom>
          <a:solidFill>
            <a:srgbClr val="F8F6F1"/>
          </a:solidFill>
          <a:ln w="11430">
            <a:solidFill>
              <a:srgbClr val="E18B42"/>
            </a:solidFill>
            <a:prstDash val="solid"/>
          </a:ln>
        </p:spPr>
        <p:txBody>
          <a:bodyPr/>
          <a:lstStyle/>
          <a:p>
            <a:endParaRPr/>
          </a:p>
        </p:txBody>
      </p:sp>
      <p:sp>
        <p:nvSpPr>
          <p:cNvPr id="6" name="Rectangle 5">
            <a:extLst>
              <a:ext uri="{FF2B5EF4-FFF2-40B4-BE49-F238E27FC236}">
                <a16:creationId xmlns:a16="http://schemas.microsoft.com/office/drawing/2014/main" id="{DF43E3CE-4B2D-41AF-97D6-734B94D5CA3F}"/>
              </a:ext>
            </a:extLst>
          </p:cNvPr>
          <p:cNvSpPr>
            <a:spLocks noGrp="1"/>
          </p:cNvSpPr>
          <p:nvPr/>
        </p:nvSpPr>
        <p:spPr>
          <a:xfrm>
            <a:off x="8686800" y="1362075"/>
            <a:ext cx="2819400" cy="200025"/>
          </a:xfrm>
          <a:prstGeom prst="rect">
            <a:avLst/>
          </a:prstGeom>
          <a:noFill/>
          <a:ln w="0">
            <a:noFill/>
            <a:prstDash val="solid"/>
          </a:ln>
        </p:spPr>
        <p:txBody>
          <a:bodyPr wrap="square" lIns="0" tIns="0" rIns="0" bIns="0" anchor="ctr">
            <a:normAutofit/>
          </a:bodyPr>
          <a:lstStyle/>
          <a:p>
            <a:pPr algn="ctr">
              <a:lnSpc>
                <a:spcPct val="96000"/>
              </a:lnSpc>
              <a:buNone/>
              <a:defRPr sz="810" b="1" i="0">
                <a:solidFill>
                  <a:srgbClr val="E18B42"/>
                </a:solidFill>
                <a:latin typeface="Avenir Next"/>
                <a:ea typeface="Avenir Next"/>
                <a:cs typeface="Avenir Next"/>
              </a:defRPr>
            </a:pPr>
            <a:r>
              <a:rPr sz="810" b="1" i="0">
                <a:solidFill>
                  <a:srgbClr val="E18B42"/>
                </a:solidFill>
                <a:latin typeface="Avenir Next"/>
                <a:ea typeface="Avenir Next"/>
                <a:cs typeface="Avenir Next"/>
              </a:rPr>
              <a:t>DIRECT BACKBONE REUSE</a:t>
            </a:r>
          </a:p>
        </p:txBody>
      </p:sp>
      <p:sp>
        <p:nvSpPr>
          <p:cNvPr id="7" name="Rectangle 6">
            <a:extLst>
              <a:ext uri="{FF2B5EF4-FFF2-40B4-BE49-F238E27FC236}">
                <a16:creationId xmlns:a16="http://schemas.microsoft.com/office/drawing/2014/main" id="{520156EE-DA18-4E30-9C83-FA44CDBFAEFB}"/>
              </a:ext>
            </a:extLst>
          </p:cNvPr>
          <p:cNvSpPr>
            <a:spLocks noGrp="1"/>
          </p:cNvSpPr>
          <p:nvPr/>
        </p:nvSpPr>
        <p:spPr>
          <a:xfrm>
            <a:off x="666750" y="1714500"/>
            <a:ext cx="3333750" cy="247650"/>
          </a:xfrm>
          <a:prstGeom prst="rect">
            <a:avLst/>
          </a:prstGeom>
          <a:noFill/>
          <a:ln w="0">
            <a:noFill/>
            <a:prstDash val="solid"/>
          </a:ln>
        </p:spPr>
        <p:txBody>
          <a:bodyPr wrap="square" lIns="0" tIns="0" rIns="0" bIns="0" anchor="ctr">
            <a:normAutofit/>
          </a:bodyPr>
          <a:lstStyle/>
          <a:p>
            <a:pPr algn="ctr">
              <a:lnSpc>
                <a:spcPct val="96000"/>
              </a:lnSpc>
              <a:buNone/>
              <a:defRPr sz="990" b="1" i="0">
                <a:solidFill>
                  <a:srgbClr val="3974B9"/>
                </a:solidFill>
                <a:latin typeface="Avenir Next"/>
                <a:ea typeface="Avenir Next"/>
                <a:cs typeface="Avenir Next"/>
              </a:defRPr>
            </a:pPr>
            <a:r>
              <a:rPr sz="990" b="1" i="0">
                <a:solidFill>
                  <a:srgbClr val="3974B9"/>
                </a:solidFill>
                <a:latin typeface="Avenir Next"/>
                <a:ea typeface="Avenir Next"/>
                <a:cs typeface="Avenir Next"/>
              </a:rPr>
              <a:t>M²UGEN [4]</a:t>
            </a:r>
          </a:p>
        </p:txBody>
      </p:sp>
      <p:sp>
        <p:nvSpPr>
          <p:cNvPr id="8" name="Rectangle 7">
            <a:extLst>
              <a:ext uri="{FF2B5EF4-FFF2-40B4-BE49-F238E27FC236}">
                <a16:creationId xmlns:a16="http://schemas.microsoft.com/office/drawing/2014/main" id="{35DAF2FC-288E-49EA-A817-2978C04EF5C5}"/>
              </a:ext>
            </a:extLst>
          </p:cNvPr>
          <p:cNvSpPr>
            <a:spLocks noGrp="1"/>
          </p:cNvSpPr>
          <p:nvPr/>
        </p:nvSpPr>
        <p:spPr>
          <a:xfrm>
            <a:off x="666750" y="2095500"/>
            <a:ext cx="3333750" cy="723900"/>
          </a:xfrm>
          <a:prstGeom prst="rect">
            <a:avLst/>
          </a:prstGeom>
          <a:noFill/>
          <a:ln w="0">
            <a:noFill/>
            <a:prstDash val="solid"/>
          </a:ln>
        </p:spPr>
        <p:txBody>
          <a:bodyPr wrap="square" lIns="0" tIns="0" rIns="0" bIns="0" anchor="ctr">
            <a:normAutofit/>
          </a:bodyPr>
          <a:lstStyle/>
          <a:p>
            <a:pPr algn="ctr">
              <a:lnSpc>
                <a:spcPct val="93000"/>
              </a:lnSpc>
              <a:buNone/>
              <a:defRPr sz="1313" b="1" i="0">
                <a:solidFill>
                  <a:srgbClr val="203448"/>
                </a:solidFill>
                <a:latin typeface="Georgia"/>
                <a:ea typeface="Georgia"/>
                <a:cs typeface="Georgia"/>
              </a:defRPr>
            </a:pPr>
            <a:r>
              <a:rPr sz="1313" b="1" i="0">
                <a:solidFill>
                  <a:srgbClr val="203448"/>
                </a:solidFill>
                <a:latin typeface="Georgia"/>
                <a:ea typeface="Georgia"/>
                <a:cs typeface="Georgia"/>
              </a:rPr>
              <a:t>REUSES</a:t>
            </a:r>
          </a:p>
          <a:p>
            <a:pPr algn="ctr">
              <a:lnSpc>
                <a:spcPct val="93000"/>
              </a:lnSpc>
              <a:buNone/>
              <a:defRPr sz="1313" b="1" i="0">
                <a:solidFill>
                  <a:srgbClr val="203448"/>
                </a:solidFill>
                <a:latin typeface="Georgia"/>
                <a:ea typeface="Georgia"/>
                <a:cs typeface="Georgia"/>
              </a:defRPr>
            </a:pPr>
            <a:r>
              <a:rPr sz="1313" b="1" i="0">
                <a:solidFill>
                  <a:srgbClr val="203448"/>
                </a:solidFill>
                <a:latin typeface="Georgia"/>
                <a:ea typeface="Georgia"/>
                <a:cs typeface="Georgia"/>
              </a:rPr>
              <a:t>AudioLDM 2 as a selectable audio generator</a:t>
            </a:r>
          </a:p>
        </p:txBody>
      </p:sp>
      <p:sp>
        <p:nvSpPr>
          <p:cNvPr id="9" name="Down Arrow 8">
            <a:extLst>
              <a:ext uri="{FF2B5EF4-FFF2-40B4-BE49-F238E27FC236}">
                <a16:creationId xmlns:a16="http://schemas.microsoft.com/office/drawing/2014/main" id="{EF0FDA97-6F0A-402F-81FC-C084F11F5CA1}"/>
              </a:ext>
            </a:extLst>
          </p:cNvPr>
          <p:cNvSpPr>
            <a:spLocks noGrp="1"/>
          </p:cNvSpPr>
          <p:nvPr/>
        </p:nvSpPr>
        <p:spPr>
          <a:xfrm>
            <a:off x="1857375" y="2905125"/>
            <a:ext cx="952500" cy="323850"/>
          </a:xfrm>
          <a:prstGeom prst="downArrow">
            <a:avLst/>
          </a:prstGeom>
          <a:solidFill>
            <a:srgbClr val="3974B9"/>
          </a:solidFill>
          <a:ln w="0">
            <a:noFill/>
            <a:prstDash val="solid"/>
          </a:ln>
        </p:spPr>
        <p:txBody>
          <a:bodyPr/>
          <a:lstStyle/>
          <a:p>
            <a:endParaRPr/>
          </a:p>
        </p:txBody>
      </p:sp>
      <p:sp>
        <p:nvSpPr>
          <p:cNvPr id="10" name="Rectangle 9">
            <a:extLst>
              <a:ext uri="{FF2B5EF4-FFF2-40B4-BE49-F238E27FC236}">
                <a16:creationId xmlns:a16="http://schemas.microsoft.com/office/drawing/2014/main" id="{971398D2-53DB-47F0-B848-685A69EF51E7}"/>
              </a:ext>
            </a:extLst>
          </p:cNvPr>
          <p:cNvSpPr>
            <a:spLocks noGrp="1"/>
          </p:cNvSpPr>
          <p:nvPr/>
        </p:nvSpPr>
        <p:spPr>
          <a:xfrm>
            <a:off x="666750" y="3333750"/>
            <a:ext cx="3333750" cy="952500"/>
          </a:xfrm>
          <a:prstGeom prst="rect">
            <a:avLst/>
          </a:prstGeom>
          <a:noFill/>
          <a:ln w="0">
            <a:noFill/>
            <a:prstDash val="solid"/>
          </a:ln>
        </p:spPr>
        <p:txBody>
          <a:bodyPr wrap="square" lIns="0" tIns="0" rIns="0" bIns="0" anchor="ctr">
            <a:normAutofit/>
          </a:bodyPr>
          <a:lstStyle/>
          <a:p>
            <a:pPr algn="ctr">
              <a:lnSpc>
                <a:spcPct val="93000"/>
              </a:lnSpc>
              <a:buNone/>
              <a:defRPr sz="1388" b="1" i="0">
                <a:solidFill>
                  <a:srgbClr val="203448"/>
                </a:solidFill>
                <a:latin typeface="Georgia"/>
                <a:ea typeface="Georgia"/>
                <a:cs typeface="Georgia"/>
              </a:defRPr>
            </a:pPr>
            <a:r>
              <a:rPr sz="1388" b="1" i="0">
                <a:solidFill>
                  <a:srgbClr val="203448"/>
                </a:solidFill>
                <a:latin typeface="Georgia"/>
                <a:ea typeface="Georgia"/>
                <a:cs typeface="Georgia"/>
              </a:rPr>
              <a:t>ADDS</a:t>
            </a:r>
          </a:p>
          <a:p>
            <a:pPr algn="ctr">
              <a:lnSpc>
                <a:spcPct val="93000"/>
              </a:lnSpc>
              <a:buNone/>
              <a:defRPr sz="1388" b="1" i="0">
                <a:solidFill>
                  <a:srgbClr val="203448"/>
                </a:solidFill>
                <a:latin typeface="Georgia"/>
                <a:ea typeface="Georgia"/>
                <a:cs typeface="Georgia"/>
              </a:defRPr>
            </a:pPr>
            <a:r>
              <a:rPr sz="1388" b="1" i="0">
                <a:solidFill>
                  <a:srgbClr val="203448"/>
                </a:solidFill>
                <a:latin typeface="Georgia"/>
                <a:ea typeface="Georgia"/>
                <a:cs typeface="Georgia"/>
              </a:rPr>
              <a:t>multimodal LLM + output projector</a:t>
            </a:r>
          </a:p>
        </p:txBody>
      </p:sp>
      <p:sp>
        <p:nvSpPr>
          <p:cNvPr id="11" name="Rectangle 10">
            <a:extLst>
              <a:ext uri="{FF2B5EF4-FFF2-40B4-BE49-F238E27FC236}">
                <a16:creationId xmlns:a16="http://schemas.microsoft.com/office/drawing/2014/main" id="{E4FF1AA2-EC2F-4C38-AAC6-3C500C1BEC49}"/>
              </a:ext>
            </a:extLst>
          </p:cNvPr>
          <p:cNvSpPr>
            <a:spLocks noGrp="1"/>
          </p:cNvSpPr>
          <p:nvPr/>
        </p:nvSpPr>
        <p:spPr>
          <a:xfrm>
            <a:off x="666750" y="4524375"/>
            <a:ext cx="3333750" cy="514350"/>
          </a:xfrm>
          <a:prstGeom prst="rect">
            <a:avLst/>
          </a:prstGeom>
          <a:noFill/>
          <a:ln w="0">
            <a:noFill/>
            <a:prstDash val="solid"/>
          </a:ln>
        </p:spPr>
        <p:txBody>
          <a:bodyPr wrap="square" lIns="0" tIns="0" rIns="0" bIns="0" anchor="ctr">
            <a:normAutofit/>
          </a:bodyPr>
          <a:lstStyle/>
          <a:p>
            <a:pPr algn="ctr">
              <a:lnSpc>
                <a:spcPct val="96000"/>
              </a:lnSpc>
              <a:buNone/>
              <a:defRPr sz="990" b="1" i="0">
                <a:solidFill>
                  <a:srgbClr val="3974B9"/>
                </a:solidFill>
                <a:latin typeface="Avenir Next"/>
                <a:ea typeface="Avenir Next"/>
                <a:cs typeface="Avenir Next"/>
              </a:defRPr>
            </a:pPr>
            <a:r>
              <a:rPr lang="en-US" sz="990" b="1" i="0" dirty="0">
                <a:solidFill>
                  <a:srgbClr val="3974B9"/>
                </a:solidFill>
                <a:latin typeface="Avenir Next"/>
                <a:ea typeface="Avenir Next"/>
                <a:cs typeface="Avenir Next"/>
              </a:rPr>
              <a:t>Multimodal-to-audio generation using </a:t>
            </a:r>
            <a:r>
              <a:rPr lang="en-US" sz="990" b="1" i="0" dirty="0" err="1">
                <a:solidFill>
                  <a:srgbClr val="3974B9"/>
                </a:solidFill>
                <a:latin typeface="Avenir Next"/>
                <a:ea typeface="Avenir Next"/>
                <a:cs typeface="Avenir Next"/>
              </a:rPr>
              <a:t>AudioLDM</a:t>
            </a:r>
            <a:r>
              <a:rPr lang="en-US" sz="990" b="1" i="0" dirty="0">
                <a:solidFill>
                  <a:srgbClr val="3974B9"/>
                </a:solidFill>
                <a:latin typeface="Avenir Next"/>
                <a:ea typeface="Avenir Next"/>
                <a:cs typeface="Avenir Next"/>
              </a:rPr>
              <a:t> 2 as the audio generator.</a:t>
            </a:r>
            <a:endParaRPr sz="990" b="1" i="0" dirty="0">
              <a:solidFill>
                <a:srgbClr val="3974B9"/>
              </a:solidFill>
              <a:latin typeface="Avenir Next"/>
              <a:ea typeface="Avenir Next"/>
              <a:cs typeface="Avenir Next"/>
            </a:endParaRPr>
          </a:p>
        </p:txBody>
      </p:sp>
      <p:sp>
        <p:nvSpPr>
          <p:cNvPr id="12" name="Straight Connector 11">
            <a:extLst>
              <a:ext uri="{FF2B5EF4-FFF2-40B4-BE49-F238E27FC236}">
                <a16:creationId xmlns:a16="http://schemas.microsoft.com/office/drawing/2014/main" id="{A313BFE6-13F3-42D7-BFD2-13C8D52083C8}"/>
              </a:ext>
            </a:extLst>
          </p:cNvPr>
          <p:cNvSpPr>
            <a:spLocks noGrp="1"/>
          </p:cNvSpPr>
          <p:nvPr/>
        </p:nvSpPr>
        <p:spPr>
          <a:xfrm>
            <a:off x="4305300" y="1666875"/>
            <a:ext cx="0" cy="3476625"/>
          </a:xfrm>
          <a:prstGeom prst="line">
            <a:avLst/>
          </a:prstGeom>
          <a:noFill/>
          <a:ln w="9525">
            <a:solidFill>
              <a:srgbClr val="B9B5AB"/>
            </a:solidFill>
            <a:prstDash val="solid"/>
          </a:ln>
        </p:spPr>
        <p:txBody>
          <a:bodyPr/>
          <a:lstStyle/>
          <a:p>
            <a:endParaRPr/>
          </a:p>
        </p:txBody>
      </p:sp>
      <p:sp>
        <p:nvSpPr>
          <p:cNvPr id="13" name="Rectangle 12">
            <a:extLst>
              <a:ext uri="{FF2B5EF4-FFF2-40B4-BE49-F238E27FC236}">
                <a16:creationId xmlns:a16="http://schemas.microsoft.com/office/drawing/2014/main" id="{C6711674-D595-47FE-A174-2860C3E67833}"/>
              </a:ext>
            </a:extLst>
          </p:cNvPr>
          <p:cNvSpPr>
            <a:spLocks noGrp="1"/>
          </p:cNvSpPr>
          <p:nvPr/>
        </p:nvSpPr>
        <p:spPr>
          <a:xfrm>
            <a:off x="4333875" y="1714500"/>
            <a:ext cx="3333750" cy="247650"/>
          </a:xfrm>
          <a:prstGeom prst="rect">
            <a:avLst/>
          </a:prstGeom>
          <a:noFill/>
          <a:ln w="0">
            <a:noFill/>
            <a:prstDash val="solid"/>
          </a:ln>
        </p:spPr>
        <p:txBody>
          <a:bodyPr wrap="square" lIns="0" tIns="0" rIns="0" bIns="0" anchor="ctr">
            <a:normAutofit/>
          </a:bodyPr>
          <a:lstStyle/>
          <a:p>
            <a:pPr algn="ctr">
              <a:lnSpc>
                <a:spcPct val="96000"/>
              </a:lnSpc>
              <a:buNone/>
              <a:defRPr sz="990" b="1" i="0">
                <a:solidFill>
                  <a:srgbClr val="2A8A88"/>
                </a:solidFill>
                <a:latin typeface="Avenir Next"/>
                <a:ea typeface="Avenir Next"/>
                <a:cs typeface="Avenir Next"/>
              </a:defRPr>
            </a:pPr>
            <a:r>
              <a:rPr sz="990" b="1" i="0" dirty="0">
                <a:solidFill>
                  <a:srgbClr val="2A8A88"/>
                </a:solidFill>
                <a:latin typeface="Avenir Next"/>
                <a:ea typeface="Avenir Next"/>
                <a:cs typeface="Avenir Next"/>
              </a:rPr>
              <a:t>AP-ADAPTER [7]</a:t>
            </a:r>
          </a:p>
        </p:txBody>
      </p:sp>
      <p:sp>
        <p:nvSpPr>
          <p:cNvPr id="14" name="Rectangle 13">
            <a:extLst>
              <a:ext uri="{FF2B5EF4-FFF2-40B4-BE49-F238E27FC236}">
                <a16:creationId xmlns:a16="http://schemas.microsoft.com/office/drawing/2014/main" id="{D4BC6C6F-FBCA-4ED3-A44A-DB6572A06169}"/>
              </a:ext>
            </a:extLst>
          </p:cNvPr>
          <p:cNvSpPr>
            <a:spLocks noGrp="1"/>
          </p:cNvSpPr>
          <p:nvPr/>
        </p:nvSpPr>
        <p:spPr>
          <a:xfrm>
            <a:off x="4333875" y="2095500"/>
            <a:ext cx="3333750" cy="723900"/>
          </a:xfrm>
          <a:prstGeom prst="rect">
            <a:avLst/>
          </a:prstGeom>
          <a:noFill/>
          <a:ln w="0">
            <a:noFill/>
            <a:prstDash val="solid"/>
          </a:ln>
        </p:spPr>
        <p:txBody>
          <a:bodyPr wrap="square" lIns="0" tIns="0" rIns="0" bIns="0" anchor="ctr">
            <a:normAutofit/>
          </a:bodyPr>
          <a:lstStyle/>
          <a:p>
            <a:pPr algn="ctr">
              <a:lnSpc>
                <a:spcPct val="93000"/>
              </a:lnSpc>
              <a:buNone/>
              <a:defRPr sz="1313" b="1" i="0">
                <a:solidFill>
                  <a:srgbClr val="203448"/>
                </a:solidFill>
                <a:latin typeface="Georgia"/>
                <a:ea typeface="Georgia"/>
                <a:cs typeface="Georgia"/>
              </a:defRPr>
            </a:pPr>
            <a:r>
              <a:rPr sz="1313" b="1" i="0">
                <a:solidFill>
                  <a:srgbClr val="203448"/>
                </a:solidFill>
                <a:latin typeface="Georgia"/>
                <a:ea typeface="Georgia"/>
                <a:cs typeface="Georgia"/>
              </a:rPr>
              <a:t>REUSES</a:t>
            </a:r>
          </a:p>
          <a:p>
            <a:pPr algn="ctr">
              <a:lnSpc>
                <a:spcPct val="93000"/>
              </a:lnSpc>
              <a:buNone/>
              <a:defRPr sz="1313" b="1" i="0">
                <a:solidFill>
                  <a:srgbClr val="203448"/>
                </a:solidFill>
                <a:latin typeface="Georgia"/>
                <a:ea typeface="Georgia"/>
                <a:cs typeface="Georgia"/>
              </a:defRPr>
            </a:pPr>
            <a:r>
              <a:rPr sz="1313" b="1" i="0">
                <a:solidFill>
                  <a:srgbClr val="203448"/>
                </a:solidFill>
                <a:latin typeface="Georgia"/>
                <a:ea typeface="Georgia"/>
                <a:cs typeface="Georgia"/>
              </a:rPr>
              <a:t>frozen AudioLDM 2-Large + AudioMAE</a:t>
            </a:r>
          </a:p>
        </p:txBody>
      </p:sp>
      <p:sp>
        <p:nvSpPr>
          <p:cNvPr id="15" name="Down Arrow 14">
            <a:extLst>
              <a:ext uri="{FF2B5EF4-FFF2-40B4-BE49-F238E27FC236}">
                <a16:creationId xmlns:a16="http://schemas.microsoft.com/office/drawing/2014/main" id="{33E398F8-DC33-4A48-9CD1-8D8427A2B5D0}"/>
              </a:ext>
            </a:extLst>
          </p:cNvPr>
          <p:cNvSpPr>
            <a:spLocks noGrp="1"/>
          </p:cNvSpPr>
          <p:nvPr/>
        </p:nvSpPr>
        <p:spPr>
          <a:xfrm>
            <a:off x="5524500" y="2905125"/>
            <a:ext cx="952500" cy="323850"/>
          </a:xfrm>
          <a:prstGeom prst="downArrow">
            <a:avLst/>
          </a:prstGeom>
          <a:solidFill>
            <a:srgbClr val="2A8A88"/>
          </a:solidFill>
          <a:ln w="0">
            <a:noFill/>
            <a:prstDash val="solid"/>
          </a:ln>
        </p:spPr>
        <p:txBody>
          <a:bodyPr/>
          <a:lstStyle/>
          <a:p>
            <a:endParaRPr/>
          </a:p>
        </p:txBody>
      </p:sp>
      <p:sp>
        <p:nvSpPr>
          <p:cNvPr id="16" name="Rectangle 15">
            <a:extLst>
              <a:ext uri="{FF2B5EF4-FFF2-40B4-BE49-F238E27FC236}">
                <a16:creationId xmlns:a16="http://schemas.microsoft.com/office/drawing/2014/main" id="{6125C455-45E7-4378-ADEF-3B77458730EA}"/>
              </a:ext>
            </a:extLst>
          </p:cNvPr>
          <p:cNvSpPr>
            <a:spLocks noGrp="1"/>
          </p:cNvSpPr>
          <p:nvPr/>
        </p:nvSpPr>
        <p:spPr>
          <a:xfrm>
            <a:off x="4333875" y="3333750"/>
            <a:ext cx="3333750" cy="952500"/>
          </a:xfrm>
          <a:prstGeom prst="rect">
            <a:avLst/>
          </a:prstGeom>
          <a:noFill/>
          <a:ln w="0">
            <a:noFill/>
            <a:prstDash val="solid"/>
          </a:ln>
        </p:spPr>
        <p:txBody>
          <a:bodyPr wrap="square" lIns="0" tIns="0" rIns="0" bIns="0" anchor="ctr">
            <a:normAutofit/>
          </a:bodyPr>
          <a:lstStyle/>
          <a:p>
            <a:pPr algn="ctr">
              <a:lnSpc>
                <a:spcPct val="93000"/>
              </a:lnSpc>
              <a:buNone/>
              <a:defRPr sz="1388" b="1" i="0">
                <a:solidFill>
                  <a:srgbClr val="203448"/>
                </a:solidFill>
                <a:latin typeface="Georgia"/>
                <a:ea typeface="Georgia"/>
                <a:cs typeface="Georgia"/>
              </a:defRPr>
            </a:pPr>
            <a:r>
              <a:rPr sz="1388" b="1" i="0">
                <a:solidFill>
                  <a:srgbClr val="203448"/>
                </a:solidFill>
                <a:latin typeface="Georgia"/>
                <a:ea typeface="Georgia"/>
                <a:cs typeface="Georgia"/>
              </a:rPr>
              <a:t>ADDS</a:t>
            </a:r>
          </a:p>
          <a:p>
            <a:pPr algn="ctr">
              <a:lnSpc>
                <a:spcPct val="93000"/>
              </a:lnSpc>
              <a:buNone/>
              <a:defRPr sz="1388" b="1" i="0">
                <a:solidFill>
                  <a:srgbClr val="203448"/>
                </a:solidFill>
                <a:latin typeface="Georgia"/>
                <a:ea typeface="Georgia"/>
                <a:cs typeface="Georgia"/>
              </a:defRPr>
            </a:pPr>
            <a:r>
              <a:rPr sz="1388" b="1" i="0">
                <a:solidFill>
                  <a:srgbClr val="203448"/>
                </a:solidFill>
                <a:latin typeface="Georgia"/>
                <a:ea typeface="Georgia"/>
                <a:cs typeface="Georgia"/>
              </a:rPr>
              <a:t>22M-parameter reference-audio adapter</a:t>
            </a:r>
          </a:p>
        </p:txBody>
      </p:sp>
      <p:sp>
        <p:nvSpPr>
          <p:cNvPr id="17" name="Rectangle 16">
            <a:extLst>
              <a:ext uri="{FF2B5EF4-FFF2-40B4-BE49-F238E27FC236}">
                <a16:creationId xmlns:a16="http://schemas.microsoft.com/office/drawing/2014/main" id="{68D4B7CD-8D7A-4412-A235-AA5FCEAAC64B}"/>
              </a:ext>
            </a:extLst>
          </p:cNvPr>
          <p:cNvSpPr>
            <a:spLocks noGrp="1"/>
          </p:cNvSpPr>
          <p:nvPr/>
        </p:nvSpPr>
        <p:spPr>
          <a:xfrm>
            <a:off x="4333875" y="4524375"/>
            <a:ext cx="3333750" cy="514350"/>
          </a:xfrm>
          <a:prstGeom prst="rect">
            <a:avLst/>
          </a:prstGeom>
          <a:noFill/>
          <a:ln w="0">
            <a:noFill/>
            <a:prstDash val="solid"/>
          </a:ln>
        </p:spPr>
        <p:txBody>
          <a:bodyPr wrap="square" lIns="0" tIns="0" rIns="0" bIns="0" anchor="ctr">
            <a:normAutofit/>
          </a:bodyPr>
          <a:lstStyle/>
          <a:p>
            <a:pPr algn="ctr">
              <a:lnSpc>
                <a:spcPct val="96000"/>
              </a:lnSpc>
              <a:buNone/>
              <a:defRPr sz="990" b="1" i="0">
                <a:solidFill>
                  <a:srgbClr val="2A8A88"/>
                </a:solidFill>
                <a:latin typeface="Avenir Next"/>
                <a:ea typeface="Avenir Next"/>
                <a:cs typeface="Avenir Next"/>
              </a:defRPr>
            </a:pPr>
            <a:r>
              <a:rPr lang="en-US" sz="990" b="1" dirty="0"/>
              <a:t>Reference-guided audio generation using a frozen </a:t>
            </a:r>
            <a:r>
              <a:rPr lang="en-US" sz="990" b="1" dirty="0" err="1"/>
              <a:t>AudioLDM</a:t>
            </a:r>
            <a:r>
              <a:rPr lang="en-US" sz="990" b="1" dirty="0"/>
              <a:t> 2 backbone.</a:t>
            </a:r>
            <a:endParaRPr sz="990" b="1" i="0" dirty="0">
              <a:solidFill>
                <a:srgbClr val="2A8A88"/>
              </a:solidFill>
              <a:latin typeface="Avenir Next"/>
              <a:ea typeface="Avenir Next"/>
              <a:cs typeface="Avenir Next"/>
            </a:endParaRPr>
          </a:p>
        </p:txBody>
      </p:sp>
      <p:sp>
        <p:nvSpPr>
          <p:cNvPr id="18" name="Straight Connector 17">
            <a:extLst>
              <a:ext uri="{FF2B5EF4-FFF2-40B4-BE49-F238E27FC236}">
                <a16:creationId xmlns:a16="http://schemas.microsoft.com/office/drawing/2014/main" id="{08FAAD15-8DB1-4545-884C-4FD2990CC82E}"/>
              </a:ext>
            </a:extLst>
          </p:cNvPr>
          <p:cNvSpPr>
            <a:spLocks noGrp="1"/>
          </p:cNvSpPr>
          <p:nvPr/>
        </p:nvSpPr>
        <p:spPr>
          <a:xfrm>
            <a:off x="7972425" y="1666875"/>
            <a:ext cx="0" cy="3476625"/>
          </a:xfrm>
          <a:prstGeom prst="line">
            <a:avLst/>
          </a:prstGeom>
          <a:noFill/>
          <a:ln w="9525">
            <a:solidFill>
              <a:srgbClr val="B9B5AB"/>
            </a:solidFill>
            <a:prstDash val="solid"/>
          </a:ln>
        </p:spPr>
        <p:txBody>
          <a:bodyPr/>
          <a:lstStyle/>
          <a:p>
            <a:endParaRPr/>
          </a:p>
        </p:txBody>
      </p:sp>
      <p:sp>
        <p:nvSpPr>
          <p:cNvPr id="19" name="Rectangle 18">
            <a:extLst>
              <a:ext uri="{FF2B5EF4-FFF2-40B4-BE49-F238E27FC236}">
                <a16:creationId xmlns:a16="http://schemas.microsoft.com/office/drawing/2014/main" id="{2A846385-7FB5-4CA2-8938-726F522FC1E1}"/>
              </a:ext>
            </a:extLst>
          </p:cNvPr>
          <p:cNvSpPr>
            <a:spLocks noGrp="1"/>
          </p:cNvSpPr>
          <p:nvPr/>
        </p:nvSpPr>
        <p:spPr>
          <a:xfrm>
            <a:off x="8001000" y="1714500"/>
            <a:ext cx="3333750" cy="247650"/>
          </a:xfrm>
          <a:prstGeom prst="rect">
            <a:avLst/>
          </a:prstGeom>
          <a:noFill/>
          <a:ln w="0">
            <a:noFill/>
            <a:prstDash val="solid"/>
          </a:ln>
        </p:spPr>
        <p:txBody>
          <a:bodyPr wrap="square" lIns="0" tIns="0" rIns="0" bIns="0" anchor="ctr">
            <a:normAutofit/>
          </a:bodyPr>
          <a:lstStyle/>
          <a:p>
            <a:pPr algn="ctr">
              <a:lnSpc>
                <a:spcPct val="96000"/>
              </a:lnSpc>
              <a:buNone/>
              <a:defRPr sz="990" b="1" i="0">
                <a:solidFill>
                  <a:srgbClr val="B87928"/>
                </a:solidFill>
                <a:latin typeface="Avenir Next"/>
                <a:ea typeface="Avenir Next"/>
                <a:cs typeface="Avenir Next"/>
              </a:defRPr>
            </a:pPr>
            <a:r>
              <a:rPr sz="990" b="1" i="0">
                <a:solidFill>
                  <a:srgbClr val="B87928"/>
                </a:solidFill>
                <a:latin typeface="Avenir Next"/>
                <a:ea typeface="Avenir Next"/>
                <a:cs typeface="Avenir Next"/>
              </a:rPr>
              <a:t>ZEROSEP [10]</a:t>
            </a:r>
          </a:p>
        </p:txBody>
      </p:sp>
      <p:sp>
        <p:nvSpPr>
          <p:cNvPr id="20" name="Rectangle 19">
            <a:extLst>
              <a:ext uri="{FF2B5EF4-FFF2-40B4-BE49-F238E27FC236}">
                <a16:creationId xmlns:a16="http://schemas.microsoft.com/office/drawing/2014/main" id="{44FFA26F-0484-479B-9D84-17CDEB33A40F}"/>
              </a:ext>
            </a:extLst>
          </p:cNvPr>
          <p:cNvSpPr>
            <a:spLocks noGrp="1"/>
          </p:cNvSpPr>
          <p:nvPr/>
        </p:nvSpPr>
        <p:spPr>
          <a:xfrm>
            <a:off x="8001000" y="2095500"/>
            <a:ext cx="3333750" cy="723900"/>
          </a:xfrm>
          <a:prstGeom prst="rect">
            <a:avLst/>
          </a:prstGeom>
          <a:noFill/>
          <a:ln w="0">
            <a:noFill/>
            <a:prstDash val="solid"/>
          </a:ln>
        </p:spPr>
        <p:txBody>
          <a:bodyPr wrap="square" lIns="0" tIns="0" rIns="0" bIns="0" anchor="ctr">
            <a:normAutofit/>
          </a:bodyPr>
          <a:lstStyle/>
          <a:p>
            <a:pPr algn="ctr">
              <a:lnSpc>
                <a:spcPct val="93000"/>
              </a:lnSpc>
              <a:buNone/>
              <a:defRPr sz="1313" b="1" i="0">
                <a:solidFill>
                  <a:srgbClr val="203448"/>
                </a:solidFill>
                <a:latin typeface="Georgia"/>
                <a:ea typeface="Georgia"/>
                <a:cs typeface="Georgia"/>
              </a:defRPr>
            </a:pPr>
            <a:r>
              <a:rPr sz="1313" b="1" i="0">
                <a:solidFill>
                  <a:srgbClr val="203448"/>
                </a:solidFill>
                <a:latin typeface="Georgia"/>
                <a:ea typeface="Georgia"/>
                <a:cs typeface="Georgia"/>
              </a:rPr>
              <a:t>REUSES</a:t>
            </a:r>
          </a:p>
          <a:p>
            <a:pPr algn="ctr">
              <a:lnSpc>
                <a:spcPct val="93000"/>
              </a:lnSpc>
              <a:buNone/>
              <a:defRPr sz="1313" b="1" i="0">
                <a:solidFill>
                  <a:srgbClr val="203448"/>
                </a:solidFill>
                <a:latin typeface="Georgia"/>
                <a:ea typeface="Georgia"/>
                <a:cs typeface="Georgia"/>
              </a:defRPr>
            </a:pPr>
            <a:r>
              <a:rPr sz="1313" b="1" i="0">
                <a:solidFill>
                  <a:srgbClr val="203448"/>
                </a:solidFill>
                <a:latin typeface="Georgia"/>
                <a:ea typeface="Georgia"/>
                <a:cs typeface="Georgia"/>
              </a:rPr>
              <a:t>pretrained AudioLDM 2 variants</a:t>
            </a:r>
          </a:p>
        </p:txBody>
      </p:sp>
      <p:sp>
        <p:nvSpPr>
          <p:cNvPr id="21" name="Down Arrow 20">
            <a:extLst>
              <a:ext uri="{FF2B5EF4-FFF2-40B4-BE49-F238E27FC236}">
                <a16:creationId xmlns:a16="http://schemas.microsoft.com/office/drawing/2014/main" id="{D89BB2B4-FAFA-44E1-8A00-972D5E474EAC}"/>
              </a:ext>
            </a:extLst>
          </p:cNvPr>
          <p:cNvSpPr>
            <a:spLocks noGrp="1"/>
          </p:cNvSpPr>
          <p:nvPr/>
        </p:nvSpPr>
        <p:spPr>
          <a:xfrm>
            <a:off x="9191625" y="2905125"/>
            <a:ext cx="952500" cy="323850"/>
          </a:xfrm>
          <a:prstGeom prst="downArrow">
            <a:avLst/>
          </a:prstGeom>
          <a:solidFill>
            <a:srgbClr val="B87928"/>
          </a:solidFill>
          <a:ln w="0">
            <a:noFill/>
            <a:prstDash val="solid"/>
          </a:ln>
        </p:spPr>
        <p:txBody>
          <a:bodyPr/>
          <a:lstStyle/>
          <a:p>
            <a:endParaRPr/>
          </a:p>
        </p:txBody>
      </p:sp>
      <p:sp>
        <p:nvSpPr>
          <p:cNvPr id="22" name="Rectangle 21">
            <a:extLst>
              <a:ext uri="{FF2B5EF4-FFF2-40B4-BE49-F238E27FC236}">
                <a16:creationId xmlns:a16="http://schemas.microsoft.com/office/drawing/2014/main" id="{4C902D75-9545-462A-AE16-BED575F7F90E}"/>
              </a:ext>
            </a:extLst>
          </p:cNvPr>
          <p:cNvSpPr>
            <a:spLocks noGrp="1"/>
          </p:cNvSpPr>
          <p:nvPr/>
        </p:nvSpPr>
        <p:spPr>
          <a:xfrm>
            <a:off x="8001000" y="3333750"/>
            <a:ext cx="3333750" cy="952500"/>
          </a:xfrm>
          <a:prstGeom prst="rect">
            <a:avLst/>
          </a:prstGeom>
          <a:noFill/>
          <a:ln w="0">
            <a:noFill/>
            <a:prstDash val="solid"/>
          </a:ln>
        </p:spPr>
        <p:txBody>
          <a:bodyPr wrap="square" lIns="0" tIns="0" rIns="0" bIns="0" anchor="ctr">
            <a:normAutofit/>
          </a:bodyPr>
          <a:lstStyle/>
          <a:p>
            <a:pPr algn="ctr">
              <a:lnSpc>
                <a:spcPct val="93000"/>
              </a:lnSpc>
              <a:buNone/>
              <a:defRPr sz="1388" b="1" i="0">
                <a:solidFill>
                  <a:srgbClr val="203448"/>
                </a:solidFill>
                <a:latin typeface="Georgia"/>
                <a:ea typeface="Georgia"/>
                <a:cs typeface="Georgia"/>
              </a:defRPr>
            </a:pPr>
            <a:r>
              <a:rPr sz="1388" b="1" i="0">
                <a:solidFill>
                  <a:srgbClr val="203448"/>
                </a:solidFill>
                <a:latin typeface="Georgia"/>
                <a:ea typeface="Georgia"/>
                <a:cs typeface="Georgia"/>
              </a:rPr>
              <a:t>ADDS</a:t>
            </a:r>
          </a:p>
          <a:p>
            <a:pPr algn="ctr">
              <a:lnSpc>
                <a:spcPct val="93000"/>
              </a:lnSpc>
              <a:buNone/>
              <a:defRPr sz="1388" b="1" i="0">
                <a:solidFill>
                  <a:srgbClr val="203448"/>
                </a:solidFill>
                <a:latin typeface="Georgia"/>
                <a:ea typeface="Georgia"/>
                <a:cs typeface="Georgia"/>
              </a:defRPr>
            </a:pPr>
            <a:r>
              <a:rPr sz="1388" b="1" i="0">
                <a:solidFill>
                  <a:srgbClr val="203448"/>
                </a:solidFill>
                <a:latin typeface="Georgia"/>
                <a:ea typeface="Georgia"/>
                <a:cs typeface="Georgia"/>
              </a:rPr>
              <a:t>mixture inversion + text-guided denoising</a:t>
            </a:r>
          </a:p>
        </p:txBody>
      </p:sp>
      <p:sp>
        <p:nvSpPr>
          <p:cNvPr id="23" name="Rectangle 22">
            <a:extLst>
              <a:ext uri="{FF2B5EF4-FFF2-40B4-BE49-F238E27FC236}">
                <a16:creationId xmlns:a16="http://schemas.microsoft.com/office/drawing/2014/main" id="{10AF517B-C923-4561-969A-4C0E80A2D8E2}"/>
              </a:ext>
            </a:extLst>
          </p:cNvPr>
          <p:cNvSpPr>
            <a:spLocks noGrp="1"/>
          </p:cNvSpPr>
          <p:nvPr/>
        </p:nvSpPr>
        <p:spPr>
          <a:xfrm>
            <a:off x="8001000" y="4524375"/>
            <a:ext cx="3333750" cy="514350"/>
          </a:xfrm>
          <a:prstGeom prst="rect">
            <a:avLst/>
          </a:prstGeom>
          <a:noFill/>
          <a:ln w="0">
            <a:noFill/>
            <a:prstDash val="solid"/>
          </a:ln>
        </p:spPr>
        <p:txBody>
          <a:bodyPr wrap="square" lIns="0" tIns="0" rIns="0" bIns="0" anchor="ctr">
            <a:normAutofit/>
          </a:bodyPr>
          <a:lstStyle/>
          <a:p>
            <a:pPr algn="ctr">
              <a:lnSpc>
                <a:spcPct val="96000"/>
              </a:lnSpc>
              <a:buNone/>
              <a:defRPr sz="990" b="1" i="0">
                <a:solidFill>
                  <a:srgbClr val="B87928"/>
                </a:solidFill>
                <a:latin typeface="Avenir Next"/>
                <a:ea typeface="Avenir Next"/>
                <a:cs typeface="Avenir Next"/>
              </a:defRPr>
            </a:pPr>
            <a:r>
              <a:rPr lang="en-US" sz="990" b="1" dirty="0"/>
              <a:t>Text-guided source separation using </a:t>
            </a:r>
            <a:r>
              <a:rPr lang="en-US" sz="990" b="1" dirty="0" err="1"/>
              <a:t>AudioLDM</a:t>
            </a:r>
            <a:r>
              <a:rPr lang="en-US" sz="990" b="1" dirty="0"/>
              <a:t> 2 as a generative prior.</a:t>
            </a:r>
            <a:endParaRPr sz="990" b="1" i="0" dirty="0">
              <a:solidFill>
                <a:srgbClr val="B87928"/>
              </a:solidFill>
              <a:latin typeface="Avenir Next"/>
              <a:ea typeface="Avenir Next"/>
              <a:cs typeface="Avenir Next"/>
            </a:endParaRPr>
          </a:p>
        </p:txBody>
      </p:sp>
      <p:sp>
        <p:nvSpPr>
          <p:cNvPr id="24" name="Rectangle 23">
            <a:extLst>
              <a:ext uri="{FF2B5EF4-FFF2-40B4-BE49-F238E27FC236}">
                <a16:creationId xmlns:a16="http://schemas.microsoft.com/office/drawing/2014/main" id="{E433E62C-C5C5-4DBA-8D04-2DE620535CB5}"/>
              </a:ext>
            </a:extLst>
          </p:cNvPr>
          <p:cNvSpPr>
            <a:spLocks noGrp="1"/>
          </p:cNvSpPr>
          <p:nvPr/>
        </p:nvSpPr>
        <p:spPr>
          <a:xfrm>
            <a:off x="1381125" y="5381625"/>
            <a:ext cx="9429750" cy="590550"/>
          </a:xfrm>
          <a:prstGeom prst="rect">
            <a:avLst/>
          </a:prstGeom>
          <a:noFill/>
          <a:ln w="0">
            <a:noFill/>
            <a:prstDash val="solid"/>
          </a:ln>
        </p:spPr>
        <p:txBody>
          <a:bodyPr wrap="square" lIns="0" tIns="0" rIns="0" bIns="0" anchor="ctr">
            <a:normAutofit/>
          </a:bodyPr>
          <a:lstStyle/>
          <a:p>
            <a:pPr algn="ctr">
              <a:lnSpc>
                <a:spcPct val="94000"/>
              </a:lnSpc>
              <a:buNone/>
              <a:defRPr sz="1538" b="1" i="0">
                <a:solidFill>
                  <a:srgbClr val="203448"/>
                </a:solidFill>
                <a:latin typeface="Georgia"/>
                <a:ea typeface="Georgia"/>
                <a:cs typeface="Georgia"/>
              </a:defRPr>
            </a:pPr>
            <a:r>
              <a:rPr sz="1538" b="1" i="0">
                <a:solidFill>
                  <a:srgbClr val="203448"/>
                </a:solidFill>
                <a:latin typeface="Georgia"/>
                <a:ea typeface="Georgia"/>
                <a:cs typeface="Georgia"/>
              </a:rPr>
              <a:t>AudioLDM 2 stays in the system; each follow-up changes the input, control method, or task.</a:t>
            </a:r>
          </a:p>
        </p:txBody>
      </p:sp>
      <p:sp>
        <p:nvSpPr>
          <p:cNvPr id="26" name="numbered-citations-45">
            <a:extLst>
              <a:ext uri="{FF2B5EF4-FFF2-40B4-BE49-F238E27FC236}">
                <a16:creationId xmlns:a16="http://schemas.microsoft.com/office/drawing/2014/main" id="{29A14B5C-973D-4BE9-AC53-0CFE23545CFC}"/>
              </a:ext>
            </a:extLst>
          </p:cNvPr>
          <p:cNvSpPr>
            <a:spLocks noGrp="1"/>
          </p:cNvSpPr>
          <p:nvPr/>
        </p:nvSpPr>
        <p:spPr>
          <a:xfrm>
            <a:off x="533400" y="6105525"/>
            <a:ext cx="10477500" cy="600075"/>
          </a:xfrm>
          <a:prstGeom prst="rect">
            <a:avLst/>
          </a:prstGeom>
          <a:noFill/>
          <a:ln w="0">
            <a:noFill/>
            <a:prstDash val="solid"/>
          </a:ln>
        </p:spPr>
        <p:txBody>
          <a:bodyPr wrap="square" lIns="0" tIns="0" rIns="0" bIns="0" anchor="b">
            <a:normAutofit/>
          </a:bodyPr>
          <a:lstStyle/>
          <a:p>
            <a:pPr algn="l">
              <a:lnSpc>
                <a:spcPct val="94000"/>
              </a:lnSpc>
              <a:buNone/>
              <a:defRPr sz="818" b="0" i="0">
                <a:solidFill>
                  <a:srgbClr val="66717A"/>
                </a:solidFill>
                <a:latin typeface="Avenir Next"/>
                <a:ea typeface="Avenir Next"/>
                <a:cs typeface="Avenir Next"/>
              </a:defRPr>
            </a:pPr>
            <a:r>
              <a:rPr sz="818" b="0" i="0">
                <a:solidFill>
                  <a:srgbClr val="66717A"/>
                </a:solidFill>
                <a:latin typeface="Avenir Next"/>
                <a:ea typeface="Avenir Next"/>
                <a:cs typeface="Avenir Next"/>
              </a:rPr>
              <a:t>[4] S. Liu et al., “M²UGen,” arXiv 2023.</a:t>
            </a:r>
          </a:p>
          <a:p>
            <a:pPr algn="l">
              <a:lnSpc>
                <a:spcPct val="94000"/>
              </a:lnSpc>
              <a:buNone/>
              <a:defRPr sz="818" b="0" i="0">
                <a:solidFill>
                  <a:srgbClr val="66717A"/>
                </a:solidFill>
                <a:latin typeface="Avenir Next"/>
                <a:ea typeface="Avenir Next"/>
                <a:cs typeface="Avenir Next"/>
              </a:defRPr>
            </a:pPr>
            <a:r>
              <a:rPr sz="818" b="0" i="0">
                <a:solidFill>
                  <a:srgbClr val="66717A"/>
                </a:solidFill>
                <a:latin typeface="Avenir Next"/>
                <a:ea typeface="Avenir Next"/>
                <a:cs typeface="Avenir Next"/>
              </a:rPr>
              <a:t>[7] F.-D. Tsai et al., “Audio Prompt Adapter,” ISMIR 2024.</a:t>
            </a:r>
          </a:p>
          <a:p>
            <a:pPr algn="l">
              <a:lnSpc>
                <a:spcPct val="94000"/>
              </a:lnSpc>
              <a:buNone/>
              <a:defRPr sz="818" b="0" i="0">
                <a:solidFill>
                  <a:srgbClr val="66717A"/>
                </a:solidFill>
                <a:latin typeface="Avenir Next"/>
                <a:ea typeface="Avenir Next"/>
                <a:cs typeface="Avenir Next"/>
              </a:defRPr>
            </a:pPr>
            <a:r>
              <a:rPr sz="818" b="0" i="0">
                <a:solidFill>
                  <a:srgbClr val="66717A"/>
                </a:solidFill>
                <a:latin typeface="Avenir Next"/>
                <a:ea typeface="Avenir Next"/>
                <a:cs typeface="Avenir Next"/>
              </a:rPr>
              <a:t>[10] C. Huang et al., “ZeroSep,” NeurIPS 2025.</a:t>
            </a:r>
          </a:p>
        </p:txBody>
      </p:sp>
    </p:spTree>
    <p:extLst>
      <p:ext uri="{BB962C8B-B14F-4D97-AF65-F5344CB8AC3E}">
        <p14:creationId xmlns:p14="http://schemas.microsoft.com/office/powerpoint/2010/main" val="1699414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section-67">
            <a:extLst>
              <a:ext uri="{FF2B5EF4-FFF2-40B4-BE49-F238E27FC236}">
                <a16:creationId xmlns:a16="http://schemas.microsoft.com/office/drawing/2014/main" id="{03EB5F7E-8939-4673-8A50-5E7C2903EF33}"/>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rmAutofit/>
          </a:bodyPr>
          <a:lstStyle/>
          <a:p>
            <a:pPr algn="l">
              <a:lnSpc>
                <a:spcPct val="96000"/>
              </a:lnSpc>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IMPACT · REUSE EXPLAINED</a:t>
            </a:r>
          </a:p>
        </p:txBody>
      </p:sp>
      <p:sp>
        <p:nvSpPr>
          <p:cNvPr id="2" name="Straight Connector 1">
            <a:extLst>
              <a:ext uri="{FF2B5EF4-FFF2-40B4-BE49-F238E27FC236}">
                <a16:creationId xmlns:a16="http://schemas.microsoft.com/office/drawing/2014/main" id="{3A18E260-0DE9-415C-A064-6E2B9903CC3A}"/>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67">
            <a:extLst>
              <a:ext uri="{FF2B5EF4-FFF2-40B4-BE49-F238E27FC236}">
                <a16:creationId xmlns:a16="http://schemas.microsoft.com/office/drawing/2014/main" id="{8FA932F1-0109-44B7-90D8-5D062242198E}"/>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a:bodyPr>
          <a:lstStyle/>
          <a:p>
            <a:pPr algn="l">
              <a:lnSpc>
                <a:spcPct val="96000"/>
              </a:lnSpc>
              <a:buNone/>
              <a:defRPr sz="2513" b="1" i="0">
                <a:solidFill>
                  <a:srgbClr val="151412"/>
                </a:solidFill>
                <a:latin typeface="Avenir Next"/>
                <a:ea typeface="Avenir Next"/>
                <a:cs typeface="Avenir Next"/>
              </a:defRPr>
            </a:pPr>
            <a:r>
              <a:rPr sz="2513" b="1" i="0">
                <a:solidFill>
                  <a:srgbClr val="151412"/>
                </a:solidFill>
                <a:latin typeface="Avenir Next"/>
                <a:ea typeface="Avenir Next"/>
                <a:cs typeface="Avenir Next"/>
              </a:rPr>
              <a:t>Component reuse: only a part—or an output—is carried forward</a:t>
            </a:r>
          </a:p>
        </p:txBody>
      </p:sp>
      <p:sp>
        <p:nvSpPr>
          <p:cNvPr id="4" name="Rectangle 3">
            <a:extLst>
              <a:ext uri="{FF2B5EF4-FFF2-40B4-BE49-F238E27FC236}">
                <a16:creationId xmlns:a16="http://schemas.microsoft.com/office/drawing/2014/main" id="{37D06928-DE9C-419C-A1ED-30CFC6AEF37A}"/>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lang="en-US" sz="825" b="0" i="0" dirty="0">
                <a:solidFill>
                  <a:srgbClr val="66717A"/>
                </a:solidFill>
                <a:latin typeface="Avenir Next"/>
                <a:ea typeface="Avenir Next"/>
                <a:cs typeface="Avenir Next"/>
              </a:rPr>
              <a:t>38</a:t>
            </a:r>
            <a:endParaRPr sz="825" b="0" i="0" dirty="0">
              <a:solidFill>
                <a:srgbClr val="66717A"/>
              </a:solidFill>
              <a:latin typeface="Avenir Next"/>
              <a:ea typeface="Avenir Next"/>
              <a:cs typeface="Avenir Next"/>
            </a:endParaRPr>
          </a:p>
        </p:txBody>
      </p:sp>
      <p:sp>
        <p:nvSpPr>
          <p:cNvPr id="5" name="Rounded Rectangle 4">
            <a:extLst>
              <a:ext uri="{FF2B5EF4-FFF2-40B4-BE49-F238E27FC236}">
                <a16:creationId xmlns:a16="http://schemas.microsoft.com/office/drawing/2014/main" id="{D0B381C5-5F75-48BA-B19F-3DB822F70684}"/>
              </a:ext>
            </a:extLst>
          </p:cNvPr>
          <p:cNvSpPr>
            <a:spLocks noGrp="1"/>
          </p:cNvSpPr>
          <p:nvPr/>
        </p:nvSpPr>
        <p:spPr>
          <a:xfrm>
            <a:off x="8572500" y="1323975"/>
            <a:ext cx="3048000" cy="285750"/>
          </a:xfrm>
          <a:prstGeom prst="roundRect">
            <a:avLst>
              <a:gd name="adj" fmla="val 40000"/>
            </a:avLst>
          </a:prstGeom>
          <a:solidFill>
            <a:srgbClr val="F8F6F1"/>
          </a:solidFill>
          <a:ln w="11430">
            <a:solidFill>
              <a:srgbClr val="2A8A88"/>
            </a:solidFill>
            <a:prstDash val="solid"/>
          </a:ln>
        </p:spPr>
        <p:txBody>
          <a:bodyPr/>
          <a:lstStyle/>
          <a:p>
            <a:endParaRPr/>
          </a:p>
        </p:txBody>
      </p:sp>
      <p:sp>
        <p:nvSpPr>
          <p:cNvPr id="6" name="Rectangle 5">
            <a:extLst>
              <a:ext uri="{FF2B5EF4-FFF2-40B4-BE49-F238E27FC236}">
                <a16:creationId xmlns:a16="http://schemas.microsoft.com/office/drawing/2014/main" id="{EF8CAAFA-EE9E-46C4-A5E2-E0EE6DFFACDE}"/>
              </a:ext>
            </a:extLst>
          </p:cNvPr>
          <p:cNvSpPr>
            <a:spLocks noGrp="1"/>
          </p:cNvSpPr>
          <p:nvPr/>
        </p:nvSpPr>
        <p:spPr>
          <a:xfrm>
            <a:off x="8686800" y="1362075"/>
            <a:ext cx="2819400" cy="200025"/>
          </a:xfrm>
          <a:prstGeom prst="rect">
            <a:avLst/>
          </a:prstGeom>
          <a:noFill/>
          <a:ln w="0">
            <a:noFill/>
            <a:prstDash val="solid"/>
          </a:ln>
        </p:spPr>
        <p:txBody>
          <a:bodyPr wrap="square" lIns="0" tIns="0" rIns="0" bIns="0" anchor="ctr">
            <a:normAutofit/>
          </a:bodyPr>
          <a:lstStyle/>
          <a:p>
            <a:pPr algn="ctr">
              <a:lnSpc>
                <a:spcPct val="96000"/>
              </a:lnSpc>
              <a:buNone/>
              <a:defRPr sz="810" b="1" i="0">
                <a:solidFill>
                  <a:srgbClr val="2A8A88"/>
                </a:solidFill>
                <a:latin typeface="Avenir Next"/>
                <a:ea typeface="Avenir Next"/>
                <a:cs typeface="Avenir Next"/>
              </a:defRPr>
            </a:pPr>
            <a:r>
              <a:rPr sz="810" b="1" i="0">
                <a:solidFill>
                  <a:srgbClr val="2A8A88"/>
                </a:solidFill>
                <a:latin typeface="Avenir Next"/>
                <a:ea typeface="Avenir Next"/>
                <a:cs typeface="Avenir Next"/>
              </a:rPr>
              <a:t>NOT FULL-MODEL REUSE</a:t>
            </a:r>
          </a:p>
        </p:txBody>
      </p:sp>
      <p:sp>
        <p:nvSpPr>
          <p:cNvPr id="7" name="Rectangle 6">
            <a:extLst>
              <a:ext uri="{FF2B5EF4-FFF2-40B4-BE49-F238E27FC236}">
                <a16:creationId xmlns:a16="http://schemas.microsoft.com/office/drawing/2014/main" id="{1F6EF933-5AFF-4AC3-9D9E-280556D98B02}"/>
              </a:ext>
            </a:extLst>
          </p:cNvPr>
          <p:cNvSpPr>
            <a:spLocks noGrp="1"/>
          </p:cNvSpPr>
          <p:nvPr/>
        </p:nvSpPr>
        <p:spPr>
          <a:xfrm>
            <a:off x="619125" y="1714500"/>
            <a:ext cx="5191125" cy="266700"/>
          </a:xfrm>
          <a:prstGeom prst="rect">
            <a:avLst/>
          </a:prstGeom>
          <a:noFill/>
          <a:ln w="0">
            <a:noFill/>
            <a:prstDash val="solid"/>
          </a:ln>
        </p:spPr>
        <p:txBody>
          <a:bodyPr wrap="square" lIns="0" tIns="0" rIns="0" bIns="0" anchor="ctr">
            <a:normAutofit/>
          </a:bodyPr>
          <a:lstStyle/>
          <a:p>
            <a:pPr algn="l">
              <a:lnSpc>
                <a:spcPct val="96000"/>
              </a:lnSpc>
              <a:buNone/>
              <a:defRPr sz="990" b="1" i="0">
                <a:solidFill>
                  <a:srgbClr val="2A8A88"/>
                </a:solidFill>
                <a:latin typeface="Avenir Next"/>
                <a:ea typeface="Avenir Next"/>
                <a:cs typeface="Avenir Next"/>
              </a:defRPr>
            </a:pPr>
            <a:r>
              <a:rPr sz="990" b="1" i="0">
                <a:solidFill>
                  <a:srgbClr val="2A8A88"/>
                </a:solidFill>
                <a:latin typeface="Avenir Next"/>
                <a:ea typeface="Avenir Next"/>
                <a:cs typeface="Avenir Next"/>
              </a:rPr>
              <a:t>JAVISDIT [11]</a:t>
            </a:r>
          </a:p>
        </p:txBody>
      </p:sp>
      <p:sp>
        <p:nvSpPr>
          <p:cNvPr id="8" name="Rectangle 7">
            <a:extLst>
              <a:ext uri="{FF2B5EF4-FFF2-40B4-BE49-F238E27FC236}">
                <a16:creationId xmlns:a16="http://schemas.microsoft.com/office/drawing/2014/main" id="{24993FAA-61FD-4462-8AAF-788D0C26FA52}"/>
              </a:ext>
            </a:extLst>
          </p:cNvPr>
          <p:cNvSpPr>
            <a:spLocks noGrp="1"/>
          </p:cNvSpPr>
          <p:nvPr/>
        </p:nvSpPr>
        <p:spPr>
          <a:xfrm>
            <a:off x="857250" y="2238375"/>
            <a:ext cx="2190750" cy="228600"/>
          </a:xfrm>
          <a:prstGeom prst="rect">
            <a:avLst/>
          </a:prstGeom>
          <a:noFill/>
          <a:ln w="0">
            <a:noFill/>
            <a:prstDash val="solid"/>
          </a:ln>
        </p:spPr>
        <p:txBody>
          <a:bodyPr wrap="square" lIns="0" tIns="0" rIns="0" bIns="0" anchor="ctr">
            <a:normAutofit/>
          </a:bodyPr>
          <a:lstStyle/>
          <a:p>
            <a:pPr algn="ctr">
              <a:lnSpc>
                <a:spcPct val="96000"/>
              </a:lnSpc>
              <a:buNone/>
              <a:defRPr sz="863" b="1" i="0">
                <a:solidFill>
                  <a:srgbClr val="E18B42"/>
                </a:solidFill>
                <a:latin typeface="Avenir Next"/>
                <a:ea typeface="Avenir Next"/>
                <a:cs typeface="Avenir Next"/>
              </a:defRPr>
            </a:pPr>
            <a:r>
              <a:rPr sz="863" b="1" i="0">
                <a:solidFill>
                  <a:srgbClr val="E18B42"/>
                </a:solidFill>
                <a:latin typeface="Avenir Next"/>
                <a:ea typeface="Avenir Next"/>
                <a:cs typeface="Avenir Next"/>
              </a:rPr>
              <a:t>AUDIOLDM 2 CONTRIBUTES</a:t>
            </a:r>
          </a:p>
        </p:txBody>
      </p:sp>
      <p:sp>
        <p:nvSpPr>
          <p:cNvPr id="9" name="Rectangle 8">
            <a:extLst>
              <a:ext uri="{FF2B5EF4-FFF2-40B4-BE49-F238E27FC236}">
                <a16:creationId xmlns:a16="http://schemas.microsoft.com/office/drawing/2014/main" id="{FA27CC8F-589D-49EE-835F-B34A2A3D5B90}"/>
              </a:ext>
            </a:extLst>
          </p:cNvPr>
          <p:cNvSpPr>
            <a:spLocks noGrp="1"/>
          </p:cNvSpPr>
          <p:nvPr/>
        </p:nvSpPr>
        <p:spPr>
          <a:xfrm>
            <a:off x="714375" y="2667000"/>
            <a:ext cx="2476500" cy="742950"/>
          </a:xfrm>
          <a:prstGeom prst="rect">
            <a:avLst/>
          </a:prstGeom>
          <a:noFill/>
          <a:ln w="0">
            <a:noFill/>
            <a:prstDash val="solid"/>
          </a:ln>
        </p:spPr>
        <p:txBody>
          <a:bodyPr wrap="square" lIns="0" tIns="0" rIns="0" bIns="0" anchor="ctr">
            <a:normAutofit/>
          </a:bodyPr>
          <a:lstStyle/>
          <a:p>
            <a:pPr algn="ctr">
              <a:lnSpc>
                <a:spcPct val="93000"/>
              </a:lnSpc>
              <a:buNone/>
              <a:defRPr sz="1440" b="1" i="0">
                <a:solidFill>
                  <a:srgbClr val="203448"/>
                </a:solidFill>
                <a:latin typeface="Georgia"/>
                <a:ea typeface="Georgia"/>
                <a:cs typeface="Georgia"/>
              </a:defRPr>
            </a:pPr>
            <a:r>
              <a:rPr sz="1440" b="1" i="0">
                <a:solidFill>
                  <a:srgbClr val="203448"/>
                </a:solidFill>
                <a:latin typeface="Georgia"/>
                <a:ea typeface="Georgia"/>
                <a:cs typeface="Georgia"/>
              </a:rPr>
              <a:t>frozen VAE</a:t>
            </a:r>
          </a:p>
          <a:p>
            <a:pPr algn="ctr">
              <a:lnSpc>
                <a:spcPct val="93000"/>
              </a:lnSpc>
              <a:buNone/>
              <a:defRPr sz="1440" b="1" i="0">
                <a:solidFill>
                  <a:srgbClr val="203448"/>
                </a:solidFill>
                <a:latin typeface="Georgia"/>
                <a:ea typeface="Georgia"/>
                <a:cs typeface="Georgia"/>
              </a:defRPr>
            </a:pPr>
            <a:r>
              <a:rPr sz="1440" b="1" i="0">
                <a:solidFill>
                  <a:srgbClr val="203448"/>
                </a:solidFill>
                <a:latin typeface="Georgia"/>
                <a:ea typeface="Georgia"/>
                <a:cs typeface="Georgia"/>
              </a:rPr>
              <a:t>encoder + decoder</a:t>
            </a:r>
          </a:p>
        </p:txBody>
      </p:sp>
      <p:sp>
        <p:nvSpPr>
          <p:cNvPr id="10" name="Right Arrow 9">
            <a:extLst>
              <a:ext uri="{FF2B5EF4-FFF2-40B4-BE49-F238E27FC236}">
                <a16:creationId xmlns:a16="http://schemas.microsoft.com/office/drawing/2014/main" id="{4C1635FF-D5B6-4D62-BFD6-92C69ED1B664}"/>
              </a:ext>
            </a:extLst>
          </p:cNvPr>
          <p:cNvSpPr>
            <a:spLocks noGrp="1"/>
          </p:cNvSpPr>
          <p:nvPr/>
        </p:nvSpPr>
        <p:spPr>
          <a:xfrm>
            <a:off x="2881312" y="2857500"/>
            <a:ext cx="714375" cy="285750"/>
          </a:xfrm>
          <a:prstGeom prst="rightArrow">
            <a:avLst/>
          </a:prstGeom>
          <a:solidFill>
            <a:srgbClr val="2A8A88"/>
          </a:solidFill>
          <a:ln w="0">
            <a:noFill/>
            <a:prstDash val="solid"/>
          </a:ln>
        </p:spPr>
        <p:txBody>
          <a:bodyPr/>
          <a:lstStyle/>
          <a:p>
            <a:endParaRPr/>
          </a:p>
        </p:txBody>
      </p:sp>
      <p:sp>
        <p:nvSpPr>
          <p:cNvPr id="11" name="Rectangle 10">
            <a:extLst>
              <a:ext uri="{FF2B5EF4-FFF2-40B4-BE49-F238E27FC236}">
                <a16:creationId xmlns:a16="http://schemas.microsoft.com/office/drawing/2014/main" id="{7CCB4E06-24B7-45E2-B62B-83DFB8F90626}"/>
              </a:ext>
            </a:extLst>
          </p:cNvPr>
          <p:cNvSpPr>
            <a:spLocks noGrp="1"/>
          </p:cNvSpPr>
          <p:nvPr/>
        </p:nvSpPr>
        <p:spPr>
          <a:xfrm>
            <a:off x="3905250" y="2238375"/>
            <a:ext cx="1714500" cy="228600"/>
          </a:xfrm>
          <a:prstGeom prst="rect">
            <a:avLst/>
          </a:prstGeom>
          <a:noFill/>
          <a:ln w="0">
            <a:noFill/>
            <a:prstDash val="solid"/>
          </a:ln>
        </p:spPr>
        <p:txBody>
          <a:bodyPr wrap="square" lIns="0" tIns="0" rIns="0" bIns="0" anchor="ctr">
            <a:normAutofit/>
          </a:bodyPr>
          <a:lstStyle/>
          <a:p>
            <a:pPr algn="ctr">
              <a:lnSpc>
                <a:spcPct val="96000"/>
              </a:lnSpc>
              <a:buNone/>
              <a:defRPr sz="863" b="1" i="0">
                <a:solidFill>
                  <a:srgbClr val="2A8A88"/>
                </a:solidFill>
                <a:latin typeface="Avenir Next"/>
                <a:ea typeface="Avenir Next"/>
                <a:cs typeface="Avenir Next"/>
              </a:defRPr>
            </a:pPr>
            <a:r>
              <a:rPr sz="863" b="1" i="0">
                <a:solidFill>
                  <a:srgbClr val="2A8A88"/>
                </a:solidFill>
                <a:latin typeface="Avenir Next"/>
                <a:ea typeface="Avenir Next"/>
                <a:cs typeface="Avenir Next"/>
              </a:rPr>
              <a:t>FOLLOW-UP BUILDS</a:t>
            </a:r>
          </a:p>
        </p:txBody>
      </p:sp>
      <p:sp>
        <p:nvSpPr>
          <p:cNvPr id="12" name="Rectangle 11">
            <a:extLst>
              <a:ext uri="{FF2B5EF4-FFF2-40B4-BE49-F238E27FC236}">
                <a16:creationId xmlns:a16="http://schemas.microsoft.com/office/drawing/2014/main" id="{CD5A4947-1467-4ED3-B602-091C78B6BBE7}"/>
              </a:ext>
            </a:extLst>
          </p:cNvPr>
          <p:cNvSpPr>
            <a:spLocks noGrp="1"/>
          </p:cNvSpPr>
          <p:nvPr/>
        </p:nvSpPr>
        <p:spPr>
          <a:xfrm>
            <a:off x="3714750" y="2667000"/>
            <a:ext cx="2095500" cy="742950"/>
          </a:xfrm>
          <a:prstGeom prst="rect">
            <a:avLst/>
          </a:prstGeom>
          <a:noFill/>
          <a:ln w="0">
            <a:noFill/>
            <a:prstDash val="solid"/>
          </a:ln>
        </p:spPr>
        <p:txBody>
          <a:bodyPr wrap="square" lIns="0" tIns="0" rIns="0" bIns="0" anchor="ctr">
            <a:normAutofit/>
          </a:bodyPr>
          <a:lstStyle/>
          <a:p>
            <a:pPr algn="ctr">
              <a:lnSpc>
                <a:spcPct val="93000"/>
              </a:lnSpc>
              <a:buNone/>
              <a:defRPr sz="1402" b="1" i="0">
                <a:solidFill>
                  <a:srgbClr val="203448"/>
                </a:solidFill>
                <a:latin typeface="Georgia"/>
                <a:ea typeface="Georgia"/>
                <a:cs typeface="Georgia"/>
              </a:defRPr>
            </a:pPr>
            <a:r>
              <a:rPr sz="1402" b="1" i="0">
                <a:solidFill>
                  <a:srgbClr val="203448"/>
                </a:solidFill>
                <a:latin typeface="Georgia"/>
                <a:ea typeface="Georgia"/>
                <a:cs typeface="Georgia"/>
              </a:rPr>
              <a:t>joint audio–video</a:t>
            </a:r>
          </a:p>
          <a:p>
            <a:pPr algn="ctr">
              <a:lnSpc>
                <a:spcPct val="93000"/>
              </a:lnSpc>
              <a:buNone/>
              <a:defRPr sz="1402" b="1" i="0">
                <a:solidFill>
                  <a:srgbClr val="203448"/>
                </a:solidFill>
                <a:latin typeface="Georgia"/>
                <a:ea typeface="Georgia"/>
                <a:cs typeface="Georgia"/>
              </a:defRPr>
            </a:pPr>
            <a:r>
              <a:rPr sz="1402" b="1" i="0">
                <a:solidFill>
                  <a:srgbClr val="203448"/>
                </a:solidFill>
                <a:latin typeface="Georgia"/>
                <a:ea typeface="Georgia"/>
                <a:cs typeface="Georgia"/>
              </a:rPr>
              <a:t>diffusion transformer</a:t>
            </a:r>
          </a:p>
        </p:txBody>
      </p:sp>
      <p:sp>
        <p:nvSpPr>
          <p:cNvPr id="13" name="Rectangle 12">
            <a:extLst>
              <a:ext uri="{FF2B5EF4-FFF2-40B4-BE49-F238E27FC236}">
                <a16:creationId xmlns:a16="http://schemas.microsoft.com/office/drawing/2014/main" id="{9148DCBE-47E1-4963-B5F9-0A00A8F491C6}"/>
              </a:ext>
            </a:extLst>
          </p:cNvPr>
          <p:cNvSpPr>
            <a:spLocks noGrp="1"/>
          </p:cNvSpPr>
          <p:nvPr/>
        </p:nvSpPr>
        <p:spPr>
          <a:xfrm>
            <a:off x="1809750" y="3857625"/>
            <a:ext cx="2857500" cy="323850"/>
          </a:xfrm>
          <a:prstGeom prst="rect">
            <a:avLst/>
          </a:prstGeom>
          <a:noFill/>
          <a:ln w="0">
            <a:noFill/>
            <a:prstDash val="solid"/>
          </a:ln>
        </p:spPr>
        <p:txBody>
          <a:bodyPr wrap="square" lIns="0" tIns="0" rIns="0" bIns="0" anchor="ctr">
            <a:normAutofit/>
          </a:bodyPr>
          <a:lstStyle/>
          <a:p>
            <a:pPr algn="ctr">
              <a:lnSpc>
                <a:spcPct val="96000"/>
              </a:lnSpc>
              <a:buNone/>
              <a:defRPr sz="990" b="1" i="0">
                <a:solidFill>
                  <a:srgbClr val="2A8A88"/>
                </a:solidFill>
                <a:latin typeface="Avenir Next"/>
                <a:ea typeface="Avenir Next"/>
                <a:cs typeface="Avenir Next"/>
              </a:defRPr>
            </a:pPr>
            <a:r>
              <a:rPr sz="990" b="1" i="0">
                <a:solidFill>
                  <a:srgbClr val="2A8A88"/>
                </a:solidFill>
                <a:latin typeface="Avenir Next"/>
                <a:ea typeface="Avenir Next"/>
                <a:cs typeface="Avenir Next"/>
              </a:rPr>
              <a:t>reused component</a:t>
            </a:r>
          </a:p>
        </p:txBody>
      </p:sp>
      <p:sp>
        <p:nvSpPr>
          <p:cNvPr id="14" name="Straight Connector 13">
            <a:extLst>
              <a:ext uri="{FF2B5EF4-FFF2-40B4-BE49-F238E27FC236}">
                <a16:creationId xmlns:a16="http://schemas.microsoft.com/office/drawing/2014/main" id="{E4317642-3385-41C5-9FB7-81F9DCEB78AB}"/>
              </a:ext>
            </a:extLst>
          </p:cNvPr>
          <p:cNvSpPr>
            <a:spLocks noGrp="1"/>
          </p:cNvSpPr>
          <p:nvPr/>
        </p:nvSpPr>
        <p:spPr>
          <a:xfrm>
            <a:off x="6096000" y="1666875"/>
            <a:ext cx="0" cy="3143250"/>
          </a:xfrm>
          <a:prstGeom prst="line">
            <a:avLst/>
          </a:prstGeom>
          <a:noFill/>
          <a:ln w="11430">
            <a:solidFill>
              <a:srgbClr val="B9B5AB"/>
            </a:solidFill>
            <a:prstDash val="solid"/>
          </a:ln>
        </p:spPr>
        <p:txBody>
          <a:bodyPr/>
          <a:lstStyle/>
          <a:p>
            <a:endParaRPr/>
          </a:p>
        </p:txBody>
      </p:sp>
      <p:sp>
        <p:nvSpPr>
          <p:cNvPr id="15" name="Rectangle 14">
            <a:extLst>
              <a:ext uri="{FF2B5EF4-FFF2-40B4-BE49-F238E27FC236}">
                <a16:creationId xmlns:a16="http://schemas.microsoft.com/office/drawing/2014/main" id="{630614B5-BF6C-4BEE-A8F4-A4B1BF63BD10}"/>
              </a:ext>
            </a:extLst>
          </p:cNvPr>
          <p:cNvSpPr>
            <a:spLocks noGrp="1"/>
          </p:cNvSpPr>
          <p:nvPr/>
        </p:nvSpPr>
        <p:spPr>
          <a:xfrm>
            <a:off x="6381750" y="1714500"/>
            <a:ext cx="5191125" cy="266700"/>
          </a:xfrm>
          <a:prstGeom prst="rect">
            <a:avLst/>
          </a:prstGeom>
          <a:noFill/>
          <a:ln w="0">
            <a:noFill/>
            <a:prstDash val="solid"/>
          </a:ln>
        </p:spPr>
        <p:txBody>
          <a:bodyPr wrap="square" lIns="0" tIns="0" rIns="0" bIns="0" anchor="ctr">
            <a:normAutofit/>
          </a:bodyPr>
          <a:lstStyle/>
          <a:p>
            <a:pPr algn="l">
              <a:lnSpc>
                <a:spcPct val="96000"/>
              </a:lnSpc>
              <a:buNone/>
              <a:defRPr sz="990" b="1" i="0">
                <a:solidFill>
                  <a:srgbClr val="70246F"/>
                </a:solidFill>
                <a:latin typeface="Avenir Next"/>
                <a:ea typeface="Avenir Next"/>
                <a:cs typeface="Avenir Next"/>
              </a:defRPr>
            </a:pPr>
            <a:r>
              <a:rPr sz="990" b="1" i="0">
                <a:solidFill>
                  <a:srgbClr val="70246F"/>
                </a:solidFill>
                <a:latin typeface="Avenir Next"/>
                <a:ea typeface="Avenir Next"/>
                <a:cs typeface="Avenir Next"/>
              </a:rPr>
              <a:t>XATTNMARK [12]</a:t>
            </a:r>
          </a:p>
        </p:txBody>
      </p:sp>
      <p:sp>
        <p:nvSpPr>
          <p:cNvPr id="16" name="Rectangle 15">
            <a:extLst>
              <a:ext uri="{FF2B5EF4-FFF2-40B4-BE49-F238E27FC236}">
                <a16:creationId xmlns:a16="http://schemas.microsoft.com/office/drawing/2014/main" id="{5C5ED0BC-9725-4453-894E-D4BFE13D2F8C}"/>
              </a:ext>
            </a:extLst>
          </p:cNvPr>
          <p:cNvSpPr>
            <a:spLocks noGrp="1"/>
          </p:cNvSpPr>
          <p:nvPr/>
        </p:nvSpPr>
        <p:spPr>
          <a:xfrm>
            <a:off x="6572250" y="2238375"/>
            <a:ext cx="2190750" cy="228600"/>
          </a:xfrm>
          <a:prstGeom prst="rect">
            <a:avLst/>
          </a:prstGeom>
          <a:noFill/>
          <a:ln w="0">
            <a:noFill/>
            <a:prstDash val="solid"/>
          </a:ln>
        </p:spPr>
        <p:txBody>
          <a:bodyPr wrap="square" lIns="0" tIns="0" rIns="0" bIns="0" anchor="ctr">
            <a:normAutofit/>
          </a:bodyPr>
          <a:lstStyle/>
          <a:p>
            <a:pPr algn="ctr">
              <a:lnSpc>
                <a:spcPct val="96000"/>
              </a:lnSpc>
              <a:buNone/>
              <a:defRPr sz="863" b="1" i="0">
                <a:solidFill>
                  <a:srgbClr val="E18B42"/>
                </a:solidFill>
                <a:latin typeface="Avenir Next"/>
                <a:ea typeface="Avenir Next"/>
                <a:cs typeface="Avenir Next"/>
              </a:defRPr>
            </a:pPr>
            <a:r>
              <a:rPr sz="863" b="1" i="0">
                <a:solidFill>
                  <a:srgbClr val="E18B42"/>
                </a:solidFill>
                <a:latin typeface="Avenir Next"/>
                <a:ea typeface="Avenir Next"/>
                <a:cs typeface="Avenir Next"/>
              </a:rPr>
              <a:t>AUDIOLDM 2 CONTRIBUTES</a:t>
            </a:r>
          </a:p>
        </p:txBody>
      </p:sp>
      <p:sp>
        <p:nvSpPr>
          <p:cNvPr id="17" name="Rectangle 16">
            <a:extLst>
              <a:ext uri="{FF2B5EF4-FFF2-40B4-BE49-F238E27FC236}">
                <a16:creationId xmlns:a16="http://schemas.microsoft.com/office/drawing/2014/main" id="{E2EA135C-DFF7-4046-846F-38A31FA1EE2D}"/>
              </a:ext>
            </a:extLst>
          </p:cNvPr>
          <p:cNvSpPr>
            <a:spLocks noGrp="1"/>
          </p:cNvSpPr>
          <p:nvPr/>
        </p:nvSpPr>
        <p:spPr>
          <a:xfrm>
            <a:off x="6429375" y="2667000"/>
            <a:ext cx="2476500" cy="742950"/>
          </a:xfrm>
          <a:prstGeom prst="rect">
            <a:avLst/>
          </a:prstGeom>
          <a:noFill/>
          <a:ln w="0">
            <a:noFill/>
            <a:prstDash val="solid"/>
          </a:ln>
        </p:spPr>
        <p:txBody>
          <a:bodyPr wrap="square" lIns="0" tIns="0" rIns="0" bIns="0" anchor="ctr">
            <a:normAutofit/>
          </a:bodyPr>
          <a:lstStyle/>
          <a:p>
            <a:pPr algn="ctr">
              <a:lnSpc>
                <a:spcPct val="93000"/>
              </a:lnSpc>
              <a:buNone/>
              <a:defRPr sz="1402" b="1" i="0">
                <a:solidFill>
                  <a:srgbClr val="203448"/>
                </a:solidFill>
                <a:latin typeface="Georgia"/>
                <a:ea typeface="Georgia"/>
                <a:cs typeface="Georgia"/>
              </a:defRPr>
            </a:pPr>
            <a:r>
              <a:rPr sz="1402" b="1" i="0">
                <a:solidFill>
                  <a:srgbClr val="203448"/>
                </a:solidFill>
                <a:latin typeface="Georgia"/>
                <a:ea typeface="Georgia"/>
                <a:cs typeface="Georgia"/>
              </a:rPr>
              <a:t>generated audio edits</a:t>
            </a:r>
          </a:p>
          <a:p>
            <a:pPr algn="ctr">
              <a:lnSpc>
                <a:spcPct val="93000"/>
              </a:lnSpc>
              <a:buNone/>
              <a:defRPr sz="1402" b="1" i="0">
                <a:solidFill>
                  <a:srgbClr val="203448"/>
                </a:solidFill>
                <a:latin typeface="Georgia"/>
                <a:ea typeface="Georgia"/>
                <a:cs typeface="Georgia"/>
              </a:defRPr>
            </a:pPr>
            <a:r>
              <a:rPr sz="1402" b="1" i="0">
                <a:solidFill>
                  <a:srgbClr val="203448"/>
                </a:solidFill>
                <a:latin typeface="Georgia"/>
                <a:ea typeface="Georgia"/>
                <a:cs typeface="Georgia"/>
              </a:rPr>
              <a:t>used as stress tests</a:t>
            </a:r>
          </a:p>
        </p:txBody>
      </p:sp>
      <p:sp>
        <p:nvSpPr>
          <p:cNvPr id="18" name="Right Arrow 17">
            <a:extLst>
              <a:ext uri="{FF2B5EF4-FFF2-40B4-BE49-F238E27FC236}">
                <a16:creationId xmlns:a16="http://schemas.microsoft.com/office/drawing/2014/main" id="{1CB809E9-7016-429B-A0CF-44C8A2DDFB90}"/>
              </a:ext>
            </a:extLst>
          </p:cNvPr>
          <p:cNvSpPr>
            <a:spLocks noGrp="1"/>
          </p:cNvSpPr>
          <p:nvPr/>
        </p:nvSpPr>
        <p:spPr>
          <a:xfrm>
            <a:off x="8763000" y="2884487"/>
            <a:ext cx="714375" cy="285750"/>
          </a:xfrm>
          <a:prstGeom prst="rightArrow">
            <a:avLst/>
          </a:prstGeom>
          <a:solidFill>
            <a:srgbClr val="70246F"/>
          </a:solidFill>
          <a:ln w="0">
            <a:noFill/>
            <a:prstDash val="solid"/>
          </a:ln>
        </p:spPr>
        <p:txBody>
          <a:bodyPr/>
          <a:lstStyle/>
          <a:p>
            <a:endParaRPr/>
          </a:p>
        </p:txBody>
      </p:sp>
      <p:sp>
        <p:nvSpPr>
          <p:cNvPr id="19" name="Rectangle 18">
            <a:extLst>
              <a:ext uri="{FF2B5EF4-FFF2-40B4-BE49-F238E27FC236}">
                <a16:creationId xmlns:a16="http://schemas.microsoft.com/office/drawing/2014/main" id="{49137064-0B88-4865-BF09-687AECB8E2DC}"/>
              </a:ext>
            </a:extLst>
          </p:cNvPr>
          <p:cNvSpPr>
            <a:spLocks noGrp="1"/>
          </p:cNvSpPr>
          <p:nvPr/>
        </p:nvSpPr>
        <p:spPr>
          <a:xfrm>
            <a:off x="9620250" y="2238375"/>
            <a:ext cx="1714500" cy="228600"/>
          </a:xfrm>
          <a:prstGeom prst="rect">
            <a:avLst/>
          </a:prstGeom>
          <a:noFill/>
          <a:ln w="0">
            <a:noFill/>
            <a:prstDash val="solid"/>
          </a:ln>
        </p:spPr>
        <p:txBody>
          <a:bodyPr wrap="square" lIns="0" tIns="0" rIns="0" bIns="0" anchor="ctr">
            <a:normAutofit/>
          </a:bodyPr>
          <a:lstStyle/>
          <a:p>
            <a:pPr algn="ctr">
              <a:lnSpc>
                <a:spcPct val="96000"/>
              </a:lnSpc>
              <a:buNone/>
              <a:defRPr sz="863" b="1" i="0">
                <a:solidFill>
                  <a:srgbClr val="70246F"/>
                </a:solidFill>
                <a:latin typeface="Avenir Next"/>
                <a:ea typeface="Avenir Next"/>
                <a:cs typeface="Avenir Next"/>
              </a:defRPr>
            </a:pPr>
            <a:r>
              <a:rPr sz="863" b="1" i="0">
                <a:solidFill>
                  <a:srgbClr val="70246F"/>
                </a:solidFill>
                <a:latin typeface="Avenir Next"/>
                <a:ea typeface="Avenir Next"/>
                <a:cs typeface="Avenir Next"/>
              </a:rPr>
              <a:t>FOLLOW-UP BUILDS</a:t>
            </a:r>
          </a:p>
        </p:txBody>
      </p:sp>
      <p:sp>
        <p:nvSpPr>
          <p:cNvPr id="20" name="Rectangle 19">
            <a:extLst>
              <a:ext uri="{FF2B5EF4-FFF2-40B4-BE49-F238E27FC236}">
                <a16:creationId xmlns:a16="http://schemas.microsoft.com/office/drawing/2014/main" id="{AFACE6EB-79CF-4D3D-9C5C-47FE938DAC4A}"/>
              </a:ext>
            </a:extLst>
          </p:cNvPr>
          <p:cNvSpPr>
            <a:spLocks noGrp="1"/>
          </p:cNvSpPr>
          <p:nvPr/>
        </p:nvSpPr>
        <p:spPr>
          <a:xfrm>
            <a:off x="9429750" y="2667000"/>
            <a:ext cx="2095500" cy="742950"/>
          </a:xfrm>
          <a:prstGeom prst="rect">
            <a:avLst/>
          </a:prstGeom>
          <a:noFill/>
          <a:ln w="0">
            <a:noFill/>
            <a:prstDash val="solid"/>
          </a:ln>
        </p:spPr>
        <p:txBody>
          <a:bodyPr wrap="square" lIns="0" tIns="0" rIns="0" bIns="0" anchor="ctr">
            <a:normAutofit/>
          </a:bodyPr>
          <a:lstStyle/>
          <a:p>
            <a:pPr algn="ctr">
              <a:lnSpc>
                <a:spcPct val="93000"/>
              </a:lnSpc>
              <a:buNone/>
              <a:defRPr sz="1440" b="1" i="0">
                <a:solidFill>
                  <a:srgbClr val="203448"/>
                </a:solidFill>
                <a:latin typeface="Georgia"/>
                <a:ea typeface="Georgia"/>
                <a:cs typeface="Georgia"/>
              </a:defRPr>
            </a:pPr>
            <a:r>
              <a:rPr sz="1440" b="1" i="0">
                <a:solidFill>
                  <a:srgbClr val="203448"/>
                </a:solidFill>
                <a:latin typeface="Georgia"/>
                <a:ea typeface="Georgia"/>
                <a:cs typeface="Georgia"/>
              </a:rPr>
              <a:t>watermark model</a:t>
            </a:r>
          </a:p>
          <a:p>
            <a:pPr algn="ctr">
              <a:lnSpc>
                <a:spcPct val="93000"/>
              </a:lnSpc>
              <a:buNone/>
              <a:defRPr sz="1440" b="1" i="0">
                <a:solidFill>
                  <a:srgbClr val="203448"/>
                </a:solidFill>
                <a:latin typeface="Georgia"/>
                <a:ea typeface="Georgia"/>
                <a:cs typeface="Georgia"/>
              </a:defRPr>
            </a:pPr>
            <a:r>
              <a:rPr sz="1440" b="1" i="0">
                <a:solidFill>
                  <a:srgbClr val="203448"/>
                </a:solidFill>
                <a:latin typeface="Georgia"/>
                <a:ea typeface="Georgia"/>
                <a:cs typeface="Georgia"/>
              </a:rPr>
              <a:t>robust to edits</a:t>
            </a:r>
          </a:p>
        </p:txBody>
      </p:sp>
      <p:sp>
        <p:nvSpPr>
          <p:cNvPr id="21" name="Rectangle 20">
            <a:extLst>
              <a:ext uri="{FF2B5EF4-FFF2-40B4-BE49-F238E27FC236}">
                <a16:creationId xmlns:a16="http://schemas.microsoft.com/office/drawing/2014/main" id="{DFF0BB52-250A-49EF-9B45-2CCE3F15F7D1}"/>
              </a:ext>
            </a:extLst>
          </p:cNvPr>
          <p:cNvSpPr>
            <a:spLocks noGrp="1"/>
          </p:cNvSpPr>
          <p:nvPr/>
        </p:nvSpPr>
        <p:spPr>
          <a:xfrm>
            <a:off x="7524750" y="3857625"/>
            <a:ext cx="2857500" cy="323850"/>
          </a:xfrm>
          <a:prstGeom prst="rect">
            <a:avLst/>
          </a:prstGeom>
          <a:noFill/>
          <a:ln w="0">
            <a:noFill/>
            <a:prstDash val="solid"/>
          </a:ln>
        </p:spPr>
        <p:txBody>
          <a:bodyPr wrap="square" lIns="0" tIns="0" rIns="0" bIns="0" anchor="ctr">
            <a:normAutofit/>
          </a:bodyPr>
          <a:lstStyle/>
          <a:p>
            <a:pPr algn="ctr">
              <a:lnSpc>
                <a:spcPct val="96000"/>
              </a:lnSpc>
              <a:buNone/>
              <a:defRPr sz="990" b="1" i="0">
                <a:solidFill>
                  <a:srgbClr val="70246F"/>
                </a:solidFill>
                <a:latin typeface="Avenir Next"/>
                <a:ea typeface="Avenir Next"/>
                <a:cs typeface="Avenir Next"/>
              </a:defRPr>
            </a:pPr>
            <a:r>
              <a:rPr sz="990" b="1" i="0">
                <a:solidFill>
                  <a:srgbClr val="70246F"/>
                </a:solidFill>
                <a:latin typeface="Avenir Next"/>
                <a:ea typeface="Avenir Next"/>
                <a:cs typeface="Avenir Next"/>
              </a:rPr>
              <a:t>reused output</a:t>
            </a:r>
          </a:p>
        </p:txBody>
      </p:sp>
      <p:sp>
        <p:nvSpPr>
          <p:cNvPr id="22" name="Rectangle 21">
            <a:extLst>
              <a:ext uri="{FF2B5EF4-FFF2-40B4-BE49-F238E27FC236}">
                <a16:creationId xmlns:a16="http://schemas.microsoft.com/office/drawing/2014/main" id="{BE0BC616-D972-4E9D-B122-21E4B73C72AD}"/>
              </a:ext>
            </a:extLst>
          </p:cNvPr>
          <p:cNvSpPr>
            <a:spLocks noGrp="1"/>
          </p:cNvSpPr>
          <p:nvPr/>
        </p:nvSpPr>
        <p:spPr>
          <a:xfrm>
            <a:off x="1666875" y="5095875"/>
            <a:ext cx="8858250" cy="819150"/>
          </a:xfrm>
          <a:prstGeom prst="rect">
            <a:avLst/>
          </a:prstGeom>
          <a:solidFill>
            <a:srgbClr val="E7EFF8"/>
          </a:solidFill>
          <a:ln w="9525">
            <a:solidFill>
              <a:srgbClr val="3974B9"/>
            </a:solidFill>
            <a:prstDash val="solid"/>
          </a:ln>
        </p:spPr>
        <p:txBody>
          <a:bodyPr/>
          <a:lstStyle/>
          <a:p>
            <a:endParaRPr/>
          </a:p>
        </p:txBody>
      </p:sp>
      <p:sp>
        <p:nvSpPr>
          <p:cNvPr id="23" name="Rectangle 22">
            <a:extLst>
              <a:ext uri="{FF2B5EF4-FFF2-40B4-BE49-F238E27FC236}">
                <a16:creationId xmlns:a16="http://schemas.microsoft.com/office/drawing/2014/main" id="{E9B5EABA-C8B8-4988-8504-64D2CA2CFFA2}"/>
              </a:ext>
            </a:extLst>
          </p:cNvPr>
          <p:cNvSpPr>
            <a:spLocks noGrp="1"/>
          </p:cNvSpPr>
          <p:nvPr/>
        </p:nvSpPr>
        <p:spPr>
          <a:xfrm>
            <a:off x="2000250" y="5248275"/>
            <a:ext cx="8191500" cy="552450"/>
          </a:xfrm>
          <a:prstGeom prst="rect">
            <a:avLst/>
          </a:prstGeom>
          <a:noFill/>
          <a:ln w="0">
            <a:noFill/>
            <a:prstDash val="solid"/>
          </a:ln>
        </p:spPr>
        <p:txBody>
          <a:bodyPr wrap="square" lIns="0" tIns="0" rIns="0" bIns="0" anchor="ctr">
            <a:normAutofit/>
          </a:bodyPr>
          <a:lstStyle/>
          <a:p>
            <a:pPr algn="ctr">
              <a:lnSpc>
                <a:spcPct val="94000"/>
              </a:lnSpc>
              <a:buNone/>
              <a:defRPr sz="1380" b="1" i="0">
                <a:solidFill>
                  <a:srgbClr val="203448"/>
                </a:solidFill>
                <a:latin typeface="Georgia"/>
                <a:ea typeface="Georgia"/>
                <a:cs typeface="Georgia"/>
              </a:defRPr>
            </a:pPr>
            <a:r>
              <a:rPr sz="1380" b="1" i="0">
                <a:solidFill>
                  <a:srgbClr val="203448"/>
                </a:solidFill>
                <a:latin typeface="Georgia"/>
                <a:ea typeface="Georgia"/>
                <a:cs typeface="Georgia"/>
              </a:rPr>
              <a:t>AudioLDM 2 is not the generator inside either new system: only its VAE or generated data is reused.</a:t>
            </a:r>
          </a:p>
        </p:txBody>
      </p:sp>
      <p:sp>
        <p:nvSpPr>
          <p:cNvPr id="25" name="numbered-citations-46">
            <a:extLst>
              <a:ext uri="{FF2B5EF4-FFF2-40B4-BE49-F238E27FC236}">
                <a16:creationId xmlns:a16="http://schemas.microsoft.com/office/drawing/2014/main" id="{60A262B9-F7E7-479C-9B4A-3C400472D839}"/>
              </a:ext>
            </a:extLst>
          </p:cNvPr>
          <p:cNvSpPr>
            <a:spLocks noGrp="1"/>
          </p:cNvSpPr>
          <p:nvPr/>
        </p:nvSpPr>
        <p:spPr>
          <a:xfrm>
            <a:off x="533400" y="6276975"/>
            <a:ext cx="10477500" cy="428625"/>
          </a:xfrm>
          <a:prstGeom prst="rect">
            <a:avLst/>
          </a:prstGeom>
          <a:noFill/>
          <a:ln w="0">
            <a:noFill/>
            <a:prstDash val="solid"/>
          </a:ln>
        </p:spPr>
        <p:txBody>
          <a:bodyPr wrap="square" lIns="0" tIns="0" rIns="0" bIns="0" anchor="b">
            <a:normAutofit/>
          </a:bodyPr>
          <a:lstStyle/>
          <a:p>
            <a:pPr algn="l">
              <a:lnSpc>
                <a:spcPct val="95000"/>
              </a:lnSpc>
              <a:buNone/>
              <a:defRPr sz="840" b="0" i="0">
                <a:solidFill>
                  <a:srgbClr val="66717A"/>
                </a:solidFill>
                <a:latin typeface="Avenir Next"/>
                <a:ea typeface="Avenir Next"/>
                <a:cs typeface="Avenir Next"/>
              </a:defRPr>
            </a:pPr>
            <a:r>
              <a:rPr sz="840" b="0" i="0">
                <a:solidFill>
                  <a:srgbClr val="66717A"/>
                </a:solidFill>
                <a:latin typeface="Avenir Next"/>
                <a:ea typeface="Avenir Next"/>
                <a:cs typeface="Avenir Next"/>
              </a:rPr>
              <a:t>[11] K. Liu et al., “JavisDiT,” ICLR 2026.</a:t>
            </a:r>
          </a:p>
          <a:p>
            <a:pPr algn="l">
              <a:lnSpc>
                <a:spcPct val="95000"/>
              </a:lnSpc>
              <a:buNone/>
              <a:defRPr sz="840" b="0" i="0">
                <a:solidFill>
                  <a:srgbClr val="66717A"/>
                </a:solidFill>
                <a:latin typeface="Avenir Next"/>
                <a:ea typeface="Avenir Next"/>
                <a:cs typeface="Avenir Next"/>
              </a:defRPr>
            </a:pPr>
            <a:r>
              <a:rPr sz="840" b="0" i="0">
                <a:solidFill>
                  <a:srgbClr val="66717A"/>
                </a:solidFill>
                <a:latin typeface="Avenir Next"/>
                <a:ea typeface="Avenir Next"/>
                <a:cs typeface="Avenir Next"/>
              </a:rPr>
              <a:t>[12] Y. Liu et al., “XAttnMark,” ICML 2025.</a:t>
            </a:r>
          </a:p>
        </p:txBody>
      </p:sp>
    </p:spTree>
    <p:extLst>
      <p:ext uri="{BB962C8B-B14F-4D97-AF65-F5344CB8AC3E}">
        <p14:creationId xmlns:p14="http://schemas.microsoft.com/office/powerpoint/2010/main" val="953089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8F6F1"/>
        </a:solidFill>
        <a:effectLst/>
      </p:bgPr>
    </p:bg>
    <p:spTree>
      <p:nvGrpSpPr>
        <p:cNvPr id="1" name=""/>
        <p:cNvGrpSpPr/>
        <p:nvPr/>
      </p:nvGrpSpPr>
      <p:grpSpPr>
        <a:xfrm>
          <a:off x="0" y="0"/>
          <a:ext cx="0" cy="0"/>
          <a:chOff x="0" y="0"/>
          <a:chExt cx="0" cy="0"/>
        </a:xfrm>
      </p:grpSpPr>
      <p:sp>
        <p:nvSpPr>
          <p:cNvPr id="31" name="section-65">
            <a:extLst>
              <a:ext uri="{FF2B5EF4-FFF2-40B4-BE49-F238E27FC236}">
                <a16:creationId xmlns:a16="http://schemas.microsoft.com/office/drawing/2014/main" id="{1C34F6C1-5852-4EA7-91AF-D10F3D902C27}"/>
              </a:ext>
            </a:extLst>
          </p:cNvPr>
          <p:cNvSpPr>
            <a:spLocks noGrp="1"/>
          </p:cNvSpPr>
          <p:nvPr/>
        </p:nvSpPr>
        <p:spPr>
          <a:xfrm>
            <a:off x="533400" y="238125"/>
            <a:ext cx="3619500" cy="209550"/>
          </a:xfrm>
          <a:prstGeom prst="rect">
            <a:avLst/>
          </a:prstGeom>
          <a:noFill/>
          <a:ln w="0">
            <a:noFill/>
            <a:prstDash val="solid"/>
          </a:ln>
        </p:spPr>
        <p:txBody>
          <a:bodyPr wrap="square" lIns="0" tIns="0" rIns="0" bIns="0" anchor="ctr">
            <a:noAutofit/>
          </a:bodyPr>
          <a:lstStyle/>
          <a:p>
            <a:pPr algn="l">
              <a:buNone/>
              <a:defRPr sz="863" b="1" i="0">
                <a:solidFill>
                  <a:srgbClr val="203448"/>
                </a:solidFill>
                <a:latin typeface="Avenir Next"/>
                <a:ea typeface="Avenir Next"/>
                <a:cs typeface="Avenir Next"/>
              </a:defRPr>
            </a:pPr>
            <a:r>
              <a:rPr sz="863" b="1" i="0">
                <a:solidFill>
                  <a:srgbClr val="203448"/>
                </a:solidFill>
                <a:latin typeface="Avenir Next"/>
                <a:ea typeface="Avenir Next"/>
                <a:cs typeface="Avenir Next"/>
              </a:rPr>
              <a:t>THE IMPACT</a:t>
            </a:r>
          </a:p>
        </p:txBody>
      </p:sp>
      <p:sp>
        <p:nvSpPr>
          <p:cNvPr id="2" name="Straight Connector 1">
            <a:extLst>
              <a:ext uri="{FF2B5EF4-FFF2-40B4-BE49-F238E27FC236}">
                <a16:creationId xmlns:a16="http://schemas.microsoft.com/office/drawing/2014/main" id="{8F21947D-F583-4FE6-A3F8-3B9474114033}"/>
              </a:ext>
            </a:extLst>
          </p:cNvPr>
          <p:cNvSpPr>
            <a:spLocks noGrp="1"/>
          </p:cNvSpPr>
          <p:nvPr/>
        </p:nvSpPr>
        <p:spPr>
          <a:xfrm>
            <a:off x="533400" y="514350"/>
            <a:ext cx="11125200" cy="0"/>
          </a:xfrm>
          <a:prstGeom prst="line">
            <a:avLst/>
          </a:prstGeom>
          <a:noFill/>
          <a:ln w="9525">
            <a:solidFill>
              <a:srgbClr val="203448"/>
            </a:solidFill>
            <a:prstDash val="solid"/>
          </a:ln>
        </p:spPr>
        <p:txBody>
          <a:bodyPr/>
          <a:lstStyle/>
          <a:p>
            <a:endParaRPr/>
          </a:p>
        </p:txBody>
      </p:sp>
      <p:sp>
        <p:nvSpPr>
          <p:cNvPr id="3" name="title-65">
            <a:extLst>
              <a:ext uri="{FF2B5EF4-FFF2-40B4-BE49-F238E27FC236}">
                <a16:creationId xmlns:a16="http://schemas.microsoft.com/office/drawing/2014/main" id="{9B90D5BC-6465-4438-9B12-EDD998A2161D}"/>
              </a:ext>
            </a:extLst>
          </p:cNvPr>
          <p:cNvSpPr>
            <a:spLocks noGrp="1"/>
          </p:cNvSpPr>
          <p:nvPr/>
        </p:nvSpPr>
        <p:spPr>
          <a:xfrm>
            <a:off x="533400" y="676275"/>
            <a:ext cx="11125200" cy="571500"/>
          </a:xfrm>
          <a:prstGeom prst="rect">
            <a:avLst/>
          </a:prstGeom>
          <a:noFill/>
          <a:ln w="0">
            <a:noFill/>
            <a:prstDash val="solid"/>
          </a:ln>
        </p:spPr>
        <p:txBody>
          <a:bodyPr wrap="square" lIns="0" tIns="0" rIns="0" bIns="0" anchor="ctr">
            <a:normAutofit fontScale="93555"/>
          </a:bodyPr>
          <a:lstStyle/>
          <a:p>
            <a:pPr algn="l">
              <a:buNone/>
              <a:defRPr sz="2775" b="1" i="0">
                <a:solidFill>
                  <a:srgbClr val="151412"/>
                </a:solidFill>
                <a:latin typeface="Avenir Next"/>
                <a:ea typeface="Avenir Next"/>
                <a:cs typeface="Avenir Next"/>
              </a:defRPr>
            </a:pPr>
            <a:r>
              <a:rPr sz="2775" b="1" i="0">
                <a:solidFill>
                  <a:srgbClr val="151412"/>
                </a:solidFill>
                <a:latin typeface="Avenir Next"/>
                <a:ea typeface="Avenir Next"/>
                <a:cs typeface="Avenir Next"/>
              </a:rPr>
              <a:t>Autoregressive-plus-flow systems now span speech, music, and audio</a:t>
            </a:r>
          </a:p>
        </p:txBody>
      </p:sp>
      <p:sp>
        <p:nvSpPr>
          <p:cNvPr id="4" name="Rectangle 3">
            <a:extLst>
              <a:ext uri="{FF2B5EF4-FFF2-40B4-BE49-F238E27FC236}">
                <a16:creationId xmlns:a16="http://schemas.microsoft.com/office/drawing/2014/main" id="{7746F748-A2AF-4D94-932C-4226A3D67786}"/>
              </a:ext>
            </a:extLst>
          </p:cNvPr>
          <p:cNvSpPr>
            <a:spLocks noGrp="1"/>
          </p:cNvSpPr>
          <p:nvPr/>
        </p:nvSpPr>
        <p:spPr>
          <a:xfrm>
            <a:off x="11239500" y="6448425"/>
            <a:ext cx="400050" cy="171450"/>
          </a:xfrm>
          <a:prstGeom prst="rect">
            <a:avLst/>
          </a:prstGeom>
          <a:noFill/>
          <a:ln w="0">
            <a:noFill/>
            <a:prstDash val="solid"/>
          </a:ln>
        </p:spPr>
        <p:txBody>
          <a:bodyPr wrap="square" lIns="0" tIns="0" rIns="0" bIns="0" anchor="b">
            <a:noAutofit/>
          </a:bodyPr>
          <a:lstStyle/>
          <a:p>
            <a:pPr algn="r">
              <a:buNone/>
              <a:defRPr sz="825" b="0" i="0">
                <a:solidFill>
                  <a:srgbClr val="66717A"/>
                </a:solidFill>
                <a:latin typeface="Avenir Next"/>
                <a:ea typeface="Avenir Next"/>
                <a:cs typeface="Avenir Next"/>
              </a:defRPr>
            </a:pPr>
            <a:r>
              <a:rPr lang="en-US" sz="825" b="0" i="0" dirty="0">
                <a:solidFill>
                  <a:srgbClr val="66717A"/>
                </a:solidFill>
                <a:latin typeface="Avenir Next"/>
                <a:ea typeface="Avenir Next"/>
                <a:cs typeface="Avenir Next"/>
              </a:rPr>
              <a:t>39</a:t>
            </a:r>
            <a:endParaRPr sz="825" b="0" i="0" dirty="0">
              <a:solidFill>
                <a:srgbClr val="66717A"/>
              </a:solidFill>
              <a:latin typeface="Avenir Next"/>
              <a:ea typeface="Avenir Next"/>
              <a:cs typeface="Avenir Next"/>
            </a:endParaRPr>
          </a:p>
        </p:txBody>
      </p:sp>
      <p:sp>
        <p:nvSpPr>
          <p:cNvPr id="5" name="Rounded Rectangle 4">
            <a:extLst>
              <a:ext uri="{FF2B5EF4-FFF2-40B4-BE49-F238E27FC236}">
                <a16:creationId xmlns:a16="http://schemas.microsoft.com/office/drawing/2014/main" id="{D2D83105-6C89-430F-A79D-FB681DA92032}"/>
              </a:ext>
            </a:extLst>
          </p:cNvPr>
          <p:cNvSpPr>
            <a:spLocks noGrp="1"/>
          </p:cNvSpPr>
          <p:nvPr/>
        </p:nvSpPr>
        <p:spPr>
          <a:xfrm>
            <a:off x="8572500" y="1323975"/>
            <a:ext cx="3048000" cy="285750"/>
          </a:xfrm>
          <a:prstGeom prst="roundRect">
            <a:avLst>
              <a:gd name="adj" fmla="val 40000"/>
            </a:avLst>
          </a:prstGeom>
          <a:solidFill>
            <a:srgbClr val="F8F6F1"/>
          </a:solidFill>
          <a:ln w="11430">
            <a:solidFill>
              <a:srgbClr val="70246F"/>
            </a:solidFill>
            <a:prstDash val="solid"/>
          </a:ln>
        </p:spPr>
        <p:txBody>
          <a:bodyPr/>
          <a:lstStyle/>
          <a:p>
            <a:endParaRPr/>
          </a:p>
        </p:txBody>
      </p:sp>
      <p:sp>
        <p:nvSpPr>
          <p:cNvPr id="6" name="Rectangle 5">
            <a:extLst>
              <a:ext uri="{FF2B5EF4-FFF2-40B4-BE49-F238E27FC236}">
                <a16:creationId xmlns:a16="http://schemas.microsoft.com/office/drawing/2014/main" id="{E1ED61DD-4720-4C03-9674-0A9AA42D63C4}"/>
              </a:ext>
            </a:extLst>
          </p:cNvPr>
          <p:cNvSpPr>
            <a:spLocks noGrp="1"/>
          </p:cNvSpPr>
          <p:nvPr/>
        </p:nvSpPr>
        <p:spPr>
          <a:xfrm>
            <a:off x="8686800" y="1362075"/>
            <a:ext cx="2819400" cy="200025"/>
          </a:xfrm>
          <a:prstGeom prst="rect">
            <a:avLst/>
          </a:prstGeom>
          <a:noFill/>
          <a:ln w="0">
            <a:noFill/>
            <a:prstDash val="solid"/>
          </a:ln>
        </p:spPr>
        <p:txBody>
          <a:bodyPr wrap="square" lIns="0" tIns="0" rIns="0" bIns="0" anchor="ctr">
            <a:normAutofit/>
          </a:bodyPr>
          <a:lstStyle/>
          <a:p>
            <a:pPr algn="ctr">
              <a:buNone/>
              <a:defRPr sz="863" b="1" i="0">
                <a:solidFill>
                  <a:srgbClr val="70246F"/>
                </a:solidFill>
                <a:latin typeface="Avenir Next"/>
                <a:ea typeface="Avenir Next"/>
                <a:cs typeface="Avenir Next"/>
              </a:defRPr>
            </a:pPr>
            <a:r>
              <a:rPr sz="863" b="1" i="0">
                <a:solidFill>
                  <a:srgbClr val="70246F"/>
                </a:solidFill>
                <a:latin typeface="Avenir Next"/>
                <a:ea typeface="Avenir Next"/>
                <a:cs typeface="Avenir Next"/>
              </a:rPr>
              <a:t>RELATED ARCHITECTURES · NO WEIGHT REUSE</a:t>
            </a:r>
          </a:p>
        </p:txBody>
      </p:sp>
      <p:sp>
        <p:nvSpPr>
          <p:cNvPr id="7" name="Rectangle 6">
            <a:extLst>
              <a:ext uri="{FF2B5EF4-FFF2-40B4-BE49-F238E27FC236}">
                <a16:creationId xmlns:a16="http://schemas.microsoft.com/office/drawing/2014/main" id="{FE921852-08ED-4A9B-AEA2-75BB3D38FDCD}"/>
              </a:ext>
            </a:extLst>
          </p:cNvPr>
          <p:cNvSpPr>
            <a:spLocks noGrp="1"/>
          </p:cNvSpPr>
          <p:nvPr/>
        </p:nvSpPr>
        <p:spPr>
          <a:xfrm>
            <a:off x="571500" y="1714500"/>
            <a:ext cx="1333500" cy="247650"/>
          </a:xfrm>
          <a:prstGeom prst="rect">
            <a:avLst/>
          </a:prstGeom>
          <a:noFill/>
          <a:ln w="0">
            <a:noFill/>
            <a:prstDash val="solid"/>
          </a:ln>
        </p:spPr>
        <p:txBody>
          <a:bodyPr wrap="square" lIns="0" tIns="0" rIns="0" bIns="0" anchor="t">
            <a:noAutofit/>
          </a:bodyPr>
          <a:lstStyle/>
          <a:p>
            <a:pPr algn="l">
              <a:buNone/>
              <a:defRPr sz="938" b="1" i="0">
                <a:solidFill>
                  <a:srgbClr val="203448"/>
                </a:solidFill>
                <a:latin typeface="Avenir Next"/>
                <a:ea typeface="Avenir Next"/>
                <a:cs typeface="Avenir Next"/>
              </a:defRPr>
            </a:pPr>
            <a:r>
              <a:rPr sz="938" b="1" i="0">
                <a:solidFill>
                  <a:srgbClr val="203448"/>
                </a:solidFill>
                <a:latin typeface="Avenir Next"/>
                <a:ea typeface="Avenir Next"/>
                <a:cs typeface="Avenir Next"/>
              </a:rPr>
              <a:t>DOMAIN</a:t>
            </a:r>
          </a:p>
        </p:txBody>
      </p:sp>
      <p:sp>
        <p:nvSpPr>
          <p:cNvPr id="8" name="Rectangle 7">
            <a:extLst>
              <a:ext uri="{FF2B5EF4-FFF2-40B4-BE49-F238E27FC236}">
                <a16:creationId xmlns:a16="http://schemas.microsoft.com/office/drawing/2014/main" id="{95C922B4-CA1E-4B4A-A8D9-721E06B31352}"/>
              </a:ext>
            </a:extLst>
          </p:cNvPr>
          <p:cNvSpPr>
            <a:spLocks noGrp="1"/>
          </p:cNvSpPr>
          <p:nvPr/>
        </p:nvSpPr>
        <p:spPr>
          <a:xfrm>
            <a:off x="2047875" y="1714500"/>
            <a:ext cx="2095500" cy="247650"/>
          </a:xfrm>
          <a:prstGeom prst="rect">
            <a:avLst/>
          </a:prstGeom>
          <a:noFill/>
          <a:ln w="0">
            <a:noFill/>
            <a:prstDash val="solid"/>
          </a:ln>
        </p:spPr>
        <p:txBody>
          <a:bodyPr wrap="square" lIns="0" tIns="0" rIns="0" bIns="0" anchor="t">
            <a:noAutofit/>
          </a:bodyPr>
          <a:lstStyle/>
          <a:p>
            <a:pPr algn="ctr">
              <a:buNone/>
              <a:defRPr sz="938" b="1" i="0">
                <a:solidFill>
                  <a:srgbClr val="203448"/>
                </a:solidFill>
                <a:latin typeface="Avenir Next"/>
                <a:ea typeface="Avenir Next"/>
                <a:cs typeface="Avenir Next"/>
              </a:defRPr>
            </a:pPr>
            <a:r>
              <a:rPr sz="938" b="1" i="0">
                <a:solidFill>
                  <a:srgbClr val="203448"/>
                </a:solidFill>
                <a:latin typeface="Avenir Next"/>
                <a:ea typeface="Avenir Next"/>
                <a:cs typeface="Avenir Next"/>
              </a:rPr>
              <a:t>SYSTEM</a:t>
            </a:r>
          </a:p>
        </p:txBody>
      </p:sp>
      <p:sp>
        <p:nvSpPr>
          <p:cNvPr id="9" name="Rectangle 8">
            <a:extLst>
              <a:ext uri="{FF2B5EF4-FFF2-40B4-BE49-F238E27FC236}">
                <a16:creationId xmlns:a16="http://schemas.microsoft.com/office/drawing/2014/main" id="{18142B75-E065-424E-84D3-286F727BFEA0}"/>
              </a:ext>
            </a:extLst>
          </p:cNvPr>
          <p:cNvSpPr>
            <a:spLocks noGrp="1"/>
          </p:cNvSpPr>
          <p:nvPr/>
        </p:nvSpPr>
        <p:spPr>
          <a:xfrm>
            <a:off x="4333875" y="1714500"/>
            <a:ext cx="3238500" cy="247650"/>
          </a:xfrm>
          <a:prstGeom prst="rect">
            <a:avLst/>
          </a:prstGeom>
          <a:noFill/>
          <a:ln w="0">
            <a:noFill/>
            <a:prstDash val="solid"/>
          </a:ln>
        </p:spPr>
        <p:txBody>
          <a:bodyPr wrap="square" lIns="0" tIns="0" rIns="0" bIns="0" anchor="t">
            <a:noAutofit/>
          </a:bodyPr>
          <a:lstStyle/>
          <a:p>
            <a:pPr algn="ctr">
              <a:buNone/>
              <a:defRPr sz="938" b="1" i="0">
                <a:solidFill>
                  <a:srgbClr val="70246F"/>
                </a:solidFill>
                <a:latin typeface="Avenir Next"/>
                <a:ea typeface="Avenir Next"/>
                <a:cs typeface="Avenir Next"/>
              </a:defRPr>
            </a:pPr>
            <a:r>
              <a:rPr sz="938" b="1" i="0">
                <a:solidFill>
                  <a:srgbClr val="70246F"/>
                </a:solidFill>
                <a:latin typeface="Avenir Next"/>
                <a:ea typeface="Avenir Next"/>
                <a:cs typeface="Avenir Next"/>
              </a:rPr>
              <a:t>AUTOREGRESSIVE REPRESENTATION</a:t>
            </a:r>
          </a:p>
        </p:txBody>
      </p:sp>
      <p:sp>
        <p:nvSpPr>
          <p:cNvPr id="10" name="Rectangle 9">
            <a:extLst>
              <a:ext uri="{FF2B5EF4-FFF2-40B4-BE49-F238E27FC236}">
                <a16:creationId xmlns:a16="http://schemas.microsoft.com/office/drawing/2014/main" id="{F0A49ACA-7A69-4E49-A79B-E1835BF77D5C}"/>
              </a:ext>
            </a:extLst>
          </p:cNvPr>
          <p:cNvSpPr>
            <a:spLocks noGrp="1"/>
          </p:cNvSpPr>
          <p:nvPr/>
        </p:nvSpPr>
        <p:spPr>
          <a:xfrm>
            <a:off x="7810500" y="1714500"/>
            <a:ext cx="3810000" cy="247650"/>
          </a:xfrm>
          <a:prstGeom prst="rect">
            <a:avLst/>
          </a:prstGeom>
          <a:noFill/>
          <a:ln w="0">
            <a:noFill/>
            <a:prstDash val="solid"/>
          </a:ln>
        </p:spPr>
        <p:txBody>
          <a:bodyPr wrap="square" lIns="0" tIns="0" rIns="0" bIns="0" anchor="t">
            <a:noAutofit/>
          </a:bodyPr>
          <a:lstStyle/>
          <a:p>
            <a:pPr algn="ctr">
              <a:buNone/>
              <a:defRPr sz="938" b="1" i="0">
                <a:solidFill>
                  <a:srgbClr val="70246F"/>
                </a:solidFill>
                <a:latin typeface="Avenir Next"/>
                <a:ea typeface="Avenir Next"/>
                <a:cs typeface="Avenir Next"/>
              </a:defRPr>
            </a:pPr>
            <a:r>
              <a:rPr sz="938" b="1" i="0">
                <a:solidFill>
                  <a:srgbClr val="70246F"/>
                </a:solidFill>
                <a:latin typeface="Avenir Next"/>
                <a:ea typeface="Avenir Next"/>
                <a:cs typeface="Avenir Next"/>
              </a:rPr>
              <a:t>FLOW-MATCHING GENERATOR</a:t>
            </a:r>
          </a:p>
        </p:txBody>
      </p:sp>
      <p:sp>
        <p:nvSpPr>
          <p:cNvPr id="11" name="Straight Connector 10">
            <a:extLst>
              <a:ext uri="{FF2B5EF4-FFF2-40B4-BE49-F238E27FC236}">
                <a16:creationId xmlns:a16="http://schemas.microsoft.com/office/drawing/2014/main" id="{74886F74-49DD-469D-82ED-77DE9B2132BA}"/>
              </a:ext>
            </a:extLst>
          </p:cNvPr>
          <p:cNvSpPr>
            <a:spLocks noGrp="1"/>
          </p:cNvSpPr>
          <p:nvPr/>
        </p:nvSpPr>
        <p:spPr>
          <a:xfrm>
            <a:off x="571500" y="2095500"/>
            <a:ext cx="11049000" cy="0"/>
          </a:xfrm>
          <a:prstGeom prst="line">
            <a:avLst/>
          </a:prstGeom>
          <a:noFill/>
          <a:ln w="15240">
            <a:solidFill>
              <a:srgbClr val="151412"/>
            </a:solidFill>
            <a:prstDash val="solid"/>
          </a:ln>
        </p:spPr>
        <p:txBody>
          <a:bodyPr/>
          <a:lstStyle/>
          <a:p>
            <a:endParaRPr/>
          </a:p>
        </p:txBody>
      </p:sp>
      <p:sp>
        <p:nvSpPr>
          <p:cNvPr id="12" name="Rectangle 11">
            <a:extLst>
              <a:ext uri="{FF2B5EF4-FFF2-40B4-BE49-F238E27FC236}">
                <a16:creationId xmlns:a16="http://schemas.microsoft.com/office/drawing/2014/main" id="{265A1A4E-7DE2-400B-AB4C-4CC726C1E8AD}"/>
              </a:ext>
            </a:extLst>
          </p:cNvPr>
          <p:cNvSpPr>
            <a:spLocks noGrp="1"/>
          </p:cNvSpPr>
          <p:nvPr/>
        </p:nvSpPr>
        <p:spPr>
          <a:xfrm>
            <a:off x="571500" y="2428875"/>
            <a:ext cx="1333500" cy="533400"/>
          </a:xfrm>
          <a:prstGeom prst="rect">
            <a:avLst/>
          </a:prstGeom>
          <a:noFill/>
          <a:ln w="0">
            <a:noFill/>
            <a:prstDash val="solid"/>
          </a:ln>
        </p:spPr>
        <p:txBody>
          <a:bodyPr wrap="square" lIns="0" tIns="0" rIns="0" bIns="0" anchor="ctr">
            <a:normAutofit/>
          </a:bodyPr>
          <a:lstStyle/>
          <a:p>
            <a:pPr algn="l">
              <a:buNone/>
              <a:defRPr sz="975" b="1" i="0">
                <a:solidFill>
                  <a:srgbClr val="3974B9"/>
                </a:solidFill>
                <a:latin typeface="Avenir Next"/>
                <a:ea typeface="Avenir Next"/>
                <a:cs typeface="Avenir Next"/>
              </a:defRPr>
            </a:pPr>
            <a:r>
              <a:rPr sz="975" b="1" i="0">
                <a:solidFill>
                  <a:srgbClr val="3974B9"/>
                </a:solidFill>
                <a:latin typeface="Avenir Next"/>
                <a:ea typeface="Avenir Next"/>
                <a:cs typeface="Avenir Next"/>
              </a:rPr>
              <a:t>SPEECH</a:t>
            </a:r>
          </a:p>
        </p:txBody>
      </p:sp>
      <p:sp>
        <p:nvSpPr>
          <p:cNvPr id="13" name="Rectangle 12">
            <a:extLst>
              <a:ext uri="{FF2B5EF4-FFF2-40B4-BE49-F238E27FC236}">
                <a16:creationId xmlns:a16="http://schemas.microsoft.com/office/drawing/2014/main" id="{9D8EF649-77D0-49B1-9C06-E0D89C155811}"/>
              </a:ext>
            </a:extLst>
          </p:cNvPr>
          <p:cNvSpPr>
            <a:spLocks noGrp="1"/>
          </p:cNvSpPr>
          <p:nvPr/>
        </p:nvSpPr>
        <p:spPr>
          <a:xfrm>
            <a:off x="2047875" y="2381250"/>
            <a:ext cx="2095500" cy="571500"/>
          </a:xfrm>
          <a:prstGeom prst="rect">
            <a:avLst/>
          </a:prstGeom>
          <a:noFill/>
          <a:ln w="0">
            <a:noFill/>
            <a:prstDash val="solid"/>
          </a:ln>
        </p:spPr>
        <p:txBody>
          <a:bodyPr wrap="square" lIns="0" tIns="0" rIns="0" bIns="0" anchor="ctr">
            <a:normAutofit/>
          </a:bodyPr>
          <a:lstStyle/>
          <a:p>
            <a:pPr algn="ctr">
              <a:buNone/>
              <a:defRPr sz="1575" b="1" i="0">
                <a:solidFill>
                  <a:srgbClr val="151412"/>
                </a:solidFill>
                <a:latin typeface="Georgia"/>
                <a:ea typeface="Georgia"/>
                <a:cs typeface="Georgia"/>
              </a:defRPr>
            </a:pPr>
            <a:r>
              <a:rPr sz="1575" b="1" i="0">
                <a:solidFill>
                  <a:srgbClr val="151412"/>
                </a:solidFill>
                <a:latin typeface="Georgia"/>
                <a:ea typeface="Georgia"/>
                <a:cs typeface="Georgia"/>
              </a:rPr>
              <a:t>CosyVoice 2</a:t>
            </a:r>
          </a:p>
          <a:p>
            <a:pPr algn="ctr">
              <a:buNone/>
              <a:defRPr sz="1575" b="1" i="0">
                <a:solidFill>
                  <a:srgbClr val="151412"/>
                </a:solidFill>
                <a:latin typeface="Georgia"/>
                <a:ea typeface="Georgia"/>
                <a:cs typeface="Georgia"/>
              </a:defRPr>
            </a:pPr>
            <a:r>
              <a:rPr sz="1575" b="1" i="0">
                <a:solidFill>
                  <a:srgbClr val="151412"/>
                </a:solidFill>
                <a:latin typeface="Georgia"/>
                <a:ea typeface="Georgia"/>
                <a:cs typeface="Georgia"/>
              </a:rPr>
              <a:t>2024</a:t>
            </a:r>
          </a:p>
        </p:txBody>
      </p:sp>
      <p:sp>
        <p:nvSpPr>
          <p:cNvPr id="14" name="Rectangle 13">
            <a:extLst>
              <a:ext uri="{FF2B5EF4-FFF2-40B4-BE49-F238E27FC236}">
                <a16:creationId xmlns:a16="http://schemas.microsoft.com/office/drawing/2014/main" id="{B2BB7C2C-786C-435E-85C1-744E7B6A1F29}"/>
              </a:ext>
            </a:extLst>
          </p:cNvPr>
          <p:cNvSpPr>
            <a:spLocks noGrp="1"/>
          </p:cNvSpPr>
          <p:nvPr/>
        </p:nvSpPr>
        <p:spPr>
          <a:xfrm>
            <a:off x="4333875" y="2381250"/>
            <a:ext cx="3238500" cy="571500"/>
          </a:xfrm>
          <a:prstGeom prst="rect">
            <a:avLst/>
          </a:prstGeom>
          <a:noFill/>
          <a:ln w="0">
            <a:noFill/>
            <a:prstDash val="solid"/>
          </a:ln>
        </p:spPr>
        <p:txBody>
          <a:bodyPr wrap="square" lIns="0" tIns="0" rIns="0" bIns="0" anchor="ctr">
            <a:normAutofit/>
          </a:bodyPr>
          <a:lstStyle/>
          <a:p>
            <a:pPr algn="ctr">
              <a:buNone/>
              <a:defRPr sz="1425" b="1" i="0">
                <a:solidFill>
                  <a:srgbClr val="203448"/>
                </a:solidFill>
                <a:latin typeface="Avenir Next"/>
                <a:ea typeface="Avenir Next"/>
                <a:cs typeface="Avenir Next"/>
              </a:defRPr>
            </a:pPr>
            <a:r>
              <a:rPr sz="1425" b="1" i="0">
                <a:solidFill>
                  <a:srgbClr val="203448"/>
                </a:solidFill>
                <a:latin typeface="Avenir Next"/>
                <a:ea typeface="Avenir Next"/>
                <a:cs typeface="Avenir Next"/>
              </a:rPr>
              <a:t>semantic speech tokens</a:t>
            </a:r>
          </a:p>
        </p:txBody>
      </p:sp>
      <p:sp>
        <p:nvSpPr>
          <p:cNvPr id="15" name="Rectangle 14">
            <a:extLst>
              <a:ext uri="{FF2B5EF4-FFF2-40B4-BE49-F238E27FC236}">
                <a16:creationId xmlns:a16="http://schemas.microsoft.com/office/drawing/2014/main" id="{D73FDD0D-23B1-474A-B272-ADCA600962F4}"/>
              </a:ext>
            </a:extLst>
          </p:cNvPr>
          <p:cNvSpPr>
            <a:spLocks noGrp="1"/>
          </p:cNvSpPr>
          <p:nvPr/>
        </p:nvSpPr>
        <p:spPr>
          <a:xfrm>
            <a:off x="7810500" y="2314575"/>
            <a:ext cx="3810000" cy="438150"/>
          </a:xfrm>
          <a:prstGeom prst="rect">
            <a:avLst/>
          </a:prstGeom>
          <a:noFill/>
          <a:ln w="0">
            <a:noFill/>
            <a:prstDash val="solid"/>
          </a:ln>
        </p:spPr>
        <p:txBody>
          <a:bodyPr wrap="square" lIns="0" tIns="0" rIns="0" bIns="0" anchor="ctr">
            <a:normAutofit/>
          </a:bodyPr>
          <a:lstStyle/>
          <a:p>
            <a:pPr algn="ctr">
              <a:buNone/>
              <a:defRPr sz="1425" b="1" i="0">
                <a:solidFill>
                  <a:srgbClr val="203448"/>
                </a:solidFill>
                <a:latin typeface="Avenir Next"/>
                <a:ea typeface="Avenir Next"/>
                <a:cs typeface="Avenir Next"/>
              </a:defRPr>
            </a:pPr>
            <a:r>
              <a:rPr sz="1425" b="1" i="0">
                <a:solidFill>
                  <a:srgbClr val="203448"/>
                </a:solidFill>
                <a:latin typeface="Avenir Next"/>
                <a:ea typeface="Avenir Next"/>
                <a:cs typeface="Avenir Next"/>
              </a:rPr>
              <a:t>causal flow matching → mel</a:t>
            </a:r>
          </a:p>
        </p:txBody>
      </p:sp>
      <p:sp>
        <p:nvSpPr>
          <p:cNvPr id="16" name="Rectangle 15">
            <a:extLst>
              <a:ext uri="{FF2B5EF4-FFF2-40B4-BE49-F238E27FC236}">
                <a16:creationId xmlns:a16="http://schemas.microsoft.com/office/drawing/2014/main" id="{57F77BF7-3211-445A-AA72-C11599FAAE29}"/>
              </a:ext>
            </a:extLst>
          </p:cNvPr>
          <p:cNvSpPr>
            <a:spLocks noGrp="1"/>
          </p:cNvSpPr>
          <p:nvPr/>
        </p:nvSpPr>
        <p:spPr>
          <a:xfrm>
            <a:off x="7810500" y="2819400"/>
            <a:ext cx="3810000" cy="266700"/>
          </a:xfrm>
          <a:prstGeom prst="rect">
            <a:avLst/>
          </a:prstGeom>
          <a:noFill/>
          <a:ln w="0">
            <a:noFill/>
            <a:prstDash val="solid"/>
          </a:ln>
        </p:spPr>
        <p:txBody>
          <a:bodyPr wrap="square" lIns="0" tIns="0" rIns="0" bIns="0" anchor="t">
            <a:normAutofit/>
          </a:bodyPr>
          <a:lstStyle/>
          <a:p>
            <a:pPr algn="ctr">
              <a:buNone/>
              <a:defRPr sz="1013" b="0" i="0">
                <a:solidFill>
                  <a:srgbClr val="66717A"/>
                </a:solidFill>
                <a:latin typeface="Avenir Next"/>
                <a:ea typeface="Avenir Next"/>
                <a:cs typeface="Avenir Next"/>
              </a:defRPr>
            </a:pPr>
            <a:r>
              <a:rPr sz="1125" b="0" i="0">
                <a:solidFill>
                  <a:srgbClr val="66717A"/>
                </a:solidFill>
                <a:latin typeface="Avenir Next"/>
                <a:ea typeface="Avenir Next"/>
                <a:cs typeface="Avenir Next"/>
              </a:rPr>
              <a:t>related architecture · no direct extension claim</a:t>
            </a:r>
          </a:p>
        </p:txBody>
      </p:sp>
      <p:sp>
        <p:nvSpPr>
          <p:cNvPr id="17" name="Straight Connector 16">
            <a:extLst>
              <a:ext uri="{FF2B5EF4-FFF2-40B4-BE49-F238E27FC236}">
                <a16:creationId xmlns:a16="http://schemas.microsoft.com/office/drawing/2014/main" id="{E3EF6382-DA4F-4C86-89A7-2DEDC27740CD}"/>
              </a:ext>
            </a:extLst>
          </p:cNvPr>
          <p:cNvSpPr>
            <a:spLocks noGrp="1"/>
          </p:cNvSpPr>
          <p:nvPr/>
        </p:nvSpPr>
        <p:spPr>
          <a:xfrm>
            <a:off x="571500" y="3267075"/>
            <a:ext cx="11049000" cy="0"/>
          </a:xfrm>
          <a:prstGeom prst="line">
            <a:avLst/>
          </a:prstGeom>
          <a:noFill/>
          <a:ln w="8573">
            <a:solidFill>
              <a:srgbClr val="B9B5AB"/>
            </a:solidFill>
            <a:prstDash val="solid"/>
          </a:ln>
        </p:spPr>
        <p:txBody>
          <a:bodyPr/>
          <a:lstStyle/>
          <a:p>
            <a:endParaRPr/>
          </a:p>
        </p:txBody>
      </p:sp>
      <p:sp>
        <p:nvSpPr>
          <p:cNvPr id="18" name="Rectangle 17">
            <a:extLst>
              <a:ext uri="{FF2B5EF4-FFF2-40B4-BE49-F238E27FC236}">
                <a16:creationId xmlns:a16="http://schemas.microsoft.com/office/drawing/2014/main" id="{D6F4AADB-AE44-476F-B0AA-C82308E4FE01}"/>
              </a:ext>
            </a:extLst>
          </p:cNvPr>
          <p:cNvSpPr>
            <a:spLocks noGrp="1"/>
          </p:cNvSpPr>
          <p:nvPr/>
        </p:nvSpPr>
        <p:spPr>
          <a:xfrm>
            <a:off x="571500" y="3619500"/>
            <a:ext cx="1333500" cy="533400"/>
          </a:xfrm>
          <a:prstGeom prst="rect">
            <a:avLst/>
          </a:prstGeom>
          <a:noFill/>
          <a:ln w="0">
            <a:noFill/>
            <a:prstDash val="solid"/>
          </a:ln>
        </p:spPr>
        <p:txBody>
          <a:bodyPr wrap="square" lIns="0" tIns="0" rIns="0" bIns="0" anchor="ctr">
            <a:normAutofit/>
          </a:bodyPr>
          <a:lstStyle/>
          <a:p>
            <a:pPr algn="l">
              <a:buNone/>
              <a:defRPr sz="975" b="1" i="0">
                <a:solidFill>
                  <a:srgbClr val="2A8A88"/>
                </a:solidFill>
                <a:latin typeface="Avenir Next"/>
                <a:ea typeface="Avenir Next"/>
                <a:cs typeface="Avenir Next"/>
              </a:defRPr>
            </a:pPr>
            <a:r>
              <a:rPr sz="975" b="1" i="0">
                <a:solidFill>
                  <a:srgbClr val="2A8A88"/>
                </a:solidFill>
                <a:latin typeface="Avenir Next"/>
                <a:ea typeface="Avenir Next"/>
                <a:cs typeface="Avenir Next"/>
              </a:rPr>
              <a:t>MUSIC + AUDIO</a:t>
            </a:r>
          </a:p>
        </p:txBody>
      </p:sp>
      <p:sp>
        <p:nvSpPr>
          <p:cNvPr id="19" name="Rectangle 18">
            <a:extLst>
              <a:ext uri="{FF2B5EF4-FFF2-40B4-BE49-F238E27FC236}">
                <a16:creationId xmlns:a16="http://schemas.microsoft.com/office/drawing/2014/main" id="{A47B7C84-C5D5-4A6B-AC8F-853AC8D28315}"/>
              </a:ext>
            </a:extLst>
          </p:cNvPr>
          <p:cNvSpPr>
            <a:spLocks noGrp="1"/>
          </p:cNvSpPr>
          <p:nvPr/>
        </p:nvSpPr>
        <p:spPr>
          <a:xfrm>
            <a:off x="2047875" y="3571875"/>
            <a:ext cx="2095500" cy="571500"/>
          </a:xfrm>
          <a:prstGeom prst="rect">
            <a:avLst/>
          </a:prstGeom>
          <a:noFill/>
          <a:ln w="0">
            <a:noFill/>
            <a:prstDash val="solid"/>
          </a:ln>
        </p:spPr>
        <p:txBody>
          <a:bodyPr wrap="square" lIns="0" tIns="0" rIns="0" bIns="0" anchor="ctr">
            <a:normAutofit/>
          </a:bodyPr>
          <a:lstStyle/>
          <a:p>
            <a:pPr algn="ctr">
              <a:buNone/>
              <a:defRPr sz="1575" b="1" i="0">
                <a:solidFill>
                  <a:srgbClr val="151412"/>
                </a:solidFill>
                <a:latin typeface="Georgia"/>
                <a:ea typeface="Georgia"/>
                <a:cs typeface="Georgia"/>
              </a:defRPr>
            </a:pPr>
            <a:r>
              <a:rPr sz="1575" b="1" i="0">
                <a:solidFill>
                  <a:srgbClr val="151412"/>
                </a:solidFill>
                <a:latin typeface="Georgia"/>
                <a:ea typeface="Georgia"/>
                <a:cs typeface="Georgia"/>
              </a:rPr>
              <a:t>InspireMusic</a:t>
            </a:r>
          </a:p>
          <a:p>
            <a:pPr algn="ctr">
              <a:buNone/>
              <a:defRPr sz="1575" b="1" i="0">
                <a:solidFill>
                  <a:srgbClr val="151412"/>
                </a:solidFill>
                <a:latin typeface="Georgia"/>
                <a:ea typeface="Georgia"/>
                <a:cs typeface="Georgia"/>
              </a:defRPr>
            </a:pPr>
            <a:r>
              <a:rPr sz="1575" b="1" i="0">
                <a:solidFill>
                  <a:srgbClr val="151412"/>
                </a:solidFill>
                <a:latin typeface="Georgia"/>
                <a:ea typeface="Georgia"/>
                <a:cs typeface="Georgia"/>
              </a:rPr>
              <a:t>2025</a:t>
            </a:r>
          </a:p>
        </p:txBody>
      </p:sp>
      <p:sp>
        <p:nvSpPr>
          <p:cNvPr id="20" name="Rectangle 19">
            <a:extLst>
              <a:ext uri="{FF2B5EF4-FFF2-40B4-BE49-F238E27FC236}">
                <a16:creationId xmlns:a16="http://schemas.microsoft.com/office/drawing/2014/main" id="{60D2944C-B8C5-4890-A4C2-01E6E1C14D39}"/>
              </a:ext>
            </a:extLst>
          </p:cNvPr>
          <p:cNvSpPr>
            <a:spLocks noGrp="1"/>
          </p:cNvSpPr>
          <p:nvPr/>
        </p:nvSpPr>
        <p:spPr>
          <a:xfrm>
            <a:off x="4333875" y="3571875"/>
            <a:ext cx="3238500" cy="571500"/>
          </a:xfrm>
          <a:prstGeom prst="rect">
            <a:avLst/>
          </a:prstGeom>
          <a:noFill/>
          <a:ln w="0">
            <a:noFill/>
            <a:prstDash val="solid"/>
          </a:ln>
        </p:spPr>
        <p:txBody>
          <a:bodyPr wrap="square" lIns="0" tIns="0" rIns="0" bIns="0" anchor="ctr">
            <a:normAutofit/>
          </a:bodyPr>
          <a:lstStyle/>
          <a:p>
            <a:pPr algn="ctr">
              <a:buNone/>
              <a:defRPr sz="1425" b="1" i="0">
                <a:solidFill>
                  <a:srgbClr val="203448"/>
                </a:solidFill>
                <a:latin typeface="Avenir Next"/>
                <a:ea typeface="Avenir Next"/>
                <a:cs typeface="Avenir Next"/>
              </a:defRPr>
            </a:pPr>
            <a:r>
              <a:rPr sz="1425" b="1" i="0">
                <a:solidFill>
                  <a:srgbClr val="203448"/>
                </a:solidFill>
                <a:latin typeface="Avenir Next"/>
                <a:ea typeface="Avenir Next"/>
                <a:cs typeface="Avenir Next"/>
              </a:rPr>
              <a:t>Qwen2.5 → coarse audio tokens</a:t>
            </a:r>
          </a:p>
        </p:txBody>
      </p:sp>
      <p:sp>
        <p:nvSpPr>
          <p:cNvPr id="21" name="Rectangle 20">
            <a:extLst>
              <a:ext uri="{FF2B5EF4-FFF2-40B4-BE49-F238E27FC236}">
                <a16:creationId xmlns:a16="http://schemas.microsoft.com/office/drawing/2014/main" id="{4F6B1634-4407-4D37-961D-54E0DD55867A}"/>
              </a:ext>
            </a:extLst>
          </p:cNvPr>
          <p:cNvSpPr>
            <a:spLocks noGrp="1"/>
          </p:cNvSpPr>
          <p:nvPr/>
        </p:nvSpPr>
        <p:spPr>
          <a:xfrm>
            <a:off x="7810500" y="3505200"/>
            <a:ext cx="3810000" cy="438150"/>
          </a:xfrm>
          <a:prstGeom prst="rect">
            <a:avLst/>
          </a:prstGeom>
          <a:noFill/>
          <a:ln w="0">
            <a:noFill/>
            <a:prstDash val="solid"/>
          </a:ln>
        </p:spPr>
        <p:txBody>
          <a:bodyPr wrap="square" lIns="0" tIns="0" rIns="0" bIns="0" anchor="ctr">
            <a:normAutofit/>
          </a:bodyPr>
          <a:lstStyle/>
          <a:p>
            <a:pPr algn="ctr">
              <a:buNone/>
              <a:defRPr sz="1425" b="1" i="0">
                <a:solidFill>
                  <a:srgbClr val="203448"/>
                </a:solidFill>
                <a:latin typeface="Avenir Next"/>
                <a:ea typeface="Avenir Next"/>
                <a:cs typeface="Avenir Next"/>
              </a:defRPr>
            </a:pPr>
            <a:r>
              <a:rPr sz="1425" b="1" i="0">
                <a:solidFill>
                  <a:srgbClr val="203448"/>
                </a:solidFill>
                <a:latin typeface="Avenir Next"/>
                <a:ea typeface="Avenir Next"/>
                <a:cs typeface="Avenir Next"/>
              </a:rPr>
              <a:t>super-resolution flow → 48 kHz</a:t>
            </a:r>
          </a:p>
        </p:txBody>
      </p:sp>
      <p:sp>
        <p:nvSpPr>
          <p:cNvPr id="22" name="Rectangle 21">
            <a:extLst>
              <a:ext uri="{FF2B5EF4-FFF2-40B4-BE49-F238E27FC236}">
                <a16:creationId xmlns:a16="http://schemas.microsoft.com/office/drawing/2014/main" id="{0E8FFD7D-3364-4E6B-A17C-EF07C21C2574}"/>
              </a:ext>
            </a:extLst>
          </p:cNvPr>
          <p:cNvSpPr>
            <a:spLocks noGrp="1"/>
          </p:cNvSpPr>
          <p:nvPr/>
        </p:nvSpPr>
        <p:spPr>
          <a:xfrm>
            <a:off x="7810500" y="4010025"/>
            <a:ext cx="3810000" cy="266700"/>
          </a:xfrm>
          <a:prstGeom prst="rect">
            <a:avLst/>
          </a:prstGeom>
          <a:noFill/>
          <a:ln w="0">
            <a:noFill/>
            <a:prstDash val="solid"/>
          </a:ln>
        </p:spPr>
        <p:txBody>
          <a:bodyPr wrap="square" lIns="0" tIns="0" rIns="0" bIns="0" anchor="t">
            <a:normAutofit/>
          </a:bodyPr>
          <a:lstStyle/>
          <a:p>
            <a:pPr algn="ctr">
              <a:buNone/>
              <a:defRPr sz="1013" b="0" i="0">
                <a:solidFill>
                  <a:srgbClr val="66717A"/>
                </a:solidFill>
                <a:latin typeface="Avenir Next"/>
                <a:ea typeface="Avenir Next"/>
                <a:cs typeface="Avenir Next"/>
              </a:defRPr>
            </a:pPr>
            <a:r>
              <a:rPr sz="1125" b="0" i="0">
                <a:solidFill>
                  <a:srgbClr val="66717A"/>
                </a:solidFill>
                <a:latin typeface="Avenir Next"/>
                <a:ea typeface="Avenir Next"/>
                <a:cs typeface="Avenir Next"/>
              </a:rPr>
              <a:t>cites AudioLDM 2 · independent weights</a:t>
            </a:r>
          </a:p>
        </p:txBody>
      </p:sp>
      <p:sp>
        <p:nvSpPr>
          <p:cNvPr id="23" name="Straight Connector 22">
            <a:extLst>
              <a:ext uri="{FF2B5EF4-FFF2-40B4-BE49-F238E27FC236}">
                <a16:creationId xmlns:a16="http://schemas.microsoft.com/office/drawing/2014/main" id="{76B54808-777F-4219-B5B0-064C33690C0D}"/>
              </a:ext>
            </a:extLst>
          </p:cNvPr>
          <p:cNvSpPr>
            <a:spLocks noGrp="1"/>
          </p:cNvSpPr>
          <p:nvPr/>
        </p:nvSpPr>
        <p:spPr>
          <a:xfrm>
            <a:off x="571500" y="4457700"/>
            <a:ext cx="11049000" cy="0"/>
          </a:xfrm>
          <a:prstGeom prst="line">
            <a:avLst/>
          </a:prstGeom>
          <a:noFill/>
          <a:ln w="8573">
            <a:solidFill>
              <a:srgbClr val="B9B5AB"/>
            </a:solidFill>
            <a:prstDash val="solid"/>
          </a:ln>
        </p:spPr>
        <p:txBody>
          <a:bodyPr/>
          <a:lstStyle/>
          <a:p>
            <a:endParaRPr/>
          </a:p>
        </p:txBody>
      </p:sp>
      <p:sp>
        <p:nvSpPr>
          <p:cNvPr id="24" name="Rectangle 23">
            <a:extLst>
              <a:ext uri="{FF2B5EF4-FFF2-40B4-BE49-F238E27FC236}">
                <a16:creationId xmlns:a16="http://schemas.microsoft.com/office/drawing/2014/main" id="{89E4A0C0-7378-491E-8371-FDB76DC2B810}"/>
              </a:ext>
            </a:extLst>
          </p:cNvPr>
          <p:cNvSpPr>
            <a:spLocks noGrp="1"/>
          </p:cNvSpPr>
          <p:nvPr/>
        </p:nvSpPr>
        <p:spPr>
          <a:xfrm>
            <a:off x="571500" y="4810125"/>
            <a:ext cx="1333500" cy="533400"/>
          </a:xfrm>
          <a:prstGeom prst="rect">
            <a:avLst/>
          </a:prstGeom>
          <a:noFill/>
          <a:ln w="0">
            <a:noFill/>
            <a:prstDash val="solid"/>
          </a:ln>
        </p:spPr>
        <p:txBody>
          <a:bodyPr wrap="square" lIns="0" tIns="0" rIns="0" bIns="0" anchor="ctr">
            <a:normAutofit/>
          </a:bodyPr>
          <a:lstStyle/>
          <a:p>
            <a:pPr algn="l">
              <a:buNone/>
              <a:defRPr sz="975" b="1" i="0">
                <a:solidFill>
                  <a:srgbClr val="70246F"/>
                </a:solidFill>
                <a:latin typeface="Avenir Next"/>
                <a:ea typeface="Avenir Next"/>
                <a:cs typeface="Avenir Next"/>
              </a:defRPr>
            </a:pPr>
            <a:r>
              <a:rPr sz="975" b="1" i="0">
                <a:solidFill>
                  <a:srgbClr val="70246F"/>
                </a:solidFill>
                <a:latin typeface="Avenir Next"/>
                <a:ea typeface="Avenir Next"/>
                <a:cs typeface="Avenir Next"/>
              </a:rPr>
              <a:t>SPEECH + SOUND + MUSIC</a:t>
            </a:r>
          </a:p>
        </p:txBody>
      </p:sp>
      <p:sp>
        <p:nvSpPr>
          <p:cNvPr id="25" name="Rectangle 24">
            <a:extLst>
              <a:ext uri="{FF2B5EF4-FFF2-40B4-BE49-F238E27FC236}">
                <a16:creationId xmlns:a16="http://schemas.microsoft.com/office/drawing/2014/main" id="{6038C3EF-7C29-401F-9FE6-19C578B648FE}"/>
              </a:ext>
            </a:extLst>
          </p:cNvPr>
          <p:cNvSpPr>
            <a:spLocks noGrp="1"/>
          </p:cNvSpPr>
          <p:nvPr/>
        </p:nvSpPr>
        <p:spPr>
          <a:xfrm>
            <a:off x="2047875" y="4762500"/>
            <a:ext cx="2095500" cy="571500"/>
          </a:xfrm>
          <a:prstGeom prst="rect">
            <a:avLst/>
          </a:prstGeom>
          <a:noFill/>
          <a:ln w="0">
            <a:noFill/>
            <a:prstDash val="solid"/>
          </a:ln>
        </p:spPr>
        <p:txBody>
          <a:bodyPr wrap="square" lIns="0" tIns="0" rIns="0" bIns="0" anchor="ctr">
            <a:normAutofit/>
          </a:bodyPr>
          <a:lstStyle/>
          <a:p>
            <a:pPr algn="ctr">
              <a:buNone/>
              <a:defRPr sz="1575" b="1" i="0">
                <a:solidFill>
                  <a:srgbClr val="151412"/>
                </a:solidFill>
                <a:latin typeface="Georgia"/>
                <a:ea typeface="Georgia"/>
                <a:cs typeface="Georgia"/>
              </a:defRPr>
            </a:pPr>
            <a:r>
              <a:rPr sz="1575" b="1" i="0">
                <a:solidFill>
                  <a:srgbClr val="151412"/>
                </a:solidFill>
                <a:latin typeface="Georgia"/>
                <a:ea typeface="Georgia"/>
                <a:cs typeface="Georgia"/>
              </a:rPr>
              <a:t>AudioCALM</a:t>
            </a:r>
          </a:p>
          <a:p>
            <a:pPr algn="ctr">
              <a:buNone/>
              <a:defRPr sz="1575" b="1" i="0">
                <a:solidFill>
                  <a:srgbClr val="151412"/>
                </a:solidFill>
                <a:latin typeface="Georgia"/>
                <a:ea typeface="Georgia"/>
                <a:cs typeface="Georgia"/>
              </a:defRPr>
            </a:pPr>
            <a:r>
              <a:rPr sz="1575" b="1" i="0">
                <a:solidFill>
                  <a:srgbClr val="151412"/>
                </a:solidFill>
                <a:latin typeface="Georgia"/>
                <a:ea typeface="Georgia"/>
                <a:cs typeface="Georgia"/>
              </a:rPr>
              <a:t>2026 preprint</a:t>
            </a:r>
          </a:p>
        </p:txBody>
      </p:sp>
      <p:sp>
        <p:nvSpPr>
          <p:cNvPr id="26" name="Rectangle 25">
            <a:extLst>
              <a:ext uri="{FF2B5EF4-FFF2-40B4-BE49-F238E27FC236}">
                <a16:creationId xmlns:a16="http://schemas.microsoft.com/office/drawing/2014/main" id="{A89422C2-D7EF-45DA-AFD7-949B7DE97611}"/>
              </a:ext>
            </a:extLst>
          </p:cNvPr>
          <p:cNvSpPr>
            <a:spLocks noGrp="1"/>
          </p:cNvSpPr>
          <p:nvPr/>
        </p:nvSpPr>
        <p:spPr>
          <a:xfrm>
            <a:off x="4333875" y="4762500"/>
            <a:ext cx="3238500" cy="571500"/>
          </a:xfrm>
          <a:prstGeom prst="rect">
            <a:avLst/>
          </a:prstGeom>
          <a:noFill/>
          <a:ln w="0">
            <a:noFill/>
            <a:prstDash val="solid"/>
          </a:ln>
        </p:spPr>
        <p:txBody>
          <a:bodyPr wrap="square" lIns="0" tIns="0" rIns="0" bIns="0" anchor="ctr">
            <a:normAutofit/>
          </a:bodyPr>
          <a:lstStyle/>
          <a:p>
            <a:pPr algn="ctr">
              <a:buNone/>
              <a:defRPr sz="1425" b="1" i="0">
                <a:solidFill>
                  <a:srgbClr val="203448"/>
                </a:solidFill>
                <a:latin typeface="Avenir Next"/>
                <a:ea typeface="Avenir Next"/>
                <a:cs typeface="Avenir Next"/>
              </a:defRPr>
            </a:pPr>
            <a:r>
              <a:rPr sz="1425" b="1" i="0">
                <a:solidFill>
                  <a:srgbClr val="203448"/>
                </a:solidFill>
                <a:latin typeface="Avenir Next"/>
                <a:ea typeface="Avenir Next"/>
                <a:cs typeface="Avenir Next"/>
              </a:rPr>
              <a:t>continuous latent blocks in one causal LM</a:t>
            </a:r>
          </a:p>
        </p:txBody>
      </p:sp>
      <p:sp>
        <p:nvSpPr>
          <p:cNvPr id="27" name="Rectangle 26">
            <a:extLst>
              <a:ext uri="{FF2B5EF4-FFF2-40B4-BE49-F238E27FC236}">
                <a16:creationId xmlns:a16="http://schemas.microsoft.com/office/drawing/2014/main" id="{FE96FA3D-A2C7-49F7-A4B1-09C1BD5F2233}"/>
              </a:ext>
            </a:extLst>
          </p:cNvPr>
          <p:cNvSpPr>
            <a:spLocks noGrp="1"/>
          </p:cNvSpPr>
          <p:nvPr/>
        </p:nvSpPr>
        <p:spPr>
          <a:xfrm>
            <a:off x="7810500" y="4695825"/>
            <a:ext cx="3810000" cy="438150"/>
          </a:xfrm>
          <a:prstGeom prst="rect">
            <a:avLst/>
          </a:prstGeom>
          <a:noFill/>
          <a:ln w="0">
            <a:noFill/>
            <a:prstDash val="solid"/>
          </a:ln>
        </p:spPr>
        <p:txBody>
          <a:bodyPr wrap="square" lIns="0" tIns="0" rIns="0" bIns="0" anchor="ctr">
            <a:normAutofit/>
          </a:bodyPr>
          <a:lstStyle/>
          <a:p>
            <a:pPr algn="ctr">
              <a:buNone/>
              <a:defRPr sz="1425" b="1" i="0">
                <a:solidFill>
                  <a:srgbClr val="203448"/>
                </a:solidFill>
                <a:latin typeface="Avenir Next"/>
                <a:ea typeface="Avenir Next"/>
                <a:cs typeface="Avenir Next"/>
              </a:defRPr>
            </a:pPr>
            <a:r>
              <a:rPr sz="1425" b="1" i="0">
                <a:solidFill>
                  <a:srgbClr val="203448"/>
                </a:solidFill>
                <a:latin typeface="Avenir Next"/>
                <a:ea typeface="Avenir Next"/>
                <a:cs typeface="Avenir Next"/>
              </a:rPr>
              <a:t>flow head generates each continuous latent block</a:t>
            </a:r>
          </a:p>
        </p:txBody>
      </p:sp>
      <p:sp>
        <p:nvSpPr>
          <p:cNvPr id="28" name="Rectangle 27">
            <a:extLst>
              <a:ext uri="{FF2B5EF4-FFF2-40B4-BE49-F238E27FC236}">
                <a16:creationId xmlns:a16="http://schemas.microsoft.com/office/drawing/2014/main" id="{6F84B731-E020-432F-86EC-A61D32C4D3DD}"/>
              </a:ext>
            </a:extLst>
          </p:cNvPr>
          <p:cNvSpPr>
            <a:spLocks noGrp="1"/>
          </p:cNvSpPr>
          <p:nvPr/>
        </p:nvSpPr>
        <p:spPr>
          <a:xfrm>
            <a:off x="7810500" y="5200650"/>
            <a:ext cx="3810000" cy="266700"/>
          </a:xfrm>
          <a:prstGeom prst="rect">
            <a:avLst/>
          </a:prstGeom>
          <a:noFill/>
          <a:ln w="0">
            <a:noFill/>
            <a:prstDash val="solid"/>
          </a:ln>
        </p:spPr>
        <p:txBody>
          <a:bodyPr wrap="square" lIns="0" tIns="0" rIns="0" bIns="0" anchor="t">
            <a:normAutofit/>
          </a:bodyPr>
          <a:lstStyle/>
          <a:p>
            <a:pPr algn="ctr">
              <a:buNone/>
              <a:defRPr sz="1013" b="0" i="0">
                <a:solidFill>
                  <a:srgbClr val="66717A"/>
                </a:solidFill>
                <a:latin typeface="Avenir Next"/>
                <a:ea typeface="Avenir Next"/>
                <a:cs typeface="Avenir Next"/>
              </a:defRPr>
            </a:pPr>
            <a:r>
              <a:rPr sz="1125" b="0" i="0">
                <a:solidFill>
                  <a:srgbClr val="66717A"/>
                </a:solidFill>
                <a:latin typeface="Avenir Next"/>
                <a:ea typeface="Avenir Next"/>
                <a:cs typeface="Avenir Next"/>
              </a:rPr>
              <a:t>cites AudioLDM 2 · independent weights</a:t>
            </a:r>
          </a:p>
        </p:txBody>
      </p:sp>
      <p:sp>
        <p:nvSpPr>
          <p:cNvPr id="29" name="Straight Connector 28">
            <a:extLst>
              <a:ext uri="{FF2B5EF4-FFF2-40B4-BE49-F238E27FC236}">
                <a16:creationId xmlns:a16="http://schemas.microsoft.com/office/drawing/2014/main" id="{DC13A48A-0F3A-4386-9465-CC5B9261C6DD}"/>
              </a:ext>
            </a:extLst>
          </p:cNvPr>
          <p:cNvSpPr>
            <a:spLocks noGrp="1"/>
          </p:cNvSpPr>
          <p:nvPr/>
        </p:nvSpPr>
        <p:spPr>
          <a:xfrm>
            <a:off x="571500" y="5648325"/>
            <a:ext cx="11049000" cy="0"/>
          </a:xfrm>
          <a:prstGeom prst="line">
            <a:avLst/>
          </a:prstGeom>
          <a:noFill/>
          <a:ln w="8573">
            <a:solidFill>
              <a:srgbClr val="B9B5AB"/>
            </a:solidFill>
            <a:prstDash val="solid"/>
          </a:ln>
        </p:spPr>
        <p:txBody>
          <a:bodyPr/>
          <a:lstStyle/>
          <a:p>
            <a:endParaRPr/>
          </a:p>
        </p:txBody>
      </p:sp>
      <p:sp>
        <p:nvSpPr>
          <p:cNvPr id="30" name="Rectangle 29">
            <a:extLst>
              <a:ext uri="{FF2B5EF4-FFF2-40B4-BE49-F238E27FC236}">
                <a16:creationId xmlns:a16="http://schemas.microsoft.com/office/drawing/2014/main" id="{645516A8-8961-4765-A607-434693853FAB}"/>
              </a:ext>
            </a:extLst>
          </p:cNvPr>
          <p:cNvSpPr>
            <a:spLocks noGrp="1"/>
          </p:cNvSpPr>
          <p:nvPr/>
        </p:nvSpPr>
        <p:spPr>
          <a:xfrm>
            <a:off x="1666875" y="5953125"/>
            <a:ext cx="8858250" cy="333375"/>
          </a:xfrm>
          <a:prstGeom prst="rect">
            <a:avLst/>
          </a:prstGeom>
          <a:noFill/>
          <a:ln w="0">
            <a:noFill/>
            <a:prstDash val="solid"/>
          </a:ln>
        </p:spPr>
        <p:txBody>
          <a:bodyPr wrap="square" lIns="0" tIns="0" rIns="0" bIns="0" anchor="t">
            <a:noAutofit/>
          </a:bodyPr>
          <a:lstStyle/>
          <a:p>
            <a:pPr algn="ctr">
              <a:buNone/>
              <a:defRPr sz="1575" b="1" i="0">
                <a:solidFill>
                  <a:srgbClr val="B87928"/>
                </a:solidFill>
                <a:latin typeface="Georgia"/>
                <a:ea typeface="Georgia"/>
                <a:cs typeface="Georgia"/>
              </a:defRPr>
            </a:pPr>
            <a:r>
              <a:rPr sz="1575" b="1" i="0">
                <a:solidFill>
                  <a:srgbClr val="B87928"/>
                </a:solidFill>
                <a:latin typeface="Georgia"/>
                <a:ea typeface="Georgia"/>
                <a:cs typeface="Georgia"/>
              </a:rPr>
              <a:t>The intermediate representations, training objectives, and model weights are new.</a:t>
            </a:r>
          </a:p>
        </p:txBody>
      </p:sp>
      <p:sp>
        <p:nvSpPr>
          <p:cNvPr id="32" name="numbered-citations-49-left">
            <a:extLst>
              <a:ext uri="{FF2B5EF4-FFF2-40B4-BE49-F238E27FC236}">
                <a16:creationId xmlns:a16="http://schemas.microsoft.com/office/drawing/2014/main" id="{6857751A-1C9C-456F-88C3-791539EC8712}"/>
              </a:ext>
            </a:extLst>
          </p:cNvPr>
          <p:cNvSpPr>
            <a:spLocks noGrp="1"/>
          </p:cNvSpPr>
          <p:nvPr/>
        </p:nvSpPr>
        <p:spPr>
          <a:xfrm>
            <a:off x="533400" y="6276975"/>
            <a:ext cx="5219700" cy="428625"/>
          </a:xfrm>
          <a:prstGeom prst="rect">
            <a:avLst/>
          </a:prstGeom>
          <a:noFill/>
          <a:ln w="0">
            <a:noFill/>
            <a:prstDash val="solid"/>
          </a:ln>
        </p:spPr>
        <p:txBody>
          <a:bodyPr wrap="square" lIns="0" tIns="0" rIns="0" bIns="0" anchor="b">
            <a:normAutofit/>
          </a:bodyPr>
          <a:lstStyle/>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[16] Z. Du et al., “CosyVoice 2,” arXiv 2024.</a:t>
            </a:r>
          </a:p>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[14] C. Zhang et al., “InspireMusic,” technical report 2025.</a:t>
            </a:r>
          </a:p>
        </p:txBody>
      </p:sp>
      <p:sp>
        <p:nvSpPr>
          <p:cNvPr id="33" name="numbered-citations-49-right">
            <a:extLst>
              <a:ext uri="{FF2B5EF4-FFF2-40B4-BE49-F238E27FC236}">
                <a16:creationId xmlns:a16="http://schemas.microsoft.com/office/drawing/2014/main" id="{2FB6E972-D5FE-476C-8E33-59C83FD35A4E}"/>
              </a:ext>
            </a:extLst>
          </p:cNvPr>
          <p:cNvSpPr>
            <a:spLocks noGrp="1"/>
          </p:cNvSpPr>
          <p:nvPr/>
        </p:nvSpPr>
        <p:spPr>
          <a:xfrm>
            <a:off x="5981700" y="6276975"/>
            <a:ext cx="5029200" cy="428625"/>
          </a:xfrm>
          <a:prstGeom prst="rect">
            <a:avLst/>
          </a:prstGeom>
          <a:noFill/>
          <a:ln w="0">
            <a:noFill/>
            <a:prstDash val="solid"/>
          </a:ln>
        </p:spPr>
        <p:txBody>
          <a:bodyPr wrap="square" lIns="0" tIns="0" rIns="0" bIns="0" anchor="b">
            <a:normAutofit/>
          </a:bodyPr>
          <a:lstStyle/>
          <a:p>
            <a:pPr algn="l">
              <a:lnSpc>
                <a:spcPct val="94000"/>
              </a:lnSpc>
              <a:buNone/>
              <a:defRPr sz="803" b="0" i="0">
                <a:solidFill>
                  <a:srgbClr val="66717A"/>
                </a:solidFill>
                <a:latin typeface="Avenir Next"/>
                <a:ea typeface="Avenir Next"/>
                <a:cs typeface="Avenir Next"/>
              </a:defRPr>
            </a:pPr>
            <a:r>
              <a:rPr sz="803" b="0" i="0">
                <a:solidFill>
                  <a:srgbClr val="66717A"/>
                </a:solidFill>
                <a:latin typeface="Avenir Next"/>
                <a:ea typeface="Avenir Next"/>
                <a:cs typeface="Avenir Next"/>
              </a:rPr>
              <a:t>[15] H. Liu et al., “AudioCALM,” preprint 2026.</a:t>
            </a:r>
          </a:p>
        </p:txBody>
      </p:sp>
    </p:spTree>
    <p:extLst>
      <p:ext uri="{BB962C8B-B14F-4D97-AF65-F5344CB8AC3E}">
        <p14:creationId xmlns:p14="http://schemas.microsoft.com/office/powerpoint/2010/main" val="18005088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90B0D"/>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D1A2C83-72F9-4ABF-93F7-2256FB5828F6}"/>
              </a:ext>
            </a:extLst>
          </p:cNvPr>
          <p:cNvSpPr>
            <a:spLocks noGrp="1"/>
          </p:cNvSpPr>
          <p:nvPr/>
        </p:nvSpPr>
        <p:spPr>
          <a:xfrm>
            <a:off x="571500" y="457200"/>
            <a:ext cx="2476500" cy="323850"/>
          </a:xfrm>
          <a:prstGeom prst="rect">
            <a:avLst/>
          </a:prstGeom>
          <a:noFill/>
          <a:ln w="0">
            <a:noFill/>
            <a:prstDash val="solid"/>
          </a:ln>
        </p:spPr>
        <p:txBody>
          <a:bodyPr wrap="square" lIns="0" tIns="0" rIns="0" bIns="0" anchor="t">
            <a:noAutofit/>
          </a:bodyPr>
          <a:lstStyle/>
          <a:p>
            <a:pPr algn="l">
              <a:buNone/>
              <a:defRPr sz="1125" b="1" i="0">
                <a:solidFill>
                  <a:srgbClr val="E18B42"/>
                </a:solidFill>
                <a:latin typeface="Avenir Next"/>
                <a:ea typeface="Avenir Next"/>
                <a:cs typeface="Avenir Next"/>
              </a:defRPr>
            </a:pPr>
            <a:r>
              <a:rPr sz="1125" b="1" i="0">
                <a:solidFill>
                  <a:srgbClr val="E18B42"/>
                </a:solidFill>
                <a:latin typeface="Avenir Next"/>
                <a:ea typeface="Avenir Next"/>
                <a:cs typeface="Avenir Next"/>
              </a:rPr>
              <a:t>LIVE Q&amp;A</a:t>
            </a:r>
          </a:p>
        </p:txBody>
      </p:sp>
      <p:sp>
        <p:nvSpPr>
          <p:cNvPr id="2" name="Rectangle 1">
            <a:extLst>
              <a:ext uri="{FF2B5EF4-FFF2-40B4-BE49-F238E27FC236}">
                <a16:creationId xmlns:a16="http://schemas.microsoft.com/office/drawing/2014/main" id="{B128DAD3-A364-4349-AAA7-66C4B0F3C230}"/>
              </a:ext>
            </a:extLst>
          </p:cNvPr>
          <p:cNvSpPr>
            <a:spLocks noGrp="1"/>
          </p:cNvSpPr>
          <p:nvPr/>
        </p:nvSpPr>
        <p:spPr>
          <a:xfrm>
            <a:off x="571500" y="1381125"/>
            <a:ext cx="9715500" cy="1952625"/>
          </a:xfrm>
          <a:prstGeom prst="rect">
            <a:avLst/>
          </a:prstGeom>
          <a:noFill/>
          <a:ln w="0">
            <a:noFill/>
            <a:prstDash val="solid"/>
          </a:ln>
        </p:spPr>
        <p:txBody>
          <a:bodyPr wrap="square" lIns="0" tIns="0" rIns="0" bIns="0" anchor="t">
            <a:normAutofit/>
          </a:bodyPr>
          <a:lstStyle/>
          <a:p>
            <a:pPr algn="l">
              <a:lnSpc>
                <a:spcPct val="97000"/>
              </a:lnSpc>
              <a:buNone/>
              <a:defRPr sz="4275" b="0" i="0">
                <a:solidFill>
                  <a:srgbClr val="FFFFFF"/>
                </a:solidFill>
                <a:latin typeface="Georgia"/>
                <a:ea typeface="Georgia"/>
                <a:cs typeface="Georgia"/>
              </a:defRPr>
            </a:pPr>
            <a:r>
              <a:rPr sz="4275" b="0" i="0">
                <a:solidFill>
                  <a:srgbClr val="FFFFFF"/>
                </a:solidFill>
                <a:latin typeface="Georgia"/>
                <a:ea typeface="Georgia"/>
                <a:cs typeface="Georgia"/>
              </a:rPr>
              <a:t>Thank you!</a:t>
            </a:r>
          </a:p>
        </p:txBody>
      </p:sp>
      <p:sp>
        <p:nvSpPr>
          <p:cNvPr id="3" name="Straight Connector 2">
            <a:extLst>
              <a:ext uri="{FF2B5EF4-FFF2-40B4-BE49-F238E27FC236}">
                <a16:creationId xmlns:a16="http://schemas.microsoft.com/office/drawing/2014/main" id="{B01323F2-0DF2-4DA0-8E60-6087CAEA28A9}"/>
              </a:ext>
            </a:extLst>
          </p:cNvPr>
          <p:cNvSpPr>
            <a:spLocks noGrp="1"/>
          </p:cNvSpPr>
          <p:nvPr/>
        </p:nvSpPr>
        <p:spPr>
          <a:xfrm>
            <a:off x="571500" y="4000500"/>
            <a:ext cx="11049000" cy="0"/>
          </a:xfrm>
          <a:prstGeom prst="line">
            <a:avLst/>
          </a:prstGeom>
          <a:noFill/>
          <a:ln w="13335">
            <a:solidFill>
              <a:srgbClr val="2F4B63"/>
            </a:solidFill>
            <a:prstDash val="solid"/>
          </a:ln>
        </p:spPr>
        <p:txBody>
          <a:bodyPr/>
          <a:lstStyle/>
          <a:p>
            <a:endParaRPr/>
          </a:p>
        </p:txBody>
      </p:sp>
      <p:sp>
        <p:nvSpPr>
          <p:cNvPr id="4" name="Rectangle 3">
            <a:extLst>
              <a:ext uri="{FF2B5EF4-FFF2-40B4-BE49-F238E27FC236}">
                <a16:creationId xmlns:a16="http://schemas.microsoft.com/office/drawing/2014/main" id="{205E6A20-05BE-4908-9FAF-DD7DAA27AD4F}"/>
              </a:ext>
            </a:extLst>
          </p:cNvPr>
          <p:cNvSpPr>
            <a:spLocks noGrp="1"/>
          </p:cNvSpPr>
          <p:nvPr/>
        </p:nvSpPr>
        <p:spPr>
          <a:xfrm>
            <a:off x="571500" y="4429125"/>
            <a:ext cx="1428750" cy="228600"/>
          </a:xfrm>
          <a:prstGeom prst="rect">
            <a:avLst/>
          </a:prstGeom>
          <a:noFill/>
          <a:ln w="0">
            <a:noFill/>
            <a:prstDash val="solid"/>
          </a:ln>
        </p:spPr>
        <p:txBody>
          <a:bodyPr wrap="square" lIns="0" tIns="0" rIns="0" bIns="0" anchor="t">
            <a:noAutofit/>
          </a:bodyPr>
          <a:lstStyle/>
          <a:p>
            <a:pPr algn="l">
              <a:buNone/>
              <a:defRPr sz="900" b="1" i="0">
                <a:solidFill>
                  <a:srgbClr val="E18B42"/>
                </a:solidFill>
                <a:latin typeface="Avenir Next"/>
                <a:ea typeface="Avenir Next"/>
                <a:cs typeface="Avenir Next"/>
              </a:defRPr>
            </a:pPr>
            <a:r>
              <a:rPr sz="900" b="1" i="0">
                <a:solidFill>
                  <a:srgbClr val="E18B42"/>
                </a:solidFill>
                <a:latin typeface="Avenir Next"/>
                <a:ea typeface="Avenir Next"/>
                <a:cs typeface="Avenir Next"/>
              </a:rPr>
              <a:t>PAPER</a:t>
            </a:r>
          </a:p>
        </p:txBody>
      </p:sp>
      <p:sp>
        <p:nvSpPr>
          <p:cNvPr id="5" name="Rectangle 4">
            <a:extLst>
              <a:ext uri="{FF2B5EF4-FFF2-40B4-BE49-F238E27FC236}">
                <a16:creationId xmlns:a16="http://schemas.microsoft.com/office/drawing/2014/main" id="{91339190-7BE1-43B2-AEA4-4F7F2C2EFE14}"/>
              </a:ext>
            </a:extLst>
          </p:cNvPr>
          <p:cNvSpPr>
            <a:spLocks noGrp="1"/>
          </p:cNvSpPr>
          <p:nvPr/>
        </p:nvSpPr>
        <p:spPr>
          <a:xfrm>
            <a:off x="571500" y="4781550"/>
            <a:ext cx="4572000" cy="285750"/>
          </a:xfrm>
          <a:prstGeom prst="rect">
            <a:avLst/>
          </a:prstGeom>
          <a:noFill/>
          <a:ln w="0">
            <a:noFill/>
            <a:prstDash val="solid"/>
          </a:ln>
        </p:spPr>
        <p:txBody>
          <a:bodyPr wrap="square" lIns="0" tIns="0" rIns="0" bIns="0" anchor="t">
            <a:noAutofit/>
          </a:bodyPr>
          <a:lstStyle/>
          <a:p>
            <a:pPr algn="l">
              <a:buNone/>
              <a:defRPr sz="1275" b="0" i="0">
                <a:solidFill>
                  <a:srgbClr val="FFFFFF"/>
                </a:solidFill>
                <a:latin typeface="Avenir Next"/>
                <a:ea typeface="Avenir Next"/>
                <a:cs typeface="Avenir Next"/>
              </a:defRPr>
            </a:pPr>
            <a:r>
              <a:rPr sz="1275" b="0" i="0">
                <a:solidFill>
                  <a:srgbClr val="FFFFFF"/>
                </a:solidFill>
                <a:latin typeface="Avenir Next"/>
                <a:ea typeface="Avenir Next"/>
                <a:cs typeface="Avenir Next"/>
              </a:rPr>
              <a:t>doi.org/10.1109/TASLP.2024.3399607</a:t>
            </a:r>
          </a:p>
        </p:txBody>
      </p:sp>
      <p:sp>
        <p:nvSpPr>
          <p:cNvPr id="6" name="Rectangle 5">
            <a:extLst>
              <a:ext uri="{FF2B5EF4-FFF2-40B4-BE49-F238E27FC236}">
                <a16:creationId xmlns:a16="http://schemas.microsoft.com/office/drawing/2014/main" id="{FFA765E6-560A-4739-A6F1-5A4CDC678562}"/>
              </a:ext>
            </a:extLst>
          </p:cNvPr>
          <p:cNvSpPr>
            <a:spLocks noGrp="1"/>
          </p:cNvSpPr>
          <p:nvPr/>
        </p:nvSpPr>
        <p:spPr>
          <a:xfrm>
            <a:off x="6191250" y="4429125"/>
            <a:ext cx="1428750" cy="228600"/>
          </a:xfrm>
          <a:prstGeom prst="rect">
            <a:avLst/>
          </a:prstGeom>
          <a:noFill/>
          <a:ln w="0">
            <a:noFill/>
            <a:prstDash val="solid"/>
          </a:ln>
        </p:spPr>
        <p:txBody>
          <a:bodyPr wrap="square" lIns="0" tIns="0" rIns="0" bIns="0" anchor="t">
            <a:noAutofit/>
          </a:bodyPr>
          <a:lstStyle/>
          <a:p>
            <a:pPr algn="l">
              <a:buNone/>
              <a:defRPr sz="900" b="1" i="0">
                <a:solidFill>
                  <a:srgbClr val="E18B42"/>
                </a:solidFill>
                <a:latin typeface="Avenir Next"/>
                <a:ea typeface="Avenir Next"/>
                <a:cs typeface="Avenir Next"/>
              </a:defRPr>
            </a:pPr>
            <a:r>
              <a:rPr sz="900" b="1" i="0">
                <a:solidFill>
                  <a:srgbClr val="E18B42"/>
                </a:solidFill>
                <a:latin typeface="Avenir Next"/>
                <a:ea typeface="Avenir Next"/>
                <a:cs typeface="Avenir Next"/>
              </a:rPr>
              <a:t>DEMOS</a:t>
            </a:r>
          </a:p>
        </p:txBody>
      </p:sp>
      <p:sp>
        <p:nvSpPr>
          <p:cNvPr id="7" name="Rectangle 6">
            <a:extLst>
              <a:ext uri="{FF2B5EF4-FFF2-40B4-BE49-F238E27FC236}">
                <a16:creationId xmlns:a16="http://schemas.microsoft.com/office/drawing/2014/main" id="{697CC30C-59BD-4491-81C8-8180704A2F91}"/>
              </a:ext>
            </a:extLst>
          </p:cNvPr>
          <p:cNvSpPr>
            <a:spLocks noGrp="1"/>
          </p:cNvSpPr>
          <p:nvPr/>
        </p:nvSpPr>
        <p:spPr>
          <a:xfrm>
            <a:off x="6191250" y="4781550"/>
            <a:ext cx="4572000" cy="285750"/>
          </a:xfrm>
          <a:prstGeom prst="rect">
            <a:avLst/>
          </a:prstGeom>
          <a:noFill/>
          <a:ln w="0">
            <a:noFill/>
            <a:prstDash val="solid"/>
          </a:ln>
        </p:spPr>
        <p:txBody>
          <a:bodyPr wrap="square" lIns="0" tIns="0" rIns="0" bIns="0" anchor="t">
            <a:noAutofit/>
          </a:bodyPr>
          <a:lstStyle/>
          <a:p>
            <a:pPr algn="l">
              <a:buNone/>
              <a:defRPr sz="1275" b="0" i="0">
                <a:solidFill>
                  <a:srgbClr val="FFFFFF"/>
                </a:solidFill>
                <a:latin typeface="Avenir Next"/>
                <a:ea typeface="Avenir Next"/>
                <a:cs typeface="Avenir Next"/>
              </a:defRPr>
            </a:pPr>
            <a:r>
              <a:rPr sz="1275" b="0" i="0">
                <a:solidFill>
                  <a:srgbClr val="FFFFFF"/>
                </a:solidFill>
                <a:latin typeface="Avenir Next"/>
                <a:ea typeface="Avenir Next"/>
                <a:cs typeface="Avenir Next"/>
              </a:rPr>
              <a:t>audioldm.github.io/audioldm2</a:t>
            </a:r>
          </a:p>
        </p:txBody>
      </p:sp>
      <p:sp>
        <p:nvSpPr>
          <p:cNvPr id="8" name="Rectangle 7">
            <a:extLst>
              <a:ext uri="{FF2B5EF4-FFF2-40B4-BE49-F238E27FC236}">
                <a16:creationId xmlns:a16="http://schemas.microsoft.com/office/drawing/2014/main" id="{BB3B9B9F-9B49-4739-A4F8-E27FBE7049FD}"/>
              </a:ext>
            </a:extLst>
          </p:cNvPr>
          <p:cNvSpPr>
            <a:spLocks noGrp="1"/>
          </p:cNvSpPr>
          <p:nvPr/>
        </p:nvSpPr>
        <p:spPr>
          <a:xfrm>
            <a:off x="571500" y="5429250"/>
            <a:ext cx="1428750" cy="228600"/>
          </a:xfrm>
          <a:prstGeom prst="rect">
            <a:avLst/>
          </a:prstGeom>
          <a:noFill/>
          <a:ln w="0">
            <a:noFill/>
            <a:prstDash val="solid"/>
          </a:ln>
        </p:spPr>
        <p:txBody>
          <a:bodyPr wrap="square" lIns="0" tIns="0" rIns="0" bIns="0" anchor="t">
            <a:noAutofit/>
          </a:bodyPr>
          <a:lstStyle/>
          <a:p>
            <a:pPr algn="l">
              <a:buNone/>
              <a:defRPr sz="900" b="1" i="0">
                <a:solidFill>
                  <a:srgbClr val="E18B42"/>
                </a:solidFill>
                <a:latin typeface="Avenir Next"/>
                <a:ea typeface="Avenir Next"/>
                <a:cs typeface="Avenir Next"/>
              </a:defRPr>
            </a:pPr>
            <a:r>
              <a:rPr sz="900" b="1" i="0">
                <a:solidFill>
                  <a:srgbClr val="E18B42"/>
                </a:solidFill>
                <a:latin typeface="Avenir Next"/>
                <a:ea typeface="Avenir Next"/>
                <a:cs typeface="Avenir Next"/>
              </a:rPr>
              <a:t>CODE</a:t>
            </a:r>
          </a:p>
        </p:txBody>
      </p:sp>
      <p:sp>
        <p:nvSpPr>
          <p:cNvPr id="9" name="Rectangle 8">
            <a:extLst>
              <a:ext uri="{FF2B5EF4-FFF2-40B4-BE49-F238E27FC236}">
                <a16:creationId xmlns:a16="http://schemas.microsoft.com/office/drawing/2014/main" id="{B18BEE42-E0B0-46EA-85E5-0AC7C68AD5C9}"/>
              </a:ext>
            </a:extLst>
          </p:cNvPr>
          <p:cNvSpPr>
            <a:spLocks noGrp="1"/>
          </p:cNvSpPr>
          <p:nvPr/>
        </p:nvSpPr>
        <p:spPr>
          <a:xfrm>
            <a:off x="571500" y="5781675"/>
            <a:ext cx="4572000" cy="285750"/>
          </a:xfrm>
          <a:prstGeom prst="rect">
            <a:avLst/>
          </a:prstGeom>
          <a:noFill/>
          <a:ln w="0">
            <a:noFill/>
            <a:prstDash val="solid"/>
          </a:ln>
        </p:spPr>
        <p:txBody>
          <a:bodyPr wrap="square" lIns="0" tIns="0" rIns="0" bIns="0" anchor="t">
            <a:noAutofit/>
          </a:bodyPr>
          <a:lstStyle/>
          <a:p>
            <a:pPr algn="l">
              <a:buNone/>
              <a:defRPr sz="1275" b="0" i="0">
                <a:solidFill>
                  <a:srgbClr val="FFFFFF"/>
                </a:solidFill>
                <a:latin typeface="Avenir Next"/>
                <a:ea typeface="Avenir Next"/>
                <a:cs typeface="Avenir Next"/>
              </a:defRPr>
            </a:pPr>
            <a:r>
              <a:rPr sz="1275" b="0" i="0">
                <a:solidFill>
                  <a:srgbClr val="FFFFFF"/>
                </a:solidFill>
                <a:latin typeface="Avenir Next"/>
                <a:ea typeface="Avenir Next"/>
                <a:cs typeface="Avenir Next"/>
              </a:rPr>
              <a:t>github.com/haoheliu/AudioLDM2</a:t>
            </a:r>
          </a:p>
        </p:txBody>
      </p:sp>
    </p:spTree>
    <p:extLst>
      <p:ext uri="{BB962C8B-B14F-4D97-AF65-F5344CB8AC3E}">
        <p14:creationId xmlns:p14="http://schemas.microsoft.com/office/powerpoint/2010/main" val="657499380"/>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9678</Words>
  <Application>Microsoft Macintosh PowerPoint</Application>
  <DocSecurity>0</DocSecurity>
  <PresentationFormat>Widescreen</PresentationFormat>
  <Paragraphs>1525</Paragraphs>
  <Slides>40</Slides>
  <Notes>40</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Optimistic</vt:lpstr>
      <vt:lpstr>Avenir Next</vt:lpstr>
      <vt:lpstr>Calibri</vt:lpstr>
      <vt:lpstr>Georgia</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Liu, Haohe (PG/R - Comp Sci &amp; Elec Eng)</cp:lastModifiedBy>
  <cp:revision>29</cp:revision>
  <dcterms:created xsi:type="dcterms:W3CDTF">2026-08-12T03:13:42Z</dcterms:created>
  <dcterms:modified xsi:type="dcterms:W3CDTF">2026-08-12T05:23:24Z</dcterms:modified>
</cp:coreProperties>
</file>