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  <p:sldMasterId id="2147483732" r:id="rId5"/>
    <p:sldMasterId id="2147483772" r:id="rId6"/>
    <p:sldMasterId id="2147483785" r:id="rId7"/>
  </p:sldMasterIdLst>
  <p:notesMasterIdLst>
    <p:notesMasterId r:id="rId65"/>
  </p:notesMasterIdLst>
  <p:handoutMasterIdLst>
    <p:handoutMasterId r:id="rId66"/>
  </p:handoutMasterIdLst>
  <p:sldIdLst>
    <p:sldId id="256" r:id="rId8"/>
    <p:sldId id="444" r:id="rId9"/>
    <p:sldId id="257" r:id="rId10"/>
    <p:sldId id="642" r:id="rId11"/>
    <p:sldId id="641" r:id="rId12"/>
    <p:sldId id="516" r:id="rId13"/>
    <p:sldId id="525" r:id="rId14"/>
    <p:sldId id="652" r:id="rId15"/>
    <p:sldId id="647" r:id="rId16"/>
    <p:sldId id="643" r:id="rId17"/>
    <p:sldId id="640" r:id="rId18"/>
    <p:sldId id="529" r:id="rId19"/>
    <p:sldId id="604" r:id="rId20"/>
    <p:sldId id="637" r:id="rId21"/>
    <p:sldId id="653" r:id="rId22"/>
    <p:sldId id="603" r:id="rId23"/>
    <p:sldId id="648" r:id="rId24"/>
    <p:sldId id="258" r:id="rId25"/>
    <p:sldId id="654" r:id="rId26"/>
    <p:sldId id="563" r:id="rId27"/>
    <p:sldId id="624" r:id="rId28"/>
    <p:sldId id="616" r:id="rId29"/>
    <p:sldId id="618" r:id="rId30"/>
    <p:sldId id="619" r:id="rId31"/>
    <p:sldId id="620" r:id="rId32"/>
    <p:sldId id="621" r:id="rId33"/>
    <p:sldId id="622" r:id="rId34"/>
    <p:sldId id="310" r:id="rId35"/>
    <p:sldId id="319" r:id="rId36"/>
    <p:sldId id="327" r:id="rId37"/>
    <p:sldId id="572" r:id="rId38"/>
    <p:sldId id="575" r:id="rId39"/>
    <p:sldId id="632" r:id="rId40"/>
    <p:sldId id="580" r:id="rId41"/>
    <p:sldId id="628" r:id="rId42"/>
    <p:sldId id="597" r:id="rId43"/>
    <p:sldId id="629" r:id="rId44"/>
    <p:sldId id="644" r:id="rId45"/>
    <p:sldId id="574" r:id="rId46"/>
    <p:sldId id="611" r:id="rId47"/>
    <p:sldId id="612" r:id="rId48"/>
    <p:sldId id="655" r:id="rId49"/>
    <p:sldId id="649" r:id="rId50"/>
    <p:sldId id="651" r:id="rId51"/>
    <p:sldId id="265" r:id="rId52"/>
    <p:sldId id="352" r:id="rId53"/>
    <p:sldId id="377" r:id="rId54"/>
    <p:sldId id="346" r:id="rId55"/>
    <p:sldId id="347" r:id="rId56"/>
    <p:sldId id="634" r:id="rId57"/>
    <p:sldId id="633" r:id="rId58"/>
    <p:sldId id="606" r:id="rId59"/>
    <p:sldId id="607" r:id="rId60"/>
    <p:sldId id="625" r:id="rId61"/>
    <p:sldId id="646" r:id="rId62"/>
    <p:sldId id="342" r:id="rId63"/>
    <p:sldId id="339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2868"/>
    <a:srgbClr val="B7DE82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2A7C2-31A7-42D1-8310-8D379904F679}" v="1" dt="2026-04-30T16:28:00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5B924EE8-7FEA-4B02-AC37-A7961B929244}"/>
    <pc:docChg chg="delSld modSld">
      <pc:chgData name="Wang, Wenwu Prof (CVSSP)" userId="5cff3a9f-d89f-4d7f-90a1-7b9ace01e059" providerId="ADAL" clId="{5B924EE8-7FEA-4B02-AC37-A7961B929244}" dt="2026-04-30T16:28:00.315" v="15" actId="20577"/>
      <pc:docMkLst>
        <pc:docMk/>
      </pc:docMkLst>
      <pc:sldChg chg="del">
        <pc:chgData name="Wang, Wenwu Prof (CVSSP)" userId="5cff3a9f-d89f-4d7f-90a1-7b9ace01e059" providerId="ADAL" clId="{5B924EE8-7FEA-4B02-AC37-A7961B929244}" dt="2026-04-30T16:25:45.170" v="0" actId="47"/>
        <pc:sldMkLst>
          <pc:docMk/>
          <pc:sldMk cId="4024882745" sldId="259"/>
        </pc:sldMkLst>
      </pc:sldChg>
      <pc:sldChg chg="del">
        <pc:chgData name="Wang, Wenwu Prof (CVSSP)" userId="5cff3a9f-d89f-4d7f-90a1-7b9ace01e059" providerId="ADAL" clId="{5B924EE8-7FEA-4B02-AC37-A7961B929244}" dt="2026-04-30T16:25:49.662" v="1" actId="47"/>
        <pc:sldMkLst>
          <pc:docMk/>
          <pc:sldMk cId="1507130541" sldId="276"/>
        </pc:sldMkLst>
      </pc:sldChg>
      <pc:sldChg chg="del">
        <pc:chgData name="Wang, Wenwu Prof (CVSSP)" userId="5cff3a9f-d89f-4d7f-90a1-7b9ace01e059" providerId="ADAL" clId="{5B924EE8-7FEA-4B02-AC37-A7961B929244}" dt="2026-04-30T16:25:54.294" v="2" actId="47"/>
        <pc:sldMkLst>
          <pc:docMk/>
          <pc:sldMk cId="1915542147" sldId="277"/>
        </pc:sldMkLst>
      </pc:sldChg>
      <pc:sldChg chg="del">
        <pc:chgData name="Wang, Wenwu Prof (CVSSP)" userId="5cff3a9f-d89f-4d7f-90a1-7b9ace01e059" providerId="ADAL" clId="{5B924EE8-7FEA-4B02-AC37-A7961B929244}" dt="2026-04-30T16:25:57.335" v="3" actId="47"/>
        <pc:sldMkLst>
          <pc:docMk/>
          <pc:sldMk cId="1841207487" sldId="282"/>
        </pc:sldMkLst>
      </pc:sldChg>
      <pc:sldChg chg="modSp mod">
        <pc:chgData name="Wang, Wenwu Prof (CVSSP)" userId="5cff3a9f-d89f-4d7f-90a1-7b9ace01e059" providerId="ADAL" clId="{5B924EE8-7FEA-4B02-AC37-A7961B929244}" dt="2026-04-30T16:28:00.315" v="15" actId="20577"/>
        <pc:sldMkLst>
          <pc:docMk/>
          <pc:sldMk cId="1316666774" sldId="342"/>
        </pc:sldMkLst>
        <pc:spChg chg="mod">
          <ac:chgData name="Wang, Wenwu Prof (CVSSP)" userId="5cff3a9f-d89f-4d7f-90a1-7b9ace01e059" providerId="ADAL" clId="{5B924EE8-7FEA-4B02-AC37-A7961B929244}" dt="2026-04-30T16:28:00.315" v="15" actId="20577"/>
          <ac:spMkLst>
            <pc:docMk/>
            <pc:sldMk cId="1316666774" sldId="342"/>
            <ac:spMk id="16" creationId="{818E2615-0D1A-68D9-12BE-ADB34ADFBA12}"/>
          </ac:spMkLst>
        </pc:spChg>
      </pc:sldChg>
      <pc:sldChg chg="del">
        <pc:chgData name="Wang, Wenwu Prof (CVSSP)" userId="5cff3a9f-d89f-4d7f-90a1-7b9ace01e059" providerId="ADAL" clId="{5B924EE8-7FEA-4B02-AC37-A7961B929244}" dt="2026-04-30T16:26:26.252" v="9" actId="47"/>
        <pc:sldMkLst>
          <pc:docMk/>
          <pc:sldMk cId="2041633858" sldId="524"/>
        </pc:sldMkLst>
      </pc:sldChg>
      <pc:sldChg chg="del">
        <pc:chgData name="Wang, Wenwu Prof (CVSSP)" userId="5cff3a9f-d89f-4d7f-90a1-7b9ace01e059" providerId="ADAL" clId="{5B924EE8-7FEA-4B02-AC37-A7961B929244}" dt="2026-04-30T16:25:59.026" v="4" actId="47"/>
        <pc:sldMkLst>
          <pc:docMk/>
          <pc:sldMk cId="2669268492" sldId="567"/>
        </pc:sldMkLst>
      </pc:sldChg>
      <pc:sldChg chg="del">
        <pc:chgData name="Wang, Wenwu Prof (CVSSP)" userId="5cff3a9f-d89f-4d7f-90a1-7b9ace01e059" providerId="ADAL" clId="{5B924EE8-7FEA-4B02-AC37-A7961B929244}" dt="2026-04-30T16:26:02.055" v="5" actId="47"/>
        <pc:sldMkLst>
          <pc:docMk/>
          <pc:sldMk cId="2526304004" sldId="568"/>
        </pc:sldMkLst>
      </pc:sldChg>
      <pc:sldChg chg="del">
        <pc:chgData name="Wang, Wenwu Prof (CVSSP)" userId="5cff3a9f-d89f-4d7f-90a1-7b9ace01e059" providerId="ADAL" clId="{5B924EE8-7FEA-4B02-AC37-A7961B929244}" dt="2026-04-30T16:26:08.183" v="6" actId="47"/>
        <pc:sldMkLst>
          <pc:docMk/>
          <pc:sldMk cId="741853346" sldId="569"/>
        </pc:sldMkLst>
      </pc:sldChg>
      <pc:sldChg chg="del">
        <pc:chgData name="Wang, Wenwu Prof (CVSSP)" userId="5cff3a9f-d89f-4d7f-90a1-7b9ace01e059" providerId="ADAL" clId="{5B924EE8-7FEA-4B02-AC37-A7961B929244}" dt="2026-04-30T16:26:09.844" v="7" actId="47"/>
        <pc:sldMkLst>
          <pc:docMk/>
          <pc:sldMk cId="2439383178" sldId="570"/>
        </pc:sldMkLst>
      </pc:sldChg>
      <pc:sldChg chg="mod modShow">
        <pc:chgData name="Wang, Wenwu Prof (CVSSP)" userId="5cff3a9f-d89f-4d7f-90a1-7b9ace01e059" providerId="ADAL" clId="{5B924EE8-7FEA-4B02-AC37-A7961B929244}" dt="2026-04-30T16:27:15.446" v="14" actId="34476"/>
        <pc:sldMkLst>
          <pc:docMk/>
          <pc:sldMk cId="1475382194" sldId="607"/>
        </pc:sldMkLst>
      </pc:sldChg>
      <pc:sldChg chg="del">
        <pc:chgData name="Wang, Wenwu Prof (CVSSP)" userId="5cff3a9f-d89f-4d7f-90a1-7b9ace01e059" providerId="ADAL" clId="{5B924EE8-7FEA-4B02-AC37-A7961B929244}" dt="2026-04-30T16:26:57.269" v="12" actId="47"/>
        <pc:sldMkLst>
          <pc:docMk/>
          <pc:sldMk cId="2835356186" sldId="613"/>
        </pc:sldMkLst>
      </pc:sldChg>
      <pc:sldChg chg="del">
        <pc:chgData name="Wang, Wenwu Prof (CVSSP)" userId="5cff3a9f-d89f-4d7f-90a1-7b9ace01e059" providerId="ADAL" clId="{5B924EE8-7FEA-4B02-AC37-A7961B929244}" dt="2026-04-30T16:26:58.837" v="13" actId="47"/>
        <pc:sldMkLst>
          <pc:docMk/>
          <pc:sldMk cId="3427697666" sldId="614"/>
        </pc:sldMkLst>
      </pc:sldChg>
      <pc:sldChg chg="del">
        <pc:chgData name="Wang, Wenwu Prof (CVSSP)" userId="5cff3a9f-d89f-4d7f-90a1-7b9ace01e059" providerId="ADAL" clId="{5B924EE8-7FEA-4B02-AC37-A7961B929244}" dt="2026-04-30T16:26:16.663" v="8" actId="47"/>
        <pc:sldMkLst>
          <pc:docMk/>
          <pc:sldMk cId="289133910" sldId="617"/>
        </pc:sldMkLst>
      </pc:sldChg>
      <pc:sldChg chg="del">
        <pc:chgData name="Wang, Wenwu Prof (CVSSP)" userId="5cff3a9f-d89f-4d7f-90a1-7b9ace01e059" providerId="ADAL" clId="{5B924EE8-7FEA-4B02-AC37-A7961B929244}" dt="2026-04-30T16:26:42.456" v="10" actId="47"/>
        <pc:sldMkLst>
          <pc:docMk/>
          <pc:sldMk cId="335753022" sldId="630"/>
        </pc:sldMkLst>
      </pc:sldChg>
      <pc:sldChg chg="del">
        <pc:chgData name="Wang, Wenwu Prof (CVSSP)" userId="5cff3a9f-d89f-4d7f-90a1-7b9ace01e059" providerId="ADAL" clId="{5B924EE8-7FEA-4B02-AC37-A7961B929244}" dt="2026-04-30T16:26:50.034" v="11" actId="47"/>
        <pc:sldMkLst>
          <pc:docMk/>
          <pc:sldMk cId="1147774495" sldId="6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4/30/2026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086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2026/4/30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8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4/30/2026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4/30/2026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4/30/2026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4/30/2026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7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97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2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4/30/2026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4/30/2026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4/30/2026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4/30/2026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4/30/2026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30/04/2026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4/30/2026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ersonalpages.surrey.ac.uk/w.wa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7.png"/><Relationship Id="rId17" Type="http://schemas.openxmlformats.org/officeDocument/2006/relationships/hyperlink" Target="https://github.com/Audio-AGI/AudioSep" TargetMode="External"/><Relationship Id="rId2" Type="http://schemas.openxmlformats.org/officeDocument/2006/relationships/audio" Target="../media/media2.wav"/><Relationship Id="rId16" Type="http://schemas.openxmlformats.org/officeDocument/2006/relationships/hyperlink" Target="https://personalpages.surrey.ac.uk/w.wang/papers/Liu%20et%20al_TASLP_2025.PDF" TargetMode="Externa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hyperlink" Target="https://arxiv.org/abs/2312.00249" TargetMode="External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hyperlink" Target="https://github.com/JinhuaLiang/APT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8.png"/><Relationship Id="rId5" Type="http://schemas.microsoft.com/office/2007/relationships/media" Target="../media/media9.wav"/><Relationship Id="rId10" Type="http://schemas.openxmlformats.org/officeDocument/2006/relationships/image" Target="../media/image21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udioldm.github.io/audioldm2" TargetMode="External"/><Relationship Id="rId4" Type="http://schemas.openxmlformats.org/officeDocument/2006/relationships/hyperlink" Target="https://personalpages.surrey.ac.uk/w.wang/papers/Liu%20et%20al_TASLP_2024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penreview.net/pdf?id=l3VqZWLLm5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47.gif"/></Relationships>
</file>

<file path=ppt/slides/_rels/slide39.xml.rels><?xml version="1.0" encoding="UTF-8" standalone="yes"?>
<Relationships xmlns="http://schemas.openxmlformats.org/package/2006/relationships"><Relationship Id="rId13" Type="http://schemas.microsoft.com/office/2007/relationships/media" Target="../media/media19.wav"/><Relationship Id="rId18" Type="http://schemas.openxmlformats.org/officeDocument/2006/relationships/audio" Target="../media/media21.wav"/><Relationship Id="rId26" Type="http://schemas.openxmlformats.org/officeDocument/2006/relationships/image" Target="../media/image54.gif"/><Relationship Id="rId3" Type="http://schemas.microsoft.com/office/2007/relationships/media" Target="../media/media14.wav"/><Relationship Id="rId21" Type="http://schemas.openxmlformats.org/officeDocument/2006/relationships/image" Target="../media/image49.jpg"/><Relationship Id="rId7" Type="http://schemas.microsoft.com/office/2007/relationships/media" Target="../media/media16.wav"/><Relationship Id="rId12" Type="http://schemas.openxmlformats.org/officeDocument/2006/relationships/audio" Target="../media/media18.wav"/><Relationship Id="rId17" Type="http://schemas.microsoft.com/office/2007/relationships/media" Target="../media/media21.wav"/><Relationship Id="rId25" Type="http://schemas.openxmlformats.org/officeDocument/2006/relationships/image" Target="../media/image53.gif"/><Relationship Id="rId33" Type="http://schemas.openxmlformats.org/officeDocument/2006/relationships/hyperlink" Target="https://xinranliu7715.github.io/gcdance/" TargetMode="External"/><Relationship Id="rId2" Type="http://schemas.openxmlformats.org/officeDocument/2006/relationships/audio" Target="../media/media13.wav"/><Relationship Id="rId16" Type="http://schemas.openxmlformats.org/officeDocument/2006/relationships/audio" Target="../media/media20.wav"/><Relationship Id="rId20" Type="http://schemas.openxmlformats.org/officeDocument/2006/relationships/image" Target="../media/image21.png"/><Relationship Id="rId29" Type="http://schemas.openxmlformats.org/officeDocument/2006/relationships/image" Target="../media/image57.gif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24" Type="http://schemas.openxmlformats.org/officeDocument/2006/relationships/image" Target="../media/image52.png"/><Relationship Id="rId32" Type="http://schemas.openxmlformats.org/officeDocument/2006/relationships/hyperlink" Target="https://personalpages.surrey.ac.uk/w.wang/papers/Liu%20et%20al_TMM_2026.pdf" TargetMode="External"/><Relationship Id="rId5" Type="http://schemas.microsoft.com/office/2007/relationships/media" Target="../media/media15.wav"/><Relationship Id="rId15" Type="http://schemas.microsoft.com/office/2007/relationships/media" Target="../media/media20.wav"/><Relationship Id="rId23" Type="http://schemas.openxmlformats.org/officeDocument/2006/relationships/image" Target="../media/image51.jpg"/><Relationship Id="rId28" Type="http://schemas.openxmlformats.org/officeDocument/2006/relationships/image" Target="../media/image56.gif"/><Relationship Id="rId10" Type="http://schemas.openxmlformats.org/officeDocument/2006/relationships/audio" Target="../media/media17.wav"/><Relationship Id="rId19" Type="http://schemas.openxmlformats.org/officeDocument/2006/relationships/slideLayout" Target="../slideLayouts/slideLayout2.xml"/><Relationship Id="rId31" Type="http://schemas.openxmlformats.org/officeDocument/2006/relationships/hyperlink" Target="https://arxiv.org/abs/2502.18309" TargetMode="External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audio" Target="../media/media19.wav"/><Relationship Id="rId22" Type="http://schemas.openxmlformats.org/officeDocument/2006/relationships/image" Target="../media/image50.jpg"/><Relationship Id="rId27" Type="http://schemas.openxmlformats.org/officeDocument/2006/relationships/image" Target="../media/image55.gif"/><Relationship Id="rId30" Type="http://schemas.openxmlformats.org/officeDocument/2006/relationships/image" Target="../media/image58.gif"/><Relationship Id="rId8" Type="http://schemas.openxmlformats.org/officeDocument/2006/relationships/audio" Target="../media/media16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openxmlformats.org/officeDocument/2006/relationships/image" Target="../media/image18.png"/><Relationship Id="rId3" Type="http://schemas.microsoft.com/office/2007/relationships/media" Target="../media/media23.wav"/><Relationship Id="rId7" Type="http://schemas.microsoft.com/office/2007/relationships/media" Target="../media/media25.wav"/><Relationship Id="rId12" Type="http://schemas.openxmlformats.org/officeDocument/2006/relationships/hyperlink" Target="https://personalpages.surrey.ac.uk/w.wang/papers/Gao%20et%20al_ICASSP_2026.pdf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openxmlformats.org/officeDocument/2006/relationships/image" Target="../media/image63.png"/><Relationship Id="rId5" Type="http://schemas.microsoft.com/office/2007/relationships/media" Target="../media/media24.wav"/><Relationship Id="rId10" Type="http://schemas.openxmlformats.org/officeDocument/2006/relationships/image" Target="../media/image21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idful/Codec-SUPERB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png"/><Relationship Id="rId5" Type="http://schemas.openxmlformats.org/officeDocument/2006/relationships/hyperlink" Target="https://github.com/haoheliu/kmeans_pytorch" TargetMode="External"/><Relationship Id="rId4" Type="http://schemas.openxmlformats.org/officeDocument/2006/relationships/hyperlink" Target="https://haoheliu.github.io/SemantiCodec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3" Type="http://schemas.microsoft.com/office/2007/relationships/media" Target="../media/media32.wav"/><Relationship Id="rId18" Type="http://schemas.openxmlformats.org/officeDocument/2006/relationships/audio" Target="../media/media34.wav"/><Relationship Id="rId26" Type="http://schemas.openxmlformats.org/officeDocument/2006/relationships/audio" Target="../media/media38.wav"/><Relationship Id="rId39" Type="http://schemas.microsoft.com/office/2007/relationships/media" Target="../media/media45.wav"/><Relationship Id="rId21" Type="http://schemas.microsoft.com/office/2007/relationships/media" Target="../media/media36.wav"/><Relationship Id="rId34" Type="http://schemas.openxmlformats.org/officeDocument/2006/relationships/audio" Target="../media/media42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29.wav"/><Relationship Id="rId2" Type="http://schemas.openxmlformats.org/officeDocument/2006/relationships/audio" Target="../media/media26.wav"/><Relationship Id="rId16" Type="http://schemas.openxmlformats.org/officeDocument/2006/relationships/audio" Target="../media/media33.wav"/><Relationship Id="rId20" Type="http://schemas.openxmlformats.org/officeDocument/2006/relationships/audio" Target="../media/media35.wav"/><Relationship Id="rId29" Type="http://schemas.microsoft.com/office/2007/relationships/media" Target="../media/media40.wav"/><Relationship Id="rId41" Type="http://schemas.openxmlformats.org/officeDocument/2006/relationships/slideLayout" Target="../slideLayouts/slideLayout37.xml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microsoft.com/office/2007/relationships/media" Target="../media/media31.wav"/><Relationship Id="rId24" Type="http://schemas.openxmlformats.org/officeDocument/2006/relationships/audio" Target="../media/media37.wav"/><Relationship Id="rId32" Type="http://schemas.openxmlformats.org/officeDocument/2006/relationships/audio" Target="../media/media41.wav"/><Relationship Id="rId37" Type="http://schemas.microsoft.com/office/2007/relationships/media" Target="../media/media44.wav"/><Relationship Id="rId40" Type="http://schemas.openxmlformats.org/officeDocument/2006/relationships/audio" Target="../media/media45.wav"/><Relationship Id="rId5" Type="http://schemas.microsoft.com/office/2007/relationships/media" Target="../media/media28.wav"/><Relationship Id="rId15" Type="http://schemas.microsoft.com/office/2007/relationships/media" Target="../media/media33.wav"/><Relationship Id="rId23" Type="http://schemas.microsoft.com/office/2007/relationships/media" Target="../media/media37.wav"/><Relationship Id="rId28" Type="http://schemas.openxmlformats.org/officeDocument/2006/relationships/audio" Target="../media/media39.wav"/><Relationship Id="rId36" Type="http://schemas.openxmlformats.org/officeDocument/2006/relationships/audio" Target="../media/media43.wav"/><Relationship Id="rId10" Type="http://schemas.openxmlformats.org/officeDocument/2006/relationships/audio" Target="../media/media30.wav"/><Relationship Id="rId19" Type="http://schemas.microsoft.com/office/2007/relationships/media" Target="../media/media35.wav"/><Relationship Id="rId31" Type="http://schemas.microsoft.com/office/2007/relationships/media" Target="../media/media41.wav"/><Relationship Id="rId4" Type="http://schemas.openxmlformats.org/officeDocument/2006/relationships/audio" Target="../media/media27.wav"/><Relationship Id="rId9" Type="http://schemas.microsoft.com/office/2007/relationships/media" Target="../media/media30.wav"/><Relationship Id="rId14" Type="http://schemas.openxmlformats.org/officeDocument/2006/relationships/audio" Target="../media/media32.wav"/><Relationship Id="rId22" Type="http://schemas.openxmlformats.org/officeDocument/2006/relationships/audio" Target="../media/media36.wav"/><Relationship Id="rId27" Type="http://schemas.microsoft.com/office/2007/relationships/media" Target="../media/media39.wav"/><Relationship Id="rId30" Type="http://schemas.openxmlformats.org/officeDocument/2006/relationships/audio" Target="../media/media40.wav"/><Relationship Id="rId35" Type="http://schemas.microsoft.com/office/2007/relationships/media" Target="../media/media43.wav"/><Relationship Id="rId43" Type="http://schemas.openxmlformats.org/officeDocument/2006/relationships/image" Target="../media/image18.png"/><Relationship Id="rId8" Type="http://schemas.openxmlformats.org/officeDocument/2006/relationships/audio" Target="../media/media29.wav"/><Relationship Id="rId3" Type="http://schemas.microsoft.com/office/2007/relationships/media" Target="../media/media27.wav"/><Relationship Id="rId12" Type="http://schemas.openxmlformats.org/officeDocument/2006/relationships/audio" Target="../media/media31.wav"/><Relationship Id="rId17" Type="http://schemas.microsoft.com/office/2007/relationships/media" Target="../media/media34.wav"/><Relationship Id="rId25" Type="http://schemas.microsoft.com/office/2007/relationships/media" Target="../media/media38.wav"/><Relationship Id="rId33" Type="http://schemas.microsoft.com/office/2007/relationships/media" Target="../media/media42.wav"/><Relationship Id="rId38" Type="http://schemas.openxmlformats.org/officeDocument/2006/relationships/audio" Target="../media/media4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github.com/XinhaoMei/WavCaps" TargetMode="External"/><Relationship Id="rId5" Type="http://schemas.openxmlformats.org/officeDocument/2006/relationships/hyperlink" Target="https://arxiv.org/abs/2303.17395" TargetMode="External"/><Relationship Id="rId4" Type="http://schemas.openxmlformats.org/officeDocument/2006/relationships/hyperlink" Target="https://personalpages.surrey.ac.uk/w.wang/papers/Mei%20et%20al_TASLP_2024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yua8222.github.io/Sound-VECaps-demo" TargetMode="External"/><Relationship Id="rId4" Type="http://schemas.openxmlformats.org/officeDocument/2006/relationships/hyperlink" Target="https://personalpages.surrey.ac.uk/w.wang/papers/Yuan%20et%20al_b_ICASSP_2025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github.com/JishengBai/AudioSetCap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11.18953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video" Target="../media/media46.mp4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46.mp4"/><Relationship Id="rId5" Type="http://schemas.openxmlformats.org/officeDocument/2006/relationships/tags" Target="../tags/tag5.xml"/><Relationship Id="rId10" Type="http://schemas.openxmlformats.org/officeDocument/2006/relationships/image" Target="../media/image79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XinhaoMei/ACT" TargetMode="External"/><Relationship Id="rId13" Type="http://schemas.openxmlformats.org/officeDocument/2006/relationships/hyperlink" Target="https://huggingface.co/datasets/baijs/AudioSetCaps" TargetMode="External"/><Relationship Id="rId18" Type="http://schemas.openxmlformats.org/officeDocument/2006/relationships/hyperlink" Target="https://audioldm.github.io/audioldm2/" TargetMode="External"/><Relationship Id="rId3" Type="http://schemas.openxmlformats.org/officeDocument/2006/relationships/hyperlink" Target="https://audioldm.github.io/" TargetMode="External"/><Relationship Id="rId21" Type="http://schemas.openxmlformats.org/officeDocument/2006/relationships/hyperlink" Target="https://github.com/Audio-AGI/AudioSep" TargetMode="External"/><Relationship Id="rId7" Type="http://schemas.openxmlformats.org/officeDocument/2006/relationships/hyperlink" Target="https://github.com/XinhaoMei/DCASE2021_task6_v2" TargetMode="External"/><Relationship Id="rId12" Type="http://schemas.openxmlformats.org/officeDocument/2006/relationships/hyperlink" Target="https://github.com/JishengBai/AudioSetCaps" TargetMode="External"/><Relationship Id="rId17" Type="http://schemas.openxmlformats.org/officeDocument/2006/relationships/hyperlink" Target="https://huggingface.co/spaces/Audio-AGI/WavJourney" TargetMode="External"/><Relationship Id="rId2" Type="http://schemas.openxmlformats.org/officeDocument/2006/relationships/hyperlink" Target="https://arxiv.org/abs/2301.12503" TargetMode="External"/><Relationship Id="rId16" Type="http://schemas.openxmlformats.org/officeDocument/2006/relationships/hyperlink" Target="https://github.com/Audio-AGI/WavJourney" TargetMode="External"/><Relationship Id="rId20" Type="http://schemas.openxmlformats.org/officeDocument/2006/relationships/hyperlink" Target="https://github.com/JinhuaLiang/WavCraf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0VTltNYhao" TargetMode="External"/><Relationship Id="rId11" Type="http://schemas.openxmlformats.org/officeDocument/2006/relationships/hyperlink" Target="https://haoheliu.github.io/SemantiCodec/" TargetMode="External"/><Relationship Id="rId5" Type="http://schemas.openxmlformats.org/officeDocument/2006/relationships/hyperlink" Target="https://github.com/haoheliu/audioldm_eval" TargetMode="External"/><Relationship Id="rId15" Type="http://schemas.openxmlformats.org/officeDocument/2006/relationships/hyperlink" Target="https://arxiv.org/abs/2307.14335" TargetMode="External"/><Relationship Id="rId23" Type="http://schemas.openxmlformats.org/officeDocument/2006/relationships/hyperlink" Target="https://xinranliu7715.github.io/gcdance/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s://github.com/JinhuaLiang/APT" TargetMode="External"/><Relationship Id="rId4" Type="http://schemas.openxmlformats.org/officeDocument/2006/relationships/hyperlink" Target="https://github.com/haoheliu/AudioLDM" TargetMode="External"/><Relationship Id="rId9" Type="http://schemas.openxmlformats.org/officeDocument/2006/relationships/hyperlink" Target="https://github.com/liuxubo717/cl4ac" TargetMode="External"/><Relationship Id="rId14" Type="http://schemas.openxmlformats.org/officeDocument/2006/relationships/hyperlink" Target="https://yyua8222.github.io/Sound-VECaps-demo" TargetMode="External"/><Relationship Id="rId22" Type="http://schemas.openxmlformats.org/officeDocument/2006/relationships/hyperlink" Target="https://katelin-glt.github.io/RFM-Editing-Demo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github.com/qiuqiangkong/audioset_tagging_cnn" TargetMode="External"/><Relationship Id="rId5" Type="http://schemas.openxmlformats.org/officeDocument/2006/relationships/hyperlink" Target="https://personalpages.surrey.ac.uk/w.wang/papers/KongCIWWP_TASLP_2020_postprint.pdf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audio-classification-on-audiose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odesota.com/audio/classificatio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373" y="179902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Large Audio-Language Models: Algorithms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7457" y="2415770"/>
            <a:ext cx="13566914" cy="4262328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GB" sz="30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900" b="1" spc="-20" dirty="0">
                <a:solidFill>
                  <a:srgbClr val="262626"/>
                </a:solidFill>
              </a:rPr>
              <a:t>Professor</a:t>
            </a:r>
            <a:r>
              <a:rPr lang="en-GB" sz="1900" spc="-20" dirty="0">
                <a:solidFill>
                  <a:srgbClr val="262626"/>
                </a:solidFill>
              </a:rPr>
              <a:t>, Centre for Vision, Speech and Signal Processing (CVSSP)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900" b="1" spc="-20" dirty="0">
                <a:solidFill>
                  <a:srgbClr val="262626"/>
                </a:solidFill>
              </a:rPr>
              <a:t>Associate Head</a:t>
            </a:r>
            <a:r>
              <a:rPr lang="en-GB" sz="1900" spc="-20" dirty="0">
                <a:solidFill>
                  <a:srgbClr val="262626"/>
                </a:solidFill>
              </a:rPr>
              <a:t> in External Engagement, School of Computer Science and Electronic Engineering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900" b="1" spc="-20" dirty="0">
                <a:solidFill>
                  <a:srgbClr val="262626"/>
                </a:solidFill>
              </a:rPr>
              <a:t>Principal AI Fellow</a:t>
            </a:r>
            <a:r>
              <a:rPr lang="en-GB" sz="1900" spc="-20" dirty="0">
                <a:solidFill>
                  <a:srgbClr val="262626"/>
                </a:solidFill>
              </a:rPr>
              <a:t>,  Surrey Institute for People Centred Artificial  Intelligence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3000" b="1" spc="-20" dirty="0"/>
              <a:t>University of Surrey, </a:t>
            </a:r>
            <a:r>
              <a:rPr lang="en-US" sz="3000" b="1" spc="-20" dirty="0"/>
              <a:t>UK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</a:t>
            </a:r>
            <a:r>
              <a:rPr lang="en-US" altLang="zh-CN" sz="1700" spc="-20" dirty="0">
                <a:hlinkClick r:id="rId2"/>
              </a:rPr>
              <a:t>https://personalpages.surrey.ac.uk/w.wang/</a:t>
            </a: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GB" sz="1800" spc="-20" dirty="0"/>
              <a:t>Invited talk @ Conversational AI Reading Group, 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GB" sz="1800" spc="-20" dirty="0"/>
              <a:t>Mila, Quebec Artificial Intelligence Institute in Montreal, Canada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GB" altLang="zh-CN" sz="1800" spc="-20" dirty="0"/>
              <a:t>30/04/2026</a:t>
            </a: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14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0BC-0868-7047-B1F9-A7AA0F44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FC20-4204-6347-645C-AED98980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34E44-A358-182F-324A-7BA6D7F1D70F}"/>
              </a:ext>
            </a:extLst>
          </p:cNvPr>
          <p:cNvSpPr txBox="1"/>
          <p:nvPr/>
        </p:nvSpPr>
        <p:spPr>
          <a:xfrm>
            <a:off x="1699592" y="5741083"/>
            <a:ext cx="10609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et al, “Emergent abilities of large language models,” </a:t>
            </a:r>
            <a:r>
              <a:rPr lang="en-GB" sz="14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Machine Learning Research</a:t>
            </a:r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46F9C9-3274-BD20-83FF-FB30D70B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799" y="1494893"/>
            <a:ext cx="8008016" cy="2997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583E5-2CE2-D63F-FE70-D44F9B16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" y="2141796"/>
            <a:ext cx="2990114" cy="213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086EF-26D0-ED13-274D-75ADD088A7C6}"/>
              </a:ext>
            </a:extLst>
          </p:cNvPr>
          <p:cNvSpPr txBox="1"/>
          <p:nvPr/>
        </p:nvSpPr>
        <p:spPr>
          <a:xfrm>
            <a:off x="1699592" y="5174323"/>
            <a:ext cx="9153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Figures from Ryan O'Connor: https://www.assemblyai.com/blog/emergent-abilities-of-large-language-models/</a:t>
            </a:r>
          </a:p>
        </p:txBody>
      </p:sp>
    </p:spTree>
    <p:extLst>
      <p:ext uri="{BB962C8B-B14F-4D97-AF65-F5344CB8AC3E}">
        <p14:creationId xmlns:p14="http://schemas.microsoft.com/office/powerpoint/2010/main" val="6488129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548-14E7-8978-E599-C564C85E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C9A9-0B93-9928-6460-54DB83E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6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Models: Why? </a:t>
            </a:r>
          </a:p>
        </p:txBody>
      </p:sp>
      <p:sp>
        <p:nvSpPr>
          <p:cNvPr id="4" name="Google Shape;187;p20">
            <a:extLst>
              <a:ext uri="{FF2B5EF4-FFF2-40B4-BE49-F238E27FC236}">
                <a16:creationId xmlns:a16="http://schemas.microsoft.com/office/drawing/2014/main" id="{5430D14B-FD16-A2D9-EE27-082675654FFC}"/>
              </a:ext>
            </a:extLst>
          </p:cNvPr>
          <p:cNvSpPr txBox="1"/>
          <p:nvPr/>
        </p:nvSpPr>
        <p:spPr>
          <a:xfrm>
            <a:off x="543595" y="1368216"/>
            <a:ext cx="10588232" cy="35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 knowledge within LLMs to address the limitations of audio models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Zero-shot or few-shot classification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Explore homogeneity across tasks with LLMs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Use LLMs as an agent to solve multi-task problems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 the capabilities of audio models for new tasks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classification to audio captioning/question answering &amp; reasoning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generation to storytelling &amp; controllable editing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source separation to language queried audio source separation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46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33C5-A86A-F739-7475-645604B5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An Example: Language-Queried Audio Source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748E-8004-C2CB-8589-DA72C1AC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83918"/>
            <a:ext cx="10972800" cy="4525963"/>
          </a:xfrm>
        </p:spPr>
        <p:txBody>
          <a:bodyPr/>
          <a:lstStyle/>
          <a:p>
            <a:r>
              <a:rPr lang="en-GB" dirty="0"/>
              <a:t>Use language query to extract target source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E391-29DA-DD6D-17C6-7A42D0B38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8"/>
          <a:stretch/>
        </p:blipFill>
        <p:spPr>
          <a:xfrm>
            <a:off x="636435" y="1856901"/>
            <a:ext cx="11156709" cy="2057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2D470-20E1-FA2E-E2B3-EFE738F0C289}"/>
              </a:ext>
            </a:extLst>
          </p:cNvPr>
          <p:cNvSpPr txBox="1"/>
          <p:nvPr/>
        </p:nvSpPr>
        <p:spPr>
          <a:xfrm>
            <a:off x="2123247" y="1491019"/>
            <a:ext cx="202545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BERT-mini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(Transformer-based)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D3540-B324-92EE-3B65-ECBEBBB8C41D}"/>
              </a:ext>
            </a:extLst>
          </p:cNvPr>
          <p:cNvSpPr txBox="1"/>
          <p:nvPr/>
        </p:nvSpPr>
        <p:spPr>
          <a:xfrm>
            <a:off x="4279927" y="1492886"/>
            <a:ext cx="1606691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3C410-C297-DB2B-A136-A6D593C99E3A}"/>
              </a:ext>
            </a:extLst>
          </p:cNvPr>
          <p:cNvSpPr txBox="1"/>
          <p:nvPr/>
        </p:nvSpPr>
        <p:spPr>
          <a:xfrm>
            <a:off x="6155796" y="1491019"/>
            <a:ext cx="179263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shape as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spectrogram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6D3C9-D098-74CF-85EE-80CAF6300941}"/>
              </a:ext>
            </a:extLst>
          </p:cNvPr>
          <p:cNvSpPr txBox="1"/>
          <p:nvPr/>
        </p:nvSpPr>
        <p:spPr>
          <a:xfrm>
            <a:off x="8008069" y="3569461"/>
            <a:ext cx="301412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absolute error for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18D3BF-945A-B6A2-838C-AF0A6E4F6109}"/>
              </a:ext>
            </a:extLst>
          </p:cNvPr>
          <p:cNvSpPr txBox="1"/>
          <p:nvPr/>
        </p:nvSpPr>
        <p:spPr>
          <a:xfrm>
            <a:off x="640886" y="3857910"/>
            <a:ext cx="4368664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engine sound of a vehicle”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C3AE9-3A9F-6A91-6949-418CC0F5CC12}"/>
              </a:ext>
            </a:extLst>
          </p:cNvPr>
          <p:cNvSpPr txBox="1"/>
          <p:nvPr/>
        </p:nvSpPr>
        <p:spPr>
          <a:xfrm>
            <a:off x="6342549" y="3850582"/>
            <a:ext cx="467964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sound of hitting the keyboard”</a:t>
            </a:r>
          </a:p>
        </p:txBody>
      </p:sp>
      <p:pic>
        <p:nvPicPr>
          <p:cNvPr id="25" name="Picture 24" descr="A picture containing curtain&#10;&#10;Description automatically generated">
            <a:extLst>
              <a:ext uri="{FF2B5EF4-FFF2-40B4-BE49-F238E27FC236}">
                <a16:creationId xmlns:a16="http://schemas.microsoft.com/office/drawing/2014/main" id="{CBE87CCA-E732-673B-BFCE-3E58DCEE4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0" y="4578564"/>
            <a:ext cx="1440000" cy="1073032"/>
          </a:xfrm>
          <a:prstGeom prst="rect">
            <a:avLst/>
          </a:prstGeom>
        </p:spPr>
      </p:pic>
      <p:pic>
        <p:nvPicPr>
          <p:cNvPr id="27" name="Picture 26" descr="A picture containing sunset&#10;&#10;Description automatically generated">
            <a:extLst>
              <a:ext uri="{FF2B5EF4-FFF2-40B4-BE49-F238E27FC236}">
                <a16:creationId xmlns:a16="http://schemas.microsoft.com/office/drawing/2014/main" id="{61AC78EB-D4ED-952D-9012-899F6824E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29" y="4600619"/>
            <a:ext cx="1440000" cy="10730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F5D745-DA9E-7008-4B29-06C4ADE14567}"/>
              </a:ext>
            </a:extLst>
          </p:cNvPr>
          <p:cNvSpPr txBox="1"/>
          <p:nvPr/>
        </p:nvSpPr>
        <p:spPr>
          <a:xfrm>
            <a:off x="1489973" y="4218237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B57E5-B4FC-C221-B2D9-4F7CD9F0787F}"/>
              </a:ext>
            </a:extLst>
          </p:cNvPr>
          <p:cNvSpPr txBox="1"/>
          <p:nvPr/>
        </p:nvSpPr>
        <p:spPr>
          <a:xfrm>
            <a:off x="3140129" y="4240208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0" name="engine-mix">
            <a:hlinkClick r:id="" action="ppaction://media"/>
            <a:extLst>
              <a:ext uri="{FF2B5EF4-FFF2-40B4-BE49-F238E27FC236}">
                <a16:creationId xmlns:a16="http://schemas.microsoft.com/office/drawing/2014/main" id="{D8DEB845-06CF-FA06-F0CC-01F2648A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90148" y="4164056"/>
            <a:ext cx="436563" cy="436563"/>
          </a:xfrm>
          <a:prstGeom prst="rect">
            <a:avLst/>
          </a:prstGeom>
        </p:spPr>
      </p:pic>
      <p:pic>
        <p:nvPicPr>
          <p:cNvPr id="31" name="engine-human">
            <a:hlinkClick r:id="" action="ppaction://media"/>
            <a:extLst>
              <a:ext uri="{FF2B5EF4-FFF2-40B4-BE49-F238E27FC236}">
                <a16:creationId xmlns:a16="http://schemas.microsoft.com/office/drawing/2014/main" id="{6492F93B-E7EE-8D6D-E276-FA6A2BE26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22906" y="4205057"/>
            <a:ext cx="436563" cy="436563"/>
          </a:xfrm>
          <a:prstGeom prst="rect">
            <a:avLst/>
          </a:prstGeom>
        </p:spPr>
      </p:pic>
      <p:pic>
        <p:nvPicPr>
          <p:cNvPr id="33" name="Picture 3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E5833D2F-1624-3EE6-9A7E-12A2352872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4" y="4585078"/>
            <a:ext cx="1440000" cy="1073032"/>
          </a:xfrm>
          <a:prstGeom prst="rect">
            <a:avLst/>
          </a:prstGeom>
        </p:spPr>
      </p:pic>
      <p:pic>
        <p:nvPicPr>
          <p:cNvPr id="35" name="Picture 34" descr="A picture containing curtain&#10;&#10;Description automatically generated">
            <a:extLst>
              <a:ext uri="{FF2B5EF4-FFF2-40B4-BE49-F238E27FC236}">
                <a16:creationId xmlns:a16="http://schemas.microsoft.com/office/drawing/2014/main" id="{70DEEE3E-DCBD-02CE-A4BA-54732100A5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22" y="4585078"/>
            <a:ext cx="1440000" cy="1073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52481E-9F11-7386-63B0-0D53F22CCE3F}"/>
              </a:ext>
            </a:extLst>
          </p:cNvPr>
          <p:cNvSpPr txBox="1"/>
          <p:nvPr/>
        </p:nvSpPr>
        <p:spPr>
          <a:xfrm>
            <a:off x="7365227" y="4171584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006AC-1029-9230-9FDC-D9F75D3A2D59}"/>
              </a:ext>
            </a:extLst>
          </p:cNvPr>
          <p:cNvSpPr txBox="1"/>
          <p:nvPr/>
        </p:nvSpPr>
        <p:spPr>
          <a:xfrm>
            <a:off x="9085211" y="4189121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8" name="keyboard-mix">
            <a:hlinkClick r:id="" action="ppaction://media"/>
            <a:extLst>
              <a:ext uri="{FF2B5EF4-FFF2-40B4-BE49-F238E27FC236}">
                <a16:creationId xmlns:a16="http://schemas.microsoft.com/office/drawing/2014/main" id="{E72719DC-252D-5196-48FC-626C0518C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4633" y="4144105"/>
            <a:ext cx="436563" cy="436563"/>
          </a:xfrm>
          <a:prstGeom prst="rect">
            <a:avLst/>
          </a:prstGeom>
        </p:spPr>
      </p:pic>
      <p:pic>
        <p:nvPicPr>
          <p:cNvPr id="39" name="keyboard-human">
            <a:hlinkClick r:id="" action="ppaction://media"/>
            <a:extLst>
              <a:ext uri="{FF2B5EF4-FFF2-40B4-BE49-F238E27FC236}">
                <a16:creationId xmlns:a16="http://schemas.microsoft.com/office/drawing/2014/main" id="{3AEDB482-3D55-380F-442A-68997AB52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19667" y="4113804"/>
            <a:ext cx="436563" cy="43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7E302-FF75-801A-13A2-EE228567CC1B}"/>
              </a:ext>
            </a:extLst>
          </p:cNvPr>
          <p:cNvSpPr txBox="1"/>
          <p:nvPr/>
        </p:nvSpPr>
        <p:spPr>
          <a:xfrm>
            <a:off x="480718" y="5774082"/>
            <a:ext cx="11350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X. Liu, H. Liu, Q. Kong, X. Mei, J. Zhao, Q. Huang, M.D. Plumbley, and W.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Wang,"Separate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 What You Describe: Language-Queried Audio Source Separation," in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Proc. 23rd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Interspeech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 Conference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ea typeface="+mn-ea"/>
                <a:cs typeface="+mn-cs"/>
              </a:rPr>
              <a:t> (INTERSPEECH 2022), 18-22 September, 2022, Incheon, Korea.</a:t>
            </a:r>
          </a:p>
          <a:p>
            <a:pPr lvl="0">
              <a:defRPr/>
            </a:pPr>
            <a:r>
              <a:rPr lang="en-GB" sz="1400" dirty="0"/>
              <a:t>X. Liu, Q. Kong, Y. Zhao, H. Liu, Y. Yuan, Y. Liu, R. Xia, Y. Wang, M. D. </a:t>
            </a:r>
            <a:r>
              <a:rPr lang="en-GB" sz="1400" dirty="0" err="1"/>
              <a:t>Plumbley</a:t>
            </a:r>
            <a:r>
              <a:rPr lang="en-GB" sz="1400" dirty="0"/>
              <a:t>, and W. Wang, "Separate anything you describe," </a:t>
            </a:r>
            <a:r>
              <a:rPr lang="en-GB" sz="1400" i="1" dirty="0"/>
              <a:t>IEEE Transactions on Audio Speech and Language Processing</a:t>
            </a:r>
            <a:r>
              <a:rPr lang="en-GB" sz="1400" dirty="0"/>
              <a:t>, vol. 33, 458--471, 2025. [</a:t>
            </a:r>
            <a:r>
              <a:rPr lang="en-GB" sz="1400" dirty="0">
                <a:hlinkClick r:id="rId16"/>
              </a:rPr>
              <a:t>PDF</a:t>
            </a:r>
            <a:r>
              <a:rPr lang="en-GB" sz="1400" dirty="0"/>
              <a:t>] [</a:t>
            </a:r>
            <a:r>
              <a:rPr lang="en-GB" sz="1400" dirty="0">
                <a:hlinkClick r:id="rId17"/>
              </a:rPr>
              <a:t>code</a:t>
            </a:r>
            <a:r>
              <a:rPr lang="en-GB" sz="1400" dirty="0"/>
              <a:t>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3D57-1496-33FB-32BD-1C2C3D27F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AF87-7680-C9C6-998C-24BA1FDF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4AA2-FDC5-9140-E759-5BA535F1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40" y="325403"/>
            <a:ext cx="10880035" cy="413268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 Language Models - Examples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2AE4C-FD70-8587-733C-FBFC2970E4DB}"/>
              </a:ext>
            </a:extLst>
          </p:cNvPr>
          <p:cNvSpPr txBox="1"/>
          <p:nvPr/>
        </p:nvSpPr>
        <p:spPr>
          <a:xfrm>
            <a:off x="493714" y="1014518"/>
            <a:ext cx="59722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Whisper</a:t>
            </a:r>
            <a:r>
              <a:rPr lang="en-GB" dirty="0">
                <a:solidFill>
                  <a:srgbClr val="262626"/>
                </a:solidFill>
              </a:rPr>
              <a:t>: automatic speech recognition (ASR)</a:t>
            </a:r>
          </a:p>
          <a:p>
            <a:r>
              <a:rPr lang="en-GB" b="1" dirty="0">
                <a:solidFill>
                  <a:srgbClr val="262626"/>
                </a:solidFill>
              </a:rPr>
              <a:t>Wav2Vec 2.0</a:t>
            </a:r>
            <a:r>
              <a:rPr lang="en-GB" dirty="0">
                <a:solidFill>
                  <a:srgbClr val="262626"/>
                </a:solidFill>
              </a:rPr>
              <a:t>: speech to text (STT)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DeepSpeech</a:t>
            </a:r>
            <a:r>
              <a:rPr lang="en-GB" dirty="0">
                <a:solidFill>
                  <a:srgbClr val="262626"/>
                </a:solidFill>
              </a:rPr>
              <a:t>: open-source ASR</a:t>
            </a:r>
          </a:p>
          <a:p>
            <a:r>
              <a:rPr lang="en-GB" b="1" dirty="0">
                <a:solidFill>
                  <a:srgbClr val="262626"/>
                </a:solidFill>
              </a:rPr>
              <a:t>Coqui AI</a:t>
            </a:r>
            <a:r>
              <a:rPr lang="en-GB" dirty="0">
                <a:solidFill>
                  <a:srgbClr val="262626"/>
                </a:solidFill>
              </a:rPr>
              <a:t>: speech synthesis and TTS</a:t>
            </a:r>
          </a:p>
          <a:p>
            <a:r>
              <a:rPr lang="en-GB" b="1" dirty="0">
                <a:solidFill>
                  <a:srgbClr val="262626"/>
                </a:solidFill>
              </a:rPr>
              <a:t>Jasper and </a:t>
            </a:r>
            <a:r>
              <a:rPr lang="en-GB" b="1" dirty="0" err="1">
                <a:solidFill>
                  <a:srgbClr val="262626"/>
                </a:solidFill>
              </a:rPr>
              <a:t>QuartzNet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GPT-3 with Whisper</a:t>
            </a:r>
            <a:r>
              <a:rPr lang="en-GB" dirty="0">
                <a:solidFill>
                  <a:srgbClr val="262626"/>
                </a:solidFill>
              </a:rPr>
              <a:t>: ASR + LLMs</a:t>
            </a:r>
          </a:p>
          <a:p>
            <a:r>
              <a:rPr lang="en-GB" b="1" dirty="0">
                <a:solidFill>
                  <a:srgbClr val="262626"/>
                </a:solidFill>
              </a:rPr>
              <a:t>Sonix.ai</a:t>
            </a:r>
            <a:r>
              <a:rPr lang="en-GB" dirty="0">
                <a:solidFill>
                  <a:srgbClr val="262626"/>
                </a:solidFill>
              </a:rPr>
              <a:t>: speech transcription and analysis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SpeechBrain</a:t>
            </a:r>
            <a:r>
              <a:rPr lang="en-GB" dirty="0">
                <a:solidFill>
                  <a:srgbClr val="262626"/>
                </a:solidFill>
              </a:rPr>
              <a:t>: platform for speech models</a:t>
            </a:r>
            <a:endParaRPr lang="en-GB" b="1" dirty="0">
              <a:solidFill>
                <a:srgbClr val="262626"/>
              </a:solidFill>
            </a:endParaRPr>
          </a:p>
          <a:p>
            <a:r>
              <a:rPr lang="en-GB" b="1" dirty="0" err="1">
                <a:solidFill>
                  <a:srgbClr val="262626"/>
                </a:solidFill>
              </a:rPr>
              <a:t>OpenSTT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Gemini</a:t>
            </a:r>
            <a:r>
              <a:rPr lang="en-GB" dirty="0">
                <a:solidFill>
                  <a:srgbClr val="262626"/>
                </a:solidFill>
              </a:rPr>
              <a:t>: text/image/speech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WavLLM</a:t>
            </a:r>
            <a:r>
              <a:rPr lang="en-GB" dirty="0">
                <a:solidFill>
                  <a:srgbClr val="262626"/>
                </a:solidFill>
              </a:rPr>
              <a:t>: speech LLMs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MuseNet</a:t>
            </a:r>
            <a:r>
              <a:rPr lang="en-GB" dirty="0">
                <a:solidFill>
                  <a:srgbClr val="0070C0"/>
                </a:solidFill>
              </a:rPr>
              <a:t>: music instrumental composition &amp; style transfer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MusicVAE</a:t>
            </a:r>
            <a:r>
              <a:rPr lang="en-GB" dirty="0">
                <a:solidFill>
                  <a:srgbClr val="0070C0"/>
                </a:solidFill>
              </a:rPr>
              <a:t>: melody generation, remixing, and style interpolation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JukeBox</a:t>
            </a:r>
            <a:r>
              <a:rPr lang="en-GB" dirty="0">
                <a:solidFill>
                  <a:srgbClr val="0070C0"/>
                </a:solidFill>
              </a:rPr>
              <a:t>: raw music with vocals and lyrics</a:t>
            </a:r>
          </a:p>
          <a:p>
            <a:r>
              <a:rPr lang="en-GB" b="1" dirty="0">
                <a:solidFill>
                  <a:srgbClr val="0070C0"/>
                </a:solidFill>
              </a:rPr>
              <a:t>Riffusion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MusicLM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REMI</a:t>
            </a:r>
            <a:r>
              <a:rPr lang="en-GB" dirty="0">
                <a:solidFill>
                  <a:srgbClr val="0070C0"/>
                </a:solidFill>
              </a:rPr>
              <a:t>: symbolic music generation (e.g. MIDI) 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DeepBach</a:t>
            </a:r>
            <a:r>
              <a:rPr lang="en-GB" dirty="0">
                <a:solidFill>
                  <a:srgbClr val="0070C0"/>
                </a:solidFill>
              </a:rPr>
              <a:t>: classic music composition</a:t>
            </a:r>
          </a:p>
          <a:p>
            <a:r>
              <a:rPr lang="en-GB" b="1" dirty="0">
                <a:solidFill>
                  <a:srgbClr val="0070C0"/>
                </a:solidFill>
              </a:rPr>
              <a:t>AIVA</a:t>
            </a:r>
            <a:r>
              <a:rPr lang="en-GB" dirty="0">
                <a:solidFill>
                  <a:srgbClr val="0070C0"/>
                </a:solidFill>
              </a:rPr>
              <a:t>: music generation assistant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72600-4B71-1309-D914-228C91CD9B73}"/>
              </a:ext>
            </a:extLst>
          </p:cNvPr>
          <p:cNvSpPr txBox="1"/>
          <p:nvPr/>
        </p:nvSpPr>
        <p:spPr>
          <a:xfrm>
            <a:off x="6172200" y="1014518"/>
            <a:ext cx="5804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Wav2CLIP</a:t>
            </a:r>
            <a:r>
              <a:rPr lang="en-GB" dirty="0">
                <a:solidFill>
                  <a:srgbClr val="FF0000"/>
                </a:solidFill>
              </a:rPr>
              <a:t>: audio and language mapping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AudioCLIP</a:t>
            </a:r>
            <a:r>
              <a:rPr lang="en-GB" dirty="0">
                <a:solidFill>
                  <a:srgbClr val="FF0000"/>
                </a:solidFill>
              </a:rPr>
              <a:t>: audio-text-image alignment</a:t>
            </a:r>
          </a:p>
          <a:p>
            <a:r>
              <a:rPr lang="en-GB" b="1" dirty="0">
                <a:solidFill>
                  <a:srgbClr val="FF0000"/>
                </a:solidFill>
              </a:rPr>
              <a:t>CLAP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CLAP-LAION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Pengi</a:t>
            </a:r>
            <a:r>
              <a:rPr lang="en-GB" dirty="0">
                <a:solidFill>
                  <a:srgbClr val="FF0000"/>
                </a:solidFill>
              </a:rPr>
              <a:t>: audio classification &amp; AQA</a:t>
            </a:r>
          </a:p>
          <a:p>
            <a:r>
              <a:rPr lang="en-GB" b="1" dirty="0">
                <a:solidFill>
                  <a:srgbClr val="FF0000"/>
                </a:solidFill>
              </a:rPr>
              <a:t>Qwen-Audio</a:t>
            </a:r>
            <a:r>
              <a:rPr lang="en-GB" dirty="0">
                <a:solidFill>
                  <a:srgbClr val="FF0000"/>
                </a:solidFill>
              </a:rPr>
              <a:t>: speech, music, general audio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AudioLM</a:t>
            </a:r>
            <a:r>
              <a:rPr lang="en-GB" dirty="0">
                <a:solidFill>
                  <a:srgbClr val="FF0000"/>
                </a:solidFill>
              </a:rPr>
              <a:t>: Speech/music generation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LTU</a:t>
            </a:r>
            <a:r>
              <a:rPr lang="en-GB" dirty="0">
                <a:solidFill>
                  <a:srgbClr val="FF0000"/>
                </a:solidFill>
              </a:rPr>
              <a:t>: audio QA and reasoning</a:t>
            </a:r>
          </a:p>
          <a:p>
            <a:r>
              <a:rPr lang="en-GB" b="1" dirty="0">
                <a:solidFill>
                  <a:srgbClr val="FF0000"/>
                </a:solidFill>
              </a:rPr>
              <a:t>SALMONN</a:t>
            </a:r>
            <a:r>
              <a:rPr lang="en-GB" dirty="0">
                <a:solidFill>
                  <a:srgbClr val="FF0000"/>
                </a:solidFill>
              </a:rPr>
              <a:t>: speech-audio-music LLMs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ImageBind</a:t>
            </a:r>
            <a:r>
              <a:rPr lang="en-GB" dirty="0">
                <a:solidFill>
                  <a:srgbClr val="FF0000"/>
                </a:solidFill>
              </a:rPr>
              <a:t>: image, text, audio, depth</a:t>
            </a:r>
          </a:p>
          <a:p>
            <a:r>
              <a:rPr lang="en-GB" b="1" dirty="0">
                <a:solidFill>
                  <a:srgbClr val="FF0000"/>
                </a:solidFill>
              </a:rPr>
              <a:t>ONE-PEACE</a:t>
            </a:r>
            <a:r>
              <a:rPr lang="en-GB" dirty="0">
                <a:solidFill>
                  <a:srgbClr val="FF0000"/>
                </a:solidFill>
              </a:rPr>
              <a:t>: audio-text-image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AudioGPT</a:t>
            </a:r>
            <a:r>
              <a:rPr lang="en-GB" dirty="0">
                <a:solidFill>
                  <a:srgbClr val="FF0000"/>
                </a:solidFill>
              </a:rPr>
              <a:t>: Speech, Music, Talking Head 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UniAudio</a:t>
            </a:r>
            <a:r>
              <a:rPr lang="en-GB" dirty="0">
                <a:solidFill>
                  <a:srgbClr val="FF0000"/>
                </a:solidFill>
              </a:rPr>
              <a:t>: speech/sound/music/singing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b="1" dirty="0">
                <a:solidFill>
                  <a:srgbClr val="002868"/>
                </a:solidFill>
              </a:rPr>
              <a:t> 2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Re-</a:t>
            </a:r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T-CLAP</a:t>
            </a:r>
            <a:r>
              <a:rPr lang="en-GB" dirty="0">
                <a:solidFill>
                  <a:srgbClr val="002868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WavCraft</a:t>
            </a:r>
            <a:r>
              <a:rPr lang="en-GB" dirty="0">
                <a:solidFill>
                  <a:srgbClr val="002868"/>
                </a:solidFill>
              </a:rPr>
              <a:t>: text prompted audio editing</a:t>
            </a:r>
          </a:p>
          <a:p>
            <a:r>
              <a:rPr lang="en-GB" b="1" dirty="0">
                <a:solidFill>
                  <a:srgbClr val="002868"/>
                </a:solidFill>
              </a:rPr>
              <a:t>APT-LLM</a:t>
            </a:r>
            <a:r>
              <a:rPr lang="en-GB" dirty="0">
                <a:solidFill>
                  <a:srgbClr val="002868"/>
                </a:solidFill>
              </a:rPr>
              <a:t>: LLM based AQA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336767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0D01-3BE6-CD5E-DC7D-19470081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A2EB-0794-EE5B-686A-ED7E5D2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Large) Audio-Language Datasets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929E-C2E2-E131-E0DA-6ACD42FF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50" y="1378535"/>
            <a:ext cx="5900532" cy="43364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AudioCaps</a:t>
            </a:r>
            <a:r>
              <a:rPr lang="en-GB" sz="2600" dirty="0">
                <a:solidFill>
                  <a:srgbClr val="262626"/>
                </a:solidFill>
              </a:rPr>
              <a:t> (Kim et al, 2019)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Clotho (</a:t>
            </a:r>
            <a:r>
              <a:rPr lang="en-GB" sz="2600" dirty="0" err="1">
                <a:solidFill>
                  <a:srgbClr val="262626"/>
                </a:solidFill>
              </a:rPr>
              <a:t>Drossos</a:t>
            </a:r>
            <a:r>
              <a:rPr lang="en-GB" sz="2600" dirty="0">
                <a:solidFill>
                  <a:srgbClr val="262626"/>
                </a:solidFill>
              </a:rPr>
              <a:t> et al, 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SoundDescs</a:t>
            </a:r>
            <a:r>
              <a:rPr lang="en-GB" sz="2600" dirty="0">
                <a:solidFill>
                  <a:srgbClr val="262626"/>
                </a:solidFill>
              </a:rPr>
              <a:t> (Koepke et al,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LAION-Audio-630K (Wu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Auto-ACD (Xu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Audio-FLAN (Xue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SeaBench</a:t>
            </a:r>
            <a:r>
              <a:rPr lang="en-GB" sz="2600" dirty="0">
                <a:solidFill>
                  <a:srgbClr val="262626"/>
                </a:solidFill>
              </a:rPr>
              <a:t>-Audio (Liu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MusicSem</a:t>
            </a:r>
            <a:r>
              <a:rPr lang="en-GB" sz="2600" dirty="0">
                <a:solidFill>
                  <a:srgbClr val="262626"/>
                </a:solidFill>
              </a:rPr>
              <a:t> (</a:t>
            </a:r>
            <a:r>
              <a:rPr lang="en-GB" sz="2600" dirty="0" err="1">
                <a:solidFill>
                  <a:srgbClr val="262626"/>
                </a:solidFill>
              </a:rPr>
              <a:t>Salganik</a:t>
            </a:r>
            <a:r>
              <a:rPr lang="en-GB" sz="2600" dirty="0">
                <a:solidFill>
                  <a:srgbClr val="262626"/>
                </a:solidFill>
              </a:rPr>
              <a:t> et al, 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26262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WavCaps</a:t>
            </a:r>
            <a:r>
              <a:rPr lang="en-GB" sz="2600" b="1" dirty="0">
                <a:solidFill>
                  <a:srgbClr val="262626"/>
                </a:solidFill>
              </a:rPr>
              <a:t> (Mei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262626"/>
                </a:solidFill>
              </a:rPr>
              <a:t>Sound-</a:t>
            </a:r>
            <a:r>
              <a:rPr lang="en-GB" sz="2600" b="1" dirty="0" err="1">
                <a:solidFill>
                  <a:srgbClr val="262626"/>
                </a:solidFill>
              </a:rPr>
              <a:t>VECaps</a:t>
            </a:r>
            <a:r>
              <a:rPr lang="en-GB" sz="2600" b="1" dirty="0">
                <a:solidFill>
                  <a:srgbClr val="262626"/>
                </a:solidFill>
              </a:rPr>
              <a:t> (Yuan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AudioSetCaps</a:t>
            </a:r>
            <a:r>
              <a:rPr lang="en-GB" sz="2600" b="1" dirty="0">
                <a:solidFill>
                  <a:srgbClr val="262626"/>
                </a:solidFill>
              </a:rPr>
              <a:t> (Bai et al, 2025)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B3E4EA-6710-B28F-E22A-3D3FDDCBE682}"/>
              </a:ext>
            </a:extLst>
          </p:cNvPr>
          <p:cNvSpPr txBox="1">
            <a:spLocks/>
          </p:cNvSpPr>
          <p:nvPr/>
        </p:nvSpPr>
        <p:spPr>
          <a:xfrm>
            <a:off x="6334536" y="1378535"/>
            <a:ext cx="5768012" cy="3879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CLEAR (</a:t>
            </a:r>
            <a:r>
              <a:rPr lang="en-GB" sz="2600" b="0" i="0" u="none" strike="noStrike" dirty="0" err="1">
                <a:solidFill>
                  <a:srgbClr val="7030A0"/>
                </a:solidFill>
                <a:effectLst/>
                <a:latin typeface="Lucida Grande"/>
              </a:rPr>
              <a:t>Abdelnour</a:t>
            </a:r>
            <a:r>
              <a:rPr lang="en-GB" sz="2600" dirty="0">
                <a:solidFill>
                  <a:srgbClr val="7030A0"/>
                </a:solidFill>
              </a:rPr>
              <a:t> et al,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DAQA (</a:t>
            </a:r>
            <a:r>
              <a:rPr lang="en-GB" sz="2600" b="0" i="0" u="none" strike="noStrike" dirty="0">
                <a:solidFill>
                  <a:srgbClr val="7030A0"/>
                </a:solidFill>
                <a:effectLst/>
                <a:latin typeface="Lucida Grande"/>
              </a:rPr>
              <a:t>Fayek and Johnson, </a:t>
            </a:r>
            <a:r>
              <a:rPr lang="en-GB" sz="2600" dirty="0">
                <a:solidFill>
                  <a:srgbClr val="7030A0"/>
                </a:solidFill>
              </a:rPr>
              <a:t>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Clotho-AQA (Lipping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MUSIC-AVQA (Li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mClothoAQA</a:t>
            </a:r>
            <a:r>
              <a:rPr lang="en-GB" sz="2600" dirty="0">
                <a:solidFill>
                  <a:srgbClr val="7030A0"/>
                </a:solidFill>
              </a:rPr>
              <a:t> (Behera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OpenAQA-5M (Gong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AudioMCQ</a:t>
            </a:r>
            <a:r>
              <a:rPr lang="en-GB" sz="2600" dirty="0">
                <a:solidFill>
                  <a:srgbClr val="7030A0"/>
                </a:solidFill>
              </a:rPr>
              <a:t> (He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Audio Flamingo 3 (Goel et al,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Jamendo</a:t>
            </a:r>
            <a:r>
              <a:rPr lang="en-GB" sz="2600" dirty="0">
                <a:solidFill>
                  <a:srgbClr val="7030A0"/>
                </a:solidFill>
              </a:rPr>
              <a:t>-MT-QA (Koh et al, 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3478477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EE18-9DC2-0FC6-E14D-8439CF9F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9BB-0FF7-985D-EDC7-E7DBA017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</a:t>
            </a:r>
            <a:r>
              <a:rPr lang="en-US" altLang="zh-CN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Models- Recent Progress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B635F-0B12-3DF8-D553-5317B32EC81D}"/>
              </a:ext>
            </a:extLst>
          </p:cNvPr>
          <p:cNvSpPr txBox="1"/>
          <p:nvPr/>
        </p:nvSpPr>
        <p:spPr>
          <a:xfrm>
            <a:off x="1816376" y="6065316"/>
            <a:ext cx="1006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https://sakshi113.github.io/mmau_homepage/#leaderboard-v15-parsed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90EC4-53C3-B66F-9E07-8F4ED7CF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64" y="1023001"/>
            <a:ext cx="7429876" cy="48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52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D50D5-B386-AC32-FBE9-F5E33735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B3AD-307B-30D0-632B-EB9E1B40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Trends and Open Questions in 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LLAMs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78B004-7471-3694-A348-A19DD117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5556" y="1026547"/>
            <a:ext cx="1114176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Open challenges: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Fusion of audio and language models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aligning/fusing audio-text data</a:t>
            </a:r>
          </a:p>
          <a:p>
            <a:pPr marL="285750" indent="-285750" defTabSz="91440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Applications to audio tasks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addressing existing challenges in audio tasks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Extending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multi-modality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text, audio, visual, or more modalities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Data scarcity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audio-language dataset shortage for building audio-language models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Extending to multi-tasks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exploring in new tasks &amp; solving multi-task problems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62626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Multi-lingual models and datasets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lacking multi-lingual models and datasets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Real-time streaming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demands for real-time processing for applications in live captioning, gaming, and customer service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Low-resource language support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growing interest in training models for underrepresented languages for inclusiveness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Safety issues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growing concerns about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oxicity and privacy issues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Explaining models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explaining and interpreting different choices and decisions made by the model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Object </a:t>
            </a:r>
            <a:r>
              <a:rPr lang="en-GB" sz="1800" b="1" dirty="0">
                <a:solidFill>
                  <a:srgbClr val="262626"/>
                </a:solidFill>
                <a:latin typeface="Arial" panose="020B0604020202020204" pitchFamily="34" charset="0"/>
              </a:rPr>
              <a:t>hallucination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struggling in answering discriminative questions related to the identification of specific object sounds within an audio clip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Performance evaluations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lack of common evaluation protocols, tools and benchmarks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Accessibility, voice assistants, content creation, and human-computer interaction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68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8515D-4FE6-628C-D447-99287973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6A9A-EBE6-D901-AE58-000A43EE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Typical Methods for Fusing Audio and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84438-FDFC-F054-35F5-9B19F5CB2637}"/>
              </a:ext>
            </a:extLst>
          </p:cNvPr>
          <p:cNvSpPr txBox="1"/>
          <p:nvPr/>
        </p:nvSpPr>
        <p:spPr>
          <a:xfrm>
            <a:off x="1083365" y="1421296"/>
            <a:ext cx="92334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Aligning audio-texts with contrastive pretraining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CLAP, CLAP-LAION, </a:t>
            </a:r>
            <a:r>
              <a:rPr lang="en-US" altLang="en-US" sz="2000" dirty="0" err="1">
                <a:latin typeface="Arial" panose="020B0604020202020204" pitchFamily="34" charset="0"/>
              </a:rPr>
              <a:t>AudioCLIP</a:t>
            </a:r>
            <a:r>
              <a:rPr lang="en-US" altLang="en-US" sz="2000" dirty="0">
                <a:latin typeface="Arial" panose="020B0604020202020204" pitchFamily="34" charset="0"/>
              </a:rPr>
              <a:t>, Wav2CLIP, T-CLAP, etc.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Tokenizing audio and texts, then followed by LLMs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Moshi, VITA, LSLM, </a:t>
            </a:r>
            <a:r>
              <a:rPr lang="en-US" altLang="en-US" sz="2000" dirty="0" err="1">
                <a:latin typeface="Arial" panose="020B0604020202020204" pitchFamily="34" charset="0"/>
              </a:rPr>
              <a:t>Voicebox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FunAudioLLM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LauraGPT</a:t>
            </a:r>
            <a:r>
              <a:rPr lang="en-US" altLang="en-US" sz="2000" dirty="0">
                <a:latin typeface="Arial" panose="020B0604020202020204" pitchFamily="34" charset="0"/>
              </a:rPr>
              <a:t>, etc.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Fusing </a:t>
            </a:r>
            <a:r>
              <a:rPr lang="en-US" altLang="en-US" sz="2000" dirty="0">
                <a:latin typeface="Arial" panose="020B0604020202020204" pitchFamily="34" charset="0"/>
              </a:rPr>
              <a:t>embeddings with cross-attention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Q-former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Cascading acoustic models with LLMs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naive ASR+LLM+TTS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Combination of the above schemes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SPIRIT-LM, Spectron, etc.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49" y="416412"/>
            <a:ext cx="8378512" cy="51308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1: Audio to Text Generation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7" y="144323"/>
            <a:ext cx="1564441" cy="47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88E85D-4B0A-B444-A68B-DB669B50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1206058"/>
            <a:ext cx="6647378" cy="53385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x-none" sz="1600" b="1" dirty="0">
                <a:solidFill>
                  <a:schemeClr val="tx1"/>
                </a:solidFill>
              </a:rPr>
              <a:t> </a:t>
            </a:r>
            <a:r>
              <a:rPr lang="x-none" sz="2000" b="1" dirty="0">
                <a:solidFill>
                  <a:srgbClr val="7030A0"/>
                </a:solidFill>
                <a:latin typeface="+mn-lt"/>
              </a:rPr>
              <a:t>Automated audio captioning 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(AAC) is a cross-modal translation task which aims at generating a natural language description given an audio clip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This task requires detecting the audio events and their spatial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temporal relationships and describing these information using natural language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Applications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Audio retrieval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Assist hearing-impared to understand environmental sounds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Subtitle for sounds in TV programs</a:t>
            </a: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AAC started in 2017, and has received increasing attention in recent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three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 years with freely available datasets released and being held as a task in DCASE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hallenge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 2020-2022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95D693-1B8D-CD4B-9157-69A398192BB5}"/>
              </a:ext>
            </a:extLst>
          </p:cNvPr>
          <p:cNvSpPr/>
          <p:nvPr/>
        </p:nvSpPr>
        <p:spPr>
          <a:xfrm>
            <a:off x="9245851" y="3184968"/>
            <a:ext cx="1227215" cy="65056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system</a:t>
            </a:r>
          </a:p>
        </p:txBody>
      </p:sp>
      <p:pic>
        <p:nvPicPr>
          <p:cNvPr id="9" name="Picture 8" descr="A picture containing night, dark, silhouette&#10;&#10;Description automatically generated">
            <a:extLst>
              <a:ext uri="{FF2B5EF4-FFF2-40B4-BE49-F238E27FC236}">
                <a16:creationId xmlns:a16="http://schemas.microsoft.com/office/drawing/2014/main" id="{D98FED07-F304-264C-B07A-D412AAAEA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488868"/>
            <a:ext cx="1503688" cy="122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980DE-5788-E244-BEEF-6609D5A1F33C}"/>
              </a:ext>
            </a:extLst>
          </p:cNvPr>
          <p:cNvSpPr txBox="1"/>
          <p:nvPr/>
        </p:nvSpPr>
        <p:spPr>
          <a:xfrm>
            <a:off x="8057237" y="4425131"/>
            <a:ext cx="360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woman talks nearby as water pours”</a:t>
            </a:r>
            <a:endParaRPr lang="x-none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D49DC-5EFD-FB4D-A1E1-28F9816E721A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854748" y="2712237"/>
            <a:ext cx="4711" cy="472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7D48E-49ED-1148-8CE0-06420FBF725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9859459" y="3835537"/>
            <a:ext cx="0" cy="589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1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04" y="103629"/>
            <a:ext cx="1531972" cy="4707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DCE4FD-910B-024A-9526-072C247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9" y="-233680"/>
            <a:ext cx="8770479" cy="883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 Example: CNN-Transformer Encoder-Decoder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endParaRPr lang="x-none" sz="2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4146"/>
            <a:ext cx="5828326" cy="52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B75E21-D544-40FF-9507-B530F2DE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109" y="951815"/>
            <a:ext cx="3862712" cy="332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 challenges in automated audio captioning</a:t>
            </a:r>
            <a:r>
              <a:rPr lang="en-GB" dirty="0"/>
              <a:t>:</a:t>
            </a:r>
            <a:r>
              <a:rPr lang="x-none" dirty="0"/>
              <a:t> </a:t>
            </a:r>
            <a:endParaRPr lang="en-GB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Data scarcity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Representations of audio, text and audio-text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Diversity of captions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Multi-lingual captioning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Interactions with other modalities (e.g. vision)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….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92273-80F7-0039-0940-F8C7DDE85A4C}"/>
              </a:ext>
            </a:extLst>
          </p:cNvPr>
          <p:cNvSpPr txBox="1"/>
          <p:nvPr/>
        </p:nvSpPr>
        <p:spPr>
          <a:xfrm>
            <a:off x="5039139" y="4343399"/>
            <a:ext cx="70269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Hou, Q. Ren, A. Mitchell, W. Wang, J. Kang, T.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Belpaeme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D.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Botteldooren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"Soundscape Captioning using Sound Affective Quality Network and Large Language Model,"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Transactions on Multimedia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Zhu, Y. Zhang, L. Xiao, W. Wang, and A. Men, "Zero-shot Diverse Audio Captioning with Diffusion Models",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Knowledge Based Systems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Zhang, X. Xu, R. Du, H. Liu, Y. Dong, Z.-H. Tan, W. Wang, and Z. Ma, "Zero-Shot Audio Captioning Using Soft and Hard Prompts,"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Transactions on Audio Speech and Language Processing,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vol. 33, pp. 2045 - 2058, May 2025.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Zhang, H. Yu, R. Du, Z.-H. Tan, W. Wang, Z. Ma, Y. Dong, "ACTUAL: audio captioning with caption feature space regularization,"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IEEE/ACM Transactions on Audio Speech and Language Processing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vol. 31, pp. 2643 - 2657, 2023.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X. Mei, X. Liu, M.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Plumbley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 W. Wang, "Automated audio captioning: an overview of recent progress and new challenges", 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EURASIP Journal on Audio Speech and Music Processing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F. Xiao, J. Guan, H. Lan, Q. Zhu, and W. Wang, "Local information assisted attention-free decoder for audio captioning," 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IEEE Signal Processing Letters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vol. 29, pp. 1604-1608, 2022.</a:t>
            </a:r>
          </a:p>
        </p:txBody>
      </p:sp>
    </p:spTree>
    <p:extLst>
      <p:ext uri="{BB962C8B-B14F-4D97-AF65-F5344CB8AC3E}">
        <p14:creationId xmlns:p14="http://schemas.microsoft.com/office/powerpoint/2010/main" val="22716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893030" cy="5238734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Xinhao Mei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Haohe</a:t>
            </a:r>
            <a:r>
              <a:rPr lang="en-GB" b="1" dirty="0">
                <a:solidFill>
                  <a:srgbClr val="203D75"/>
                </a:solidFill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Xubo</a:t>
            </a:r>
            <a:r>
              <a:rPr lang="en-GB" b="1" dirty="0">
                <a:solidFill>
                  <a:srgbClr val="203D75"/>
                </a:solidFill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Jinhua Liang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Yi Yuan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Yiming Zhang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Qiuqiang Kong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Jisheng</a:t>
            </a:r>
            <a:r>
              <a:rPr lang="en-GB" b="1" dirty="0">
                <a:solidFill>
                  <a:srgbClr val="203D75"/>
                </a:solidFill>
              </a:rPr>
              <a:t> Bai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Zehua Chen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Xinran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solidFill>
                  <a:srgbClr val="203D75"/>
                </a:solidFill>
              </a:rPr>
              <a:t>Liting</a:t>
            </a:r>
            <a:r>
              <a:rPr lang="en-US" altLang="zh-CN" b="1" dirty="0">
                <a:solidFill>
                  <a:srgbClr val="203D75"/>
                </a:solidFill>
              </a:rPr>
              <a:t> Gao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</a:rPr>
              <a:t>Yuanbo</a:t>
            </a:r>
            <a:r>
              <a:rPr lang="en-GB" b="1" dirty="0">
                <a:solidFill>
                  <a:srgbClr val="203D75"/>
                </a:solidFill>
              </a:rPr>
              <a:t> Hou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Yuelan Cheng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</a:rPr>
              <a:t>Junqi Zhao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b="1" dirty="0"/>
              <a:t>Mark Plumbley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03D75"/>
                </a:solidFill>
              </a:rPr>
              <a:t>Turab Iqbal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rgbClr val="203D75"/>
                </a:solidFill>
              </a:rPr>
              <a:t>Jianyuan</a:t>
            </a:r>
            <a:r>
              <a:rPr lang="en-GB" dirty="0">
                <a:solidFill>
                  <a:srgbClr val="203D75"/>
                </a:solidFill>
              </a:rPr>
              <a:t> Sun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03D75"/>
                </a:solidFill>
              </a:rPr>
              <a:t>Jian Guan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Jinzheng Zhao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Qiaoxi Zhu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604790" cy="501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Volkan </a:t>
            </a:r>
            <a:r>
              <a:rPr lang="en-US" altLang="zh-CN" dirty="0" err="1"/>
              <a:t>Kilic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Zhanyu</a:t>
            </a:r>
            <a:r>
              <a:rPr lang="en-GB" dirty="0"/>
              <a:t>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Philip Jackson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Qiang</a:t>
            </a:r>
            <a:r>
              <a:rPr lang="en-GB" dirty="0"/>
              <a:t> Huang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David Frohlich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Emily Corrigan-Kavanagh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Marc Green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Andres Fernandes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Christian Kroos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Trevor Cox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Arshdeep Singh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03D75"/>
                </a:solidFill>
                <a:latin typeface="Calibri"/>
              </a:rPr>
              <a:t>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3" y="6021380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54" y="6070406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Audio Captioning Demos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4/30/2026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pic>
        <p:nvPicPr>
          <p:cNvPr id="9" name="AudioCaptioning Demos">
            <a:hlinkClick r:id="" action="ppaction://media"/>
            <a:extLst>
              <a:ext uri="{FF2B5EF4-FFF2-40B4-BE49-F238E27FC236}">
                <a16:creationId xmlns:a16="http://schemas.microsoft.com/office/drawing/2014/main" id="{7577FCFB-1ACF-5039-328D-F17AC1FD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722" y="1262544"/>
            <a:ext cx="9564094" cy="53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876FA-1B67-FE60-10EE-3A1F71FF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46A-DA97-6829-12A2-F186D319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Task 2: Audio Question Answering &amp; Reasoning</a:t>
            </a:r>
            <a:endParaRPr lang="x-none" sz="33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AE75-506C-B3B4-E6F8-903673D75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9904E-9E5C-0F39-04FE-13BA0F167C17}"/>
              </a:ext>
            </a:extLst>
          </p:cNvPr>
          <p:cNvSpPr txBox="1"/>
          <p:nvPr/>
        </p:nvSpPr>
        <p:spPr>
          <a:xfrm>
            <a:off x="740216" y="5974384"/>
            <a:ext cx="1004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J. Liang, X. Liu, W. Wang, M. D.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Plumbley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H. Phan, E.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Benetos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“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Acoustic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Tuning: Empowering Large Language Models with Audition Capabilities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”,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IEEE Transactions on Audio Speech and Language Processing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vol. 33,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949 - 961,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arXiv:2312.00249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C4C6-D5AD-814D-085F-EBEE0B102789}"/>
              </a:ext>
            </a:extLst>
          </p:cNvPr>
          <p:cNvSpPr txBox="1"/>
          <p:nvPr/>
        </p:nvSpPr>
        <p:spPr>
          <a:xfrm>
            <a:off x="630888" y="1243845"/>
            <a:ext cx="6170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05;p21">
            <a:extLst>
              <a:ext uri="{FF2B5EF4-FFF2-40B4-BE49-F238E27FC236}">
                <a16:creationId xmlns:a16="http://schemas.microsoft.com/office/drawing/2014/main" id="{08DBB000-9947-7046-7AB4-957525BF945E}"/>
              </a:ext>
            </a:extLst>
          </p:cNvPr>
          <p:cNvSpPr txBox="1"/>
          <p:nvPr/>
        </p:nvSpPr>
        <p:spPr>
          <a:xfrm>
            <a:off x="630887" y="2190261"/>
            <a:ext cx="5919742" cy="36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Motivation: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works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LALMs used pretrained audio embeddings as soft prompt and adjust the LLM with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arameter-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fficient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ine-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(PEFT).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However, they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cannot generalize to multi-modal setting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e.g., audio-visual language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64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 we extend the off-the-shelf language models to the audio domain rather than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training a dedicated LLM (~7B to 70B)?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Google Shape;207;p21">
            <a:extLst>
              <a:ext uri="{FF2B5EF4-FFF2-40B4-BE49-F238E27FC236}">
                <a16:creationId xmlns:a16="http://schemas.microsoft.com/office/drawing/2014/main" id="{DF1CF811-F82D-FA4D-479D-BDF603B7E1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152" y="1137990"/>
            <a:ext cx="39814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21">
            <a:extLst>
              <a:ext uri="{FF2B5EF4-FFF2-40B4-BE49-F238E27FC236}">
                <a16:creationId xmlns:a16="http://schemas.microsoft.com/office/drawing/2014/main" id="{472D113C-4682-27C1-FC43-CB9C23B844E6}"/>
              </a:ext>
            </a:extLst>
          </p:cNvPr>
          <p:cNvSpPr txBox="1"/>
          <p:nvPr/>
        </p:nvSpPr>
        <p:spPr>
          <a:xfrm>
            <a:off x="6471116" y="5589003"/>
            <a:ext cx="5559696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Fig.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 audio LLM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LTU (Gong et al, 2023)).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06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BD549-DA54-A24F-2450-DA2E38DD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919C-10E8-5823-B228-64A6A351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Task: Audio Reasoning – </a:t>
            </a:r>
            <a:r>
              <a:rPr lang="en-US" b="1" dirty="0">
                <a:solidFill>
                  <a:srgbClr val="0070C0"/>
                </a:solidFill>
              </a:rPr>
              <a:t>APT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0101A-1E11-789A-8887-53B11E03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3486B-77AB-892A-7FEF-E8220B02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216;p22">
            <a:extLst>
              <a:ext uri="{FF2B5EF4-FFF2-40B4-BE49-F238E27FC236}">
                <a16:creationId xmlns:a16="http://schemas.microsoft.com/office/drawing/2014/main" id="{B6B415D7-CD50-5077-5C76-3536835B59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4862"/>
            <a:ext cx="12192000" cy="48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1;p22">
            <a:extLst>
              <a:ext uri="{FF2B5EF4-FFF2-40B4-BE49-F238E27FC236}">
                <a16:creationId xmlns:a16="http://schemas.microsoft.com/office/drawing/2014/main" id="{2CF2C890-B4E1-01AD-A93F-F79E1FB77D6C}"/>
              </a:ext>
            </a:extLst>
          </p:cNvPr>
          <p:cNvSpPr txBox="1"/>
          <p:nvPr/>
        </p:nvSpPr>
        <p:spPr>
          <a:xfrm>
            <a:off x="651355" y="1128431"/>
            <a:ext cx="10301631" cy="128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 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22">
            <a:extLst>
              <a:ext uri="{FF2B5EF4-FFF2-40B4-BE49-F238E27FC236}">
                <a16:creationId xmlns:a16="http://schemas.microsoft.com/office/drawing/2014/main" id="{C435B796-0BCA-6291-D675-0D6DC14B02F4}"/>
              </a:ext>
            </a:extLst>
          </p:cNvPr>
          <p:cNvSpPr/>
          <p:nvPr/>
        </p:nvSpPr>
        <p:spPr>
          <a:xfrm>
            <a:off x="2965527" y="4942438"/>
            <a:ext cx="3509163" cy="7253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22">
            <a:extLst>
              <a:ext uri="{FF2B5EF4-FFF2-40B4-BE49-F238E27FC236}">
                <a16:creationId xmlns:a16="http://schemas.microsoft.com/office/drawing/2014/main" id="{ED3B4419-16C2-8031-593A-86925AC3ABD4}"/>
              </a:ext>
            </a:extLst>
          </p:cNvPr>
          <p:cNvSpPr/>
          <p:nvPr/>
        </p:nvSpPr>
        <p:spPr>
          <a:xfrm>
            <a:off x="662817" y="1981296"/>
            <a:ext cx="10984237" cy="15437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22">
            <a:extLst>
              <a:ext uri="{FF2B5EF4-FFF2-40B4-BE49-F238E27FC236}">
                <a16:creationId xmlns:a16="http://schemas.microsoft.com/office/drawing/2014/main" id="{872C770A-8709-4AB5-37B4-7F8ACDC1B10F}"/>
              </a:ext>
            </a:extLst>
          </p:cNvPr>
          <p:cNvSpPr txBox="1"/>
          <p:nvPr/>
        </p:nvSpPr>
        <p:spPr>
          <a:xfrm>
            <a:off x="5736376" y="1552746"/>
            <a:ext cx="5559696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Interleaved acoustic and text embeddings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22">
            <a:extLst>
              <a:ext uri="{FF2B5EF4-FFF2-40B4-BE49-F238E27FC236}">
                <a16:creationId xmlns:a16="http://schemas.microsoft.com/office/drawing/2014/main" id="{BF3DC6C3-7918-6C1F-311A-4A5056E78575}"/>
              </a:ext>
            </a:extLst>
          </p:cNvPr>
          <p:cNvSpPr txBox="1"/>
          <p:nvPr/>
        </p:nvSpPr>
        <p:spPr>
          <a:xfrm>
            <a:off x="5064382" y="4467501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Instruction-aware architecture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7;p22">
            <a:extLst>
              <a:ext uri="{FF2B5EF4-FFF2-40B4-BE49-F238E27FC236}">
                <a16:creationId xmlns:a16="http://schemas.microsoft.com/office/drawing/2014/main" id="{286478B8-1DF9-51A1-BF84-F1D02DDE2E93}"/>
              </a:ext>
            </a:extLst>
          </p:cNvPr>
          <p:cNvSpPr txBox="1"/>
          <p:nvPr/>
        </p:nvSpPr>
        <p:spPr>
          <a:xfrm>
            <a:off x="8973213" y="5667784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Multi-task training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CD7B7-76AE-736E-6F84-B062B9864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CB03-7C19-023B-3232-0C7B84B4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dirty="0">
                <a:solidFill>
                  <a:srgbClr val="0070C0"/>
                </a:solidFill>
              </a:rPr>
              <a:t>Instruction Aware-Architecture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65BA3-ED47-5BA4-3DD0-5087E9DD5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314;p27">
            <a:extLst>
              <a:ext uri="{FF2B5EF4-FFF2-40B4-BE49-F238E27FC236}">
                <a16:creationId xmlns:a16="http://schemas.microsoft.com/office/drawing/2014/main" id="{DCF94EBD-D969-942F-A301-B4EA9FD3A5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362" y="1212925"/>
            <a:ext cx="9439275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5;p27">
            <a:extLst>
              <a:ext uri="{FF2B5EF4-FFF2-40B4-BE49-F238E27FC236}">
                <a16:creationId xmlns:a16="http://schemas.microsoft.com/office/drawing/2014/main" id="{3325F632-F7E7-9C71-2C24-28860FE2A9BC}"/>
              </a:ext>
            </a:extLst>
          </p:cNvPr>
          <p:cNvSpPr txBox="1"/>
          <p:nvPr/>
        </p:nvSpPr>
        <p:spPr>
          <a:xfrm>
            <a:off x="793860" y="5263732"/>
            <a:ext cx="10866364" cy="1430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adapt a 4-layer transformer and pretrain it with three loss, following BLIP-2.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learn to predict if the audio-text pair is from the same recording.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learn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 identify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matched audio-text pair out of a batch of negative (mismatched) pairs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AGTG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learn to predict the next textual token provided the acoustic and previous textual tokens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48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A5AF9D-B445-E887-9531-6A7DC5282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9D4C-6AEA-0283-83EE-FA95A83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352881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</a:t>
            </a:r>
            <a:r>
              <a:rPr lang="en-US" dirty="0">
                <a:solidFill>
                  <a:srgbClr val="0070C0"/>
                </a:solidFill>
              </a:rPr>
              <a:t>– Curriculum Learning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9ED56-E028-89B9-4D69-0B938EE4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Google Shape;327;p28">
            <a:extLst>
              <a:ext uri="{FF2B5EF4-FFF2-40B4-BE49-F238E27FC236}">
                <a16:creationId xmlns:a16="http://schemas.microsoft.com/office/drawing/2014/main" id="{5C1932C5-9F7C-073B-4DA5-56BF53ED191D}"/>
              </a:ext>
            </a:extLst>
          </p:cNvPr>
          <p:cNvSpPr/>
          <p:nvPr/>
        </p:nvSpPr>
        <p:spPr>
          <a:xfrm>
            <a:off x="1918517" y="1532626"/>
            <a:ext cx="1847272" cy="96981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p28">
            <a:extLst>
              <a:ext uri="{FF2B5EF4-FFF2-40B4-BE49-F238E27FC236}">
                <a16:creationId xmlns:a16="http://schemas.microsoft.com/office/drawing/2014/main" id="{25C92388-1876-BF9A-5683-6A8947A84AFB}"/>
              </a:ext>
            </a:extLst>
          </p:cNvPr>
          <p:cNvSpPr txBox="1"/>
          <p:nvPr/>
        </p:nvSpPr>
        <p:spPr>
          <a:xfrm>
            <a:off x="1982070" y="1556633"/>
            <a:ext cx="1720166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tagging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329;p28">
            <a:extLst>
              <a:ext uri="{FF2B5EF4-FFF2-40B4-BE49-F238E27FC236}">
                <a16:creationId xmlns:a16="http://schemas.microsoft.com/office/drawing/2014/main" id="{4D111A48-B63A-AE49-62DA-C3F666CB80C2}"/>
              </a:ext>
            </a:extLst>
          </p:cNvPr>
          <p:cNvSpPr/>
          <p:nvPr/>
        </p:nvSpPr>
        <p:spPr>
          <a:xfrm>
            <a:off x="2197936" y="2014750"/>
            <a:ext cx="1312218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AudioSet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30;p28">
            <a:extLst>
              <a:ext uri="{FF2B5EF4-FFF2-40B4-BE49-F238E27FC236}">
                <a16:creationId xmlns:a16="http://schemas.microsoft.com/office/drawing/2014/main" id="{EFFA1333-23AF-E66B-F27C-231AD9A18D12}"/>
              </a:ext>
            </a:extLst>
          </p:cNvPr>
          <p:cNvSpPr/>
          <p:nvPr/>
        </p:nvSpPr>
        <p:spPr>
          <a:xfrm>
            <a:off x="1783282" y="3064514"/>
            <a:ext cx="2159999" cy="184400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1;p28">
            <a:extLst>
              <a:ext uri="{FF2B5EF4-FFF2-40B4-BE49-F238E27FC236}">
                <a16:creationId xmlns:a16="http://schemas.microsoft.com/office/drawing/2014/main" id="{E8E2B453-21FF-4C6A-1912-58A419BDCAC6}"/>
              </a:ext>
            </a:extLst>
          </p:cNvPr>
          <p:cNvSpPr txBox="1"/>
          <p:nvPr/>
        </p:nvSpPr>
        <p:spPr>
          <a:xfrm>
            <a:off x="1846835" y="3088521"/>
            <a:ext cx="2096445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captioning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332;p28">
            <a:extLst>
              <a:ext uri="{FF2B5EF4-FFF2-40B4-BE49-F238E27FC236}">
                <a16:creationId xmlns:a16="http://schemas.microsoft.com/office/drawing/2014/main" id="{219BCE7A-CF14-D4DD-687C-92AEE148BEFE}"/>
              </a:ext>
            </a:extLst>
          </p:cNvPr>
          <p:cNvSpPr/>
          <p:nvPr/>
        </p:nvSpPr>
        <p:spPr>
          <a:xfrm>
            <a:off x="2207172" y="3546638"/>
            <a:ext cx="1312218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WavCaps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3;p28">
            <a:extLst>
              <a:ext uri="{FF2B5EF4-FFF2-40B4-BE49-F238E27FC236}">
                <a16:creationId xmlns:a16="http://schemas.microsoft.com/office/drawing/2014/main" id="{57B4D416-8338-447F-2173-E600619A6164}"/>
              </a:ext>
            </a:extLst>
          </p:cNvPr>
          <p:cNvSpPr/>
          <p:nvPr/>
        </p:nvSpPr>
        <p:spPr>
          <a:xfrm>
            <a:off x="2222011" y="4014465"/>
            <a:ext cx="1312218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AudioCaps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4;p28">
            <a:extLst>
              <a:ext uri="{FF2B5EF4-FFF2-40B4-BE49-F238E27FC236}">
                <a16:creationId xmlns:a16="http://schemas.microsoft.com/office/drawing/2014/main" id="{481CB3D4-E5E6-BB5B-7EE9-E78E6887FEE1}"/>
              </a:ext>
            </a:extLst>
          </p:cNvPr>
          <p:cNvSpPr/>
          <p:nvPr/>
        </p:nvSpPr>
        <p:spPr>
          <a:xfrm>
            <a:off x="2222011" y="4502881"/>
            <a:ext cx="1312218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Clotho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335;p28">
            <a:extLst>
              <a:ext uri="{FF2B5EF4-FFF2-40B4-BE49-F238E27FC236}">
                <a16:creationId xmlns:a16="http://schemas.microsoft.com/office/drawing/2014/main" id="{FB899727-EB58-B4A0-2742-55ACE14CD904}"/>
              </a:ext>
            </a:extLst>
          </p:cNvPr>
          <p:cNvSpPr/>
          <p:nvPr/>
        </p:nvSpPr>
        <p:spPr>
          <a:xfrm>
            <a:off x="4418039" y="1101708"/>
            <a:ext cx="3131574" cy="96981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6;p28">
            <a:extLst>
              <a:ext uri="{FF2B5EF4-FFF2-40B4-BE49-F238E27FC236}">
                <a16:creationId xmlns:a16="http://schemas.microsoft.com/office/drawing/2014/main" id="{89D7E257-8B37-183F-EBB0-ADACF09243C5}"/>
              </a:ext>
            </a:extLst>
          </p:cNvPr>
          <p:cNvSpPr txBox="1"/>
          <p:nvPr/>
        </p:nvSpPr>
        <p:spPr>
          <a:xfrm>
            <a:off x="4481593" y="1125715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target sound event detection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337;p28">
            <a:extLst>
              <a:ext uri="{FF2B5EF4-FFF2-40B4-BE49-F238E27FC236}">
                <a16:creationId xmlns:a16="http://schemas.microsoft.com/office/drawing/2014/main" id="{D427EB7D-9AED-AC10-3F0E-6BEE1EDE057F}"/>
              </a:ext>
            </a:extLst>
          </p:cNvPr>
          <p:cNvSpPr/>
          <p:nvPr/>
        </p:nvSpPr>
        <p:spPr>
          <a:xfrm>
            <a:off x="5298959" y="1575031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AudioSet-SL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338;p28">
            <a:extLst>
              <a:ext uri="{FF2B5EF4-FFF2-40B4-BE49-F238E27FC236}">
                <a16:creationId xmlns:a16="http://schemas.microsoft.com/office/drawing/2014/main" id="{05A4CA8E-0220-7FAB-9048-FC9F821E28AF}"/>
              </a:ext>
            </a:extLst>
          </p:cNvPr>
          <p:cNvSpPr/>
          <p:nvPr/>
        </p:nvSpPr>
        <p:spPr>
          <a:xfrm>
            <a:off x="4566181" y="2389357"/>
            <a:ext cx="2824654" cy="96981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39;p28">
            <a:extLst>
              <a:ext uri="{FF2B5EF4-FFF2-40B4-BE49-F238E27FC236}">
                <a16:creationId xmlns:a16="http://schemas.microsoft.com/office/drawing/2014/main" id="{4D9A99F2-89AD-BBA4-E45D-FE9533118901}"/>
              </a:ext>
            </a:extLst>
          </p:cNvPr>
          <p:cNvSpPr txBox="1"/>
          <p:nvPr/>
        </p:nvSpPr>
        <p:spPr>
          <a:xfrm>
            <a:off x="4629734" y="2413364"/>
            <a:ext cx="2650263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Temporal event retrieval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340;p28">
            <a:extLst>
              <a:ext uri="{FF2B5EF4-FFF2-40B4-BE49-F238E27FC236}">
                <a16:creationId xmlns:a16="http://schemas.microsoft.com/office/drawing/2014/main" id="{D3C70EED-C700-21CA-5919-3AC815946774}"/>
              </a:ext>
            </a:extLst>
          </p:cNvPr>
          <p:cNvSpPr/>
          <p:nvPr/>
        </p:nvSpPr>
        <p:spPr>
          <a:xfrm>
            <a:off x="5200993" y="2862828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AudioSet-SL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341;p28">
            <a:extLst>
              <a:ext uri="{FF2B5EF4-FFF2-40B4-BE49-F238E27FC236}">
                <a16:creationId xmlns:a16="http://schemas.microsoft.com/office/drawing/2014/main" id="{DE9036E6-B4C5-06F5-D4BE-714197E85ADA}"/>
              </a:ext>
            </a:extLst>
          </p:cNvPr>
          <p:cNvSpPr/>
          <p:nvPr/>
        </p:nvSpPr>
        <p:spPr>
          <a:xfrm>
            <a:off x="4738756" y="3657439"/>
            <a:ext cx="2539345" cy="969819"/>
          </a:xfrm>
          <a:prstGeom prst="roundRect">
            <a:avLst>
              <a:gd name="adj" fmla="val 16667"/>
            </a:avLst>
          </a:prstGeom>
          <a:solidFill>
            <a:srgbClr val="FC7608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42;p28">
            <a:extLst>
              <a:ext uri="{FF2B5EF4-FFF2-40B4-BE49-F238E27FC236}">
                <a16:creationId xmlns:a16="http://schemas.microsoft.com/office/drawing/2014/main" id="{1ACED27D-7737-9062-5F80-37C5B13D1DE5}"/>
              </a:ext>
            </a:extLst>
          </p:cNvPr>
          <p:cNvSpPr txBox="1"/>
          <p:nvPr/>
        </p:nvSpPr>
        <p:spPr>
          <a:xfrm>
            <a:off x="4802310" y="3681446"/>
            <a:ext cx="2475792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Sound event counting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343;p28">
            <a:extLst>
              <a:ext uri="{FF2B5EF4-FFF2-40B4-BE49-F238E27FC236}">
                <a16:creationId xmlns:a16="http://schemas.microsoft.com/office/drawing/2014/main" id="{352AC776-7DA1-F96B-C44A-8C5E9A8834A6}"/>
              </a:ext>
            </a:extLst>
          </p:cNvPr>
          <p:cNvSpPr/>
          <p:nvPr/>
        </p:nvSpPr>
        <p:spPr>
          <a:xfrm>
            <a:off x="5291785" y="4132589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AudioSet-SL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344;p28">
            <a:extLst>
              <a:ext uri="{FF2B5EF4-FFF2-40B4-BE49-F238E27FC236}">
                <a16:creationId xmlns:a16="http://schemas.microsoft.com/office/drawing/2014/main" id="{063996EC-24C3-8634-32F5-1CB3F8B983CE}"/>
              </a:ext>
            </a:extLst>
          </p:cNvPr>
          <p:cNvSpPr/>
          <p:nvPr/>
        </p:nvSpPr>
        <p:spPr>
          <a:xfrm>
            <a:off x="4751282" y="4851447"/>
            <a:ext cx="2539345" cy="96981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45;p28">
            <a:extLst>
              <a:ext uri="{FF2B5EF4-FFF2-40B4-BE49-F238E27FC236}">
                <a16:creationId xmlns:a16="http://schemas.microsoft.com/office/drawing/2014/main" id="{D7B6A340-EFAB-50A6-5E9E-6DC73DCB2024}"/>
              </a:ext>
            </a:extLst>
          </p:cNvPr>
          <p:cNvSpPr txBox="1"/>
          <p:nvPr/>
        </p:nvSpPr>
        <p:spPr>
          <a:xfrm>
            <a:off x="4814836" y="4875454"/>
            <a:ext cx="2475792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Q&amp;A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346;p28">
            <a:extLst>
              <a:ext uri="{FF2B5EF4-FFF2-40B4-BE49-F238E27FC236}">
                <a16:creationId xmlns:a16="http://schemas.microsoft.com/office/drawing/2014/main" id="{A93866E7-1A19-2E4F-88CC-16F18BFB1735}"/>
              </a:ext>
            </a:extLst>
          </p:cNvPr>
          <p:cNvSpPr/>
          <p:nvPr/>
        </p:nvSpPr>
        <p:spPr>
          <a:xfrm>
            <a:off x="5272533" y="5326350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ClothoAQA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47;p28">
            <a:extLst>
              <a:ext uri="{FF2B5EF4-FFF2-40B4-BE49-F238E27FC236}">
                <a16:creationId xmlns:a16="http://schemas.microsoft.com/office/drawing/2014/main" id="{B89B32C1-F5D6-8235-A87C-0DE4DB02AF5C}"/>
              </a:ext>
            </a:extLst>
          </p:cNvPr>
          <p:cNvSpPr/>
          <p:nvPr/>
        </p:nvSpPr>
        <p:spPr>
          <a:xfrm>
            <a:off x="7929703" y="1818461"/>
            <a:ext cx="2539345" cy="969819"/>
          </a:xfrm>
          <a:prstGeom prst="roundRect">
            <a:avLst>
              <a:gd name="adj" fmla="val 16667"/>
            </a:avLst>
          </a:prstGeom>
          <a:solidFill>
            <a:srgbClr val="00EEE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5F5DC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48;p28">
            <a:extLst>
              <a:ext uri="{FF2B5EF4-FFF2-40B4-BE49-F238E27FC236}">
                <a16:creationId xmlns:a16="http://schemas.microsoft.com/office/drawing/2014/main" id="{DF0AB4DD-08AD-684F-5280-18E00E1AB8C3}"/>
              </a:ext>
            </a:extLst>
          </p:cNvPr>
          <p:cNvSpPr txBox="1"/>
          <p:nvPr/>
        </p:nvSpPr>
        <p:spPr>
          <a:xfrm>
            <a:off x="7993257" y="1842468"/>
            <a:ext cx="2475792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Few-shot learning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349;p28">
            <a:extLst>
              <a:ext uri="{FF2B5EF4-FFF2-40B4-BE49-F238E27FC236}">
                <a16:creationId xmlns:a16="http://schemas.microsoft.com/office/drawing/2014/main" id="{4D3A0255-2263-8782-DA12-2DB50629FAB7}"/>
              </a:ext>
            </a:extLst>
          </p:cNvPr>
          <p:cNvSpPr/>
          <p:nvPr/>
        </p:nvSpPr>
        <p:spPr>
          <a:xfrm>
            <a:off x="8482732" y="2293611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AudioSet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50;p28">
            <a:extLst>
              <a:ext uri="{FF2B5EF4-FFF2-40B4-BE49-F238E27FC236}">
                <a16:creationId xmlns:a16="http://schemas.microsoft.com/office/drawing/2014/main" id="{1439669C-480A-43EB-9445-C61C46353A60}"/>
              </a:ext>
            </a:extLst>
          </p:cNvPr>
          <p:cNvSpPr/>
          <p:nvPr/>
        </p:nvSpPr>
        <p:spPr>
          <a:xfrm>
            <a:off x="7982106" y="3633432"/>
            <a:ext cx="2539345" cy="969819"/>
          </a:xfrm>
          <a:prstGeom prst="roundRect">
            <a:avLst>
              <a:gd name="adj" fmla="val 16667"/>
            </a:avLst>
          </a:prstGeom>
          <a:solidFill>
            <a:srgbClr val="F4C176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51;p28">
            <a:extLst>
              <a:ext uri="{FF2B5EF4-FFF2-40B4-BE49-F238E27FC236}">
                <a16:creationId xmlns:a16="http://schemas.microsoft.com/office/drawing/2014/main" id="{E6C4C9A4-AF22-2606-1015-A2BD4B57D79D}"/>
              </a:ext>
            </a:extLst>
          </p:cNvPr>
          <p:cNvSpPr txBox="1"/>
          <p:nvPr/>
        </p:nvSpPr>
        <p:spPr>
          <a:xfrm>
            <a:off x="8045660" y="3657439"/>
            <a:ext cx="2475792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Complex reasoning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52;p28">
            <a:extLst>
              <a:ext uri="{FF2B5EF4-FFF2-40B4-BE49-F238E27FC236}">
                <a16:creationId xmlns:a16="http://schemas.microsoft.com/office/drawing/2014/main" id="{6450F064-45F9-F90A-23E8-9D8D6B5E1319}"/>
              </a:ext>
            </a:extLst>
          </p:cNvPr>
          <p:cNvSpPr/>
          <p:nvPr/>
        </p:nvSpPr>
        <p:spPr>
          <a:xfrm>
            <a:off x="8535135" y="4108582"/>
            <a:ext cx="1496841" cy="35239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NLAR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oogle Shape;353;p28">
            <a:extLst>
              <a:ext uri="{FF2B5EF4-FFF2-40B4-BE49-F238E27FC236}">
                <a16:creationId xmlns:a16="http://schemas.microsoft.com/office/drawing/2014/main" id="{B95F6148-BBAA-FAED-8C9C-001DDEE16D48}"/>
              </a:ext>
            </a:extLst>
          </p:cNvPr>
          <p:cNvGrpSpPr/>
          <p:nvPr/>
        </p:nvGrpSpPr>
        <p:grpSpPr>
          <a:xfrm>
            <a:off x="1369923" y="5883141"/>
            <a:ext cx="9449381" cy="255191"/>
            <a:chOff x="0" y="0"/>
            <a:chExt cx="9449381" cy="255191"/>
          </a:xfrm>
        </p:grpSpPr>
        <p:sp>
          <p:nvSpPr>
            <p:cNvPr id="33" name="Google Shape;354;p28">
              <a:extLst>
                <a:ext uri="{FF2B5EF4-FFF2-40B4-BE49-F238E27FC236}">
                  <a16:creationId xmlns:a16="http://schemas.microsoft.com/office/drawing/2014/main" id="{D301B291-FA20-EAF3-FB28-4C8492D39962}"/>
                </a:ext>
              </a:extLst>
            </p:cNvPr>
            <p:cNvSpPr/>
            <p:nvPr/>
          </p:nvSpPr>
          <p:spPr>
            <a:xfrm>
              <a:off x="0" y="0"/>
              <a:ext cx="3373790" cy="255191"/>
            </a:xfrm>
            <a:prstGeom prst="chevron">
              <a:avLst>
                <a:gd name="adj" fmla="val 50000"/>
              </a:avLst>
            </a:prstGeom>
            <a:solidFill>
              <a:srgbClr val="72909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355;p28">
              <a:extLst>
                <a:ext uri="{FF2B5EF4-FFF2-40B4-BE49-F238E27FC236}">
                  <a16:creationId xmlns:a16="http://schemas.microsoft.com/office/drawing/2014/main" id="{BFA6D7CF-2854-4B71-7FF4-591E5C366442}"/>
                </a:ext>
              </a:extLst>
            </p:cNvPr>
            <p:cNvSpPr txBox="1"/>
            <p:nvPr/>
          </p:nvSpPr>
          <p:spPr>
            <a:xfrm>
              <a:off x="127596" y="0"/>
              <a:ext cx="3118599" cy="255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Stage 1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6;p28">
              <a:extLst>
                <a:ext uri="{FF2B5EF4-FFF2-40B4-BE49-F238E27FC236}">
                  <a16:creationId xmlns:a16="http://schemas.microsoft.com/office/drawing/2014/main" id="{28B68841-84E0-5E23-696F-7AEC77956617}"/>
                </a:ext>
              </a:extLst>
            </p:cNvPr>
            <p:cNvSpPr/>
            <p:nvPr/>
          </p:nvSpPr>
          <p:spPr>
            <a:xfrm>
              <a:off x="3039180" y="0"/>
              <a:ext cx="3373790" cy="255191"/>
            </a:xfrm>
            <a:prstGeom prst="chevron">
              <a:avLst>
                <a:gd name="adj" fmla="val 50000"/>
              </a:avLst>
            </a:prstGeom>
            <a:solidFill>
              <a:srgbClr val="72909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357;p28">
              <a:extLst>
                <a:ext uri="{FF2B5EF4-FFF2-40B4-BE49-F238E27FC236}">
                  <a16:creationId xmlns:a16="http://schemas.microsoft.com/office/drawing/2014/main" id="{72D01153-54F1-6DBF-53C5-4A7178EC0B89}"/>
                </a:ext>
              </a:extLst>
            </p:cNvPr>
            <p:cNvSpPr txBox="1"/>
            <p:nvPr/>
          </p:nvSpPr>
          <p:spPr>
            <a:xfrm>
              <a:off x="3166776" y="0"/>
              <a:ext cx="3118599" cy="255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Stage 2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58;p28">
              <a:extLst>
                <a:ext uri="{FF2B5EF4-FFF2-40B4-BE49-F238E27FC236}">
                  <a16:creationId xmlns:a16="http://schemas.microsoft.com/office/drawing/2014/main" id="{1B752330-B11F-1A98-F785-2C28FDD731CB}"/>
                </a:ext>
              </a:extLst>
            </p:cNvPr>
            <p:cNvSpPr/>
            <p:nvPr/>
          </p:nvSpPr>
          <p:spPr>
            <a:xfrm>
              <a:off x="6075591" y="0"/>
              <a:ext cx="3373790" cy="255191"/>
            </a:xfrm>
            <a:prstGeom prst="chevron">
              <a:avLst>
                <a:gd name="adj" fmla="val 50000"/>
              </a:avLst>
            </a:prstGeom>
            <a:solidFill>
              <a:srgbClr val="72909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359;p28">
              <a:extLst>
                <a:ext uri="{FF2B5EF4-FFF2-40B4-BE49-F238E27FC236}">
                  <a16:creationId xmlns:a16="http://schemas.microsoft.com/office/drawing/2014/main" id="{33927F22-F75B-05C7-8F52-CE559C6D4225}"/>
                </a:ext>
              </a:extLst>
            </p:cNvPr>
            <p:cNvSpPr txBox="1"/>
            <p:nvPr/>
          </p:nvSpPr>
          <p:spPr>
            <a:xfrm>
              <a:off x="6203187" y="0"/>
              <a:ext cx="3118599" cy="255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Stage 3</a:t>
              </a: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44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32C0E-8AD3-C9C3-FCC3-3456C494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A6E24-D434-C615-8997-B82BA80A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352881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</a:t>
            </a:r>
            <a:r>
              <a:rPr lang="en-US" dirty="0">
                <a:solidFill>
                  <a:srgbClr val="0070C0"/>
                </a:solidFill>
              </a:rPr>
              <a:t>– Reasoning Example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E229E-FD46-BD68-6E45-E76490E2E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Google Shape;370;p29">
            <a:extLst>
              <a:ext uri="{FF2B5EF4-FFF2-40B4-BE49-F238E27FC236}">
                <a16:creationId xmlns:a16="http://schemas.microsoft.com/office/drawing/2014/main" id="{8FB5B7B4-D311-D370-6984-271CD4A92ED7}"/>
              </a:ext>
            </a:extLst>
          </p:cNvPr>
          <p:cNvSpPr txBox="1"/>
          <p:nvPr/>
        </p:nvSpPr>
        <p:spPr>
          <a:xfrm>
            <a:off x="632619" y="1074755"/>
            <a:ext cx="7278255" cy="183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model developed is used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analy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audio clips by comparison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371;p29">
            <a:extLst>
              <a:ext uri="{FF2B5EF4-FFF2-40B4-BE49-F238E27FC236}">
                <a16:creationId xmlns:a16="http://schemas.microsoft.com/office/drawing/2014/main" id="{FFE00496-581C-AF20-5137-A98CC4508B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271" y="2139213"/>
            <a:ext cx="7278255" cy="360882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72;p29">
            <a:extLst>
              <a:ext uri="{FF2B5EF4-FFF2-40B4-BE49-F238E27FC236}">
                <a16:creationId xmlns:a16="http://schemas.microsoft.com/office/drawing/2014/main" id="{7B5EB789-5E62-1623-F9B4-728B624CADA2}"/>
              </a:ext>
            </a:extLst>
          </p:cNvPr>
          <p:cNvSpPr/>
          <p:nvPr/>
        </p:nvSpPr>
        <p:spPr>
          <a:xfrm>
            <a:off x="9069435" y="1338425"/>
            <a:ext cx="1745673" cy="4581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73;p29">
            <a:extLst>
              <a:ext uri="{FF2B5EF4-FFF2-40B4-BE49-F238E27FC236}">
                <a16:creationId xmlns:a16="http://schemas.microsoft.com/office/drawing/2014/main" id="{758BF1F4-7DB3-4AC7-C3B2-DB257B87ADEC}"/>
              </a:ext>
            </a:extLst>
          </p:cNvPr>
          <p:cNvSpPr txBox="1"/>
          <p:nvPr/>
        </p:nvSpPr>
        <p:spPr>
          <a:xfrm>
            <a:off x="8381255" y="1362431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collection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74;p29">
            <a:extLst>
              <a:ext uri="{FF2B5EF4-FFF2-40B4-BE49-F238E27FC236}">
                <a16:creationId xmlns:a16="http://schemas.microsoft.com/office/drawing/2014/main" id="{7BF36C08-BE8C-B993-915A-D3D6C414959B}"/>
              </a:ext>
            </a:extLst>
          </p:cNvPr>
          <p:cNvSpPr/>
          <p:nvPr/>
        </p:nvSpPr>
        <p:spPr>
          <a:xfrm>
            <a:off x="9069435" y="2220947"/>
            <a:ext cx="1745673" cy="4581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75;p29">
            <a:extLst>
              <a:ext uri="{FF2B5EF4-FFF2-40B4-BE49-F238E27FC236}">
                <a16:creationId xmlns:a16="http://schemas.microsoft.com/office/drawing/2014/main" id="{581DFD29-30D3-255F-F1FE-C2E47EFB5AF3}"/>
              </a:ext>
            </a:extLst>
          </p:cNvPr>
          <p:cNvSpPr txBox="1"/>
          <p:nvPr/>
        </p:nvSpPr>
        <p:spPr>
          <a:xfrm>
            <a:off x="8381255" y="2244953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cleaning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76;p29">
            <a:extLst>
              <a:ext uri="{FF2B5EF4-FFF2-40B4-BE49-F238E27FC236}">
                <a16:creationId xmlns:a16="http://schemas.microsoft.com/office/drawing/2014/main" id="{4706ED37-CB26-F397-973E-81D564A679AF}"/>
              </a:ext>
            </a:extLst>
          </p:cNvPr>
          <p:cNvSpPr/>
          <p:nvPr/>
        </p:nvSpPr>
        <p:spPr>
          <a:xfrm>
            <a:off x="8893946" y="3127437"/>
            <a:ext cx="2087419" cy="4581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77;p29">
            <a:extLst>
              <a:ext uri="{FF2B5EF4-FFF2-40B4-BE49-F238E27FC236}">
                <a16:creationId xmlns:a16="http://schemas.microsoft.com/office/drawing/2014/main" id="{8CE9DCDD-6785-0623-0BCC-35A9E850D1B0}"/>
              </a:ext>
            </a:extLst>
          </p:cNvPr>
          <p:cNvSpPr txBox="1"/>
          <p:nvPr/>
        </p:nvSpPr>
        <p:spPr>
          <a:xfrm>
            <a:off x="8372021" y="3151443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Event description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78;p29">
            <a:extLst>
              <a:ext uri="{FF2B5EF4-FFF2-40B4-BE49-F238E27FC236}">
                <a16:creationId xmlns:a16="http://schemas.microsoft.com/office/drawing/2014/main" id="{8322C740-780B-4AC4-267C-9B7D51E304C8}"/>
              </a:ext>
            </a:extLst>
          </p:cNvPr>
          <p:cNvSpPr/>
          <p:nvPr/>
        </p:nvSpPr>
        <p:spPr>
          <a:xfrm>
            <a:off x="8958604" y="4030207"/>
            <a:ext cx="1958110" cy="4581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79;p29">
            <a:extLst>
              <a:ext uri="{FF2B5EF4-FFF2-40B4-BE49-F238E27FC236}">
                <a16:creationId xmlns:a16="http://schemas.microsoft.com/office/drawing/2014/main" id="{E87EA83B-16A9-9BF9-0011-4647E6156D39}"/>
              </a:ext>
            </a:extLst>
          </p:cNvPr>
          <p:cNvSpPr txBox="1"/>
          <p:nvPr/>
        </p:nvSpPr>
        <p:spPr>
          <a:xfrm>
            <a:off x="8381260" y="4054213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Q&amp;A Generation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80;p29">
            <a:extLst>
              <a:ext uri="{FF2B5EF4-FFF2-40B4-BE49-F238E27FC236}">
                <a16:creationId xmlns:a16="http://schemas.microsoft.com/office/drawing/2014/main" id="{EE107F0F-D413-B052-0467-A8E4F3DC1342}"/>
              </a:ext>
            </a:extLst>
          </p:cNvPr>
          <p:cNvSpPr/>
          <p:nvPr/>
        </p:nvSpPr>
        <p:spPr>
          <a:xfrm>
            <a:off x="9069440" y="4952290"/>
            <a:ext cx="1745673" cy="4581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81;p29">
            <a:extLst>
              <a:ext uri="{FF2B5EF4-FFF2-40B4-BE49-F238E27FC236}">
                <a16:creationId xmlns:a16="http://schemas.microsoft.com/office/drawing/2014/main" id="{2C82FAA7-362A-CB6E-2E01-EADF1A446D58}"/>
              </a:ext>
            </a:extLst>
          </p:cNvPr>
          <p:cNvSpPr txBox="1"/>
          <p:nvPr/>
        </p:nvSpPr>
        <p:spPr>
          <a:xfrm>
            <a:off x="8381260" y="4976296"/>
            <a:ext cx="3131574" cy="4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Human Inspect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382;p29">
            <a:extLst>
              <a:ext uri="{FF2B5EF4-FFF2-40B4-BE49-F238E27FC236}">
                <a16:creationId xmlns:a16="http://schemas.microsoft.com/office/drawing/2014/main" id="{393F9315-4B7B-5C22-D2C4-1BBE2CCFDEA8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 flipH="1">
            <a:off x="9942242" y="1820548"/>
            <a:ext cx="4800" cy="400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" name="Google Shape;383;p29">
            <a:extLst>
              <a:ext uri="{FF2B5EF4-FFF2-40B4-BE49-F238E27FC236}">
                <a16:creationId xmlns:a16="http://schemas.microsoft.com/office/drawing/2014/main" id="{AC72EE69-F256-E79D-68F9-9961A0B32E0D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 flipH="1">
            <a:off x="9937772" y="2679065"/>
            <a:ext cx="4500" cy="448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1" name="Google Shape;384;p29">
            <a:extLst>
              <a:ext uri="{FF2B5EF4-FFF2-40B4-BE49-F238E27FC236}">
                <a16:creationId xmlns:a16="http://schemas.microsoft.com/office/drawing/2014/main" id="{8D4B6141-E49B-32A3-9725-650067706974}"/>
              </a:ext>
            </a:extLst>
          </p:cNvPr>
          <p:cNvCxnSpPr>
            <a:stCxn id="44" idx="2"/>
            <a:endCxn id="45" idx="0"/>
          </p:cNvCxnSpPr>
          <p:nvPr/>
        </p:nvCxnSpPr>
        <p:spPr>
          <a:xfrm>
            <a:off x="9937808" y="3609560"/>
            <a:ext cx="0" cy="42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2" name="Google Shape;385;p29">
            <a:extLst>
              <a:ext uri="{FF2B5EF4-FFF2-40B4-BE49-F238E27FC236}">
                <a16:creationId xmlns:a16="http://schemas.microsoft.com/office/drawing/2014/main" id="{D7F7044D-5BB9-E467-98F6-F1AE240C02C3}"/>
              </a:ext>
            </a:extLst>
          </p:cNvPr>
          <p:cNvCxnSpPr>
            <a:stCxn id="46" idx="2"/>
            <a:endCxn id="47" idx="0"/>
          </p:cNvCxnSpPr>
          <p:nvPr/>
        </p:nvCxnSpPr>
        <p:spPr>
          <a:xfrm flipH="1">
            <a:off x="9942247" y="4512330"/>
            <a:ext cx="4800" cy="440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" name="Google Shape;386;p29">
            <a:extLst>
              <a:ext uri="{FF2B5EF4-FFF2-40B4-BE49-F238E27FC236}">
                <a16:creationId xmlns:a16="http://schemas.microsoft.com/office/drawing/2014/main" id="{0E48A549-B083-8DAD-5965-90ACA50C486B}"/>
              </a:ext>
            </a:extLst>
          </p:cNvPr>
          <p:cNvCxnSpPr>
            <a:stCxn id="48" idx="2"/>
          </p:cNvCxnSpPr>
          <p:nvPr/>
        </p:nvCxnSpPr>
        <p:spPr>
          <a:xfrm>
            <a:off x="9947047" y="5434413"/>
            <a:ext cx="0" cy="51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4" name="Google Shape;387;p29">
            <a:extLst>
              <a:ext uri="{FF2B5EF4-FFF2-40B4-BE49-F238E27FC236}">
                <a16:creationId xmlns:a16="http://schemas.microsoft.com/office/drawing/2014/main" id="{1999EC6F-D4D0-2A2E-01FE-1FBC6C44A5FF}"/>
              </a:ext>
            </a:extLst>
          </p:cNvPr>
          <p:cNvCxnSpPr>
            <a:stCxn id="47" idx="3"/>
            <a:endCxn id="45" idx="3"/>
          </p:cNvCxnSpPr>
          <p:nvPr/>
        </p:nvCxnSpPr>
        <p:spPr>
          <a:xfrm rot="10800000" flipH="1">
            <a:off x="10815113" y="4259149"/>
            <a:ext cx="101700" cy="922200"/>
          </a:xfrm>
          <a:prstGeom prst="bentConnector3">
            <a:avLst>
              <a:gd name="adj1" fmla="val 40642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" name="Google Shape;388;p29">
            <a:extLst>
              <a:ext uri="{FF2B5EF4-FFF2-40B4-BE49-F238E27FC236}">
                <a16:creationId xmlns:a16="http://schemas.microsoft.com/office/drawing/2014/main" id="{A32891C4-797C-0F3B-CA45-F5DC3C49B89C}"/>
              </a:ext>
            </a:extLst>
          </p:cNvPr>
          <p:cNvSpPr txBox="1"/>
          <p:nvPr/>
        </p:nvSpPr>
        <p:spPr>
          <a:xfrm>
            <a:off x="9812735" y="5513535"/>
            <a:ext cx="946952" cy="33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Accepted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389;p29">
            <a:extLst>
              <a:ext uri="{FF2B5EF4-FFF2-40B4-BE49-F238E27FC236}">
                <a16:creationId xmlns:a16="http://schemas.microsoft.com/office/drawing/2014/main" id="{7DD42CB3-4875-0755-BCB8-325E35BAEAA9}"/>
              </a:ext>
            </a:extLst>
          </p:cNvPr>
          <p:cNvSpPr txBox="1"/>
          <p:nvPr/>
        </p:nvSpPr>
        <p:spPr>
          <a:xfrm>
            <a:off x="11101212" y="4582414"/>
            <a:ext cx="946952" cy="33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Rejected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061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075AC-3261-07F7-994F-0DD767902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FE47-24E1-9D9C-31F7-767BB577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Experimental Results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3D077-A88C-69C1-A911-7B71098BF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Google Shape;402;p30">
            <a:extLst>
              <a:ext uri="{FF2B5EF4-FFF2-40B4-BE49-F238E27FC236}">
                <a16:creationId xmlns:a16="http://schemas.microsoft.com/office/drawing/2014/main" id="{1FD445E1-39C8-2F0E-6071-8F3390B0DD03}"/>
              </a:ext>
            </a:extLst>
          </p:cNvPr>
          <p:cNvSpPr txBox="1"/>
          <p:nvPr/>
        </p:nvSpPr>
        <p:spPr>
          <a:xfrm>
            <a:off x="573184" y="5781080"/>
            <a:ext cx="11171882" cy="107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APT-LLM has a promising result on common audio tasks without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-tuning on task-specific data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After fine-tuning for two epochs, APT-LLM achieves the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best performance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on downstream tasks.</a:t>
            </a:r>
            <a:endParaRPr sz="16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403;p30">
            <a:extLst>
              <a:ext uri="{FF2B5EF4-FFF2-40B4-BE49-F238E27FC236}">
                <a16:creationId xmlns:a16="http://schemas.microsoft.com/office/drawing/2014/main" id="{6B42E829-690E-A718-A683-8EAC4F2AB2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91" y="1247897"/>
            <a:ext cx="6481190" cy="189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04;p30">
            <a:extLst>
              <a:ext uri="{FF2B5EF4-FFF2-40B4-BE49-F238E27FC236}">
                <a16:creationId xmlns:a16="http://schemas.microsoft.com/office/drawing/2014/main" id="{ED8DCB4E-E232-3DAD-CA93-E73E5D7ECE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491" y="3314870"/>
            <a:ext cx="6481190" cy="229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05;p30">
            <a:extLst>
              <a:ext uri="{FF2B5EF4-FFF2-40B4-BE49-F238E27FC236}">
                <a16:creationId xmlns:a16="http://schemas.microsoft.com/office/drawing/2014/main" id="{71ACA493-B605-9A0B-D1F8-6177EA1117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1365" y="1228086"/>
            <a:ext cx="5021226" cy="241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17;p31">
            <a:extLst>
              <a:ext uri="{FF2B5EF4-FFF2-40B4-BE49-F238E27FC236}">
                <a16:creationId xmlns:a16="http://schemas.microsoft.com/office/drawing/2014/main" id="{3B5EAA45-11E4-83C8-1272-235765B5A0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0016" y="3975093"/>
            <a:ext cx="3557719" cy="154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42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1F822-24A7-6723-CD4B-BDD8704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0091-31BC-C0B6-9A60-31890B6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Demos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5E56-809D-499E-9C55-073280E1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AC9C-69B6-19CC-651C-0CA249F8078A}"/>
              </a:ext>
            </a:extLst>
          </p:cNvPr>
          <p:cNvSpPr txBox="1"/>
          <p:nvPr/>
        </p:nvSpPr>
        <p:spPr>
          <a:xfrm>
            <a:off x="6096000" y="1019845"/>
            <a:ext cx="58408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"In which recording are the sound events more evenly distributed?",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"second“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"Does the second recording have a calming effect like the first recording?",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"yes"</a:t>
            </a:r>
          </a:p>
        </p:txBody>
      </p:sp>
      <p:pic>
        <p:nvPicPr>
          <p:cNvPr id="3" name="Creaking pier">
            <a:hlinkClick r:id="" action="ppaction://media"/>
            <a:extLst>
              <a:ext uri="{FF2B5EF4-FFF2-40B4-BE49-F238E27FC236}">
                <a16:creationId xmlns:a16="http://schemas.microsoft.com/office/drawing/2014/main" id="{38D41C0D-D43E-D430-F3CB-F4504FB9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1663595"/>
            <a:ext cx="406400" cy="406400"/>
          </a:xfrm>
          <a:prstGeom prst="rect">
            <a:avLst/>
          </a:prstGeom>
        </p:spPr>
      </p:pic>
      <p:pic>
        <p:nvPicPr>
          <p:cNvPr id="4" name="Machetes sliding 2">
            <a:hlinkClick r:id="" action="ppaction://media"/>
            <a:extLst>
              <a:ext uri="{FF2B5EF4-FFF2-40B4-BE49-F238E27FC236}">
                <a16:creationId xmlns:a16="http://schemas.microsoft.com/office/drawing/2014/main" id="{EA5982DA-D152-2738-4F6C-5B1BC2E93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2797692"/>
            <a:ext cx="406400" cy="406400"/>
          </a:xfrm>
          <a:prstGeom prst="rect">
            <a:avLst/>
          </a:prstGeom>
        </p:spPr>
      </p:pic>
      <p:pic>
        <p:nvPicPr>
          <p:cNvPr id="5" name="Car vs. Freight Train">
            <a:hlinkClick r:id="" action="ppaction://media"/>
            <a:extLst>
              <a:ext uri="{FF2B5EF4-FFF2-40B4-BE49-F238E27FC236}">
                <a16:creationId xmlns:a16="http://schemas.microsoft.com/office/drawing/2014/main" id="{4D7F9599-F4EB-8AB8-3D32-0F17A0C933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5310183"/>
            <a:ext cx="406400" cy="406400"/>
          </a:xfrm>
          <a:prstGeom prst="rect">
            <a:avLst/>
          </a:prstGeom>
        </p:spPr>
      </p:pic>
      <p:pic>
        <p:nvPicPr>
          <p:cNvPr id="8" name="Rain and Storm">
            <a:hlinkClick r:id="" action="ppaction://media"/>
            <a:extLst>
              <a:ext uri="{FF2B5EF4-FFF2-40B4-BE49-F238E27FC236}">
                <a16:creationId xmlns:a16="http://schemas.microsoft.com/office/drawing/2014/main" id="{0BB92B8F-8B6A-24D8-C1B3-69E2B35D7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4047372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2B1D4-E842-5B4C-3CA8-EC96A83B78F5}"/>
              </a:ext>
            </a:extLst>
          </p:cNvPr>
          <p:cNvSpPr txBox="1"/>
          <p:nvPr/>
        </p:nvSpPr>
        <p:spPr>
          <a:xfrm>
            <a:off x="573184" y="35748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DE677-ECCF-00D7-42E6-686A18C7E06A}"/>
              </a:ext>
            </a:extLst>
          </p:cNvPr>
          <p:cNvSpPr txBox="1"/>
          <p:nvPr/>
        </p:nvSpPr>
        <p:spPr>
          <a:xfrm>
            <a:off x="573184" y="478888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F831E-6066-9C8A-9A31-C525575E2E65}"/>
              </a:ext>
            </a:extLst>
          </p:cNvPr>
          <p:cNvSpPr txBox="1"/>
          <p:nvPr/>
        </p:nvSpPr>
        <p:spPr>
          <a:xfrm>
            <a:off x="723071" y="12861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8DC0D-9274-6C12-2465-F850A3F92131}"/>
              </a:ext>
            </a:extLst>
          </p:cNvPr>
          <p:cNvSpPr txBox="1"/>
          <p:nvPr/>
        </p:nvSpPr>
        <p:spPr>
          <a:xfrm>
            <a:off x="723071" y="23523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195A-829E-B4A9-8317-9D6245B47A31}"/>
              </a:ext>
            </a:extLst>
          </p:cNvPr>
          <p:cNvSpPr txBox="1"/>
          <p:nvPr/>
        </p:nvSpPr>
        <p:spPr>
          <a:xfrm>
            <a:off x="3901107" y="595817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Code: </a:t>
            </a:r>
            <a:r>
              <a:rPr lang="en-GB" dirty="0">
                <a:hlinkClick r:id="rId12"/>
              </a:rPr>
              <a:t>https://github.com/JinhuaLiang/APT</a:t>
            </a:r>
            <a:endParaRPr lang="en-GB" dirty="0"/>
          </a:p>
          <a:p>
            <a:r>
              <a:rPr lang="en-GB" dirty="0"/>
              <a:t>Paper: </a:t>
            </a:r>
            <a:r>
              <a:rPr lang="en-GB" dirty="0">
                <a:hlinkClick r:id="rId13"/>
              </a:rPr>
              <a:t>https://arxiv.org/abs/2312.00249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7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3: 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69" y="2030479"/>
            <a:ext cx="4231583" cy="39066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Computational “foley artist”: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Game developer: e.g., A ghost is haunting a house.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Audio producer: e.g., high heels hitting metal ground.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Movie producer: e.g., the laser sound from a laser gun.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Endless music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Audiobook with ambient noises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White noise for meditation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4/30/2026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231361C-203B-1883-03A9-11C65D147730}"/>
              </a:ext>
            </a:extLst>
          </p:cNvPr>
          <p:cNvSpPr txBox="1">
            <a:spLocks/>
          </p:cNvSpPr>
          <p:nvPr/>
        </p:nvSpPr>
        <p:spPr>
          <a:xfrm>
            <a:off x="6543267" y="2015444"/>
            <a:ext cx="4592549" cy="462690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dirty="0">
                <a:solidFill>
                  <a:srgbClr val="212529"/>
                </a:solidFill>
                <a:latin typeface="+mn-lt"/>
              </a:rPr>
              <a:t>Noise2Music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84D95-2CC5-367F-C2DF-44BEBFC9C2D7}"/>
              </a:ext>
            </a:extLst>
          </p:cNvPr>
          <p:cNvSpPr txBox="1"/>
          <p:nvPr/>
        </p:nvSpPr>
        <p:spPr>
          <a:xfrm>
            <a:off x="1191058" y="1304818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Potential Applications: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98-6580-85AF-FD8F-79C95BCB2EF0}"/>
              </a:ext>
            </a:extLst>
          </p:cNvPr>
          <p:cNvSpPr txBox="1"/>
          <p:nvPr/>
        </p:nvSpPr>
        <p:spPr>
          <a:xfrm>
            <a:off x="6543267" y="1259913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Related Works:</a:t>
            </a:r>
          </a:p>
        </p:txBody>
      </p:sp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4/30/2026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50577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871AB-63D9-5E76-3542-7B6E101019FD}"/>
              </a:ext>
            </a:extLst>
          </p:cNvPr>
          <p:cNvSpPr txBox="1"/>
          <p:nvPr/>
        </p:nvSpPr>
        <p:spPr>
          <a:xfrm>
            <a:off x="1321904" y="1244444"/>
            <a:ext cx="101279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 models &amp; large language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audio-language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Example models &amp;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Typical methods for fusing/aligning audio and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Open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Integration of audio and language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Applications of LALMs to various cross-modal generation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captioning (e.g. audio to text generation)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question answering and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Text to audio generation &amp; composition &amp; storytelling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LLMs for controllable audio editing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Neural audio 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Conclusions and future works 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C4042-55C8-EE2F-F3E3-9261919E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65" y="300794"/>
            <a:ext cx="10058400" cy="660952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dirty="0">
                <a:solidFill>
                  <a:srgbClr val="0070C0"/>
                </a:solidFill>
              </a:rPr>
              <a:t> – Experimental Results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002CE-7195-7236-986D-D53AD8CA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478A-A993-1D45-95C9-56541D28DB28}" type="datetime1">
              <a:rPr lang="en-US" smtClean="0"/>
              <a:t>4/30/2026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EDA4E-6C7E-9707-DE00-1137EA85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5" y="1415403"/>
            <a:ext cx="10655580" cy="1975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EA2A3-CFB0-8B3F-2676-1F3D40EF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56" y="4029810"/>
            <a:ext cx="11148577" cy="1866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327BFE-FD2B-9310-A4CE-4BD2E1FE8ECE}"/>
              </a:ext>
            </a:extLst>
          </p:cNvPr>
          <p:cNvSpPr/>
          <p:nvPr/>
        </p:nvSpPr>
        <p:spPr>
          <a:xfrm>
            <a:off x="687865" y="4064596"/>
            <a:ext cx="6566180" cy="178196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AD257-A74E-EAF5-7F80-70DC65CB1B3F}"/>
              </a:ext>
            </a:extLst>
          </p:cNvPr>
          <p:cNvSpPr txBox="1"/>
          <p:nvPr/>
        </p:nvSpPr>
        <p:spPr>
          <a:xfrm>
            <a:off x="1076957" y="5826674"/>
            <a:ext cx="578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dirty="0">
                <a:highlight>
                  <a:srgbClr val="FFFF00"/>
                </a:highlight>
              </a:rPr>
              <a:t>Trained on a single 3090 or A100 GPU!</a:t>
            </a:r>
            <a:endParaRPr lang="x-none" sz="2800" b="1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CA44E-A7FE-4025-FC0A-40FC603D3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20" y="203066"/>
            <a:ext cx="1755596" cy="5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6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246277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– LLM+LDM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D3CEB2-27A2-028F-1540-1748CD557B50}"/>
              </a:ext>
            </a:extLst>
          </p:cNvPr>
          <p:cNvSpPr txBox="1"/>
          <p:nvPr/>
        </p:nvSpPr>
        <p:spPr>
          <a:xfrm>
            <a:off x="1720476" y="626812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https://github.com/haoheliu/audioldm2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EAAAA-1083-2C33-B2D5-FB4091D6C3F7}"/>
              </a:ext>
            </a:extLst>
          </p:cNvPr>
          <p:cNvSpPr txBox="1"/>
          <p:nvPr/>
        </p:nvSpPr>
        <p:spPr>
          <a:xfrm>
            <a:off x="888847" y="626469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Code: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4444E-4879-23D6-AFC9-31B23EEC2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84" y="1056125"/>
            <a:ext cx="5847494" cy="4967775"/>
          </a:xfrm>
        </p:spPr>
        <p:txBody>
          <a:bodyPr>
            <a:normAutofit fontScale="92500"/>
          </a:bodyPr>
          <a:lstStyle/>
          <a:p>
            <a:r>
              <a:rPr lang="en-US" dirty="0"/>
              <a:t>Auto-regressive modeling:</a:t>
            </a:r>
          </a:p>
          <a:p>
            <a:pPr lvl="1"/>
            <a:r>
              <a:rPr lang="en-GB" b="0" i="0" dirty="0">
                <a:effectLst/>
                <a:latin typeface="Söhne"/>
              </a:rPr>
              <a:t>✅ </a:t>
            </a:r>
            <a:r>
              <a:rPr lang="en-US" dirty="0"/>
              <a:t>Explicit modeling of temporal dependencies.</a:t>
            </a:r>
          </a:p>
          <a:p>
            <a:pPr lvl="1"/>
            <a:r>
              <a:rPr lang="en-GB" b="0" i="0" dirty="0">
                <a:effectLst/>
                <a:latin typeface="Söhne"/>
              </a:rPr>
              <a:t>✅ </a:t>
            </a:r>
            <a:r>
              <a:rPr lang="en-GB" dirty="0"/>
              <a:t>Enjoy the advance of recent LLM development. </a:t>
            </a:r>
          </a:p>
          <a:p>
            <a:pPr lvl="1"/>
            <a:r>
              <a:rPr lang="en-GB" dirty="0"/>
              <a:t>✅ Good in-context learning performance.</a:t>
            </a:r>
            <a:endParaRPr lang="en-US" dirty="0"/>
          </a:p>
          <a:p>
            <a:pPr lvl="1"/>
            <a:r>
              <a:rPr lang="en-GB" dirty="0"/>
              <a:t>❌</a:t>
            </a:r>
            <a:r>
              <a:rPr lang="en-US" dirty="0"/>
              <a:t> Long generation sequence/ lack of parallelism</a:t>
            </a:r>
          </a:p>
          <a:p>
            <a:pPr lvl="1"/>
            <a:r>
              <a:rPr lang="en-GB" dirty="0"/>
              <a:t>❌</a:t>
            </a:r>
            <a:r>
              <a:rPr lang="en-US" dirty="0"/>
              <a:t> Long range dependencies</a:t>
            </a:r>
          </a:p>
          <a:p>
            <a:pPr lvl="1"/>
            <a:r>
              <a:rPr lang="en-GB" dirty="0"/>
              <a:t>❌ Error propagation</a:t>
            </a:r>
            <a:endParaRPr lang="en-US" dirty="0"/>
          </a:p>
          <a:p>
            <a:r>
              <a:rPr lang="en-US" dirty="0"/>
              <a:t>Diffusion-based approach:</a:t>
            </a:r>
          </a:p>
          <a:p>
            <a:pPr lvl="1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✅ </a:t>
            </a:r>
            <a:r>
              <a:rPr lang="en-US" dirty="0"/>
              <a:t>Stable</a:t>
            </a:r>
            <a:endParaRPr lang="en-GB" b="0" i="0" dirty="0">
              <a:solidFill>
                <a:srgbClr val="D1D5DB"/>
              </a:solidFill>
              <a:effectLst/>
              <a:latin typeface="Söhne"/>
            </a:endParaRPr>
          </a:p>
          <a:p>
            <a:pPr lvl="1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✅ </a:t>
            </a:r>
            <a:r>
              <a:rPr lang="en-US" dirty="0"/>
              <a:t>State-of-the-art generation quality</a:t>
            </a:r>
          </a:p>
          <a:p>
            <a:pPr lvl="1"/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✅ </a:t>
            </a:r>
            <a:r>
              <a:rPr lang="en-US" dirty="0"/>
              <a:t>Flexible formulation for manipulation, interpolation, etc.</a:t>
            </a:r>
          </a:p>
          <a:p>
            <a:pPr lvl="1"/>
            <a:r>
              <a:rPr lang="en-GB" dirty="0"/>
              <a:t>❌ Do not explicitly model temporal dependencies</a:t>
            </a:r>
          </a:p>
          <a:p>
            <a:pPr lvl="1"/>
            <a:r>
              <a:rPr lang="en-GB" dirty="0"/>
              <a:t>❌ Less flexible on duration</a:t>
            </a:r>
            <a:endParaRPr lang="en-US" dirty="0"/>
          </a:p>
          <a:p>
            <a:r>
              <a:rPr lang="en-US" dirty="0"/>
              <a:t>Can we utilize both advantages from LLM and Diffusion?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A7739-366F-B755-EC61-7FE99584AA25}"/>
              </a:ext>
            </a:extLst>
          </p:cNvPr>
          <p:cNvSpPr txBox="1"/>
          <p:nvPr/>
        </p:nvSpPr>
        <p:spPr>
          <a:xfrm>
            <a:off x="6747350" y="427627"/>
            <a:ext cx="115589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Waveform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26F9C-CA4C-F997-5BB0-54763C34FF34}"/>
              </a:ext>
            </a:extLst>
          </p:cNvPr>
          <p:cNvSpPr txBox="1"/>
          <p:nvPr/>
        </p:nvSpPr>
        <p:spPr>
          <a:xfrm>
            <a:off x="6368974" y="1690780"/>
            <a:ext cx="192841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Language of Audio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2432B-C20B-5615-4056-0B2024088C8E}"/>
              </a:ext>
            </a:extLst>
          </p:cNvPr>
          <p:cNvSpPr txBox="1"/>
          <p:nvPr/>
        </p:nvSpPr>
        <p:spPr>
          <a:xfrm>
            <a:off x="6375880" y="1077219"/>
            <a:ext cx="190584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“Audio Translator”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8B216-09D3-27DA-DF43-A9870ACA28AE}"/>
              </a:ext>
            </a:extLst>
          </p:cNvPr>
          <p:cNvSpPr txBox="1"/>
          <p:nvPr/>
        </p:nvSpPr>
        <p:spPr>
          <a:xfrm>
            <a:off x="9359089" y="1991739"/>
            <a:ext cx="57740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098802-88C4-6F98-4D85-1C6F97E57EC9}"/>
              </a:ext>
            </a:extLst>
          </p:cNvPr>
          <p:cNvSpPr txBox="1"/>
          <p:nvPr/>
        </p:nvSpPr>
        <p:spPr>
          <a:xfrm>
            <a:off x="8803168" y="1293633"/>
            <a:ext cx="168924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Diffusion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146E2-FAB1-AA27-1863-1CC15C728E09}"/>
              </a:ext>
            </a:extLst>
          </p:cNvPr>
          <p:cNvSpPr txBox="1"/>
          <p:nvPr/>
        </p:nvSpPr>
        <p:spPr>
          <a:xfrm>
            <a:off x="8547747" y="2629141"/>
            <a:ext cx="220008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Conditions (e.g., text)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D2EB8-19FC-B0C2-B02C-04C3B8F9E23B}"/>
              </a:ext>
            </a:extLst>
          </p:cNvPr>
          <p:cNvSpPr txBox="1"/>
          <p:nvPr/>
        </p:nvSpPr>
        <p:spPr>
          <a:xfrm>
            <a:off x="8515428" y="639033"/>
            <a:ext cx="226472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Waveform Generation</a:t>
            </a:r>
          </a:p>
        </p:txBody>
      </p:sp>
      <p:cxnSp>
        <p:nvCxnSpPr>
          <p:cNvPr id="20" name="Elbow Connector 17">
            <a:extLst>
              <a:ext uri="{FF2B5EF4-FFF2-40B4-BE49-F238E27FC236}">
                <a16:creationId xmlns:a16="http://schemas.microsoft.com/office/drawing/2014/main" id="{862A1F53-DD17-1D20-47F8-861844C4680B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8297387" y="1478299"/>
            <a:ext cx="505781" cy="397147"/>
          </a:xfrm>
          <a:prstGeom prst="bentConnector3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8">
            <a:extLst>
              <a:ext uri="{FF2B5EF4-FFF2-40B4-BE49-F238E27FC236}">
                <a16:creationId xmlns:a16="http://schemas.microsoft.com/office/drawing/2014/main" id="{5D94D893-E163-F928-230F-F2F6A280A4BE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>
            <a:off x="8297387" y="1875446"/>
            <a:ext cx="1061702" cy="300959"/>
          </a:xfrm>
          <a:prstGeom prst="bentConnector3">
            <a:avLst>
              <a:gd name="adj1" fmla="val 24014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2">
            <a:extLst>
              <a:ext uri="{FF2B5EF4-FFF2-40B4-BE49-F238E27FC236}">
                <a16:creationId xmlns:a16="http://schemas.microsoft.com/office/drawing/2014/main" id="{392FECF7-04B4-D539-EC4E-C4AFAFDA199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91262" y="930993"/>
            <a:ext cx="268070" cy="1"/>
          </a:xfrm>
          <a:prstGeom prst="bentConnector3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3">
            <a:extLst>
              <a:ext uri="{FF2B5EF4-FFF2-40B4-BE49-F238E27FC236}">
                <a16:creationId xmlns:a16="http://schemas.microsoft.com/office/drawing/2014/main" id="{CE941266-C7A9-5659-7285-AB0862C18FEF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rot="16200000" flipH="1">
            <a:off x="7208877" y="1566475"/>
            <a:ext cx="244229" cy="4379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6">
            <a:extLst>
              <a:ext uri="{FF2B5EF4-FFF2-40B4-BE49-F238E27FC236}">
                <a16:creationId xmlns:a16="http://schemas.microsoft.com/office/drawing/2014/main" id="{2BC08329-4E2A-93A9-0ABD-417F79FF2C75}"/>
              </a:ext>
            </a:extLst>
          </p:cNvPr>
          <p:cNvCxnSpPr>
            <a:cxnSpLocks/>
            <a:stCxn id="18" idx="0"/>
            <a:endCxn id="12" idx="2"/>
          </p:cNvCxnSpPr>
          <p:nvPr/>
        </p:nvCxnSpPr>
        <p:spPr>
          <a:xfrm rot="16200000" flipV="1">
            <a:off x="9513756" y="2495105"/>
            <a:ext cx="268070" cy="2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9">
            <a:extLst>
              <a:ext uri="{FF2B5EF4-FFF2-40B4-BE49-F238E27FC236}">
                <a16:creationId xmlns:a16="http://schemas.microsoft.com/office/drawing/2014/main" id="{E40A8E4E-6FD8-FFB3-7FDE-B585EB95898A}"/>
              </a:ext>
            </a:extLst>
          </p:cNvPr>
          <p:cNvCxnSpPr>
            <a:cxnSpLocks/>
            <a:stCxn id="16" idx="0"/>
            <a:endCxn id="19" idx="2"/>
          </p:cNvCxnSpPr>
          <p:nvPr/>
        </p:nvCxnSpPr>
        <p:spPr>
          <a:xfrm rot="16200000" flipV="1">
            <a:off x="9505157" y="1150998"/>
            <a:ext cx="285268" cy="1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E296D3-1D44-ADD3-66BB-EFBB5E56C467}"/>
              </a:ext>
            </a:extLst>
          </p:cNvPr>
          <p:cNvSpPr txBox="1"/>
          <p:nvPr/>
        </p:nvSpPr>
        <p:spPr>
          <a:xfrm>
            <a:off x="6420678" y="2694767"/>
            <a:ext cx="103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178C4C-1C81-4864-1190-EA428DD1A38F}"/>
              </a:ext>
            </a:extLst>
          </p:cNvPr>
          <p:cNvSpPr txBox="1"/>
          <p:nvPr/>
        </p:nvSpPr>
        <p:spPr>
          <a:xfrm>
            <a:off x="6554315" y="2082922"/>
            <a:ext cx="19527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e.g., 16 vectors for 10 seconds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BD3EF2-A9E9-48A3-055E-01C3172887D9}"/>
              </a:ext>
            </a:extLst>
          </p:cNvPr>
          <p:cNvSpPr txBox="1"/>
          <p:nvPr/>
        </p:nvSpPr>
        <p:spPr>
          <a:xfrm>
            <a:off x="8533795" y="1910503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AR modeling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5BEC5B-D6C3-F295-E6B0-18CB91A18A15}"/>
              </a:ext>
            </a:extLst>
          </p:cNvPr>
          <p:cNvGrpSpPr/>
          <p:nvPr/>
        </p:nvGrpSpPr>
        <p:grpSpPr>
          <a:xfrm>
            <a:off x="8533795" y="3632011"/>
            <a:ext cx="2264723" cy="2827774"/>
            <a:chOff x="8739571" y="3092076"/>
            <a:chExt cx="2264723" cy="282777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71F25D-82D1-564A-1907-6B87282E7185}"/>
                </a:ext>
              </a:extLst>
            </p:cNvPr>
            <p:cNvSpPr txBox="1"/>
            <p:nvPr/>
          </p:nvSpPr>
          <p:spPr>
            <a:xfrm>
              <a:off x="8910305" y="4375157"/>
              <a:ext cx="1928413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Language of Audio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ED55F9-555D-64B6-FBB6-51FB47872914}"/>
                </a:ext>
              </a:extLst>
            </p:cNvPr>
            <p:cNvSpPr txBox="1"/>
            <p:nvPr/>
          </p:nvSpPr>
          <p:spPr>
            <a:xfrm>
              <a:off x="9593245" y="4987258"/>
              <a:ext cx="577402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LLM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AD3EE2-7022-1F40-7076-9825C06133E1}"/>
                </a:ext>
              </a:extLst>
            </p:cNvPr>
            <p:cNvSpPr txBox="1"/>
            <p:nvPr/>
          </p:nvSpPr>
          <p:spPr>
            <a:xfrm>
              <a:off x="9027311" y="3746676"/>
              <a:ext cx="1689245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Diffusion Model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6C3D93-C793-D0E3-F872-025B966130A1}"/>
                </a:ext>
              </a:extLst>
            </p:cNvPr>
            <p:cNvSpPr txBox="1"/>
            <p:nvPr/>
          </p:nvSpPr>
          <p:spPr>
            <a:xfrm>
              <a:off x="8781903" y="5550518"/>
              <a:ext cx="2200089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Conditions (e.g., text)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F245F2-4EF6-E619-2915-A7D15F0AAF67}"/>
                </a:ext>
              </a:extLst>
            </p:cNvPr>
            <p:cNvSpPr txBox="1"/>
            <p:nvPr/>
          </p:nvSpPr>
          <p:spPr>
            <a:xfrm>
              <a:off x="8739571" y="3092076"/>
              <a:ext cx="2264723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Waveform Generation</a:t>
              </a:r>
            </a:p>
          </p:txBody>
        </p:sp>
        <p:cxnSp>
          <p:nvCxnSpPr>
            <p:cNvPr id="35" name="Elbow Connector 49">
              <a:extLst>
                <a:ext uri="{FF2B5EF4-FFF2-40B4-BE49-F238E27FC236}">
                  <a16:creationId xmlns:a16="http://schemas.microsoft.com/office/drawing/2014/main" id="{E12A6E13-DE28-295E-861B-645543552651}"/>
                </a:ext>
              </a:extLst>
            </p:cNvPr>
            <p:cNvCxnSpPr>
              <a:cxnSpLocks/>
              <a:stCxn id="33" idx="0"/>
              <a:endCxn id="31" idx="2"/>
            </p:cNvCxnSpPr>
            <p:nvPr/>
          </p:nvCxnSpPr>
          <p:spPr>
            <a:xfrm rot="16200000" flipV="1">
              <a:off x="9784983" y="5453553"/>
              <a:ext cx="193928" cy="2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51">
              <a:extLst>
                <a:ext uri="{FF2B5EF4-FFF2-40B4-BE49-F238E27FC236}">
                  <a16:creationId xmlns:a16="http://schemas.microsoft.com/office/drawing/2014/main" id="{35B9B88D-FE76-5F86-0FDF-6B370E2FB2DC}"/>
                </a:ext>
              </a:extLst>
            </p:cNvPr>
            <p:cNvCxnSpPr>
              <a:cxnSpLocks/>
              <a:stCxn id="31" idx="0"/>
              <a:endCxn id="30" idx="2"/>
            </p:cNvCxnSpPr>
            <p:nvPr/>
          </p:nvCxnSpPr>
          <p:spPr>
            <a:xfrm rot="16200000" flipV="1">
              <a:off x="9756845" y="4862157"/>
              <a:ext cx="242769" cy="7434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54">
              <a:extLst>
                <a:ext uri="{FF2B5EF4-FFF2-40B4-BE49-F238E27FC236}">
                  <a16:creationId xmlns:a16="http://schemas.microsoft.com/office/drawing/2014/main" id="{7DEAD417-39D0-166A-C23D-3799BFAF9821}"/>
                </a:ext>
              </a:extLst>
            </p:cNvPr>
            <p:cNvCxnSpPr>
              <a:cxnSpLocks/>
              <a:stCxn id="30" idx="0"/>
              <a:endCxn id="32" idx="2"/>
            </p:cNvCxnSpPr>
            <p:nvPr/>
          </p:nvCxnSpPr>
          <p:spPr>
            <a:xfrm rot="16200000" flipV="1">
              <a:off x="9743649" y="4244294"/>
              <a:ext cx="259149" cy="2578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57">
              <a:extLst>
                <a:ext uri="{FF2B5EF4-FFF2-40B4-BE49-F238E27FC236}">
                  <a16:creationId xmlns:a16="http://schemas.microsoft.com/office/drawing/2014/main" id="{0C9212A9-EC26-D5F6-BB87-CC93DFD72671}"/>
                </a:ext>
              </a:extLst>
            </p:cNvPr>
            <p:cNvCxnSpPr>
              <a:cxnSpLocks/>
              <a:stCxn id="32" idx="0"/>
              <a:endCxn id="34" idx="2"/>
            </p:cNvCxnSpPr>
            <p:nvPr/>
          </p:nvCxnSpPr>
          <p:spPr>
            <a:xfrm rot="16200000" flipV="1">
              <a:off x="9729300" y="3604041"/>
              <a:ext cx="285268" cy="1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5657CE-096F-F583-D780-317D66CE11F7}"/>
              </a:ext>
            </a:extLst>
          </p:cNvPr>
          <p:cNvCxnSpPr/>
          <p:nvPr/>
        </p:nvCxnSpPr>
        <p:spPr>
          <a:xfrm>
            <a:off x="5297557" y="3339548"/>
            <a:ext cx="6698973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E896B2C-CD13-AFCF-45A3-218A96833559}"/>
              </a:ext>
            </a:extLst>
          </p:cNvPr>
          <p:cNvSpPr txBox="1"/>
          <p:nvPr/>
        </p:nvSpPr>
        <p:spPr>
          <a:xfrm>
            <a:off x="6430459" y="3518452"/>
            <a:ext cx="1190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2478714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9625-0613-D82C-4337-2F47AED7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37" y="1017548"/>
            <a:ext cx="10237926" cy="48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5B7D-A390-338C-6B09-64501DF55389}"/>
              </a:ext>
            </a:extLst>
          </p:cNvPr>
          <p:cNvSpPr txBox="1"/>
          <p:nvPr/>
        </p:nvSpPr>
        <p:spPr>
          <a:xfrm>
            <a:off x="977037" y="6108902"/>
            <a:ext cx="106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H. Liu , Y. Yuan , X. Liu , X. Mei , Q. Kong , Q. Tian , Y. Wang , W. Wang, Y. Wang , M. D. </a:t>
            </a:r>
            <a:r>
              <a:rPr lang="en-GB" sz="1400" dirty="0" err="1"/>
              <a:t>Plumbley</a:t>
            </a:r>
            <a:r>
              <a:rPr lang="en-GB" sz="1400" dirty="0"/>
              <a:t>, "</a:t>
            </a:r>
            <a:r>
              <a:rPr lang="en-GB" sz="1400" dirty="0" err="1"/>
              <a:t>AudioLDM</a:t>
            </a:r>
            <a:r>
              <a:rPr lang="en-GB" sz="1400" dirty="0"/>
              <a:t> 2: Learning holistic audio generation with self-supervised pretraining," </a:t>
            </a:r>
            <a:r>
              <a:rPr lang="en-GB" sz="1400" i="1" dirty="0"/>
              <a:t>IEEE/ACM Transactions on Audio Speech and Language Processing</a:t>
            </a:r>
            <a:r>
              <a:rPr lang="en-GB" sz="1400" dirty="0"/>
              <a:t>, vol. 32, pp. 2871-2883, 2024.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 [</a:t>
            </a:r>
            <a:r>
              <a:rPr lang="en-GB" sz="1400" dirty="0">
                <a:hlinkClick r:id="rId5"/>
              </a:rPr>
              <a:t>code</a:t>
            </a:r>
            <a:r>
              <a:rPr lang="en-GB" sz="1400" dirty="0"/>
              <a:t>]</a:t>
            </a:r>
            <a:endParaRPr lang="en-GB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7D11B-0A3D-3577-0BD4-E7635BDF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0EA1-D8F8-C46C-99C3-6EBEAC3D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749442" cy="74901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Performance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59A8B-AF49-964C-8BEF-1382329A9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379FFC-DA3F-A29D-2EBD-9A4779474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1" t="23890" r="12419"/>
          <a:stretch/>
        </p:blipFill>
        <p:spPr>
          <a:xfrm>
            <a:off x="427942" y="3745543"/>
            <a:ext cx="6417359" cy="201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A9D97-9BDC-743B-4B79-91B6851E5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2" t="26428"/>
          <a:stretch/>
        </p:blipFill>
        <p:spPr>
          <a:xfrm>
            <a:off x="7283451" y="4110579"/>
            <a:ext cx="4777112" cy="182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3B573-C5DD-5772-BAEF-81F67AE62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480" y="1276217"/>
            <a:ext cx="5229500" cy="24793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4200D7-D5A3-9558-C691-AA241AEB6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88" y="1686564"/>
            <a:ext cx="6007101" cy="1856188"/>
          </a:xfrm>
        </p:spPr>
        <p:txBody>
          <a:bodyPr>
            <a:normAutofit/>
          </a:bodyPr>
          <a:lstStyle/>
          <a:p>
            <a:r>
              <a:rPr lang="en-US" sz="2400" dirty="0" err="1"/>
              <a:t>SoTA</a:t>
            </a:r>
            <a:r>
              <a:rPr lang="en-US" sz="2400" dirty="0"/>
              <a:t> performance on Text-to-Audio/Music/Speech Generation Tasks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530D3-821E-7033-64F4-40F71265ADA4}"/>
              </a:ext>
            </a:extLst>
          </p:cNvPr>
          <p:cNvSpPr txBox="1"/>
          <p:nvPr/>
        </p:nvSpPr>
        <p:spPr>
          <a:xfrm>
            <a:off x="1941824" y="3312481"/>
            <a:ext cx="390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Text-to-Audio Generation on </a:t>
            </a:r>
            <a:r>
              <a:rPr lang="en-US" dirty="0" err="1"/>
              <a:t>AudioCaps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746E6-C0B6-837F-C32B-1F205B7A136D}"/>
              </a:ext>
            </a:extLst>
          </p:cNvPr>
          <p:cNvSpPr txBox="1"/>
          <p:nvPr/>
        </p:nvSpPr>
        <p:spPr>
          <a:xfrm>
            <a:off x="6839979" y="843155"/>
            <a:ext cx="391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Text-to-Music Generation on </a:t>
            </a:r>
            <a:r>
              <a:rPr lang="en-US" dirty="0" err="1"/>
              <a:t>MusicCaps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1F427-E674-FFEC-E74A-7B4DF1E2EE21}"/>
              </a:ext>
            </a:extLst>
          </p:cNvPr>
          <p:cNvSpPr txBox="1"/>
          <p:nvPr/>
        </p:nvSpPr>
        <p:spPr>
          <a:xfrm>
            <a:off x="7198766" y="3873888"/>
            <a:ext cx="388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Text-to-Speech Generation on </a:t>
            </a:r>
            <a:r>
              <a:rPr lang="en-US" dirty="0" err="1"/>
              <a:t>LJSpeech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47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396" y="986321"/>
            <a:ext cx="7967207" cy="448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00648" y="595570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We generated a total of 350 audio files with prompts (generated by ChatGPT) without cherry-picking.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0DD4-66C7-422E-CAF1-B819468862B3}"/>
              </a:ext>
            </a:extLst>
          </p:cNvPr>
          <p:cNvSpPr txBox="1"/>
          <p:nvPr/>
        </p:nvSpPr>
        <p:spPr>
          <a:xfrm>
            <a:off x="3423492" y="6325034"/>
            <a:ext cx="703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Codes and more demos:  https://audioldm.github.io/audioldm2/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17101-C8C0-3790-90E9-C9CB9C3C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560B-5D47-9AD3-55D5-8603CDDA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42111"/>
            <a:ext cx="10186427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Audio Storytelling - </a:t>
            </a:r>
            <a:r>
              <a:rPr lang="en-GB" b="1" dirty="0" err="1">
                <a:solidFill>
                  <a:srgbClr val="0070C0"/>
                </a:solidFill>
              </a:rPr>
              <a:t>WavJourney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4D41D-A729-CBEB-42E9-214C9582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B4BE0-DB60-C7D2-DCA8-51CC65396021}"/>
              </a:ext>
            </a:extLst>
          </p:cNvPr>
          <p:cNvSpPr txBox="1"/>
          <p:nvPr/>
        </p:nvSpPr>
        <p:spPr>
          <a:xfrm>
            <a:off x="3495617" y="564046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Paper: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36F5D-7DED-7509-3DDB-89C7BCC81449}"/>
              </a:ext>
            </a:extLst>
          </p:cNvPr>
          <p:cNvSpPr txBox="1"/>
          <p:nvPr/>
        </p:nvSpPr>
        <p:spPr>
          <a:xfrm>
            <a:off x="3493905" y="595025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Code: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F272E-A6D0-55A6-5866-196F1F79E798}"/>
              </a:ext>
            </a:extLst>
          </p:cNvPr>
          <p:cNvSpPr txBox="1"/>
          <p:nvPr/>
        </p:nvSpPr>
        <p:spPr>
          <a:xfrm>
            <a:off x="3493905" y="627399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Demo</a:t>
            </a:r>
            <a:r>
              <a:rPr lang="en-GB" b="1" dirty="0"/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52996-E4F9-C5F4-A4C7-A863BB23F5B9}"/>
              </a:ext>
            </a:extLst>
          </p:cNvPr>
          <p:cNvSpPr txBox="1"/>
          <p:nvPr/>
        </p:nvSpPr>
        <p:spPr>
          <a:xfrm>
            <a:off x="4620802" y="595025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B519-1FDE-D7DA-8310-7EC7018C5A38}"/>
              </a:ext>
            </a:extLst>
          </p:cNvPr>
          <p:cNvSpPr txBox="1"/>
          <p:nvPr/>
        </p:nvSpPr>
        <p:spPr>
          <a:xfrm>
            <a:off x="4620802" y="565117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22088-4E1F-9435-B79E-FD7919626E60}"/>
              </a:ext>
            </a:extLst>
          </p:cNvPr>
          <p:cNvSpPr txBox="1"/>
          <p:nvPr/>
        </p:nvSpPr>
        <p:spPr>
          <a:xfrm>
            <a:off x="4620802" y="627399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https://huggingface.co/spaces/Audio-AGI/WavJourney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0BBE9-E63C-92F8-5772-4F06EAA8F65F}"/>
              </a:ext>
            </a:extLst>
          </p:cNvPr>
          <p:cNvSpPr txBox="1"/>
          <p:nvPr/>
        </p:nvSpPr>
        <p:spPr>
          <a:xfrm>
            <a:off x="7371042" y="2345448"/>
            <a:ext cx="46228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</a:rPr>
              <a:t>Create audio storytelling with: 	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Personalized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speakers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Lifelike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speech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Immersive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music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Impactful </a:t>
            </a:r>
            <a:r>
              <a:rPr lang="en-US" b="1" dirty="0">
                <a:solidFill>
                  <a:srgbClr val="00B050"/>
                </a:solidFill>
                <a:latin typeface="Georgia" panose="02040502050405020303" pitchFamily="18" charset="0"/>
              </a:rPr>
              <a:t>sound effects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b="1" u="sng" dirty="0">
                <a:latin typeface="Georgia" panose="02040502050405020303" pitchFamily="18" charset="0"/>
              </a:rPr>
              <a:t>All simply from texts!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7CECB-81D6-ABAD-D335-01E552B76D96}"/>
              </a:ext>
            </a:extLst>
          </p:cNvPr>
          <p:cNvSpPr txBox="1"/>
          <p:nvPr/>
        </p:nvSpPr>
        <p:spPr>
          <a:xfrm>
            <a:off x="567702" y="2761452"/>
            <a:ext cx="8106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Contextual comprehension and design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Understand text instructions  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Design storytelling with speech/music/SFX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Audio production and composition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Dynamic spatial-temporal relationship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Interpretable and interactive creation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60A1B-F774-567A-807E-18617B2DC836}"/>
              </a:ext>
            </a:extLst>
          </p:cNvPr>
          <p:cNvSpPr txBox="1"/>
          <p:nvPr/>
        </p:nvSpPr>
        <p:spPr>
          <a:xfrm>
            <a:off x="2619308" y="1422274"/>
            <a:ext cx="72601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/>
              <a:t>WavJourney</a:t>
            </a:r>
            <a:r>
              <a:rPr lang="en-US" sz="2200" b="1" dirty="0"/>
              <a:t> - Compositional Audio Creation with LLMs</a:t>
            </a:r>
            <a:endParaRPr lang="en-GB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AD87-0420-A949-25C5-BF0E7AAAF155}"/>
              </a:ext>
            </a:extLst>
          </p:cNvPr>
          <p:cNvSpPr txBox="1"/>
          <p:nvPr/>
        </p:nvSpPr>
        <p:spPr>
          <a:xfrm>
            <a:off x="567701" y="2213377"/>
            <a:ext cx="2801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Open Challenges</a:t>
            </a:r>
            <a:r>
              <a:rPr lang="en-GB" sz="2000" b="1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8D2AB-EDDC-05F2-94C4-E993CD4BA0F1}"/>
              </a:ext>
            </a:extLst>
          </p:cNvPr>
          <p:cNvSpPr txBox="1"/>
          <p:nvPr/>
        </p:nvSpPr>
        <p:spPr>
          <a:xfrm>
            <a:off x="7077832" y="2175210"/>
            <a:ext cx="4381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Advantages offered by </a:t>
            </a:r>
            <a:r>
              <a:rPr lang="en-GB" sz="2000" b="1" dirty="0" err="1">
                <a:solidFill>
                  <a:srgbClr val="7030A0"/>
                </a:solidFill>
              </a:rPr>
              <a:t>WavJourney</a:t>
            </a:r>
            <a:r>
              <a:rPr lang="en-GB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2694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6385547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Overall Architecture 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9" y="837496"/>
            <a:ext cx="7341980" cy="580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3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F8D78-7F89-1290-E328-E8C84388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A73-C774-CEB4-EC3A-B0D33E1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10059205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Sound Demo for Science Fiction Storytelling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8EF-D113-03D1-BC6C-F90F0F13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BF688-3EB4-73DC-406D-2C788573FEF8}"/>
              </a:ext>
            </a:extLst>
          </p:cNvPr>
          <p:cNvSpPr txBox="1"/>
          <p:nvPr/>
        </p:nvSpPr>
        <p:spPr>
          <a:xfrm>
            <a:off x="3368396" y="578013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8068D-FE79-61FE-16AD-67BEF9B44DE1}"/>
              </a:ext>
            </a:extLst>
          </p:cNvPr>
          <p:cNvSpPr txBox="1"/>
          <p:nvPr/>
        </p:nvSpPr>
        <p:spPr>
          <a:xfrm>
            <a:off x="3366684" y="608992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79AA3-CB8F-BBED-86A8-D6E8A8C369E4}"/>
              </a:ext>
            </a:extLst>
          </p:cNvPr>
          <p:cNvSpPr txBox="1"/>
          <p:nvPr/>
        </p:nvSpPr>
        <p:spPr>
          <a:xfrm>
            <a:off x="3366684" y="6413669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24AC4-529D-0A19-E8D3-2827E07864AD}"/>
              </a:ext>
            </a:extLst>
          </p:cNvPr>
          <p:cNvSpPr txBox="1"/>
          <p:nvPr/>
        </p:nvSpPr>
        <p:spPr>
          <a:xfrm>
            <a:off x="4493581" y="60899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87257-9A37-0A73-1C7E-5ADC30C67DE7}"/>
              </a:ext>
            </a:extLst>
          </p:cNvPr>
          <p:cNvSpPr txBox="1"/>
          <p:nvPr/>
        </p:nvSpPr>
        <p:spPr>
          <a:xfrm>
            <a:off x="4493581" y="579084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D878-09A4-29E3-FEDD-048349D3C879}"/>
              </a:ext>
            </a:extLst>
          </p:cNvPr>
          <p:cNvSpPr txBox="1"/>
          <p:nvPr/>
        </p:nvSpPr>
        <p:spPr>
          <a:xfrm>
            <a:off x="4493581" y="64136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https://huggingface.co/spaces/Audio-AGI/WavJourney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19616-A044-17A6-2968-4F2F4AE62BE2}"/>
              </a:ext>
            </a:extLst>
          </p:cNvPr>
          <p:cNvSpPr txBox="1">
            <a:spLocks/>
          </p:cNvSpPr>
          <p:nvPr/>
        </p:nvSpPr>
        <p:spPr>
          <a:xfrm>
            <a:off x="1800290" y="1849616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2802-ECDA-73CA-BCBA-4CD666B20F51}"/>
              </a:ext>
            </a:extLst>
          </p:cNvPr>
          <p:cNvSpPr txBox="1"/>
          <p:nvPr/>
        </p:nvSpPr>
        <p:spPr>
          <a:xfrm>
            <a:off x="2416778" y="2528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12" name="sci-fi news.mp4">
            <a:hlinkClick r:id="" action="ppaction://media"/>
            <a:extLst>
              <a:ext uri="{FF2B5EF4-FFF2-40B4-BE49-F238E27FC236}">
                <a16:creationId xmlns:a16="http://schemas.microsoft.com/office/drawing/2014/main" id="{3C0F919B-12D6-076F-8EB6-01432F0E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09" y="1125148"/>
            <a:ext cx="7539019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82895-EC36-C9FD-CB61-497110BEE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27ACB-BC50-0E4D-B014-4466D7B3C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01015C0-7380-E484-252F-06E656D2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22" y="3288806"/>
            <a:ext cx="3005091" cy="1016428"/>
          </a:xfrm>
          <a:prstGeom prst="rect">
            <a:avLst/>
          </a:prstGeom>
        </p:spPr>
      </p:pic>
      <p:cxnSp>
        <p:nvCxnSpPr>
          <p:cNvPr id="11" name="直线箭头连接符 14">
            <a:extLst>
              <a:ext uri="{FF2B5EF4-FFF2-40B4-BE49-F238E27FC236}">
                <a16:creationId xmlns:a16="http://schemas.microsoft.com/office/drawing/2014/main" id="{2F817233-4725-D508-243E-94740200C230}"/>
              </a:ext>
            </a:extLst>
          </p:cNvPr>
          <p:cNvCxnSpPr>
            <a:cxnSpLocks/>
          </p:cNvCxnSpPr>
          <p:nvPr/>
        </p:nvCxnSpPr>
        <p:spPr>
          <a:xfrm>
            <a:off x="3797300" y="4273576"/>
            <a:ext cx="523396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圆角矩形标注 25">
            <a:extLst>
              <a:ext uri="{FF2B5EF4-FFF2-40B4-BE49-F238E27FC236}">
                <a16:creationId xmlns:a16="http://schemas.microsoft.com/office/drawing/2014/main" id="{876405C6-7C46-BF8E-BB4D-A165D44B1CB1}"/>
              </a:ext>
            </a:extLst>
          </p:cNvPr>
          <p:cNvSpPr/>
          <p:nvPr/>
        </p:nvSpPr>
        <p:spPr>
          <a:xfrm>
            <a:off x="692589" y="1198255"/>
            <a:ext cx="2250232" cy="1223559"/>
          </a:xfrm>
          <a:prstGeom prst="wedgeRoundRectCallout">
            <a:avLst>
              <a:gd name="adj1" fmla="val -20200"/>
              <a:gd name="adj2" fmla="val 67639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Focus only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hand-crafted musical features</a:t>
            </a: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左大括号 26">
            <a:extLst>
              <a:ext uri="{FF2B5EF4-FFF2-40B4-BE49-F238E27FC236}">
                <a16:creationId xmlns:a16="http://schemas.microsoft.com/office/drawing/2014/main" id="{DD125263-B0D2-7281-9060-5E19A8BE7E48}"/>
              </a:ext>
            </a:extLst>
          </p:cNvPr>
          <p:cNvSpPr/>
          <p:nvPr/>
        </p:nvSpPr>
        <p:spPr>
          <a:xfrm rot="5400000">
            <a:off x="1920077" y="2957641"/>
            <a:ext cx="329621" cy="3127254"/>
          </a:xfrm>
          <a:prstGeom prst="leftBrace">
            <a:avLst>
              <a:gd name="adj1" fmla="val 62500"/>
              <a:gd name="adj2" fmla="val 50811"/>
            </a:avLst>
          </a:prstGeom>
          <a:noFill/>
          <a:ln w="9525" cap="flat" cmpd="sng" algn="ctr">
            <a:solidFill>
              <a:srgbClr val="0E28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圆角矩形 27">
            <a:extLst>
              <a:ext uri="{FF2B5EF4-FFF2-40B4-BE49-F238E27FC236}">
                <a16:creationId xmlns:a16="http://schemas.microsoft.com/office/drawing/2014/main" id="{54A66BB2-24AE-81FE-F6F3-829DAEF1264E}"/>
              </a:ext>
            </a:extLst>
          </p:cNvPr>
          <p:cNvSpPr/>
          <p:nvPr/>
        </p:nvSpPr>
        <p:spPr>
          <a:xfrm>
            <a:off x="471557" y="4751811"/>
            <a:ext cx="662835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MFCC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28">
            <a:extLst>
              <a:ext uri="{FF2B5EF4-FFF2-40B4-BE49-F238E27FC236}">
                <a16:creationId xmlns:a16="http://schemas.microsoft.com/office/drawing/2014/main" id="{71E1B7BA-4393-B8B4-3C58-3CFC2FCAD1EF}"/>
              </a:ext>
            </a:extLst>
          </p:cNvPr>
          <p:cNvSpPr/>
          <p:nvPr/>
        </p:nvSpPr>
        <p:spPr>
          <a:xfrm>
            <a:off x="1250152" y="4758602"/>
            <a:ext cx="759827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Chroma </a:t>
            </a:r>
          </a:p>
        </p:txBody>
      </p:sp>
      <p:grpSp>
        <p:nvGrpSpPr>
          <p:cNvPr id="16" name="组合 32">
            <a:extLst>
              <a:ext uri="{FF2B5EF4-FFF2-40B4-BE49-F238E27FC236}">
                <a16:creationId xmlns:a16="http://schemas.microsoft.com/office/drawing/2014/main" id="{170A7E51-AFBD-CD27-6705-F80A0B920F8A}"/>
              </a:ext>
            </a:extLst>
          </p:cNvPr>
          <p:cNvGrpSpPr/>
          <p:nvPr/>
        </p:nvGrpSpPr>
        <p:grpSpPr>
          <a:xfrm>
            <a:off x="4437027" y="3733067"/>
            <a:ext cx="1401207" cy="1087621"/>
            <a:chOff x="4313352" y="2428346"/>
            <a:chExt cx="1401207" cy="1087621"/>
          </a:xfrm>
        </p:grpSpPr>
        <p:sp>
          <p:nvSpPr>
            <p:cNvPr id="17" name="圆角矩形 17">
              <a:extLst>
                <a:ext uri="{FF2B5EF4-FFF2-40B4-BE49-F238E27FC236}">
                  <a16:creationId xmlns:a16="http://schemas.microsoft.com/office/drawing/2014/main" id="{D1173CCF-211B-8D0A-5E78-ADC45029EBDF}"/>
                </a:ext>
              </a:extLst>
            </p:cNvPr>
            <p:cNvSpPr/>
            <p:nvPr/>
          </p:nvSpPr>
          <p:spPr>
            <a:xfrm>
              <a:off x="4376525" y="2428346"/>
              <a:ext cx="1274862" cy="1016428"/>
            </a:xfrm>
            <a:prstGeom prst="roundRect">
              <a:avLst>
                <a:gd name="adj" fmla="val 12307"/>
              </a:avLst>
            </a:prstGeom>
            <a:solidFill>
              <a:srgbClr val="E97132">
                <a:lumMod val="20000"/>
                <a:lumOff val="80000"/>
                <a:alpha val="71759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9">
              <a:extLst>
                <a:ext uri="{FF2B5EF4-FFF2-40B4-BE49-F238E27FC236}">
                  <a16:creationId xmlns:a16="http://schemas.microsoft.com/office/drawing/2014/main" id="{6403192E-4D81-7247-8404-3DEB35990443}"/>
                </a:ext>
              </a:extLst>
            </p:cNvPr>
            <p:cNvSpPr txBox="1"/>
            <p:nvPr/>
          </p:nvSpPr>
          <p:spPr>
            <a:xfrm>
              <a:off x="4313352" y="2592637"/>
              <a:ext cx="14012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Generative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Model</a:t>
              </a: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</a:endParaRPr>
            </a:p>
          </p:txBody>
        </p:sp>
      </p:grpSp>
      <p:sp>
        <p:nvSpPr>
          <p:cNvPr id="19" name="圆角矩形 30">
            <a:extLst>
              <a:ext uri="{FF2B5EF4-FFF2-40B4-BE49-F238E27FC236}">
                <a16:creationId xmlns:a16="http://schemas.microsoft.com/office/drawing/2014/main" id="{DCAF1718-1405-BBEF-ADCB-8BE46D5C4643}"/>
              </a:ext>
            </a:extLst>
          </p:cNvPr>
          <p:cNvSpPr/>
          <p:nvPr/>
        </p:nvSpPr>
        <p:spPr>
          <a:xfrm>
            <a:off x="2148199" y="4758602"/>
            <a:ext cx="662835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Beat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734724DB-4B0F-5435-5CD3-97049EEC1817}"/>
              </a:ext>
            </a:extLst>
          </p:cNvPr>
          <p:cNvSpPr/>
          <p:nvPr/>
        </p:nvSpPr>
        <p:spPr>
          <a:xfrm>
            <a:off x="2942821" y="4758602"/>
            <a:ext cx="759827" cy="294587"/>
          </a:xfrm>
          <a:prstGeom prst="roundRect">
            <a:avLst/>
          </a:prstGeom>
          <a:solidFill>
            <a:srgbClr val="F6B5D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ource Sans Pro" panose="020F0502020204030204" pitchFamily="34" charset="0"/>
                <a:cs typeface="Times New Roman" panose="02020603050405020304" pitchFamily="18" charset="0"/>
              </a:rPr>
              <a:t>Envelop</a:t>
            </a:r>
            <a:endParaRPr kumimoji="1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圆角矩形标注 33">
            <a:extLst>
              <a:ext uri="{FF2B5EF4-FFF2-40B4-BE49-F238E27FC236}">
                <a16:creationId xmlns:a16="http://schemas.microsoft.com/office/drawing/2014/main" id="{F0BC0102-0D35-FF8A-7918-9BB4E45CA5FD}"/>
              </a:ext>
            </a:extLst>
          </p:cNvPr>
          <p:cNvSpPr/>
          <p:nvPr/>
        </p:nvSpPr>
        <p:spPr>
          <a:xfrm>
            <a:off x="3963913" y="1192814"/>
            <a:ext cx="1589392" cy="1223559"/>
          </a:xfrm>
          <a:prstGeom prst="wedgeRoundRectCallout">
            <a:avLst>
              <a:gd name="adj1" fmla="val -21329"/>
              <a:gd name="adj2" fmla="val 6452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 genre information</a:t>
            </a: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37" descr="图片包含 图表&#10;&#10;描述已自动生成">
            <a:extLst>
              <a:ext uri="{FF2B5EF4-FFF2-40B4-BE49-F238E27FC236}">
                <a16:creationId xmlns:a16="http://schemas.microsoft.com/office/drawing/2014/main" id="{975CDD7C-28B3-12D5-8043-73BA5384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983" t="42383" r="33254" b="29632"/>
          <a:stretch/>
        </p:blipFill>
        <p:spPr>
          <a:xfrm>
            <a:off x="6514925" y="1088346"/>
            <a:ext cx="1758300" cy="1432489"/>
          </a:xfrm>
          <a:prstGeom prst="rect">
            <a:avLst/>
          </a:prstGeom>
        </p:spPr>
      </p:pic>
      <p:sp>
        <p:nvSpPr>
          <p:cNvPr id="23" name="圆角矩形标注 34">
            <a:extLst>
              <a:ext uri="{FF2B5EF4-FFF2-40B4-BE49-F238E27FC236}">
                <a16:creationId xmlns:a16="http://schemas.microsoft.com/office/drawing/2014/main" id="{7DA75DA7-716D-992C-1422-EC98E0160692}"/>
              </a:ext>
            </a:extLst>
          </p:cNvPr>
          <p:cNvSpPr/>
          <p:nvPr/>
        </p:nvSpPr>
        <p:spPr>
          <a:xfrm>
            <a:off x="8478221" y="1192812"/>
            <a:ext cx="2878454" cy="1223559"/>
          </a:xfrm>
          <a:prstGeom prst="wedgeRoundRectCallout">
            <a:avLst>
              <a:gd name="adj1" fmla="val -59933"/>
              <a:gd name="adj2" fmla="val -22144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Based on 24-Joint dataset.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Lack of hand motion.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55" descr="卡通人物&#10;&#10;低可信度描述已自动生成">
            <a:extLst>
              <a:ext uri="{FF2B5EF4-FFF2-40B4-BE49-F238E27FC236}">
                <a16:creationId xmlns:a16="http://schemas.microsoft.com/office/drawing/2014/main" id="{22E540C9-A9C0-97AE-4F78-A2B6EC115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54" b="14168"/>
          <a:stretch/>
        </p:blipFill>
        <p:spPr>
          <a:xfrm>
            <a:off x="6364569" y="3206356"/>
            <a:ext cx="5256338" cy="2116182"/>
          </a:xfrm>
          <a:prstGeom prst="rect">
            <a:avLst/>
          </a:prstGeom>
        </p:spPr>
      </p:pic>
      <p:sp>
        <p:nvSpPr>
          <p:cNvPr id="25" name="椭圆 57">
            <a:extLst>
              <a:ext uri="{FF2B5EF4-FFF2-40B4-BE49-F238E27FC236}">
                <a16:creationId xmlns:a16="http://schemas.microsoft.com/office/drawing/2014/main" id="{66FE6437-3B68-0D96-A73D-E553452B9BF6}"/>
              </a:ext>
            </a:extLst>
          </p:cNvPr>
          <p:cNvSpPr/>
          <p:nvPr/>
        </p:nvSpPr>
        <p:spPr>
          <a:xfrm>
            <a:off x="7994667" y="4021497"/>
            <a:ext cx="674370" cy="67437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6" name="直线箭头连接符 60">
            <a:extLst>
              <a:ext uri="{FF2B5EF4-FFF2-40B4-BE49-F238E27FC236}">
                <a16:creationId xmlns:a16="http://schemas.microsoft.com/office/drawing/2014/main" id="{1C6429B5-802F-F30D-43A2-B4D5C26EED7E}"/>
              </a:ext>
            </a:extLst>
          </p:cNvPr>
          <p:cNvCxnSpPr>
            <a:cxnSpLocks/>
          </p:cNvCxnSpPr>
          <p:nvPr/>
        </p:nvCxnSpPr>
        <p:spPr>
          <a:xfrm>
            <a:off x="5892800" y="4264447"/>
            <a:ext cx="279980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文本框 61">
            <a:extLst>
              <a:ext uri="{FF2B5EF4-FFF2-40B4-BE49-F238E27FC236}">
                <a16:creationId xmlns:a16="http://schemas.microsoft.com/office/drawing/2014/main" id="{55AC089F-AE96-A452-982C-B68BC7D44917}"/>
              </a:ext>
            </a:extLst>
          </p:cNvPr>
          <p:cNvSpPr txBox="1"/>
          <p:nvPr/>
        </p:nvSpPr>
        <p:spPr>
          <a:xfrm>
            <a:off x="1168477" y="5435610"/>
            <a:ext cx="21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Music Condition </a:t>
            </a:r>
            <a:endParaRPr kumimoji="1"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62">
            <a:extLst>
              <a:ext uri="{FF2B5EF4-FFF2-40B4-BE49-F238E27FC236}">
                <a16:creationId xmlns:a16="http://schemas.microsoft.com/office/drawing/2014/main" id="{35D83D9B-7812-2967-079F-72546D598A9F}"/>
              </a:ext>
            </a:extLst>
          </p:cNvPr>
          <p:cNvSpPr txBox="1"/>
          <p:nvPr/>
        </p:nvSpPr>
        <p:spPr>
          <a:xfrm>
            <a:off x="7674828" y="5435610"/>
            <a:ext cx="336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Generated Dance Segment </a:t>
            </a:r>
            <a:endParaRPr kumimoji="1"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63">
            <a:extLst>
              <a:ext uri="{FF2B5EF4-FFF2-40B4-BE49-F238E27FC236}">
                <a16:creationId xmlns:a16="http://schemas.microsoft.com/office/drawing/2014/main" id="{BD7EC1D2-8A69-BB59-B84F-EF96D4730B83}"/>
              </a:ext>
            </a:extLst>
          </p:cNvPr>
          <p:cNvSpPr/>
          <p:nvPr/>
        </p:nvSpPr>
        <p:spPr>
          <a:xfrm>
            <a:off x="292100" y="2859386"/>
            <a:ext cx="11607800" cy="3037726"/>
          </a:xfrm>
          <a:prstGeom prst="roundRect">
            <a:avLst/>
          </a:prstGeom>
          <a:noFill/>
          <a:ln w="19050" cap="flat" cmpd="sng" algn="ctr">
            <a:solidFill>
              <a:srgbClr val="E8E8E8">
                <a:lumMod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4B39416-9FE0-A787-57AD-3970611B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21" y="357809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Dance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C9FD5A-FCB3-F157-192D-2A13907A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589" y="6242447"/>
            <a:ext cx="11139277" cy="615553"/>
          </a:xfrm>
          <a:prstGeom prst="rect">
            <a:avLst/>
          </a:prstGeom>
          <a:solidFill>
            <a:srgbClr val="FFFD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X. Liu, Z. Feng, D. Kanojia, W. Wang, “DGFM: Full Body Dance Generation Driven by Music Foundation Models”, </a:t>
            </a:r>
            <a:r>
              <a:rPr kumimoji="0" lang="en-US" altLang="en-US" sz="1500" i="1" u="none" strike="noStrike" cap="none" normalizeH="0" baseline="0" dirty="0" err="1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NeurIPS</a:t>
            </a:r>
            <a:r>
              <a:rPr kumimoji="0" lang="en-US" altLang="en-US" sz="1500" i="1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 2024 Workshop on Audio Imagination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2C3A4A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, 2024.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rgbClr val="4D809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ownload PDF">
            <a:hlinkClick r:id="rId6" tooltip="Download PDF"/>
            <a:extLst>
              <a:ext uri="{FF2B5EF4-FFF2-40B4-BE49-F238E27FC236}">
                <a16:creationId xmlns:a16="http://schemas.microsoft.com/office/drawing/2014/main" id="{AD62C0AF-07D7-629C-3CA9-2F43C2AB0B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297" y="606052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15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37" y="266054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Demo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5BF8CFBA-DD75-CAE2-C89D-E5F3B7D7ACC9}"/>
              </a:ext>
            </a:extLst>
          </p:cNvPr>
          <p:cNvSpPr txBox="1"/>
          <p:nvPr/>
        </p:nvSpPr>
        <p:spPr>
          <a:xfrm>
            <a:off x="6066183" y="1900370"/>
            <a:ext cx="535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HanTang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music. 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97398A18-9A31-68C2-A2C8-6308C7FBCB9A}"/>
              </a:ext>
            </a:extLst>
          </p:cNvPr>
          <p:cNvSpPr txBox="1"/>
          <p:nvPr/>
        </p:nvSpPr>
        <p:spPr>
          <a:xfrm>
            <a:off x="6066183" y="3740886"/>
            <a:ext cx="434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Dai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20" descr="卡通人物&#10;&#10;低可信度描述已自动生成">
            <a:extLst>
              <a:ext uri="{FF2B5EF4-FFF2-40B4-BE49-F238E27FC236}">
                <a16:creationId xmlns:a16="http://schemas.microsoft.com/office/drawing/2014/main" id="{A3C48884-4A62-96CA-735A-645FD37A72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8633" y="500239"/>
            <a:ext cx="7989392" cy="1368508"/>
          </a:xfrm>
          <a:prstGeom prst="rect">
            <a:avLst/>
          </a:prstGeom>
        </p:spPr>
      </p:pic>
      <p:pic>
        <p:nvPicPr>
          <p:cNvPr id="10" name="图片 21" descr="卡通人物&#10;&#10;低可信度描述已自动生成">
            <a:extLst>
              <a:ext uri="{FF2B5EF4-FFF2-40B4-BE49-F238E27FC236}">
                <a16:creationId xmlns:a16="http://schemas.microsoft.com/office/drawing/2014/main" id="{8C876151-0F0D-D77A-9FBA-4F4BB3E14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32835" y="2421428"/>
            <a:ext cx="7660985" cy="1310815"/>
          </a:xfrm>
          <a:prstGeom prst="rect">
            <a:avLst/>
          </a:prstGeom>
        </p:spPr>
      </p:pic>
      <p:pic>
        <p:nvPicPr>
          <p:cNvPr id="11" name="图片 22" descr="卡通人物&#10;&#10;中度可信度描述已自动生成">
            <a:extLst>
              <a:ext uri="{FF2B5EF4-FFF2-40B4-BE49-F238E27FC236}">
                <a16:creationId xmlns:a16="http://schemas.microsoft.com/office/drawing/2014/main" id="{5DD0CDE0-074C-DC54-7C8A-5BB7DB1C7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32836" y="4328964"/>
            <a:ext cx="7660985" cy="1245767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51A5A517-E098-EA9E-4B9D-85366AA66133}"/>
              </a:ext>
            </a:extLst>
          </p:cNvPr>
          <p:cNvSpPr txBox="1"/>
          <p:nvPr/>
        </p:nvSpPr>
        <p:spPr>
          <a:xfrm>
            <a:off x="6066183" y="5440926"/>
            <a:ext cx="51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Hiphop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143_slice48">
            <a:hlinkClick r:id="" action="ppaction://media"/>
            <a:extLst>
              <a:ext uri="{FF2B5EF4-FFF2-40B4-BE49-F238E27FC236}">
                <a16:creationId xmlns:a16="http://schemas.microsoft.com/office/drawing/2014/main" id="{D35EBDF9-6D07-3162-3356-8BE383AC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3827285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6" name="036_slice25">
            <a:hlinkClick r:id="" action="ppaction://media"/>
            <a:extLst>
              <a:ext uri="{FF2B5EF4-FFF2-40B4-BE49-F238E27FC236}">
                <a16:creationId xmlns:a16="http://schemas.microsoft.com/office/drawing/2014/main" id="{F5D6A2BC-4D7B-C514-33DF-1B52973E86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1982738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7" name="098_slice29">
            <a:hlinkClick r:id="" action="ppaction://media"/>
            <a:extLst>
              <a:ext uri="{FF2B5EF4-FFF2-40B4-BE49-F238E27FC236}">
                <a16:creationId xmlns:a16="http://schemas.microsoft.com/office/drawing/2014/main" id="{8F4886AE-D07F-2773-89E3-4051B9271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61919" y="5577157"/>
            <a:ext cx="210027" cy="210027"/>
          </a:xfrm>
          <a:prstGeom prst="rect">
            <a:avLst/>
          </a:prstGeom>
          <a:solidFill>
            <a:srgbClr val="E97132"/>
          </a:solidFill>
        </p:spPr>
      </p:pic>
      <p:grpSp>
        <p:nvGrpSpPr>
          <p:cNvPr id="18" name="组合 61">
            <a:extLst>
              <a:ext uri="{FF2B5EF4-FFF2-40B4-BE49-F238E27FC236}">
                <a16:creationId xmlns:a16="http://schemas.microsoft.com/office/drawing/2014/main" id="{0BC1CECE-472E-AFB4-673E-6C61808B335A}"/>
              </a:ext>
            </a:extLst>
          </p:cNvPr>
          <p:cNvGrpSpPr/>
          <p:nvPr/>
        </p:nvGrpSpPr>
        <p:grpSpPr>
          <a:xfrm>
            <a:off x="952627" y="2507033"/>
            <a:ext cx="1074721" cy="1534635"/>
            <a:chOff x="809194" y="3023868"/>
            <a:chExt cx="1074721" cy="1534635"/>
          </a:xfrm>
        </p:grpSpPr>
        <p:pic>
          <p:nvPicPr>
            <p:cNvPr id="19" name="图片 44" descr="图片包含 游戏机, 风筝, 体育&#10;&#10;描述已自动生成">
              <a:extLst>
                <a:ext uri="{FF2B5EF4-FFF2-40B4-BE49-F238E27FC236}">
                  <a16:creationId xmlns:a16="http://schemas.microsoft.com/office/drawing/2014/main" id="{6DE682A8-09B0-AF4A-A523-6BCDCE3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2237" t="43002" r="39689" b="28860"/>
            <a:stretch/>
          </p:blipFill>
          <p:spPr>
            <a:xfrm>
              <a:off x="809194" y="3023868"/>
              <a:ext cx="1074721" cy="1254885"/>
            </a:xfrm>
            <a:prstGeom prst="rect">
              <a:avLst/>
            </a:prstGeom>
          </p:spPr>
        </p:pic>
        <p:pic>
          <p:nvPicPr>
            <p:cNvPr id="20" name="065_slice29">
              <a:hlinkClick r:id="" action="ppaction://media"/>
              <a:extLst>
                <a:ext uri="{FF2B5EF4-FFF2-40B4-BE49-F238E27FC236}">
                  <a16:creationId xmlns:a16="http://schemas.microsoft.com/office/drawing/2014/main" id="{E107D7CB-4743-06AA-3E03-716C29B9F030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4418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1" name="组合 65">
            <a:extLst>
              <a:ext uri="{FF2B5EF4-FFF2-40B4-BE49-F238E27FC236}">
                <a16:creationId xmlns:a16="http://schemas.microsoft.com/office/drawing/2014/main" id="{4116A141-3B9D-D8DF-0FC8-DDD716A5EC3D}"/>
              </a:ext>
            </a:extLst>
          </p:cNvPr>
          <p:cNvGrpSpPr/>
          <p:nvPr/>
        </p:nvGrpSpPr>
        <p:grpSpPr>
          <a:xfrm>
            <a:off x="882695" y="4252221"/>
            <a:ext cx="1465664" cy="1534963"/>
            <a:chOff x="2425254" y="4780707"/>
            <a:chExt cx="1465664" cy="1534963"/>
          </a:xfrm>
        </p:grpSpPr>
        <p:pic>
          <p:nvPicPr>
            <p:cNvPr id="22" name="图片 54" descr="图片包含 游戏机, 风筝, 飞行&#10;&#10;描述已自动生成">
              <a:extLst>
                <a:ext uri="{FF2B5EF4-FFF2-40B4-BE49-F238E27FC236}">
                  <a16:creationId xmlns:a16="http://schemas.microsoft.com/office/drawing/2014/main" id="{82DF119B-7FBD-D1C6-CA1F-D369F49B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41435" t="40941" r="34577" b="30294"/>
            <a:stretch/>
          </p:blipFill>
          <p:spPr>
            <a:xfrm>
              <a:off x="2425254" y="4780707"/>
              <a:ext cx="1465664" cy="1318199"/>
            </a:xfrm>
            <a:prstGeom prst="rect">
              <a:avLst/>
            </a:prstGeom>
          </p:spPr>
        </p:pic>
        <p:pic>
          <p:nvPicPr>
            <p:cNvPr id="23" name="143_slice56">
              <a:hlinkClick r:id="" action="ppaction://media"/>
              <a:extLst>
                <a:ext uri="{FF2B5EF4-FFF2-40B4-BE49-F238E27FC236}">
                  <a16:creationId xmlns:a16="http://schemas.microsoft.com/office/drawing/2014/main" id="{E4AEA698-9711-65AC-0ED5-178B820CF964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6107243"/>
              <a:ext cx="208427" cy="208427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4" name="组合 60">
            <a:extLst>
              <a:ext uri="{FF2B5EF4-FFF2-40B4-BE49-F238E27FC236}">
                <a16:creationId xmlns:a16="http://schemas.microsoft.com/office/drawing/2014/main" id="{EB738D0B-AA45-AA43-F078-4CB1EBA49170}"/>
              </a:ext>
            </a:extLst>
          </p:cNvPr>
          <p:cNvGrpSpPr/>
          <p:nvPr/>
        </p:nvGrpSpPr>
        <p:grpSpPr>
          <a:xfrm>
            <a:off x="956256" y="674308"/>
            <a:ext cx="1465665" cy="1529265"/>
            <a:chOff x="2497989" y="1165711"/>
            <a:chExt cx="1465665" cy="1529265"/>
          </a:xfrm>
        </p:grpSpPr>
        <p:pic>
          <p:nvPicPr>
            <p:cNvPr id="25" name="132_slice13">
              <a:hlinkClick r:id="" action="ppaction://media"/>
              <a:extLst>
                <a:ext uri="{FF2B5EF4-FFF2-40B4-BE49-F238E27FC236}">
                  <a16:creationId xmlns:a16="http://schemas.microsoft.com/office/drawing/2014/main" id="{D4617BA6-F7BE-1531-4EF2-50761012FA7A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2486550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  <p:pic>
          <p:nvPicPr>
            <p:cNvPr id="26" name="图片 34" descr="图片包含 游戏机, 风筝, 水果, 体育&#10;&#10;描述已自动生成">
              <a:extLst>
                <a:ext uri="{FF2B5EF4-FFF2-40B4-BE49-F238E27FC236}">
                  <a16:creationId xmlns:a16="http://schemas.microsoft.com/office/drawing/2014/main" id="{8DFA9795-85FE-ADAD-DB2A-43C44B92C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43730" t="39544" r="29110" b="30247"/>
            <a:stretch/>
          </p:blipFill>
          <p:spPr>
            <a:xfrm>
              <a:off x="2497989" y="1165711"/>
              <a:ext cx="1465665" cy="1222619"/>
            </a:xfrm>
            <a:prstGeom prst="rect">
              <a:avLst/>
            </a:prstGeom>
          </p:spPr>
        </p:pic>
      </p:grpSp>
      <p:grpSp>
        <p:nvGrpSpPr>
          <p:cNvPr id="27" name="组合 59">
            <a:extLst>
              <a:ext uri="{FF2B5EF4-FFF2-40B4-BE49-F238E27FC236}">
                <a16:creationId xmlns:a16="http://schemas.microsoft.com/office/drawing/2014/main" id="{285733C4-6592-EE82-0F3B-DBF7AC49829C}"/>
              </a:ext>
            </a:extLst>
          </p:cNvPr>
          <p:cNvGrpSpPr/>
          <p:nvPr/>
        </p:nvGrpSpPr>
        <p:grpSpPr>
          <a:xfrm>
            <a:off x="2521201" y="573075"/>
            <a:ext cx="1513150" cy="1636105"/>
            <a:chOff x="701666" y="1052566"/>
            <a:chExt cx="1513150" cy="1636105"/>
          </a:xfrm>
        </p:grpSpPr>
        <p:pic>
          <p:nvPicPr>
            <p:cNvPr id="28" name="图片 47" descr="图表, 雷达图&#10;&#10;描述已自动生成">
              <a:extLst>
                <a:ext uri="{FF2B5EF4-FFF2-40B4-BE49-F238E27FC236}">
                  <a16:creationId xmlns:a16="http://schemas.microsoft.com/office/drawing/2014/main" id="{0E180B8F-92F5-F777-A379-01B3AD9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3475" t="37234" r="28693" b="29203"/>
            <a:stretch/>
          </p:blipFill>
          <p:spPr>
            <a:xfrm>
              <a:off x="701666" y="1052566"/>
              <a:ext cx="1513150" cy="1368508"/>
            </a:xfrm>
            <a:prstGeom prst="rect">
              <a:avLst/>
            </a:prstGeom>
          </p:spPr>
        </p:pic>
        <p:pic>
          <p:nvPicPr>
            <p:cNvPr id="29" name="037_slice18">
              <a:hlinkClick r:id="" action="ppaction://media"/>
              <a:extLst>
                <a:ext uri="{FF2B5EF4-FFF2-40B4-BE49-F238E27FC236}">
                  <a16:creationId xmlns:a16="http://schemas.microsoft.com/office/drawing/2014/main" id="{3D51081F-9B85-A0A9-3CA6-CCA27899876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9815" y="2480245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0" name="组合 63">
            <a:extLst>
              <a:ext uri="{FF2B5EF4-FFF2-40B4-BE49-F238E27FC236}">
                <a16:creationId xmlns:a16="http://schemas.microsoft.com/office/drawing/2014/main" id="{01975110-9797-6B44-E53E-9C95D1560DEE}"/>
              </a:ext>
            </a:extLst>
          </p:cNvPr>
          <p:cNvGrpSpPr/>
          <p:nvPr/>
        </p:nvGrpSpPr>
        <p:grpSpPr>
          <a:xfrm>
            <a:off x="2809631" y="2269654"/>
            <a:ext cx="799228" cy="1772014"/>
            <a:chOff x="2666198" y="2786489"/>
            <a:chExt cx="799228" cy="1772014"/>
          </a:xfrm>
        </p:grpSpPr>
        <p:pic>
          <p:nvPicPr>
            <p:cNvPr id="31" name="图片 32" descr="图片包含 风筝, 游戏机, 飞行&#10;&#10;描述已自动生成">
              <a:extLst>
                <a:ext uri="{FF2B5EF4-FFF2-40B4-BE49-F238E27FC236}">
                  <a16:creationId xmlns:a16="http://schemas.microsoft.com/office/drawing/2014/main" id="{122BBA88-E216-089B-8915-2DDB843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43907" t="36618" r="41838" b="27178"/>
            <a:stretch/>
          </p:blipFill>
          <p:spPr>
            <a:xfrm>
              <a:off x="2666198" y="2786489"/>
              <a:ext cx="799228" cy="1522303"/>
            </a:xfrm>
            <a:prstGeom prst="rect">
              <a:avLst/>
            </a:prstGeom>
          </p:spPr>
        </p:pic>
        <p:pic>
          <p:nvPicPr>
            <p:cNvPr id="32" name="063_slice10">
              <a:hlinkClick r:id="" action="ppaction://media"/>
              <a:extLst>
                <a:ext uri="{FF2B5EF4-FFF2-40B4-BE49-F238E27FC236}">
                  <a16:creationId xmlns:a16="http://schemas.microsoft.com/office/drawing/2014/main" id="{51F51CD7-46B0-FCB4-A20B-30E969F6DC8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3" name="组合 73">
            <a:extLst>
              <a:ext uri="{FF2B5EF4-FFF2-40B4-BE49-F238E27FC236}">
                <a16:creationId xmlns:a16="http://schemas.microsoft.com/office/drawing/2014/main" id="{A7EF0A37-22D2-E54C-5AE6-C702165EAEE3}"/>
              </a:ext>
            </a:extLst>
          </p:cNvPr>
          <p:cNvGrpSpPr/>
          <p:nvPr/>
        </p:nvGrpSpPr>
        <p:grpSpPr>
          <a:xfrm>
            <a:off x="2767956" y="4193598"/>
            <a:ext cx="813123" cy="1593586"/>
            <a:chOff x="1118603" y="4703389"/>
            <a:chExt cx="813123" cy="1593586"/>
          </a:xfrm>
        </p:grpSpPr>
        <p:pic>
          <p:nvPicPr>
            <p:cNvPr id="34" name="图片 70" descr="图片包含 风筝, 游戏机&#10;&#10;描述已自动生成">
              <a:extLst>
                <a:ext uri="{FF2B5EF4-FFF2-40B4-BE49-F238E27FC236}">
                  <a16:creationId xmlns:a16="http://schemas.microsoft.com/office/drawing/2014/main" id="{20476156-F5F9-85CA-4925-6807D397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44691" t="39500" r="41801" b="29751"/>
            <a:stretch/>
          </p:blipFill>
          <p:spPr>
            <a:xfrm>
              <a:off x="1118603" y="4703389"/>
              <a:ext cx="813123" cy="1388177"/>
            </a:xfrm>
            <a:prstGeom prst="rect">
              <a:avLst/>
            </a:prstGeom>
          </p:spPr>
        </p:pic>
        <p:pic>
          <p:nvPicPr>
            <p:cNvPr id="35" name="211_slice28">
              <a:hlinkClick r:id="" action="ppaction://media"/>
              <a:extLst>
                <a:ext uri="{FF2B5EF4-FFF2-40B4-BE49-F238E27FC236}">
                  <a16:creationId xmlns:a16="http://schemas.microsoft.com/office/drawing/2014/main" id="{FB131775-CC09-FFAB-5AAF-5B6C94901F5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417668" y="6080211"/>
              <a:ext cx="216764" cy="216764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E9F273-F2AD-7572-2B84-28067EEE4426}"/>
              </a:ext>
            </a:extLst>
          </p:cNvPr>
          <p:cNvSpPr txBox="1"/>
          <p:nvPr/>
        </p:nvSpPr>
        <p:spPr>
          <a:xfrm>
            <a:off x="564337" y="6043972"/>
            <a:ext cx="11329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X. Liu, X. Dong, S. Qian, D. Kanojia, </a:t>
            </a:r>
            <a:r>
              <a:rPr lang="en-GB" sz="1600" dirty="0">
                <a:solidFill>
                  <a:srgbClr val="413839"/>
                </a:solidFill>
                <a:latin typeface="Times New Roman" panose="02020603050405020304" pitchFamily="18" charset="0"/>
              </a:rPr>
              <a:t>W. Wang, 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and Z. Feng, "</a:t>
            </a:r>
            <a:r>
              <a:rPr lang="en-GB" sz="16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GCDance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Genre-Controlled Music-Driven 3D Full Body Dance Generation," </a:t>
            </a:r>
            <a:r>
              <a:rPr lang="en-GB" sz="16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IEEE Transactions on Multimedia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2026. [</a:t>
            </a:r>
            <a:r>
              <a:rPr lang="en-GB" sz="1600" b="0" i="0" dirty="0" err="1">
                <a:effectLst/>
                <a:latin typeface="Times New Roman" panose="02020603050405020304" pitchFamily="18" charset="0"/>
                <a:hlinkClick r:id="rId31"/>
              </a:rPr>
              <a:t>arXiv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 [</a:t>
            </a:r>
            <a:r>
              <a:rPr lang="en-GB" sz="1600" b="0" i="0" dirty="0">
                <a:effectLst/>
                <a:latin typeface="Times New Roman" panose="02020603050405020304" pitchFamily="18" charset="0"/>
                <a:hlinkClick r:id="rId32"/>
              </a:rPr>
              <a:t>PDF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 [</a:t>
            </a:r>
            <a:r>
              <a:rPr lang="en-GB" sz="1600" b="0" i="0" dirty="0">
                <a:effectLst/>
                <a:latin typeface="Times New Roman" panose="02020603050405020304" pitchFamily="18" charset="0"/>
                <a:hlinkClick r:id="rId33"/>
              </a:rPr>
              <a:t>code, data, &amp; demo</a:t>
            </a:r>
            <a:r>
              <a:rPr lang="en-GB" sz="16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1CF9-A1E8-B402-38BB-60AA788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57D-40E9-C134-CE86-725EBBF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Audio Signal Processing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900E29-0B31-5DFC-81CE-D1B926CE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1370988"/>
            <a:ext cx="5697796" cy="430465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Tasks: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localisation/tracking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event detection/localisation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scene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search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…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ED4-E344-67A8-04F7-02DEED982829}"/>
              </a:ext>
            </a:extLst>
          </p:cNvPr>
          <p:cNvSpPr txBox="1">
            <a:spLocks/>
          </p:cNvSpPr>
          <p:nvPr/>
        </p:nvSpPr>
        <p:spPr>
          <a:xfrm>
            <a:off x="6665205" y="1276671"/>
            <a:ext cx="5697796" cy="430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Models: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Physics-based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Perceptually motivated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Data-driven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Hybrid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….</a:t>
            </a:r>
          </a:p>
          <a:p>
            <a:endParaRPr lang="en-GB" b="1" dirty="0"/>
          </a:p>
          <a:p>
            <a:r>
              <a:rPr lang="en-GB" b="1" dirty="0"/>
              <a:t>Data: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Audio-only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Multimodal (audio, visual, texts, EEG, etc)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4590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36BA5-91DE-7DFA-16CE-46B764CF7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B40C-2747-423B-0DA7-C39352C1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0F301-34E4-1F92-93AF-50F3641D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6FCAA-7FD8-FC2F-0AC6-50D41568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Google Shape;430;p32">
            <a:extLst>
              <a:ext uri="{FF2B5EF4-FFF2-40B4-BE49-F238E27FC236}">
                <a16:creationId xmlns:a16="http://schemas.microsoft.com/office/drawing/2014/main" id="{E70BDFB7-5479-886C-EAA4-EB35FC62FB65}"/>
              </a:ext>
            </a:extLst>
          </p:cNvPr>
          <p:cNvSpPr txBox="1"/>
          <p:nvPr/>
        </p:nvSpPr>
        <p:spPr>
          <a:xfrm>
            <a:off x="355897" y="1087951"/>
            <a:ext cx="11480205" cy="113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editing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change the content of audio by following the instruction precisely.</a:t>
            </a: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work introduces an audio agent that understands the user instruction, decomposes the instruction into several tasks, and allocates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tasks to the proper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432;p32">
            <a:extLst>
              <a:ext uri="{FF2B5EF4-FFF2-40B4-BE49-F238E27FC236}">
                <a16:creationId xmlns:a16="http://schemas.microsoft.com/office/drawing/2014/main" id="{59FEBC6B-6B29-3459-1F1E-D37A12D8A2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831" y="2432043"/>
            <a:ext cx="6468250" cy="30467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33;p32">
            <a:extLst>
              <a:ext uri="{FF2B5EF4-FFF2-40B4-BE49-F238E27FC236}">
                <a16:creationId xmlns:a16="http://schemas.microsoft.com/office/drawing/2014/main" id="{7F171ABC-24CC-E16E-76DD-FF3D8D2DA9BA}"/>
              </a:ext>
            </a:extLst>
          </p:cNvPr>
          <p:cNvSpPr txBox="1"/>
          <p:nvPr/>
        </p:nvSpPr>
        <p:spPr>
          <a:xfrm>
            <a:off x="1254304" y="5652725"/>
            <a:ext cx="555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example of end-to-end audio editing system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CN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altLang="zh-C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34;p32">
            <a:extLst>
              <a:ext uri="{FF2B5EF4-FFF2-40B4-BE49-F238E27FC236}">
                <a16:creationId xmlns:a16="http://schemas.microsoft.com/office/drawing/2014/main" id="{1A7191BF-C977-890A-DC72-62BD2608B36E}"/>
              </a:ext>
            </a:extLst>
          </p:cNvPr>
          <p:cNvSpPr/>
          <p:nvPr/>
        </p:nvSpPr>
        <p:spPr>
          <a:xfrm>
            <a:off x="7569300" y="3416764"/>
            <a:ext cx="2844900" cy="352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03C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interpreter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35;p32">
            <a:extLst>
              <a:ext uri="{FF2B5EF4-FFF2-40B4-BE49-F238E27FC236}">
                <a16:creationId xmlns:a16="http://schemas.microsoft.com/office/drawing/2014/main" id="{0E8AF907-9D66-80D7-C65A-C18749641E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7112" y="2172277"/>
            <a:ext cx="28448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36;p32">
            <a:extLst>
              <a:ext uri="{FF2B5EF4-FFF2-40B4-BE49-F238E27FC236}">
                <a16:creationId xmlns:a16="http://schemas.microsoft.com/office/drawing/2014/main" id="{3C9EFF01-6E6B-286B-A998-1FF8549695C8}"/>
              </a:ext>
            </a:extLst>
          </p:cNvPr>
          <p:cNvSpPr/>
          <p:nvPr/>
        </p:nvSpPr>
        <p:spPr>
          <a:xfrm>
            <a:off x="8459344" y="4296547"/>
            <a:ext cx="1064712" cy="463464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54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37;p32">
            <a:extLst>
              <a:ext uri="{FF2B5EF4-FFF2-40B4-BE49-F238E27FC236}">
                <a16:creationId xmlns:a16="http://schemas.microsoft.com/office/drawing/2014/main" id="{9FA19519-14F0-7008-DAB8-2181C562B3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9300" y="5135935"/>
            <a:ext cx="28448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8;p32">
            <a:extLst>
              <a:ext uri="{FF2B5EF4-FFF2-40B4-BE49-F238E27FC236}">
                <a16:creationId xmlns:a16="http://schemas.microsoft.com/office/drawing/2014/main" id="{3395024E-44C7-5217-44B3-B38C2808235B}"/>
              </a:ext>
            </a:extLst>
          </p:cNvPr>
          <p:cNvSpPr txBox="1"/>
          <p:nvPr/>
        </p:nvSpPr>
        <p:spPr>
          <a:xfrm>
            <a:off x="9619989" y="4296547"/>
            <a:ext cx="1496351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Expert models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439;p32">
            <a:extLst>
              <a:ext uri="{FF2B5EF4-FFF2-40B4-BE49-F238E27FC236}">
                <a16:creationId xmlns:a16="http://schemas.microsoft.com/office/drawing/2014/main" id="{1BEA7D79-C589-6463-A794-6ADC45899830}"/>
              </a:ext>
            </a:extLst>
          </p:cNvPr>
          <p:cNvCxnSpPr>
            <a:stCxn id="11" idx="2"/>
            <a:endCxn id="10" idx="0"/>
          </p:cNvCxnSpPr>
          <p:nvPr/>
        </p:nvCxnSpPr>
        <p:spPr>
          <a:xfrm>
            <a:off x="8989512" y="3035877"/>
            <a:ext cx="2100" cy="381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440;p32">
            <a:extLst>
              <a:ext uri="{FF2B5EF4-FFF2-40B4-BE49-F238E27FC236}">
                <a16:creationId xmlns:a16="http://schemas.microsoft.com/office/drawing/2014/main" id="{E3AE2A07-2E61-2496-2853-1290E018D56D}"/>
              </a:ext>
            </a:extLst>
          </p:cNvPr>
          <p:cNvCxnSpPr>
            <a:stCxn id="10" idx="2"/>
            <a:endCxn id="12" idx="1"/>
          </p:cNvCxnSpPr>
          <p:nvPr/>
        </p:nvCxnSpPr>
        <p:spPr>
          <a:xfrm>
            <a:off x="8991750" y="3769264"/>
            <a:ext cx="0" cy="52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441;p32">
            <a:extLst>
              <a:ext uri="{FF2B5EF4-FFF2-40B4-BE49-F238E27FC236}">
                <a16:creationId xmlns:a16="http://schemas.microsoft.com/office/drawing/2014/main" id="{E6AF1A78-3123-5CBD-34B3-6E1C8AEC2C15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>
            <a:off x="8991700" y="4760011"/>
            <a:ext cx="0" cy="375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2FA35E-666C-28C9-58B2-6ACBF4D2507E}"/>
              </a:ext>
            </a:extLst>
          </p:cNvPr>
          <p:cNvSpPr txBox="1"/>
          <p:nvPr/>
        </p:nvSpPr>
        <p:spPr>
          <a:xfrm>
            <a:off x="531831" y="6192692"/>
            <a:ext cx="11074557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J. Liang, H. Zhang, H. Liu, Y. Cao, Q. Kong, X. Liu, W. Wang,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Plumbley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and E.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Benetos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WavCraft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Audio Editing and Generation with Large Language Models”, in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ICLR 2024 Workshop on Large Language Model (LLM) Agents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2024.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4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096C-E499-8ADE-F592-6FBCF172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C002-EEFC-85DE-7767-61FCFB8B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2" y="272258"/>
            <a:ext cx="9097590" cy="51308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WavCraft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– Overall Architecture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92B-63BA-D53F-0111-27056A0F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44B58-A264-4127-8326-82F7DC699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454;p33">
            <a:extLst>
              <a:ext uri="{FF2B5EF4-FFF2-40B4-BE49-F238E27FC236}">
                <a16:creationId xmlns:a16="http://schemas.microsoft.com/office/drawing/2014/main" id="{444A885E-03E7-5B01-EBC0-F6860158B2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205" y="936327"/>
            <a:ext cx="9097590" cy="5801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52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FDBC4-1928-0C58-D29A-A1A8DB75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A8ED-9E8A-1072-3829-00A5EAE1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RFM-</a:t>
            </a:r>
            <a:r>
              <a:rPr lang="en-US" altLang="zh-CN" b="1" dirty="0">
                <a:solidFill>
                  <a:srgbClr val="0070C0"/>
                </a:solidFill>
              </a:rPr>
              <a:t>EDITING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96977-82BD-9945-F59A-CC2D7AF0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03B2D-D816-1F6D-1BA7-BB5C9B87A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F06C4-0FE0-8415-5824-78AB6C0F5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91" y="1072875"/>
            <a:ext cx="5911921" cy="4872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84AA4-A2D9-AC53-F44B-74B5654138FC}"/>
              </a:ext>
            </a:extLst>
          </p:cNvPr>
          <p:cNvSpPr txBox="1"/>
          <p:nvPr/>
        </p:nvSpPr>
        <p:spPr>
          <a:xfrm>
            <a:off x="6851540" y="1072875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Demos here: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https://katelin-glt.github.io/RFM-Editing-Demo/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CED6A-2645-0999-9A0A-DD8C4E1A7963}"/>
              </a:ext>
            </a:extLst>
          </p:cNvPr>
          <p:cNvSpPr txBox="1"/>
          <p:nvPr/>
        </p:nvSpPr>
        <p:spPr>
          <a:xfrm>
            <a:off x="828858" y="6183957"/>
            <a:ext cx="10760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L. Gao, Y. Yuan, Y. Chen, Y. Cheng, Z. Li, J. Wen, S. Zhang, and W. Wang, "RFM-EDITING: Rectified Flow Matching for Text-Guided Audio Editing," in </a:t>
            </a:r>
            <a:r>
              <a:rPr lang="en-GB" sz="1400" i="1" dirty="0"/>
              <a:t>Proc. IEEE International Conference on Acoustics, Speech and Signal Processing</a:t>
            </a:r>
            <a:r>
              <a:rPr lang="en-GB" sz="1400" dirty="0"/>
              <a:t> (ICASSP 2026), Barcelona, Spain, May 4-8, 2026. [</a:t>
            </a:r>
            <a:r>
              <a:rPr lang="en-GB" sz="1400" dirty="0">
                <a:hlinkClick r:id="rId12"/>
              </a:rPr>
              <a:t>PDF</a:t>
            </a:r>
            <a:r>
              <a:rPr lang="en-GB" sz="14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57D43-DD58-5E2B-F97D-04BD6F803BC0}"/>
              </a:ext>
            </a:extLst>
          </p:cNvPr>
          <p:cNvSpPr txBox="1"/>
          <p:nvPr/>
        </p:nvSpPr>
        <p:spPr>
          <a:xfrm>
            <a:off x="6851540" y="2529071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1B1CA-B178-91D2-E211-5207EFB8940D}"/>
              </a:ext>
            </a:extLst>
          </p:cNvPr>
          <p:cNvSpPr txBox="1"/>
          <p:nvPr/>
        </p:nvSpPr>
        <p:spPr>
          <a:xfrm>
            <a:off x="6851540" y="318275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Edited:</a:t>
            </a:r>
          </a:p>
        </p:txBody>
      </p:sp>
      <p:pic>
        <p:nvPicPr>
          <p:cNvPr id="15" name="remove_112349_original_6LWKaYBXxMw+f9TCFE09eXk">
            <a:hlinkClick r:id="" action="ppaction://media"/>
            <a:extLst>
              <a:ext uri="{FF2B5EF4-FFF2-40B4-BE49-F238E27FC236}">
                <a16:creationId xmlns:a16="http://schemas.microsoft.com/office/drawing/2014/main" id="{21657194-0B89-304C-299A-1E976A01D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2492139"/>
            <a:ext cx="406400" cy="406400"/>
          </a:xfrm>
          <a:prstGeom prst="rect">
            <a:avLst/>
          </a:prstGeom>
        </p:spPr>
      </p:pic>
      <p:pic>
        <p:nvPicPr>
          <p:cNvPr id="16" name="remove_112349_6LWKaYBXxMw">
            <a:hlinkClick r:id="" action="ppaction://media"/>
            <a:extLst>
              <a:ext uri="{FF2B5EF4-FFF2-40B4-BE49-F238E27FC236}">
                <a16:creationId xmlns:a16="http://schemas.microsoft.com/office/drawing/2014/main" id="{2AD5D5AA-A333-AC06-6B6F-6BB4B9897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3180975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43BD5-060B-163D-414A-CE3C87FB42E9}"/>
              </a:ext>
            </a:extLst>
          </p:cNvPr>
          <p:cNvSpPr txBox="1"/>
          <p:nvPr/>
        </p:nvSpPr>
        <p:spPr>
          <a:xfrm>
            <a:off x="6851539" y="4606945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0F4F5-89A1-8B5B-25E9-4A43E0E60D60}"/>
              </a:ext>
            </a:extLst>
          </p:cNvPr>
          <p:cNvSpPr txBox="1"/>
          <p:nvPr/>
        </p:nvSpPr>
        <p:spPr>
          <a:xfrm>
            <a:off x="6851539" y="541579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Edited:</a:t>
            </a:r>
          </a:p>
        </p:txBody>
      </p:sp>
      <p:pic>
        <p:nvPicPr>
          <p:cNvPr id="22" name="replace_1800_original_aiVZPxwhWAw+8Cpu6HuZppw">
            <a:hlinkClick r:id="" action="ppaction://media"/>
            <a:extLst>
              <a:ext uri="{FF2B5EF4-FFF2-40B4-BE49-F238E27FC236}">
                <a16:creationId xmlns:a16="http://schemas.microsoft.com/office/drawing/2014/main" id="{44591A15-9FB6-EDDF-2CA0-5AAD0175B4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4464404"/>
            <a:ext cx="406400" cy="406400"/>
          </a:xfrm>
          <a:prstGeom prst="rect">
            <a:avLst/>
          </a:prstGeom>
        </p:spPr>
      </p:pic>
      <p:pic>
        <p:nvPicPr>
          <p:cNvPr id="23" name="replace_1800_aiVZPxwhWAw+hC-4ZPch2-U">
            <a:hlinkClick r:id="" action="ppaction://media"/>
            <a:extLst>
              <a:ext uri="{FF2B5EF4-FFF2-40B4-BE49-F238E27FC236}">
                <a16:creationId xmlns:a16="http://schemas.microsoft.com/office/drawing/2014/main" id="{11F13EAA-7ABB-AE39-776A-2B9DF4ED4E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60053" y="5359188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2DCF-0F32-F1F3-8413-D5BF14F6DF31}"/>
              </a:ext>
            </a:extLst>
          </p:cNvPr>
          <p:cNvSpPr txBox="1"/>
          <p:nvPr/>
        </p:nvSpPr>
        <p:spPr>
          <a:xfrm>
            <a:off x="6826312" y="3834521"/>
            <a:ext cx="438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C3AED"/>
                </a:solidFill>
                <a:effectLst/>
                <a:uLnTx/>
                <a:uFillTx/>
                <a:latin typeface="Space Grotesk"/>
                <a:ea typeface="+mn-ea"/>
                <a:cs typeface="+mn-cs"/>
              </a:rPr>
              <a:t>Replace someone suddenly sneezes out loud with several pigeons cooing: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53FB3-7657-2D4B-1461-F420A6FEE9AA}"/>
              </a:ext>
            </a:extLst>
          </p:cNvPr>
          <p:cNvSpPr txBox="1"/>
          <p:nvPr/>
        </p:nvSpPr>
        <p:spPr>
          <a:xfrm>
            <a:off x="6826312" y="1961869"/>
            <a:ext cx="647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A580C"/>
                </a:solidFill>
                <a:effectLst/>
                <a:uLnTx/>
                <a:uFillTx/>
                <a:latin typeface="Space Grotesk"/>
                <a:ea typeface="+mn-ea"/>
                <a:cs typeface="+mn-cs"/>
              </a:rPr>
              <a:t>Remove continuous frying noises: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3EADD-2511-63BC-96FF-5F3D1DC4A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CD39-A996-7341-EF1B-F41E4F7A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5: </a:t>
            </a:r>
            <a:r>
              <a:rPr lang="en-US" altLang="zh-CN" dirty="0">
                <a:solidFill>
                  <a:srgbClr val="0070C0"/>
                </a:solidFill>
              </a:rPr>
              <a:t>Neural Audio Codec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7E9B8-44E7-9C0A-7E8B-8DFAFD0A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6A2A4-F880-A1C4-37F1-E53404688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451B2-489B-C1B6-7DB4-F9A31C12B6A1}"/>
              </a:ext>
            </a:extLst>
          </p:cNvPr>
          <p:cNvSpPr txBox="1">
            <a:spLocks/>
          </p:cNvSpPr>
          <p:nvPr/>
        </p:nvSpPr>
        <p:spPr>
          <a:xfrm>
            <a:off x="818322" y="2295502"/>
            <a:ext cx="3584714" cy="3002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A device or software that encodes or decodes digital audio data for transmission, storage, or playback.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mpressor-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dec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ompressor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 “Codec”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MP3, FLAC, AAC,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Vorbis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B0BAF-98A3-DBEC-92C7-F132C6A1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805" y="3697064"/>
            <a:ext cx="5113586" cy="2467934"/>
          </a:xfrm>
        </p:spPr>
        <p:txBody>
          <a:bodyPr>
            <a:normAutofit fontScale="55000" lnSpcReduction="20000"/>
          </a:bodyPr>
          <a:lstStyle/>
          <a:p>
            <a:r>
              <a:rPr lang="en-US" sz="2400" dirty="0" err="1"/>
              <a:t>SoundStream</a:t>
            </a:r>
            <a:r>
              <a:rPr lang="en-US" sz="2400" dirty="0"/>
              <a:t> (</a:t>
            </a:r>
            <a:r>
              <a:rPr lang="en-US" sz="2400" dirty="0" err="1"/>
              <a:t>Zeghidour</a:t>
            </a:r>
            <a:r>
              <a:rPr lang="en-US" sz="2400" dirty="0"/>
              <a:t> et al. 2021)</a:t>
            </a:r>
          </a:p>
          <a:p>
            <a:r>
              <a:rPr lang="en-US" sz="2400" dirty="0" err="1"/>
              <a:t>Encodec</a:t>
            </a:r>
            <a:r>
              <a:rPr lang="en-US" sz="2400" dirty="0"/>
              <a:t> (</a:t>
            </a:r>
            <a:r>
              <a:rPr lang="en-US" sz="2400" dirty="0" err="1"/>
              <a:t>Défossez</a:t>
            </a:r>
            <a:r>
              <a:rPr lang="en-US" sz="2400" dirty="0"/>
              <a:t> et al. 2021)</a:t>
            </a:r>
          </a:p>
          <a:p>
            <a:r>
              <a:rPr lang="en-US" sz="2400" dirty="0"/>
              <a:t>Descript (Kumar et al. 2023)</a:t>
            </a:r>
          </a:p>
          <a:p>
            <a:r>
              <a:rPr lang="en-US" sz="2400" dirty="0"/>
              <a:t>HiFi-Codec (Yang et al. 2023)</a:t>
            </a:r>
          </a:p>
          <a:p>
            <a:r>
              <a:rPr lang="en-US" sz="2400" dirty="0" err="1"/>
              <a:t>SpeechTokenizer</a:t>
            </a:r>
            <a:r>
              <a:rPr lang="en-US" sz="2400" dirty="0"/>
              <a:t> (Zhang et al, 2023)</a:t>
            </a:r>
          </a:p>
          <a:p>
            <a:r>
              <a:rPr lang="en-US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Codec Superb Benchmark (Wu et al. 2024)</a:t>
            </a:r>
          </a:p>
          <a:p>
            <a:pPr lvl="1"/>
            <a:r>
              <a:rPr lang="en-US" sz="2000" dirty="0">
                <a:hlinkClick r:id="rId3"/>
              </a:rPr>
              <a:t>https://github.com/voidful/Codec-SUPERB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</p:txBody>
      </p:sp>
      <p:pic>
        <p:nvPicPr>
          <p:cNvPr id="20" name="Picture 2" descr="Neural audio codec with RVQ (inference only). | Download Scientific Diagram">
            <a:extLst>
              <a:ext uri="{FF2B5EF4-FFF2-40B4-BE49-F238E27FC236}">
                <a16:creationId xmlns:a16="http://schemas.microsoft.com/office/drawing/2014/main" id="{3D6845E6-8AA1-48F1-2F64-B4304381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80" y="2173506"/>
            <a:ext cx="4251190" cy="11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8ED163-D696-22D8-9338-DF670BE12543}"/>
              </a:ext>
            </a:extLst>
          </p:cNvPr>
          <p:cNvSpPr txBox="1"/>
          <p:nvPr/>
        </p:nvSpPr>
        <p:spPr>
          <a:xfrm>
            <a:off x="818321" y="1410772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Audio Codec:</a:t>
            </a:r>
            <a:endParaRPr lang="en-GB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411631-1110-3692-F1A2-1A0D563E87AC}"/>
              </a:ext>
            </a:extLst>
          </p:cNvPr>
          <p:cNvSpPr txBox="1"/>
          <p:nvPr/>
        </p:nvSpPr>
        <p:spPr>
          <a:xfrm>
            <a:off x="6336292" y="1363940"/>
            <a:ext cx="36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Neural Audio Codec: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73755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11C4D-C4FE-F332-99FE-622C7DE0E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66AB-52BB-C50A-0427-1316237A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5: </a:t>
            </a:r>
            <a:r>
              <a:rPr lang="en-US" altLang="zh-CN" dirty="0">
                <a:solidFill>
                  <a:srgbClr val="0070C0"/>
                </a:solidFill>
              </a:rPr>
              <a:t>Limitations &amp; Motivations</a:t>
            </a:r>
            <a:endParaRPr lang="x-none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2A231-A841-D522-AD8F-DFBFECCE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DFE19C-87A9-C64F-2E14-A75B9016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61" y="2061145"/>
            <a:ext cx="4846983" cy="412099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/>
              <a:t>High token rate (long token sequence)</a:t>
            </a:r>
            <a:endParaRPr lang="en-US" b="1" dirty="0"/>
          </a:p>
          <a:p>
            <a:pPr lvl="1"/>
            <a:r>
              <a:rPr lang="en-US" dirty="0"/>
              <a:t>e.g., 6kbps Descript audio codec has 600 tokens per second</a:t>
            </a:r>
          </a:p>
          <a:p>
            <a:pPr lvl="1"/>
            <a:r>
              <a:rPr lang="en-US" dirty="0"/>
              <a:t>Make auto-regressive modeling challenging and computational expensive</a:t>
            </a:r>
          </a:p>
          <a:p>
            <a:r>
              <a:rPr lang="en-US" b="1" dirty="0"/>
              <a:t>Poor reconstruction quality at low bit rate (e.g., 0.6 kbps).</a:t>
            </a:r>
          </a:p>
          <a:p>
            <a:pPr lvl="1"/>
            <a:r>
              <a:rPr lang="en-US" dirty="0"/>
              <a:t>Most previous studies work on bit rate &gt; 2kbps</a:t>
            </a:r>
          </a:p>
          <a:p>
            <a:pPr lvl="1"/>
            <a:r>
              <a:rPr lang="en-US" dirty="0"/>
              <a:t>Can we go further under 1.0 kbps?</a:t>
            </a:r>
          </a:p>
          <a:p>
            <a:r>
              <a:rPr lang="en-US" b="1" dirty="0"/>
              <a:t>Falling short in capturing semantic information </a:t>
            </a:r>
          </a:p>
          <a:p>
            <a:pPr lvl="1"/>
            <a:r>
              <a:rPr lang="en-US" i="1" dirty="0"/>
              <a:t>For example, latent encodings given by 6kbps achieved an average accuracy of only 33% on the HEAR benchmark, while </a:t>
            </a:r>
            <a:r>
              <a:rPr lang="en-US" i="1" dirty="0" err="1"/>
              <a:t>AudioMAE</a:t>
            </a:r>
            <a:r>
              <a:rPr lang="en-US" i="1" dirty="0"/>
              <a:t> latent encodings achieved an accuracy of 61% (without finetuning).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B3D42C-B9E2-CEDD-AF3B-083FAEC8C4B1}"/>
              </a:ext>
            </a:extLst>
          </p:cNvPr>
          <p:cNvSpPr txBox="1">
            <a:spLocks/>
          </p:cNvSpPr>
          <p:nvPr/>
        </p:nvSpPr>
        <p:spPr>
          <a:xfrm>
            <a:off x="6536635" y="2130720"/>
            <a:ext cx="4386469" cy="2669879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800"/>
              </a:spcBef>
            </a:pPr>
            <a:r>
              <a:rPr lang="en-US" sz="2800" dirty="0"/>
              <a:t>Shorter sequence: Lower token rates at 25, 50, or 100 tokens per second.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Better reconstruction at lower bit rate: 0.3~1.4 kbps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Improved semantic in the codec tokens (which potentially can lead to better language modelling)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928C8-30EA-31AA-24B2-A5A51906F589}"/>
              </a:ext>
            </a:extLst>
          </p:cNvPr>
          <p:cNvSpPr txBox="1"/>
          <p:nvPr/>
        </p:nvSpPr>
        <p:spPr>
          <a:xfrm>
            <a:off x="808383" y="1296647"/>
            <a:ext cx="584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Limitations of current neural codecs: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B2377C-E568-0299-7B9C-BBAEBF485525}"/>
              </a:ext>
            </a:extLst>
          </p:cNvPr>
          <p:cNvSpPr txBox="1"/>
          <p:nvPr/>
        </p:nvSpPr>
        <p:spPr>
          <a:xfrm>
            <a:off x="6649278" y="1354841"/>
            <a:ext cx="584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Motivations of our work:</a:t>
            </a:r>
          </a:p>
        </p:txBody>
      </p:sp>
    </p:spTree>
    <p:extLst>
      <p:ext uri="{BB962C8B-B14F-4D97-AF65-F5344CB8AC3E}">
        <p14:creationId xmlns:p14="http://schemas.microsoft.com/office/powerpoint/2010/main" val="1598005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7670E7-3427-0C98-AB99-86A1A3E7D2B2}"/>
              </a:ext>
            </a:extLst>
          </p:cNvPr>
          <p:cNvSpPr txBox="1"/>
          <p:nvPr/>
        </p:nvSpPr>
        <p:spPr>
          <a:xfrm>
            <a:off x="6096000" y="30033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scale k-means is challenging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Million Song Dataset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GigaSpeech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https://github.com/haoheliu/kmeans_pytorch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E2860E-A89F-AF8D-E862-D491E2DCC356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endParaRPr kumimoji="0" lang="x-non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7C40-7F92-F3FC-AAA6-86E5F10A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709"/>
            <a:ext cx="10515600" cy="4351338"/>
          </a:xfrm>
        </p:spPr>
        <p:txBody>
          <a:bodyPr/>
          <a:lstStyle/>
          <a:p>
            <a:r>
              <a:rPr lang="en-US" dirty="0"/>
              <a:t>Better reconstruction with a lower bit rate</a:t>
            </a:r>
          </a:p>
          <a:p>
            <a:r>
              <a:rPr lang="en-US" dirty="0"/>
              <a:t>Better semantic in the audio token (potentially better Audio LLM?)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07478-FF84-416C-ABEF-7E6C84B1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CDE5A51-C95F-04B4-3384-50BB685C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39" y="2579804"/>
            <a:ext cx="3981450" cy="3133043"/>
          </a:xfrm>
          <a:prstGeom prst="rect">
            <a:avLst/>
          </a:prstGeom>
        </p:spPr>
      </p:pic>
      <p:pic>
        <p:nvPicPr>
          <p:cNvPr id="9" name="Picture 8" descr="A graph with a blue line and green line&#10;&#10;Description automatically generated">
            <a:extLst>
              <a:ext uri="{FF2B5EF4-FFF2-40B4-BE49-F238E27FC236}">
                <a16:creationId xmlns:a16="http://schemas.microsoft.com/office/drawing/2014/main" id="{28E63F53-35EB-4401-E0B4-EEF6F6F7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64" y="2430960"/>
            <a:ext cx="4912895" cy="33864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BD19F13-E281-255C-6E0A-7658E8C010AE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Visual Comparison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DE94C-045E-DC6C-E726-8951B4EFE7BA}"/>
              </a:ext>
            </a:extLst>
          </p:cNvPr>
          <p:cNvSpPr txBox="1"/>
          <p:nvPr/>
        </p:nvSpPr>
        <p:spPr>
          <a:xfrm>
            <a:off x="1265997" y="6094740"/>
            <a:ext cx="10087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X. Xu, Y. Yuan, M. Wu, 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SemantiCodec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An Ultra Low Bitrate Semantic Audio Codec for General Sound,"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IEEE Journal on Selected Topics in Signal Processing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, vol. 18, no. 8</a:t>
            </a:r>
            <a:r>
              <a:rPr lang="en-GB" sz="1400" dirty="0">
                <a:solidFill>
                  <a:srgbClr val="413839"/>
                </a:solidFill>
                <a:latin typeface="Times New Roman" panose="02020603050405020304" pitchFamily="18" charset="0"/>
              </a:rPr>
              <a:t>, pp. 1448 - 1461, 2024.</a:t>
            </a:r>
          </a:p>
        </p:txBody>
      </p:sp>
    </p:spTree>
    <p:extLst>
      <p:ext uri="{BB962C8B-B14F-4D97-AF65-F5344CB8AC3E}">
        <p14:creationId xmlns:p14="http://schemas.microsoft.com/office/powerpoint/2010/main" val="4044688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AD315F-3BBE-EE4D-35B2-CF14F25D779A}"/>
              </a:ext>
            </a:extLst>
          </p:cNvPr>
          <p:cNvSpPr txBox="1">
            <a:spLocks/>
          </p:cNvSpPr>
          <p:nvPr/>
        </p:nvSpPr>
        <p:spPr>
          <a:xfrm>
            <a:off x="493672" y="497722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Sound Demos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6" y="303079"/>
            <a:ext cx="8316845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WavCaps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89" y="985293"/>
            <a:ext cx="8527807" cy="443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2D3F5-4D40-B5F3-B75E-106EEAEA1C61}"/>
              </a:ext>
            </a:extLst>
          </p:cNvPr>
          <p:cNvSpPr txBox="1"/>
          <p:nvPr/>
        </p:nvSpPr>
        <p:spPr>
          <a:xfrm>
            <a:off x="765313" y="5872016"/>
            <a:ext cx="110423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/>
              <a:t>X. Mei, C. Meng, H. Liu, Q. Kong, T. Ko, C. Zhao, M. D. </a:t>
            </a:r>
            <a:r>
              <a:rPr lang="en-GB" sz="1400" dirty="0" err="1"/>
              <a:t>Plumbley</a:t>
            </a:r>
            <a:r>
              <a:rPr lang="en-GB" sz="1400" dirty="0"/>
              <a:t>, Y. Zou, and W. Wang, "</a:t>
            </a:r>
            <a:r>
              <a:rPr lang="en-GB" sz="1400" dirty="0" err="1"/>
              <a:t>WavCaps</a:t>
            </a:r>
            <a:r>
              <a:rPr lang="en-GB" sz="1400" dirty="0"/>
              <a:t>: A ChatGPT-Assisted Weakly-Labelled Audio Captioning Dataset for Audio-Language Multimodal Research," </a:t>
            </a:r>
            <a:r>
              <a:rPr lang="en-GB" sz="1400" i="1" dirty="0"/>
              <a:t>IEEE/ACM Transactions on Audio Speech and Language Processing</a:t>
            </a:r>
            <a:r>
              <a:rPr lang="en-GB" sz="1400" dirty="0"/>
              <a:t>, vol. 32, pp. 3339-- 3354, 2024.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 [</a:t>
            </a:r>
            <a:r>
              <a:rPr lang="en-GB" sz="1400" dirty="0" err="1">
                <a:hlinkClick r:id="rId5"/>
              </a:rPr>
              <a:t>arXiv</a:t>
            </a:r>
            <a:r>
              <a:rPr lang="en-GB" sz="1400" dirty="0"/>
              <a:t>] [</a:t>
            </a:r>
            <a:r>
              <a:rPr lang="en-GB" sz="1400" dirty="0">
                <a:hlinkClick r:id="rId6"/>
              </a:rPr>
              <a:t>code</a:t>
            </a:r>
            <a:r>
              <a:rPr lang="en-GB" sz="1400" dirty="0"/>
              <a:t>]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https://github.com/XinhaoMei/WavCaps)</a:t>
            </a:r>
          </a:p>
        </p:txBody>
      </p:sp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6" y="288370"/>
            <a:ext cx="9515035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Statistics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1" y="4663013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536" y="801458"/>
            <a:ext cx="6671056" cy="4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120B-48D1-2C87-4594-D3409172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A4C0-3460-545E-992C-EECAD1F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4BDC32-291C-EE6A-2BB3-A4C9FB50D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347" y="2006673"/>
            <a:ext cx="9818105" cy="4304658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PANNs</a:t>
            </a:r>
            <a:r>
              <a:rPr lang="en-GB" dirty="0"/>
              <a:t> (Kong, et al, 2020): large scale CNN-based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Audio2Vec (</a:t>
            </a:r>
            <a:r>
              <a:rPr lang="en-GB" dirty="0" err="1"/>
              <a:t>Tagliasacchi</a:t>
            </a:r>
            <a:r>
              <a:rPr lang="en-GB" dirty="0"/>
              <a:t> et al, 2020): sequence to sequence unsupervised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CLAR (Al-Tahan and </a:t>
            </a:r>
            <a:r>
              <a:rPr lang="en-GB" dirty="0" err="1"/>
              <a:t>Mohsenzadeh</a:t>
            </a:r>
            <a:r>
              <a:rPr lang="en-GB" dirty="0"/>
              <a:t>, 2021):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COLA (Saeed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BOYL-A (</a:t>
            </a:r>
            <a:r>
              <a:rPr lang="en-GB" dirty="0" err="1"/>
              <a:t>Niizumi</a:t>
            </a:r>
            <a:r>
              <a:rPr lang="en-GB" dirty="0"/>
              <a:t>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AST (Gong et al, 2021): large scale transformer-based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ATST (Li and Li, 2022): transformer-based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MAE-AST (Baade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SSAST (Gong et al, 2022): self-supervised AST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Audio-MAE (Huang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BEATs (Chen et al, 2023): audio pre-training with acoustic tokenizers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ASiT</a:t>
            </a:r>
            <a:r>
              <a:rPr lang="en-GB" dirty="0"/>
              <a:t> (</a:t>
            </a:r>
            <a:r>
              <a:rPr lang="en-GB" dirty="0" err="1"/>
              <a:t>Atito</a:t>
            </a:r>
            <a:r>
              <a:rPr lang="en-GB" dirty="0"/>
              <a:t> et al, 2024): self-supervised models for general audio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 dirty="0"/>
              <a:t>SSLAM (Alex et al, 2025): self-supervised learning from audio mixtures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6F462-4B57-6127-1218-F9A1B96411D4}"/>
              </a:ext>
            </a:extLst>
          </p:cNvPr>
          <p:cNvSpPr txBox="1"/>
          <p:nvPr/>
        </p:nvSpPr>
        <p:spPr>
          <a:xfrm>
            <a:off x="595863" y="1098584"/>
            <a:ext cx="1120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Learning </a:t>
            </a:r>
            <a:r>
              <a:rPr lang="en-GB" sz="2400" b="1" dirty="0">
                <a:latin typeface="+mj-lt"/>
              </a:rPr>
              <a:t>general/universal audio representations </a:t>
            </a:r>
            <a:r>
              <a:rPr lang="en-GB" sz="2400" dirty="0">
                <a:latin typeface="+mj-lt"/>
              </a:rPr>
              <a:t>from large scale audio data shows promising performance in downstream tasks (classification, separation, retrieval, etc):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1AA7B-1B37-99C7-9FC2-F303C42CCD92}"/>
              </a:ext>
            </a:extLst>
          </p:cNvPr>
          <p:cNvSpPr txBox="1"/>
          <p:nvPr/>
        </p:nvSpPr>
        <p:spPr>
          <a:xfrm>
            <a:off x="1020892" y="6111276"/>
            <a:ext cx="107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mean Average Precision (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mAP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) on 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AudioSet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: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31.4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(2017)  -&gt;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55.8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412926304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067C-27C2-5FDE-F563-241FD96B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F060-B632-1DCF-C487-3C108C1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FFA4-ECEB-74E9-4BB0-35C4941A4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9F89-ABA3-3119-9BC1-7DBA8B6B3A5A}"/>
              </a:ext>
            </a:extLst>
          </p:cNvPr>
          <p:cNvSpPr txBox="1">
            <a:spLocks/>
          </p:cNvSpPr>
          <p:nvPr/>
        </p:nvSpPr>
        <p:spPr>
          <a:xfrm>
            <a:off x="663174" y="1751643"/>
            <a:ext cx="4938973" cy="261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struggle with complex and detailed prompts, leading to potential performance degradation. 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7BB47-A00B-4EC9-E4D5-02A1C0E341B6}"/>
              </a:ext>
            </a:extLst>
          </p:cNvPr>
          <p:cNvSpPr txBox="1"/>
          <p:nvPr/>
        </p:nvSpPr>
        <p:spPr>
          <a:xfrm>
            <a:off x="663174" y="1228423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Challenge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85BB7F9B-C082-CA7F-0DE5-8235F58B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7" y="1951110"/>
            <a:ext cx="6277200" cy="24977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8BF9E3-EE55-BDE5-4F7C-1BFF6E9C13AC}"/>
              </a:ext>
            </a:extLst>
          </p:cNvPr>
          <p:cNvSpPr txBox="1"/>
          <p:nvPr/>
        </p:nvSpPr>
        <p:spPr>
          <a:xfrm>
            <a:off x="6096000" y="4835962"/>
            <a:ext cx="561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audio-caption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829AC0E-1DB2-0345-386C-AE9876EE4628}"/>
              </a:ext>
            </a:extLst>
          </p:cNvPr>
          <p:cNvSpPr txBox="1"/>
          <p:nvPr/>
        </p:nvSpPr>
        <p:spPr>
          <a:xfrm>
            <a:off x="573184" y="3925592"/>
            <a:ext cx="2779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Sound-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VECaps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551DF-7790-01F8-8B0C-16BE97CFDE22}"/>
              </a:ext>
            </a:extLst>
          </p:cNvPr>
          <p:cNvSpPr txBox="1">
            <a:spLocks/>
          </p:cNvSpPr>
          <p:nvPr/>
        </p:nvSpPr>
        <p:spPr>
          <a:xfrm>
            <a:off x="663173" y="4503391"/>
            <a:ext cx="4557009" cy="1515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1.66M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high-quality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audio-caption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orders,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453192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0351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– Processing Pipeline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AAA29-DCE2-EE1D-C0C7-2104252D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08A1E6-960E-358C-8B49-0AF92770AB4B}"/>
              </a:ext>
            </a:extLst>
          </p:cNvPr>
          <p:cNvSpPr txBox="1"/>
          <p:nvPr/>
        </p:nvSpPr>
        <p:spPr>
          <a:xfrm>
            <a:off x="477079" y="5401704"/>
            <a:ext cx="11328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Y. Yuan, D. Jia, X. Zhuang, Y. Chen, Z. Chen, Y. Wang, Y. Wang, X. Liu, X. Kang, M.D. </a:t>
            </a:r>
            <a:r>
              <a:rPr lang="en-GB" sz="1400" dirty="0" err="1"/>
              <a:t>Plumbley</a:t>
            </a:r>
            <a:r>
              <a:rPr lang="en-GB" sz="1400" dirty="0"/>
              <a:t>, and W. Wang, "Sound-</a:t>
            </a:r>
            <a:r>
              <a:rPr lang="en-GB" sz="1400" dirty="0" err="1"/>
              <a:t>VECaps</a:t>
            </a:r>
            <a:r>
              <a:rPr lang="en-GB" sz="1400" dirty="0"/>
              <a:t>: Improving Audio Generation With Visual Enhanced Captions," in </a:t>
            </a:r>
            <a:r>
              <a:rPr lang="en-GB" sz="1400" i="1" dirty="0"/>
              <a:t>Proc. IEEE International Conference on Acoustics, Speech and Signal Processing</a:t>
            </a:r>
            <a:r>
              <a:rPr lang="en-GB" sz="1400" dirty="0"/>
              <a:t> (ICASSP 2025), Hyderabad, India, April 6-11, 2025. 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</a:t>
            </a:r>
          </a:p>
          <a:p>
            <a:r>
              <a:rPr lang="en-GB" dirty="0"/>
              <a:t>Paper, data &amp; code: </a:t>
            </a:r>
            <a:r>
              <a:rPr lang="en" altLang="zh-CN" sz="1800" dirty="0">
                <a:hlinkClick r:id="rId5"/>
              </a:rPr>
              <a:t>https://yyua8222.github.io/Sound-VECaps-demo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492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EC72A-02D7-899B-CD3B-3C7D27B4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34BE-1C07-9A21-4432-BB6EC16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48027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AudioSetCaps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474C-6D05-0895-D146-F684F8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52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F6A4-6E04-4E30-7857-994D263F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71EAE45E-42A3-3456-01D8-D89729D9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48" y="1412334"/>
            <a:ext cx="2880000" cy="3932589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0D53B0C-EA92-3F17-A936-AD21384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8" y="1458054"/>
            <a:ext cx="2880000" cy="3886555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A7FE0D-CEEC-A554-F83F-0EF0E13E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48" y="1412334"/>
            <a:ext cx="2160000" cy="2940287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EEBB0701-AED6-AD11-3766-61E69769D126}"/>
              </a:ext>
            </a:extLst>
          </p:cNvPr>
          <p:cNvSpPr txBox="1"/>
          <p:nvPr/>
        </p:nvSpPr>
        <p:spPr>
          <a:xfrm>
            <a:off x="573184" y="5841548"/>
            <a:ext cx="113868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Bai, H. Liu, M. Wang, D. Shi, 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Wang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D.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W.-S. Gan, and J. Chen, "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AudioSetCaps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Enriched Audio-Caption Dataset using Automated Generation Pipeline with Large Audio and Language Models," 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33, pp. 2817 - 2829, June 2025. [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arXiv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code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89641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94639-7FF1-14F1-AD25-6962F268F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C8BD-57FE-C623-8C4F-F0427963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3" y="418210"/>
            <a:ext cx="6553173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Statistics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C1112-FAAC-6207-855E-3DE87F90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53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4F031-9C4E-CCD2-AFC6-94F43CF56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graphicFrame>
        <p:nvGraphicFramePr>
          <p:cNvPr id="3" name="表格 1">
            <a:extLst>
              <a:ext uri="{FF2B5EF4-FFF2-40B4-BE49-F238E27FC236}">
                <a16:creationId xmlns:a16="http://schemas.microsoft.com/office/drawing/2014/main" id="{E44C3786-A468-38EE-D906-14E0A9FF3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388777"/>
              </p:ext>
            </p:extLst>
          </p:nvPr>
        </p:nvGraphicFramePr>
        <p:xfrm>
          <a:off x="2199640" y="1739788"/>
          <a:ext cx="7793990" cy="1785616"/>
        </p:xfrm>
        <a:graphic>
          <a:graphicData uri="http://schemas.openxmlformats.org/drawingml/2006/table">
            <a:tbl>
              <a:tblPr/>
              <a:tblGrid>
                <a:gridCol w="197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0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Dataset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Quantity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Ave-Length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Vocabulary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Caption Source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Clotho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11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AutoCaps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57K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LAION-Audio-630K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630K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7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311K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WavCaps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400K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8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24K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Auto-ACD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1.5M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18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L+A+V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Sound-VECaps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1.6M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40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50K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L+A+V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AudioSetCaps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1.9M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28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21K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L+A</a:t>
                      </a:r>
                    </a:p>
                  </a:txBody>
                  <a:tcPr marL="9842" marR="9842" marT="9842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文本框 3">
            <a:extLst>
              <a:ext uri="{FF2B5EF4-FFF2-40B4-BE49-F238E27FC236}">
                <a16:creationId xmlns:a16="http://schemas.microsoft.com/office/drawing/2014/main" id="{BA650139-143E-331C-96C1-145481705852}"/>
              </a:ext>
            </a:extLst>
          </p:cNvPr>
          <p:cNvSpPr txBox="1"/>
          <p:nvPr/>
        </p:nvSpPr>
        <p:spPr>
          <a:xfrm>
            <a:off x="2199005" y="1145428"/>
            <a:ext cx="7793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algn="l"/>
            <a:r>
              <a:rPr lang="en-US" altLang="zh-CN" sz="1400" b="0" dirty="0"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Table 1: The statistics comparison with popular audio-language datasets. Caption source: H (human), A (audio models), V (visual models), L (language models).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010496B3-517D-A0C0-34B9-0729C818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40" y="3829573"/>
            <a:ext cx="3600000" cy="173675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14CD879-168C-5F83-D122-6F3B378D9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35" y="3837193"/>
            <a:ext cx="3600000" cy="1729364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65B1652B-AB0A-2D69-D4A9-5029CFBB9990}"/>
              </a:ext>
            </a:extLst>
          </p:cNvPr>
          <p:cNvSpPr txBox="1"/>
          <p:nvPr/>
        </p:nvSpPr>
        <p:spPr>
          <a:xfrm>
            <a:off x="2199005" y="5667263"/>
            <a:ext cx="77939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algn="l"/>
            <a:r>
              <a:rPr lang="en-US" altLang="zh-CN" sz="1400" b="0" dirty="0">
                <a:solidFill>
                  <a:schemeClr val="tx1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Figure 2: Distribution of caption lengths across several popular audio caption datasets. (Left) Caption length distributions of human-labeled datasets. (Right) Caption length distributions of LLMs-assisted datasets.</a:t>
            </a:r>
          </a:p>
        </p:txBody>
      </p:sp>
    </p:spTree>
    <p:extLst>
      <p:ext uri="{BB962C8B-B14F-4D97-AF65-F5344CB8AC3E}">
        <p14:creationId xmlns:p14="http://schemas.microsoft.com/office/powerpoint/2010/main" val="1475382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An Example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D0EE-A32B-4831-A9A1-F1484381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328" y="6038547"/>
            <a:ext cx="1312025" cy="365125"/>
          </a:xfrm>
        </p:spPr>
        <p:txBody>
          <a:bodyPr/>
          <a:lstStyle/>
          <a:p>
            <a:fld id="{B82ABAA4-5EBE-4E82-8762-4025E75A148F}" type="slidenum">
              <a:rPr lang="en-GB" smtClean="0"/>
              <a:t>54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矩形: 圆角 19">
            <a:extLst>
              <a:ext uri="{FF2B5EF4-FFF2-40B4-BE49-F238E27FC236}">
                <a16:creationId xmlns:a16="http://schemas.microsoft.com/office/drawing/2014/main" id="{0F346061-4391-9334-28F7-2545B865DE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5875" y="2175277"/>
            <a:ext cx="5760000" cy="575945"/>
          </a:xfrm>
          <a:prstGeom prst="roundRect">
            <a:avLst>
              <a:gd name="adj" fmla="val 10474"/>
            </a:avLst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Female speech, Woman speaking, Background noise, Generic impact sounds, Surface contact, Babbling, Tick, Human voice, Breathing, Baby laughter</a:t>
            </a:r>
          </a:p>
        </p:txBody>
      </p:sp>
      <p:sp>
        <p:nvSpPr>
          <p:cNvPr id="7" name="矩形: 圆角 19">
            <a:extLst>
              <a:ext uri="{FF2B5EF4-FFF2-40B4-BE49-F238E27FC236}">
                <a16:creationId xmlns:a16="http://schemas.microsoft.com/office/drawing/2014/main" id="{6D62D394-AFA0-9354-9883-B03561A0E0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5875" y="3068730"/>
            <a:ext cx="5760000" cy="360000"/>
          </a:xfrm>
          <a:prstGeom prst="roundRect">
            <a:avLst>
              <a:gd name="adj" fmla="val 423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human baby laughs and gurgles as a female sings gently</a:t>
            </a:r>
          </a:p>
        </p:txBody>
      </p:sp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BC21E48A-4252-C317-ACC5-11314C78BE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25875" y="3687408"/>
            <a:ext cx="5760000" cy="360000"/>
          </a:xfrm>
          <a:prstGeom prst="roundRect">
            <a:avLst>
              <a:gd name="adj" fmla="val 78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are talking and babbling with a baby laughing and surface contact.</a:t>
            </a: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7CF429EB-B903-35C5-5CCC-DEBD229535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875" y="4369202"/>
            <a:ext cx="5760085" cy="419735"/>
          </a:xfrm>
          <a:prstGeom prst="roundRect">
            <a:avLst>
              <a:gd name="adj" fmla="val 60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sound of a laughing baby and women chatting and giggling can be heard at a busy spa.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741E1980-074C-2FE7-E2CC-F07C0B57C6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875" y="5162952"/>
            <a:ext cx="57600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tIns="0" rIns="0" bIns="0" rtlCol="0" anchor="ctr"/>
          <a:lstStyle/>
          <a:p>
            <a:pPr algn="l"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joyful interaction between a woman and a baby, as the infant giggles and the woman responds with a happy and upbeat tone.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5288C905-218D-19C6-A331-6862F6667FE7}"/>
              </a:ext>
            </a:extLst>
          </p:cNvPr>
          <p:cNvSpPr txBox="1"/>
          <p:nvPr/>
        </p:nvSpPr>
        <p:spPr>
          <a:xfrm>
            <a:off x="1225755" y="5306145"/>
            <a:ext cx="236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ID: Y0qH8FmqGI2U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9C60AED0-0486-8F46-5069-B68DAC56037E}"/>
              </a:ext>
            </a:extLst>
          </p:cNvPr>
          <p:cNvSpPr txBox="1"/>
          <p:nvPr/>
        </p:nvSpPr>
        <p:spPr>
          <a:xfrm>
            <a:off x="4725875" y="1824122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Label</a:t>
            </a: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6DB74BA0-6C4C-7FBB-81CF-82403157EC0B}"/>
              </a:ext>
            </a:extLst>
          </p:cNvPr>
          <p:cNvSpPr txBox="1"/>
          <p:nvPr/>
        </p:nvSpPr>
        <p:spPr>
          <a:xfrm>
            <a:off x="4725875" y="2778853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AudioCaps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5B11D64C-DA1B-4A40-4CBD-91CEE7C40B3A}"/>
              </a:ext>
            </a:extLst>
          </p:cNvPr>
          <p:cNvSpPr txBox="1"/>
          <p:nvPr/>
        </p:nvSpPr>
        <p:spPr>
          <a:xfrm>
            <a:off x="4725875" y="3410866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WavCaps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24C8E0A8-09A8-8436-35BD-B244C05479AA}"/>
              </a:ext>
            </a:extLst>
          </p:cNvPr>
          <p:cNvSpPr txBox="1"/>
          <p:nvPr/>
        </p:nvSpPr>
        <p:spPr>
          <a:xfrm>
            <a:off x="4725875" y="4062401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Auto-ACD</a:t>
            </a: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C0AA8E2B-B990-B323-7B12-861AEA5E1C06}"/>
              </a:ext>
            </a:extLst>
          </p:cNvPr>
          <p:cNvSpPr txBox="1"/>
          <p:nvPr/>
        </p:nvSpPr>
        <p:spPr>
          <a:xfrm>
            <a:off x="4725875" y="4873710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AudioSetCaps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83578597-206E-0CD9-5517-2588640C87D8}"/>
              </a:ext>
            </a:extLst>
          </p:cNvPr>
          <p:cNvSpPr txBox="1"/>
          <p:nvPr/>
        </p:nvSpPr>
        <p:spPr>
          <a:xfrm>
            <a:off x="10270060" y="1376447"/>
            <a:ext cx="1420495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Subjective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Score</a:t>
            </a: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3EF46D2C-C2E0-A08B-52C7-1EC5C86FA354}"/>
              </a:ext>
            </a:extLst>
          </p:cNvPr>
          <p:cNvSpPr txBox="1"/>
          <p:nvPr/>
        </p:nvSpPr>
        <p:spPr>
          <a:xfrm>
            <a:off x="6544515" y="1545792"/>
            <a:ext cx="21221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Dataset-Caption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CFD1B2D4-C1F9-8A71-C0CD-B5062F5B1C00}"/>
              </a:ext>
            </a:extLst>
          </p:cNvPr>
          <p:cNvSpPr txBox="1"/>
          <p:nvPr/>
        </p:nvSpPr>
        <p:spPr>
          <a:xfrm>
            <a:off x="10620308" y="2339765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97D993B-935F-8CA4-117C-9A48775F03AD}"/>
              </a:ext>
            </a:extLst>
          </p:cNvPr>
          <p:cNvSpPr txBox="1"/>
          <p:nvPr/>
        </p:nvSpPr>
        <p:spPr>
          <a:xfrm>
            <a:off x="10620308" y="3061450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F72B16E6-4422-3CDD-9813-B6DD12E37394}"/>
              </a:ext>
            </a:extLst>
          </p:cNvPr>
          <p:cNvSpPr txBox="1"/>
          <p:nvPr/>
        </p:nvSpPr>
        <p:spPr>
          <a:xfrm>
            <a:off x="10620308" y="3675683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2523323D-E12C-527C-933C-6DACE732255B}"/>
              </a:ext>
            </a:extLst>
          </p:cNvPr>
          <p:cNvSpPr txBox="1"/>
          <p:nvPr/>
        </p:nvSpPr>
        <p:spPr>
          <a:xfrm>
            <a:off x="10620308" y="4369106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FFB29C37-BAA0-DC69-8E76-D21CCFCE273F}"/>
              </a:ext>
            </a:extLst>
          </p:cNvPr>
          <p:cNvSpPr txBox="1"/>
          <p:nvPr/>
        </p:nvSpPr>
        <p:spPr>
          <a:xfrm>
            <a:off x="10620308" y="5306167"/>
            <a:ext cx="720000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</a:t>
            </a:r>
          </a:p>
        </p:txBody>
      </p:sp>
      <p:pic>
        <p:nvPicPr>
          <p:cNvPr id="28" name="0qH8FmqGI2U">
            <a:hlinkClick r:id="" action="ppaction://media"/>
            <a:extLst>
              <a:ext uri="{FF2B5EF4-FFF2-40B4-BE49-F238E27FC236}">
                <a16:creationId xmlns:a16="http://schemas.microsoft.com/office/drawing/2014/main" id="{5FC57CC8-B67B-BA7A-DED3-25B6572A9A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975" y="233974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00BBC-7169-D41E-3E3D-2FFBBA2A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489D-66BC-724E-A0D2-94FEF51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57FD-AB86-460A-1945-663EA2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55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6D14C-EDD1-76D8-D837-978C023E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F316B8-7E1C-CB74-04AA-9921DBEF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49" y="1419140"/>
            <a:ext cx="9668874" cy="550843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Summary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language-audio models are promising - offering new opportunities to solve problems in conventional audio tasks and newly emerging audio tasks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These models often provide SOTA performance in many downstream tasks and may offer new capabilities that were not available in previous audio models. 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unified models for multi-tasks (e.g. understanding and generation) and multi-modal data (audio, visual, language)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Improving controllability/personalization/</a:t>
            </a:r>
            <a:r>
              <a:rPr lang="en-US" dirty="0" err="1">
                <a:solidFill>
                  <a:schemeClr val="tx1"/>
                </a:solidFill>
              </a:rPr>
              <a:t>customisation</a:t>
            </a:r>
            <a:r>
              <a:rPr lang="en-US" dirty="0">
                <a:solidFill>
                  <a:schemeClr val="tx1"/>
                </a:solidFill>
              </a:rPr>
              <a:t> of LALMs in various downstream tasks (e.g. generation and captioning)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LALMs for long form audio activity understanding, reasoning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</a:rPr>
              <a:t>Developing LALMs for spatial audio generation and reasoning </a:t>
            </a: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physics-based model + data driven models</a:t>
            </a:r>
          </a:p>
          <a:p>
            <a:pPr marL="201168" lvl="1" indent="0" algn="just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7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0B57-0A0F-2AEB-5895-EE27957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95" y="339165"/>
            <a:ext cx="10058400" cy="45081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Paper, Codes, Demos, and More, …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7F4-38D0-14ED-32B7-FE9BD62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94" y="1055709"/>
            <a:ext cx="6592335" cy="1638591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AudioLDM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000" dirty="0"/>
              <a:t>Paper</a:t>
            </a:r>
            <a:r>
              <a:rPr lang="en-GB" sz="2000" dirty="0"/>
              <a:t>: </a:t>
            </a:r>
            <a:r>
              <a:rPr lang="en-US" sz="2000" dirty="0">
                <a:hlinkClick r:id="rId2"/>
              </a:rPr>
              <a:t>https://arxiv.org/abs/2301.12503</a:t>
            </a:r>
            <a:endParaRPr lang="x-none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lang="en-US" sz="2000" dirty="0">
                <a:hlinkClick r:id="rId3"/>
              </a:rPr>
              <a:t>https://audioldm.github.io/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Github</a:t>
            </a:r>
            <a:r>
              <a:rPr lang="en-US" sz="20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Pretrained model: </a:t>
            </a:r>
            <a:r>
              <a:rPr lang="en-US" sz="2000" dirty="0">
                <a:hlinkClick r:id="rId4"/>
              </a:rPr>
              <a:t>https://github.com/haoheliu/AudioLDM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Evaluation tools: </a:t>
            </a:r>
            <a:r>
              <a:rPr lang="en-US" sz="2000" dirty="0">
                <a:hlinkClick r:id="rId5"/>
              </a:rPr>
              <a:t>https://github.com/haoheliu/audioldm_eval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YouTube: </a:t>
            </a:r>
            <a:r>
              <a:rPr lang="en-US" sz="2000" dirty="0">
                <a:hlinkClick r:id="rId6"/>
              </a:rPr>
              <a:t>https://www.youtube.com/watch?v=_0VTltNYhao</a:t>
            </a:r>
            <a:r>
              <a:rPr lang="en-US" sz="2000" dirty="0"/>
              <a:t> </a:t>
            </a:r>
          </a:p>
          <a:p>
            <a:endParaRPr lang="x-non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F30B-628C-F31D-4198-CC8AB6A4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4/30/2026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FBFF-1A24-344D-A5C5-BCF4FD509E4C}"/>
              </a:ext>
            </a:extLst>
          </p:cNvPr>
          <p:cNvSpPr txBox="1"/>
          <p:nvPr/>
        </p:nvSpPr>
        <p:spPr>
          <a:xfrm>
            <a:off x="616940" y="5581088"/>
            <a:ext cx="5218781" cy="124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</a:t>
            </a:r>
            <a:r>
              <a:rPr lang="x-none" dirty="0"/>
              <a:t>ode </a:t>
            </a:r>
            <a:r>
              <a:rPr lang="en-GB" dirty="0"/>
              <a:t>about other works </a:t>
            </a:r>
            <a:r>
              <a:rPr lang="x-none" dirty="0"/>
              <a:t>avaliable at: </a:t>
            </a:r>
            <a:endParaRPr lang="en-GB" dirty="0"/>
          </a:p>
          <a:p>
            <a:r>
              <a:rPr lang="en-US" dirty="0">
                <a:hlinkClick r:id="rId7"/>
              </a:rPr>
              <a:t>https://github.com/XinhaoMei/DCASE2021_task6_v2</a:t>
            </a:r>
            <a:r>
              <a:rPr lang="x-none" dirty="0">
                <a:hlinkClick r:id="rId7"/>
              </a:rPr>
              <a:t> </a:t>
            </a:r>
            <a:endParaRPr lang="x-none" dirty="0"/>
          </a:p>
          <a:p>
            <a:r>
              <a:rPr lang="en-US" dirty="0">
                <a:hlinkClick r:id="rId8"/>
              </a:rPr>
              <a:t>https://github.com/XinhaoMei/ACT</a:t>
            </a:r>
            <a:endParaRPr lang="en-US" dirty="0"/>
          </a:p>
          <a:p>
            <a:r>
              <a:rPr lang="en-GB" dirty="0">
                <a:hlinkClick r:id="rId9"/>
              </a:rPr>
              <a:t>https://github.com/liuxubo717/cl4ac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7123" y="4717392"/>
            <a:ext cx="483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WavCaps</a:t>
            </a:r>
            <a:r>
              <a:rPr lang="en-GB" dirty="0"/>
              <a:t>:</a:t>
            </a:r>
          </a:p>
          <a:p>
            <a:r>
              <a:rPr lang="en-GB" dirty="0"/>
              <a:t>Paper: https://arxiv.org/abs/2303.17395</a:t>
            </a:r>
          </a:p>
          <a:p>
            <a:r>
              <a:rPr lang="en-GB" dirty="0"/>
              <a:t>Code: https://github.com/xinhaomei/wavcaps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3553-BA16-6C1F-49F2-BD2FCF91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3A9B-FDEC-6F55-3B5A-9C9E2BF50715}"/>
              </a:ext>
            </a:extLst>
          </p:cNvPr>
          <p:cNvSpPr txBox="1"/>
          <p:nvPr/>
        </p:nvSpPr>
        <p:spPr>
          <a:xfrm>
            <a:off x="603594" y="2906847"/>
            <a:ext cx="444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Paper/code/demos at project page:</a:t>
            </a:r>
          </a:p>
          <a:p>
            <a:r>
              <a:rPr lang="en-GB" dirty="0">
                <a:hlinkClick r:id="rId11"/>
              </a:rPr>
              <a:t>https://haoheliu.github.io/SemantiCodec/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344DF-F8FD-4E1C-25FD-42E7A4F8CEF4}"/>
              </a:ext>
            </a:extLst>
          </p:cNvPr>
          <p:cNvSpPr txBox="1"/>
          <p:nvPr/>
        </p:nvSpPr>
        <p:spPr>
          <a:xfrm>
            <a:off x="603595" y="2612212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SemantiCodec</a:t>
            </a:r>
            <a:r>
              <a:rPr lang="en-GB" dirty="0"/>
              <a:t>: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6FDB-BEB3-52C7-CA84-8C180B1BF8DC}"/>
              </a:ext>
            </a:extLst>
          </p:cNvPr>
          <p:cNvSpPr txBox="1"/>
          <p:nvPr/>
        </p:nvSpPr>
        <p:spPr>
          <a:xfrm>
            <a:off x="6245085" y="4196093"/>
            <a:ext cx="59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AudioSetCaps</a:t>
            </a:r>
            <a:r>
              <a:rPr lang="en-GB" dirty="0"/>
              <a:t>:</a:t>
            </a:r>
          </a:p>
          <a:p>
            <a:r>
              <a:rPr lang="en-GB" dirty="0"/>
              <a:t>Data and code: </a:t>
            </a:r>
            <a:r>
              <a:rPr lang="en-GB" dirty="0">
                <a:hlinkClick r:id="rId12"/>
              </a:rPr>
              <a:t>https://github.com/JishengBai/AudioSetCaps</a:t>
            </a:r>
            <a:endParaRPr lang="en-GB" dirty="0"/>
          </a:p>
          <a:p>
            <a:r>
              <a:rPr lang="en-GB" dirty="0">
                <a:hlinkClick r:id="rId13"/>
              </a:rPr>
              <a:t>https://huggingface.co/datasets/baijs/AudioSetCaps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38D8A-FBBF-CB34-114A-5A8EF08F65F5}"/>
              </a:ext>
            </a:extLst>
          </p:cNvPr>
          <p:cNvSpPr txBox="1"/>
          <p:nvPr/>
        </p:nvSpPr>
        <p:spPr>
          <a:xfrm>
            <a:off x="6245085" y="5227911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Sound-</a:t>
            </a:r>
            <a:r>
              <a:rPr lang="en-GB" b="1" dirty="0" err="1">
                <a:solidFill>
                  <a:srgbClr val="7030A0"/>
                </a:solidFill>
              </a:rPr>
              <a:t>VECaps</a:t>
            </a:r>
            <a:r>
              <a:rPr lang="en-GB" dirty="0"/>
              <a:t>: paper, data &amp; code: </a:t>
            </a:r>
          </a:p>
          <a:p>
            <a:r>
              <a:rPr lang="en" altLang="zh-CN" sz="1800" dirty="0">
                <a:hlinkClick r:id="rId14"/>
              </a:rPr>
              <a:t>https://yyua8222.github.io/Sound-VECaps-demo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887AC-4E13-05A1-721B-E98BE4FAAA84}"/>
              </a:ext>
            </a:extLst>
          </p:cNvPr>
          <p:cNvSpPr txBox="1"/>
          <p:nvPr/>
        </p:nvSpPr>
        <p:spPr>
          <a:xfrm>
            <a:off x="6245085" y="2660366"/>
            <a:ext cx="525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WavJourney</a:t>
            </a:r>
            <a:r>
              <a:rPr lang="en-GB" b="1" dirty="0"/>
              <a:t>:</a:t>
            </a:r>
          </a:p>
          <a:p>
            <a:r>
              <a:rPr lang="en-GB" dirty="0"/>
              <a:t>Paper:</a:t>
            </a:r>
            <a:r>
              <a:rPr lang="en-GB" b="1" dirty="0"/>
              <a:t> </a:t>
            </a:r>
            <a:r>
              <a:rPr lang="en-GB" dirty="0">
                <a:hlinkClick r:id="rId15"/>
              </a:rPr>
              <a:t>https://arxiv.org/abs/2307.14335</a:t>
            </a:r>
            <a:endParaRPr lang="en-GB" dirty="0"/>
          </a:p>
          <a:p>
            <a:r>
              <a:rPr lang="en-GB" dirty="0"/>
              <a:t>Code:</a:t>
            </a:r>
            <a:r>
              <a:rPr lang="en-GB" b="1" dirty="0"/>
              <a:t> </a:t>
            </a:r>
            <a:r>
              <a:rPr lang="en-GB" dirty="0">
                <a:hlinkClick r:id="rId16"/>
              </a:rPr>
              <a:t>https://github.com/Audio-AGI/WavJourney</a:t>
            </a:r>
            <a:endParaRPr lang="en-GB" dirty="0"/>
          </a:p>
          <a:p>
            <a:r>
              <a:rPr lang="en-US" altLang="zh-CN" dirty="0"/>
              <a:t>Demo</a:t>
            </a:r>
            <a:r>
              <a:rPr lang="en-GB" dirty="0"/>
              <a:t>:</a:t>
            </a:r>
            <a:r>
              <a:rPr lang="en-GB" b="1" dirty="0"/>
              <a:t> </a:t>
            </a:r>
            <a:r>
              <a:rPr lang="en-GB" dirty="0">
                <a:hlinkClick r:id="rId17"/>
              </a:rPr>
              <a:t>https://huggingface.co/spaces/Audio-AGI/WavJourney</a:t>
            </a:r>
            <a:r>
              <a:rPr lang="en-GB" b="1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F54573-69DB-04AA-95DB-8CE0DC372E80}"/>
              </a:ext>
            </a:extLst>
          </p:cNvPr>
          <p:cNvSpPr txBox="1">
            <a:spLocks/>
          </p:cNvSpPr>
          <p:nvPr/>
        </p:nvSpPr>
        <p:spPr>
          <a:xfrm>
            <a:off x="6245085" y="751682"/>
            <a:ext cx="5793023" cy="58763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AudioLDM2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https://audioldm.github.io/audioldm2/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4674FF-2411-280D-C6DE-AD9D15D29714}"/>
              </a:ext>
            </a:extLst>
          </p:cNvPr>
          <p:cNvSpPr txBox="1">
            <a:spLocks/>
          </p:cNvSpPr>
          <p:nvPr/>
        </p:nvSpPr>
        <p:spPr>
          <a:xfrm>
            <a:off x="6264962" y="1412712"/>
            <a:ext cx="5098829" cy="56247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APT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19"/>
              </a:rPr>
              <a:t>https://github.com/JinhuaLiang/APT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9EEC56-D3A1-1958-4E3F-26FE0636B212}"/>
              </a:ext>
            </a:extLst>
          </p:cNvPr>
          <p:cNvSpPr txBox="1">
            <a:spLocks/>
          </p:cNvSpPr>
          <p:nvPr/>
        </p:nvSpPr>
        <p:spPr>
          <a:xfrm>
            <a:off x="6263651" y="2150614"/>
            <a:ext cx="5177031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WavCraft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0"/>
              </a:rPr>
              <a:t>https://github.com/JinhuaLiang/WavCraft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8E2615-0D1A-68D9-12BE-ADB34ADFBA12}"/>
              </a:ext>
            </a:extLst>
          </p:cNvPr>
          <p:cNvSpPr txBox="1">
            <a:spLocks/>
          </p:cNvSpPr>
          <p:nvPr/>
        </p:nvSpPr>
        <p:spPr>
          <a:xfrm>
            <a:off x="616940" y="3585119"/>
            <a:ext cx="5028486" cy="1132273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AudioSep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1"/>
              </a:rPr>
              <a:t>https://github.com/Audio-AGI/AudioSep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rgbClr val="7030A0"/>
                </a:solidFill>
              </a:rPr>
              <a:t>RFM-EDITING</a:t>
            </a:r>
            <a:r>
              <a:rPr lang="en-US" sz="2000" b="1" dirty="0"/>
              <a:t>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hlinkClick r:id="rId22"/>
              </a:rPr>
              <a:t>https://katelin-glt.github.io/RFM-Editing-Demo/</a:t>
            </a: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7A322C-9672-9D02-45BA-D9664EAF3977}"/>
              </a:ext>
            </a:extLst>
          </p:cNvPr>
          <p:cNvSpPr txBox="1"/>
          <p:nvPr/>
        </p:nvSpPr>
        <p:spPr>
          <a:xfrm>
            <a:off x="6263651" y="5996016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GCDance</a:t>
            </a:r>
            <a:r>
              <a:rPr lang="en-GB" dirty="0"/>
              <a:t>: paper, data &amp; code: </a:t>
            </a:r>
          </a:p>
          <a:p>
            <a:r>
              <a:rPr lang="en-GB" dirty="0">
                <a:hlinkClick r:id="rId23"/>
              </a:rPr>
              <a:t>https://xinranliu7715.github.io/gcdance/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666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57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F5C29-2271-6816-8311-A6540CF0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82" y="1042201"/>
            <a:ext cx="3871514" cy="54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14563-8AA5-E15F-A9F3-AD625FFDE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5" t="52091" r="31707"/>
          <a:stretch/>
        </p:blipFill>
        <p:spPr>
          <a:xfrm>
            <a:off x="7834466" y="2528722"/>
            <a:ext cx="963885" cy="46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607C-8467-A091-E4AC-9D126FD8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373024"/>
            <a:ext cx="10300138" cy="463596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Large-Scale Pre-trained Audio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F7912-418F-940E-5D28-71363297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7293"/>
            <a:ext cx="6710536" cy="4525963"/>
          </a:xfrm>
        </p:spPr>
        <p:txBody>
          <a:bodyPr>
            <a:normAutofit/>
          </a:bodyPr>
          <a:lstStyle/>
          <a:p>
            <a:r>
              <a:rPr lang="en-GB" dirty="0" err="1"/>
              <a:t>Wavegram</a:t>
            </a:r>
            <a:r>
              <a:rPr lang="en-GB" dirty="0"/>
              <a:t>-</a:t>
            </a:r>
            <a:r>
              <a:rPr lang="en-GB" dirty="0" err="1"/>
              <a:t>Logmel</a:t>
            </a:r>
            <a:r>
              <a:rPr lang="en-GB" dirty="0"/>
              <a:t>-CNN for </a:t>
            </a:r>
            <a:r>
              <a:rPr lang="en-GB" dirty="0" err="1"/>
              <a:t>AudioSet</a:t>
            </a:r>
            <a:r>
              <a:rPr lang="en-GB" dirty="0"/>
              <a:t>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Time-domain (“</a:t>
            </a:r>
            <a:r>
              <a:rPr lang="en-GB" dirty="0" err="1"/>
              <a:t>Wavegram</a:t>
            </a:r>
            <a:r>
              <a:rPr lang="en-GB" dirty="0"/>
              <a:t>”),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  <a:p>
            <a:r>
              <a:rPr lang="en-GB" dirty="0"/>
              <a:t>Data augmentation, e.g. use </a:t>
            </a:r>
            <a:r>
              <a:rPr lang="en-GB" dirty="0" err="1"/>
              <a:t>SpecAugment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randomly mask time and frequency stripes of 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C0497-07C3-84EF-1679-06D306FE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6" r="31707" b="47551"/>
          <a:stretch/>
        </p:blipFill>
        <p:spPr>
          <a:xfrm>
            <a:off x="11074826" y="4478840"/>
            <a:ext cx="1008110" cy="50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EEAB3-4212-C0EF-1981-13C79DBD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4" y="4294598"/>
            <a:ext cx="7136678" cy="165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28EDF-01B1-6FC0-9C42-8B7499B88838}"/>
              </a:ext>
            </a:extLst>
          </p:cNvPr>
          <p:cNvSpPr txBox="1"/>
          <p:nvPr/>
        </p:nvSpPr>
        <p:spPr>
          <a:xfrm>
            <a:off x="507494" y="6149949"/>
            <a:ext cx="9067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262626"/>
                </a:solidFill>
              </a:rPr>
              <a:t>Q. Kong, Y. Cao, T. Iqbal, Y. Wang, W. Wang, and M. D. </a:t>
            </a:r>
            <a:r>
              <a:rPr lang="en-GB" sz="1400" dirty="0" err="1">
                <a:solidFill>
                  <a:srgbClr val="262626"/>
                </a:solidFill>
              </a:rPr>
              <a:t>Plumbley</a:t>
            </a:r>
            <a:r>
              <a:rPr lang="en-GB" sz="1400" dirty="0">
                <a:solidFill>
                  <a:srgbClr val="262626"/>
                </a:solidFill>
              </a:rPr>
              <a:t>, "PANNs: large-scale pretrained audio neural networks for audio pattern recognition", </a:t>
            </a:r>
            <a:r>
              <a:rPr lang="en-GB" sz="1400" i="1" dirty="0">
                <a:solidFill>
                  <a:srgbClr val="262626"/>
                </a:solidFill>
              </a:rPr>
              <a:t>IEEE/ACM Transactions on Audio Speech and Language Processing</a:t>
            </a:r>
            <a:r>
              <a:rPr lang="en-GB" sz="1400" dirty="0">
                <a:solidFill>
                  <a:srgbClr val="262626"/>
                </a:solidFill>
              </a:rPr>
              <a:t>, 2020.</a:t>
            </a:r>
            <a:r>
              <a:rPr lang="en-GB" sz="1400" dirty="0"/>
              <a:t> [</a:t>
            </a:r>
            <a:r>
              <a:rPr lang="en-GB" sz="1400" dirty="0">
                <a:hlinkClick r:id="rId5"/>
              </a:rPr>
              <a:t>PDF</a:t>
            </a:r>
            <a:r>
              <a:rPr lang="en-GB" sz="1400" dirty="0"/>
              <a:t>] [</a:t>
            </a:r>
            <a:r>
              <a:rPr lang="en-GB" sz="1400" dirty="0">
                <a:hlinkClick r:id="rId6"/>
              </a:rPr>
              <a:t>code</a:t>
            </a:r>
            <a:r>
              <a:rPr lang="en-GB" sz="1400" dirty="0"/>
              <a:t>]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030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43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Demo</a:t>
            </a:r>
          </a:p>
        </p:txBody>
      </p:sp>
      <p:pic>
        <p:nvPicPr>
          <p:cNvPr id="5" name="PANNs-Video">
            <a:hlinkClick r:id="" action="ppaction://media"/>
            <a:extLst>
              <a:ext uri="{FF2B5EF4-FFF2-40B4-BE49-F238E27FC236}">
                <a16:creationId xmlns:a16="http://schemas.microsoft.com/office/drawing/2014/main" id="{E2881AD9-CF06-BBEC-D271-EB8E5A8C2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71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8" y="761249"/>
            <a:ext cx="10633326" cy="59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5166-9D3E-B2D7-107B-63508DF6F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1F27-A1ED-9D0F-960B-CB40416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FF79A-08B7-ED5A-3D6F-E0BB4A80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9" y="1214756"/>
            <a:ext cx="9215035" cy="4200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74F134-1357-AA32-8032-99D325C7BC20}"/>
              </a:ext>
            </a:extLst>
          </p:cNvPr>
          <p:cNvSpPr txBox="1"/>
          <p:nvPr/>
        </p:nvSpPr>
        <p:spPr>
          <a:xfrm>
            <a:off x="2412723" y="5643244"/>
            <a:ext cx="850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Leaderboard</a:t>
            </a:r>
            <a:r>
              <a:rPr lang="en-GB" dirty="0"/>
              <a:t>: </a:t>
            </a:r>
          </a:p>
          <a:p>
            <a:r>
              <a:rPr lang="en-GB" dirty="0">
                <a:hlinkClick r:id="rId3"/>
              </a:rPr>
              <a:t>https://paperswithcode.com/sota/audio-classification-on-audioset</a:t>
            </a:r>
            <a:endParaRPr lang="en-GB" dirty="0"/>
          </a:p>
          <a:p>
            <a:r>
              <a:rPr lang="en-GB" dirty="0">
                <a:hlinkClick r:id="rId4"/>
              </a:rPr>
              <a:t>https://www.codesota.com/audio/classification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836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FBBF-8563-55F6-C0C8-8EB9C265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4957-195C-41FC-01F5-EE0D49C5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35EC2-57E5-00FF-0E41-54B8E85ABAB5}"/>
              </a:ext>
            </a:extLst>
          </p:cNvPr>
          <p:cNvSpPr txBox="1"/>
          <p:nvPr/>
        </p:nvSpPr>
        <p:spPr>
          <a:xfrm>
            <a:off x="757444" y="6044756"/>
            <a:ext cx="1107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83838"/>
                </a:solidFill>
                <a:effectLst/>
                <a:latin typeface="Inter"/>
              </a:rPr>
              <a:t>Courtesy to Aravind Pai</a:t>
            </a:r>
            <a:r>
              <a:rPr lang="en-GB" dirty="0">
                <a:solidFill>
                  <a:srgbClr val="383838"/>
                </a:solidFill>
                <a:latin typeface="Inter"/>
              </a:rPr>
              <a:t>: </a:t>
            </a:r>
            <a:r>
              <a:rPr lang="en-GB" sz="1400" dirty="0"/>
              <a:t>https://www.analyticsvidhya.com/blog/2023/07/beginners-guide-to-build-large-language-models-from-scratch/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A1A44-5699-91D2-085D-B670F3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59" y="1179488"/>
            <a:ext cx="8615155" cy="4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DA1E74-1227-4018-B582-94AF42BB3D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a1cffe9-b1fc-4d09-be3f-916ceaf407fd"/>
    <ds:schemaRef ds:uri="7ed5784c-4c6f-4d46-97dc-4c26ee444e0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BF43FE2-0CB2-47F8-85E9-B3E6DB4DE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92D906-E0F6-4699-BD0F-A258B09852D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25131</TotalTime>
  <Words>5492</Words>
  <Application>Microsoft Office PowerPoint</Application>
  <PresentationFormat>Widescreen</PresentationFormat>
  <Paragraphs>720</Paragraphs>
  <Slides>57</Slides>
  <Notes>5</Notes>
  <HiddenSlides>0</HiddenSlides>
  <MMClips>47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-apple-system</vt:lpstr>
      <vt:lpstr>等线</vt:lpstr>
      <vt:lpstr>Inter</vt:lpstr>
      <vt:lpstr>Lucida Grande</vt:lpstr>
      <vt:lpstr>Noto Sans Med</vt:lpstr>
      <vt:lpstr>Söhne</vt:lpstr>
      <vt:lpstr>Space Grotesk</vt:lpstr>
      <vt:lpstr>Aptos</vt:lpstr>
      <vt:lpstr>Aptos Display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1_Retrospect</vt:lpstr>
      <vt:lpstr>Office Theme</vt:lpstr>
      <vt:lpstr>Large Audio-Language Models: Algorithms and Applications</vt:lpstr>
      <vt:lpstr>Many thanks to…</vt:lpstr>
      <vt:lpstr>Outline</vt:lpstr>
      <vt:lpstr>Audio Signal Processing</vt:lpstr>
      <vt:lpstr>(Large) Audio Models</vt:lpstr>
      <vt:lpstr>PANNs: Large-Scale Pre-trained Audio Neural Networks</vt:lpstr>
      <vt:lpstr>PANNs: Demo</vt:lpstr>
      <vt:lpstr>(Large) Audio Models</vt:lpstr>
      <vt:lpstr>Large Language Models (LLMs)</vt:lpstr>
      <vt:lpstr>Large Language Models (LLMs)</vt:lpstr>
      <vt:lpstr>Large Audio-Language Models: Why? </vt:lpstr>
      <vt:lpstr>An Example: Language-Queried Audio Source Separation</vt:lpstr>
      <vt:lpstr>Large Audio Language Models - Examples </vt:lpstr>
      <vt:lpstr>(Large) Audio-Language Datasets</vt:lpstr>
      <vt:lpstr>Large Audio-Language Models- Recent Progress</vt:lpstr>
      <vt:lpstr>Trends and Open Questions in LLAMs </vt:lpstr>
      <vt:lpstr>Typical Methods for Fusing Audio and Language</vt:lpstr>
      <vt:lpstr>Task 1: Audio to Text Generation </vt:lpstr>
      <vt:lpstr>An Example: CNN-Transformer Encoder-Decoder </vt:lpstr>
      <vt:lpstr>Audio Captioning Demos</vt:lpstr>
      <vt:lpstr>Task 2: Audio Question Answering &amp; Reasoning</vt:lpstr>
      <vt:lpstr>Task: Audio Reasoning – APT</vt:lpstr>
      <vt:lpstr>APT – Instruction Aware-Architecture</vt:lpstr>
      <vt:lpstr>APT – Curriculum Learning</vt:lpstr>
      <vt:lpstr>APT – Reasoning Example</vt:lpstr>
      <vt:lpstr>APT – Experimental Results</vt:lpstr>
      <vt:lpstr>APT – Demos</vt:lpstr>
      <vt:lpstr>Task 3: Text to Audio Generation</vt:lpstr>
      <vt:lpstr>AudioLDM</vt:lpstr>
      <vt:lpstr>AudioLDM – Experimental Results</vt:lpstr>
      <vt:lpstr>AudioLDM 2 – LLM+LDM</vt:lpstr>
      <vt:lpstr>AudioLDM 2 - Architecture</vt:lpstr>
      <vt:lpstr>AudioLDM 2 - Performance</vt:lpstr>
      <vt:lpstr>AudioLDM 2 - Demo</vt:lpstr>
      <vt:lpstr>Audio Storytelling - WavJourney</vt:lpstr>
      <vt:lpstr>WavJourney – Overall Architecture </vt:lpstr>
      <vt:lpstr>WavJourney – Sound Demo for Science Fiction Storytelling</vt:lpstr>
      <vt:lpstr>Dance Generation</vt:lpstr>
      <vt:lpstr>Demo</vt:lpstr>
      <vt:lpstr>Task 4: LLMs for Controllable Audio Editing</vt:lpstr>
      <vt:lpstr>WavCraft – Overall Architecture</vt:lpstr>
      <vt:lpstr>RFM-EDITING</vt:lpstr>
      <vt:lpstr>Task 5: Neural Audio Codec</vt:lpstr>
      <vt:lpstr>Task 5: Limitations &amp; Motivations</vt:lpstr>
      <vt:lpstr>PowerPoint Presentation</vt:lpstr>
      <vt:lpstr>PowerPoint Presentation</vt:lpstr>
      <vt:lpstr>PowerPoint Presentation</vt:lpstr>
      <vt:lpstr>Dataset: WavCaps</vt:lpstr>
      <vt:lpstr>WavCaps – Statistics</vt:lpstr>
      <vt:lpstr>Sound-VECaps</vt:lpstr>
      <vt:lpstr>Sound-VECaps – Processing Pipeline</vt:lpstr>
      <vt:lpstr>Dataset: AudioSetCaps</vt:lpstr>
      <vt:lpstr>AudioSetCaps – Statistics </vt:lpstr>
      <vt:lpstr>AudioSetCaps – An Example</vt:lpstr>
      <vt:lpstr>Conclusion &amp; Future Works</vt:lpstr>
      <vt:lpstr>Paper, Codes, Demos, and More,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165</cp:revision>
  <dcterms:created xsi:type="dcterms:W3CDTF">2019-11-11T18:26:00Z</dcterms:created>
  <dcterms:modified xsi:type="dcterms:W3CDTF">2026-04-30T16:28:09Z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0x010100E685071711CE4A45B42500DFA915E756</vt:lpwstr>
  </property>
</Properties>
</file>