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  <p:sldMasterId id="2147483732" r:id="rId5"/>
    <p:sldMasterId id="2147483772" r:id="rId6"/>
    <p:sldMasterId id="2147483785" r:id="rId7"/>
  </p:sldMasterIdLst>
  <p:notesMasterIdLst>
    <p:notesMasterId r:id="rId51"/>
  </p:notesMasterIdLst>
  <p:handoutMasterIdLst>
    <p:handoutMasterId r:id="rId52"/>
  </p:handoutMasterIdLst>
  <p:sldIdLst>
    <p:sldId id="256" r:id="rId8"/>
    <p:sldId id="444" r:id="rId9"/>
    <p:sldId id="257" r:id="rId10"/>
    <p:sldId id="642" r:id="rId11"/>
    <p:sldId id="641" r:id="rId12"/>
    <p:sldId id="516" r:id="rId13"/>
    <p:sldId id="525" r:id="rId14"/>
    <p:sldId id="647" r:id="rId15"/>
    <p:sldId id="643" r:id="rId16"/>
    <p:sldId id="640" r:id="rId17"/>
    <p:sldId id="529" r:id="rId18"/>
    <p:sldId id="604" r:id="rId19"/>
    <p:sldId id="637" r:id="rId20"/>
    <p:sldId id="603" r:id="rId21"/>
    <p:sldId id="648" r:id="rId22"/>
    <p:sldId id="258" r:id="rId23"/>
    <p:sldId id="305" r:id="rId24"/>
    <p:sldId id="563" r:id="rId25"/>
    <p:sldId id="624" r:id="rId26"/>
    <p:sldId id="616" r:id="rId27"/>
    <p:sldId id="622" r:id="rId28"/>
    <p:sldId id="310" r:id="rId29"/>
    <p:sldId id="319" r:id="rId30"/>
    <p:sldId id="575" r:id="rId31"/>
    <p:sldId id="580" r:id="rId32"/>
    <p:sldId id="628" r:id="rId33"/>
    <p:sldId id="597" r:id="rId34"/>
    <p:sldId id="629" r:id="rId35"/>
    <p:sldId id="611" r:id="rId36"/>
    <p:sldId id="612" r:id="rId37"/>
    <p:sldId id="649" r:id="rId38"/>
    <p:sldId id="265" r:id="rId39"/>
    <p:sldId id="377" r:id="rId40"/>
    <p:sldId id="346" r:id="rId41"/>
    <p:sldId id="347" r:id="rId42"/>
    <p:sldId id="634" r:id="rId43"/>
    <p:sldId id="633" r:id="rId44"/>
    <p:sldId id="606" r:id="rId45"/>
    <p:sldId id="625" r:id="rId46"/>
    <p:sldId id="646" r:id="rId47"/>
    <p:sldId id="574" r:id="rId48"/>
    <p:sldId id="342" r:id="rId49"/>
    <p:sldId id="33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2868"/>
    <a:srgbClr val="B7DE82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89115-0AAE-49E1-90B0-FFF2059E31ED}" v="2" dt="2025-03-17T13:51:26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82F89115-0AAE-49E1-90B0-FFF2059E31ED}"/>
    <pc:docChg chg="undo custSel modSld">
      <pc:chgData name="Wang, Wenwu Prof (CVSSP)" userId="5cff3a9f-d89f-4d7f-90a1-7b9ace01e059" providerId="ADAL" clId="{82F89115-0AAE-49E1-90B0-FFF2059E31ED}" dt="2025-03-17T14:01:40.462" v="557" actId="108"/>
      <pc:docMkLst>
        <pc:docMk/>
      </pc:docMkLst>
      <pc:sldChg chg="modSp mod">
        <pc:chgData name="Wang, Wenwu Prof (CVSSP)" userId="5cff3a9f-d89f-4d7f-90a1-7b9ace01e059" providerId="ADAL" clId="{82F89115-0AAE-49E1-90B0-FFF2059E31ED}" dt="2025-03-17T13:57:18.205" v="556" actId="20577"/>
        <pc:sldMkLst>
          <pc:docMk/>
          <pc:sldMk cId="504613955" sldId="256"/>
        </pc:sldMkLst>
        <pc:spChg chg="mod">
          <ac:chgData name="Wang, Wenwu Prof (CVSSP)" userId="5cff3a9f-d89f-4d7f-90a1-7b9ace01e059" providerId="ADAL" clId="{82F89115-0AAE-49E1-90B0-FFF2059E31ED}" dt="2025-03-17T13:55:50.529" v="513" actId="1035"/>
          <ac:spMkLst>
            <pc:docMk/>
            <pc:sldMk cId="504613955" sldId="256"/>
            <ac:spMk id="2" creationId="{A637684B-3F62-4D7C-9089-21EE55F183C0}"/>
          </ac:spMkLst>
        </pc:spChg>
        <pc:spChg chg="mod">
          <ac:chgData name="Wang, Wenwu Prof (CVSSP)" userId="5cff3a9f-d89f-4d7f-90a1-7b9ace01e059" providerId="ADAL" clId="{82F89115-0AAE-49E1-90B0-FFF2059E31ED}" dt="2025-03-17T13:57:18.205" v="556" actId="20577"/>
          <ac:spMkLst>
            <pc:docMk/>
            <pc:sldMk cId="504613955" sldId="256"/>
            <ac:spMk id="3" creationId="{46E83D32-0D6E-4B23-833D-A0987D3D3FC4}"/>
          </ac:spMkLst>
        </pc:spChg>
      </pc:sldChg>
      <pc:sldChg chg="modSp mod">
        <pc:chgData name="Wang, Wenwu Prof (CVSSP)" userId="5cff3a9f-d89f-4d7f-90a1-7b9ace01e059" providerId="ADAL" clId="{82F89115-0AAE-49E1-90B0-FFF2059E31ED}" dt="2025-03-17T10:02:50.770" v="138" actId="20577"/>
        <pc:sldMkLst>
          <pc:docMk/>
          <pc:sldMk cId="1167556824" sldId="257"/>
        </pc:sldMkLst>
        <pc:spChg chg="mod">
          <ac:chgData name="Wang, Wenwu Prof (CVSSP)" userId="5cff3a9f-d89f-4d7f-90a1-7b9ace01e059" providerId="ADAL" clId="{82F89115-0AAE-49E1-90B0-FFF2059E31ED}" dt="2025-03-17T10:02:50.770" v="138" actId="20577"/>
          <ac:spMkLst>
            <pc:docMk/>
            <pc:sldMk cId="1167556824" sldId="257"/>
            <ac:spMk id="2" creationId="{7BF871AB-63D9-5E76-3542-7B6E101019FD}"/>
          </ac:spMkLst>
        </pc:spChg>
      </pc:sldChg>
      <pc:sldChg chg="modSp mod">
        <pc:chgData name="Wang, Wenwu Prof (CVSSP)" userId="5cff3a9f-d89f-4d7f-90a1-7b9ace01e059" providerId="ADAL" clId="{82F89115-0AAE-49E1-90B0-FFF2059E31ED}" dt="2025-03-17T13:22:00.922" v="204" actId="108"/>
        <pc:sldMkLst>
          <pc:docMk/>
          <pc:sldMk cId="1052280246" sldId="346"/>
        </pc:sldMkLst>
        <pc:spChg chg="mod">
          <ac:chgData name="Wang, Wenwu Prof (CVSSP)" userId="5cff3a9f-d89f-4d7f-90a1-7b9ace01e059" providerId="ADAL" clId="{82F89115-0AAE-49E1-90B0-FFF2059E31ED}" dt="2025-03-17T13:22:00.922" v="204" actId="108"/>
          <ac:spMkLst>
            <pc:docMk/>
            <pc:sldMk cId="1052280246" sldId="346"/>
            <ac:spMk id="7" creationId="{55B2D3F5-4D40-B5F3-B75E-106EEAEA1C61}"/>
          </ac:spMkLst>
        </pc:spChg>
      </pc:sldChg>
      <pc:sldChg chg="modSp mod">
        <pc:chgData name="Wang, Wenwu Prof (CVSSP)" userId="5cff3a9f-d89f-4d7f-90a1-7b9ace01e059" providerId="ADAL" clId="{82F89115-0AAE-49E1-90B0-FFF2059E31ED}" dt="2025-03-17T13:20:58.768" v="182" actId="108"/>
        <pc:sldMkLst>
          <pc:docMk/>
          <pc:sldMk cId="4044688486" sldId="352"/>
        </pc:sldMkLst>
        <pc:spChg chg="mod">
          <ac:chgData name="Wang, Wenwu Prof (CVSSP)" userId="5cff3a9f-d89f-4d7f-90a1-7b9ace01e059" providerId="ADAL" clId="{82F89115-0AAE-49E1-90B0-FFF2059E31ED}" dt="2025-03-17T13:20:58.768" v="182" actId="108"/>
          <ac:spMkLst>
            <pc:docMk/>
            <pc:sldMk cId="4044688486" sldId="352"/>
            <ac:spMk id="14" creationId="{E87DE94C-045E-DC6C-E726-8951B4EFE7BA}"/>
          </ac:spMkLst>
        </pc:spChg>
      </pc:sldChg>
      <pc:sldChg chg="mod modShow">
        <pc:chgData name="Wang, Wenwu Prof (CVSSP)" userId="5cff3a9f-d89f-4d7f-90a1-7b9ace01e059" providerId="ADAL" clId="{82F89115-0AAE-49E1-90B0-FFF2059E31ED}" dt="2025-03-17T13:32:30.924" v="205" actId="729"/>
        <pc:sldMkLst>
          <pc:docMk/>
          <pc:sldMk cId="2041633858" sldId="524"/>
        </pc:sldMkLst>
      </pc:sldChg>
      <pc:sldChg chg="modSp mod">
        <pc:chgData name="Wang, Wenwu Prof (CVSSP)" userId="5cff3a9f-d89f-4d7f-90a1-7b9ace01e059" providerId="ADAL" clId="{82F89115-0AAE-49E1-90B0-FFF2059E31ED}" dt="2025-03-17T13:15:32.719" v="159" actId="108"/>
        <pc:sldMkLst>
          <pc:docMk/>
          <pc:sldMk cId="1681847785" sldId="575"/>
        </pc:sldMkLst>
        <pc:spChg chg="mod">
          <ac:chgData name="Wang, Wenwu Prof (CVSSP)" userId="5cff3a9f-d89f-4d7f-90a1-7b9ace01e059" providerId="ADAL" clId="{82F89115-0AAE-49E1-90B0-FFF2059E31ED}" dt="2025-03-17T13:15:32.719" v="159" actId="108"/>
          <ac:spMkLst>
            <pc:docMk/>
            <pc:sldMk cId="1681847785" sldId="575"/>
            <ac:spMk id="5" creationId="{B6255B7D-A390-338C-6B09-64501DF55389}"/>
          </ac:spMkLst>
        </pc:spChg>
      </pc:sldChg>
      <pc:sldChg chg="modSp mod">
        <pc:chgData name="Wang, Wenwu Prof (CVSSP)" userId="5cff3a9f-d89f-4d7f-90a1-7b9ace01e059" providerId="ADAL" clId="{82F89115-0AAE-49E1-90B0-FFF2059E31ED}" dt="2025-03-17T14:01:40.462" v="557" actId="108"/>
        <pc:sldMkLst>
          <pc:docMk/>
          <pc:sldMk cId="2582426942" sldId="621"/>
        </pc:sldMkLst>
        <pc:spChg chg="mod">
          <ac:chgData name="Wang, Wenwu Prof (CVSSP)" userId="5cff3a9f-d89f-4d7f-90a1-7b9ace01e059" providerId="ADAL" clId="{82F89115-0AAE-49E1-90B0-FFF2059E31ED}" dt="2025-03-17T14:01:40.462" v="557" actId="108"/>
          <ac:spMkLst>
            <pc:docMk/>
            <pc:sldMk cId="2582426942" sldId="621"/>
            <ac:spMk id="3" creationId="{1FD445E1-39C8-2F0E-6071-8F3390B0DD03}"/>
          </ac:spMkLst>
        </pc:spChg>
      </pc:sldChg>
      <pc:sldChg chg="modSp mod">
        <pc:chgData name="Wang, Wenwu Prof (CVSSP)" userId="5cff3a9f-d89f-4d7f-90a1-7b9ace01e059" providerId="ADAL" clId="{82F89115-0AAE-49E1-90B0-FFF2059E31ED}" dt="2025-03-17T13:38:05.199" v="220" actId="108"/>
        <pc:sldMkLst>
          <pc:docMk/>
          <pc:sldMk cId="2510062652" sldId="624"/>
        </pc:sldMkLst>
        <pc:spChg chg="mod">
          <ac:chgData name="Wang, Wenwu Prof (CVSSP)" userId="5cff3a9f-d89f-4d7f-90a1-7b9ace01e059" providerId="ADAL" clId="{82F89115-0AAE-49E1-90B0-FFF2059E31ED}" dt="2025-03-17T13:38:05.199" v="220" actId="108"/>
          <ac:spMkLst>
            <pc:docMk/>
            <pc:sldMk cId="2510062652" sldId="624"/>
            <ac:spMk id="3" creationId="{8D29904E-9E5C-0F39-04FE-13BA0F167C17}"/>
          </ac:spMkLst>
        </pc:spChg>
      </pc:sldChg>
    </pc:docChg>
  </pc:docChgLst>
  <pc:docChgLst>
    <pc:chgData name="Wang, Wenwu Prof (CVSSP)" userId="5cff3a9f-d89f-4d7f-90a1-7b9ace01e059" providerId="ADAL" clId="{1DAB8218-F318-4114-B054-FEA18F4EEF53}"/>
    <pc:docChg chg="modSld">
      <pc:chgData name="Wang, Wenwu Prof (CVSSP)" userId="5cff3a9f-d89f-4d7f-90a1-7b9ace01e059" providerId="ADAL" clId="{1DAB8218-F318-4114-B054-FEA18F4EEF53}" dt="2024-12-08T02:55:05.387" v="9"/>
      <pc:docMkLst>
        <pc:docMk/>
      </pc:docMkLst>
      <pc:sldChg chg="modAnim">
        <pc:chgData name="Wang, Wenwu Prof (CVSSP)" userId="5cff3a9f-d89f-4d7f-90a1-7b9ace01e059" providerId="ADAL" clId="{1DAB8218-F318-4114-B054-FEA18F4EEF53}" dt="2024-12-08T02:55:05.387" v="9"/>
        <pc:sldMkLst>
          <pc:docMk/>
          <pc:sldMk cId="372730697" sldId="574"/>
        </pc:sldMkLst>
      </pc:sldChg>
      <pc:sldChg chg="modAnim">
        <pc:chgData name="Wang, Wenwu Prof (CVSSP)" userId="5cff3a9f-d89f-4d7f-90a1-7b9ace01e059" providerId="ADAL" clId="{1DAB8218-F318-4114-B054-FEA18F4EEF53}" dt="2024-12-08T02:23:32.369" v="6"/>
        <pc:sldMkLst>
          <pc:docMk/>
          <pc:sldMk cId="1680157729" sldId="580"/>
        </pc:sldMkLst>
      </pc:sldChg>
      <pc:sldChg chg="modAnim">
        <pc:chgData name="Wang, Wenwu Prof (CVSSP)" userId="5cff3a9f-d89f-4d7f-90a1-7b9ace01e059" providerId="ADAL" clId="{1DAB8218-F318-4114-B054-FEA18F4EEF53}" dt="2024-12-08T02:11:15.857" v="3"/>
        <pc:sldMkLst>
          <pc:docMk/>
          <pc:sldMk cId="875782835" sldId="622"/>
        </pc:sldMkLst>
      </pc:sldChg>
    </pc:docChg>
  </pc:docChgLst>
  <pc:docChgLst>
    <pc:chgData name="Wang, Wenwu Prof (CVSSP)" userId="5cff3a9f-d89f-4d7f-90a1-7b9ace01e059" providerId="ADAL" clId="{116276B2-46CC-4AC4-B49D-286589A6B5BB}"/>
    <pc:docChg chg="undo custSel addSld delSld modSld sldOrd">
      <pc:chgData name="Wang, Wenwu Prof (CVSSP)" userId="5cff3a9f-d89f-4d7f-90a1-7b9ace01e059" providerId="ADAL" clId="{116276B2-46CC-4AC4-B49D-286589A6B5BB}" dt="2024-12-16T01:26:55.303" v="515" actId="1035"/>
      <pc:docMkLst>
        <pc:docMk/>
      </pc:docMkLst>
      <pc:sldChg chg="addSp delSp modSp add del mod ord">
        <pc:chgData name="Wang, Wenwu Prof (CVSSP)" userId="5cff3a9f-d89f-4d7f-90a1-7b9ace01e059" providerId="ADAL" clId="{116276B2-46CC-4AC4-B49D-286589A6B5BB}" dt="2024-12-16T01:17:56.807" v="374"/>
        <pc:sldMkLst>
          <pc:docMk/>
          <pc:sldMk cId="2505275849" sldId="265"/>
        </pc:sldMkLst>
      </pc:sldChg>
      <pc:sldChg chg="modAnim">
        <pc:chgData name="Wang, Wenwu Prof (CVSSP)" userId="5cff3a9f-d89f-4d7f-90a1-7b9ace01e059" providerId="ADAL" clId="{116276B2-46CC-4AC4-B49D-286589A6B5BB}" dt="2024-12-16T01:00:16.953" v="6"/>
        <pc:sldMkLst>
          <pc:docMk/>
          <pc:sldMk cId="110655182" sldId="339"/>
        </pc:sldMkLst>
      </pc:sldChg>
      <pc:sldChg chg="modSp mod">
        <pc:chgData name="Wang, Wenwu Prof (CVSSP)" userId="5cff3a9f-d89f-4d7f-90a1-7b9ace01e059" providerId="ADAL" clId="{116276B2-46CC-4AC4-B49D-286589A6B5BB}" dt="2024-12-16T01:25:58.158" v="495" actId="6549"/>
        <pc:sldMkLst>
          <pc:docMk/>
          <pc:sldMk cId="1316666774" sldId="342"/>
        </pc:sldMkLst>
      </pc:sldChg>
      <pc:sldChg chg="addSp delSp modSp add del mod">
        <pc:chgData name="Wang, Wenwu Prof (CVSSP)" userId="5cff3a9f-d89f-4d7f-90a1-7b9ace01e059" providerId="ADAL" clId="{116276B2-46CC-4AC4-B49D-286589A6B5BB}" dt="2024-12-16T01:24:25.547" v="490" actId="1036"/>
        <pc:sldMkLst>
          <pc:docMk/>
          <pc:sldMk cId="4044688486" sldId="352"/>
        </pc:sldMkLst>
      </pc:sldChg>
      <pc:sldChg chg="delSp add del mod">
        <pc:chgData name="Wang, Wenwu Prof (CVSSP)" userId="5cff3a9f-d89f-4d7f-90a1-7b9ace01e059" providerId="ADAL" clId="{116276B2-46CC-4AC4-B49D-286589A6B5BB}" dt="2024-12-16T01:14:13.340" v="248" actId="47"/>
        <pc:sldMkLst>
          <pc:docMk/>
          <pc:sldMk cId="2842694644" sldId="356"/>
        </pc:sldMkLst>
      </pc:sldChg>
      <pc:sldChg chg="delSp add del mod">
        <pc:chgData name="Wang, Wenwu Prof (CVSSP)" userId="5cff3a9f-d89f-4d7f-90a1-7b9ace01e059" providerId="ADAL" clId="{116276B2-46CC-4AC4-B49D-286589A6B5BB}" dt="2024-12-16T01:14:13.340" v="248" actId="47"/>
        <pc:sldMkLst>
          <pc:docMk/>
          <pc:sldMk cId="1488285732" sldId="357"/>
        </pc:sldMkLst>
      </pc:sldChg>
      <pc:sldChg chg="addSp delSp modSp add mod">
        <pc:chgData name="Wang, Wenwu Prof (CVSSP)" userId="5cff3a9f-d89f-4d7f-90a1-7b9ace01e059" providerId="ADAL" clId="{116276B2-46CC-4AC4-B49D-286589A6B5BB}" dt="2024-12-16T01:21:35.944" v="435" actId="478"/>
        <pc:sldMkLst>
          <pc:docMk/>
          <pc:sldMk cId="2898335325" sldId="377"/>
        </pc:sldMkLst>
      </pc:sldChg>
      <pc:sldChg chg="modSp mod modAnim">
        <pc:chgData name="Wang, Wenwu Prof (CVSSP)" userId="5cff3a9f-d89f-4d7f-90a1-7b9ace01e059" providerId="ADAL" clId="{116276B2-46CC-4AC4-B49D-286589A6B5BB}" dt="2024-12-16T01:26:55.303" v="515" actId="1035"/>
        <pc:sldMkLst>
          <pc:docMk/>
          <pc:sldMk cId="2789641263" sldId="606"/>
        </pc:sldMkLst>
      </pc:sldChg>
      <pc:sldChg chg="modAnim">
        <pc:chgData name="Wang, Wenwu Prof (CVSSP)" userId="5cff3a9f-d89f-4d7f-90a1-7b9ace01e059" providerId="ADAL" clId="{116276B2-46CC-4AC4-B49D-286589A6B5BB}" dt="2024-12-16T00:59:42.060" v="5"/>
        <pc:sldMkLst>
          <pc:docMk/>
          <pc:sldMk cId="1081315201" sldId="644"/>
        </pc:sldMkLst>
      </pc:sldChg>
      <pc:sldChg chg="addSp delSp modSp add mod">
        <pc:chgData name="Wang, Wenwu Prof (CVSSP)" userId="5cff3a9f-d89f-4d7f-90a1-7b9ace01e059" providerId="ADAL" clId="{116276B2-46CC-4AC4-B49D-286589A6B5BB}" dt="2024-12-16T01:13:22.413" v="231" actId="21"/>
        <pc:sldMkLst>
          <pc:docMk/>
          <pc:sldMk cId="773755490" sldId="649"/>
        </pc:sldMkLst>
      </pc:sldChg>
      <pc:sldChg chg="addSp delSp modSp add del mod ord">
        <pc:chgData name="Wang, Wenwu Prof (CVSSP)" userId="5cff3a9f-d89f-4d7f-90a1-7b9ace01e059" providerId="ADAL" clId="{116276B2-46CC-4AC4-B49D-286589A6B5BB}" dt="2024-12-16T01:21:49.549" v="438" actId="47"/>
        <pc:sldMkLst>
          <pc:docMk/>
          <pc:sldMk cId="3033983353" sldId="650"/>
        </pc:sldMkLst>
      </pc:sldChg>
      <pc:sldChg chg="add">
        <pc:chgData name="Wang, Wenwu Prof (CVSSP)" userId="5cff3a9f-d89f-4d7f-90a1-7b9ace01e059" providerId="ADAL" clId="{116276B2-46CC-4AC4-B49D-286589A6B5BB}" dt="2024-12-16T01:17:50.045" v="370" actId="2890"/>
        <pc:sldMkLst>
          <pc:docMk/>
          <pc:sldMk cId="1598005611" sldId="651"/>
        </pc:sldMkLst>
      </pc:sldChg>
      <pc:sldChg chg="add del">
        <pc:chgData name="Wang, Wenwu Prof (CVSSP)" userId="5cff3a9f-d89f-4d7f-90a1-7b9ace01e059" providerId="ADAL" clId="{116276B2-46CC-4AC4-B49D-286589A6B5BB}" dt="2024-12-16T01:11:27.973" v="172"/>
        <pc:sldMkLst>
          <pc:docMk/>
          <pc:sldMk cId="1790874879" sldId="651"/>
        </pc:sldMkLst>
      </pc:sldChg>
      <pc:sldChg chg="add del">
        <pc:chgData name="Wang, Wenwu Prof (CVSSP)" userId="5cff3a9f-d89f-4d7f-90a1-7b9ace01e059" providerId="ADAL" clId="{116276B2-46CC-4AC4-B49D-286589A6B5BB}" dt="2024-12-16T01:11:11.055" v="170"/>
        <pc:sldMkLst>
          <pc:docMk/>
          <pc:sldMk cId="2662726071" sldId="651"/>
        </pc:sldMkLst>
      </pc:sldChg>
      <pc:sldChg chg="modSp add del mod">
        <pc:chgData name="Wang, Wenwu Prof (CVSSP)" userId="5cff3a9f-d89f-4d7f-90a1-7b9ace01e059" providerId="ADAL" clId="{116276B2-46CC-4AC4-B49D-286589A6B5BB}" dt="2024-12-16T01:16:46.005" v="349" actId="47"/>
        <pc:sldMkLst>
          <pc:docMk/>
          <pc:sldMk cId="3963592064" sldId="651"/>
        </pc:sldMkLst>
      </pc:sldChg>
      <pc:sldChg chg="add del">
        <pc:chgData name="Wang, Wenwu Prof (CVSSP)" userId="5cff3a9f-d89f-4d7f-90a1-7b9ace01e059" providerId="ADAL" clId="{116276B2-46CC-4AC4-B49D-286589A6B5BB}" dt="2024-12-16T01:11:27.973" v="172"/>
        <pc:sldMkLst>
          <pc:docMk/>
          <pc:sldMk cId="665187427" sldId="652"/>
        </pc:sldMkLst>
      </pc:sldChg>
      <pc:sldChg chg="add del">
        <pc:chgData name="Wang, Wenwu Prof (CVSSP)" userId="5cff3a9f-d89f-4d7f-90a1-7b9ace01e059" providerId="ADAL" clId="{116276B2-46CC-4AC4-B49D-286589A6B5BB}" dt="2024-12-16T01:11:11.055" v="170"/>
        <pc:sldMkLst>
          <pc:docMk/>
          <pc:sldMk cId="4242498040" sldId="652"/>
        </pc:sldMkLst>
      </pc:sldChg>
      <pc:sldChg chg="add del">
        <pc:chgData name="Wang, Wenwu Prof (CVSSP)" userId="5cff3a9f-d89f-4d7f-90a1-7b9ace01e059" providerId="ADAL" clId="{116276B2-46CC-4AC4-B49D-286589A6B5BB}" dt="2024-12-16T01:11:27.973" v="172"/>
        <pc:sldMkLst>
          <pc:docMk/>
          <pc:sldMk cId="1522466012" sldId="653"/>
        </pc:sldMkLst>
      </pc:sldChg>
      <pc:sldChg chg="add del">
        <pc:chgData name="Wang, Wenwu Prof (CVSSP)" userId="5cff3a9f-d89f-4d7f-90a1-7b9ace01e059" providerId="ADAL" clId="{116276B2-46CC-4AC4-B49D-286589A6B5BB}" dt="2024-12-16T01:11:11.055" v="170"/>
        <pc:sldMkLst>
          <pc:docMk/>
          <pc:sldMk cId="1573502134" sldId="65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6/17/2025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8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6/17/2025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6/17/2025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6/17/2025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6/17/2025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7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97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2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6/17/2025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6/17/2025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6/17/2025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6/17/2025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6/17/2025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17/06/2025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6/17/2025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5.png"/><Relationship Id="rId5" Type="http://schemas.microsoft.com/office/2007/relationships/media" Target="../media/media4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hyperlink" Target="https://arxiv.org/abs/2312.00249" TargetMode="External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hyperlink" Target="https://github.com/JinhuaLiang/APT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7.png"/><Relationship Id="rId5" Type="http://schemas.microsoft.com/office/2007/relationships/media" Target="../media/media9.wav"/><Relationship Id="rId10" Type="http://schemas.openxmlformats.org/officeDocument/2006/relationships/image" Target="../media/image20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idful/Codec-SUPER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hyperlink" Target="https://github.com/haoheliu/kmeans_pytorch" TargetMode="External"/><Relationship Id="rId4" Type="http://schemas.openxmlformats.org/officeDocument/2006/relationships/hyperlink" Target="https://haoheliu.github.io/SemantiCodec/" TargetMode="External"/></Relationships>
</file>

<file path=ppt/slides/_rels/slide33.xml.rels><?xml version="1.0" encoding="UTF-8" standalone="yes"?>
<Relationships xmlns="http://schemas.openxmlformats.org/package/2006/relationships"><Relationship Id="rId13" Type="http://schemas.microsoft.com/office/2007/relationships/media" Target="../media/media19.wav"/><Relationship Id="rId18" Type="http://schemas.openxmlformats.org/officeDocument/2006/relationships/audio" Target="../media/media21.wav"/><Relationship Id="rId26" Type="http://schemas.openxmlformats.org/officeDocument/2006/relationships/audio" Target="../media/media25.wav"/><Relationship Id="rId39" Type="http://schemas.microsoft.com/office/2007/relationships/media" Target="../media/media32.wav"/><Relationship Id="rId21" Type="http://schemas.microsoft.com/office/2007/relationships/media" Target="../media/media23.wav"/><Relationship Id="rId34" Type="http://schemas.openxmlformats.org/officeDocument/2006/relationships/audio" Target="../media/media29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6" Type="http://schemas.openxmlformats.org/officeDocument/2006/relationships/audio" Target="../media/media20.wav"/><Relationship Id="rId20" Type="http://schemas.openxmlformats.org/officeDocument/2006/relationships/audio" Target="../media/media22.wav"/><Relationship Id="rId29" Type="http://schemas.microsoft.com/office/2007/relationships/media" Target="../media/media27.wav"/><Relationship Id="rId41" Type="http://schemas.openxmlformats.org/officeDocument/2006/relationships/slideLayout" Target="../slideLayouts/slideLayout37.xml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24" Type="http://schemas.openxmlformats.org/officeDocument/2006/relationships/audio" Target="../media/media24.wav"/><Relationship Id="rId32" Type="http://schemas.openxmlformats.org/officeDocument/2006/relationships/audio" Target="../media/media28.wav"/><Relationship Id="rId37" Type="http://schemas.microsoft.com/office/2007/relationships/media" Target="../media/media31.wav"/><Relationship Id="rId40" Type="http://schemas.openxmlformats.org/officeDocument/2006/relationships/audio" Target="../media/media32.wav"/><Relationship Id="rId5" Type="http://schemas.microsoft.com/office/2007/relationships/media" Target="../media/media15.wav"/><Relationship Id="rId15" Type="http://schemas.microsoft.com/office/2007/relationships/media" Target="../media/media20.wav"/><Relationship Id="rId23" Type="http://schemas.microsoft.com/office/2007/relationships/media" Target="../media/media24.wav"/><Relationship Id="rId28" Type="http://schemas.openxmlformats.org/officeDocument/2006/relationships/audio" Target="../media/media26.wav"/><Relationship Id="rId36" Type="http://schemas.openxmlformats.org/officeDocument/2006/relationships/audio" Target="../media/media30.wav"/><Relationship Id="rId10" Type="http://schemas.openxmlformats.org/officeDocument/2006/relationships/audio" Target="../media/media17.wav"/><Relationship Id="rId19" Type="http://schemas.microsoft.com/office/2007/relationships/media" Target="../media/media22.wav"/><Relationship Id="rId31" Type="http://schemas.microsoft.com/office/2007/relationships/media" Target="../media/media28.wav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audio" Target="../media/media19.wav"/><Relationship Id="rId22" Type="http://schemas.openxmlformats.org/officeDocument/2006/relationships/audio" Target="../media/media23.wav"/><Relationship Id="rId27" Type="http://schemas.microsoft.com/office/2007/relationships/media" Target="../media/media26.wav"/><Relationship Id="rId30" Type="http://schemas.openxmlformats.org/officeDocument/2006/relationships/audio" Target="../media/media27.wav"/><Relationship Id="rId35" Type="http://schemas.microsoft.com/office/2007/relationships/media" Target="../media/media30.wav"/><Relationship Id="rId43" Type="http://schemas.openxmlformats.org/officeDocument/2006/relationships/image" Target="../media/image17.png"/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12" Type="http://schemas.openxmlformats.org/officeDocument/2006/relationships/audio" Target="../media/media18.wav"/><Relationship Id="rId17" Type="http://schemas.microsoft.com/office/2007/relationships/media" Target="../media/media21.wav"/><Relationship Id="rId25" Type="http://schemas.microsoft.com/office/2007/relationships/media" Target="../media/media25.wav"/><Relationship Id="rId33" Type="http://schemas.microsoft.com/office/2007/relationships/media" Target="../media/media29.wav"/><Relationship Id="rId38" Type="http://schemas.openxmlformats.org/officeDocument/2006/relationships/audio" Target="../media/media3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yua8222.github.io/Sound-VECaps-dem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video" Target="../media/media33.mp4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33.mp4"/><Relationship Id="rId5" Type="http://schemas.openxmlformats.org/officeDocument/2006/relationships/tags" Target="../tags/tag5.xml"/><Relationship Id="rId10" Type="http://schemas.openxmlformats.org/officeDocument/2006/relationships/image" Target="../media/image49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13" Type="http://schemas.microsoft.com/office/2007/relationships/media" Target="../media/media40.wav"/><Relationship Id="rId18" Type="http://schemas.openxmlformats.org/officeDocument/2006/relationships/audio" Target="../media/media42.wav"/><Relationship Id="rId26" Type="http://schemas.openxmlformats.org/officeDocument/2006/relationships/image" Target="../media/image55.gif"/><Relationship Id="rId3" Type="http://schemas.microsoft.com/office/2007/relationships/media" Target="../media/media35.wav"/><Relationship Id="rId21" Type="http://schemas.openxmlformats.org/officeDocument/2006/relationships/image" Target="../media/image50.jpg"/><Relationship Id="rId7" Type="http://schemas.microsoft.com/office/2007/relationships/media" Target="../media/media37.wav"/><Relationship Id="rId12" Type="http://schemas.openxmlformats.org/officeDocument/2006/relationships/audio" Target="../media/media39.wav"/><Relationship Id="rId17" Type="http://schemas.microsoft.com/office/2007/relationships/media" Target="../media/media42.wav"/><Relationship Id="rId25" Type="http://schemas.openxmlformats.org/officeDocument/2006/relationships/image" Target="../media/image54.gif"/><Relationship Id="rId2" Type="http://schemas.openxmlformats.org/officeDocument/2006/relationships/audio" Target="../media/media34.wav"/><Relationship Id="rId16" Type="http://schemas.openxmlformats.org/officeDocument/2006/relationships/audio" Target="../media/media41.wav"/><Relationship Id="rId20" Type="http://schemas.openxmlformats.org/officeDocument/2006/relationships/image" Target="../media/image20.png"/><Relationship Id="rId29" Type="http://schemas.openxmlformats.org/officeDocument/2006/relationships/image" Target="../media/image58.gif"/><Relationship Id="rId1" Type="http://schemas.microsoft.com/office/2007/relationships/media" Target="../media/media34.wav"/><Relationship Id="rId6" Type="http://schemas.openxmlformats.org/officeDocument/2006/relationships/audio" Target="../media/media36.wav"/><Relationship Id="rId11" Type="http://schemas.microsoft.com/office/2007/relationships/media" Target="../media/media39.wav"/><Relationship Id="rId24" Type="http://schemas.openxmlformats.org/officeDocument/2006/relationships/image" Target="../media/image53.png"/><Relationship Id="rId5" Type="http://schemas.microsoft.com/office/2007/relationships/media" Target="../media/media36.wav"/><Relationship Id="rId15" Type="http://schemas.microsoft.com/office/2007/relationships/media" Target="../media/media41.wav"/><Relationship Id="rId23" Type="http://schemas.openxmlformats.org/officeDocument/2006/relationships/image" Target="../media/image52.jpg"/><Relationship Id="rId28" Type="http://schemas.openxmlformats.org/officeDocument/2006/relationships/image" Target="../media/image57.gif"/><Relationship Id="rId10" Type="http://schemas.openxmlformats.org/officeDocument/2006/relationships/audio" Target="../media/media38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5.wav"/><Relationship Id="rId9" Type="http://schemas.microsoft.com/office/2007/relationships/media" Target="../media/media38.wav"/><Relationship Id="rId14" Type="http://schemas.openxmlformats.org/officeDocument/2006/relationships/audio" Target="../media/media40.wav"/><Relationship Id="rId22" Type="http://schemas.openxmlformats.org/officeDocument/2006/relationships/image" Target="../media/image51.jpg"/><Relationship Id="rId27" Type="http://schemas.openxmlformats.org/officeDocument/2006/relationships/image" Target="../media/image56.gif"/><Relationship Id="rId30" Type="http://schemas.openxmlformats.org/officeDocument/2006/relationships/image" Target="../media/image59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XinhaoMei/ACT" TargetMode="External"/><Relationship Id="rId13" Type="http://schemas.openxmlformats.org/officeDocument/2006/relationships/hyperlink" Target="https://huggingface.co/datasets/baijs/AudioSetCaps" TargetMode="External"/><Relationship Id="rId18" Type="http://schemas.openxmlformats.org/officeDocument/2006/relationships/hyperlink" Target="https://audioldm.github.io/audioldm2/" TargetMode="External"/><Relationship Id="rId3" Type="http://schemas.openxmlformats.org/officeDocument/2006/relationships/hyperlink" Target="https://audioldm.github.io/" TargetMode="External"/><Relationship Id="rId21" Type="http://schemas.openxmlformats.org/officeDocument/2006/relationships/hyperlink" Target="https://github.com/Audio-AGI/AudioSep" TargetMode="External"/><Relationship Id="rId7" Type="http://schemas.openxmlformats.org/officeDocument/2006/relationships/hyperlink" Target="https://github.com/XinhaoMei/DCASE2021_task6_v2" TargetMode="External"/><Relationship Id="rId12" Type="http://schemas.openxmlformats.org/officeDocument/2006/relationships/hyperlink" Target="https://github.com/JishengBai/AudioSetCaps" TargetMode="External"/><Relationship Id="rId17" Type="http://schemas.openxmlformats.org/officeDocument/2006/relationships/hyperlink" Target="https://huggingface.co/spaces/Audio-AGI/WavJourney" TargetMode="External"/><Relationship Id="rId2" Type="http://schemas.openxmlformats.org/officeDocument/2006/relationships/hyperlink" Target="https://arxiv.org/abs/2301.12503" TargetMode="External"/><Relationship Id="rId16" Type="http://schemas.openxmlformats.org/officeDocument/2006/relationships/hyperlink" Target="https://github.com/Audio-AGI/WavJourney" TargetMode="External"/><Relationship Id="rId20" Type="http://schemas.openxmlformats.org/officeDocument/2006/relationships/hyperlink" Target="https://github.com/JinhuaLiang/WavCraf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0VTltNYhao" TargetMode="External"/><Relationship Id="rId11" Type="http://schemas.openxmlformats.org/officeDocument/2006/relationships/hyperlink" Target="https://haoheliu.github.io/SemantiCodec/" TargetMode="External"/><Relationship Id="rId5" Type="http://schemas.openxmlformats.org/officeDocument/2006/relationships/hyperlink" Target="https://github.com/haoheliu/audioldm_eval" TargetMode="External"/><Relationship Id="rId15" Type="http://schemas.openxmlformats.org/officeDocument/2006/relationships/hyperlink" Target="https://arxiv.org/abs/2307.14335" TargetMode="External"/><Relationship Id="rId10" Type="http://schemas.openxmlformats.org/officeDocument/2006/relationships/image" Target="../media/image20.png"/><Relationship Id="rId19" Type="http://schemas.openxmlformats.org/officeDocument/2006/relationships/hyperlink" Target="https://github.com/JinhuaLiang/APT" TargetMode="External"/><Relationship Id="rId4" Type="http://schemas.openxmlformats.org/officeDocument/2006/relationships/hyperlink" Target="https://github.com/haoheliu/AudioLDM" TargetMode="External"/><Relationship Id="rId9" Type="http://schemas.openxmlformats.org/officeDocument/2006/relationships/hyperlink" Target="https://github.com/liuxubo717/cl4ac" TargetMode="External"/><Relationship Id="rId14" Type="http://schemas.openxmlformats.org/officeDocument/2006/relationships/hyperlink" Target="https://yyua8222.github.io/Sound-VECaps-demo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835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Language-Audio </a:t>
            </a:r>
            <a:r>
              <a:rPr lang="en-US" altLang="zh-CN" sz="3200" b="1" dirty="0">
                <a:solidFill>
                  <a:srgbClr val="0070C0"/>
                </a:solidFill>
              </a:rPr>
              <a:t>Cross-Modal Generation: </a:t>
            </a:r>
            <a:br>
              <a:rPr lang="en-US" altLang="zh-CN" sz="3200" b="1" dirty="0">
                <a:solidFill>
                  <a:srgbClr val="0070C0"/>
                </a:solidFill>
              </a:rPr>
            </a:br>
            <a:r>
              <a:rPr lang="en-US" altLang="zh-CN" sz="3200" b="1" dirty="0">
                <a:solidFill>
                  <a:srgbClr val="0070C0"/>
                </a:solidFill>
              </a:rPr>
              <a:t>Advances in Large </a:t>
            </a:r>
            <a:r>
              <a:rPr lang="en-GB" sz="3200" b="1" dirty="0">
                <a:solidFill>
                  <a:srgbClr val="0070C0"/>
                </a:solidFill>
              </a:rPr>
              <a:t>Models and Algorithms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5800" y="2385390"/>
            <a:ext cx="12960626" cy="4262328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GB" sz="24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Professor in Signal Processing and Machine Learning,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Centre for Vision, Speech and Signal Processing (CVSSP)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2000" spc="-20" dirty="0">
              <a:solidFill>
                <a:srgbClr val="262626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Associate Head in External Engagement,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School of Computer Science and Electronic Engineering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2000" spc="-20" dirty="0">
              <a:solidFill>
                <a:srgbClr val="262626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AI Fellow,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Surrey Institute for People Centred Artificial  Intelligence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endParaRPr lang="en-GB" sz="2400" b="1" spc="-20" dirty="0"/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2400" b="1" spc="-20" dirty="0"/>
              <a:t>University of Surrey, </a:t>
            </a:r>
            <a:r>
              <a:rPr lang="en-US" sz="2200" b="1" spc="-20" dirty="0"/>
              <a:t>UK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https://personalpages.surrey.ac.uk/w.wang/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Keynote talk on Computing 2025, London, 19-20/06/2025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22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548-14E7-8978-E599-C564C85E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C9A9-0B93-9928-6460-54DB83E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6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Language-Audio Models: Why? </a:t>
            </a:r>
          </a:p>
        </p:txBody>
      </p:sp>
      <p:sp>
        <p:nvSpPr>
          <p:cNvPr id="4" name="Google Shape;187;p20">
            <a:extLst>
              <a:ext uri="{FF2B5EF4-FFF2-40B4-BE49-F238E27FC236}">
                <a16:creationId xmlns:a16="http://schemas.microsoft.com/office/drawing/2014/main" id="{5430D14B-FD16-A2D9-EE27-082675654FFC}"/>
              </a:ext>
            </a:extLst>
          </p:cNvPr>
          <p:cNvSpPr txBox="1"/>
          <p:nvPr/>
        </p:nvSpPr>
        <p:spPr>
          <a:xfrm>
            <a:off x="543595" y="1368216"/>
            <a:ext cx="10588232" cy="35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 knowledge within LLMs to address the limitations of audio models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Zero-shot or few-shot classification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Explore homogeneity across tasks with LLMs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Use LLMs as an agent to solve multi-task problems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 the capabilities of audio models for new tasks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classification to audio captioning/question answering &amp; reasoning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generation to storytelling &amp; controllable editing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source separation to language queried audio source separation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4650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33C5-A86A-F739-7475-645604B5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An Example: Language-Queried Audio Source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748E-8004-C2CB-8589-DA72C1AC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83918"/>
            <a:ext cx="10972800" cy="4525963"/>
          </a:xfrm>
        </p:spPr>
        <p:txBody>
          <a:bodyPr/>
          <a:lstStyle/>
          <a:p>
            <a:r>
              <a:rPr lang="en-GB" dirty="0"/>
              <a:t>Use language query to extract target source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E391-29DA-DD6D-17C6-7A42D0B38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8"/>
          <a:stretch/>
        </p:blipFill>
        <p:spPr>
          <a:xfrm>
            <a:off x="263352" y="2015742"/>
            <a:ext cx="11737304" cy="2164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2D470-20E1-FA2E-E2B3-EFE738F0C289}"/>
              </a:ext>
            </a:extLst>
          </p:cNvPr>
          <p:cNvSpPr txBox="1"/>
          <p:nvPr/>
        </p:nvSpPr>
        <p:spPr>
          <a:xfrm>
            <a:off x="2123247" y="1659982"/>
            <a:ext cx="202545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BERT-mini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(Transformer-based)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D3540-B324-92EE-3B65-ECBEBBB8C41D}"/>
              </a:ext>
            </a:extLst>
          </p:cNvPr>
          <p:cNvSpPr txBox="1"/>
          <p:nvPr/>
        </p:nvSpPr>
        <p:spPr>
          <a:xfrm>
            <a:off x="4279927" y="1661849"/>
            <a:ext cx="1606691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3C410-C297-DB2B-A136-A6D593C99E3A}"/>
              </a:ext>
            </a:extLst>
          </p:cNvPr>
          <p:cNvSpPr txBox="1"/>
          <p:nvPr/>
        </p:nvSpPr>
        <p:spPr>
          <a:xfrm>
            <a:off x="6155796" y="1659982"/>
            <a:ext cx="179263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shape as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spectrogram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6D3C9-D098-74CF-85EE-80CAF6300941}"/>
              </a:ext>
            </a:extLst>
          </p:cNvPr>
          <p:cNvSpPr txBox="1"/>
          <p:nvPr/>
        </p:nvSpPr>
        <p:spPr>
          <a:xfrm>
            <a:off x="7768552" y="4075284"/>
            <a:ext cx="301412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absolute error for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18D3BF-945A-B6A2-838C-AF0A6E4F6109}"/>
              </a:ext>
            </a:extLst>
          </p:cNvPr>
          <p:cNvSpPr txBox="1"/>
          <p:nvPr/>
        </p:nvSpPr>
        <p:spPr>
          <a:xfrm>
            <a:off x="695400" y="4424063"/>
            <a:ext cx="4368664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engine sound of a vehicle”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C3AE9-3A9F-6A91-6949-418CC0F5CC12}"/>
              </a:ext>
            </a:extLst>
          </p:cNvPr>
          <p:cNvSpPr txBox="1"/>
          <p:nvPr/>
        </p:nvSpPr>
        <p:spPr>
          <a:xfrm>
            <a:off x="6397063" y="4416735"/>
            <a:ext cx="467964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sound of hitting the keyboard”</a:t>
            </a:r>
          </a:p>
        </p:txBody>
      </p:sp>
      <p:pic>
        <p:nvPicPr>
          <p:cNvPr id="25" name="Picture 24" descr="A picture containing curtain&#10;&#10;Description automatically generated">
            <a:extLst>
              <a:ext uri="{FF2B5EF4-FFF2-40B4-BE49-F238E27FC236}">
                <a16:creationId xmlns:a16="http://schemas.microsoft.com/office/drawing/2014/main" id="{CBE87CCA-E732-673B-BFCE-3E58DCEE4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4" y="5144717"/>
            <a:ext cx="1440000" cy="1073032"/>
          </a:xfrm>
          <a:prstGeom prst="rect">
            <a:avLst/>
          </a:prstGeom>
        </p:spPr>
      </p:pic>
      <p:pic>
        <p:nvPicPr>
          <p:cNvPr id="27" name="Picture 26" descr="A picture containing sunset&#10;&#10;Description automatically generated">
            <a:extLst>
              <a:ext uri="{FF2B5EF4-FFF2-40B4-BE49-F238E27FC236}">
                <a16:creationId xmlns:a16="http://schemas.microsoft.com/office/drawing/2014/main" id="{61AC78EB-D4ED-952D-9012-899F6824E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43" y="5166772"/>
            <a:ext cx="1440000" cy="10730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F5D745-DA9E-7008-4B29-06C4ADE14567}"/>
              </a:ext>
            </a:extLst>
          </p:cNvPr>
          <p:cNvSpPr txBox="1"/>
          <p:nvPr/>
        </p:nvSpPr>
        <p:spPr>
          <a:xfrm>
            <a:off x="1544487" y="4784390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B57E5-B4FC-C221-B2D9-4F7CD9F0787F}"/>
              </a:ext>
            </a:extLst>
          </p:cNvPr>
          <p:cNvSpPr txBox="1"/>
          <p:nvPr/>
        </p:nvSpPr>
        <p:spPr>
          <a:xfrm>
            <a:off x="3194643" y="4806361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0" name="engine-mix">
            <a:hlinkClick r:id="" action="ppaction://media"/>
            <a:extLst>
              <a:ext uri="{FF2B5EF4-FFF2-40B4-BE49-F238E27FC236}">
                <a16:creationId xmlns:a16="http://schemas.microsoft.com/office/drawing/2014/main" id="{D8DEB845-06CF-FA06-F0CC-01F2648A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44662" y="4730209"/>
            <a:ext cx="436563" cy="436563"/>
          </a:xfrm>
          <a:prstGeom prst="rect">
            <a:avLst/>
          </a:prstGeom>
        </p:spPr>
      </p:pic>
      <p:pic>
        <p:nvPicPr>
          <p:cNvPr id="31" name="engine-human">
            <a:hlinkClick r:id="" action="ppaction://media"/>
            <a:extLst>
              <a:ext uri="{FF2B5EF4-FFF2-40B4-BE49-F238E27FC236}">
                <a16:creationId xmlns:a16="http://schemas.microsoft.com/office/drawing/2014/main" id="{6492F93B-E7EE-8D6D-E276-FA6A2BE26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7420" y="4771210"/>
            <a:ext cx="436563" cy="436563"/>
          </a:xfrm>
          <a:prstGeom prst="rect">
            <a:avLst/>
          </a:prstGeom>
        </p:spPr>
      </p:pic>
      <p:pic>
        <p:nvPicPr>
          <p:cNvPr id="33" name="Picture 3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E5833D2F-1624-3EE6-9A7E-12A2352872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18" y="5151231"/>
            <a:ext cx="1440000" cy="1073032"/>
          </a:xfrm>
          <a:prstGeom prst="rect">
            <a:avLst/>
          </a:prstGeom>
        </p:spPr>
      </p:pic>
      <p:pic>
        <p:nvPicPr>
          <p:cNvPr id="35" name="Picture 34" descr="A picture containing curtain&#10;&#10;Description automatically generated">
            <a:extLst>
              <a:ext uri="{FF2B5EF4-FFF2-40B4-BE49-F238E27FC236}">
                <a16:creationId xmlns:a16="http://schemas.microsoft.com/office/drawing/2014/main" id="{70DEEE3E-DCBD-02CE-A4BA-54732100A5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51231"/>
            <a:ext cx="1440000" cy="1073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52481E-9F11-7386-63B0-0D53F22CCE3F}"/>
              </a:ext>
            </a:extLst>
          </p:cNvPr>
          <p:cNvSpPr txBox="1"/>
          <p:nvPr/>
        </p:nvSpPr>
        <p:spPr>
          <a:xfrm>
            <a:off x="7419741" y="4737737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006AC-1029-9230-9FDC-D9F75D3A2D59}"/>
              </a:ext>
            </a:extLst>
          </p:cNvPr>
          <p:cNvSpPr txBox="1"/>
          <p:nvPr/>
        </p:nvSpPr>
        <p:spPr>
          <a:xfrm>
            <a:off x="9139725" y="4755274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8" name="keyboard-mix">
            <a:hlinkClick r:id="" action="ppaction://media"/>
            <a:extLst>
              <a:ext uri="{FF2B5EF4-FFF2-40B4-BE49-F238E27FC236}">
                <a16:creationId xmlns:a16="http://schemas.microsoft.com/office/drawing/2014/main" id="{E72719DC-252D-5196-48FC-626C0518C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9147" y="4710258"/>
            <a:ext cx="436563" cy="436563"/>
          </a:xfrm>
          <a:prstGeom prst="rect">
            <a:avLst/>
          </a:prstGeom>
        </p:spPr>
      </p:pic>
      <p:pic>
        <p:nvPicPr>
          <p:cNvPr id="39" name="keyboard-human">
            <a:hlinkClick r:id="" action="ppaction://media"/>
            <a:extLst>
              <a:ext uri="{FF2B5EF4-FFF2-40B4-BE49-F238E27FC236}">
                <a16:creationId xmlns:a16="http://schemas.microsoft.com/office/drawing/2014/main" id="{3AEDB482-3D55-380F-442A-68997AB52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74181" y="4679957"/>
            <a:ext cx="436563" cy="43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7E302-FF75-801A-13A2-EE228567CC1B}"/>
              </a:ext>
            </a:extLst>
          </p:cNvPr>
          <p:cNvSpPr txBox="1"/>
          <p:nvPr/>
        </p:nvSpPr>
        <p:spPr>
          <a:xfrm>
            <a:off x="695400" y="6332928"/>
            <a:ext cx="11038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Liu, H. Liu, Q. Kong, X. Mei, J. Zhao, Q. Huang, M.D. Plumbley, and W.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Wang,"Separate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What You Describe: Language-Queried Audio Source Separation," in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Proc. 23rd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Interspeech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Conference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(INTERSPEECH 2022), 18-22 September, 2022, Incheon, Korea.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3D57-1496-33FB-32BD-1C2C3D27F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AF87-7680-C9C6-998C-24BA1FDF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4AA2-FDC5-9140-E759-5BA535F1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40" y="325403"/>
            <a:ext cx="10880035" cy="413268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Audio Models - Examples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688CE-C1C5-3A65-41FE-E6D252A70666}"/>
              </a:ext>
            </a:extLst>
          </p:cNvPr>
          <p:cNvSpPr txBox="1"/>
          <p:nvPr/>
        </p:nvSpPr>
        <p:spPr>
          <a:xfrm>
            <a:off x="493714" y="1014518"/>
            <a:ext cx="59722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Whisper</a:t>
            </a:r>
            <a:r>
              <a:rPr lang="en-GB" dirty="0">
                <a:solidFill>
                  <a:srgbClr val="262626"/>
                </a:solidFill>
              </a:rPr>
              <a:t>: automatic speech recognition (ASR)</a:t>
            </a:r>
          </a:p>
          <a:p>
            <a:r>
              <a:rPr lang="en-GB" b="1" dirty="0">
                <a:solidFill>
                  <a:srgbClr val="262626"/>
                </a:solidFill>
              </a:rPr>
              <a:t>Wav2Vec 2.0</a:t>
            </a:r>
            <a:r>
              <a:rPr lang="en-GB" dirty="0">
                <a:solidFill>
                  <a:srgbClr val="262626"/>
                </a:solidFill>
              </a:rPr>
              <a:t>: speech to text (STT)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DeepSpeech</a:t>
            </a:r>
            <a:r>
              <a:rPr lang="en-GB" dirty="0">
                <a:solidFill>
                  <a:srgbClr val="262626"/>
                </a:solidFill>
              </a:rPr>
              <a:t>: open-source ASR</a:t>
            </a:r>
          </a:p>
          <a:p>
            <a:r>
              <a:rPr lang="en-GB" b="1" dirty="0">
                <a:solidFill>
                  <a:srgbClr val="262626"/>
                </a:solidFill>
              </a:rPr>
              <a:t>Coqui AI</a:t>
            </a:r>
            <a:r>
              <a:rPr lang="en-GB" dirty="0">
                <a:solidFill>
                  <a:srgbClr val="262626"/>
                </a:solidFill>
              </a:rPr>
              <a:t>: speech synthesis and TTS</a:t>
            </a:r>
          </a:p>
          <a:p>
            <a:r>
              <a:rPr lang="en-GB" b="1" dirty="0">
                <a:solidFill>
                  <a:srgbClr val="262626"/>
                </a:solidFill>
              </a:rPr>
              <a:t>Jasper and </a:t>
            </a:r>
            <a:r>
              <a:rPr lang="en-GB" b="1" dirty="0" err="1">
                <a:solidFill>
                  <a:srgbClr val="262626"/>
                </a:solidFill>
              </a:rPr>
              <a:t>QuartzNet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GPT-3 with Whisper</a:t>
            </a:r>
            <a:r>
              <a:rPr lang="en-GB" dirty="0">
                <a:solidFill>
                  <a:srgbClr val="262626"/>
                </a:solidFill>
              </a:rPr>
              <a:t>: ASR + LLMs</a:t>
            </a:r>
          </a:p>
          <a:p>
            <a:r>
              <a:rPr lang="en-GB" b="1" dirty="0">
                <a:solidFill>
                  <a:srgbClr val="262626"/>
                </a:solidFill>
              </a:rPr>
              <a:t>Sonix.ai</a:t>
            </a:r>
            <a:r>
              <a:rPr lang="en-GB" dirty="0">
                <a:solidFill>
                  <a:srgbClr val="262626"/>
                </a:solidFill>
              </a:rPr>
              <a:t>: speech transcription and analysis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SpeechBrain</a:t>
            </a:r>
            <a:r>
              <a:rPr lang="en-GB" dirty="0">
                <a:solidFill>
                  <a:srgbClr val="262626"/>
                </a:solidFill>
              </a:rPr>
              <a:t>: platform for speech models</a:t>
            </a:r>
            <a:endParaRPr lang="en-GB" b="1" dirty="0">
              <a:solidFill>
                <a:srgbClr val="262626"/>
              </a:solidFill>
            </a:endParaRPr>
          </a:p>
          <a:p>
            <a:r>
              <a:rPr lang="en-GB" b="1" dirty="0" err="1">
                <a:solidFill>
                  <a:srgbClr val="262626"/>
                </a:solidFill>
              </a:rPr>
              <a:t>OpenSTT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Gemini</a:t>
            </a:r>
            <a:r>
              <a:rPr lang="en-GB" dirty="0">
                <a:solidFill>
                  <a:srgbClr val="262626"/>
                </a:solidFill>
              </a:rPr>
              <a:t>: text/image/speech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WavLLM</a:t>
            </a:r>
            <a:r>
              <a:rPr lang="en-GB" dirty="0">
                <a:solidFill>
                  <a:srgbClr val="262626"/>
                </a:solidFill>
              </a:rPr>
              <a:t>: speech LLMs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MuseNet</a:t>
            </a:r>
            <a:r>
              <a:rPr lang="en-GB" dirty="0">
                <a:solidFill>
                  <a:srgbClr val="0070C0"/>
                </a:solidFill>
              </a:rPr>
              <a:t>: music instrumental composition &amp; style transfer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MusicVAE</a:t>
            </a:r>
            <a:r>
              <a:rPr lang="en-GB" dirty="0">
                <a:solidFill>
                  <a:srgbClr val="0070C0"/>
                </a:solidFill>
              </a:rPr>
              <a:t>: melody generation, remixing, and style interpolation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JukeBox</a:t>
            </a:r>
            <a:r>
              <a:rPr lang="en-GB" dirty="0">
                <a:solidFill>
                  <a:srgbClr val="0070C0"/>
                </a:solidFill>
              </a:rPr>
              <a:t>: raw music with vocals and lyrics</a:t>
            </a:r>
          </a:p>
          <a:p>
            <a:r>
              <a:rPr lang="en-GB" b="1" dirty="0">
                <a:solidFill>
                  <a:srgbClr val="0070C0"/>
                </a:solidFill>
              </a:rPr>
              <a:t>Riffusion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MusicLM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REMI</a:t>
            </a:r>
            <a:r>
              <a:rPr lang="en-GB" dirty="0">
                <a:solidFill>
                  <a:srgbClr val="0070C0"/>
                </a:solidFill>
              </a:rPr>
              <a:t>: symbolic music generation (e.g. MIDI) 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DeepBach</a:t>
            </a:r>
            <a:r>
              <a:rPr lang="en-GB" dirty="0">
                <a:solidFill>
                  <a:srgbClr val="0070C0"/>
                </a:solidFill>
              </a:rPr>
              <a:t>: classic music composition</a:t>
            </a:r>
          </a:p>
          <a:p>
            <a:r>
              <a:rPr lang="en-GB" b="1" dirty="0">
                <a:solidFill>
                  <a:srgbClr val="0070C0"/>
                </a:solidFill>
              </a:rPr>
              <a:t>AIVA</a:t>
            </a:r>
            <a:r>
              <a:rPr lang="en-GB" dirty="0">
                <a:solidFill>
                  <a:srgbClr val="0070C0"/>
                </a:solidFill>
              </a:rPr>
              <a:t>: music generation assistant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61397-5E67-65FD-2B76-2F244F567B05}"/>
              </a:ext>
            </a:extLst>
          </p:cNvPr>
          <p:cNvSpPr txBox="1"/>
          <p:nvPr/>
        </p:nvSpPr>
        <p:spPr>
          <a:xfrm>
            <a:off x="6172200" y="1014518"/>
            <a:ext cx="5804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Wav2CLIP</a:t>
            </a:r>
            <a:r>
              <a:rPr lang="en-GB" dirty="0">
                <a:solidFill>
                  <a:srgbClr val="FF0000"/>
                </a:solidFill>
              </a:rPr>
              <a:t> (Wu et al, 2021): audio and language mapping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AudioCLIP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Guzhov</a:t>
            </a:r>
            <a:r>
              <a:rPr lang="en-GB" dirty="0">
                <a:solidFill>
                  <a:srgbClr val="FF0000"/>
                </a:solidFill>
              </a:rPr>
              <a:t> et al, 2021): audio-text-image alignment</a:t>
            </a:r>
          </a:p>
          <a:p>
            <a:r>
              <a:rPr lang="en-GB" b="1" dirty="0">
                <a:solidFill>
                  <a:srgbClr val="FF0000"/>
                </a:solidFill>
              </a:rPr>
              <a:t>CLAP</a:t>
            </a:r>
            <a:r>
              <a:rPr lang="en-GB" dirty="0">
                <a:solidFill>
                  <a:srgbClr val="FF0000"/>
                </a:solidFill>
              </a:rPr>
              <a:t> (Elizalde et al, 2022): audio-text alignment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CLAP-LAION</a:t>
            </a:r>
            <a:r>
              <a:rPr lang="en-GB" dirty="0">
                <a:solidFill>
                  <a:srgbClr val="FF0000"/>
                </a:solidFill>
              </a:rPr>
              <a:t> (Wu et al, 2022): audio-text alignment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Pengi</a:t>
            </a:r>
            <a:r>
              <a:rPr lang="en-GB" dirty="0">
                <a:solidFill>
                  <a:srgbClr val="FF0000"/>
                </a:solidFill>
              </a:rPr>
              <a:t> (Deshmukh et al. 2023): audio classification &amp; AQA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Qwen</a:t>
            </a:r>
            <a:r>
              <a:rPr lang="en-GB" b="1" dirty="0">
                <a:solidFill>
                  <a:srgbClr val="FF0000"/>
                </a:solidFill>
              </a:rPr>
              <a:t>-Audio</a:t>
            </a:r>
            <a:r>
              <a:rPr lang="en-GB" dirty="0">
                <a:solidFill>
                  <a:srgbClr val="FF0000"/>
                </a:solidFill>
              </a:rPr>
              <a:t> (Chu et al, 2023): speech, music, general audio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AudioLM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err="1">
                <a:solidFill>
                  <a:srgbClr val="FF0000"/>
                </a:solidFill>
              </a:rPr>
              <a:t>Borsos</a:t>
            </a:r>
            <a:r>
              <a:rPr lang="en-GB" dirty="0">
                <a:solidFill>
                  <a:srgbClr val="FF0000"/>
                </a:solidFill>
              </a:rPr>
              <a:t> et al 2022): Speech/music generation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LTU</a:t>
            </a:r>
            <a:r>
              <a:rPr lang="en-GB" dirty="0">
                <a:solidFill>
                  <a:srgbClr val="FF0000"/>
                </a:solidFill>
              </a:rPr>
              <a:t> (Gong et al, 2023): audio QA and reasoning</a:t>
            </a:r>
          </a:p>
          <a:p>
            <a:r>
              <a:rPr lang="en-GB" b="1" dirty="0">
                <a:solidFill>
                  <a:srgbClr val="FF0000"/>
                </a:solidFill>
              </a:rPr>
              <a:t>SALMONN</a:t>
            </a:r>
            <a:r>
              <a:rPr lang="en-GB" dirty="0">
                <a:solidFill>
                  <a:srgbClr val="FF0000"/>
                </a:solidFill>
              </a:rPr>
              <a:t> (Tang et al, 2023): speech-audio-music LLMs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ImageBind</a:t>
            </a:r>
            <a:r>
              <a:rPr lang="en-GB" dirty="0">
                <a:solidFill>
                  <a:srgbClr val="FF0000"/>
                </a:solidFill>
              </a:rPr>
              <a:t> (Girdhar et al, 2023): image, text, audio, depth</a:t>
            </a:r>
          </a:p>
          <a:p>
            <a:r>
              <a:rPr lang="en-GB" b="1" dirty="0">
                <a:solidFill>
                  <a:srgbClr val="FF0000"/>
                </a:solidFill>
              </a:rPr>
              <a:t>ONE-PEACE</a:t>
            </a:r>
            <a:r>
              <a:rPr lang="en-GB" dirty="0">
                <a:solidFill>
                  <a:srgbClr val="FF0000"/>
                </a:solidFill>
              </a:rPr>
              <a:t> (Wang et al, 2023): audio-text-image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AudioGPT</a:t>
            </a:r>
            <a:r>
              <a:rPr lang="en-GB" dirty="0">
                <a:solidFill>
                  <a:srgbClr val="FF0000"/>
                </a:solidFill>
              </a:rPr>
              <a:t> (Huang et al, 2023): Speech, Music, Talking Head 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UniAudio</a:t>
            </a:r>
            <a:r>
              <a:rPr lang="en-GB" dirty="0">
                <a:solidFill>
                  <a:srgbClr val="FF0000"/>
                </a:solidFill>
              </a:rPr>
              <a:t> (Yang et al, 2024): speech/sound/music/singing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 (Liu et al 2023): text to audio generation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b="1" dirty="0">
                <a:solidFill>
                  <a:srgbClr val="002868"/>
                </a:solidFill>
              </a:rPr>
              <a:t> 2</a:t>
            </a:r>
            <a:r>
              <a:rPr lang="en-GB" dirty="0">
                <a:solidFill>
                  <a:srgbClr val="002868"/>
                </a:solidFill>
              </a:rPr>
              <a:t> (Liu et al 2023):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Re-</a:t>
            </a:r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 (Yuan et al 2024):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T-CLAP</a:t>
            </a:r>
            <a:r>
              <a:rPr lang="en-GB" dirty="0">
                <a:solidFill>
                  <a:srgbClr val="002868"/>
                </a:solidFill>
              </a:rPr>
              <a:t>(Yuan et al 2024): audio-text alignment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WavCraft</a:t>
            </a:r>
            <a:r>
              <a:rPr lang="en-GB" dirty="0">
                <a:solidFill>
                  <a:srgbClr val="002868"/>
                </a:solidFill>
              </a:rPr>
              <a:t> (Liang et al, 2024): text prompted audio editing</a:t>
            </a:r>
          </a:p>
          <a:p>
            <a:r>
              <a:rPr lang="en-GB" b="1" dirty="0">
                <a:solidFill>
                  <a:srgbClr val="002868"/>
                </a:solidFill>
              </a:rPr>
              <a:t>APT-LLM</a:t>
            </a:r>
            <a:r>
              <a:rPr lang="en-GB" dirty="0">
                <a:solidFill>
                  <a:srgbClr val="002868"/>
                </a:solidFill>
              </a:rPr>
              <a:t> (Liang et al, 2024): LLM based AQA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336767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0D01-3BE6-CD5E-DC7D-19470081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A2EB-0794-EE5B-686A-ED7E5D2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Large) Language-Audio Multi-Modal Datasets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929E-C2E2-E131-E0DA-6ACD42FF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50" y="1378535"/>
            <a:ext cx="5900532" cy="43364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AudioCaps</a:t>
            </a:r>
            <a:r>
              <a:rPr lang="en-GB" sz="2600" dirty="0">
                <a:solidFill>
                  <a:srgbClr val="262626"/>
                </a:solidFill>
              </a:rPr>
              <a:t> (Kim et al, 2019)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Clotho (</a:t>
            </a:r>
            <a:r>
              <a:rPr lang="en-GB" sz="2600" dirty="0" err="1">
                <a:solidFill>
                  <a:srgbClr val="262626"/>
                </a:solidFill>
              </a:rPr>
              <a:t>Drossos</a:t>
            </a:r>
            <a:r>
              <a:rPr lang="en-GB" sz="2600" dirty="0">
                <a:solidFill>
                  <a:srgbClr val="262626"/>
                </a:solidFill>
              </a:rPr>
              <a:t> et al, 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SoundDescs</a:t>
            </a:r>
            <a:r>
              <a:rPr lang="en-GB" sz="2600" dirty="0">
                <a:solidFill>
                  <a:srgbClr val="262626"/>
                </a:solidFill>
              </a:rPr>
              <a:t> (Koepke et al,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LAION-Audio-630K (Wu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Auto-ACD (Xu et al.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26262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WavCaps</a:t>
            </a:r>
            <a:r>
              <a:rPr lang="en-GB" sz="2600" b="1" dirty="0">
                <a:solidFill>
                  <a:srgbClr val="262626"/>
                </a:solidFill>
              </a:rPr>
              <a:t> (Mei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262626"/>
                </a:solidFill>
              </a:rPr>
              <a:t>Sound-</a:t>
            </a:r>
            <a:r>
              <a:rPr lang="en-GB" sz="2600" b="1" dirty="0" err="1">
                <a:solidFill>
                  <a:srgbClr val="262626"/>
                </a:solidFill>
              </a:rPr>
              <a:t>VECaps</a:t>
            </a:r>
            <a:r>
              <a:rPr lang="en-GB" sz="2600" b="1" dirty="0">
                <a:solidFill>
                  <a:srgbClr val="262626"/>
                </a:solidFill>
              </a:rPr>
              <a:t> (Yuan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AudioSetCaps</a:t>
            </a:r>
            <a:r>
              <a:rPr lang="en-GB" sz="2600" b="1" dirty="0">
                <a:solidFill>
                  <a:srgbClr val="262626"/>
                </a:solidFill>
              </a:rPr>
              <a:t> (Bai et al, 2024)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B3E4EA-6710-B28F-E22A-3D3FDDCBE682}"/>
              </a:ext>
            </a:extLst>
          </p:cNvPr>
          <p:cNvSpPr txBox="1">
            <a:spLocks/>
          </p:cNvSpPr>
          <p:nvPr/>
        </p:nvSpPr>
        <p:spPr>
          <a:xfrm>
            <a:off x="6334536" y="1378535"/>
            <a:ext cx="5768012" cy="387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CLEAR (</a:t>
            </a:r>
            <a:r>
              <a:rPr lang="en-GB" sz="2600" b="0" i="0" u="none" strike="noStrike" dirty="0" err="1">
                <a:solidFill>
                  <a:srgbClr val="7030A0"/>
                </a:solidFill>
                <a:effectLst/>
                <a:latin typeface="Lucida Grande"/>
              </a:rPr>
              <a:t>Abdelnour</a:t>
            </a:r>
            <a:r>
              <a:rPr lang="en-GB" sz="2600" dirty="0">
                <a:solidFill>
                  <a:srgbClr val="7030A0"/>
                </a:solidFill>
              </a:rPr>
              <a:t> et al,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DAQA (</a:t>
            </a:r>
            <a:r>
              <a:rPr lang="en-GB" sz="2600" b="0" i="0" u="none" strike="noStrike" dirty="0">
                <a:solidFill>
                  <a:srgbClr val="7030A0"/>
                </a:solidFill>
                <a:effectLst/>
                <a:latin typeface="Lucida Grande"/>
              </a:rPr>
              <a:t>Fayek and Johnson, </a:t>
            </a:r>
            <a:r>
              <a:rPr lang="en-GB" sz="2600" dirty="0">
                <a:solidFill>
                  <a:srgbClr val="7030A0"/>
                </a:solidFill>
              </a:rPr>
              <a:t>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Clotho-AQA (Lipping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MUSIC-AVQA (Li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mClothoAQA</a:t>
            </a:r>
            <a:r>
              <a:rPr lang="en-GB" sz="2600" dirty="0">
                <a:solidFill>
                  <a:srgbClr val="7030A0"/>
                </a:solidFill>
              </a:rPr>
              <a:t> (Behera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OpenAQA-5M (Gong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3478477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D50D5-B386-AC32-FBE9-F5E33735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B3AD-307B-30D0-632B-EB9E1B40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Trends and Open Questions in 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LLAMs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78B004-7471-3694-A348-A19DD117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5556" y="1026547"/>
            <a:ext cx="1114176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Open challenges: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Fusion of audio and language models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aligning/fusing audio-text data</a:t>
            </a:r>
          </a:p>
          <a:p>
            <a:pPr marL="285750" indent="-285750" defTabSz="91440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Applications to audio tasks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addressing existing challenges in audio tasks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Extending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multi-modality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text, audio, visual, or more modalities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Data scarcity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audio-language dataset shortage for building audio-language models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Extending to multi-tasks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exploring in new tasks &amp; solving multi-task problems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62626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Multi-lingual models and datasets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lacking multi-lingual models and datasets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Real-time streaming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demands for real-time processing for applications in live captioning, gaming, and customer service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Low-resource language support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growing interest in training models for underrepresented languages for inclusiveness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Safety issues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growing concerns about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oxicity and privacy issues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Explaining models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explaining and interpreting different choices and decisions made by the model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Object </a:t>
            </a:r>
            <a:r>
              <a:rPr lang="en-GB" sz="1800" b="1" dirty="0">
                <a:solidFill>
                  <a:srgbClr val="262626"/>
                </a:solidFill>
                <a:latin typeface="Arial" panose="020B0604020202020204" pitchFamily="34" charset="0"/>
              </a:rPr>
              <a:t>hallucination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struggling in answering discriminative questions related to the identification of specific object sounds within an audio clip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Performance evaluations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lack of common evaluation protocols, tools and benchmarks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Accessibility, voice assistants, content creation, and human-computer interaction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68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8515D-4FE6-628C-D447-99287973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6A9A-EBE6-D901-AE58-000A43EE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Typical Methods for Fusing Audio and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84438-FDFC-F054-35F5-9B19F5CB2637}"/>
              </a:ext>
            </a:extLst>
          </p:cNvPr>
          <p:cNvSpPr txBox="1"/>
          <p:nvPr/>
        </p:nvSpPr>
        <p:spPr>
          <a:xfrm>
            <a:off x="1083365" y="1421296"/>
            <a:ext cx="92334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Aligning audio-texts with contrastive pretraining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CLAP, CLAP-LAION, </a:t>
            </a:r>
            <a:r>
              <a:rPr lang="en-US" altLang="en-US" sz="2000" dirty="0" err="1">
                <a:latin typeface="Arial" panose="020B0604020202020204" pitchFamily="34" charset="0"/>
              </a:rPr>
              <a:t>AudioCLIP</a:t>
            </a:r>
            <a:r>
              <a:rPr lang="en-US" altLang="en-US" sz="2000" dirty="0">
                <a:latin typeface="Arial" panose="020B0604020202020204" pitchFamily="34" charset="0"/>
              </a:rPr>
              <a:t>, Wav2CLIP, T-CLAP, etc.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Tokenizing audio and texts, then followed by LLMs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Moshi, VITA, LSLM, </a:t>
            </a:r>
            <a:r>
              <a:rPr lang="en-US" altLang="en-US" sz="2000" dirty="0" err="1">
                <a:latin typeface="Arial" panose="020B0604020202020204" pitchFamily="34" charset="0"/>
              </a:rPr>
              <a:t>Voicebox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FunAudioLLM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LauraGPT</a:t>
            </a:r>
            <a:r>
              <a:rPr lang="en-US" altLang="en-US" sz="2000" dirty="0">
                <a:latin typeface="Arial" panose="020B0604020202020204" pitchFamily="34" charset="0"/>
              </a:rPr>
              <a:t>, etc.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Fusing </a:t>
            </a:r>
            <a:r>
              <a:rPr lang="en-US" altLang="en-US" sz="2000" dirty="0">
                <a:latin typeface="Arial" panose="020B0604020202020204" pitchFamily="34" charset="0"/>
              </a:rPr>
              <a:t>embeddings with cross-attention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Q-former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Cascading acoustic models with LLMs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naive ASR+LLM+TTS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Combination of the above schemes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SPIRIT-LM, Spectron, etc.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9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49" y="416412"/>
            <a:ext cx="8378512" cy="51308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1: Audio to Text Generation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7" y="144323"/>
            <a:ext cx="1564441" cy="47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88E85D-4B0A-B444-A68B-DB669B50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1206058"/>
            <a:ext cx="6647378" cy="53385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x-none" sz="1600" b="1" dirty="0">
                <a:solidFill>
                  <a:schemeClr val="tx1"/>
                </a:solidFill>
              </a:rPr>
              <a:t> </a:t>
            </a:r>
            <a:r>
              <a:rPr lang="x-none" sz="2000" b="1" dirty="0">
                <a:solidFill>
                  <a:srgbClr val="7030A0"/>
                </a:solidFill>
                <a:latin typeface="+mn-lt"/>
              </a:rPr>
              <a:t>Automated audio captioning 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(AAC) is a cross-modal translation task which aims at generating a natural language description given an audio clip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This task requires detecting the audio events and their spatial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temporal relationships and describing these information using natural language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Applications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Audio retrieval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Assist hearing-impared to understand environmental sounds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Subtitle for sounds in TV programs</a:t>
            </a: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AAC started in 2017, and has received increasing attention in recent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three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 years with freely available datasets released and being held as a task in DCASE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hallenge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 2020-2022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95D693-1B8D-CD4B-9157-69A398192BB5}"/>
              </a:ext>
            </a:extLst>
          </p:cNvPr>
          <p:cNvSpPr/>
          <p:nvPr/>
        </p:nvSpPr>
        <p:spPr>
          <a:xfrm>
            <a:off x="9245851" y="3184968"/>
            <a:ext cx="1227215" cy="65056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system</a:t>
            </a:r>
          </a:p>
        </p:txBody>
      </p:sp>
      <p:pic>
        <p:nvPicPr>
          <p:cNvPr id="9" name="Picture 8" descr="A picture containing night, dark, silhouette&#10;&#10;Description automatically generated">
            <a:extLst>
              <a:ext uri="{FF2B5EF4-FFF2-40B4-BE49-F238E27FC236}">
                <a16:creationId xmlns:a16="http://schemas.microsoft.com/office/drawing/2014/main" id="{D98FED07-F304-264C-B07A-D412AAAEA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488868"/>
            <a:ext cx="1503688" cy="122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980DE-5788-E244-BEEF-6609D5A1F33C}"/>
              </a:ext>
            </a:extLst>
          </p:cNvPr>
          <p:cNvSpPr txBox="1"/>
          <p:nvPr/>
        </p:nvSpPr>
        <p:spPr>
          <a:xfrm>
            <a:off x="8057237" y="4425131"/>
            <a:ext cx="360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woman talks nearby as water pours”</a:t>
            </a:r>
            <a:endParaRPr lang="x-none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D49DC-5EFD-FB4D-A1E1-28F9816E721A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854748" y="2712237"/>
            <a:ext cx="4711" cy="472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7D48E-49ED-1148-8CE0-06420FBF725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9859459" y="3835537"/>
            <a:ext cx="0" cy="589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1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04" y="103629"/>
            <a:ext cx="1531972" cy="4707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DCE4FD-910B-024A-9526-072C247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9" y="-233680"/>
            <a:ext cx="8770479" cy="883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 Example: CNN-Transformer Encoder-Decoder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endParaRPr lang="x-none" sz="2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2" y="853781"/>
            <a:ext cx="6658743" cy="603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B75E21-D544-40FF-9507-B530F2DE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182" y="2730919"/>
            <a:ext cx="3862712" cy="332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 challenges in automated audio captioning</a:t>
            </a:r>
            <a:r>
              <a:rPr lang="en-GB" dirty="0"/>
              <a:t>:</a:t>
            </a:r>
            <a:r>
              <a:rPr lang="x-none" dirty="0"/>
              <a:t> </a:t>
            </a:r>
            <a:endParaRPr lang="en-GB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Data scarcity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Representations of audio, text and audio-text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Diversity of captions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Multi-lingual captioning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Interactions with other modalities (e.g. vision)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….</a:t>
            </a:r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Audio Captioning Demos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pic>
        <p:nvPicPr>
          <p:cNvPr id="9" name="AudioCaptioning Demos">
            <a:hlinkClick r:id="" action="ppaction://media"/>
            <a:extLst>
              <a:ext uri="{FF2B5EF4-FFF2-40B4-BE49-F238E27FC236}">
                <a16:creationId xmlns:a16="http://schemas.microsoft.com/office/drawing/2014/main" id="{7577FCFB-1ACF-5039-328D-F17AC1FD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722" y="1262544"/>
            <a:ext cx="9564094" cy="53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876FA-1B67-FE60-10EE-3A1F71FF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46A-DA97-6829-12A2-F186D319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Task 2: Audio Question Answering &amp; Reasoning</a:t>
            </a:r>
            <a:endParaRPr lang="x-none" sz="33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AE75-506C-B3B4-E6F8-903673D75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9904E-9E5C-0F39-04FE-13BA0F167C17}"/>
              </a:ext>
            </a:extLst>
          </p:cNvPr>
          <p:cNvSpPr txBox="1"/>
          <p:nvPr/>
        </p:nvSpPr>
        <p:spPr>
          <a:xfrm>
            <a:off x="740216" y="5974384"/>
            <a:ext cx="1004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J. Liang, X. Liu, W. Wang, M. D.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Plumbley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H. Phan, E.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Benetos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“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Acoustic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Tuning: Empowering Large Language Models with Audition Capabilities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”,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IEEE Transactions on Audio Speech and Language Processing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vol. 33,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949 - 961,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arXiv:2312.00249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C4C6-D5AD-814D-085F-EBEE0B102789}"/>
              </a:ext>
            </a:extLst>
          </p:cNvPr>
          <p:cNvSpPr txBox="1"/>
          <p:nvPr/>
        </p:nvSpPr>
        <p:spPr>
          <a:xfrm>
            <a:off x="630888" y="1243845"/>
            <a:ext cx="6170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05;p21">
            <a:extLst>
              <a:ext uri="{FF2B5EF4-FFF2-40B4-BE49-F238E27FC236}">
                <a16:creationId xmlns:a16="http://schemas.microsoft.com/office/drawing/2014/main" id="{08DBB000-9947-7046-7AB4-957525BF945E}"/>
              </a:ext>
            </a:extLst>
          </p:cNvPr>
          <p:cNvSpPr txBox="1"/>
          <p:nvPr/>
        </p:nvSpPr>
        <p:spPr>
          <a:xfrm>
            <a:off x="630887" y="2190261"/>
            <a:ext cx="5919742" cy="36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Motivation: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works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LLAMs used pretrained audio embeddings as soft prompt and adjust the LLM with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arameter-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fficient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ine-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(PEFT).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However, they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cannot generalize to multi-modal setting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e.g., audio-visual language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64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extend the off-the-shelf language models to the audio domain rather than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training a dedicated LLM (~7B to 70B)?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207;p21">
            <a:extLst>
              <a:ext uri="{FF2B5EF4-FFF2-40B4-BE49-F238E27FC236}">
                <a16:creationId xmlns:a16="http://schemas.microsoft.com/office/drawing/2014/main" id="{DF1CF811-F82D-FA4D-479D-BDF603B7E1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152" y="1137990"/>
            <a:ext cx="39814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21">
            <a:extLst>
              <a:ext uri="{FF2B5EF4-FFF2-40B4-BE49-F238E27FC236}">
                <a16:creationId xmlns:a16="http://schemas.microsoft.com/office/drawing/2014/main" id="{472D113C-4682-27C1-FC43-CB9C23B844E6}"/>
              </a:ext>
            </a:extLst>
          </p:cNvPr>
          <p:cNvSpPr txBox="1"/>
          <p:nvPr/>
        </p:nvSpPr>
        <p:spPr>
          <a:xfrm>
            <a:off x="6471116" y="5589003"/>
            <a:ext cx="5559696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Fig.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 audio LLM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LTU (Gong et al, 2023)).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06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893030" cy="523873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Xinhao Mei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Haohe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Xubo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Jinhua Liang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Yi Yuan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Yiming Zhang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/>
              <a:t>Qiuqiang</a:t>
            </a:r>
            <a:r>
              <a:rPr lang="en-GB" b="1" dirty="0"/>
              <a:t> Kong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Yuelan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Cheng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Jisheng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Bai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Zehua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Chen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Xinran Liu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/>
              <a:t>Mark Plumbley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Turab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Iqbal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Jianyuan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Sun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 Guan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Jinzheng</a:t>
            </a:r>
            <a:r>
              <a:rPr lang="en-GB" dirty="0"/>
              <a:t> Zhao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err="1"/>
              <a:t>Qiaoxi</a:t>
            </a:r>
            <a:r>
              <a:rPr lang="en-US" altLang="zh-CN" dirty="0"/>
              <a:t> Zhu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604790" cy="501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Volkan </a:t>
            </a:r>
            <a:r>
              <a:rPr lang="en-US" altLang="zh-CN" dirty="0" err="1"/>
              <a:t>Kilic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Zhanyu</a:t>
            </a:r>
            <a:r>
              <a:rPr lang="en-GB" dirty="0"/>
              <a:t>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Philip Jackson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Qiang</a:t>
            </a:r>
            <a:r>
              <a:rPr lang="en-GB" dirty="0"/>
              <a:t> Huang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David Frohlich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Emily Corrigan-Kavanagh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Marc Green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Andres Fernandes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Christian Kroos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Trevor Cox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Arshdeep Singh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03D75"/>
                </a:solidFill>
                <a:latin typeface="Calibri"/>
              </a:rPr>
              <a:t>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3" y="6021380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54" y="6070406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BD549-DA54-A24F-2450-DA2E38DD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919C-10E8-5823-B228-64A6A351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Task: Audio Reasoning – </a:t>
            </a:r>
            <a:r>
              <a:rPr lang="en-US" b="1" dirty="0">
                <a:solidFill>
                  <a:srgbClr val="0070C0"/>
                </a:solidFill>
              </a:rPr>
              <a:t>APT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0101A-1E11-789A-8887-53B11E03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3486B-77AB-892A-7FEF-E8220B02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216;p22">
            <a:extLst>
              <a:ext uri="{FF2B5EF4-FFF2-40B4-BE49-F238E27FC236}">
                <a16:creationId xmlns:a16="http://schemas.microsoft.com/office/drawing/2014/main" id="{B6B415D7-CD50-5077-5C76-3536835B59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4862"/>
            <a:ext cx="12192000" cy="48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1;p22">
            <a:extLst>
              <a:ext uri="{FF2B5EF4-FFF2-40B4-BE49-F238E27FC236}">
                <a16:creationId xmlns:a16="http://schemas.microsoft.com/office/drawing/2014/main" id="{2CF2C890-B4E1-01AD-A93F-F79E1FB77D6C}"/>
              </a:ext>
            </a:extLst>
          </p:cNvPr>
          <p:cNvSpPr txBox="1"/>
          <p:nvPr/>
        </p:nvSpPr>
        <p:spPr>
          <a:xfrm>
            <a:off x="651355" y="1128431"/>
            <a:ext cx="10301631" cy="128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 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22">
            <a:extLst>
              <a:ext uri="{FF2B5EF4-FFF2-40B4-BE49-F238E27FC236}">
                <a16:creationId xmlns:a16="http://schemas.microsoft.com/office/drawing/2014/main" id="{C435B796-0BCA-6291-D675-0D6DC14B02F4}"/>
              </a:ext>
            </a:extLst>
          </p:cNvPr>
          <p:cNvSpPr/>
          <p:nvPr/>
        </p:nvSpPr>
        <p:spPr>
          <a:xfrm>
            <a:off x="2965527" y="4942438"/>
            <a:ext cx="3509163" cy="7253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22">
            <a:extLst>
              <a:ext uri="{FF2B5EF4-FFF2-40B4-BE49-F238E27FC236}">
                <a16:creationId xmlns:a16="http://schemas.microsoft.com/office/drawing/2014/main" id="{ED3B4419-16C2-8031-593A-86925AC3ABD4}"/>
              </a:ext>
            </a:extLst>
          </p:cNvPr>
          <p:cNvSpPr/>
          <p:nvPr/>
        </p:nvSpPr>
        <p:spPr>
          <a:xfrm>
            <a:off x="662817" y="1981296"/>
            <a:ext cx="10984237" cy="15437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22">
            <a:extLst>
              <a:ext uri="{FF2B5EF4-FFF2-40B4-BE49-F238E27FC236}">
                <a16:creationId xmlns:a16="http://schemas.microsoft.com/office/drawing/2014/main" id="{872C770A-8709-4AB5-37B4-7F8ACDC1B10F}"/>
              </a:ext>
            </a:extLst>
          </p:cNvPr>
          <p:cNvSpPr txBox="1"/>
          <p:nvPr/>
        </p:nvSpPr>
        <p:spPr>
          <a:xfrm>
            <a:off x="5736376" y="1552746"/>
            <a:ext cx="5559696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Interleaved acoustic and text embeddings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22">
            <a:extLst>
              <a:ext uri="{FF2B5EF4-FFF2-40B4-BE49-F238E27FC236}">
                <a16:creationId xmlns:a16="http://schemas.microsoft.com/office/drawing/2014/main" id="{BF3DC6C3-7918-6C1F-311A-4A5056E78575}"/>
              </a:ext>
            </a:extLst>
          </p:cNvPr>
          <p:cNvSpPr txBox="1"/>
          <p:nvPr/>
        </p:nvSpPr>
        <p:spPr>
          <a:xfrm>
            <a:off x="5064382" y="4467501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Instruction-aware architecture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7;p22">
            <a:extLst>
              <a:ext uri="{FF2B5EF4-FFF2-40B4-BE49-F238E27FC236}">
                <a16:creationId xmlns:a16="http://schemas.microsoft.com/office/drawing/2014/main" id="{286478B8-1DF9-51A1-BF84-F1D02DDE2E93}"/>
              </a:ext>
            </a:extLst>
          </p:cNvPr>
          <p:cNvSpPr txBox="1"/>
          <p:nvPr/>
        </p:nvSpPr>
        <p:spPr>
          <a:xfrm>
            <a:off x="8973213" y="5667784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Multi-task training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1F822-24A7-6723-CD4B-BDD8704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0091-31BC-C0B6-9A60-31890B6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Demos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5E56-809D-499E-9C55-073280E1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AC9C-69B6-19CC-651C-0CA249F8078A}"/>
              </a:ext>
            </a:extLst>
          </p:cNvPr>
          <p:cNvSpPr txBox="1"/>
          <p:nvPr/>
        </p:nvSpPr>
        <p:spPr>
          <a:xfrm>
            <a:off x="6096000" y="1019845"/>
            <a:ext cx="58408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"In which recording are the sound events more evenly distributed?",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"second“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"Does the second recording have a calming effect like the first recording?",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"yes"</a:t>
            </a:r>
          </a:p>
        </p:txBody>
      </p:sp>
      <p:pic>
        <p:nvPicPr>
          <p:cNvPr id="3" name="Creaking pier">
            <a:hlinkClick r:id="" action="ppaction://media"/>
            <a:extLst>
              <a:ext uri="{FF2B5EF4-FFF2-40B4-BE49-F238E27FC236}">
                <a16:creationId xmlns:a16="http://schemas.microsoft.com/office/drawing/2014/main" id="{38D41C0D-D43E-D430-F3CB-F4504FB9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1663595"/>
            <a:ext cx="406400" cy="406400"/>
          </a:xfrm>
          <a:prstGeom prst="rect">
            <a:avLst/>
          </a:prstGeom>
        </p:spPr>
      </p:pic>
      <p:pic>
        <p:nvPicPr>
          <p:cNvPr id="4" name="Machetes sliding 2">
            <a:hlinkClick r:id="" action="ppaction://media"/>
            <a:extLst>
              <a:ext uri="{FF2B5EF4-FFF2-40B4-BE49-F238E27FC236}">
                <a16:creationId xmlns:a16="http://schemas.microsoft.com/office/drawing/2014/main" id="{EA5982DA-D152-2738-4F6C-5B1BC2E93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2797692"/>
            <a:ext cx="406400" cy="406400"/>
          </a:xfrm>
          <a:prstGeom prst="rect">
            <a:avLst/>
          </a:prstGeom>
        </p:spPr>
      </p:pic>
      <p:pic>
        <p:nvPicPr>
          <p:cNvPr id="5" name="Car vs. Freight Train">
            <a:hlinkClick r:id="" action="ppaction://media"/>
            <a:extLst>
              <a:ext uri="{FF2B5EF4-FFF2-40B4-BE49-F238E27FC236}">
                <a16:creationId xmlns:a16="http://schemas.microsoft.com/office/drawing/2014/main" id="{4D7F9599-F4EB-8AB8-3D32-0F17A0C933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5310183"/>
            <a:ext cx="406400" cy="406400"/>
          </a:xfrm>
          <a:prstGeom prst="rect">
            <a:avLst/>
          </a:prstGeom>
        </p:spPr>
      </p:pic>
      <p:pic>
        <p:nvPicPr>
          <p:cNvPr id="8" name="Rain and Storm">
            <a:hlinkClick r:id="" action="ppaction://media"/>
            <a:extLst>
              <a:ext uri="{FF2B5EF4-FFF2-40B4-BE49-F238E27FC236}">
                <a16:creationId xmlns:a16="http://schemas.microsoft.com/office/drawing/2014/main" id="{0BB92B8F-8B6A-24D8-C1B3-69E2B35D7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4047372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2B1D4-E842-5B4C-3CA8-EC96A83B78F5}"/>
              </a:ext>
            </a:extLst>
          </p:cNvPr>
          <p:cNvSpPr txBox="1"/>
          <p:nvPr/>
        </p:nvSpPr>
        <p:spPr>
          <a:xfrm>
            <a:off x="573184" y="35748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DE677-ECCF-00D7-42E6-686A18C7E06A}"/>
              </a:ext>
            </a:extLst>
          </p:cNvPr>
          <p:cNvSpPr txBox="1"/>
          <p:nvPr/>
        </p:nvSpPr>
        <p:spPr>
          <a:xfrm>
            <a:off x="573184" y="478888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F831E-6066-9C8A-9A31-C525575E2E65}"/>
              </a:ext>
            </a:extLst>
          </p:cNvPr>
          <p:cNvSpPr txBox="1"/>
          <p:nvPr/>
        </p:nvSpPr>
        <p:spPr>
          <a:xfrm>
            <a:off x="723071" y="12861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8DC0D-9274-6C12-2465-F850A3F92131}"/>
              </a:ext>
            </a:extLst>
          </p:cNvPr>
          <p:cNvSpPr txBox="1"/>
          <p:nvPr/>
        </p:nvSpPr>
        <p:spPr>
          <a:xfrm>
            <a:off x="723071" y="23523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195A-829E-B4A9-8317-9D6245B47A31}"/>
              </a:ext>
            </a:extLst>
          </p:cNvPr>
          <p:cNvSpPr txBox="1"/>
          <p:nvPr/>
        </p:nvSpPr>
        <p:spPr>
          <a:xfrm>
            <a:off x="3901107" y="595817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Code: </a:t>
            </a:r>
            <a:r>
              <a:rPr lang="en-GB" dirty="0">
                <a:hlinkClick r:id="rId12"/>
              </a:rPr>
              <a:t>https://github.com/JinhuaLiang/APT</a:t>
            </a:r>
            <a:endParaRPr lang="en-GB" dirty="0"/>
          </a:p>
          <a:p>
            <a:r>
              <a:rPr lang="en-GB" dirty="0"/>
              <a:t>Paper: </a:t>
            </a:r>
            <a:r>
              <a:rPr lang="en-GB" dirty="0">
                <a:hlinkClick r:id="rId13"/>
              </a:rPr>
              <a:t>https://arxiv.org/abs/2312.00249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7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3: 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69" y="2030479"/>
            <a:ext cx="4231583" cy="39066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Computational “foley artist”: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Game developer: e.g., A ghost is haunting a house.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Audio producer: e.g., high heels hitting metal ground.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Movie producer: e.g., the laser sound from a laser gun.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Endless music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Audiobook with ambient noises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White noise for meditation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231361C-203B-1883-03A9-11C65D147730}"/>
              </a:ext>
            </a:extLst>
          </p:cNvPr>
          <p:cNvSpPr txBox="1">
            <a:spLocks/>
          </p:cNvSpPr>
          <p:nvPr/>
        </p:nvSpPr>
        <p:spPr>
          <a:xfrm>
            <a:off x="6543267" y="2015444"/>
            <a:ext cx="4592549" cy="462690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dirty="0">
                <a:solidFill>
                  <a:srgbClr val="212529"/>
                </a:solidFill>
                <a:latin typeface="+mn-lt"/>
              </a:rPr>
              <a:t>Noise2Music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84D95-2CC5-367F-C2DF-44BEBFC9C2D7}"/>
              </a:ext>
            </a:extLst>
          </p:cNvPr>
          <p:cNvSpPr txBox="1"/>
          <p:nvPr/>
        </p:nvSpPr>
        <p:spPr>
          <a:xfrm>
            <a:off x="1191058" y="1304818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Potential Applications: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98-6580-85AF-FD8F-79C95BCB2EF0}"/>
              </a:ext>
            </a:extLst>
          </p:cNvPr>
          <p:cNvSpPr txBox="1"/>
          <p:nvPr/>
        </p:nvSpPr>
        <p:spPr>
          <a:xfrm>
            <a:off x="6543267" y="1259913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Related Works:</a:t>
            </a:r>
          </a:p>
        </p:txBody>
      </p:sp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6/17/2025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9625-0613-D82C-4337-2F47AED7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37" y="1017548"/>
            <a:ext cx="10237926" cy="48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5B7D-A390-338C-6B09-64501DF55389}"/>
              </a:ext>
            </a:extLst>
          </p:cNvPr>
          <p:cNvSpPr txBox="1"/>
          <p:nvPr/>
        </p:nvSpPr>
        <p:spPr>
          <a:xfrm>
            <a:off x="977037" y="6108902"/>
            <a:ext cx="106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 Liu, et al. “</a:t>
            </a:r>
            <a:r>
              <a:rPr lang="en-GB" sz="1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AudioLDM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Learning holistic audio generation with self-supervised pretraining.” </a:t>
            </a:r>
            <a:r>
              <a:rPr lang="en-GB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Audio, Speech, and Language Processing</a:t>
            </a:r>
            <a:r>
              <a:rPr lang="en-GB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vol. 32, pp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2871 - 2883, 2024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396" y="986321"/>
            <a:ext cx="7967207" cy="448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00648" y="595570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We generated a total of 350 audio files with prompts (generated by ChatGPT) without cherry-picking.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0DD4-66C7-422E-CAF1-B819468862B3}"/>
              </a:ext>
            </a:extLst>
          </p:cNvPr>
          <p:cNvSpPr txBox="1"/>
          <p:nvPr/>
        </p:nvSpPr>
        <p:spPr>
          <a:xfrm>
            <a:off x="3423492" y="6325034"/>
            <a:ext cx="703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Codes and more demos:  https://audioldm.github.io/audioldm2/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17101-C8C0-3790-90E9-C9CB9C3C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560B-5D47-9AD3-55D5-8603CDDA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42111"/>
            <a:ext cx="10186427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Audio Storytelling - </a:t>
            </a:r>
            <a:r>
              <a:rPr lang="en-GB" b="1" dirty="0" err="1">
                <a:solidFill>
                  <a:srgbClr val="0070C0"/>
                </a:solidFill>
              </a:rPr>
              <a:t>WavJourney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4D41D-A729-CBEB-42E9-214C9582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B4BE0-DB60-C7D2-DCA8-51CC65396021}"/>
              </a:ext>
            </a:extLst>
          </p:cNvPr>
          <p:cNvSpPr txBox="1"/>
          <p:nvPr/>
        </p:nvSpPr>
        <p:spPr>
          <a:xfrm>
            <a:off x="3495617" y="564046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Paper: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36F5D-7DED-7509-3DDB-89C7BCC81449}"/>
              </a:ext>
            </a:extLst>
          </p:cNvPr>
          <p:cNvSpPr txBox="1"/>
          <p:nvPr/>
        </p:nvSpPr>
        <p:spPr>
          <a:xfrm>
            <a:off x="3493905" y="595025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Code: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F272E-A6D0-55A6-5866-196F1F79E798}"/>
              </a:ext>
            </a:extLst>
          </p:cNvPr>
          <p:cNvSpPr txBox="1"/>
          <p:nvPr/>
        </p:nvSpPr>
        <p:spPr>
          <a:xfrm>
            <a:off x="3493905" y="627399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Demo</a:t>
            </a:r>
            <a:r>
              <a:rPr lang="en-GB" b="1" dirty="0"/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52996-E4F9-C5F4-A4C7-A863BB23F5B9}"/>
              </a:ext>
            </a:extLst>
          </p:cNvPr>
          <p:cNvSpPr txBox="1"/>
          <p:nvPr/>
        </p:nvSpPr>
        <p:spPr>
          <a:xfrm>
            <a:off x="4620802" y="595025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B519-1FDE-D7DA-8310-7EC7018C5A38}"/>
              </a:ext>
            </a:extLst>
          </p:cNvPr>
          <p:cNvSpPr txBox="1"/>
          <p:nvPr/>
        </p:nvSpPr>
        <p:spPr>
          <a:xfrm>
            <a:off x="4620802" y="565117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22088-4E1F-9435-B79E-FD7919626E60}"/>
              </a:ext>
            </a:extLst>
          </p:cNvPr>
          <p:cNvSpPr txBox="1"/>
          <p:nvPr/>
        </p:nvSpPr>
        <p:spPr>
          <a:xfrm>
            <a:off x="4620802" y="627399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https://huggingface.co/spaces/Audio-AGI/WavJourney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0BBE9-E63C-92F8-5772-4F06EAA8F65F}"/>
              </a:ext>
            </a:extLst>
          </p:cNvPr>
          <p:cNvSpPr txBox="1"/>
          <p:nvPr/>
        </p:nvSpPr>
        <p:spPr>
          <a:xfrm>
            <a:off x="7371042" y="2345448"/>
            <a:ext cx="46228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</a:rPr>
              <a:t>Create audio storytelling with: 	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Personalized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speakers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Lifelike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speech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Immersive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music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Impactful </a:t>
            </a:r>
            <a:r>
              <a:rPr lang="en-US" b="1" dirty="0">
                <a:solidFill>
                  <a:srgbClr val="00B050"/>
                </a:solidFill>
                <a:latin typeface="Georgia" panose="02040502050405020303" pitchFamily="18" charset="0"/>
              </a:rPr>
              <a:t>sound effects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b="1" u="sng" dirty="0">
                <a:latin typeface="Georgia" panose="02040502050405020303" pitchFamily="18" charset="0"/>
              </a:rPr>
              <a:t>All simply from texts!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7CECB-81D6-ABAD-D335-01E552B76D96}"/>
              </a:ext>
            </a:extLst>
          </p:cNvPr>
          <p:cNvSpPr txBox="1"/>
          <p:nvPr/>
        </p:nvSpPr>
        <p:spPr>
          <a:xfrm>
            <a:off x="567702" y="2761452"/>
            <a:ext cx="8106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Contextual comprehension and design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Understand text instructions  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Design storytelling with speech/music/SFX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Audio production and composition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Dynamic spatial-temporal relationship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Interpretable and interactive creation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60A1B-F774-567A-807E-18617B2DC836}"/>
              </a:ext>
            </a:extLst>
          </p:cNvPr>
          <p:cNvSpPr txBox="1"/>
          <p:nvPr/>
        </p:nvSpPr>
        <p:spPr>
          <a:xfrm>
            <a:off x="2619308" y="1422274"/>
            <a:ext cx="72601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/>
              <a:t>WavJourney</a:t>
            </a:r>
            <a:r>
              <a:rPr lang="en-US" sz="2200" b="1" dirty="0"/>
              <a:t> - Compositional Audio Creation with LLMs</a:t>
            </a:r>
            <a:endParaRPr lang="en-GB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AD87-0420-A949-25C5-BF0E7AAAF155}"/>
              </a:ext>
            </a:extLst>
          </p:cNvPr>
          <p:cNvSpPr txBox="1"/>
          <p:nvPr/>
        </p:nvSpPr>
        <p:spPr>
          <a:xfrm>
            <a:off x="567701" y="2213377"/>
            <a:ext cx="2801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Open Challenges</a:t>
            </a:r>
            <a:r>
              <a:rPr lang="en-GB" sz="2000" b="1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8D2AB-EDDC-05F2-94C4-E993CD4BA0F1}"/>
              </a:ext>
            </a:extLst>
          </p:cNvPr>
          <p:cNvSpPr txBox="1"/>
          <p:nvPr/>
        </p:nvSpPr>
        <p:spPr>
          <a:xfrm>
            <a:off x="7077832" y="2175210"/>
            <a:ext cx="4381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Advantages offered by </a:t>
            </a:r>
            <a:r>
              <a:rPr lang="en-GB" sz="2000" b="1" dirty="0" err="1">
                <a:solidFill>
                  <a:srgbClr val="7030A0"/>
                </a:solidFill>
              </a:rPr>
              <a:t>WavJourney</a:t>
            </a:r>
            <a:r>
              <a:rPr lang="en-GB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2694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6385547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Overall Architecture 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9" y="837496"/>
            <a:ext cx="7341980" cy="580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3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F8D78-7F89-1290-E328-E8C84388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A73-C774-CEB4-EC3A-B0D33E1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10059205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Sound Demo for Science Fiction Storytelling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8EF-D113-03D1-BC6C-F90F0F13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BF688-3EB4-73DC-406D-2C788573FEF8}"/>
              </a:ext>
            </a:extLst>
          </p:cNvPr>
          <p:cNvSpPr txBox="1"/>
          <p:nvPr/>
        </p:nvSpPr>
        <p:spPr>
          <a:xfrm>
            <a:off x="3368396" y="578013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8068D-FE79-61FE-16AD-67BEF9B44DE1}"/>
              </a:ext>
            </a:extLst>
          </p:cNvPr>
          <p:cNvSpPr txBox="1"/>
          <p:nvPr/>
        </p:nvSpPr>
        <p:spPr>
          <a:xfrm>
            <a:off x="3366684" y="608992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79AA3-CB8F-BBED-86A8-D6E8A8C369E4}"/>
              </a:ext>
            </a:extLst>
          </p:cNvPr>
          <p:cNvSpPr txBox="1"/>
          <p:nvPr/>
        </p:nvSpPr>
        <p:spPr>
          <a:xfrm>
            <a:off x="3366684" y="6413669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24AC4-529D-0A19-E8D3-2827E07864AD}"/>
              </a:ext>
            </a:extLst>
          </p:cNvPr>
          <p:cNvSpPr txBox="1"/>
          <p:nvPr/>
        </p:nvSpPr>
        <p:spPr>
          <a:xfrm>
            <a:off x="4493581" y="60899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87257-9A37-0A73-1C7E-5ADC30C67DE7}"/>
              </a:ext>
            </a:extLst>
          </p:cNvPr>
          <p:cNvSpPr txBox="1"/>
          <p:nvPr/>
        </p:nvSpPr>
        <p:spPr>
          <a:xfrm>
            <a:off x="4493581" y="579084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D878-09A4-29E3-FEDD-048349D3C879}"/>
              </a:ext>
            </a:extLst>
          </p:cNvPr>
          <p:cNvSpPr txBox="1"/>
          <p:nvPr/>
        </p:nvSpPr>
        <p:spPr>
          <a:xfrm>
            <a:off x="4493581" y="64136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https://huggingface.co/spaces/Audio-AGI/WavJourney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19616-A044-17A6-2968-4F2F4AE62BE2}"/>
              </a:ext>
            </a:extLst>
          </p:cNvPr>
          <p:cNvSpPr txBox="1">
            <a:spLocks/>
          </p:cNvSpPr>
          <p:nvPr/>
        </p:nvSpPr>
        <p:spPr>
          <a:xfrm>
            <a:off x="1800290" y="1849616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2802-ECDA-73CA-BCBA-4CD666B20F51}"/>
              </a:ext>
            </a:extLst>
          </p:cNvPr>
          <p:cNvSpPr txBox="1"/>
          <p:nvPr/>
        </p:nvSpPr>
        <p:spPr>
          <a:xfrm>
            <a:off x="2416778" y="2528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12" name="sci-fi news.mp4">
            <a:hlinkClick r:id="" action="ppaction://media"/>
            <a:extLst>
              <a:ext uri="{FF2B5EF4-FFF2-40B4-BE49-F238E27FC236}">
                <a16:creationId xmlns:a16="http://schemas.microsoft.com/office/drawing/2014/main" id="{3C0F919B-12D6-076F-8EB6-01432F0E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09" y="1125148"/>
            <a:ext cx="7539019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36BA5-91DE-7DFA-16CE-46B764CF7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B40C-2747-423B-0DA7-C39352C1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0F301-34E4-1F92-93AF-50F3641D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6FCAA-7FD8-FC2F-0AC6-50D41568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Google Shape;430;p32">
            <a:extLst>
              <a:ext uri="{FF2B5EF4-FFF2-40B4-BE49-F238E27FC236}">
                <a16:creationId xmlns:a16="http://schemas.microsoft.com/office/drawing/2014/main" id="{E70BDFB7-5479-886C-EAA4-EB35FC62FB65}"/>
              </a:ext>
            </a:extLst>
          </p:cNvPr>
          <p:cNvSpPr txBox="1"/>
          <p:nvPr/>
        </p:nvSpPr>
        <p:spPr>
          <a:xfrm>
            <a:off x="355897" y="1087951"/>
            <a:ext cx="11480205" cy="113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editing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change the content of audio by following the instruction precisely.</a:t>
            </a: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work introduces an audio agent that understands the user instruction, decomposes the instruction into several tasks, and allocates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tasks to the proper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432;p32">
            <a:extLst>
              <a:ext uri="{FF2B5EF4-FFF2-40B4-BE49-F238E27FC236}">
                <a16:creationId xmlns:a16="http://schemas.microsoft.com/office/drawing/2014/main" id="{59FEBC6B-6B29-3459-1F1E-D37A12D8A2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831" y="2432043"/>
            <a:ext cx="6468250" cy="30467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33;p32">
            <a:extLst>
              <a:ext uri="{FF2B5EF4-FFF2-40B4-BE49-F238E27FC236}">
                <a16:creationId xmlns:a16="http://schemas.microsoft.com/office/drawing/2014/main" id="{7F171ABC-24CC-E16E-76DD-FF3D8D2DA9BA}"/>
              </a:ext>
            </a:extLst>
          </p:cNvPr>
          <p:cNvSpPr txBox="1"/>
          <p:nvPr/>
        </p:nvSpPr>
        <p:spPr>
          <a:xfrm>
            <a:off x="1254304" y="5652725"/>
            <a:ext cx="555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example of end-to-end audio editing system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34;p32">
            <a:extLst>
              <a:ext uri="{FF2B5EF4-FFF2-40B4-BE49-F238E27FC236}">
                <a16:creationId xmlns:a16="http://schemas.microsoft.com/office/drawing/2014/main" id="{1A7191BF-C977-890A-DC72-62BD2608B36E}"/>
              </a:ext>
            </a:extLst>
          </p:cNvPr>
          <p:cNvSpPr/>
          <p:nvPr/>
        </p:nvSpPr>
        <p:spPr>
          <a:xfrm>
            <a:off x="7569300" y="3416764"/>
            <a:ext cx="2844900" cy="352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interpreter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35;p32">
            <a:extLst>
              <a:ext uri="{FF2B5EF4-FFF2-40B4-BE49-F238E27FC236}">
                <a16:creationId xmlns:a16="http://schemas.microsoft.com/office/drawing/2014/main" id="{0E8AF907-9D66-80D7-C65A-C18749641E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7112" y="2172277"/>
            <a:ext cx="28448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36;p32">
            <a:extLst>
              <a:ext uri="{FF2B5EF4-FFF2-40B4-BE49-F238E27FC236}">
                <a16:creationId xmlns:a16="http://schemas.microsoft.com/office/drawing/2014/main" id="{3C9EFF01-6E6B-286B-A998-1FF8549695C8}"/>
              </a:ext>
            </a:extLst>
          </p:cNvPr>
          <p:cNvSpPr/>
          <p:nvPr/>
        </p:nvSpPr>
        <p:spPr>
          <a:xfrm>
            <a:off x="8459344" y="4296547"/>
            <a:ext cx="1064712" cy="463464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54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37;p32">
            <a:extLst>
              <a:ext uri="{FF2B5EF4-FFF2-40B4-BE49-F238E27FC236}">
                <a16:creationId xmlns:a16="http://schemas.microsoft.com/office/drawing/2014/main" id="{9FA19519-14F0-7008-DAB8-2181C562B3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9300" y="5135935"/>
            <a:ext cx="28448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8;p32">
            <a:extLst>
              <a:ext uri="{FF2B5EF4-FFF2-40B4-BE49-F238E27FC236}">
                <a16:creationId xmlns:a16="http://schemas.microsoft.com/office/drawing/2014/main" id="{3395024E-44C7-5217-44B3-B38C2808235B}"/>
              </a:ext>
            </a:extLst>
          </p:cNvPr>
          <p:cNvSpPr txBox="1"/>
          <p:nvPr/>
        </p:nvSpPr>
        <p:spPr>
          <a:xfrm>
            <a:off x="9619989" y="4296547"/>
            <a:ext cx="1496351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Expert models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439;p32">
            <a:extLst>
              <a:ext uri="{FF2B5EF4-FFF2-40B4-BE49-F238E27FC236}">
                <a16:creationId xmlns:a16="http://schemas.microsoft.com/office/drawing/2014/main" id="{1BEA7D79-C589-6463-A794-6ADC45899830}"/>
              </a:ext>
            </a:extLst>
          </p:cNvPr>
          <p:cNvCxnSpPr>
            <a:stCxn id="11" idx="2"/>
            <a:endCxn id="10" idx="0"/>
          </p:cNvCxnSpPr>
          <p:nvPr/>
        </p:nvCxnSpPr>
        <p:spPr>
          <a:xfrm>
            <a:off x="8989512" y="3035877"/>
            <a:ext cx="2100" cy="381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440;p32">
            <a:extLst>
              <a:ext uri="{FF2B5EF4-FFF2-40B4-BE49-F238E27FC236}">
                <a16:creationId xmlns:a16="http://schemas.microsoft.com/office/drawing/2014/main" id="{E3AE2A07-2E61-2496-2853-1290E018D56D}"/>
              </a:ext>
            </a:extLst>
          </p:cNvPr>
          <p:cNvCxnSpPr>
            <a:stCxn id="10" idx="2"/>
            <a:endCxn id="12" idx="1"/>
          </p:cNvCxnSpPr>
          <p:nvPr/>
        </p:nvCxnSpPr>
        <p:spPr>
          <a:xfrm>
            <a:off x="8991750" y="3769264"/>
            <a:ext cx="0" cy="52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441;p32">
            <a:extLst>
              <a:ext uri="{FF2B5EF4-FFF2-40B4-BE49-F238E27FC236}">
                <a16:creationId xmlns:a16="http://schemas.microsoft.com/office/drawing/2014/main" id="{E6AF1A78-3123-5CBD-34B3-6E1C8AEC2C15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>
            <a:off x="8991700" y="4760011"/>
            <a:ext cx="0" cy="375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2FA35E-666C-28C9-58B2-6ACBF4D2507E}"/>
              </a:ext>
            </a:extLst>
          </p:cNvPr>
          <p:cNvSpPr txBox="1"/>
          <p:nvPr/>
        </p:nvSpPr>
        <p:spPr>
          <a:xfrm>
            <a:off x="531831" y="6192692"/>
            <a:ext cx="11074557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J. Liang, H. Zhang, H. Liu, Y. Cao, Q. Kong, X. Liu, W. Wang,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Plumbley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and E.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Benetos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WavCraft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Audio Editing and Generation with Large Language Models”, in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ICLR 2024 Workshop on Large Language Model (LLM) Agents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2024.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50577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871AB-63D9-5E76-3542-7B6E101019FD}"/>
              </a:ext>
            </a:extLst>
          </p:cNvPr>
          <p:cNvSpPr txBox="1"/>
          <p:nvPr/>
        </p:nvSpPr>
        <p:spPr>
          <a:xfrm>
            <a:off x="1321904" y="1244444"/>
            <a:ext cx="101279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 models &amp; large language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language-audio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Example models &amp;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Typical methods for fusing/aligning audio and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Open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Integration of audio and language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Examples of LLAMs for various cross-modal generation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captioning (e.g. audio to text generation)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question answering and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Text to audio generation &amp; composition &amp; storytelling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LLMs for controllable audio editing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Neural audio codecs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Conclusions and future works 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096C-E499-8ADE-F592-6FBCF172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C002-EEFC-85DE-7767-61FCFB8B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2" y="272258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WavCraft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Overall Architecture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92B-63BA-D53F-0111-27056A0F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44B58-A264-4127-8326-82F7DC699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454;p33">
            <a:extLst>
              <a:ext uri="{FF2B5EF4-FFF2-40B4-BE49-F238E27FC236}">
                <a16:creationId xmlns:a16="http://schemas.microsoft.com/office/drawing/2014/main" id="{444A885E-03E7-5B01-EBC0-F6860158B2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205" y="936327"/>
            <a:ext cx="9097590" cy="5801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5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3EADD-2511-63BC-96FF-5F3D1DC4A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CD39-A996-7341-EF1B-F41E4F7A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5: </a:t>
            </a:r>
            <a:r>
              <a:rPr lang="en-US" altLang="zh-CN" dirty="0">
                <a:solidFill>
                  <a:srgbClr val="0070C0"/>
                </a:solidFill>
              </a:rPr>
              <a:t>Neural Audio Codec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7E9B8-44E7-9C0A-7E8B-8DFAFD0A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6A2A4-F880-A1C4-37F1-E53404688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451B2-489B-C1B6-7DB4-F9A31C12B6A1}"/>
              </a:ext>
            </a:extLst>
          </p:cNvPr>
          <p:cNvSpPr txBox="1">
            <a:spLocks/>
          </p:cNvSpPr>
          <p:nvPr/>
        </p:nvSpPr>
        <p:spPr>
          <a:xfrm>
            <a:off x="818322" y="2295502"/>
            <a:ext cx="3584714" cy="3002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A device or software that encodes or decodes digital audio data for transmission, storage, or playback.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mpressor-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dec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ompressor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 “Codec”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MP3, FLAC, AAC,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Vorbis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B0BAF-98A3-DBEC-92C7-F132C6A1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805" y="3697064"/>
            <a:ext cx="5113586" cy="2467934"/>
          </a:xfrm>
        </p:spPr>
        <p:txBody>
          <a:bodyPr>
            <a:normAutofit fontScale="55000" lnSpcReduction="20000"/>
          </a:bodyPr>
          <a:lstStyle/>
          <a:p>
            <a:r>
              <a:rPr lang="en-US" sz="2400" dirty="0" err="1"/>
              <a:t>SoundStream</a:t>
            </a:r>
            <a:r>
              <a:rPr lang="en-US" sz="2400" dirty="0"/>
              <a:t> (</a:t>
            </a:r>
            <a:r>
              <a:rPr lang="en-US" sz="2400" dirty="0" err="1"/>
              <a:t>Zeghidour</a:t>
            </a:r>
            <a:r>
              <a:rPr lang="en-US" sz="2400" dirty="0"/>
              <a:t> et al. 2021)</a:t>
            </a:r>
          </a:p>
          <a:p>
            <a:r>
              <a:rPr lang="en-US" sz="2400" dirty="0" err="1"/>
              <a:t>Encodec</a:t>
            </a:r>
            <a:r>
              <a:rPr lang="en-US" sz="2400" dirty="0"/>
              <a:t> (</a:t>
            </a:r>
            <a:r>
              <a:rPr lang="en-US" sz="2400" dirty="0" err="1"/>
              <a:t>Défossez</a:t>
            </a:r>
            <a:r>
              <a:rPr lang="en-US" sz="2400" dirty="0"/>
              <a:t> et al. 2021)</a:t>
            </a:r>
          </a:p>
          <a:p>
            <a:r>
              <a:rPr lang="en-US" sz="2400" dirty="0"/>
              <a:t>Descript (Kumar et al. 2023)</a:t>
            </a:r>
          </a:p>
          <a:p>
            <a:r>
              <a:rPr lang="en-US" sz="2400" dirty="0"/>
              <a:t>HiFi-Codec (Yang et al. 2023)</a:t>
            </a:r>
          </a:p>
          <a:p>
            <a:r>
              <a:rPr lang="en-US" sz="2400" dirty="0" err="1"/>
              <a:t>SpeechTokenizer</a:t>
            </a:r>
            <a:r>
              <a:rPr lang="en-US" sz="2400" dirty="0"/>
              <a:t> (Zhang et al, 2023)</a:t>
            </a:r>
          </a:p>
          <a:p>
            <a:r>
              <a:rPr lang="en-US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Codec Superb Benchmark (Wu et al. 2024)</a:t>
            </a:r>
          </a:p>
          <a:p>
            <a:pPr lvl="1"/>
            <a:r>
              <a:rPr lang="en-US" sz="2000" dirty="0">
                <a:hlinkClick r:id="rId3"/>
              </a:rPr>
              <a:t>https://github.com/voidful/Codec-SUPERB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</p:txBody>
      </p:sp>
      <p:pic>
        <p:nvPicPr>
          <p:cNvPr id="20" name="Picture 2" descr="Neural audio codec with RVQ (inference only). | Download Scientific Diagram">
            <a:extLst>
              <a:ext uri="{FF2B5EF4-FFF2-40B4-BE49-F238E27FC236}">
                <a16:creationId xmlns:a16="http://schemas.microsoft.com/office/drawing/2014/main" id="{3D6845E6-8AA1-48F1-2F64-B4304381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80" y="2173506"/>
            <a:ext cx="4251190" cy="11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8ED163-D696-22D8-9338-DF670BE12543}"/>
              </a:ext>
            </a:extLst>
          </p:cNvPr>
          <p:cNvSpPr txBox="1"/>
          <p:nvPr/>
        </p:nvSpPr>
        <p:spPr>
          <a:xfrm>
            <a:off x="818321" y="1410772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Audio Codec:</a:t>
            </a:r>
            <a:endParaRPr lang="en-GB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411631-1110-3692-F1A2-1A0D563E87AC}"/>
              </a:ext>
            </a:extLst>
          </p:cNvPr>
          <p:cNvSpPr txBox="1"/>
          <p:nvPr/>
        </p:nvSpPr>
        <p:spPr>
          <a:xfrm>
            <a:off x="6336292" y="1363940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Neural Audio Codec: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73755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7670E7-3427-0C98-AB99-86A1A3E7D2B2}"/>
              </a:ext>
            </a:extLst>
          </p:cNvPr>
          <p:cNvSpPr txBox="1"/>
          <p:nvPr/>
        </p:nvSpPr>
        <p:spPr>
          <a:xfrm>
            <a:off x="6096000" y="30033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scale k-means is challenging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Million Song Dataset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GigaSpeech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https://github.com/haoheliu/kmeans_pytorch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E2860E-A89F-AF8D-E862-D491E2DCC356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endParaRPr kumimoji="0" lang="x-non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AD315F-3BBE-EE4D-35B2-CF14F25D779A}"/>
              </a:ext>
            </a:extLst>
          </p:cNvPr>
          <p:cNvSpPr txBox="1">
            <a:spLocks/>
          </p:cNvSpPr>
          <p:nvPr/>
        </p:nvSpPr>
        <p:spPr>
          <a:xfrm>
            <a:off x="493672" y="497722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Sound Demos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6" y="303079"/>
            <a:ext cx="8316845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WavCaps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89" y="985293"/>
            <a:ext cx="8527807" cy="443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2D3F5-4D40-B5F3-B75E-106EEAEA1C61}"/>
              </a:ext>
            </a:extLst>
          </p:cNvPr>
          <p:cNvSpPr txBox="1"/>
          <p:nvPr/>
        </p:nvSpPr>
        <p:spPr>
          <a:xfrm>
            <a:off x="1245848" y="5872016"/>
            <a:ext cx="104381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Mei, C. Meng, H. Liu, Q. Kong, T. Ko, C. Zhao, M. D.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Plumbley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Y. Zou, and W. Wang, "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WavCaps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ChatGPT-Assisted Weakly-Labelled Audio Captioning Dataset for Audio-Language Multimodal Research," 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GB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vol. 32, pp. 3339 - 3354, June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38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Code:  https://github.com/XinhaoMei/WavCaps</a:t>
            </a:r>
          </a:p>
        </p:txBody>
      </p:sp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6" y="288370"/>
            <a:ext cx="9515035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Statistics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1" y="4663013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536" y="801458"/>
            <a:ext cx="6671056" cy="4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067C-27C2-5FDE-F563-241FD96B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F060-B632-1DCF-C487-3C108C1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FFA4-ECEB-74E9-4BB0-35C4941A4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9F89-ABA3-3119-9BC1-7DBA8B6B3A5A}"/>
              </a:ext>
            </a:extLst>
          </p:cNvPr>
          <p:cNvSpPr txBox="1">
            <a:spLocks/>
          </p:cNvSpPr>
          <p:nvPr/>
        </p:nvSpPr>
        <p:spPr>
          <a:xfrm>
            <a:off x="663174" y="1751643"/>
            <a:ext cx="4938973" cy="261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struggle with complex and detailed prompts, leading to potential performance degradation. 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7BB47-A00B-4EC9-E4D5-02A1C0E341B6}"/>
              </a:ext>
            </a:extLst>
          </p:cNvPr>
          <p:cNvSpPr txBox="1"/>
          <p:nvPr/>
        </p:nvSpPr>
        <p:spPr>
          <a:xfrm>
            <a:off x="663174" y="1228423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Challenge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85BB7F9B-C082-CA7F-0DE5-8235F58B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7" y="1951110"/>
            <a:ext cx="6277200" cy="24977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8BF9E3-EE55-BDE5-4F7C-1BFF6E9C13AC}"/>
              </a:ext>
            </a:extLst>
          </p:cNvPr>
          <p:cNvSpPr txBox="1"/>
          <p:nvPr/>
        </p:nvSpPr>
        <p:spPr>
          <a:xfrm>
            <a:off x="6096000" y="4835962"/>
            <a:ext cx="561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audio-caption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829AC0E-1DB2-0345-386C-AE9876EE4628}"/>
              </a:ext>
            </a:extLst>
          </p:cNvPr>
          <p:cNvSpPr txBox="1"/>
          <p:nvPr/>
        </p:nvSpPr>
        <p:spPr>
          <a:xfrm>
            <a:off x="573184" y="3925592"/>
            <a:ext cx="2779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Sound-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VECaps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551DF-7790-01F8-8B0C-16BE97CFDE22}"/>
              </a:ext>
            </a:extLst>
          </p:cNvPr>
          <p:cNvSpPr txBox="1">
            <a:spLocks/>
          </p:cNvSpPr>
          <p:nvPr/>
        </p:nvSpPr>
        <p:spPr>
          <a:xfrm>
            <a:off x="663173" y="4503391"/>
            <a:ext cx="4557009" cy="1515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1.66M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high-quality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audio-caption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orders,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453192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0351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– Processing Pipeline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AAA29-DCE2-EE1D-C0C7-2104252D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08A1E6-960E-358C-8B49-0AF92770AB4B}"/>
              </a:ext>
            </a:extLst>
          </p:cNvPr>
          <p:cNvSpPr txBox="1"/>
          <p:nvPr/>
        </p:nvSpPr>
        <p:spPr>
          <a:xfrm>
            <a:off x="554805" y="5798308"/>
            <a:ext cx="773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Paper, data &amp; code: </a:t>
            </a:r>
            <a:r>
              <a:rPr lang="en" altLang="zh-CN" sz="1800" dirty="0">
                <a:hlinkClick r:id="rId4"/>
              </a:rPr>
              <a:t>https://yyua8222.github.io/Sound-VECaps-demo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49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EC72A-02D7-899B-CD3B-3C7D27B4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34BE-1C07-9A21-4432-BB6EC16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48027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AudioSetCaps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474C-6D05-0895-D146-F684F8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F6A4-6E04-4E30-7857-994D263F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80E90C62-4940-7EC4-905A-DFD28EE6BCDD}"/>
              </a:ext>
            </a:extLst>
          </p:cNvPr>
          <p:cNvSpPr txBox="1"/>
          <p:nvPr/>
        </p:nvSpPr>
        <p:spPr>
          <a:xfrm>
            <a:off x="573184" y="5849899"/>
            <a:ext cx="113868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spcAft>
                <a:spcPct val="60000"/>
              </a:spcAft>
            </a:pPr>
            <a:r>
              <a:rPr lang="en-US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J. Bai, H. Liu, M. Wang, D</a:t>
            </a:r>
            <a:r>
              <a:rPr lang="en-GB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 Shi, W. Wang, M. D </a:t>
            </a:r>
            <a:r>
              <a:rPr lang="en-US" altLang="zh-CN" sz="12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Plumbley</a:t>
            </a:r>
            <a:r>
              <a:rPr lang="en-US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, W.-S. Gan, &amp; J. Chen (2024). </a:t>
            </a:r>
            <a:r>
              <a:rPr lang="en-US" altLang="zh-CN" sz="12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AudioSetCaps</a:t>
            </a:r>
            <a:r>
              <a:rPr lang="en-US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: Enriched Audio Captioning Dataset Generation Using Large Audio Language Models. In </a:t>
            </a:r>
            <a:r>
              <a:rPr lang="en-US" altLang="zh-CN" sz="1200" i="1" dirty="0">
                <a:solidFill>
                  <a:srgbClr val="413839"/>
                </a:solidFill>
                <a:latin typeface="Times New Roman" panose="02020603050405020304" pitchFamily="18" charset="0"/>
              </a:rPr>
              <a:t>Audio Imagination: </a:t>
            </a:r>
            <a:r>
              <a:rPr lang="en-US" altLang="zh-CN" sz="1200" i="1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NeurIPS</a:t>
            </a:r>
            <a:r>
              <a:rPr lang="en-US" altLang="zh-CN" sz="1200" i="1" dirty="0">
                <a:solidFill>
                  <a:srgbClr val="413839"/>
                </a:solidFill>
                <a:latin typeface="Times New Roman" panose="02020603050405020304" pitchFamily="18" charset="0"/>
              </a:rPr>
              <a:t> 2024 Workshop AI-Driven Speech, Music, and Sound Generation</a:t>
            </a:r>
            <a:r>
              <a:rPr lang="en-US" altLang="zh-CN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, 2024.</a:t>
            </a: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71EAE45E-42A3-3456-01D8-D89729D9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48" y="1412334"/>
            <a:ext cx="2880000" cy="3932589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0D53B0C-EA92-3F17-A936-AD21384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8" y="1458054"/>
            <a:ext cx="2880000" cy="3886555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A7FE0D-CEEC-A554-F83F-0EF0E13E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48" y="1412334"/>
            <a:ext cx="2160000" cy="2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1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An Example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D0EE-A32B-4831-A9A1-F1484381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328" y="6038547"/>
            <a:ext cx="1312025" cy="365125"/>
          </a:xfrm>
        </p:spPr>
        <p:txBody>
          <a:bodyPr/>
          <a:lstStyle/>
          <a:p>
            <a:fld id="{B82ABAA4-5EBE-4E82-8762-4025E75A148F}" type="slidenum">
              <a:rPr lang="en-GB" smtClean="0"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矩形: 圆角 19">
            <a:extLst>
              <a:ext uri="{FF2B5EF4-FFF2-40B4-BE49-F238E27FC236}">
                <a16:creationId xmlns:a16="http://schemas.microsoft.com/office/drawing/2014/main" id="{0F346061-4391-9334-28F7-2545B865DE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5875" y="2175277"/>
            <a:ext cx="5760000" cy="575945"/>
          </a:xfrm>
          <a:prstGeom prst="roundRect">
            <a:avLst>
              <a:gd name="adj" fmla="val 10474"/>
            </a:avLst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Female speech, Woman speaking, Background noise, Generic impact sounds, Surface contact, Babbling, Tick, Human voice, Breathing, Baby laughter</a:t>
            </a:r>
          </a:p>
        </p:txBody>
      </p:sp>
      <p:sp>
        <p:nvSpPr>
          <p:cNvPr id="7" name="矩形: 圆角 19">
            <a:extLst>
              <a:ext uri="{FF2B5EF4-FFF2-40B4-BE49-F238E27FC236}">
                <a16:creationId xmlns:a16="http://schemas.microsoft.com/office/drawing/2014/main" id="{6D62D394-AFA0-9354-9883-B03561A0E0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5875" y="3068730"/>
            <a:ext cx="5760000" cy="360000"/>
          </a:xfrm>
          <a:prstGeom prst="roundRect">
            <a:avLst>
              <a:gd name="adj" fmla="val 423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human baby laughs and gurgles as a female sings gently</a:t>
            </a:r>
          </a:p>
        </p:txBody>
      </p:sp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BC21E48A-4252-C317-ACC5-11314C78BE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25875" y="3687408"/>
            <a:ext cx="5760000" cy="360000"/>
          </a:xfrm>
          <a:prstGeom prst="roundRect">
            <a:avLst>
              <a:gd name="adj" fmla="val 78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are talking and babbling with a baby laughing and surface contact.</a:t>
            </a: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7CF429EB-B903-35C5-5CCC-DEBD229535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875" y="4369202"/>
            <a:ext cx="5760085" cy="419735"/>
          </a:xfrm>
          <a:prstGeom prst="roundRect">
            <a:avLst>
              <a:gd name="adj" fmla="val 60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sound of a laughing baby and women chatting and giggling can be heard at a busy spa.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741E1980-074C-2FE7-E2CC-F07C0B57C6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875" y="5162952"/>
            <a:ext cx="57600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tIns="0" rIns="0" bIns="0" rtlCol="0" anchor="ctr"/>
          <a:lstStyle/>
          <a:p>
            <a:pPr algn="l"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joyful interaction between a woman and a baby, as the infant giggles and the woman responds with a happy and upbeat tone.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5288C905-218D-19C6-A331-6862F6667FE7}"/>
              </a:ext>
            </a:extLst>
          </p:cNvPr>
          <p:cNvSpPr txBox="1"/>
          <p:nvPr/>
        </p:nvSpPr>
        <p:spPr>
          <a:xfrm>
            <a:off x="1225755" y="5306145"/>
            <a:ext cx="236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ID: Y0qH8FmqGI2U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9C60AED0-0486-8F46-5069-B68DAC56037E}"/>
              </a:ext>
            </a:extLst>
          </p:cNvPr>
          <p:cNvSpPr txBox="1"/>
          <p:nvPr/>
        </p:nvSpPr>
        <p:spPr>
          <a:xfrm>
            <a:off x="4725875" y="1824122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Label</a:t>
            </a: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6DB74BA0-6C4C-7FBB-81CF-82403157EC0B}"/>
              </a:ext>
            </a:extLst>
          </p:cNvPr>
          <p:cNvSpPr txBox="1"/>
          <p:nvPr/>
        </p:nvSpPr>
        <p:spPr>
          <a:xfrm>
            <a:off x="4725875" y="2778853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AudioCaps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5B11D64C-DA1B-4A40-4CBD-91CEE7C40B3A}"/>
              </a:ext>
            </a:extLst>
          </p:cNvPr>
          <p:cNvSpPr txBox="1"/>
          <p:nvPr/>
        </p:nvSpPr>
        <p:spPr>
          <a:xfrm>
            <a:off x="4725875" y="3410866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WavCaps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24C8E0A8-09A8-8436-35BD-B244C05479AA}"/>
              </a:ext>
            </a:extLst>
          </p:cNvPr>
          <p:cNvSpPr txBox="1"/>
          <p:nvPr/>
        </p:nvSpPr>
        <p:spPr>
          <a:xfrm>
            <a:off x="4725875" y="4062401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Auto-ACD</a:t>
            </a: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C0AA8E2B-B990-B323-7B12-861AEA5E1C06}"/>
              </a:ext>
            </a:extLst>
          </p:cNvPr>
          <p:cNvSpPr txBox="1"/>
          <p:nvPr/>
        </p:nvSpPr>
        <p:spPr>
          <a:xfrm>
            <a:off x="4725875" y="4873710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AudioSetCaps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83578597-206E-0CD9-5517-2588640C87D8}"/>
              </a:ext>
            </a:extLst>
          </p:cNvPr>
          <p:cNvSpPr txBox="1"/>
          <p:nvPr/>
        </p:nvSpPr>
        <p:spPr>
          <a:xfrm>
            <a:off x="10270060" y="1376447"/>
            <a:ext cx="1420495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Subjective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Score</a:t>
            </a: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3EF46D2C-C2E0-A08B-52C7-1EC5C86FA354}"/>
              </a:ext>
            </a:extLst>
          </p:cNvPr>
          <p:cNvSpPr txBox="1"/>
          <p:nvPr/>
        </p:nvSpPr>
        <p:spPr>
          <a:xfrm>
            <a:off x="6544515" y="1545792"/>
            <a:ext cx="21221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Dataset-Caption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CFD1B2D4-C1F9-8A71-C0CD-B5062F5B1C00}"/>
              </a:ext>
            </a:extLst>
          </p:cNvPr>
          <p:cNvSpPr txBox="1"/>
          <p:nvPr/>
        </p:nvSpPr>
        <p:spPr>
          <a:xfrm>
            <a:off x="10620308" y="2339765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97D993B-935F-8CA4-117C-9A48775F03AD}"/>
              </a:ext>
            </a:extLst>
          </p:cNvPr>
          <p:cNvSpPr txBox="1"/>
          <p:nvPr/>
        </p:nvSpPr>
        <p:spPr>
          <a:xfrm>
            <a:off x="10620308" y="3061450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F72B16E6-4422-3CDD-9813-B6DD12E37394}"/>
              </a:ext>
            </a:extLst>
          </p:cNvPr>
          <p:cNvSpPr txBox="1"/>
          <p:nvPr/>
        </p:nvSpPr>
        <p:spPr>
          <a:xfrm>
            <a:off x="10620308" y="3675683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2523323D-E12C-527C-933C-6DACE732255B}"/>
              </a:ext>
            </a:extLst>
          </p:cNvPr>
          <p:cNvSpPr txBox="1"/>
          <p:nvPr/>
        </p:nvSpPr>
        <p:spPr>
          <a:xfrm>
            <a:off x="10620308" y="4369106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FFB29C37-BAA0-DC69-8E76-D21CCFCE273F}"/>
              </a:ext>
            </a:extLst>
          </p:cNvPr>
          <p:cNvSpPr txBox="1"/>
          <p:nvPr/>
        </p:nvSpPr>
        <p:spPr>
          <a:xfrm>
            <a:off x="10620308" y="5306167"/>
            <a:ext cx="720000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</a:t>
            </a:r>
          </a:p>
        </p:txBody>
      </p:sp>
      <p:pic>
        <p:nvPicPr>
          <p:cNvPr id="28" name="0qH8FmqGI2U">
            <a:hlinkClick r:id="" action="ppaction://media"/>
            <a:extLst>
              <a:ext uri="{FF2B5EF4-FFF2-40B4-BE49-F238E27FC236}">
                <a16:creationId xmlns:a16="http://schemas.microsoft.com/office/drawing/2014/main" id="{5FC57CC8-B67B-BA7A-DED3-25B6572A9A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975" y="233974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1CF9-A1E8-B402-38BB-60AA788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57D-40E9-C134-CE86-725EBBF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Audio Signal Processing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900E29-0B31-5DFC-81CE-D1B926CE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1370988"/>
            <a:ext cx="5697796" cy="430465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Tasks: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localisation/tracking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event detection/localisation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scene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search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…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ED4-E344-67A8-04F7-02DEED982829}"/>
              </a:ext>
            </a:extLst>
          </p:cNvPr>
          <p:cNvSpPr txBox="1">
            <a:spLocks/>
          </p:cNvSpPr>
          <p:nvPr/>
        </p:nvSpPr>
        <p:spPr>
          <a:xfrm>
            <a:off x="6665205" y="1276671"/>
            <a:ext cx="5697796" cy="430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Models: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Physics-based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Perceptually motivated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Data-driven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Hybrid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….</a:t>
            </a:r>
          </a:p>
          <a:p>
            <a:endParaRPr lang="en-GB" b="1" dirty="0"/>
          </a:p>
          <a:p>
            <a:r>
              <a:rPr lang="en-GB" b="1" dirty="0"/>
              <a:t>Data: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Audio-only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Multimodal (audio, visual, texts, EEG, etc)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4590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00BBC-7169-D41E-3E3D-2FFBBA2A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489D-66BC-724E-A0D2-94FEF51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57FD-AB86-460A-1945-663EA2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6D14C-EDD1-76D8-D837-978C023E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F316B8-7E1C-CB74-04AA-9921DBEF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49" y="1419140"/>
            <a:ext cx="9668874" cy="550843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Summary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language-audio models are promising - offering new opportunities to solve problems in conventional audio tasks and newly emerging audio tasks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These models often provide SOTA performance in many downstream tasks and may offer new capabilities that were not available in previous audio models. 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unified models for multi-tasks (e.g. understanding and generation) and multi-modal data (audio, visual, language)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respective strengths of LLMs &amp; audio models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Towards improved controllability in various downstream tasks (e.g. generation and captioning)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physics-based model + data driven models</a:t>
            </a: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Dance Generation Demo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5BF8CFBA-DD75-CAE2-C89D-E5F3B7D7ACC9}"/>
              </a:ext>
            </a:extLst>
          </p:cNvPr>
          <p:cNvSpPr txBox="1"/>
          <p:nvPr/>
        </p:nvSpPr>
        <p:spPr>
          <a:xfrm>
            <a:off x="6096000" y="2417205"/>
            <a:ext cx="535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HanTang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music. 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97398A18-9A31-68C2-A2C8-6308C7FBCB9A}"/>
              </a:ext>
            </a:extLst>
          </p:cNvPr>
          <p:cNvSpPr txBox="1"/>
          <p:nvPr/>
        </p:nvSpPr>
        <p:spPr>
          <a:xfrm>
            <a:off x="6096000" y="4257721"/>
            <a:ext cx="434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Dai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20" descr="卡通人物&#10;&#10;低可信度描述已自动生成">
            <a:extLst>
              <a:ext uri="{FF2B5EF4-FFF2-40B4-BE49-F238E27FC236}">
                <a16:creationId xmlns:a16="http://schemas.microsoft.com/office/drawing/2014/main" id="{A3C48884-4A62-96CA-735A-645FD37A72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98450" y="1017074"/>
            <a:ext cx="7989392" cy="1368508"/>
          </a:xfrm>
          <a:prstGeom prst="rect">
            <a:avLst/>
          </a:prstGeom>
        </p:spPr>
      </p:pic>
      <p:pic>
        <p:nvPicPr>
          <p:cNvPr id="10" name="图片 21" descr="卡通人物&#10;&#10;低可信度描述已自动生成">
            <a:extLst>
              <a:ext uri="{FF2B5EF4-FFF2-40B4-BE49-F238E27FC236}">
                <a16:creationId xmlns:a16="http://schemas.microsoft.com/office/drawing/2014/main" id="{8C876151-0F0D-D77A-9FBA-4F4BB3E14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62652" y="2938263"/>
            <a:ext cx="7660985" cy="1310815"/>
          </a:xfrm>
          <a:prstGeom prst="rect">
            <a:avLst/>
          </a:prstGeom>
        </p:spPr>
      </p:pic>
      <p:pic>
        <p:nvPicPr>
          <p:cNvPr id="11" name="图片 22" descr="卡通人物&#10;&#10;中度可信度描述已自动生成">
            <a:extLst>
              <a:ext uri="{FF2B5EF4-FFF2-40B4-BE49-F238E27FC236}">
                <a16:creationId xmlns:a16="http://schemas.microsoft.com/office/drawing/2014/main" id="{5DD0CDE0-074C-DC54-7C8A-5BB7DB1C7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62653" y="4845799"/>
            <a:ext cx="7660985" cy="1245767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51A5A517-E098-EA9E-4B9D-85366AA66133}"/>
              </a:ext>
            </a:extLst>
          </p:cNvPr>
          <p:cNvSpPr txBox="1"/>
          <p:nvPr/>
        </p:nvSpPr>
        <p:spPr>
          <a:xfrm>
            <a:off x="6096000" y="5957761"/>
            <a:ext cx="51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Hiphop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143_slice48">
            <a:hlinkClick r:id="" action="ppaction://media"/>
            <a:extLst>
              <a:ext uri="{FF2B5EF4-FFF2-40B4-BE49-F238E27FC236}">
                <a16:creationId xmlns:a16="http://schemas.microsoft.com/office/drawing/2014/main" id="{D35EBDF9-6D07-3162-3356-8BE383AC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4344120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6" name="036_slice25">
            <a:hlinkClick r:id="" action="ppaction://media"/>
            <a:extLst>
              <a:ext uri="{FF2B5EF4-FFF2-40B4-BE49-F238E27FC236}">
                <a16:creationId xmlns:a16="http://schemas.microsoft.com/office/drawing/2014/main" id="{F5D6A2BC-4D7B-C514-33DF-1B52973E86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2499573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7" name="098_slice29">
            <a:hlinkClick r:id="" action="ppaction://media"/>
            <a:extLst>
              <a:ext uri="{FF2B5EF4-FFF2-40B4-BE49-F238E27FC236}">
                <a16:creationId xmlns:a16="http://schemas.microsoft.com/office/drawing/2014/main" id="{8F4886AE-D07F-2773-89E3-4051B9271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6093992"/>
            <a:ext cx="210027" cy="210027"/>
          </a:xfrm>
          <a:prstGeom prst="rect">
            <a:avLst/>
          </a:prstGeom>
          <a:solidFill>
            <a:srgbClr val="E97132"/>
          </a:solidFill>
        </p:spPr>
      </p:pic>
      <p:grpSp>
        <p:nvGrpSpPr>
          <p:cNvPr id="18" name="组合 61">
            <a:extLst>
              <a:ext uri="{FF2B5EF4-FFF2-40B4-BE49-F238E27FC236}">
                <a16:creationId xmlns:a16="http://schemas.microsoft.com/office/drawing/2014/main" id="{0BC1CECE-472E-AFB4-673E-6C61808B335A}"/>
              </a:ext>
            </a:extLst>
          </p:cNvPr>
          <p:cNvGrpSpPr/>
          <p:nvPr/>
        </p:nvGrpSpPr>
        <p:grpSpPr>
          <a:xfrm>
            <a:off x="982444" y="3023868"/>
            <a:ext cx="1074721" cy="1534635"/>
            <a:chOff x="809194" y="3023868"/>
            <a:chExt cx="1074721" cy="1534635"/>
          </a:xfrm>
        </p:grpSpPr>
        <p:pic>
          <p:nvPicPr>
            <p:cNvPr id="19" name="图片 44" descr="图片包含 游戏机, 风筝, 体育&#10;&#10;描述已自动生成">
              <a:extLst>
                <a:ext uri="{FF2B5EF4-FFF2-40B4-BE49-F238E27FC236}">
                  <a16:creationId xmlns:a16="http://schemas.microsoft.com/office/drawing/2014/main" id="{6DE682A8-09B0-AF4A-A523-6BCDCE3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2237" t="43002" r="39689" b="28860"/>
            <a:stretch/>
          </p:blipFill>
          <p:spPr>
            <a:xfrm>
              <a:off x="809194" y="3023868"/>
              <a:ext cx="1074721" cy="1254885"/>
            </a:xfrm>
            <a:prstGeom prst="rect">
              <a:avLst/>
            </a:prstGeom>
          </p:spPr>
        </p:pic>
        <p:pic>
          <p:nvPicPr>
            <p:cNvPr id="20" name="065_slice29">
              <a:hlinkClick r:id="" action="ppaction://media"/>
              <a:extLst>
                <a:ext uri="{FF2B5EF4-FFF2-40B4-BE49-F238E27FC236}">
                  <a16:creationId xmlns:a16="http://schemas.microsoft.com/office/drawing/2014/main" id="{E107D7CB-4743-06AA-3E03-716C29B9F030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4418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1" name="组合 65">
            <a:extLst>
              <a:ext uri="{FF2B5EF4-FFF2-40B4-BE49-F238E27FC236}">
                <a16:creationId xmlns:a16="http://schemas.microsoft.com/office/drawing/2014/main" id="{4116A141-3B9D-D8DF-0FC8-DDD716A5EC3D}"/>
              </a:ext>
            </a:extLst>
          </p:cNvPr>
          <p:cNvGrpSpPr/>
          <p:nvPr/>
        </p:nvGrpSpPr>
        <p:grpSpPr>
          <a:xfrm>
            <a:off x="912512" y="4769056"/>
            <a:ext cx="1465664" cy="1534963"/>
            <a:chOff x="2425254" y="4780707"/>
            <a:chExt cx="1465664" cy="1534963"/>
          </a:xfrm>
        </p:grpSpPr>
        <p:pic>
          <p:nvPicPr>
            <p:cNvPr id="22" name="图片 54" descr="图片包含 游戏机, 风筝, 飞行&#10;&#10;描述已自动生成">
              <a:extLst>
                <a:ext uri="{FF2B5EF4-FFF2-40B4-BE49-F238E27FC236}">
                  <a16:creationId xmlns:a16="http://schemas.microsoft.com/office/drawing/2014/main" id="{82DF119B-7FBD-D1C6-CA1F-D369F49B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41435" t="40941" r="34577" b="30294"/>
            <a:stretch/>
          </p:blipFill>
          <p:spPr>
            <a:xfrm>
              <a:off x="2425254" y="4780707"/>
              <a:ext cx="1465664" cy="1318199"/>
            </a:xfrm>
            <a:prstGeom prst="rect">
              <a:avLst/>
            </a:prstGeom>
          </p:spPr>
        </p:pic>
        <p:pic>
          <p:nvPicPr>
            <p:cNvPr id="23" name="143_slice56">
              <a:hlinkClick r:id="" action="ppaction://media"/>
              <a:extLst>
                <a:ext uri="{FF2B5EF4-FFF2-40B4-BE49-F238E27FC236}">
                  <a16:creationId xmlns:a16="http://schemas.microsoft.com/office/drawing/2014/main" id="{E4AEA698-9711-65AC-0ED5-178B820CF964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6107243"/>
              <a:ext cx="208427" cy="208427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4" name="组合 60">
            <a:extLst>
              <a:ext uri="{FF2B5EF4-FFF2-40B4-BE49-F238E27FC236}">
                <a16:creationId xmlns:a16="http://schemas.microsoft.com/office/drawing/2014/main" id="{EB738D0B-AA45-AA43-F078-4CB1EBA49170}"/>
              </a:ext>
            </a:extLst>
          </p:cNvPr>
          <p:cNvGrpSpPr/>
          <p:nvPr/>
        </p:nvGrpSpPr>
        <p:grpSpPr>
          <a:xfrm>
            <a:off x="986073" y="1191143"/>
            <a:ext cx="1465665" cy="1529265"/>
            <a:chOff x="2497989" y="1165711"/>
            <a:chExt cx="1465665" cy="1529265"/>
          </a:xfrm>
        </p:grpSpPr>
        <p:pic>
          <p:nvPicPr>
            <p:cNvPr id="25" name="132_slice13">
              <a:hlinkClick r:id="" action="ppaction://media"/>
              <a:extLst>
                <a:ext uri="{FF2B5EF4-FFF2-40B4-BE49-F238E27FC236}">
                  <a16:creationId xmlns:a16="http://schemas.microsoft.com/office/drawing/2014/main" id="{D4617BA6-F7BE-1531-4EF2-50761012FA7A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2486550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  <p:pic>
          <p:nvPicPr>
            <p:cNvPr id="26" name="图片 34" descr="图片包含 游戏机, 风筝, 水果, 体育&#10;&#10;描述已自动生成">
              <a:extLst>
                <a:ext uri="{FF2B5EF4-FFF2-40B4-BE49-F238E27FC236}">
                  <a16:creationId xmlns:a16="http://schemas.microsoft.com/office/drawing/2014/main" id="{8DFA9795-85FE-ADAD-DB2A-43C44B92C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43730" t="39544" r="29110" b="30247"/>
            <a:stretch/>
          </p:blipFill>
          <p:spPr>
            <a:xfrm>
              <a:off x="2497989" y="1165711"/>
              <a:ext cx="1465665" cy="1222619"/>
            </a:xfrm>
            <a:prstGeom prst="rect">
              <a:avLst/>
            </a:prstGeom>
          </p:spPr>
        </p:pic>
      </p:grpSp>
      <p:grpSp>
        <p:nvGrpSpPr>
          <p:cNvPr id="27" name="组合 59">
            <a:extLst>
              <a:ext uri="{FF2B5EF4-FFF2-40B4-BE49-F238E27FC236}">
                <a16:creationId xmlns:a16="http://schemas.microsoft.com/office/drawing/2014/main" id="{285733C4-6592-EE82-0F3B-DBF7AC49829C}"/>
              </a:ext>
            </a:extLst>
          </p:cNvPr>
          <p:cNvGrpSpPr/>
          <p:nvPr/>
        </p:nvGrpSpPr>
        <p:grpSpPr>
          <a:xfrm>
            <a:off x="2551018" y="1089910"/>
            <a:ext cx="1513150" cy="1636105"/>
            <a:chOff x="701666" y="1052566"/>
            <a:chExt cx="1513150" cy="1636105"/>
          </a:xfrm>
        </p:grpSpPr>
        <p:pic>
          <p:nvPicPr>
            <p:cNvPr id="28" name="图片 47" descr="图表, 雷达图&#10;&#10;描述已自动生成">
              <a:extLst>
                <a:ext uri="{FF2B5EF4-FFF2-40B4-BE49-F238E27FC236}">
                  <a16:creationId xmlns:a16="http://schemas.microsoft.com/office/drawing/2014/main" id="{0E180B8F-92F5-F777-A379-01B3AD9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3475" t="37234" r="28693" b="29203"/>
            <a:stretch/>
          </p:blipFill>
          <p:spPr>
            <a:xfrm>
              <a:off x="701666" y="1052566"/>
              <a:ext cx="1513150" cy="1368508"/>
            </a:xfrm>
            <a:prstGeom prst="rect">
              <a:avLst/>
            </a:prstGeom>
          </p:spPr>
        </p:pic>
        <p:pic>
          <p:nvPicPr>
            <p:cNvPr id="29" name="037_slice18">
              <a:hlinkClick r:id="" action="ppaction://media"/>
              <a:extLst>
                <a:ext uri="{FF2B5EF4-FFF2-40B4-BE49-F238E27FC236}">
                  <a16:creationId xmlns:a16="http://schemas.microsoft.com/office/drawing/2014/main" id="{3D51081F-9B85-A0A9-3CA6-CCA27899876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9815" y="2480245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0" name="组合 63">
            <a:extLst>
              <a:ext uri="{FF2B5EF4-FFF2-40B4-BE49-F238E27FC236}">
                <a16:creationId xmlns:a16="http://schemas.microsoft.com/office/drawing/2014/main" id="{01975110-9797-6B44-E53E-9C95D1560DEE}"/>
              </a:ext>
            </a:extLst>
          </p:cNvPr>
          <p:cNvGrpSpPr/>
          <p:nvPr/>
        </p:nvGrpSpPr>
        <p:grpSpPr>
          <a:xfrm>
            <a:off x="2839448" y="2786489"/>
            <a:ext cx="799228" cy="1772014"/>
            <a:chOff x="2666198" y="2786489"/>
            <a:chExt cx="799228" cy="1772014"/>
          </a:xfrm>
        </p:grpSpPr>
        <p:pic>
          <p:nvPicPr>
            <p:cNvPr id="31" name="图片 32" descr="图片包含 风筝, 游戏机, 飞行&#10;&#10;描述已自动生成">
              <a:extLst>
                <a:ext uri="{FF2B5EF4-FFF2-40B4-BE49-F238E27FC236}">
                  <a16:creationId xmlns:a16="http://schemas.microsoft.com/office/drawing/2014/main" id="{122BBA88-E216-089B-8915-2DDB843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43907" t="36618" r="41838" b="27178"/>
            <a:stretch/>
          </p:blipFill>
          <p:spPr>
            <a:xfrm>
              <a:off x="2666198" y="2786489"/>
              <a:ext cx="799228" cy="1522303"/>
            </a:xfrm>
            <a:prstGeom prst="rect">
              <a:avLst/>
            </a:prstGeom>
          </p:spPr>
        </p:pic>
        <p:pic>
          <p:nvPicPr>
            <p:cNvPr id="32" name="063_slice10">
              <a:hlinkClick r:id="" action="ppaction://media"/>
              <a:extLst>
                <a:ext uri="{FF2B5EF4-FFF2-40B4-BE49-F238E27FC236}">
                  <a16:creationId xmlns:a16="http://schemas.microsoft.com/office/drawing/2014/main" id="{51F51CD7-46B0-FCB4-A20B-30E969F6DC8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3" name="组合 73">
            <a:extLst>
              <a:ext uri="{FF2B5EF4-FFF2-40B4-BE49-F238E27FC236}">
                <a16:creationId xmlns:a16="http://schemas.microsoft.com/office/drawing/2014/main" id="{A7EF0A37-22D2-E54C-5AE6-C702165EAEE3}"/>
              </a:ext>
            </a:extLst>
          </p:cNvPr>
          <p:cNvGrpSpPr/>
          <p:nvPr/>
        </p:nvGrpSpPr>
        <p:grpSpPr>
          <a:xfrm>
            <a:off x="2797773" y="4710433"/>
            <a:ext cx="813123" cy="1593586"/>
            <a:chOff x="1118603" y="4703389"/>
            <a:chExt cx="813123" cy="1593586"/>
          </a:xfrm>
        </p:grpSpPr>
        <p:pic>
          <p:nvPicPr>
            <p:cNvPr id="34" name="图片 70" descr="图片包含 风筝, 游戏机&#10;&#10;描述已自动生成">
              <a:extLst>
                <a:ext uri="{FF2B5EF4-FFF2-40B4-BE49-F238E27FC236}">
                  <a16:creationId xmlns:a16="http://schemas.microsoft.com/office/drawing/2014/main" id="{20476156-F5F9-85CA-4925-6807D397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44691" t="39500" r="41801" b="29751"/>
            <a:stretch/>
          </p:blipFill>
          <p:spPr>
            <a:xfrm>
              <a:off x="1118603" y="4703389"/>
              <a:ext cx="813123" cy="1388177"/>
            </a:xfrm>
            <a:prstGeom prst="rect">
              <a:avLst/>
            </a:prstGeom>
          </p:spPr>
        </p:pic>
        <p:pic>
          <p:nvPicPr>
            <p:cNvPr id="35" name="211_slice28">
              <a:hlinkClick r:id="" action="ppaction://media"/>
              <a:extLst>
                <a:ext uri="{FF2B5EF4-FFF2-40B4-BE49-F238E27FC236}">
                  <a16:creationId xmlns:a16="http://schemas.microsoft.com/office/drawing/2014/main" id="{FB131775-CC09-FFAB-5AAF-5B6C94901F5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417668" y="6080211"/>
              <a:ext cx="216764" cy="216764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0B57-0A0F-2AEB-5895-EE27957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95" y="339165"/>
            <a:ext cx="10058400" cy="45081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Paper, Codes, Demos, and More, …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7F4-38D0-14ED-32B7-FE9BD62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94" y="1055709"/>
            <a:ext cx="6592335" cy="1638591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AudioLDM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000" dirty="0"/>
              <a:t>Paper</a:t>
            </a:r>
            <a:r>
              <a:rPr lang="en-GB" sz="2000" dirty="0"/>
              <a:t>: </a:t>
            </a:r>
            <a:r>
              <a:rPr lang="en-US" sz="2000" dirty="0">
                <a:hlinkClick r:id="rId2"/>
              </a:rPr>
              <a:t>https://arxiv.org/abs/2301.12503</a:t>
            </a:r>
            <a:endParaRPr lang="x-none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lang="en-US" sz="2000" dirty="0">
                <a:hlinkClick r:id="rId3"/>
              </a:rPr>
              <a:t>https://audioldm.github.io/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Github</a:t>
            </a:r>
            <a:r>
              <a:rPr lang="en-US" sz="20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Pretrained model: </a:t>
            </a:r>
            <a:r>
              <a:rPr lang="en-US" sz="2000" dirty="0">
                <a:hlinkClick r:id="rId4"/>
              </a:rPr>
              <a:t>https://github.com/haoheliu/AudioLDM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Evaluation tools: </a:t>
            </a:r>
            <a:r>
              <a:rPr lang="en-US" sz="2000" dirty="0">
                <a:hlinkClick r:id="rId5"/>
              </a:rPr>
              <a:t>https://github.com/haoheliu/audioldm_eval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YouTube: </a:t>
            </a:r>
            <a:r>
              <a:rPr lang="en-US" sz="2000" dirty="0">
                <a:hlinkClick r:id="rId6"/>
              </a:rPr>
              <a:t>https://www.youtube.com/watch?v=_0VTltNYhao</a:t>
            </a:r>
            <a:r>
              <a:rPr lang="en-US" sz="2000" dirty="0"/>
              <a:t> </a:t>
            </a:r>
          </a:p>
          <a:p>
            <a:endParaRPr lang="x-non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F30B-628C-F31D-4198-CC8AB6A4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6/17/2025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FBFF-1A24-344D-A5C5-BCF4FD509E4C}"/>
              </a:ext>
            </a:extLst>
          </p:cNvPr>
          <p:cNvSpPr txBox="1"/>
          <p:nvPr/>
        </p:nvSpPr>
        <p:spPr>
          <a:xfrm>
            <a:off x="616940" y="5581088"/>
            <a:ext cx="5218781" cy="124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</a:t>
            </a:r>
            <a:r>
              <a:rPr lang="x-none" dirty="0"/>
              <a:t>ode </a:t>
            </a:r>
            <a:r>
              <a:rPr lang="en-GB" dirty="0"/>
              <a:t>about other works </a:t>
            </a:r>
            <a:r>
              <a:rPr lang="x-none" dirty="0"/>
              <a:t>avaliable at: </a:t>
            </a:r>
            <a:endParaRPr lang="en-GB" dirty="0"/>
          </a:p>
          <a:p>
            <a:r>
              <a:rPr lang="en-US" dirty="0">
                <a:hlinkClick r:id="rId7"/>
              </a:rPr>
              <a:t>https://github.com/XinhaoMei/DCASE2021_task6_v2</a:t>
            </a:r>
            <a:r>
              <a:rPr lang="x-none" dirty="0">
                <a:hlinkClick r:id="rId7"/>
              </a:rPr>
              <a:t> </a:t>
            </a:r>
            <a:endParaRPr lang="x-none" dirty="0"/>
          </a:p>
          <a:p>
            <a:r>
              <a:rPr lang="en-US" dirty="0">
                <a:hlinkClick r:id="rId8"/>
              </a:rPr>
              <a:t>https://github.com/XinhaoMei/ACT</a:t>
            </a:r>
            <a:endParaRPr lang="en-US" dirty="0"/>
          </a:p>
          <a:p>
            <a:r>
              <a:rPr lang="en-GB" dirty="0">
                <a:hlinkClick r:id="rId9"/>
              </a:rPr>
              <a:t>https://github.com/liuxubo717/cl4ac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6940" y="4657758"/>
            <a:ext cx="483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WavCaps</a:t>
            </a:r>
            <a:r>
              <a:rPr lang="en-GB" dirty="0"/>
              <a:t>:</a:t>
            </a:r>
          </a:p>
          <a:p>
            <a:r>
              <a:rPr lang="en-GB" dirty="0"/>
              <a:t>Paper: https://arxiv.org/abs/2303.17395</a:t>
            </a:r>
          </a:p>
          <a:p>
            <a:r>
              <a:rPr lang="en-GB" dirty="0"/>
              <a:t>Code: https://github.com/xinhaomei/wavcaps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3553-BA16-6C1F-49F2-BD2FCF91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3A9B-FDEC-6F55-3B5A-9C9E2BF50715}"/>
              </a:ext>
            </a:extLst>
          </p:cNvPr>
          <p:cNvSpPr txBox="1"/>
          <p:nvPr/>
        </p:nvSpPr>
        <p:spPr>
          <a:xfrm>
            <a:off x="603594" y="3155221"/>
            <a:ext cx="444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Paper/code/demos at project page:</a:t>
            </a:r>
          </a:p>
          <a:p>
            <a:r>
              <a:rPr lang="en-GB" dirty="0">
                <a:hlinkClick r:id="rId11"/>
              </a:rPr>
              <a:t>https://haoheliu.github.io/SemantiCodec/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344DF-F8FD-4E1C-25FD-42E7A4F8CEF4}"/>
              </a:ext>
            </a:extLst>
          </p:cNvPr>
          <p:cNvSpPr txBox="1"/>
          <p:nvPr/>
        </p:nvSpPr>
        <p:spPr>
          <a:xfrm>
            <a:off x="603595" y="283087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SemantiCodec</a:t>
            </a:r>
            <a:r>
              <a:rPr lang="en-GB" dirty="0"/>
              <a:t>: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6FDB-BEB3-52C7-CA84-8C180B1BF8DC}"/>
              </a:ext>
            </a:extLst>
          </p:cNvPr>
          <p:cNvSpPr txBox="1"/>
          <p:nvPr/>
        </p:nvSpPr>
        <p:spPr>
          <a:xfrm>
            <a:off x="6096000" y="4657758"/>
            <a:ext cx="59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AudioSetCaps</a:t>
            </a:r>
            <a:r>
              <a:rPr lang="en-GB" dirty="0"/>
              <a:t>:</a:t>
            </a:r>
          </a:p>
          <a:p>
            <a:r>
              <a:rPr lang="en-GB" dirty="0"/>
              <a:t>Data and code: </a:t>
            </a:r>
            <a:r>
              <a:rPr lang="en-GB" dirty="0">
                <a:hlinkClick r:id="rId12"/>
              </a:rPr>
              <a:t>https://github.com/JishengBai/AudioSetCaps</a:t>
            </a:r>
            <a:endParaRPr lang="en-GB" dirty="0"/>
          </a:p>
          <a:p>
            <a:r>
              <a:rPr lang="en-GB" dirty="0">
                <a:hlinkClick r:id="rId13"/>
              </a:rPr>
              <a:t>https://huggingface.co/datasets/baijs/AudioSetCaps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38D8A-FBBF-CB34-114A-5A8EF08F65F5}"/>
              </a:ext>
            </a:extLst>
          </p:cNvPr>
          <p:cNvSpPr txBox="1"/>
          <p:nvPr/>
        </p:nvSpPr>
        <p:spPr>
          <a:xfrm>
            <a:off x="6096000" y="5768210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Sound-</a:t>
            </a:r>
            <a:r>
              <a:rPr lang="en-GB" b="1" dirty="0" err="1">
                <a:solidFill>
                  <a:srgbClr val="7030A0"/>
                </a:solidFill>
              </a:rPr>
              <a:t>VECaps</a:t>
            </a:r>
            <a:r>
              <a:rPr lang="en-GB" dirty="0"/>
              <a:t>: paper, data &amp; code: </a:t>
            </a:r>
          </a:p>
          <a:p>
            <a:r>
              <a:rPr lang="en" altLang="zh-CN" sz="1800" dirty="0">
                <a:hlinkClick r:id="rId14"/>
              </a:rPr>
              <a:t>https://yyua8222.github.io/Sound-VECaps-demo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887AC-4E13-05A1-721B-E98BE4FAAA84}"/>
              </a:ext>
            </a:extLst>
          </p:cNvPr>
          <p:cNvSpPr txBox="1"/>
          <p:nvPr/>
        </p:nvSpPr>
        <p:spPr>
          <a:xfrm>
            <a:off x="6115878" y="3174744"/>
            <a:ext cx="525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WavJourney</a:t>
            </a:r>
            <a:r>
              <a:rPr lang="en-GB" b="1" dirty="0"/>
              <a:t>:</a:t>
            </a:r>
          </a:p>
          <a:p>
            <a:r>
              <a:rPr lang="en-GB" dirty="0"/>
              <a:t>Paper:</a:t>
            </a:r>
            <a:r>
              <a:rPr lang="en-GB" b="1" dirty="0"/>
              <a:t> </a:t>
            </a:r>
            <a:r>
              <a:rPr lang="en-GB" dirty="0">
                <a:hlinkClick r:id="rId15"/>
              </a:rPr>
              <a:t>https://arxiv.org/abs/2307.14335</a:t>
            </a:r>
            <a:endParaRPr lang="en-GB" dirty="0"/>
          </a:p>
          <a:p>
            <a:r>
              <a:rPr lang="en-GB" dirty="0"/>
              <a:t>Code:</a:t>
            </a:r>
            <a:r>
              <a:rPr lang="en-GB" b="1" dirty="0"/>
              <a:t> </a:t>
            </a:r>
            <a:r>
              <a:rPr lang="en-GB" dirty="0">
                <a:hlinkClick r:id="rId16"/>
              </a:rPr>
              <a:t>https://github.com/Audio-AGI/WavJourney</a:t>
            </a:r>
            <a:endParaRPr lang="en-GB" dirty="0"/>
          </a:p>
          <a:p>
            <a:r>
              <a:rPr lang="en-US" altLang="zh-CN" dirty="0"/>
              <a:t>Demo</a:t>
            </a:r>
            <a:r>
              <a:rPr lang="en-GB" dirty="0"/>
              <a:t>:</a:t>
            </a:r>
            <a:r>
              <a:rPr lang="en-GB" b="1" dirty="0"/>
              <a:t> </a:t>
            </a:r>
            <a:r>
              <a:rPr lang="en-GB" dirty="0">
                <a:hlinkClick r:id="rId17"/>
              </a:rPr>
              <a:t>https://huggingface.co/spaces/Audio-AGI/WavJourney</a:t>
            </a:r>
            <a:r>
              <a:rPr lang="en-GB" b="1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F54573-69DB-04AA-95DB-8CE0DC372E80}"/>
              </a:ext>
            </a:extLst>
          </p:cNvPr>
          <p:cNvSpPr txBox="1">
            <a:spLocks/>
          </p:cNvSpPr>
          <p:nvPr/>
        </p:nvSpPr>
        <p:spPr>
          <a:xfrm>
            <a:off x="6096001" y="1012566"/>
            <a:ext cx="5793023" cy="58763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AudioLDM2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https://audioldm.github.io/audioldm2/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4674FF-2411-280D-C6DE-AD9D15D29714}"/>
              </a:ext>
            </a:extLst>
          </p:cNvPr>
          <p:cNvSpPr txBox="1">
            <a:spLocks/>
          </p:cNvSpPr>
          <p:nvPr/>
        </p:nvSpPr>
        <p:spPr>
          <a:xfrm>
            <a:off x="6115878" y="1673596"/>
            <a:ext cx="5098829" cy="56247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APT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19"/>
              </a:rPr>
              <a:t>https://github.com/JinhuaLiang/APT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9EEC56-D3A1-1958-4E3F-26FE0636B212}"/>
              </a:ext>
            </a:extLst>
          </p:cNvPr>
          <p:cNvSpPr txBox="1">
            <a:spLocks/>
          </p:cNvSpPr>
          <p:nvPr/>
        </p:nvSpPr>
        <p:spPr>
          <a:xfrm>
            <a:off x="6114567" y="2411498"/>
            <a:ext cx="5177031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WavCraft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0"/>
              </a:rPr>
              <a:t>https://github.com/JinhuaLiang/WavCraft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8E2615-0D1A-68D9-12BE-ADB34ADFBA12}"/>
              </a:ext>
            </a:extLst>
          </p:cNvPr>
          <p:cNvSpPr txBox="1">
            <a:spLocks/>
          </p:cNvSpPr>
          <p:nvPr/>
        </p:nvSpPr>
        <p:spPr>
          <a:xfrm>
            <a:off x="637814" y="4108311"/>
            <a:ext cx="4520595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AudioSep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1"/>
              </a:rPr>
              <a:t>https://github.com/Audio-AGI/AudioSep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666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43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120B-48D1-2C87-4594-D3409172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A4C0-3460-545E-992C-EECAD1F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4BDC32-291C-EE6A-2BB3-A4C9FB50D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347" y="2006673"/>
            <a:ext cx="9818105" cy="430465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PANNs</a:t>
            </a:r>
            <a:r>
              <a:rPr lang="en-GB" dirty="0"/>
              <a:t> (Kong, et al, 2020): large scale CNN-based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Audio2Vec (</a:t>
            </a:r>
            <a:r>
              <a:rPr lang="en-GB" dirty="0" err="1"/>
              <a:t>Tagliasacchi</a:t>
            </a:r>
            <a:r>
              <a:rPr lang="en-GB" dirty="0"/>
              <a:t> et al, 2020): sequence to sequence unsupervised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CLAR (Al-Tahan and </a:t>
            </a:r>
            <a:r>
              <a:rPr lang="en-GB" dirty="0" err="1"/>
              <a:t>Mohsenzadeh</a:t>
            </a:r>
            <a:r>
              <a:rPr lang="en-GB" dirty="0"/>
              <a:t>, 2021):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COLA (Saeed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BOYL-A (</a:t>
            </a:r>
            <a:r>
              <a:rPr lang="en-GB" dirty="0" err="1"/>
              <a:t>Niizumi</a:t>
            </a:r>
            <a:r>
              <a:rPr lang="en-GB" dirty="0"/>
              <a:t>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AST (Gong et al, 2021): large scale transformer-based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ATST (Li and Li, 2022): transformer-based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MAE-AST (Baade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SSAST (Gong et al, 2022): self-supervised AST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Audio-MAE (Huang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BEATs (Chen et al, 2023): Audio pre-training with acoustic tokenizers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ASiT</a:t>
            </a:r>
            <a:r>
              <a:rPr lang="en-GB" dirty="0"/>
              <a:t> (</a:t>
            </a:r>
            <a:r>
              <a:rPr lang="en-GB" dirty="0" err="1"/>
              <a:t>Atito</a:t>
            </a:r>
            <a:r>
              <a:rPr lang="en-GB" dirty="0"/>
              <a:t> et al, 2024): self-supervised models for general audio representation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6F462-4B57-6127-1218-F9A1B96411D4}"/>
              </a:ext>
            </a:extLst>
          </p:cNvPr>
          <p:cNvSpPr txBox="1"/>
          <p:nvPr/>
        </p:nvSpPr>
        <p:spPr>
          <a:xfrm>
            <a:off x="595863" y="1098584"/>
            <a:ext cx="1120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Learning </a:t>
            </a:r>
            <a:r>
              <a:rPr lang="en-GB" sz="2400" b="1" dirty="0">
                <a:latin typeface="+mj-lt"/>
              </a:rPr>
              <a:t>general/universal audio representations </a:t>
            </a:r>
            <a:r>
              <a:rPr lang="en-GB" sz="2400" dirty="0">
                <a:latin typeface="+mj-lt"/>
              </a:rPr>
              <a:t>from large scale audio data shows promising performance in downstream tasks (classification, separation, retrieval, etc):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1AA7B-1B37-99C7-9FC2-F303C42CCD92}"/>
              </a:ext>
            </a:extLst>
          </p:cNvPr>
          <p:cNvSpPr txBox="1"/>
          <p:nvPr/>
        </p:nvSpPr>
        <p:spPr>
          <a:xfrm>
            <a:off x="1156349" y="6180850"/>
            <a:ext cx="107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mean Average Precision (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mAP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) on 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AudioSet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: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31.4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(2017)  -&gt;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50.6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41292630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F5C29-2271-6816-8311-A6540CF0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82" y="1042201"/>
            <a:ext cx="3871514" cy="54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14563-8AA5-E15F-A9F3-AD625FFDE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5" t="52091" r="31707"/>
          <a:stretch/>
        </p:blipFill>
        <p:spPr>
          <a:xfrm>
            <a:off x="7834466" y="2528722"/>
            <a:ext cx="963885" cy="46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607C-8467-A091-E4AC-9D126FD8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373024"/>
            <a:ext cx="10300138" cy="463596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Large-Scale Pre-trained Audio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F7912-418F-940E-5D28-71363297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7293"/>
            <a:ext cx="6710536" cy="4525963"/>
          </a:xfrm>
        </p:spPr>
        <p:txBody>
          <a:bodyPr>
            <a:normAutofit/>
          </a:bodyPr>
          <a:lstStyle/>
          <a:p>
            <a:r>
              <a:rPr lang="en-GB" dirty="0" err="1"/>
              <a:t>Wavegram</a:t>
            </a:r>
            <a:r>
              <a:rPr lang="en-GB" dirty="0"/>
              <a:t>-</a:t>
            </a:r>
            <a:r>
              <a:rPr lang="en-GB" dirty="0" err="1"/>
              <a:t>Logmel</a:t>
            </a:r>
            <a:r>
              <a:rPr lang="en-GB" dirty="0"/>
              <a:t>-CNN for </a:t>
            </a:r>
            <a:r>
              <a:rPr lang="en-GB" dirty="0" err="1"/>
              <a:t>AudioSet</a:t>
            </a:r>
            <a:r>
              <a:rPr lang="en-GB" dirty="0"/>
              <a:t>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Time-domain (“</a:t>
            </a:r>
            <a:r>
              <a:rPr lang="en-GB" dirty="0" err="1"/>
              <a:t>Wavegram</a:t>
            </a:r>
            <a:r>
              <a:rPr lang="en-GB" dirty="0"/>
              <a:t>”),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  <a:p>
            <a:r>
              <a:rPr lang="en-GB" dirty="0"/>
              <a:t>Data augmentation, e.g. use </a:t>
            </a:r>
            <a:r>
              <a:rPr lang="en-GB" dirty="0" err="1"/>
              <a:t>SpecAugment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randomly mask time and frequency stripes of 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C0497-07C3-84EF-1679-06D306FE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6" r="31707" b="47551"/>
          <a:stretch/>
        </p:blipFill>
        <p:spPr>
          <a:xfrm>
            <a:off x="11074826" y="4478840"/>
            <a:ext cx="1008110" cy="50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EEAB3-4212-C0EF-1981-13C79DBD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4" y="4294598"/>
            <a:ext cx="7136678" cy="165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28EDF-01B1-6FC0-9C42-8B7499B88838}"/>
              </a:ext>
            </a:extLst>
          </p:cNvPr>
          <p:cNvSpPr txBox="1"/>
          <p:nvPr/>
        </p:nvSpPr>
        <p:spPr>
          <a:xfrm>
            <a:off x="529157" y="6157085"/>
            <a:ext cx="853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Q. Kong, Y. Cao, T. Iqbal, Y. Wang, W. Wang, and M. D. Plumbley, "PANNs: large-scale pretrained audio neural networks for audio pattern recognition",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2020.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030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43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Demo</a:t>
            </a:r>
          </a:p>
        </p:txBody>
      </p:sp>
      <p:pic>
        <p:nvPicPr>
          <p:cNvPr id="5" name="PANNs-Video">
            <a:hlinkClick r:id="" action="ppaction://media"/>
            <a:extLst>
              <a:ext uri="{FF2B5EF4-FFF2-40B4-BE49-F238E27FC236}">
                <a16:creationId xmlns:a16="http://schemas.microsoft.com/office/drawing/2014/main" id="{E2881AD9-CF06-BBEC-D271-EB8E5A8C2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71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8" y="761249"/>
            <a:ext cx="10633326" cy="59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FBBF-8563-55F6-C0C8-8EB9C265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4957-195C-41FC-01F5-EE0D49C5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35EC2-57E5-00FF-0E41-54B8E85ABAB5}"/>
              </a:ext>
            </a:extLst>
          </p:cNvPr>
          <p:cNvSpPr txBox="1"/>
          <p:nvPr/>
        </p:nvSpPr>
        <p:spPr>
          <a:xfrm>
            <a:off x="757444" y="6044756"/>
            <a:ext cx="1107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83838"/>
                </a:solidFill>
                <a:effectLst/>
                <a:latin typeface="Inter"/>
              </a:rPr>
              <a:t>Courtesy to Aravind Pai</a:t>
            </a:r>
            <a:r>
              <a:rPr lang="en-GB" dirty="0">
                <a:solidFill>
                  <a:srgbClr val="383838"/>
                </a:solidFill>
                <a:latin typeface="Inter"/>
              </a:rPr>
              <a:t>: </a:t>
            </a:r>
            <a:r>
              <a:rPr lang="en-GB" sz="1400" dirty="0"/>
              <a:t>https://www.analyticsvidhya.com/blog/2023/07/beginners-guide-to-build-large-language-models-from-scratch/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A1A44-5699-91D2-085D-B670F3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59" y="1179488"/>
            <a:ext cx="8615155" cy="4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0BC-0868-7047-B1F9-A7AA0F44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FC20-4204-6347-645C-AED98980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34E44-A358-182F-324A-7BA6D7F1D70F}"/>
              </a:ext>
            </a:extLst>
          </p:cNvPr>
          <p:cNvSpPr txBox="1"/>
          <p:nvPr/>
        </p:nvSpPr>
        <p:spPr>
          <a:xfrm>
            <a:off x="1699592" y="5741083"/>
            <a:ext cx="10609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et al, “Emergent abilities of large language models,” </a:t>
            </a:r>
            <a:r>
              <a:rPr lang="en-GB" sz="14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Machine Learning Research</a:t>
            </a:r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46F9C9-3274-BD20-83FF-FB30D70B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799" y="1494893"/>
            <a:ext cx="8008016" cy="2997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583E5-2CE2-D63F-FE70-D44F9B16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" y="2141796"/>
            <a:ext cx="2990114" cy="213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086EF-26D0-ED13-274D-75ADD088A7C6}"/>
              </a:ext>
            </a:extLst>
          </p:cNvPr>
          <p:cNvSpPr txBox="1"/>
          <p:nvPr/>
        </p:nvSpPr>
        <p:spPr>
          <a:xfrm>
            <a:off x="1699592" y="5174323"/>
            <a:ext cx="9153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Figures from Ryan O'Connor: https://www.assemblyai.com/blog/emergent-abilities-of-large-language-models/</a:t>
            </a:r>
          </a:p>
        </p:txBody>
      </p:sp>
    </p:spTree>
    <p:extLst>
      <p:ext uri="{BB962C8B-B14F-4D97-AF65-F5344CB8AC3E}">
        <p14:creationId xmlns:p14="http://schemas.microsoft.com/office/powerpoint/2010/main" val="64881298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Props1.xml><?xml version="1.0" encoding="utf-8"?>
<ds:datastoreItem xmlns:ds="http://schemas.openxmlformats.org/officeDocument/2006/customXml" ds:itemID="{CBF43FE2-0CB2-47F8-85E9-B3E6DB4DE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92D906-E0F6-4699-BD0F-A258B0985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DA1E74-1227-4018-B582-94AF42BB3D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a1cffe9-b1fc-4d09-be3f-916ceaf407fd"/>
    <ds:schemaRef ds:uri="7ed5784c-4c6f-4d46-97dc-4c26ee444e0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27308</TotalTime>
  <Words>3932</Words>
  <Application>Microsoft Office PowerPoint</Application>
  <PresentationFormat>Widescreen</PresentationFormat>
  <Paragraphs>524</Paragraphs>
  <Slides>43</Slides>
  <Notes>4</Notes>
  <HiddenSlides>0</HiddenSlides>
  <MMClips>43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-apple-system</vt:lpstr>
      <vt:lpstr>Inter</vt:lpstr>
      <vt:lpstr>Lucida Grande</vt:lpstr>
      <vt:lpstr>Noto Sans Med</vt:lpstr>
      <vt:lpstr>Aptos</vt:lpstr>
      <vt:lpstr>Aptos Display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1_Retrospect</vt:lpstr>
      <vt:lpstr>Office Theme</vt:lpstr>
      <vt:lpstr>Language-Audio Cross-Modal Generation:  Advances in Large Models and Algorithms</vt:lpstr>
      <vt:lpstr>Many thanks to…</vt:lpstr>
      <vt:lpstr>Outline</vt:lpstr>
      <vt:lpstr>Audio Signal Processing</vt:lpstr>
      <vt:lpstr>(Large) Audio Models</vt:lpstr>
      <vt:lpstr>PANNs: Large-Scale Pre-trained Audio Neural Networks</vt:lpstr>
      <vt:lpstr>PANNs: Demo</vt:lpstr>
      <vt:lpstr>Large Language Models (LLMs)</vt:lpstr>
      <vt:lpstr>Large Language Models (LLMs)</vt:lpstr>
      <vt:lpstr>Large Language-Audio Models: Why? </vt:lpstr>
      <vt:lpstr>An Example: Language-Queried Audio Source Separation</vt:lpstr>
      <vt:lpstr>Large Language Audio Models - Examples </vt:lpstr>
      <vt:lpstr>(Large) Language-Audio Multi-Modal Datasets</vt:lpstr>
      <vt:lpstr>Trends and Open Questions in LLAMs </vt:lpstr>
      <vt:lpstr>Typical Methods for Fusing Audio and Language</vt:lpstr>
      <vt:lpstr>Task 1: Audio to Text Generation </vt:lpstr>
      <vt:lpstr>An Example: CNN-Transformer Encoder-Decoder </vt:lpstr>
      <vt:lpstr>Audio Captioning Demos</vt:lpstr>
      <vt:lpstr>Task 2: Audio Question Answering &amp; Reasoning</vt:lpstr>
      <vt:lpstr>Task: Audio Reasoning – APT</vt:lpstr>
      <vt:lpstr>APT – Demos</vt:lpstr>
      <vt:lpstr>Task 3: Text to Audio Generation</vt:lpstr>
      <vt:lpstr>AudioLDM</vt:lpstr>
      <vt:lpstr>AudioLDM 2 - Architecture</vt:lpstr>
      <vt:lpstr>AudioLDM 2 - Demo</vt:lpstr>
      <vt:lpstr>Audio Storytelling - WavJourney</vt:lpstr>
      <vt:lpstr>WavJourney – Overall Architecture </vt:lpstr>
      <vt:lpstr>WavJourney – Sound Demo for Science Fiction Storytelling</vt:lpstr>
      <vt:lpstr>Task 4: LLMs for Controllable Audio Editing</vt:lpstr>
      <vt:lpstr>WavCraft – Overall Architecture</vt:lpstr>
      <vt:lpstr>Task 5: Neural Audio Codec</vt:lpstr>
      <vt:lpstr>PowerPoint Presentation</vt:lpstr>
      <vt:lpstr>PowerPoint Presentation</vt:lpstr>
      <vt:lpstr>Dataset: WavCaps</vt:lpstr>
      <vt:lpstr>WavCaps – Statistics</vt:lpstr>
      <vt:lpstr>Sound-VECaps</vt:lpstr>
      <vt:lpstr>Sound-VECaps – Processing Pipeline</vt:lpstr>
      <vt:lpstr>Dataset: AudioSetCaps</vt:lpstr>
      <vt:lpstr>AudioSetCaps – An Example</vt:lpstr>
      <vt:lpstr>Conclusion &amp; Future Works</vt:lpstr>
      <vt:lpstr>Dance Generation Demo</vt:lpstr>
      <vt:lpstr>Paper, Codes, Demos, and More,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166</cp:revision>
  <dcterms:created xsi:type="dcterms:W3CDTF">2019-11-11T18:26:00Z</dcterms:created>
  <dcterms:modified xsi:type="dcterms:W3CDTF">2025-06-19T13:28:26Z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0x010100E685071711CE4A45B42500DFA915E756</vt:lpwstr>
  </property>
</Properties>
</file>