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4"/>
    <p:sldMasterId id="2147483732" r:id="rId5"/>
    <p:sldMasterId id="2147483772" r:id="rId6"/>
    <p:sldMasterId id="2147483785" r:id="rId7"/>
  </p:sldMasterIdLst>
  <p:notesMasterIdLst>
    <p:notesMasterId r:id="rId58"/>
  </p:notesMasterIdLst>
  <p:handoutMasterIdLst>
    <p:handoutMasterId r:id="rId59"/>
  </p:handoutMasterIdLst>
  <p:sldIdLst>
    <p:sldId id="256" r:id="rId8"/>
    <p:sldId id="444" r:id="rId9"/>
    <p:sldId id="257" r:id="rId10"/>
    <p:sldId id="642" r:id="rId11"/>
    <p:sldId id="641" r:id="rId12"/>
    <p:sldId id="516" r:id="rId13"/>
    <p:sldId id="525" r:id="rId14"/>
    <p:sldId id="652" r:id="rId15"/>
    <p:sldId id="647" r:id="rId16"/>
    <p:sldId id="643" r:id="rId17"/>
    <p:sldId id="640" r:id="rId18"/>
    <p:sldId id="604" r:id="rId19"/>
    <p:sldId id="637" r:id="rId20"/>
    <p:sldId id="653" r:id="rId21"/>
    <p:sldId id="603" r:id="rId22"/>
    <p:sldId id="648" r:id="rId23"/>
    <p:sldId id="258" r:id="rId24"/>
    <p:sldId id="654" r:id="rId25"/>
    <p:sldId id="563" r:id="rId26"/>
    <p:sldId id="624" r:id="rId27"/>
    <p:sldId id="616" r:id="rId28"/>
    <p:sldId id="622" r:id="rId29"/>
    <p:sldId id="310" r:id="rId30"/>
    <p:sldId id="319" r:id="rId31"/>
    <p:sldId id="575" r:id="rId32"/>
    <p:sldId id="580" r:id="rId33"/>
    <p:sldId id="597" r:id="rId34"/>
    <p:sldId id="629" r:id="rId35"/>
    <p:sldId id="644" r:id="rId36"/>
    <p:sldId id="574" r:id="rId37"/>
    <p:sldId id="656" r:id="rId38"/>
    <p:sldId id="658" r:id="rId39"/>
    <p:sldId id="664" r:id="rId40"/>
    <p:sldId id="659" r:id="rId41"/>
    <p:sldId id="662" r:id="rId42"/>
    <p:sldId id="611" r:id="rId43"/>
    <p:sldId id="612" r:id="rId44"/>
    <p:sldId id="655" r:id="rId45"/>
    <p:sldId id="649" r:id="rId46"/>
    <p:sldId id="265" r:id="rId47"/>
    <p:sldId id="377" r:id="rId48"/>
    <p:sldId id="346" r:id="rId49"/>
    <p:sldId id="347" r:id="rId50"/>
    <p:sldId id="634" r:id="rId51"/>
    <p:sldId id="633" r:id="rId52"/>
    <p:sldId id="606" r:id="rId53"/>
    <p:sldId id="625" r:id="rId54"/>
    <p:sldId id="646" r:id="rId55"/>
    <p:sldId id="342" r:id="rId56"/>
    <p:sldId id="339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2868"/>
    <a:srgbClr val="B7DE82"/>
    <a:srgbClr val="026981"/>
    <a:srgbClr val="E0E2E8"/>
    <a:srgbClr val="5787C1"/>
    <a:srgbClr val="CC8ABF"/>
    <a:srgbClr val="CF91C3"/>
    <a:srgbClr val="BCE08C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Wenwu Prof (CVSSP)" userId="5cff3a9f-d89f-4d7f-90a1-7b9ace01e059" providerId="ADAL" clId="{5B924EE8-7FEA-4B02-AC37-A7961B929244}"/>
    <pc:docChg chg="undo custSel addSld delSld modSld sldOrd">
      <pc:chgData name="Wang, Wenwu Prof (CVSSP)" userId="5cff3a9f-d89f-4d7f-90a1-7b9ace01e059" providerId="ADAL" clId="{5B924EE8-7FEA-4B02-AC37-A7961B929244}" dt="2026-06-18T15:21:56.940" v="905" actId="20577"/>
      <pc:docMkLst>
        <pc:docMk/>
      </pc:docMkLst>
      <pc:sldChg chg="modSp mod">
        <pc:chgData name="Wang, Wenwu Prof (CVSSP)" userId="5cff3a9f-d89f-4d7f-90a1-7b9ace01e059" providerId="ADAL" clId="{5B924EE8-7FEA-4B02-AC37-A7961B929244}" dt="2026-06-17T12:16:48.173" v="864" actId="20577"/>
        <pc:sldMkLst>
          <pc:docMk/>
          <pc:sldMk cId="504613955" sldId="256"/>
        </pc:sldMkLst>
        <pc:spChg chg="mod">
          <ac:chgData name="Wang, Wenwu Prof (CVSSP)" userId="5cff3a9f-d89f-4d7f-90a1-7b9ace01e059" providerId="ADAL" clId="{5B924EE8-7FEA-4B02-AC37-A7961B929244}" dt="2026-06-17T12:16:37.463" v="860" actId="20577"/>
          <ac:spMkLst>
            <pc:docMk/>
            <pc:sldMk cId="504613955" sldId="256"/>
            <ac:spMk id="2" creationId="{A637684B-3F62-4D7C-9089-21EE55F183C0}"/>
          </ac:spMkLst>
        </pc:spChg>
        <pc:spChg chg="mod">
          <ac:chgData name="Wang, Wenwu Prof (CVSSP)" userId="5cff3a9f-d89f-4d7f-90a1-7b9ace01e059" providerId="ADAL" clId="{5B924EE8-7FEA-4B02-AC37-A7961B929244}" dt="2026-06-17T12:16:48.173" v="864" actId="20577"/>
          <ac:spMkLst>
            <pc:docMk/>
            <pc:sldMk cId="504613955" sldId="256"/>
            <ac:spMk id="3" creationId="{46E83D32-0D6E-4B23-833D-A0987D3D3FC4}"/>
          </ac:spMkLst>
        </pc:spChg>
      </pc:sldChg>
      <pc:sldChg chg="modSp mod">
        <pc:chgData name="Wang, Wenwu Prof (CVSSP)" userId="5cff3a9f-d89f-4d7f-90a1-7b9ace01e059" providerId="ADAL" clId="{5B924EE8-7FEA-4B02-AC37-A7961B929244}" dt="2026-06-07T23:16:36.037" v="581" actId="1076"/>
        <pc:sldMkLst>
          <pc:docMk/>
          <pc:sldMk cId="1167556824" sldId="257"/>
        </pc:sldMkLst>
        <pc:spChg chg="mod">
          <ac:chgData name="Wang, Wenwu Prof (CVSSP)" userId="5cff3a9f-d89f-4d7f-90a1-7b9ace01e059" providerId="ADAL" clId="{5B924EE8-7FEA-4B02-AC37-A7961B929244}" dt="2026-06-07T23:16:36.037" v="581" actId="1076"/>
          <ac:spMkLst>
            <pc:docMk/>
            <pc:sldMk cId="1167556824" sldId="257"/>
            <ac:spMk id="2" creationId="{7BF871AB-63D9-5E76-3542-7B6E101019FD}"/>
          </ac:spMkLst>
        </pc:spChg>
        <pc:spChg chg="mod">
          <ac:chgData name="Wang, Wenwu Prof (CVSSP)" userId="5cff3a9f-d89f-4d7f-90a1-7b9ace01e059" providerId="ADAL" clId="{5B924EE8-7FEA-4B02-AC37-A7961B929244}" dt="2026-06-07T23:16:29.301" v="580" actId="1076"/>
          <ac:spMkLst>
            <pc:docMk/>
            <pc:sldMk cId="1167556824" sldId="257"/>
            <ac:spMk id="10" creationId="{E8B25C88-9ECF-D946-8C09-7BC8C0E4F8F6}"/>
          </ac:spMkLst>
        </pc:spChg>
      </pc:sldChg>
      <pc:sldChg chg="modSp mod">
        <pc:chgData name="Wang, Wenwu Prof (CVSSP)" userId="5cff3a9f-d89f-4d7f-90a1-7b9ace01e059" providerId="ADAL" clId="{5B924EE8-7FEA-4B02-AC37-A7961B929244}" dt="2026-06-07T22:08:38.892" v="158" actId="20577"/>
        <pc:sldMkLst>
          <pc:docMk/>
          <pc:sldMk cId="2505275849" sldId="265"/>
        </pc:sldMkLst>
        <pc:spChg chg="mod">
          <ac:chgData name="Wang, Wenwu Prof (CVSSP)" userId="5cff3a9f-d89f-4d7f-90a1-7b9ace01e059" providerId="ADAL" clId="{5B924EE8-7FEA-4B02-AC37-A7961B929244}" dt="2026-06-07T22:08:38.892" v="158" actId="20577"/>
          <ac:spMkLst>
            <pc:docMk/>
            <pc:sldMk cId="2505275849" sldId="265"/>
            <ac:spMk id="14" creationId="{0BE2860E-A89F-AF8D-E862-D491E2DCC356}"/>
          </ac:spMkLst>
        </pc:spChg>
      </pc:sldChg>
      <pc:sldChg chg="del">
        <pc:chgData name="Wang, Wenwu Prof (CVSSP)" userId="5cff3a9f-d89f-4d7f-90a1-7b9ace01e059" providerId="ADAL" clId="{5B924EE8-7FEA-4B02-AC37-A7961B929244}" dt="2026-06-17T12:18:40.291" v="868" actId="47"/>
        <pc:sldMkLst>
          <pc:docMk/>
          <pc:sldMk cId="2675986305" sldId="327"/>
        </pc:sldMkLst>
      </pc:sldChg>
      <pc:sldChg chg="modSp mod">
        <pc:chgData name="Wang, Wenwu Prof (CVSSP)" userId="5cff3a9f-d89f-4d7f-90a1-7b9ace01e059" providerId="ADAL" clId="{5B924EE8-7FEA-4B02-AC37-A7961B929244}" dt="2026-06-07T23:36:56.315" v="716" actId="20577"/>
        <pc:sldMkLst>
          <pc:docMk/>
          <pc:sldMk cId="2898335325" sldId="377"/>
        </pc:sldMkLst>
        <pc:spChg chg="mod">
          <ac:chgData name="Wang, Wenwu Prof (CVSSP)" userId="5cff3a9f-d89f-4d7f-90a1-7b9ace01e059" providerId="ADAL" clId="{5B924EE8-7FEA-4B02-AC37-A7961B929244}" dt="2026-06-07T23:36:56.315" v="716" actId="20577"/>
          <ac:spMkLst>
            <pc:docMk/>
            <pc:sldMk cId="2898335325" sldId="377"/>
            <ac:spMk id="21" creationId="{47AD315F-3BBE-EE4D-35B2-CF14F25D779A}"/>
          </ac:spMkLst>
        </pc:spChg>
      </pc:sldChg>
      <pc:sldChg chg="modSp mod">
        <pc:chgData name="Wang, Wenwu Prof (CVSSP)" userId="5cff3a9f-d89f-4d7f-90a1-7b9ace01e059" providerId="ADAL" clId="{5B924EE8-7FEA-4B02-AC37-A7961B929244}" dt="2026-06-07T23:19:58.989" v="615" actId="1076"/>
        <pc:sldMkLst>
          <pc:docMk/>
          <pc:sldMk cId="1950586865" sldId="444"/>
        </pc:sldMkLst>
        <pc:picChg chg="mod">
          <ac:chgData name="Wang, Wenwu Prof (CVSSP)" userId="5cff3a9f-d89f-4d7f-90a1-7b9ace01e059" providerId="ADAL" clId="{5B924EE8-7FEA-4B02-AC37-A7961B929244}" dt="2026-06-07T23:19:55.799" v="614" actId="1076"/>
          <ac:picMkLst>
            <pc:docMk/>
            <pc:sldMk cId="1950586865" sldId="444"/>
            <ac:picMk id="3" creationId="{1E869EC4-7DAA-E82E-FAC1-B1ABD92F0141}"/>
          </ac:picMkLst>
        </pc:picChg>
        <pc:picChg chg="mod">
          <ac:chgData name="Wang, Wenwu Prof (CVSSP)" userId="5cff3a9f-d89f-4d7f-90a1-7b9ace01e059" providerId="ADAL" clId="{5B924EE8-7FEA-4B02-AC37-A7961B929244}" dt="2026-06-07T23:19:58.989" v="615" actId="1076"/>
          <ac:picMkLst>
            <pc:docMk/>
            <pc:sldMk cId="1950586865" sldId="444"/>
            <ac:picMk id="7" creationId="{00000000-0000-0000-0000-000000000000}"/>
          </ac:picMkLst>
        </pc:picChg>
      </pc:sldChg>
      <pc:sldChg chg="del">
        <pc:chgData name="Wang, Wenwu Prof (CVSSP)" userId="5cff3a9f-d89f-4d7f-90a1-7b9ace01e059" providerId="ADAL" clId="{5B924EE8-7FEA-4B02-AC37-A7961B929244}" dt="2026-06-17T12:18:44.347" v="869" actId="47"/>
        <pc:sldMkLst>
          <pc:docMk/>
          <pc:sldMk cId="2478714474" sldId="572"/>
        </pc:sldMkLst>
      </pc:sldChg>
      <pc:sldChg chg="modSp mod">
        <pc:chgData name="Wang, Wenwu Prof (CVSSP)" userId="5cff3a9f-d89f-4d7f-90a1-7b9ace01e059" providerId="ADAL" clId="{5B924EE8-7FEA-4B02-AC37-A7961B929244}" dt="2026-06-18T15:21:56.940" v="905" actId="20577"/>
        <pc:sldMkLst>
          <pc:docMk/>
          <pc:sldMk cId="1992183921" sldId="597"/>
        </pc:sldMkLst>
        <pc:spChg chg="mod">
          <ac:chgData name="Wang, Wenwu Prof (CVSSP)" userId="5cff3a9f-d89f-4d7f-90a1-7b9ace01e059" providerId="ADAL" clId="{5B924EE8-7FEA-4B02-AC37-A7961B929244}" dt="2026-06-18T15:21:56.940" v="905" actId="20577"/>
          <ac:spMkLst>
            <pc:docMk/>
            <pc:sldMk cId="1992183921" sldId="597"/>
            <ac:spMk id="2" creationId="{FE98D9F2-1388-BB4D-8147-DE03C0F6E117}"/>
          </ac:spMkLst>
        </pc:spChg>
      </pc:sldChg>
      <pc:sldChg chg="del">
        <pc:chgData name="Wang, Wenwu Prof (CVSSP)" userId="5cff3a9f-d89f-4d7f-90a1-7b9ace01e059" providerId="ADAL" clId="{5B924EE8-7FEA-4B02-AC37-A7961B929244}" dt="2026-06-17T12:21:12.112" v="876" actId="47"/>
        <pc:sldMkLst>
          <pc:docMk/>
          <pc:sldMk cId="1475382194" sldId="607"/>
        </pc:sldMkLst>
      </pc:sldChg>
      <pc:sldChg chg="modSp mod">
        <pc:chgData name="Wang, Wenwu Prof (CVSSP)" userId="5cff3a9f-d89f-4d7f-90a1-7b9ace01e059" providerId="ADAL" clId="{5B924EE8-7FEA-4B02-AC37-A7961B929244}" dt="2026-06-07T22:06:25.544" v="144" actId="20577"/>
        <pc:sldMkLst>
          <pc:docMk/>
          <pc:sldMk cId="240974999" sldId="611"/>
        </pc:sldMkLst>
        <pc:spChg chg="mod">
          <ac:chgData name="Wang, Wenwu Prof (CVSSP)" userId="5cff3a9f-d89f-4d7f-90a1-7b9ace01e059" providerId="ADAL" clId="{5B924EE8-7FEA-4B02-AC37-A7961B929244}" dt="2026-06-07T22:06:25.544" v="144" actId="20577"/>
          <ac:spMkLst>
            <pc:docMk/>
            <pc:sldMk cId="240974999" sldId="611"/>
            <ac:spMk id="2" creationId="{3ED5B40C-2747-423B-0DA7-C39352C14DF5}"/>
          </ac:spMkLst>
        </pc:spChg>
      </pc:sldChg>
      <pc:sldChg chg="add del mod modShow">
        <pc:chgData name="Wang, Wenwu Prof (CVSSP)" userId="5cff3a9f-d89f-4d7f-90a1-7b9ace01e059" providerId="ADAL" clId="{5B924EE8-7FEA-4B02-AC37-A7961B929244}" dt="2026-06-17T12:18:22.025" v="867" actId="47"/>
        <pc:sldMkLst>
          <pc:docMk/>
          <pc:sldMk cId="2310698477" sldId="621"/>
        </pc:sldMkLst>
      </pc:sldChg>
      <pc:sldChg chg="del">
        <pc:chgData name="Wang, Wenwu Prof (CVSSP)" userId="5cff3a9f-d89f-4d7f-90a1-7b9ace01e059" providerId="ADAL" clId="{5B924EE8-7FEA-4B02-AC37-A7961B929244}" dt="2026-06-17T12:19:02.852" v="871" actId="47"/>
        <pc:sldMkLst>
          <pc:docMk/>
          <pc:sldMk cId="3102694423" sldId="628"/>
        </pc:sldMkLst>
      </pc:sldChg>
      <pc:sldChg chg="del">
        <pc:chgData name="Wang, Wenwu Prof (CVSSP)" userId="5cff3a9f-d89f-4d7f-90a1-7b9ace01e059" providerId="ADAL" clId="{5B924EE8-7FEA-4B02-AC37-A7961B929244}" dt="2026-06-17T12:18:49.379" v="870" actId="47"/>
        <pc:sldMkLst>
          <pc:docMk/>
          <pc:sldMk cId="2975347810" sldId="632"/>
        </pc:sldMkLst>
      </pc:sldChg>
      <pc:sldChg chg="modSp mod">
        <pc:chgData name="Wang, Wenwu Prof (CVSSP)" userId="5cff3a9f-d89f-4d7f-90a1-7b9ace01e059" providerId="ADAL" clId="{5B924EE8-7FEA-4B02-AC37-A7961B929244}" dt="2026-06-08T06:53:16.315" v="722" actId="20577"/>
        <pc:sldMkLst>
          <pc:docMk/>
          <pc:sldMk cId="74459097" sldId="642"/>
        </pc:sldMkLst>
        <pc:spChg chg="mod">
          <ac:chgData name="Wang, Wenwu Prof (CVSSP)" userId="5cff3a9f-d89f-4d7f-90a1-7b9ace01e059" providerId="ADAL" clId="{5B924EE8-7FEA-4B02-AC37-A7961B929244}" dt="2026-06-08T06:53:16.315" v="722" actId="20577"/>
          <ac:spMkLst>
            <pc:docMk/>
            <pc:sldMk cId="74459097" sldId="642"/>
            <ac:spMk id="2" creationId="{7FA2657D-40E9-C134-CE86-725EBBF7743D}"/>
          </ac:spMkLst>
        </pc:spChg>
      </pc:sldChg>
      <pc:sldChg chg="modSp mod">
        <pc:chgData name="Wang, Wenwu Prof (CVSSP)" userId="5cff3a9f-d89f-4d7f-90a1-7b9ace01e059" providerId="ADAL" clId="{5B924EE8-7FEA-4B02-AC37-A7961B929244}" dt="2026-06-07T22:11:08.295" v="173" actId="20577"/>
        <pc:sldMkLst>
          <pc:docMk/>
          <pc:sldMk cId="1081315201" sldId="644"/>
        </pc:sldMkLst>
        <pc:spChg chg="mod">
          <ac:chgData name="Wang, Wenwu Prof (CVSSP)" userId="5cff3a9f-d89f-4d7f-90a1-7b9ace01e059" providerId="ADAL" clId="{5B924EE8-7FEA-4B02-AC37-A7961B929244}" dt="2026-06-07T22:11:08.295" v="173" actId="20577"/>
          <ac:spMkLst>
            <pc:docMk/>
            <pc:sldMk cId="1081315201" sldId="644"/>
            <ac:spMk id="30" creationId="{94B39416-9FE0-A787-57AD-3970611BA982}"/>
          </ac:spMkLst>
        </pc:spChg>
      </pc:sldChg>
      <pc:sldChg chg="modSp mod">
        <pc:chgData name="Wang, Wenwu Prof (CVSSP)" userId="5cff3a9f-d89f-4d7f-90a1-7b9ace01e059" providerId="ADAL" clId="{5B924EE8-7FEA-4B02-AC37-A7961B929244}" dt="2026-06-07T22:08:22.200" v="154" actId="20577"/>
        <pc:sldMkLst>
          <pc:docMk/>
          <pc:sldMk cId="773755490" sldId="649"/>
        </pc:sldMkLst>
        <pc:spChg chg="mod">
          <ac:chgData name="Wang, Wenwu Prof (CVSSP)" userId="5cff3a9f-d89f-4d7f-90a1-7b9ace01e059" providerId="ADAL" clId="{5B924EE8-7FEA-4B02-AC37-A7961B929244}" dt="2026-06-07T22:08:22.200" v="154" actId="20577"/>
          <ac:spMkLst>
            <pc:docMk/>
            <pc:sldMk cId="773755490" sldId="649"/>
            <ac:spMk id="2" creationId="{3E0ACD39-A996-7341-EF1B-F41E4F7A394A}"/>
          </ac:spMkLst>
        </pc:spChg>
      </pc:sldChg>
      <pc:sldChg chg="addSp delSp mod">
        <pc:chgData name="Wang, Wenwu Prof (CVSSP)" userId="5cff3a9f-d89f-4d7f-90a1-7b9ace01e059" providerId="ADAL" clId="{5B924EE8-7FEA-4B02-AC37-A7961B929244}" dt="2026-06-08T06:56:27.195" v="726" actId="478"/>
        <pc:sldMkLst>
          <pc:docMk/>
          <pc:sldMk cId="1858065215" sldId="653"/>
        </pc:sldMkLst>
        <pc:picChg chg="add del">
          <ac:chgData name="Wang, Wenwu Prof (CVSSP)" userId="5cff3a9f-d89f-4d7f-90a1-7b9ace01e059" providerId="ADAL" clId="{5B924EE8-7FEA-4B02-AC37-A7961B929244}" dt="2026-06-08T06:56:27.195" v="726" actId="478"/>
          <ac:picMkLst>
            <pc:docMk/>
            <pc:sldMk cId="1858065215" sldId="653"/>
            <ac:picMk id="10" creationId="{D9B90EC4-53C3-B66F-9E07-8F4ED7CF001B}"/>
          </ac:picMkLst>
        </pc:picChg>
      </pc:sldChg>
      <pc:sldChg chg="addSp delSp modSp add mod ord delAnim modAnim">
        <pc:chgData name="Wang, Wenwu Prof (CVSSP)" userId="5cff3a9f-d89f-4d7f-90a1-7b9ace01e059" providerId="ADAL" clId="{5B924EE8-7FEA-4B02-AC37-A7961B929244}" dt="2026-06-07T22:49:23.510" v="519" actId="14100"/>
        <pc:sldMkLst>
          <pc:docMk/>
          <pc:sldMk cId="130383895" sldId="656"/>
        </pc:sldMkLst>
        <pc:spChg chg="mod">
          <ac:chgData name="Wang, Wenwu Prof (CVSSP)" userId="5cff3a9f-d89f-4d7f-90a1-7b9ace01e059" providerId="ADAL" clId="{5B924EE8-7FEA-4B02-AC37-A7961B929244}" dt="2026-06-07T22:35:17.100" v="393"/>
          <ac:spMkLst>
            <pc:docMk/>
            <pc:sldMk cId="130383895" sldId="656"/>
            <ac:spMk id="2" creationId="{37776DED-F81D-8906-B316-BF1461852568}"/>
          </ac:spMkLst>
        </pc:spChg>
        <pc:spChg chg="add mod">
          <ac:chgData name="Wang, Wenwu Prof (CVSSP)" userId="5cff3a9f-d89f-4d7f-90a1-7b9ace01e059" providerId="ADAL" clId="{5B924EE8-7FEA-4B02-AC37-A7961B929244}" dt="2026-06-07T22:46:58.873" v="497" actId="1076"/>
          <ac:spMkLst>
            <pc:docMk/>
            <pc:sldMk cId="130383895" sldId="656"/>
            <ac:spMk id="10" creationId="{B1946CAC-0979-A186-5998-0518CE91C950}"/>
          </ac:spMkLst>
        </pc:spChg>
        <pc:spChg chg="add mod">
          <ac:chgData name="Wang, Wenwu Prof (CVSSP)" userId="5cff3a9f-d89f-4d7f-90a1-7b9ace01e059" providerId="ADAL" clId="{5B924EE8-7FEA-4B02-AC37-A7961B929244}" dt="2026-06-07T22:46:58.873" v="497" actId="1076"/>
          <ac:spMkLst>
            <pc:docMk/>
            <pc:sldMk cId="130383895" sldId="656"/>
            <ac:spMk id="11" creationId="{E196907B-EA19-8994-110F-F23EF33C24F5}"/>
          </ac:spMkLst>
        </pc:spChg>
        <pc:spChg chg="add mod">
          <ac:chgData name="Wang, Wenwu Prof (CVSSP)" userId="5cff3a9f-d89f-4d7f-90a1-7b9ace01e059" providerId="ADAL" clId="{5B924EE8-7FEA-4B02-AC37-A7961B929244}" dt="2026-06-07T22:49:00.541" v="515" actId="1076"/>
          <ac:spMkLst>
            <pc:docMk/>
            <pc:sldMk cId="130383895" sldId="656"/>
            <ac:spMk id="12" creationId="{F83074C2-9F22-4C69-D0FC-89900D3A0644}"/>
          </ac:spMkLst>
        </pc:spChg>
        <pc:spChg chg="add mod">
          <ac:chgData name="Wang, Wenwu Prof (CVSSP)" userId="5cff3a9f-d89f-4d7f-90a1-7b9ace01e059" providerId="ADAL" clId="{5B924EE8-7FEA-4B02-AC37-A7961B929244}" dt="2026-06-07T22:48:47.895" v="512" actId="1076"/>
          <ac:spMkLst>
            <pc:docMk/>
            <pc:sldMk cId="130383895" sldId="656"/>
            <ac:spMk id="13" creationId="{5FE541BC-C181-D4FF-92AA-BD8F13F5D5B2}"/>
          </ac:spMkLst>
        </pc:spChg>
        <pc:spChg chg="add mod">
          <ac:chgData name="Wang, Wenwu Prof (CVSSP)" userId="5cff3a9f-d89f-4d7f-90a1-7b9ace01e059" providerId="ADAL" clId="{5B924EE8-7FEA-4B02-AC37-A7961B929244}" dt="2026-06-07T22:48:47.895" v="512" actId="1076"/>
          <ac:spMkLst>
            <pc:docMk/>
            <pc:sldMk cId="130383895" sldId="656"/>
            <ac:spMk id="14" creationId="{E9CADACF-2C27-6E91-D3D9-CCC8C67A05AA}"/>
          </ac:spMkLst>
        </pc:spChg>
        <pc:spChg chg="add mod">
          <ac:chgData name="Wang, Wenwu Prof (CVSSP)" userId="5cff3a9f-d89f-4d7f-90a1-7b9ace01e059" providerId="ADAL" clId="{5B924EE8-7FEA-4B02-AC37-A7961B929244}" dt="2026-06-07T22:48:47.895" v="512" actId="1076"/>
          <ac:spMkLst>
            <pc:docMk/>
            <pc:sldMk cId="130383895" sldId="656"/>
            <ac:spMk id="15" creationId="{65E4E3B5-B1F7-BA3D-7FFC-0A021369E14B}"/>
          </ac:spMkLst>
        </pc:spChg>
        <pc:spChg chg="add mod">
          <ac:chgData name="Wang, Wenwu Prof (CVSSP)" userId="5cff3a9f-d89f-4d7f-90a1-7b9ace01e059" providerId="ADAL" clId="{5B924EE8-7FEA-4B02-AC37-A7961B929244}" dt="2026-06-07T22:48:47.895" v="512" actId="1076"/>
          <ac:spMkLst>
            <pc:docMk/>
            <pc:sldMk cId="130383895" sldId="656"/>
            <ac:spMk id="16" creationId="{6F4299DA-6A85-3AD6-60AD-D552E7E138CE}"/>
          </ac:spMkLst>
        </pc:spChg>
        <pc:spChg chg="add mod">
          <ac:chgData name="Wang, Wenwu Prof (CVSSP)" userId="5cff3a9f-d89f-4d7f-90a1-7b9ace01e059" providerId="ADAL" clId="{5B924EE8-7FEA-4B02-AC37-A7961B929244}" dt="2026-06-07T22:48:47.895" v="512" actId="1076"/>
          <ac:spMkLst>
            <pc:docMk/>
            <pc:sldMk cId="130383895" sldId="656"/>
            <ac:spMk id="24" creationId="{E8587177-F14E-0B71-5F1F-6E8899BBABB5}"/>
          </ac:spMkLst>
        </pc:spChg>
        <pc:spChg chg="add mod">
          <ac:chgData name="Wang, Wenwu Prof (CVSSP)" userId="5cff3a9f-d89f-4d7f-90a1-7b9ace01e059" providerId="ADAL" clId="{5B924EE8-7FEA-4B02-AC37-A7961B929244}" dt="2026-06-07T22:49:23.510" v="519" actId="14100"/>
          <ac:spMkLst>
            <pc:docMk/>
            <pc:sldMk cId="130383895" sldId="656"/>
            <ac:spMk id="26" creationId="{D77C1CE2-2ABF-0EB7-6B51-8B879077AA48}"/>
          </ac:spMkLst>
        </pc:spChg>
        <pc:spChg chg="add mod">
          <ac:chgData name="Wang, Wenwu Prof (CVSSP)" userId="5cff3a9f-d89f-4d7f-90a1-7b9ace01e059" providerId="ADAL" clId="{5B924EE8-7FEA-4B02-AC37-A7961B929244}" dt="2026-06-07T22:49:16.058" v="518" actId="1076"/>
          <ac:spMkLst>
            <pc:docMk/>
            <pc:sldMk cId="130383895" sldId="656"/>
            <ac:spMk id="32" creationId="{3C07BCE1-2018-EC76-7B4C-FAD951FF0661}"/>
          </ac:spMkLst>
        </pc:spChg>
        <pc:picChg chg="mod">
          <ac:chgData name="Wang, Wenwu Prof (CVSSP)" userId="5cff3a9f-d89f-4d7f-90a1-7b9ace01e059" providerId="ADAL" clId="{5B924EE8-7FEA-4B02-AC37-A7961B929244}" dt="2026-06-07T22:48:47.895" v="512" actId="1076"/>
          <ac:picMkLst>
            <pc:docMk/>
            <pc:sldMk cId="130383895" sldId="656"/>
            <ac:picMk id="20" creationId="{35736089-F891-FB5D-EBA9-ACED8357D6E2}"/>
          </ac:picMkLst>
        </pc:picChg>
        <pc:picChg chg="add mod">
          <ac:chgData name="Wang, Wenwu Prof (CVSSP)" userId="5cff3a9f-d89f-4d7f-90a1-7b9ace01e059" providerId="ADAL" clId="{5B924EE8-7FEA-4B02-AC37-A7961B929244}" dt="2026-06-07T22:48:47.895" v="512" actId="1076"/>
          <ac:picMkLst>
            <pc:docMk/>
            <pc:sldMk cId="130383895" sldId="656"/>
            <ac:picMk id="21" creationId="{2AE2BA22-F5B9-EC17-5D31-700CE1C3C958}"/>
          </ac:picMkLst>
        </pc:picChg>
      </pc:sldChg>
      <pc:sldChg chg="addSp modSp add del mod">
        <pc:chgData name="Wang, Wenwu Prof (CVSSP)" userId="5cff3a9f-d89f-4d7f-90a1-7b9ace01e059" providerId="ADAL" clId="{5B924EE8-7FEA-4B02-AC37-A7961B929244}" dt="2026-06-17T12:20:01.072" v="874" actId="47"/>
        <pc:sldMkLst>
          <pc:docMk/>
          <pc:sldMk cId="1197117102" sldId="657"/>
        </pc:sldMkLst>
      </pc:sldChg>
      <pc:sldChg chg="addSp delSp modSp add mod">
        <pc:chgData name="Wang, Wenwu Prof (CVSSP)" userId="5cff3a9f-d89f-4d7f-90a1-7b9ace01e059" providerId="ADAL" clId="{5B924EE8-7FEA-4B02-AC37-A7961B929244}" dt="2026-06-07T23:24:57.460" v="648" actId="113"/>
        <pc:sldMkLst>
          <pc:docMk/>
          <pc:sldMk cId="469424773" sldId="658"/>
        </pc:sldMkLst>
        <pc:spChg chg="mod">
          <ac:chgData name="Wang, Wenwu Prof (CVSSP)" userId="5cff3a9f-d89f-4d7f-90a1-7b9ace01e059" providerId="ADAL" clId="{5B924EE8-7FEA-4B02-AC37-A7961B929244}" dt="2026-06-07T23:24:57.460" v="648" actId="113"/>
          <ac:spMkLst>
            <pc:docMk/>
            <pc:sldMk cId="469424773" sldId="658"/>
            <ac:spMk id="2" creationId="{E64B4E8E-3532-A0E8-F44C-3AD1DFF03801}"/>
          </ac:spMkLst>
        </pc:spChg>
        <pc:spChg chg="add mod">
          <ac:chgData name="Wang, Wenwu Prof (CVSSP)" userId="5cff3a9f-d89f-4d7f-90a1-7b9ace01e059" providerId="ADAL" clId="{5B924EE8-7FEA-4B02-AC37-A7961B929244}" dt="2026-06-07T22:39:16.549" v="414" actId="1076"/>
          <ac:spMkLst>
            <pc:docMk/>
            <pc:sldMk cId="469424773" sldId="658"/>
            <ac:spMk id="3" creationId="{CCA92E6E-90B5-C14F-0F54-FDE2EC174B3B}"/>
          </ac:spMkLst>
        </pc:spChg>
        <pc:spChg chg="add mod">
          <ac:chgData name="Wang, Wenwu Prof (CVSSP)" userId="5cff3a9f-d89f-4d7f-90a1-7b9ace01e059" providerId="ADAL" clId="{5B924EE8-7FEA-4B02-AC37-A7961B929244}" dt="2026-06-07T22:39:16.549" v="414" actId="1076"/>
          <ac:spMkLst>
            <pc:docMk/>
            <pc:sldMk cId="469424773" sldId="658"/>
            <ac:spMk id="4" creationId="{9BF8B8B0-45FD-E595-80B8-CC1F70A04BF1}"/>
          </ac:spMkLst>
        </pc:spChg>
        <pc:spChg chg="add mod">
          <ac:chgData name="Wang, Wenwu Prof (CVSSP)" userId="5cff3a9f-d89f-4d7f-90a1-7b9ace01e059" providerId="ADAL" clId="{5B924EE8-7FEA-4B02-AC37-A7961B929244}" dt="2026-06-07T22:39:50.095" v="446" actId="14100"/>
          <ac:spMkLst>
            <pc:docMk/>
            <pc:sldMk cId="469424773" sldId="658"/>
            <ac:spMk id="5" creationId="{1A4CD9DD-3658-D62B-60E7-D9D6DC8C928F}"/>
          </ac:spMkLst>
        </pc:spChg>
        <pc:spChg chg="add mod">
          <ac:chgData name="Wang, Wenwu Prof (CVSSP)" userId="5cff3a9f-d89f-4d7f-90a1-7b9ace01e059" providerId="ADAL" clId="{5B924EE8-7FEA-4B02-AC37-A7961B929244}" dt="2026-06-07T22:39:31.908" v="441" actId="1036"/>
          <ac:spMkLst>
            <pc:docMk/>
            <pc:sldMk cId="469424773" sldId="658"/>
            <ac:spMk id="10" creationId="{56C973AD-4DDB-676C-1FD8-808B26F09632}"/>
          </ac:spMkLst>
        </pc:spChg>
        <pc:spChg chg="add mod">
          <ac:chgData name="Wang, Wenwu Prof (CVSSP)" userId="5cff3a9f-d89f-4d7f-90a1-7b9ace01e059" providerId="ADAL" clId="{5B924EE8-7FEA-4B02-AC37-A7961B929244}" dt="2026-06-07T22:39:31.908" v="441" actId="1036"/>
          <ac:spMkLst>
            <pc:docMk/>
            <pc:sldMk cId="469424773" sldId="658"/>
            <ac:spMk id="12" creationId="{34CE57A2-D793-5F13-53F4-F49BF0D07EA1}"/>
          </ac:spMkLst>
        </pc:spChg>
        <pc:spChg chg="add mod">
          <ac:chgData name="Wang, Wenwu Prof (CVSSP)" userId="5cff3a9f-d89f-4d7f-90a1-7b9ace01e059" providerId="ADAL" clId="{5B924EE8-7FEA-4B02-AC37-A7961B929244}" dt="2026-06-07T22:45:17.559" v="491" actId="1076"/>
          <ac:spMkLst>
            <pc:docMk/>
            <pc:sldMk cId="469424773" sldId="658"/>
            <ac:spMk id="14" creationId="{7917C061-F76A-B919-C85B-DA4D44B976DB}"/>
          </ac:spMkLst>
        </pc:spChg>
        <pc:picChg chg="add mod">
          <ac:chgData name="Wang, Wenwu Prof (CVSSP)" userId="5cff3a9f-d89f-4d7f-90a1-7b9ace01e059" providerId="ADAL" clId="{5B924EE8-7FEA-4B02-AC37-A7961B929244}" dt="2026-06-07T22:45:33.708" v="494" actId="1076"/>
          <ac:picMkLst>
            <pc:docMk/>
            <pc:sldMk cId="469424773" sldId="658"/>
            <ac:picMk id="6" creationId="{A04E3DFA-836F-E5F9-2B9E-C2E09A39EFF0}"/>
          </ac:picMkLst>
        </pc:picChg>
      </pc:sldChg>
      <pc:sldChg chg="addSp modSp add mod ord">
        <pc:chgData name="Wang, Wenwu Prof (CVSSP)" userId="5cff3a9f-d89f-4d7f-90a1-7b9ace01e059" providerId="ADAL" clId="{5B924EE8-7FEA-4B02-AC37-A7961B929244}" dt="2026-06-08T07:17:33.330" v="769" actId="1076"/>
        <pc:sldMkLst>
          <pc:docMk/>
          <pc:sldMk cId="2305300799" sldId="659"/>
        </pc:sldMkLst>
        <pc:spChg chg="mod">
          <ac:chgData name="Wang, Wenwu Prof (CVSSP)" userId="5cff3a9f-d89f-4d7f-90a1-7b9ace01e059" providerId="ADAL" clId="{5B924EE8-7FEA-4B02-AC37-A7961B929244}" dt="2026-06-07T23:25:17.616" v="664" actId="113"/>
          <ac:spMkLst>
            <pc:docMk/>
            <pc:sldMk cId="2305300799" sldId="659"/>
            <ac:spMk id="2" creationId="{A1F8140E-07D7-970C-F810-FB291CA132DF}"/>
          </ac:spMkLst>
        </pc:spChg>
        <pc:spChg chg="add mod">
          <ac:chgData name="Wang, Wenwu Prof (CVSSP)" userId="5cff3a9f-d89f-4d7f-90a1-7b9ace01e059" providerId="ADAL" clId="{5B924EE8-7FEA-4B02-AC37-A7961B929244}" dt="2026-06-08T07:06:13.480" v="740" actId="1076"/>
          <ac:spMkLst>
            <pc:docMk/>
            <pc:sldMk cId="2305300799" sldId="659"/>
            <ac:spMk id="3" creationId="{967CB145-E93C-4F12-111A-3CA8102D98BB}"/>
          </ac:spMkLst>
        </pc:spChg>
        <pc:spChg chg="add mod">
          <ac:chgData name="Wang, Wenwu Prof (CVSSP)" userId="5cff3a9f-d89f-4d7f-90a1-7b9ace01e059" providerId="ADAL" clId="{5B924EE8-7FEA-4B02-AC37-A7961B929244}" dt="2026-06-07T22:23:58.184" v="207" actId="1076"/>
          <ac:spMkLst>
            <pc:docMk/>
            <pc:sldMk cId="2305300799" sldId="659"/>
            <ac:spMk id="4" creationId="{7ECCD8A4-25D5-FFDE-8347-2A5FD177B963}"/>
          </ac:spMkLst>
        </pc:spChg>
        <pc:picChg chg="add mod">
          <ac:chgData name="Wang, Wenwu Prof (CVSSP)" userId="5cff3a9f-d89f-4d7f-90a1-7b9ace01e059" providerId="ADAL" clId="{5B924EE8-7FEA-4B02-AC37-A7961B929244}" dt="2026-06-08T07:17:33.330" v="769" actId="1076"/>
          <ac:picMkLst>
            <pc:docMk/>
            <pc:sldMk cId="2305300799" sldId="659"/>
            <ac:picMk id="5" creationId="{24D04FCB-6EAC-2119-E183-433E39364CC9}"/>
          </ac:picMkLst>
        </pc:picChg>
      </pc:sldChg>
      <pc:sldChg chg="addSp modSp add del mod ord">
        <pc:chgData name="Wang, Wenwu Prof (CVSSP)" userId="5cff3a9f-d89f-4d7f-90a1-7b9ace01e059" providerId="ADAL" clId="{5B924EE8-7FEA-4B02-AC37-A7961B929244}" dt="2026-06-17T12:19:53.511" v="873" actId="47"/>
        <pc:sldMkLst>
          <pc:docMk/>
          <pc:sldMk cId="2506377865" sldId="660"/>
        </pc:sldMkLst>
      </pc:sldChg>
      <pc:sldChg chg="addSp modSp add del mod ord">
        <pc:chgData name="Wang, Wenwu Prof (CVSSP)" userId="5cff3a9f-d89f-4d7f-90a1-7b9ace01e059" providerId="ADAL" clId="{5B924EE8-7FEA-4B02-AC37-A7961B929244}" dt="2026-06-17T12:20:06.479" v="875" actId="47"/>
        <pc:sldMkLst>
          <pc:docMk/>
          <pc:sldMk cId="3605486214" sldId="661"/>
        </pc:sldMkLst>
      </pc:sldChg>
      <pc:sldChg chg="addSp modSp add mod ord modAnim">
        <pc:chgData name="Wang, Wenwu Prof (CVSSP)" userId="5cff3a9f-d89f-4d7f-90a1-7b9ace01e059" providerId="ADAL" clId="{5B924EE8-7FEA-4B02-AC37-A7961B929244}" dt="2026-06-08T07:13:06.692" v="767"/>
        <pc:sldMkLst>
          <pc:docMk/>
          <pc:sldMk cId="3435577704" sldId="662"/>
        </pc:sldMkLst>
        <pc:spChg chg="mod">
          <ac:chgData name="Wang, Wenwu Prof (CVSSP)" userId="5cff3a9f-d89f-4d7f-90a1-7b9ace01e059" providerId="ADAL" clId="{5B924EE8-7FEA-4B02-AC37-A7961B929244}" dt="2026-06-07T23:25:55.996" v="684" actId="20577"/>
          <ac:spMkLst>
            <pc:docMk/>
            <pc:sldMk cId="3435577704" sldId="662"/>
            <ac:spMk id="2" creationId="{4186E438-1768-EA2F-14C1-BBA1CB4491E1}"/>
          </ac:spMkLst>
        </pc:spChg>
        <pc:spChg chg="add mod">
          <ac:chgData name="Wang, Wenwu Prof (CVSSP)" userId="5cff3a9f-d89f-4d7f-90a1-7b9ace01e059" providerId="ADAL" clId="{5B924EE8-7FEA-4B02-AC37-A7961B929244}" dt="2026-06-07T22:32:24.502" v="369" actId="1076"/>
          <ac:spMkLst>
            <pc:docMk/>
            <pc:sldMk cId="3435577704" sldId="662"/>
            <ac:spMk id="4" creationId="{7C9270AA-9970-9959-16BB-1A17250B6830}"/>
          </ac:spMkLst>
        </pc:spChg>
        <pc:spChg chg="add mod">
          <ac:chgData name="Wang, Wenwu Prof (CVSSP)" userId="5cff3a9f-d89f-4d7f-90a1-7b9ace01e059" providerId="ADAL" clId="{5B924EE8-7FEA-4B02-AC37-A7961B929244}" dt="2026-06-07T22:32:58.458" v="372" actId="20577"/>
          <ac:spMkLst>
            <pc:docMk/>
            <pc:sldMk cId="3435577704" sldId="662"/>
            <ac:spMk id="5" creationId="{512A0AB2-B1EF-015B-CD00-C21EE8695AEB}"/>
          </ac:spMkLst>
        </pc:spChg>
        <pc:picChg chg="add mod">
          <ac:chgData name="Wang, Wenwu Prof (CVSSP)" userId="5cff3a9f-d89f-4d7f-90a1-7b9ace01e059" providerId="ADAL" clId="{5B924EE8-7FEA-4B02-AC37-A7961B929244}" dt="2026-06-07T22:31:29.520" v="358" actId="14100"/>
          <ac:picMkLst>
            <pc:docMk/>
            <pc:sldMk cId="3435577704" sldId="662"/>
            <ac:picMk id="3" creationId="{0D970838-672B-CE99-1BA5-E30664BBF593}"/>
          </ac:picMkLst>
        </pc:picChg>
        <pc:picChg chg="add mod">
          <ac:chgData name="Wang, Wenwu Prof (CVSSP)" userId="5cff3a9f-d89f-4d7f-90a1-7b9ace01e059" providerId="ADAL" clId="{5B924EE8-7FEA-4B02-AC37-A7961B929244}" dt="2026-06-07T23:27:03.656" v="690" actId="1076"/>
          <ac:picMkLst>
            <pc:docMk/>
            <pc:sldMk cId="3435577704" sldId="662"/>
            <ac:picMk id="6" creationId="{47481A8B-0831-72A1-C7F2-A7A46F4A0EB9}"/>
          </ac:picMkLst>
        </pc:picChg>
        <pc:picChg chg="add mod">
          <ac:chgData name="Wang, Wenwu Prof (CVSSP)" userId="5cff3a9f-d89f-4d7f-90a1-7b9ace01e059" providerId="ADAL" clId="{5B924EE8-7FEA-4B02-AC37-A7961B929244}" dt="2026-06-07T23:27:07.427" v="691" actId="1076"/>
          <ac:picMkLst>
            <pc:docMk/>
            <pc:sldMk cId="3435577704" sldId="662"/>
            <ac:picMk id="7" creationId="{3553AD8F-721A-EA32-1DCD-2F7D56CAE1E1}"/>
          </ac:picMkLst>
        </pc:picChg>
        <pc:picChg chg="add mod">
          <ac:chgData name="Wang, Wenwu Prof (CVSSP)" userId="5cff3a9f-d89f-4d7f-90a1-7b9ace01e059" providerId="ADAL" clId="{5B924EE8-7FEA-4B02-AC37-A7961B929244}" dt="2026-06-07T23:27:13.281" v="692" actId="1076"/>
          <ac:picMkLst>
            <pc:docMk/>
            <pc:sldMk cId="3435577704" sldId="662"/>
            <ac:picMk id="9" creationId="{0FFC186D-012F-CEF5-79D2-B87559465CB8}"/>
          </ac:picMkLst>
        </pc:picChg>
        <pc:picChg chg="add mod">
          <ac:chgData name="Wang, Wenwu Prof (CVSSP)" userId="5cff3a9f-d89f-4d7f-90a1-7b9ace01e059" providerId="ADAL" clId="{5B924EE8-7FEA-4B02-AC37-A7961B929244}" dt="2026-06-07T23:26:59.310" v="689" actId="1076"/>
          <ac:picMkLst>
            <pc:docMk/>
            <pc:sldMk cId="3435577704" sldId="662"/>
            <ac:picMk id="10" creationId="{FF7EA104-7A1B-7B86-F1DB-FA173E7ACFFB}"/>
          </ac:picMkLst>
        </pc:picChg>
      </pc:sldChg>
      <pc:sldChg chg="addSp modSp add mod modAnim">
        <pc:chgData name="Wang, Wenwu Prof (CVSSP)" userId="5cff3a9f-d89f-4d7f-90a1-7b9ace01e059" providerId="ADAL" clId="{5B924EE8-7FEA-4B02-AC37-A7961B929244}" dt="2026-06-07T22:42:49.782" v="481" actId="1076"/>
        <pc:sldMkLst>
          <pc:docMk/>
          <pc:sldMk cId="459008311" sldId="664"/>
        </pc:sldMkLst>
        <pc:spChg chg="mod">
          <ac:chgData name="Wang, Wenwu Prof (CVSSP)" userId="5cff3a9f-d89f-4d7f-90a1-7b9ace01e059" providerId="ADAL" clId="{5B924EE8-7FEA-4B02-AC37-A7961B929244}" dt="2026-06-07T22:42:49.782" v="481" actId="1076"/>
          <ac:spMkLst>
            <pc:docMk/>
            <pc:sldMk cId="459008311" sldId="664"/>
            <ac:spMk id="2" creationId="{7EEDD060-6E4C-7995-AA7F-9F300C24DBB3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3" creationId="{7D68330F-60B6-B55D-FBE0-AB3DA3F1A4F6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4" creationId="{DA298DF1-0140-EF98-A37E-054923D04FF3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5" creationId="{FB7E128D-D210-AE02-AEB3-482219A2D421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9" creationId="{2AA495AB-6B9B-D362-4532-1752F7130A76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10" creationId="{A16D98E7-8B51-CD77-6755-35649B700C6A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15" creationId="{C0418D5F-E1AB-8BF4-6838-0985B88C2EF0}"/>
          </ac:spMkLst>
        </pc:spChg>
        <pc:spChg chg="add mod">
          <ac:chgData name="Wang, Wenwu Prof (CVSSP)" userId="5cff3a9f-d89f-4d7f-90a1-7b9ace01e059" providerId="ADAL" clId="{5B924EE8-7FEA-4B02-AC37-A7961B929244}" dt="2026-06-07T22:42:40.416" v="480" actId="1076"/>
          <ac:spMkLst>
            <pc:docMk/>
            <pc:sldMk cId="459008311" sldId="664"/>
            <ac:spMk id="16" creationId="{BC643B54-1A95-EC02-79C5-CB78231E4570}"/>
          </ac:spMkLst>
        </pc:spChg>
        <pc:picChg chg="add mod">
          <ac:chgData name="Wang, Wenwu Prof (CVSSP)" userId="5cff3a9f-d89f-4d7f-90a1-7b9ace01e059" providerId="ADAL" clId="{5B924EE8-7FEA-4B02-AC37-A7961B929244}" dt="2026-06-07T22:42:40.416" v="480" actId="1076"/>
          <ac:picMkLst>
            <pc:docMk/>
            <pc:sldMk cId="459008311" sldId="664"/>
            <ac:picMk id="7" creationId="{675B58DE-26FD-8ACB-F953-024D60F3C3ED}"/>
          </ac:picMkLst>
        </pc:picChg>
        <pc:picChg chg="add mod">
          <ac:chgData name="Wang, Wenwu Prof (CVSSP)" userId="5cff3a9f-d89f-4d7f-90a1-7b9ace01e059" providerId="ADAL" clId="{5B924EE8-7FEA-4B02-AC37-A7961B929244}" dt="2026-06-07T22:42:40.416" v="480" actId="1076"/>
          <ac:picMkLst>
            <pc:docMk/>
            <pc:sldMk cId="459008311" sldId="664"/>
            <ac:picMk id="11" creationId="{6D9B0747-EA70-A2C7-C630-A209FB37987E}"/>
          </ac:picMkLst>
        </pc:picChg>
        <pc:picChg chg="add mod">
          <ac:chgData name="Wang, Wenwu Prof (CVSSP)" userId="5cff3a9f-d89f-4d7f-90a1-7b9ace01e059" providerId="ADAL" clId="{5B924EE8-7FEA-4B02-AC37-A7961B929244}" dt="2026-06-07T22:42:40.416" v="480" actId="1076"/>
          <ac:picMkLst>
            <pc:docMk/>
            <pc:sldMk cId="459008311" sldId="664"/>
            <ac:picMk id="12" creationId="{63EDF564-5502-E535-8C5D-06B0C47C59D0}"/>
          </ac:picMkLst>
        </pc:picChg>
      </pc:sldChg>
      <pc:sldChg chg="addSp modSp add del mod">
        <pc:chgData name="Wang, Wenwu Prof (CVSSP)" userId="5cff3a9f-d89f-4d7f-90a1-7b9ace01e059" providerId="ADAL" clId="{5B924EE8-7FEA-4B02-AC37-A7961B929244}" dt="2026-06-17T12:19:30.470" v="872" actId="47"/>
        <pc:sldMkLst>
          <pc:docMk/>
          <pc:sldMk cId="1179575625" sldId="66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980EEF-608E-7B42-BC01-8DD6E4D78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888D2-0A9C-534D-BE8B-436FE4767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03A6-A8E5-9145-9FEE-056A402B6174}" type="datetimeFigureOut">
              <a:rPr lang="x-none" smtClean="0"/>
              <a:t>6/17/2026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3295-AC9B-4141-B8B4-18F18FCE6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1B23-69E8-7D43-B0CB-F01802415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9621-7F36-B747-BADB-FAA3CD64EC8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4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CE87-6294-49C3-9680-151367EFDF85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7B09-9038-4375-9CAC-C41004D65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9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4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80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8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5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575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1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703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101847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27470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6455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6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248008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White Cover -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39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45D1-7532-4BA0-BAEE-423339D737AA}" type="datetime1">
              <a:rPr lang="zh-CN" altLang="en-US" smtClean="0"/>
              <a:t>2026/6/17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3013-7052-4845-90DB-319676B37E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83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4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4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6/17/2026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1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6/17/2026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7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6/17/2026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5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6/17/2026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6/17/2026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2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6/17/2026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0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68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6/17/2026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71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3797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6/17/2026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0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6/17/2026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8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2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21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6/17/2026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6/17/2026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6/17/2026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6/17/2026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6/17/2026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2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6/17/2026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1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  <p:pic>
        <p:nvPicPr>
          <p:cNvPr id="7" name="Picture 6" descr="UniversityofSurreyColourPowerpoint.jp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6/17/2026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ersonalpages.surrey.ac.uk/w.wan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hyperlink" Target="https://arxiv.org/abs/2312.00249" TargetMode="External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hyperlink" Target="https://github.com/JinhuaLiang/APT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2.png"/><Relationship Id="rId5" Type="http://schemas.microsoft.com/office/2007/relationships/media" Target="../media/media5.wav"/><Relationship Id="rId10" Type="http://schemas.openxmlformats.org/officeDocument/2006/relationships/image" Target="../media/image16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udioldm.github.io/audioldm2" TargetMode="External"/><Relationship Id="rId4" Type="http://schemas.openxmlformats.org/officeDocument/2006/relationships/hyperlink" Target="https://personalpages.surrey.ac.uk/w.wang/papers/Liu%20et%20al_TASLP_2024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penreview.net/pdf?id=l3VqZWLLm5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microsoft.com/office/2007/relationships/media" Target="../media/media15.wav"/><Relationship Id="rId18" Type="http://schemas.openxmlformats.org/officeDocument/2006/relationships/audio" Target="../media/media17.wav"/><Relationship Id="rId26" Type="http://schemas.openxmlformats.org/officeDocument/2006/relationships/image" Target="../media/image38.gif"/><Relationship Id="rId3" Type="http://schemas.microsoft.com/office/2007/relationships/media" Target="../media/media10.wav"/><Relationship Id="rId21" Type="http://schemas.openxmlformats.org/officeDocument/2006/relationships/image" Target="../media/image33.jpg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microsoft.com/office/2007/relationships/media" Target="../media/media17.wav"/><Relationship Id="rId25" Type="http://schemas.openxmlformats.org/officeDocument/2006/relationships/image" Target="../media/image37.gif"/><Relationship Id="rId33" Type="http://schemas.openxmlformats.org/officeDocument/2006/relationships/hyperlink" Target="https://xinranliu7715.github.io/gcdance/" TargetMode="External"/><Relationship Id="rId2" Type="http://schemas.openxmlformats.org/officeDocument/2006/relationships/audio" Target="../media/media9.wav"/><Relationship Id="rId16" Type="http://schemas.openxmlformats.org/officeDocument/2006/relationships/audio" Target="../media/media16.wav"/><Relationship Id="rId20" Type="http://schemas.openxmlformats.org/officeDocument/2006/relationships/image" Target="../media/image16.png"/><Relationship Id="rId29" Type="http://schemas.openxmlformats.org/officeDocument/2006/relationships/image" Target="../media/image41.gif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24" Type="http://schemas.openxmlformats.org/officeDocument/2006/relationships/image" Target="../media/image36.png"/><Relationship Id="rId32" Type="http://schemas.openxmlformats.org/officeDocument/2006/relationships/hyperlink" Target="https://personalpages.surrey.ac.uk/w.wang/papers/Liu%20et%20al_TMM_2026.pdf" TargetMode="External"/><Relationship Id="rId5" Type="http://schemas.microsoft.com/office/2007/relationships/media" Target="../media/media11.wav"/><Relationship Id="rId15" Type="http://schemas.microsoft.com/office/2007/relationships/media" Target="../media/media16.wav"/><Relationship Id="rId23" Type="http://schemas.openxmlformats.org/officeDocument/2006/relationships/image" Target="../media/image35.jpg"/><Relationship Id="rId28" Type="http://schemas.openxmlformats.org/officeDocument/2006/relationships/image" Target="../media/image40.gif"/><Relationship Id="rId10" Type="http://schemas.openxmlformats.org/officeDocument/2006/relationships/audio" Target="../media/media13.wav"/><Relationship Id="rId19" Type="http://schemas.openxmlformats.org/officeDocument/2006/relationships/slideLayout" Target="../slideLayouts/slideLayout2.xml"/><Relationship Id="rId31" Type="http://schemas.openxmlformats.org/officeDocument/2006/relationships/hyperlink" Target="https://arxiv.org/abs/2502.18309" TargetMode="External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Relationship Id="rId22" Type="http://schemas.openxmlformats.org/officeDocument/2006/relationships/image" Target="../media/image34.jpg"/><Relationship Id="rId27" Type="http://schemas.openxmlformats.org/officeDocument/2006/relationships/image" Target="../media/image39.gif"/><Relationship Id="rId30" Type="http://schemas.openxmlformats.org/officeDocument/2006/relationships/image" Target="../media/image42.gif"/><Relationship Id="rId8" Type="http://schemas.openxmlformats.org/officeDocument/2006/relationships/audio" Target="../media/media1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9.wav"/><Relationship Id="rId7" Type="http://schemas.openxmlformats.org/officeDocument/2006/relationships/image" Target="../media/image4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Audio-AGI/AudioSep" TargetMode="External"/><Relationship Id="rId4" Type="http://schemas.openxmlformats.org/officeDocument/2006/relationships/hyperlink" Target="https://personalpages.surrey.ac.uk/w.wang/papers/Liu%20et%20al_TASLP_2025.PD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13" Type="http://schemas.openxmlformats.org/officeDocument/2006/relationships/image" Target="../media/image22.png"/><Relationship Id="rId3" Type="http://schemas.microsoft.com/office/2007/relationships/media" Target="../media/media21.wav"/><Relationship Id="rId7" Type="http://schemas.microsoft.com/office/2007/relationships/media" Target="../media/media23.wav"/><Relationship Id="rId12" Type="http://schemas.openxmlformats.org/officeDocument/2006/relationships/image" Target="../media/image47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46.png"/><Relationship Id="rId5" Type="http://schemas.microsoft.com/office/2007/relationships/media" Target="../media/media22.wav"/><Relationship Id="rId15" Type="http://schemas.openxmlformats.org/officeDocument/2006/relationships/image" Target="../media/image49.png"/><Relationship Id="rId10" Type="http://schemas.openxmlformats.org/officeDocument/2006/relationships/image" Target="../media/image16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13" Type="http://schemas.openxmlformats.org/officeDocument/2006/relationships/image" Target="../media/image36.png"/><Relationship Id="rId3" Type="http://schemas.microsoft.com/office/2007/relationships/media" Target="../media/media25.wav"/><Relationship Id="rId7" Type="http://schemas.microsoft.com/office/2007/relationships/media" Target="../media/media27.wav"/><Relationship Id="rId12" Type="http://schemas.openxmlformats.org/officeDocument/2006/relationships/hyperlink" Target="https://audio-agi.github.io/FlowSep_demo/" TargetMode="Externa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26.wav"/><Relationship Id="rId11" Type="http://schemas.openxmlformats.org/officeDocument/2006/relationships/image" Target="../media/image51.png"/><Relationship Id="rId5" Type="http://schemas.microsoft.com/office/2007/relationships/media" Target="../media/media26.wav"/><Relationship Id="rId10" Type="http://schemas.openxmlformats.org/officeDocument/2006/relationships/image" Target="../media/image16.png"/><Relationship Id="rId4" Type="http://schemas.openxmlformats.org/officeDocument/2006/relationships/audio" Target="../media/media25.wav"/><Relationship Id="rId9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13" Type="http://schemas.openxmlformats.org/officeDocument/2006/relationships/image" Target="../media/image22.png"/><Relationship Id="rId3" Type="http://schemas.microsoft.com/office/2007/relationships/media" Target="../media/media29.wav"/><Relationship Id="rId7" Type="http://schemas.microsoft.com/office/2007/relationships/media" Target="../media/media31.wav"/><Relationship Id="rId12" Type="http://schemas.openxmlformats.org/officeDocument/2006/relationships/hyperlink" Target="https://personalpages.surrey.ac.uk/w.wang/papers/Gao%20et%20al_ICASSP_2026.pdf" TargetMode="Externa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audio" Target="../media/media30.wav"/><Relationship Id="rId11" Type="http://schemas.openxmlformats.org/officeDocument/2006/relationships/image" Target="../media/image56.png"/><Relationship Id="rId5" Type="http://schemas.microsoft.com/office/2007/relationships/media" Target="../media/media30.wav"/><Relationship Id="rId10" Type="http://schemas.openxmlformats.org/officeDocument/2006/relationships/image" Target="../media/image16.png"/><Relationship Id="rId4" Type="http://schemas.openxmlformats.org/officeDocument/2006/relationships/audio" Target="../media/media29.wav"/><Relationship Id="rId9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idful/Codec-SUPERB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5" Type="http://schemas.openxmlformats.org/officeDocument/2006/relationships/hyperlink" Target="https://github.com/haoheliu/kmeans_pytorch" TargetMode="External"/><Relationship Id="rId4" Type="http://schemas.openxmlformats.org/officeDocument/2006/relationships/hyperlink" Target="https://haoheliu.github.io/SemantiCodec/" TargetMode="External"/></Relationships>
</file>

<file path=ppt/slides/_rels/slide41.xml.rels><?xml version="1.0" encoding="UTF-8" standalone="yes"?>
<Relationships xmlns="http://schemas.openxmlformats.org/package/2006/relationships"><Relationship Id="rId13" Type="http://schemas.microsoft.com/office/2007/relationships/media" Target="../media/media38.wav"/><Relationship Id="rId18" Type="http://schemas.openxmlformats.org/officeDocument/2006/relationships/audio" Target="../media/media40.wav"/><Relationship Id="rId26" Type="http://schemas.openxmlformats.org/officeDocument/2006/relationships/audio" Target="../media/media44.wav"/><Relationship Id="rId39" Type="http://schemas.microsoft.com/office/2007/relationships/media" Target="../media/media51.wav"/><Relationship Id="rId21" Type="http://schemas.microsoft.com/office/2007/relationships/media" Target="../media/media42.wav"/><Relationship Id="rId34" Type="http://schemas.openxmlformats.org/officeDocument/2006/relationships/audio" Target="../media/media48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35.wav"/><Relationship Id="rId2" Type="http://schemas.openxmlformats.org/officeDocument/2006/relationships/audio" Target="../media/media32.wav"/><Relationship Id="rId16" Type="http://schemas.openxmlformats.org/officeDocument/2006/relationships/audio" Target="../media/media39.wav"/><Relationship Id="rId20" Type="http://schemas.openxmlformats.org/officeDocument/2006/relationships/audio" Target="../media/media41.wav"/><Relationship Id="rId29" Type="http://schemas.microsoft.com/office/2007/relationships/media" Target="../media/media46.wav"/><Relationship Id="rId41" Type="http://schemas.openxmlformats.org/officeDocument/2006/relationships/slideLayout" Target="../slideLayouts/slideLayout37.xml"/><Relationship Id="rId1" Type="http://schemas.microsoft.com/office/2007/relationships/media" Target="../media/media32.wav"/><Relationship Id="rId6" Type="http://schemas.openxmlformats.org/officeDocument/2006/relationships/audio" Target="../media/media34.wav"/><Relationship Id="rId11" Type="http://schemas.microsoft.com/office/2007/relationships/media" Target="../media/media37.wav"/><Relationship Id="rId24" Type="http://schemas.openxmlformats.org/officeDocument/2006/relationships/audio" Target="../media/media43.wav"/><Relationship Id="rId32" Type="http://schemas.openxmlformats.org/officeDocument/2006/relationships/audio" Target="../media/media47.wav"/><Relationship Id="rId37" Type="http://schemas.microsoft.com/office/2007/relationships/media" Target="../media/media50.wav"/><Relationship Id="rId40" Type="http://schemas.openxmlformats.org/officeDocument/2006/relationships/audio" Target="../media/media51.wav"/><Relationship Id="rId5" Type="http://schemas.microsoft.com/office/2007/relationships/media" Target="../media/media34.wav"/><Relationship Id="rId15" Type="http://schemas.microsoft.com/office/2007/relationships/media" Target="../media/media39.wav"/><Relationship Id="rId23" Type="http://schemas.microsoft.com/office/2007/relationships/media" Target="../media/media43.wav"/><Relationship Id="rId28" Type="http://schemas.openxmlformats.org/officeDocument/2006/relationships/audio" Target="../media/media45.wav"/><Relationship Id="rId36" Type="http://schemas.openxmlformats.org/officeDocument/2006/relationships/audio" Target="../media/media49.wav"/><Relationship Id="rId10" Type="http://schemas.openxmlformats.org/officeDocument/2006/relationships/audio" Target="../media/media36.wav"/><Relationship Id="rId19" Type="http://schemas.microsoft.com/office/2007/relationships/media" Target="../media/media41.wav"/><Relationship Id="rId31" Type="http://schemas.microsoft.com/office/2007/relationships/media" Target="../media/media47.wav"/><Relationship Id="rId4" Type="http://schemas.openxmlformats.org/officeDocument/2006/relationships/audio" Target="../media/media33.wav"/><Relationship Id="rId9" Type="http://schemas.microsoft.com/office/2007/relationships/media" Target="../media/media36.wav"/><Relationship Id="rId14" Type="http://schemas.openxmlformats.org/officeDocument/2006/relationships/audio" Target="../media/media38.wav"/><Relationship Id="rId22" Type="http://schemas.openxmlformats.org/officeDocument/2006/relationships/audio" Target="../media/media42.wav"/><Relationship Id="rId27" Type="http://schemas.microsoft.com/office/2007/relationships/media" Target="../media/media45.wav"/><Relationship Id="rId30" Type="http://schemas.openxmlformats.org/officeDocument/2006/relationships/audio" Target="../media/media46.wav"/><Relationship Id="rId35" Type="http://schemas.microsoft.com/office/2007/relationships/media" Target="../media/media49.wav"/><Relationship Id="rId43" Type="http://schemas.openxmlformats.org/officeDocument/2006/relationships/image" Target="../media/image22.png"/><Relationship Id="rId8" Type="http://schemas.openxmlformats.org/officeDocument/2006/relationships/audio" Target="../media/media35.wav"/><Relationship Id="rId3" Type="http://schemas.microsoft.com/office/2007/relationships/media" Target="../media/media33.wav"/><Relationship Id="rId12" Type="http://schemas.openxmlformats.org/officeDocument/2006/relationships/audio" Target="../media/media37.wav"/><Relationship Id="rId17" Type="http://schemas.microsoft.com/office/2007/relationships/media" Target="../media/media40.wav"/><Relationship Id="rId25" Type="http://schemas.microsoft.com/office/2007/relationships/media" Target="../media/media44.wav"/><Relationship Id="rId33" Type="http://schemas.microsoft.com/office/2007/relationships/media" Target="../media/media48.wav"/><Relationship Id="rId38" Type="http://schemas.openxmlformats.org/officeDocument/2006/relationships/audio" Target="../media/media50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github.com/XinhaoMei/WavCaps" TargetMode="External"/><Relationship Id="rId5" Type="http://schemas.openxmlformats.org/officeDocument/2006/relationships/hyperlink" Target="https://arxiv.org/abs/2303.17395" TargetMode="External"/><Relationship Id="rId4" Type="http://schemas.openxmlformats.org/officeDocument/2006/relationships/hyperlink" Target="https://personalpages.surrey.ac.uk/w.wang/papers/Mei%20et%20al_TASLP_2024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yua8222.github.io/Sound-VECaps-demo" TargetMode="External"/><Relationship Id="rId4" Type="http://schemas.openxmlformats.org/officeDocument/2006/relationships/hyperlink" Target="https://personalpages.surrey.ac.uk/w.wang/papers/Yuan%20et%20al_b_ICASSP_2025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github.com/JishengBai/AudioSetCap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11.18953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video" Target="../media/media52.mp4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52.mp4"/><Relationship Id="rId5" Type="http://schemas.openxmlformats.org/officeDocument/2006/relationships/tags" Target="../tags/tag5.xml"/><Relationship Id="rId10" Type="http://schemas.openxmlformats.org/officeDocument/2006/relationships/image" Target="../media/image68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XinhaoMei/ACT" TargetMode="External"/><Relationship Id="rId13" Type="http://schemas.openxmlformats.org/officeDocument/2006/relationships/hyperlink" Target="https://huggingface.co/datasets/baijs/AudioSetCaps" TargetMode="External"/><Relationship Id="rId18" Type="http://schemas.openxmlformats.org/officeDocument/2006/relationships/hyperlink" Target="https://audioldm.github.io/audioldm2/" TargetMode="External"/><Relationship Id="rId3" Type="http://schemas.openxmlformats.org/officeDocument/2006/relationships/hyperlink" Target="https://audioldm.github.io/" TargetMode="External"/><Relationship Id="rId21" Type="http://schemas.openxmlformats.org/officeDocument/2006/relationships/hyperlink" Target="https://github.com/Audio-AGI/AudioSep" TargetMode="External"/><Relationship Id="rId7" Type="http://schemas.openxmlformats.org/officeDocument/2006/relationships/hyperlink" Target="https://github.com/XinhaoMei/DCASE2021_task6_v2" TargetMode="External"/><Relationship Id="rId12" Type="http://schemas.openxmlformats.org/officeDocument/2006/relationships/hyperlink" Target="https://github.com/JishengBai/AudioSetCaps" TargetMode="External"/><Relationship Id="rId17" Type="http://schemas.openxmlformats.org/officeDocument/2006/relationships/hyperlink" Target="https://huggingface.co/spaces/Audio-AGI/WavJourney" TargetMode="External"/><Relationship Id="rId2" Type="http://schemas.openxmlformats.org/officeDocument/2006/relationships/hyperlink" Target="https://arxiv.org/abs/2301.12503" TargetMode="External"/><Relationship Id="rId16" Type="http://schemas.openxmlformats.org/officeDocument/2006/relationships/hyperlink" Target="https://github.com/Audio-AGI/WavJourney" TargetMode="External"/><Relationship Id="rId20" Type="http://schemas.openxmlformats.org/officeDocument/2006/relationships/hyperlink" Target="https://github.com/JinhuaLiang/WavCraf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0VTltNYhao" TargetMode="External"/><Relationship Id="rId11" Type="http://schemas.openxmlformats.org/officeDocument/2006/relationships/hyperlink" Target="https://haoheliu.github.io/SemantiCodec/" TargetMode="External"/><Relationship Id="rId5" Type="http://schemas.openxmlformats.org/officeDocument/2006/relationships/hyperlink" Target="https://github.com/haoheliu/audioldm_eval" TargetMode="External"/><Relationship Id="rId15" Type="http://schemas.openxmlformats.org/officeDocument/2006/relationships/hyperlink" Target="https://arxiv.org/abs/2307.14335" TargetMode="External"/><Relationship Id="rId23" Type="http://schemas.openxmlformats.org/officeDocument/2006/relationships/hyperlink" Target="https://xinranliu7715.github.io/gcdance/" TargetMode="External"/><Relationship Id="rId10" Type="http://schemas.openxmlformats.org/officeDocument/2006/relationships/image" Target="../media/image16.png"/><Relationship Id="rId19" Type="http://schemas.openxmlformats.org/officeDocument/2006/relationships/hyperlink" Target="https://github.com/JinhuaLiang/APT" TargetMode="External"/><Relationship Id="rId4" Type="http://schemas.openxmlformats.org/officeDocument/2006/relationships/hyperlink" Target="https://github.com/haoheliu/AudioLDM" TargetMode="External"/><Relationship Id="rId9" Type="http://schemas.openxmlformats.org/officeDocument/2006/relationships/hyperlink" Target="https://github.com/liuxubo717/cl4ac" TargetMode="External"/><Relationship Id="rId14" Type="http://schemas.openxmlformats.org/officeDocument/2006/relationships/hyperlink" Target="https://yyua8222.github.io/Sound-VECaps-demo" TargetMode="External"/><Relationship Id="rId22" Type="http://schemas.openxmlformats.org/officeDocument/2006/relationships/hyperlink" Target="https://katelin-glt.github.io/RFM-Editing-Demo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github.com/qiuqiangkong/audioset_tagging_cnn" TargetMode="External"/><Relationship Id="rId5" Type="http://schemas.openxmlformats.org/officeDocument/2006/relationships/hyperlink" Target="https://personalpages.surrey.ac.uk/w.wang/papers/KongCIWWP_TASLP_2020_postprint.pdf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audio-classification-on-audiose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odesota.com/audio/classificatio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684B-3F62-4D7C-9089-21EE55F1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373" y="179902"/>
            <a:ext cx="11681254" cy="1944516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Understanding and Creating Sound with </a:t>
            </a:r>
            <a:br>
              <a:rPr lang="en-GB" sz="3600" b="1" dirty="0">
                <a:solidFill>
                  <a:srgbClr val="0070C0"/>
                </a:solidFill>
              </a:rPr>
            </a:br>
            <a:r>
              <a:rPr lang="en-GB" sz="3600" b="1" dirty="0">
                <a:solidFill>
                  <a:srgbClr val="0070C0"/>
                </a:solidFill>
              </a:rPr>
              <a:t>Large Audio-Language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3D32-0D6E-4B23-833D-A0987D3D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7457" y="2415770"/>
            <a:ext cx="13566914" cy="4262328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GB" sz="3000" b="1" spc="-20" dirty="0"/>
              <a:t>Wenwu Wang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900" spc="-20" dirty="0">
                <a:solidFill>
                  <a:srgbClr val="262626"/>
                </a:solidFill>
              </a:rPr>
              <a:t>Centre for Vision, Speech and Signal Processing (CVSSP) &amp;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900" spc="-20" dirty="0">
                <a:solidFill>
                  <a:srgbClr val="262626"/>
                </a:solidFill>
              </a:rPr>
              <a:t>Surrey Institute for People Centred Artificial  Intelligence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GB" sz="3000" b="1" spc="-20" dirty="0"/>
              <a:t>University of Surrey</a:t>
            </a:r>
            <a:endParaRPr lang="en-US" sz="3000" b="1" spc="-2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zh-CN" sz="1700" spc="-20" dirty="0"/>
              <a:t>Email: w.wang@surrey.ac.uk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Web: </a:t>
            </a:r>
            <a:r>
              <a:rPr lang="en-US" altLang="zh-CN" sz="1700" spc="-20" dirty="0">
                <a:hlinkClick r:id="rId2"/>
              </a:rPr>
              <a:t>https://personalpages.surrey.ac.uk/w.wang/</a:t>
            </a: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Talk on </a:t>
            </a:r>
            <a:r>
              <a:rPr lang="en-US" altLang="zh-CN" sz="1700" spc="-20" dirty="0" err="1"/>
              <a:t>ChannelTalent</a:t>
            </a: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18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GB" altLang="zh-CN" sz="1800" spc="-20" dirty="0"/>
              <a:t>18/06/2026</a:t>
            </a: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1400" spc="-20" dirty="0"/>
          </a:p>
          <a:p>
            <a:pPr algn="ctr"/>
            <a:endParaRPr lang="en-US" sz="1900" b="1" spc="-2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900" b="1" spc="-20" dirty="0"/>
          </a:p>
          <a:p>
            <a:pPr algn="ctr"/>
            <a:endParaRPr lang="en-GB" sz="1900" b="1" spc="-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C04A-633E-4144-9065-68DA24E88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68" y="369306"/>
            <a:ext cx="2213579" cy="65300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090EDCA-06F1-E940-B32F-DD07F5365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79902"/>
            <a:ext cx="1537182" cy="13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E0BC-0868-7047-B1F9-A7AA0F44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FC20-4204-6347-645C-AED98980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34E44-A358-182F-324A-7BA6D7F1D70F}"/>
              </a:ext>
            </a:extLst>
          </p:cNvPr>
          <p:cNvSpPr txBox="1"/>
          <p:nvPr/>
        </p:nvSpPr>
        <p:spPr>
          <a:xfrm>
            <a:off x="1699592" y="5741083"/>
            <a:ext cx="10609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et al, “Emergent abilities of large language models,” </a:t>
            </a:r>
            <a:r>
              <a:rPr lang="en-GB" sz="14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on Machine Learning Research</a:t>
            </a:r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46F9C9-3274-BD20-83FF-FB30D70B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799" y="1494893"/>
            <a:ext cx="8008016" cy="2997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583E5-2CE2-D63F-FE70-D44F9B16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3" y="2141796"/>
            <a:ext cx="2990114" cy="21394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086EF-26D0-ED13-274D-75ADD088A7C6}"/>
              </a:ext>
            </a:extLst>
          </p:cNvPr>
          <p:cNvSpPr txBox="1"/>
          <p:nvPr/>
        </p:nvSpPr>
        <p:spPr>
          <a:xfrm>
            <a:off x="1699592" y="5174323"/>
            <a:ext cx="9153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Figures from Ryan O'Connor: https://www.assemblyai.com/blog/emergent-abilities-of-large-language-models/</a:t>
            </a:r>
          </a:p>
        </p:txBody>
      </p:sp>
    </p:spTree>
    <p:extLst>
      <p:ext uri="{BB962C8B-B14F-4D97-AF65-F5344CB8AC3E}">
        <p14:creationId xmlns:p14="http://schemas.microsoft.com/office/powerpoint/2010/main" val="6488129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A548-14E7-8978-E599-C564C85E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C9A9-0B93-9928-6460-54DB83E9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6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Models: Why? </a:t>
            </a:r>
          </a:p>
        </p:txBody>
      </p:sp>
      <p:sp>
        <p:nvSpPr>
          <p:cNvPr id="4" name="Google Shape;187;p20">
            <a:extLst>
              <a:ext uri="{FF2B5EF4-FFF2-40B4-BE49-F238E27FC236}">
                <a16:creationId xmlns:a16="http://schemas.microsoft.com/office/drawing/2014/main" id="{5430D14B-FD16-A2D9-EE27-082675654FFC}"/>
              </a:ext>
            </a:extLst>
          </p:cNvPr>
          <p:cNvSpPr txBox="1"/>
          <p:nvPr/>
        </p:nvSpPr>
        <p:spPr>
          <a:xfrm>
            <a:off x="543595" y="1368216"/>
            <a:ext cx="10588232" cy="35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Leverage knowledge within LLMs to address the limitations of audio models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Zero-shot or few-shot classification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Explore homogeneity across tasks with LLMs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Use LLMs as an agent to solve multi-task problems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 the capabilities of audio models for new tasks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classification to audio captioning/question answering &amp; reasoning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generation to storytelling &amp; controllable editing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source separation to language queried audio source separation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4650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AF87-7680-C9C6-998C-24BA1FDF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4AA2-FDC5-9140-E759-5BA535F1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40" y="325403"/>
            <a:ext cx="10880035" cy="413268"/>
          </a:xfrm>
        </p:spPr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 Language Models - Examples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2AE4C-FD70-8587-733C-FBFC2970E4DB}"/>
              </a:ext>
            </a:extLst>
          </p:cNvPr>
          <p:cNvSpPr txBox="1"/>
          <p:nvPr/>
        </p:nvSpPr>
        <p:spPr>
          <a:xfrm>
            <a:off x="493714" y="1014518"/>
            <a:ext cx="59722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Whisper</a:t>
            </a:r>
            <a:r>
              <a:rPr lang="en-GB" dirty="0">
                <a:solidFill>
                  <a:srgbClr val="262626"/>
                </a:solidFill>
              </a:rPr>
              <a:t>: automatic speech recognition (ASR)</a:t>
            </a:r>
          </a:p>
          <a:p>
            <a:r>
              <a:rPr lang="en-GB" b="1" dirty="0">
                <a:solidFill>
                  <a:srgbClr val="262626"/>
                </a:solidFill>
              </a:rPr>
              <a:t>Wav2Vec 2.0</a:t>
            </a:r>
            <a:r>
              <a:rPr lang="en-GB" dirty="0">
                <a:solidFill>
                  <a:srgbClr val="262626"/>
                </a:solidFill>
              </a:rPr>
              <a:t>: speech to text (STT)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DeepSpeech</a:t>
            </a:r>
            <a:r>
              <a:rPr lang="en-GB" dirty="0">
                <a:solidFill>
                  <a:srgbClr val="262626"/>
                </a:solidFill>
              </a:rPr>
              <a:t>: open-source ASR</a:t>
            </a:r>
          </a:p>
          <a:p>
            <a:r>
              <a:rPr lang="en-GB" b="1" dirty="0">
                <a:solidFill>
                  <a:srgbClr val="262626"/>
                </a:solidFill>
              </a:rPr>
              <a:t>Coqui AI</a:t>
            </a:r>
            <a:r>
              <a:rPr lang="en-GB" dirty="0">
                <a:solidFill>
                  <a:srgbClr val="262626"/>
                </a:solidFill>
              </a:rPr>
              <a:t>: speech synthesis and TTS</a:t>
            </a:r>
          </a:p>
          <a:p>
            <a:r>
              <a:rPr lang="en-GB" b="1" dirty="0">
                <a:solidFill>
                  <a:srgbClr val="262626"/>
                </a:solidFill>
              </a:rPr>
              <a:t>Jasper and </a:t>
            </a:r>
            <a:r>
              <a:rPr lang="en-GB" b="1" dirty="0" err="1">
                <a:solidFill>
                  <a:srgbClr val="262626"/>
                </a:solidFill>
              </a:rPr>
              <a:t>QuartzNet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GPT-3 with Whisper</a:t>
            </a:r>
            <a:r>
              <a:rPr lang="en-GB" dirty="0">
                <a:solidFill>
                  <a:srgbClr val="262626"/>
                </a:solidFill>
              </a:rPr>
              <a:t>: ASR + LLMs</a:t>
            </a:r>
          </a:p>
          <a:p>
            <a:r>
              <a:rPr lang="en-GB" b="1" dirty="0">
                <a:solidFill>
                  <a:srgbClr val="262626"/>
                </a:solidFill>
              </a:rPr>
              <a:t>Sonix.ai</a:t>
            </a:r>
            <a:r>
              <a:rPr lang="en-GB" dirty="0">
                <a:solidFill>
                  <a:srgbClr val="262626"/>
                </a:solidFill>
              </a:rPr>
              <a:t>: speech transcription and analysis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SpeechBrain</a:t>
            </a:r>
            <a:r>
              <a:rPr lang="en-GB" dirty="0">
                <a:solidFill>
                  <a:srgbClr val="262626"/>
                </a:solidFill>
              </a:rPr>
              <a:t>: platform for speech models</a:t>
            </a:r>
            <a:endParaRPr lang="en-GB" b="1" dirty="0">
              <a:solidFill>
                <a:srgbClr val="262626"/>
              </a:solidFill>
            </a:endParaRPr>
          </a:p>
          <a:p>
            <a:r>
              <a:rPr lang="en-GB" b="1" dirty="0" err="1">
                <a:solidFill>
                  <a:srgbClr val="262626"/>
                </a:solidFill>
              </a:rPr>
              <a:t>OpenSTT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Gemini</a:t>
            </a:r>
            <a:r>
              <a:rPr lang="en-GB" dirty="0">
                <a:solidFill>
                  <a:srgbClr val="262626"/>
                </a:solidFill>
              </a:rPr>
              <a:t>: text/image/speech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WavLLM</a:t>
            </a:r>
            <a:r>
              <a:rPr lang="en-GB" dirty="0">
                <a:solidFill>
                  <a:srgbClr val="262626"/>
                </a:solidFill>
              </a:rPr>
              <a:t>: speech LLMs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MuseNet</a:t>
            </a:r>
            <a:r>
              <a:rPr lang="en-GB" dirty="0">
                <a:solidFill>
                  <a:srgbClr val="0070C0"/>
                </a:solidFill>
              </a:rPr>
              <a:t>: music instrumental composition &amp; style transfer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MusicVAE</a:t>
            </a:r>
            <a:r>
              <a:rPr lang="en-GB" dirty="0">
                <a:solidFill>
                  <a:srgbClr val="0070C0"/>
                </a:solidFill>
              </a:rPr>
              <a:t>: melody generation, remixing, and style interpolation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JukeBox</a:t>
            </a:r>
            <a:r>
              <a:rPr lang="en-GB" dirty="0">
                <a:solidFill>
                  <a:srgbClr val="0070C0"/>
                </a:solidFill>
              </a:rPr>
              <a:t>: raw music with vocals and lyrics</a:t>
            </a:r>
          </a:p>
          <a:p>
            <a:r>
              <a:rPr lang="en-GB" b="1" dirty="0">
                <a:solidFill>
                  <a:srgbClr val="0070C0"/>
                </a:solidFill>
              </a:rPr>
              <a:t>Riffusion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MusicLM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>
                <a:solidFill>
                  <a:srgbClr val="0070C0"/>
                </a:solidFill>
              </a:rPr>
              <a:t>REMI</a:t>
            </a:r>
            <a:r>
              <a:rPr lang="en-GB" dirty="0">
                <a:solidFill>
                  <a:srgbClr val="0070C0"/>
                </a:solidFill>
              </a:rPr>
              <a:t>: symbolic music generation (e.g. MIDI) 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DeepBach</a:t>
            </a:r>
            <a:r>
              <a:rPr lang="en-GB" dirty="0">
                <a:solidFill>
                  <a:srgbClr val="0070C0"/>
                </a:solidFill>
              </a:rPr>
              <a:t>: classic music composition</a:t>
            </a:r>
          </a:p>
          <a:p>
            <a:r>
              <a:rPr lang="en-GB" b="1" dirty="0">
                <a:solidFill>
                  <a:srgbClr val="0070C0"/>
                </a:solidFill>
              </a:rPr>
              <a:t>AIVA</a:t>
            </a:r>
            <a:r>
              <a:rPr lang="en-GB" dirty="0">
                <a:solidFill>
                  <a:srgbClr val="0070C0"/>
                </a:solidFill>
              </a:rPr>
              <a:t>: music generation assistant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72600-4B71-1309-D914-228C91CD9B73}"/>
              </a:ext>
            </a:extLst>
          </p:cNvPr>
          <p:cNvSpPr txBox="1"/>
          <p:nvPr/>
        </p:nvSpPr>
        <p:spPr>
          <a:xfrm>
            <a:off x="6172200" y="1014518"/>
            <a:ext cx="58043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Wav2CLIP</a:t>
            </a:r>
            <a:r>
              <a:rPr lang="en-GB" dirty="0">
                <a:solidFill>
                  <a:srgbClr val="FF0000"/>
                </a:solidFill>
              </a:rPr>
              <a:t>: audio and language mapping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AudioCLIP</a:t>
            </a:r>
            <a:r>
              <a:rPr lang="en-GB" dirty="0">
                <a:solidFill>
                  <a:srgbClr val="FF0000"/>
                </a:solidFill>
              </a:rPr>
              <a:t>: audio-text-image alignment</a:t>
            </a:r>
          </a:p>
          <a:p>
            <a:r>
              <a:rPr lang="en-GB" b="1" dirty="0">
                <a:solidFill>
                  <a:srgbClr val="FF0000"/>
                </a:solidFill>
              </a:rPr>
              <a:t>CLAP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CLAP-LAION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Pengi</a:t>
            </a:r>
            <a:r>
              <a:rPr lang="en-GB" dirty="0">
                <a:solidFill>
                  <a:srgbClr val="FF0000"/>
                </a:solidFill>
              </a:rPr>
              <a:t>: audio classification &amp; AQA</a:t>
            </a:r>
          </a:p>
          <a:p>
            <a:r>
              <a:rPr lang="en-GB" b="1" dirty="0">
                <a:solidFill>
                  <a:srgbClr val="FF0000"/>
                </a:solidFill>
              </a:rPr>
              <a:t>Qwen-Audio</a:t>
            </a:r>
            <a:r>
              <a:rPr lang="en-GB" dirty="0">
                <a:solidFill>
                  <a:srgbClr val="FF0000"/>
                </a:solidFill>
              </a:rPr>
              <a:t>: speech, music, general audio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AudioLM</a:t>
            </a:r>
            <a:r>
              <a:rPr lang="en-GB" dirty="0">
                <a:solidFill>
                  <a:srgbClr val="FF0000"/>
                </a:solidFill>
              </a:rPr>
              <a:t>: Speech/music generation</a:t>
            </a:r>
          </a:p>
          <a:p>
            <a:r>
              <a:rPr lang="en-GB" b="1" dirty="0">
                <a:solidFill>
                  <a:srgbClr val="FF0000"/>
                </a:solidFill>
              </a:rPr>
              <a:t>LTU</a:t>
            </a:r>
            <a:r>
              <a:rPr lang="en-GB" dirty="0">
                <a:solidFill>
                  <a:srgbClr val="FF0000"/>
                </a:solidFill>
              </a:rPr>
              <a:t>: audio QA and reasoning</a:t>
            </a:r>
          </a:p>
          <a:p>
            <a:r>
              <a:rPr lang="en-GB" b="1" dirty="0">
                <a:solidFill>
                  <a:srgbClr val="FF0000"/>
                </a:solidFill>
              </a:rPr>
              <a:t>SALMONN</a:t>
            </a:r>
            <a:r>
              <a:rPr lang="en-GB" dirty="0">
                <a:solidFill>
                  <a:srgbClr val="FF0000"/>
                </a:solidFill>
              </a:rPr>
              <a:t>: speech-audio-music LLMs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ImageBind</a:t>
            </a:r>
            <a:r>
              <a:rPr lang="en-GB" dirty="0">
                <a:solidFill>
                  <a:srgbClr val="FF0000"/>
                </a:solidFill>
              </a:rPr>
              <a:t>: image, text, audio, depth</a:t>
            </a:r>
          </a:p>
          <a:p>
            <a:r>
              <a:rPr lang="en-GB" b="1" dirty="0">
                <a:solidFill>
                  <a:srgbClr val="FF0000"/>
                </a:solidFill>
              </a:rPr>
              <a:t>ONE-PEACE</a:t>
            </a:r>
            <a:r>
              <a:rPr lang="en-GB" dirty="0">
                <a:solidFill>
                  <a:srgbClr val="FF0000"/>
                </a:solidFill>
              </a:rPr>
              <a:t>: audio-text-image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AudioGPT</a:t>
            </a:r>
            <a:r>
              <a:rPr lang="en-GB" dirty="0">
                <a:solidFill>
                  <a:srgbClr val="FF0000"/>
                </a:solidFill>
              </a:rPr>
              <a:t>: Speech, Music, Talking Head 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UniAudio</a:t>
            </a:r>
            <a:r>
              <a:rPr lang="en-GB" dirty="0">
                <a:solidFill>
                  <a:srgbClr val="FF0000"/>
                </a:solidFill>
              </a:rPr>
              <a:t>: speech/sound/music/singing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b="1" dirty="0">
                <a:solidFill>
                  <a:srgbClr val="002868"/>
                </a:solidFill>
              </a:rPr>
              <a:t> 2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Re-</a:t>
            </a:r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T-CLAP</a:t>
            </a:r>
            <a:r>
              <a:rPr lang="en-GB" dirty="0">
                <a:solidFill>
                  <a:srgbClr val="002868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WavCraft</a:t>
            </a:r>
            <a:r>
              <a:rPr lang="en-GB" dirty="0">
                <a:solidFill>
                  <a:srgbClr val="002868"/>
                </a:solidFill>
              </a:rPr>
              <a:t>: text prompted audio editing</a:t>
            </a:r>
          </a:p>
          <a:p>
            <a:r>
              <a:rPr lang="en-GB" b="1" dirty="0">
                <a:solidFill>
                  <a:srgbClr val="002868"/>
                </a:solidFill>
              </a:rPr>
              <a:t>APT-LLM</a:t>
            </a:r>
            <a:r>
              <a:rPr lang="en-GB" dirty="0">
                <a:solidFill>
                  <a:srgbClr val="002868"/>
                </a:solidFill>
              </a:rPr>
              <a:t>: LLM based AQA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336767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0D01-3BE6-CD5E-DC7D-19470081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A2EB-0794-EE5B-686A-ED7E5D28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Large) Audio-Language Datasets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C929E-C2E2-E131-E0DA-6ACD42FF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050" y="1378535"/>
            <a:ext cx="5900532" cy="43364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AudioCaps</a:t>
            </a:r>
            <a:r>
              <a:rPr lang="en-GB" sz="2600" dirty="0">
                <a:solidFill>
                  <a:srgbClr val="262626"/>
                </a:solidFill>
              </a:rPr>
              <a:t> (Kim et al, 2019)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Clotho (</a:t>
            </a:r>
            <a:r>
              <a:rPr lang="en-GB" sz="2600" dirty="0" err="1">
                <a:solidFill>
                  <a:srgbClr val="262626"/>
                </a:solidFill>
              </a:rPr>
              <a:t>Drossos</a:t>
            </a:r>
            <a:r>
              <a:rPr lang="en-GB" sz="2600" dirty="0">
                <a:solidFill>
                  <a:srgbClr val="262626"/>
                </a:solidFill>
              </a:rPr>
              <a:t> et al, 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SoundDescs</a:t>
            </a:r>
            <a:r>
              <a:rPr lang="en-GB" sz="2600" dirty="0">
                <a:solidFill>
                  <a:srgbClr val="262626"/>
                </a:solidFill>
              </a:rPr>
              <a:t> (Koepke et al,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LAION-Audio-630K (Wu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Auto-ACD (Xu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Audio-FLAN (Xue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SeaBench</a:t>
            </a:r>
            <a:r>
              <a:rPr lang="en-GB" sz="2600" dirty="0">
                <a:solidFill>
                  <a:srgbClr val="262626"/>
                </a:solidFill>
              </a:rPr>
              <a:t>-Audio (Liu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MusicSem</a:t>
            </a:r>
            <a:r>
              <a:rPr lang="en-GB" sz="2600" dirty="0">
                <a:solidFill>
                  <a:srgbClr val="262626"/>
                </a:solidFill>
              </a:rPr>
              <a:t> (</a:t>
            </a:r>
            <a:r>
              <a:rPr lang="en-GB" sz="2600" dirty="0" err="1">
                <a:solidFill>
                  <a:srgbClr val="262626"/>
                </a:solidFill>
              </a:rPr>
              <a:t>Salganik</a:t>
            </a:r>
            <a:r>
              <a:rPr lang="en-GB" sz="2600" dirty="0">
                <a:solidFill>
                  <a:srgbClr val="262626"/>
                </a:solidFill>
              </a:rPr>
              <a:t> et al, 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26262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WavCaps</a:t>
            </a:r>
            <a:r>
              <a:rPr lang="en-GB" sz="2600" b="1" dirty="0">
                <a:solidFill>
                  <a:srgbClr val="262626"/>
                </a:solidFill>
              </a:rPr>
              <a:t> (Mei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262626"/>
                </a:solidFill>
              </a:rPr>
              <a:t>Sound-</a:t>
            </a:r>
            <a:r>
              <a:rPr lang="en-GB" sz="2600" b="1" dirty="0" err="1">
                <a:solidFill>
                  <a:srgbClr val="262626"/>
                </a:solidFill>
              </a:rPr>
              <a:t>VECaps</a:t>
            </a:r>
            <a:r>
              <a:rPr lang="en-GB" sz="2600" b="1" dirty="0">
                <a:solidFill>
                  <a:srgbClr val="262626"/>
                </a:solidFill>
              </a:rPr>
              <a:t> (Yuan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AudioSetCaps</a:t>
            </a:r>
            <a:r>
              <a:rPr lang="en-GB" sz="2600" b="1" dirty="0">
                <a:solidFill>
                  <a:srgbClr val="262626"/>
                </a:solidFill>
              </a:rPr>
              <a:t> (Bai et al, 2025)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B3E4EA-6710-B28F-E22A-3D3FDDCBE682}"/>
              </a:ext>
            </a:extLst>
          </p:cNvPr>
          <p:cNvSpPr txBox="1">
            <a:spLocks/>
          </p:cNvSpPr>
          <p:nvPr/>
        </p:nvSpPr>
        <p:spPr>
          <a:xfrm>
            <a:off x="6334536" y="1378535"/>
            <a:ext cx="5768012" cy="3879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CLEAR (</a:t>
            </a:r>
            <a:r>
              <a:rPr lang="en-GB" sz="2600" b="0" i="0" u="none" strike="noStrike" dirty="0" err="1">
                <a:solidFill>
                  <a:srgbClr val="7030A0"/>
                </a:solidFill>
                <a:effectLst/>
                <a:latin typeface="Lucida Grande"/>
              </a:rPr>
              <a:t>Abdelnour</a:t>
            </a:r>
            <a:r>
              <a:rPr lang="en-GB" sz="2600" dirty="0">
                <a:solidFill>
                  <a:srgbClr val="7030A0"/>
                </a:solidFill>
              </a:rPr>
              <a:t> et al,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DAQA (</a:t>
            </a:r>
            <a:r>
              <a:rPr lang="en-GB" sz="2600" b="0" i="0" u="none" strike="noStrike" dirty="0">
                <a:solidFill>
                  <a:srgbClr val="7030A0"/>
                </a:solidFill>
                <a:effectLst/>
                <a:latin typeface="Lucida Grande"/>
              </a:rPr>
              <a:t>Fayek and Johnson, </a:t>
            </a:r>
            <a:r>
              <a:rPr lang="en-GB" sz="2600" dirty="0">
                <a:solidFill>
                  <a:srgbClr val="7030A0"/>
                </a:solidFill>
              </a:rPr>
              <a:t>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Clotho-AQA (Lipping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MUSIC-AVQA (Li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mClothoAQA</a:t>
            </a:r>
            <a:r>
              <a:rPr lang="en-GB" sz="2600" dirty="0">
                <a:solidFill>
                  <a:srgbClr val="7030A0"/>
                </a:solidFill>
              </a:rPr>
              <a:t> (Behera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OpenAQA-5M (Gong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AudioMCQ</a:t>
            </a:r>
            <a:r>
              <a:rPr lang="en-GB" sz="2600" dirty="0">
                <a:solidFill>
                  <a:srgbClr val="7030A0"/>
                </a:solidFill>
              </a:rPr>
              <a:t> (He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Audio Flamingo 3 (Goel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Jamendo</a:t>
            </a:r>
            <a:r>
              <a:rPr lang="en-GB" sz="2600" dirty="0">
                <a:solidFill>
                  <a:srgbClr val="7030A0"/>
                </a:solidFill>
              </a:rPr>
              <a:t>-MT-QA (Koh et al, 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3478477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EE18-9DC2-0FC6-E14D-8439CF9F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19BB-0FF7-985D-EDC7-E7DBA017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</a:t>
            </a:r>
            <a:r>
              <a:rPr lang="en-US" altLang="zh-CN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Language Models- Recent Progress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B635F-0B12-3DF8-D553-5317B32EC81D}"/>
              </a:ext>
            </a:extLst>
          </p:cNvPr>
          <p:cNvSpPr txBox="1"/>
          <p:nvPr/>
        </p:nvSpPr>
        <p:spPr>
          <a:xfrm>
            <a:off x="1816376" y="6065316"/>
            <a:ext cx="10068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https://sakshi113.github.io/mmau_homepage/#leaderboard-v15-parsed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90EC4-53C3-B66F-9E07-8F4ED7CF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64" y="1023001"/>
            <a:ext cx="7429876" cy="48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521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D50D5-B386-AC32-FBE9-F5E33735F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B3AD-307B-30D0-632B-EB9E1B40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Trends and Open Questions in 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LLAMs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78B004-7471-3694-A348-A19DD117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5556" y="1026547"/>
            <a:ext cx="1114176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Open challenges: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Fusion of audio and language models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aligning/fusing audio-text data</a:t>
            </a:r>
          </a:p>
          <a:p>
            <a:pPr marL="285750" indent="-285750" defTabSz="91440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Applications to audio tasks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addressing existing challenges in audio tasks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Extending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multi-modality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text, audio, visual, or more modalities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Data scarcity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audio-language dataset shortage for building audio-language models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Extending to multi-tasks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exploring in new tasks &amp; solving multi-task problems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62626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Multi-lingual models and datasets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lacking multi-lingual models and datasets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Real-time streaming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demands for real-time processing for applications in live captioning, gaming, and customer service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Low-resource language support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growing interest in training models for underrepresented languages for inclusiveness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Safety issues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growing concerns about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t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oxicity and privacy issues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Explaining models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explaining and interpreting different choices and decisions made by the model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Object </a:t>
            </a:r>
            <a:r>
              <a:rPr lang="en-GB" sz="1800" b="1" dirty="0">
                <a:solidFill>
                  <a:srgbClr val="262626"/>
                </a:solidFill>
                <a:latin typeface="Arial" panose="020B0604020202020204" pitchFamily="34" charset="0"/>
              </a:rPr>
              <a:t>hallucination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struggling in answering discriminative questions related to the identification of specific object sounds within an audio clip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Performance evaluations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lack of common evaluation protocols, tools and benchmarks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Accessibility, voice assistants, content creation, and human-computer interaction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568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8515D-4FE6-628C-D447-99287973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6A9A-EBE6-D901-AE58-000A43EE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Typical Methods for Fusing Audio and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84438-FDFC-F054-35F5-9B19F5CB2637}"/>
              </a:ext>
            </a:extLst>
          </p:cNvPr>
          <p:cNvSpPr txBox="1"/>
          <p:nvPr/>
        </p:nvSpPr>
        <p:spPr>
          <a:xfrm>
            <a:off x="1083365" y="1421296"/>
            <a:ext cx="92334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Aligning audio-texts with contrastive pretraining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CLAP, CLAP-LAION, </a:t>
            </a:r>
            <a:r>
              <a:rPr lang="en-US" altLang="en-US" sz="2000" dirty="0" err="1">
                <a:latin typeface="Arial" panose="020B0604020202020204" pitchFamily="34" charset="0"/>
              </a:rPr>
              <a:t>AudioCLIP</a:t>
            </a:r>
            <a:r>
              <a:rPr lang="en-US" altLang="en-US" sz="2000" dirty="0">
                <a:latin typeface="Arial" panose="020B0604020202020204" pitchFamily="34" charset="0"/>
              </a:rPr>
              <a:t>, Wav2CLIP, T-CLAP, etc.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Tokenizing audio and texts, then followed by LLMs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Moshi, VITA, LSLM, </a:t>
            </a:r>
            <a:r>
              <a:rPr lang="en-US" altLang="en-US" sz="2000" dirty="0" err="1">
                <a:latin typeface="Arial" panose="020B0604020202020204" pitchFamily="34" charset="0"/>
              </a:rPr>
              <a:t>Voicebox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FunAudioLLM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LauraGPT</a:t>
            </a:r>
            <a:r>
              <a:rPr lang="en-US" altLang="en-US" sz="2000" dirty="0">
                <a:latin typeface="Arial" panose="020B0604020202020204" pitchFamily="34" charset="0"/>
              </a:rPr>
              <a:t>, etc.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Fusing </a:t>
            </a:r>
            <a:r>
              <a:rPr lang="en-US" altLang="en-US" sz="2000" dirty="0">
                <a:latin typeface="Arial" panose="020B0604020202020204" pitchFamily="34" charset="0"/>
              </a:rPr>
              <a:t>embeddings with cross-attention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Q-former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Cascading acoustic models with LLMs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naive ASR+LLM+TTS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Combination of the above schemes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SPIRIT-LM, Spectron, etc.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29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49" y="416412"/>
            <a:ext cx="8378512" cy="51308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1: Audio to Text Generation 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7" y="144323"/>
            <a:ext cx="1564441" cy="4707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88E85D-4B0A-B444-A68B-DB669B50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9" y="1206058"/>
            <a:ext cx="6647378" cy="53385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x-none" sz="1600" b="1" dirty="0">
                <a:solidFill>
                  <a:schemeClr val="tx1"/>
                </a:solidFill>
              </a:rPr>
              <a:t> </a:t>
            </a:r>
            <a:r>
              <a:rPr lang="x-none" sz="2000" b="1" dirty="0">
                <a:solidFill>
                  <a:srgbClr val="7030A0"/>
                </a:solidFill>
                <a:latin typeface="+mn-lt"/>
              </a:rPr>
              <a:t>Automated audio captioning 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(AAC) is a cross-modal translation task which aims at generating a natural language description given an audio clip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This task requires detecting the audio events and their spatial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temporal relationships and describing these information using natural language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Applications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Audio retrieval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Assist hearing-impared to understand environmental sounds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Subtitle for sounds in TV programs</a:t>
            </a: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AAC started in 2017, and has received increasing attention in recent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three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 years with freely available datasets released and being held as a task in DCASE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hallenge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 2020-2022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x-none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95D693-1B8D-CD4B-9157-69A398192BB5}"/>
              </a:ext>
            </a:extLst>
          </p:cNvPr>
          <p:cNvSpPr/>
          <p:nvPr/>
        </p:nvSpPr>
        <p:spPr>
          <a:xfrm>
            <a:off x="9245851" y="3184968"/>
            <a:ext cx="1227215" cy="65056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 system</a:t>
            </a:r>
          </a:p>
        </p:txBody>
      </p:sp>
      <p:pic>
        <p:nvPicPr>
          <p:cNvPr id="9" name="Picture 8" descr="A picture containing night, dark, silhouette&#10;&#10;Description automatically generated">
            <a:extLst>
              <a:ext uri="{FF2B5EF4-FFF2-40B4-BE49-F238E27FC236}">
                <a16:creationId xmlns:a16="http://schemas.microsoft.com/office/drawing/2014/main" id="{D98FED07-F304-264C-B07A-D412AAAEA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04" y="1488868"/>
            <a:ext cx="1503688" cy="1223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980DE-5788-E244-BEEF-6609D5A1F33C}"/>
              </a:ext>
            </a:extLst>
          </p:cNvPr>
          <p:cNvSpPr txBox="1"/>
          <p:nvPr/>
        </p:nvSpPr>
        <p:spPr>
          <a:xfrm>
            <a:off x="8057237" y="4425131"/>
            <a:ext cx="360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woman talks nearby as water pours”</a:t>
            </a:r>
            <a:endParaRPr lang="x-none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D49DC-5EFD-FB4D-A1E1-28F9816E721A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854748" y="2712237"/>
            <a:ext cx="4711" cy="472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27D48E-49ED-1148-8CE0-06420FBF7254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9859459" y="3835537"/>
            <a:ext cx="0" cy="589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1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04" y="103629"/>
            <a:ext cx="1531972" cy="4707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DCE4FD-910B-024A-9526-072C247B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9" y="-233680"/>
            <a:ext cx="8770479" cy="883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 Example: CNN-Transformer Encoder-Decoder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endParaRPr lang="x-none" sz="26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4146"/>
            <a:ext cx="5828326" cy="52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B75E21-D544-40FF-9507-B530F2DE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109" y="951815"/>
            <a:ext cx="3862712" cy="332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Common challenges in automated audio captioning</a:t>
            </a:r>
            <a:r>
              <a:rPr lang="en-GB" dirty="0"/>
              <a:t>:</a:t>
            </a:r>
            <a:r>
              <a:rPr lang="x-none" dirty="0"/>
              <a:t> </a:t>
            </a:r>
            <a:endParaRPr lang="en-GB" dirty="0"/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Data scarcity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Representations of audio, text and audio-text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Diversity of captions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Multi-lingual captioning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Interactions with other modalities (e.g. vision)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….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92273-80F7-0039-0940-F8C7DDE85A4C}"/>
              </a:ext>
            </a:extLst>
          </p:cNvPr>
          <p:cNvSpPr txBox="1"/>
          <p:nvPr/>
        </p:nvSpPr>
        <p:spPr>
          <a:xfrm>
            <a:off x="5039139" y="4343399"/>
            <a:ext cx="70269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Hou, Q. Ren, A. Mitchell, W. Wang, J. Kang, T.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Belpaeme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D.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Botteldooren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"Soundscape Captioning using Sound Affective Quality Network and Large Language Model,"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 Transactions on Multimedia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Zhu, Y. Zhang, L. Xiao, W. Wang, and A. Men, "Zero-shot Diverse Audio Captioning with Diffusion Models",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Knowledge Based Systems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Zhang, X. Xu, R. Du, H. Liu, Y. Dong, Z.-H. Tan, W. Wang, and Z. Ma, "Zero-Shot Audio Captioning Using Soft and Hard Prompts,"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 Transactions on Audio Speech and Language Processing,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vol. 33, pp. 2045 - 2058, May 2025.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Zhang, H. Yu, R. Du, Z.-H. Tan, W. Wang, Z. Ma, Y. Dong, "ACTUAL: audio captioning with caption feature space regularization,"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IEEE/ACM Transactions on Audio Speech and Language Processing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vol. 31, pp. 2643 - 2657, 2023.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X. Mei, X. Liu, M.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Plumbley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 W. Wang, "Automated audio captioning: an overview of recent progress and new challenges", 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EURASIP Journal on Audio Speech and Music Processing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F. Xiao, J. Guan, H. Lan, Q. Zhu, and W. Wang, "Local information assisted attention-free decoder for audio captioning,"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 Signal Processing Letters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vol. 29, pp. 1604-1608, 2022.</a:t>
            </a:r>
          </a:p>
        </p:txBody>
      </p:sp>
    </p:spTree>
    <p:extLst>
      <p:ext uri="{BB962C8B-B14F-4D97-AF65-F5344CB8AC3E}">
        <p14:creationId xmlns:p14="http://schemas.microsoft.com/office/powerpoint/2010/main" val="22716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Audio Captioning Demos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6/17/2026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pic>
        <p:nvPicPr>
          <p:cNvPr id="9" name="AudioCaptioning Demos">
            <a:hlinkClick r:id="" action="ppaction://media"/>
            <a:extLst>
              <a:ext uri="{FF2B5EF4-FFF2-40B4-BE49-F238E27FC236}">
                <a16:creationId xmlns:a16="http://schemas.microsoft.com/office/drawing/2014/main" id="{7577FCFB-1ACF-5039-328D-F17AC1FDE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1722" y="1262544"/>
            <a:ext cx="9564094" cy="53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7631" y="1052736"/>
            <a:ext cx="3893030" cy="5238734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Xinhao Mei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Haohe</a:t>
            </a:r>
            <a:r>
              <a:rPr lang="en-GB" b="1" dirty="0">
                <a:solidFill>
                  <a:srgbClr val="203D75"/>
                </a:solidFill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Xubo</a:t>
            </a:r>
            <a:r>
              <a:rPr lang="en-GB" b="1" dirty="0">
                <a:solidFill>
                  <a:srgbClr val="203D75"/>
                </a:solidFill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Jinhua Liang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Yi Yuan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Yiming Zhang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Qiuqiang Kong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Jisheng</a:t>
            </a:r>
            <a:r>
              <a:rPr lang="en-GB" b="1" dirty="0">
                <a:solidFill>
                  <a:srgbClr val="203D75"/>
                </a:solidFill>
              </a:rPr>
              <a:t> Bai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Zehua Chen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Xinran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solidFill>
                  <a:srgbClr val="203D75"/>
                </a:solidFill>
              </a:rPr>
              <a:t>Liting</a:t>
            </a:r>
            <a:r>
              <a:rPr lang="en-US" altLang="zh-CN" b="1" dirty="0">
                <a:solidFill>
                  <a:srgbClr val="203D75"/>
                </a:solidFill>
              </a:rPr>
              <a:t> Gao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Yuanbo</a:t>
            </a:r>
            <a:r>
              <a:rPr lang="en-GB" b="1" dirty="0">
                <a:solidFill>
                  <a:srgbClr val="203D75"/>
                </a:solidFill>
              </a:rPr>
              <a:t> Hou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Yuelan Cheng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Junqi Zhao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b="1" dirty="0"/>
              <a:t>Mark Plumbley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03D75"/>
                </a:solidFill>
              </a:rPr>
              <a:t>Turab Iqbal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rgbClr val="203D75"/>
                </a:solidFill>
              </a:rPr>
              <a:t>Jianyuan</a:t>
            </a:r>
            <a:r>
              <a:rPr lang="en-GB" dirty="0">
                <a:solidFill>
                  <a:srgbClr val="203D75"/>
                </a:solidFill>
              </a:rPr>
              <a:t> Sun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03D75"/>
                </a:solidFill>
              </a:rPr>
              <a:t>Jian Guan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Feiyang</a:t>
            </a:r>
            <a:r>
              <a:rPr lang="en-US" dirty="0"/>
              <a:t> Xiao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Yong 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Yin Cao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Jinzheng Zhao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Yuxuan Wang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Qiaoxi Zhu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023993" y="1052736"/>
            <a:ext cx="5604790" cy="5017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Volkan </a:t>
            </a:r>
            <a:r>
              <a:rPr lang="en-US" altLang="zh-CN" dirty="0" err="1"/>
              <a:t>Kilic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Zhanyu</a:t>
            </a:r>
            <a:r>
              <a:rPr lang="en-GB" dirty="0"/>
              <a:t>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Danilo Mandic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Philip Jackson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Qiang</a:t>
            </a:r>
            <a:r>
              <a:rPr lang="en-GB" dirty="0"/>
              <a:t> Huang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David Frohlich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Emily Corrigan-Kavanagh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Marc Green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Andres Fernandes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Christian Kroos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Trevor Cox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Arshdeep Singh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03D75"/>
                </a:solidFill>
                <a:latin typeface="Calibri"/>
              </a:rPr>
              <a:t>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Funding from: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UK Engineering and Physical Sciences Research Council (EPSRC) &amp; British Council Newton Institutional Links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6" y="6014091"/>
            <a:ext cx="2396205" cy="599988"/>
          </a:xfrm>
          <a:prstGeom prst="rect">
            <a:avLst/>
          </a:prstGeom>
        </p:spPr>
      </p:pic>
      <p:pic>
        <p:nvPicPr>
          <p:cNvPr id="2" name="Picture 2" descr="British Council Logo Vector (.AI) Free Download">
            <a:extLst>
              <a:ext uri="{FF2B5EF4-FFF2-40B4-BE49-F238E27FC236}">
                <a16:creationId xmlns:a16="http://schemas.microsoft.com/office/drawing/2014/main" id="{845FCCD2-7BF8-34AF-710C-F76DC480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6021380"/>
            <a:ext cx="1544637" cy="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itish Council – Newton Fund Institutional Links Grant awarded! – A.B.  Jorge Sobrido´s Research Group">
            <a:extLst>
              <a:ext uri="{FF2B5EF4-FFF2-40B4-BE49-F238E27FC236}">
                <a16:creationId xmlns:a16="http://schemas.microsoft.com/office/drawing/2014/main" id="{1E869EC4-7DAA-E82E-FAC1-B1ABD92F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98" y="6061802"/>
            <a:ext cx="2014107" cy="5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6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876FA-1B67-FE60-10EE-3A1F71FF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346A-DA97-6829-12A2-F186D319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Task 2: Audio Question Answering &amp; Reasoning</a:t>
            </a:r>
            <a:endParaRPr lang="x-none" sz="33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AE75-506C-B3B4-E6F8-903673D75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9904E-9E5C-0F39-04FE-13BA0F167C17}"/>
              </a:ext>
            </a:extLst>
          </p:cNvPr>
          <p:cNvSpPr txBox="1"/>
          <p:nvPr/>
        </p:nvSpPr>
        <p:spPr>
          <a:xfrm>
            <a:off x="740216" y="5974384"/>
            <a:ext cx="10043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J. Liang, X. Liu, W. Wang, M. D.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Plumbley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H. Phan, E.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Benetos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“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Acoustic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Tuning: Empowering Large Language Models with Audition Capabilities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”,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IEEE Transactions on Audio Speech and Language Processing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vol. 33,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949 - 961,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arXiv:2312.00249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CC4C6-D5AD-814D-085F-EBEE0B102789}"/>
              </a:ext>
            </a:extLst>
          </p:cNvPr>
          <p:cNvSpPr txBox="1"/>
          <p:nvPr/>
        </p:nvSpPr>
        <p:spPr>
          <a:xfrm>
            <a:off x="630888" y="1243845"/>
            <a:ext cx="6170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05;p21">
            <a:extLst>
              <a:ext uri="{FF2B5EF4-FFF2-40B4-BE49-F238E27FC236}">
                <a16:creationId xmlns:a16="http://schemas.microsoft.com/office/drawing/2014/main" id="{08DBB000-9947-7046-7AB4-957525BF945E}"/>
              </a:ext>
            </a:extLst>
          </p:cNvPr>
          <p:cNvSpPr txBox="1"/>
          <p:nvPr/>
        </p:nvSpPr>
        <p:spPr>
          <a:xfrm>
            <a:off x="630887" y="2190261"/>
            <a:ext cx="5919742" cy="361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Motivation:</a:t>
            </a: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Existing works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LALMs used pretrained audio embeddings as soft prompt and adjust the LLM with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arameter-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fficient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ine-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(PEFT).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However, they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cannot generalize to multi-modal setting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e.g., audio-visual language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46464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 we extend the off-the-shelf language models to the audio domain rather than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training a dedicated LLM (~7B to 70B)?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Google Shape;207;p21">
            <a:extLst>
              <a:ext uri="{FF2B5EF4-FFF2-40B4-BE49-F238E27FC236}">
                <a16:creationId xmlns:a16="http://schemas.microsoft.com/office/drawing/2014/main" id="{DF1CF811-F82D-FA4D-479D-BDF603B7E1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152" y="1137990"/>
            <a:ext cx="398145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8;p21">
            <a:extLst>
              <a:ext uri="{FF2B5EF4-FFF2-40B4-BE49-F238E27FC236}">
                <a16:creationId xmlns:a16="http://schemas.microsoft.com/office/drawing/2014/main" id="{472D113C-4682-27C1-FC43-CB9C23B844E6}"/>
              </a:ext>
            </a:extLst>
          </p:cNvPr>
          <p:cNvSpPr txBox="1"/>
          <p:nvPr/>
        </p:nvSpPr>
        <p:spPr>
          <a:xfrm>
            <a:off x="6471116" y="5589003"/>
            <a:ext cx="5559696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Fig.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example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 audio LLM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LTU (Gong et al, 2023)).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06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BD549-DA54-A24F-2450-DA2E38DD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919C-10E8-5823-B228-64A6A351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Task: Audio Reasoning – </a:t>
            </a:r>
            <a:r>
              <a:rPr lang="en-US" b="1" dirty="0">
                <a:solidFill>
                  <a:srgbClr val="0070C0"/>
                </a:solidFill>
              </a:rPr>
              <a:t>APT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0101A-1E11-789A-8887-53B11E03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3486B-77AB-892A-7FEF-E8220B025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216;p22">
            <a:extLst>
              <a:ext uri="{FF2B5EF4-FFF2-40B4-BE49-F238E27FC236}">
                <a16:creationId xmlns:a16="http://schemas.microsoft.com/office/drawing/2014/main" id="{B6B415D7-CD50-5077-5C76-3536835B59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4862"/>
            <a:ext cx="12192000" cy="486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1;p22">
            <a:extLst>
              <a:ext uri="{FF2B5EF4-FFF2-40B4-BE49-F238E27FC236}">
                <a16:creationId xmlns:a16="http://schemas.microsoft.com/office/drawing/2014/main" id="{2CF2C890-B4E1-01AD-A93F-F79E1FB77D6C}"/>
              </a:ext>
            </a:extLst>
          </p:cNvPr>
          <p:cNvSpPr txBox="1"/>
          <p:nvPr/>
        </p:nvSpPr>
        <p:spPr>
          <a:xfrm>
            <a:off x="651355" y="1128431"/>
            <a:ext cx="10301631" cy="128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 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3;p22">
            <a:extLst>
              <a:ext uri="{FF2B5EF4-FFF2-40B4-BE49-F238E27FC236}">
                <a16:creationId xmlns:a16="http://schemas.microsoft.com/office/drawing/2014/main" id="{C435B796-0BCA-6291-D675-0D6DC14B02F4}"/>
              </a:ext>
            </a:extLst>
          </p:cNvPr>
          <p:cNvSpPr/>
          <p:nvPr/>
        </p:nvSpPr>
        <p:spPr>
          <a:xfrm>
            <a:off x="2965527" y="4942438"/>
            <a:ext cx="3509163" cy="72534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4;p22">
            <a:extLst>
              <a:ext uri="{FF2B5EF4-FFF2-40B4-BE49-F238E27FC236}">
                <a16:creationId xmlns:a16="http://schemas.microsoft.com/office/drawing/2014/main" id="{ED3B4419-16C2-8031-593A-86925AC3ABD4}"/>
              </a:ext>
            </a:extLst>
          </p:cNvPr>
          <p:cNvSpPr/>
          <p:nvPr/>
        </p:nvSpPr>
        <p:spPr>
          <a:xfrm>
            <a:off x="662817" y="1981296"/>
            <a:ext cx="10984237" cy="15437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5;p22">
            <a:extLst>
              <a:ext uri="{FF2B5EF4-FFF2-40B4-BE49-F238E27FC236}">
                <a16:creationId xmlns:a16="http://schemas.microsoft.com/office/drawing/2014/main" id="{872C770A-8709-4AB5-37B4-7F8ACDC1B10F}"/>
              </a:ext>
            </a:extLst>
          </p:cNvPr>
          <p:cNvSpPr txBox="1"/>
          <p:nvPr/>
        </p:nvSpPr>
        <p:spPr>
          <a:xfrm>
            <a:off x="5736376" y="1552746"/>
            <a:ext cx="5559696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Interleaved acoustic and text embeddings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6;p22">
            <a:extLst>
              <a:ext uri="{FF2B5EF4-FFF2-40B4-BE49-F238E27FC236}">
                <a16:creationId xmlns:a16="http://schemas.microsoft.com/office/drawing/2014/main" id="{BF3DC6C3-7918-6C1F-311A-4A5056E78575}"/>
              </a:ext>
            </a:extLst>
          </p:cNvPr>
          <p:cNvSpPr txBox="1"/>
          <p:nvPr/>
        </p:nvSpPr>
        <p:spPr>
          <a:xfrm>
            <a:off x="5064382" y="4467501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Instruction-aware architecture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7;p22">
            <a:extLst>
              <a:ext uri="{FF2B5EF4-FFF2-40B4-BE49-F238E27FC236}">
                <a16:creationId xmlns:a16="http://schemas.microsoft.com/office/drawing/2014/main" id="{286478B8-1DF9-51A1-BF84-F1D02DDE2E93}"/>
              </a:ext>
            </a:extLst>
          </p:cNvPr>
          <p:cNvSpPr txBox="1"/>
          <p:nvPr/>
        </p:nvSpPr>
        <p:spPr>
          <a:xfrm>
            <a:off x="8973213" y="5667784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Multi-task training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20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1F822-24A7-6723-CD4B-BDD87045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0091-31BC-C0B6-9A60-31890B6F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sz="3300" dirty="0">
                <a:solidFill>
                  <a:srgbClr val="0070C0"/>
                </a:solidFill>
              </a:rPr>
              <a:t>Demos</a:t>
            </a:r>
            <a:endParaRPr lang="x-none" sz="33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A5E56-809D-499E-9C55-073280E1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AC9C-69B6-19CC-651C-0CA249F8078A}"/>
              </a:ext>
            </a:extLst>
          </p:cNvPr>
          <p:cNvSpPr txBox="1"/>
          <p:nvPr/>
        </p:nvSpPr>
        <p:spPr>
          <a:xfrm>
            <a:off x="6096000" y="1019845"/>
            <a:ext cx="58408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"In which recording are the sound events more evenly distributed?",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"second“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"Does the second recording have a calming effect like the first recording?",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"yes"</a:t>
            </a:r>
          </a:p>
        </p:txBody>
      </p:sp>
      <p:pic>
        <p:nvPicPr>
          <p:cNvPr id="3" name="Creaking pier">
            <a:hlinkClick r:id="" action="ppaction://media"/>
            <a:extLst>
              <a:ext uri="{FF2B5EF4-FFF2-40B4-BE49-F238E27FC236}">
                <a16:creationId xmlns:a16="http://schemas.microsoft.com/office/drawing/2014/main" id="{38D41C0D-D43E-D430-F3CB-F4504FB9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1663595"/>
            <a:ext cx="406400" cy="406400"/>
          </a:xfrm>
          <a:prstGeom prst="rect">
            <a:avLst/>
          </a:prstGeom>
        </p:spPr>
      </p:pic>
      <p:pic>
        <p:nvPicPr>
          <p:cNvPr id="4" name="Machetes sliding 2">
            <a:hlinkClick r:id="" action="ppaction://media"/>
            <a:extLst>
              <a:ext uri="{FF2B5EF4-FFF2-40B4-BE49-F238E27FC236}">
                <a16:creationId xmlns:a16="http://schemas.microsoft.com/office/drawing/2014/main" id="{EA5982DA-D152-2738-4F6C-5B1BC2E93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2797692"/>
            <a:ext cx="406400" cy="406400"/>
          </a:xfrm>
          <a:prstGeom prst="rect">
            <a:avLst/>
          </a:prstGeom>
        </p:spPr>
      </p:pic>
      <p:pic>
        <p:nvPicPr>
          <p:cNvPr id="5" name="Car vs. Freight Train">
            <a:hlinkClick r:id="" action="ppaction://media"/>
            <a:extLst>
              <a:ext uri="{FF2B5EF4-FFF2-40B4-BE49-F238E27FC236}">
                <a16:creationId xmlns:a16="http://schemas.microsoft.com/office/drawing/2014/main" id="{4D7F9599-F4EB-8AB8-3D32-0F17A0C933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5310183"/>
            <a:ext cx="406400" cy="406400"/>
          </a:xfrm>
          <a:prstGeom prst="rect">
            <a:avLst/>
          </a:prstGeom>
        </p:spPr>
      </p:pic>
      <p:pic>
        <p:nvPicPr>
          <p:cNvPr id="8" name="Rain and Storm">
            <a:hlinkClick r:id="" action="ppaction://media"/>
            <a:extLst>
              <a:ext uri="{FF2B5EF4-FFF2-40B4-BE49-F238E27FC236}">
                <a16:creationId xmlns:a16="http://schemas.microsoft.com/office/drawing/2014/main" id="{0BB92B8F-8B6A-24D8-C1B3-69E2B35D74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4047372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2B1D4-E842-5B4C-3CA8-EC96A83B78F5}"/>
              </a:ext>
            </a:extLst>
          </p:cNvPr>
          <p:cNvSpPr txBox="1"/>
          <p:nvPr/>
        </p:nvSpPr>
        <p:spPr>
          <a:xfrm>
            <a:off x="573184" y="35748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DE677-ECCF-00D7-42E6-686A18C7E06A}"/>
              </a:ext>
            </a:extLst>
          </p:cNvPr>
          <p:cNvSpPr txBox="1"/>
          <p:nvPr/>
        </p:nvSpPr>
        <p:spPr>
          <a:xfrm>
            <a:off x="573184" y="478888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F831E-6066-9C8A-9A31-C525575E2E65}"/>
              </a:ext>
            </a:extLst>
          </p:cNvPr>
          <p:cNvSpPr txBox="1"/>
          <p:nvPr/>
        </p:nvSpPr>
        <p:spPr>
          <a:xfrm>
            <a:off x="723071" y="128618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8DC0D-9274-6C12-2465-F850A3F92131}"/>
              </a:ext>
            </a:extLst>
          </p:cNvPr>
          <p:cNvSpPr txBox="1"/>
          <p:nvPr/>
        </p:nvSpPr>
        <p:spPr>
          <a:xfrm>
            <a:off x="723071" y="235237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9195A-829E-B4A9-8317-9D6245B47A31}"/>
              </a:ext>
            </a:extLst>
          </p:cNvPr>
          <p:cNvSpPr txBox="1"/>
          <p:nvPr/>
        </p:nvSpPr>
        <p:spPr>
          <a:xfrm>
            <a:off x="3901107" y="595817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Code: </a:t>
            </a:r>
            <a:r>
              <a:rPr lang="en-GB" dirty="0">
                <a:hlinkClick r:id="rId12"/>
              </a:rPr>
              <a:t>https://github.com/JinhuaLiang/APT</a:t>
            </a:r>
            <a:endParaRPr lang="en-GB" dirty="0"/>
          </a:p>
          <a:p>
            <a:r>
              <a:rPr lang="en-GB" dirty="0"/>
              <a:t>Paper: </a:t>
            </a:r>
            <a:r>
              <a:rPr lang="en-GB" dirty="0">
                <a:hlinkClick r:id="rId13"/>
              </a:rPr>
              <a:t>https://arxiv.org/abs/2312.00249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7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3: Text to Audio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ED7A9E-74E2-C0D1-A608-AC3530F7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69" y="2030479"/>
            <a:ext cx="4231583" cy="390665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Computational “foley artist”: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Game developer: e.g., A ghost is haunting a house.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Audio producer: e.g., high heels hitting metal ground.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Movie producer: e.g., the laser sound from a laser gun.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i="1" dirty="0"/>
              <a:t>…</a:t>
            </a:r>
          </a:p>
          <a:p>
            <a:r>
              <a:rPr lang="en-US" sz="2400" dirty="0"/>
              <a:t>Automatic content creation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Endless music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Audiobook with ambient noises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White noise for meditation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…</a:t>
            </a:r>
          </a:p>
          <a:p>
            <a:r>
              <a:rPr lang="en-US" sz="2400" dirty="0"/>
              <a:t>Data Augmentations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6/17/2026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231361C-203B-1883-03A9-11C65D147730}"/>
              </a:ext>
            </a:extLst>
          </p:cNvPr>
          <p:cNvSpPr txBox="1">
            <a:spLocks/>
          </p:cNvSpPr>
          <p:nvPr/>
        </p:nvSpPr>
        <p:spPr>
          <a:xfrm>
            <a:off x="6543267" y="2015444"/>
            <a:ext cx="4592549" cy="462690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1" dirty="0"/>
              <a:t>Label-to-Audio Generation</a:t>
            </a:r>
          </a:p>
          <a:p>
            <a:pPr lvl="1"/>
            <a:r>
              <a:rPr lang="x-none" sz="1700" dirty="0">
                <a:latin typeface="+mn-lt"/>
              </a:rPr>
              <a:t>Acoustic Scene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(Kong et al., 2019)</a:t>
            </a:r>
            <a:r>
              <a:rPr lang="en-US" sz="1700" dirty="0">
                <a:latin typeface="+mn-lt"/>
              </a:rPr>
              <a:t>, </a:t>
            </a:r>
            <a:r>
              <a:rPr lang="x-none" sz="1700" dirty="0">
                <a:latin typeface="+mn-lt"/>
              </a:rPr>
              <a:t>Sound event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(Liu et al., 2019)</a:t>
            </a:r>
            <a:r>
              <a:rPr lang="x-none" sz="1700" dirty="0">
                <a:latin typeface="+mn-lt"/>
              </a:rPr>
              <a:t>, FootStep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Comunit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2019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 …</a:t>
            </a:r>
          </a:p>
          <a:p>
            <a:r>
              <a:rPr lang="x-none" b="1" dirty="0"/>
              <a:t>Text-to-Audio Generation</a:t>
            </a:r>
          </a:p>
          <a:p>
            <a:pPr lvl="1"/>
            <a:r>
              <a:rPr lang="x-none" sz="1700" dirty="0">
                <a:latin typeface="+mn-lt"/>
              </a:rPr>
              <a:t>DiffSound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(Yang et al., 2022)</a:t>
            </a:r>
            <a:r>
              <a:rPr lang="x-none" sz="1700" dirty="0">
                <a:latin typeface="+mn-lt"/>
              </a:rPr>
              <a:t>, AudioGen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Kreuk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x-none" sz="1700" dirty="0">
                <a:latin typeface="+mn-lt"/>
              </a:rPr>
              <a:t>Make-an-Audio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x-none" b="1" dirty="0"/>
              <a:t>Text-to-Music Generation</a:t>
            </a:r>
          </a:p>
          <a:p>
            <a:pPr lvl="1"/>
            <a:r>
              <a:rPr lang="x-none" sz="1700" dirty="0">
                <a:latin typeface="+mn-lt"/>
              </a:rPr>
              <a:t>MusicLM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(Andrea et al., 2023)</a:t>
            </a:r>
          </a:p>
          <a:p>
            <a:pPr lvl="1"/>
            <a:r>
              <a:rPr lang="en-US" sz="1700" dirty="0" err="1">
                <a:latin typeface="+mn-lt"/>
              </a:rPr>
              <a:t>Moûsai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(Flavio et al., 2023)</a:t>
            </a:r>
          </a:p>
          <a:p>
            <a:pPr lvl="1"/>
            <a:r>
              <a:rPr lang="en-US" sz="1700" dirty="0">
                <a:solidFill>
                  <a:srgbClr val="212529"/>
                </a:solidFill>
                <a:latin typeface="+mn-lt"/>
              </a:rPr>
              <a:t>Noise2Music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en-US" b="1" dirty="0"/>
              <a:t>Others</a:t>
            </a:r>
          </a:p>
          <a:p>
            <a:pPr lvl="1"/>
            <a:r>
              <a:rPr lang="en-US" sz="1700" dirty="0" err="1">
                <a:latin typeface="+mn-lt"/>
              </a:rPr>
              <a:t>JukeBox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Dhariwal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2020)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AudioLM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Borsos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SingSong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(Donahue et al., 2023)</a:t>
            </a:r>
            <a:r>
              <a:rPr lang="en-US" sz="1700" dirty="0">
                <a:latin typeface="+mn-lt"/>
              </a:rPr>
              <a:t>,…</a:t>
            </a:r>
            <a:endParaRPr lang="x-none" sz="17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84D95-2CC5-367F-C2DF-44BEBFC9C2D7}"/>
              </a:ext>
            </a:extLst>
          </p:cNvPr>
          <p:cNvSpPr txBox="1"/>
          <p:nvPr/>
        </p:nvSpPr>
        <p:spPr>
          <a:xfrm>
            <a:off x="1191058" y="1304818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Potential Applications: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1198-6580-85AF-FD8F-79C95BCB2EF0}"/>
              </a:ext>
            </a:extLst>
          </p:cNvPr>
          <p:cNvSpPr txBox="1"/>
          <p:nvPr/>
        </p:nvSpPr>
        <p:spPr>
          <a:xfrm>
            <a:off x="6543267" y="1259913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Related Works:</a:t>
            </a:r>
          </a:p>
        </p:txBody>
      </p:sp>
    </p:spTree>
    <p:extLst>
      <p:ext uri="{BB962C8B-B14F-4D97-AF65-F5344CB8AC3E}">
        <p14:creationId xmlns:p14="http://schemas.microsoft.com/office/powerpoint/2010/main" val="1034575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49" y="273842"/>
            <a:ext cx="10058400" cy="548171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70C0"/>
                </a:solidFill>
              </a:rPr>
              <a:t>AudioLDM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35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x-none" b="1" dirty="0"/>
              <a:t>Contrastive Language-Audio Learning (CLAP) Encoders</a:t>
            </a:r>
          </a:p>
          <a:p>
            <a:pPr lvl="1"/>
            <a:r>
              <a:rPr lang="x-none" dirty="0"/>
              <a:t>Align audio and text in one space.</a:t>
            </a:r>
          </a:p>
          <a:p>
            <a:pPr marL="514350" indent="-514350">
              <a:buAutoNum type="arabicPeriod"/>
            </a:pPr>
            <a:r>
              <a:rPr lang="x-none" b="1" dirty="0"/>
              <a:t>Latent Diffusion Models</a:t>
            </a:r>
          </a:p>
          <a:p>
            <a:pPr lvl="1"/>
            <a:r>
              <a:rPr lang="x-none" dirty="0"/>
              <a:t>Learn to generate VAE latent conditioned on CLAP embedding</a:t>
            </a:r>
          </a:p>
          <a:p>
            <a:pPr marL="514350" indent="-514350">
              <a:buAutoNum type="arabicPeriod"/>
            </a:pPr>
            <a:r>
              <a:rPr lang="x-none" b="1" dirty="0"/>
              <a:t>Mel-spectrogram Autoencoder</a:t>
            </a:r>
          </a:p>
          <a:p>
            <a:pPr lvl="1"/>
            <a:r>
              <a:rPr lang="x-none" dirty="0"/>
              <a:t>Learn latent representations.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x-none" b="1" dirty="0"/>
              <a:t>Mel-to-Waveform Vocoder</a:t>
            </a:r>
          </a:p>
          <a:p>
            <a:pPr lvl="1"/>
            <a:r>
              <a:rPr lang="x-none" dirty="0"/>
              <a:t>Reverse Mel back to waveform</a:t>
            </a:r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6/17/2026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43AAB-7E21-A896-85C8-16CE4BCE4ACF}"/>
              </a:ext>
            </a:extLst>
          </p:cNvPr>
          <p:cNvGrpSpPr/>
          <p:nvPr/>
        </p:nvGrpSpPr>
        <p:grpSpPr>
          <a:xfrm>
            <a:off x="6184769" y="812038"/>
            <a:ext cx="5489048" cy="5307052"/>
            <a:chOff x="6184769" y="812038"/>
            <a:chExt cx="5489048" cy="53070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3713E-F8B0-D59C-4E6D-EC812555F448}"/>
                </a:ext>
              </a:extLst>
            </p:cNvPr>
            <p:cNvSpPr/>
            <p:nvPr/>
          </p:nvSpPr>
          <p:spPr>
            <a:xfrm>
              <a:off x="6184769" y="1694672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D396A7-E62B-1081-77AB-B9CCA24E7131}"/>
                </a:ext>
              </a:extLst>
            </p:cNvPr>
            <p:cNvGrpSpPr/>
            <p:nvPr/>
          </p:nvGrpSpPr>
          <p:grpSpPr>
            <a:xfrm>
              <a:off x="6359288" y="812038"/>
              <a:ext cx="5314529" cy="5307052"/>
              <a:chOff x="6521334" y="808054"/>
              <a:chExt cx="5314529" cy="53070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9873F0-DA68-A58B-ABFF-47138F0D1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8299F-4C59-86B3-F294-15D6D7CC1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20598" y="808054"/>
                <a:ext cx="5215265" cy="447991"/>
              </a:xfrm>
              <a:prstGeom prst="rect">
                <a:avLst/>
              </a:prstGeom>
            </p:spPr>
          </p:pic>
        </p:grpSp>
        <p:pic>
          <p:nvPicPr>
            <p:cNvPr id="3" name="Graphic 2" descr="Snowflake with solid fill">
              <a:extLst>
                <a:ext uri="{FF2B5EF4-FFF2-40B4-BE49-F238E27FC236}">
                  <a16:creationId xmlns:a16="http://schemas.microsoft.com/office/drawing/2014/main" id="{9459F6FC-ECD4-5667-91FC-45C7AEE905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7" name="Graphic 6" descr="Snowflake with solid fill">
              <a:extLst>
                <a:ext uri="{FF2B5EF4-FFF2-40B4-BE49-F238E27FC236}">
                  <a16:creationId xmlns:a16="http://schemas.microsoft.com/office/drawing/2014/main" id="{60943929-6AE6-E1E2-6A34-825A0E1618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EE05B-99CA-7838-A4E7-DEC194CFAD12}"/>
                </a:ext>
              </a:extLst>
            </p:cNvPr>
            <p:cNvGrpSpPr/>
            <p:nvPr/>
          </p:nvGrpSpPr>
          <p:grpSpPr>
            <a:xfrm>
              <a:off x="6184769" y="1295623"/>
              <a:ext cx="2439044" cy="401895"/>
              <a:chOff x="6131579" y="523544"/>
              <a:chExt cx="2439044" cy="4018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E9A69A-37C2-2D34-2482-4E33CF370CAC}"/>
                  </a:ext>
                </a:extLst>
              </p:cNvPr>
              <p:cNvSpPr/>
              <p:nvPr/>
            </p:nvSpPr>
            <p:spPr>
              <a:xfrm>
                <a:off x="6131579" y="523544"/>
                <a:ext cx="2383153" cy="400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EB6364-888A-AA0C-DC1D-712E0B1A9CD9}"/>
                  </a:ext>
                </a:extLst>
              </p:cNvPr>
              <p:cNvSpPr txBox="1"/>
              <p:nvPr/>
            </p:nvSpPr>
            <p:spPr>
              <a:xfrm>
                <a:off x="6141817" y="556107"/>
                <a:ext cx="2428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/>
                  <a:t>Self-supervised training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B84C880-112A-D7FC-EB45-10BBB43696FC}"/>
              </a:ext>
            </a:extLst>
          </p:cNvPr>
          <p:cNvSpPr/>
          <p:nvPr/>
        </p:nvSpPr>
        <p:spPr>
          <a:xfrm>
            <a:off x="8759913" y="2928883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CB15B6-A94B-0AAC-4E34-586C827FF654}"/>
              </a:ext>
            </a:extLst>
          </p:cNvPr>
          <p:cNvSpPr/>
          <p:nvPr/>
        </p:nvSpPr>
        <p:spPr>
          <a:xfrm>
            <a:off x="8788134" y="4142443"/>
            <a:ext cx="100343" cy="1003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3E09D7-244B-1988-724B-0B60B3F3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694" y="457377"/>
            <a:ext cx="14859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012D2-0362-D7F4-E6E1-188C9B70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1A4DE-008B-59F1-0B62-AA35C3518C1B}"/>
              </a:ext>
            </a:extLst>
          </p:cNvPr>
          <p:cNvSpPr txBox="1"/>
          <p:nvPr/>
        </p:nvSpPr>
        <p:spPr>
          <a:xfrm>
            <a:off x="617447" y="6139367"/>
            <a:ext cx="1062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Z. Chen, Y. Yuan, X. Mei, X. Liu, D. 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Mandic, 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AudioLDM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text-to-audio generation with latent diffusion models,"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Machine Learning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(ICML 2023), Hawaii, USA, 23-29 July, 2023.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919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Architecture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99625-0613-D82C-4337-2F47AED70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37" y="1017548"/>
            <a:ext cx="10237926" cy="482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5B7D-A390-338C-6B09-64501DF55389}"/>
              </a:ext>
            </a:extLst>
          </p:cNvPr>
          <p:cNvSpPr txBox="1"/>
          <p:nvPr/>
        </p:nvSpPr>
        <p:spPr>
          <a:xfrm>
            <a:off x="977037" y="6108902"/>
            <a:ext cx="1062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H. Liu , Y. Yuan , X. Liu , X. Mei , Q. Kong , Q. Tian , Y. Wang , W. Wang, Y. Wang , M. D. </a:t>
            </a:r>
            <a:r>
              <a:rPr lang="en-GB" sz="1400" dirty="0" err="1"/>
              <a:t>Plumbley</a:t>
            </a:r>
            <a:r>
              <a:rPr lang="en-GB" sz="1400" dirty="0"/>
              <a:t>, "</a:t>
            </a:r>
            <a:r>
              <a:rPr lang="en-GB" sz="1400" dirty="0" err="1"/>
              <a:t>AudioLDM</a:t>
            </a:r>
            <a:r>
              <a:rPr lang="en-GB" sz="1400" dirty="0"/>
              <a:t> 2: Learning holistic audio generation with self-supervised pretraining," </a:t>
            </a:r>
            <a:r>
              <a:rPr lang="en-GB" sz="1400" i="1" dirty="0"/>
              <a:t>IEEE/ACM Transactions on Audio Speech and Language Processing</a:t>
            </a:r>
            <a:r>
              <a:rPr lang="en-GB" sz="1400" dirty="0"/>
              <a:t>, vol. 32, pp. 2871-2883, 2024. 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 [</a:t>
            </a:r>
            <a:r>
              <a:rPr lang="en-GB" sz="1400" dirty="0">
                <a:hlinkClick r:id="rId5"/>
              </a:rPr>
              <a:t>code</a:t>
            </a:r>
            <a:r>
              <a:rPr lang="en-GB" sz="1400" dirty="0"/>
              <a:t>]</a:t>
            </a:r>
            <a:endParaRPr lang="en-GB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4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Demo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Overview">
            <a:hlinkClick r:id="" action="ppaction://media"/>
            <a:extLst>
              <a:ext uri="{FF2B5EF4-FFF2-40B4-BE49-F238E27FC236}">
                <a16:creationId xmlns:a16="http://schemas.microsoft.com/office/drawing/2014/main" id="{4EF962AE-258A-9841-2A39-20E545564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396" y="986321"/>
            <a:ext cx="7967207" cy="448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8E88D-C760-304A-4643-215CF1A36518}"/>
              </a:ext>
            </a:extLst>
          </p:cNvPr>
          <p:cNvSpPr txBox="1"/>
          <p:nvPr/>
        </p:nvSpPr>
        <p:spPr>
          <a:xfrm>
            <a:off x="1200648" y="5955702"/>
            <a:ext cx="1042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We generated a total of 350 audio files with prompts (generated by ChatGPT) without cherry-picking.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B0DD4-66C7-422E-CAF1-B819468862B3}"/>
              </a:ext>
            </a:extLst>
          </p:cNvPr>
          <p:cNvSpPr txBox="1"/>
          <p:nvPr/>
        </p:nvSpPr>
        <p:spPr>
          <a:xfrm>
            <a:off x="3423492" y="6325034"/>
            <a:ext cx="703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Codes and more demos:  https://audioldm.github.io/audioldm2/</a:t>
            </a:r>
          </a:p>
        </p:txBody>
      </p:sp>
    </p:spTree>
    <p:extLst>
      <p:ext uri="{BB962C8B-B14F-4D97-AF65-F5344CB8AC3E}">
        <p14:creationId xmlns:p14="http://schemas.microsoft.com/office/powerpoint/2010/main" val="16801577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6385547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</a:t>
            </a:r>
            <a:r>
              <a:rPr lang="en-GB">
                <a:solidFill>
                  <a:srgbClr val="0070C0"/>
                </a:solidFill>
              </a:rPr>
              <a:t>Audio Storytelling 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4D4D2-95FE-89B5-CF57-C7F4B61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9" y="837496"/>
            <a:ext cx="7341980" cy="580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3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F8D78-7F89-1290-E328-E8C84388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7A73-C774-CEB4-EC3A-B0D33E19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10059205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Sound Demo for Science Fiction Storytelling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1B8EF-D113-03D1-BC6C-F90F0F13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BBF688-3EB4-73DC-406D-2C788573FEF8}"/>
              </a:ext>
            </a:extLst>
          </p:cNvPr>
          <p:cNvSpPr txBox="1"/>
          <p:nvPr/>
        </p:nvSpPr>
        <p:spPr>
          <a:xfrm>
            <a:off x="3368396" y="578013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8068D-FE79-61FE-16AD-67BEF9B44DE1}"/>
              </a:ext>
            </a:extLst>
          </p:cNvPr>
          <p:cNvSpPr txBox="1"/>
          <p:nvPr/>
        </p:nvSpPr>
        <p:spPr>
          <a:xfrm>
            <a:off x="3366684" y="608992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79AA3-CB8F-BBED-86A8-D6E8A8C369E4}"/>
              </a:ext>
            </a:extLst>
          </p:cNvPr>
          <p:cNvSpPr txBox="1"/>
          <p:nvPr/>
        </p:nvSpPr>
        <p:spPr>
          <a:xfrm>
            <a:off x="3366684" y="6413669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Demo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24AC4-529D-0A19-E8D3-2827E07864AD}"/>
              </a:ext>
            </a:extLst>
          </p:cNvPr>
          <p:cNvSpPr txBox="1"/>
          <p:nvPr/>
        </p:nvSpPr>
        <p:spPr>
          <a:xfrm>
            <a:off x="4493581" y="608992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87257-9A37-0A73-1C7E-5ADC30C67DE7}"/>
              </a:ext>
            </a:extLst>
          </p:cNvPr>
          <p:cNvSpPr txBox="1"/>
          <p:nvPr/>
        </p:nvSpPr>
        <p:spPr>
          <a:xfrm>
            <a:off x="4493581" y="5790845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D878-09A4-29E3-FEDD-048349D3C879}"/>
              </a:ext>
            </a:extLst>
          </p:cNvPr>
          <p:cNvSpPr txBox="1"/>
          <p:nvPr/>
        </p:nvSpPr>
        <p:spPr>
          <a:xfrm>
            <a:off x="4493581" y="641366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https://huggingface.co/spaces/Audio-AGI/WavJourney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19616-A044-17A6-2968-4F2F4AE62BE2}"/>
              </a:ext>
            </a:extLst>
          </p:cNvPr>
          <p:cNvSpPr txBox="1">
            <a:spLocks/>
          </p:cNvSpPr>
          <p:nvPr/>
        </p:nvSpPr>
        <p:spPr>
          <a:xfrm>
            <a:off x="1800290" y="1849616"/>
            <a:ext cx="5775157" cy="10986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12802-ECDA-73CA-BCBA-4CD666B20F51}"/>
              </a:ext>
            </a:extLst>
          </p:cNvPr>
          <p:cNvSpPr txBox="1"/>
          <p:nvPr/>
        </p:nvSpPr>
        <p:spPr>
          <a:xfrm>
            <a:off x="2416778" y="25281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12" name="sci-fi news.mp4">
            <a:hlinkClick r:id="" action="ppaction://media"/>
            <a:extLst>
              <a:ext uri="{FF2B5EF4-FFF2-40B4-BE49-F238E27FC236}">
                <a16:creationId xmlns:a16="http://schemas.microsoft.com/office/drawing/2014/main" id="{3C0F919B-12D6-076F-8EB6-01432F0ED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509" y="1125148"/>
            <a:ext cx="7539019" cy="4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82895-EC36-C9FD-CB61-497110BEE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27ACB-BC50-0E4D-B014-4466D7B3C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101015C0-7380-E484-252F-06E656D23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22" y="3288806"/>
            <a:ext cx="3005091" cy="1016428"/>
          </a:xfrm>
          <a:prstGeom prst="rect">
            <a:avLst/>
          </a:prstGeom>
        </p:spPr>
      </p:pic>
      <p:cxnSp>
        <p:nvCxnSpPr>
          <p:cNvPr id="11" name="直线箭头连接符 14">
            <a:extLst>
              <a:ext uri="{FF2B5EF4-FFF2-40B4-BE49-F238E27FC236}">
                <a16:creationId xmlns:a16="http://schemas.microsoft.com/office/drawing/2014/main" id="{2F817233-4725-D508-243E-94740200C230}"/>
              </a:ext>
            </a:extLst>
          </p:cNvPr>
          <p:cNvCxnSpPr>
            <a:cxnSpLocks/>
          </p:cNvCxnSpPr>
          <p:nvPr/>
        </p:nvCxnSpPr>
        <p:spPr>
          <a:xfrm>
            <a:off x="3797300" y="4273576"/>
            <a:ext cx="523396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圆角矩形标注 25">
            <a:extLst>
              <a:ext uri="{FF2B5EF4-FFF2-40B4-BE49-F238E27FC236}">
                <a16:creationId xmlns:a16="http://schemas.microsoft.com/office/drawing/2014/main" id="{876405C6-7C46-BF8E-BB4D-A165D44B1CB1}"/>
              </a:ext>
            </a:extLst>
          </p:cNvPr>
          <p:cNvSpPr/>
          <p:nvPr/>
        </p:nvSpPr>
        <p:spPr>
          <a:xfrm>
            <a:off x="692589" y="1198255"/>
            <a:ext cx="2250232" cy="1223559"/>
          </a:xfrm>
          <a:prstGeom prst="wedgeRoundRectCallout">
            <a:avLst>
              <a:gd name="adj1" fmla="val -20200"/>
              <a:gd name="adj2" fmla="val 67639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Focus only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hand-crafted musical features</a:t>
            </a: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左大括号 26">
            <a:extLst>
              <a:ext uri="{FF2B5EF4-FFF2-40B4-BE49-F238E27FC236}">
                <a16:creationId xmlns:a16="http://schemas.microsoft.com/office/drawing/2014/main" id="{DD125263-B0D2-7281-9060-5E19A8BE7E48}"/>
              </a:ext>
            </a:extLst>
          </p:cNvPr>
          <p:cNvSpPr/>
          <p:nvPr/>
        </p:nvSpPr>
        <p:spPr>
          <a:xfrm rot="5400000">
            <a:off x="1920077" y="2957641"/>
            <a:ext cx="329621" cy="3127254"/>
          </a:xfrm>
          <a:prstGeom prst="leftBrace">
            <a:avLst>
              <a:gd name="adj1" fmla="val 62500"/>
              <a:gd name="adj2" fmla="val 50811"/>
            </a:avLst>
          </a:prstGeom>
          <a:noFill/>
          <a:ln w="9525" cap="flat" cmpd="sng" algn="ctr">
            <a:solidFill>
              <a:srgbClr val="0E28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圆角矩形 27">
            <a:extLst>
              <a:ext uri="{FF2B5EF4-FFF2-40B4-BE49-F238E27FC236}">
                <a16:creationId xmlns:a16="http://schemas.microsoft.com/office/drawing/2014/main" id="{54A66BB2-24AE-81FE-F6F3-829DAEF1264E}"/>
              </a:ext>
            </a:extLst>
          </p:cNvPr>
          <p:cNvSpPr/>
          <p:nvPr/>
        </p:nvSpPr>
        <p:spPr>
          <a:xfrm>
            <a:off x="471557" y="4751811"/>
            <a:ext cx="662835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MFCC</a:t>
            </a:r>
            <a:endParaRPr kumimoji="1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28">
            <a:extLst>
              <a:ext uri="{FF2B5EF4-FFF2-40B4-BE49-F238E27FC236}">
                <a16:creationId xmlns:a16="http://schemas.microsoft.com/office/drawing/2014/main" id="{71E1B7BA-4393-B8B4-3C58-3CFC2FCAD1EF}"/>
              </a:ext>
            </a:extLst>
          </p:cNvPr>
          <p:cNvSpPr/>
          <p:nvPr/>
        </p:nvSpPr>
        <p:spPr>
          <a:xfrm>
            <a:off x="1250152" y="4758602"/>
            <a:ext cx="759827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Chroma </a:t>
            </a:r>
          </a:p>
        </p:txBody>
      </p:sp>
      <p:grpSp>
        <p:nvGrpSpPr>
          <p:cNvPr id="16" name="组合 32">
            <a:extLst>
              <a:ext uri="{FF2B5EF4-FFF2-40B4-BE49-F238E27FC236}">
                <a16:creationId xmlns:a16="http://schemas.microsoft.com/office/drawing/2014/main" id="{170A7E51-AFBD-CD27-6705-F80A0B920F8A}"/>
              </a:ext>
            </a:extLst>
          </p:cNvPr>
          <p:cNvGrpSpPr/>
          <p:nvPr/>
        </p:nvGrpSpPr>
        <p:grpSpPr>
          <a:xfrm>
            <a:off x="4437027" y="3733067"/>
            <a:ext cx="1401207" cy="1087621"/>
            <a:chOff x="4313352" y="2428346"/>
            <a:chExt cx="1401207" cy="1087621"/>
          </a:xfrm>
        </p:grpSpPr>
        <p:sp>
          <p:nvSpPr>
            <p:cNvPr id="17" name="圆角矩形 17">
              <a:extLst>
                <a:ext uri="{FF2B5EF4-FFF2-40B4-BE49-F238E27FC236}">
                  <a16:creationId xmlns:a16="http://schemas.microsoft.com/office/drawing/2014/main" id="{D1173CCF-211B-8D0A-5E78-ADC45029EBDF}"/>
                </a:ext>
              </a:extLst>
            </p:cNvPr>
            <p:cNvSpPr/>
            <p:nvPr/>
          </p:nvSpPr>
          <p:spPr>
            <a:xfrm>
              <a:off x="4376525" y="2428346"/>
              <a:ext cx="1274862" cy="1016428"/>
            </a:xfrm>
            <a:prstGeom prst="roundRect">
              <a:avLst>
                <a:gd name="adj" fmla="val 12307"/>
              </a:avLst>
            </a:prstGeom>
            <a:solidFill>
              <a:srgbClr val="E97132">
                <a:lumMod val="20000"/>
                <a:lumOff val="80000"/>
                <a:alpha val="71759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9">
              <a:extLst>
                <a:ext uri="{FF2B5EF4-FFF2-40B4-BE49-F238E27FC236}">
                  <a16:creationId xmlns:a16="http://schemas.microsoft.com/office/drawing/2014/main" id="{6403192E-4D81-7247-8404-3DEB35990443}"/>
                </a:ext>
              </a:extLst>
            </p:cNvPr>
            <p:cNvSpPr txBox="1"/>
            <p:nvPr/>
          </p:nvSpPr>
          <p:spPr>
            <a:xfrm>
              <a:off x="4313352" y="2592637"/>
              <a:ext cx="14012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Generative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Model</a:t>
              </a: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</a:endParaRPr>
            </a:p>
          </p:txBody>
        </p:sp>
      </p:grpSp>
      <p:sp>
        <p:nvSpPr>
          <p:cNvPr id="19" name="圆角矩形 30">
            <a:extLst>
              <a:ext uri="{FF2B5EF4-FFF2-40B4-BE49-F238E27FC236}">
                <a16:creationId xmlns:a16="http://schemas.microsoft.com/office/drawing/2014/main" id="{DCAF1718-1405-BBEF-ADCB-8BE46D5C4643}"/>
              </a:ext>
            </a:extLst>
          </p:cNvPr>
          <p:cNvSpPr/>
          <p:nvPr/>
        </p:nvSpPr>
        <p:spPr>
          <a:xfrm>
            <a:off x="2148199" y="4758602"/>
            <a:ext cx="662835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Beat</a:t>
            </a:r>
            <a:endParaRPr kumimoji="1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圆角矩形 31">
            <a:extLst>
              <a:ext uri="{FF2B5EF4-FFF2-40B4-BE49-F238E27FC236}">
                <a16:creationId xmlns:a16="http://schemas.microsoft.com/office/drawing/2014/main" id="{734724DB-4B0F-5435-5CD3-97049EEC1817}"/>
              </a:ext>
            </a:extLst>
          </p:cNvPr>
          <p:cNvSpPr/>
          <p:nvPr/>
        </p:nvSpPr>
        <p:spPr>
          <a:xfrm>
            <a:off x="2942821" y="4758602"/>
            <a:ext cx="759827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Envelop</a:t>
            </a:r>
            <a:endParaRPr kumimoji="1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圆角矩形标注 33">
            <a:extLst>
              <a:ext uri="{FF2B5EF4-FFF2-40B4-BE49-F238E27FC236}">
                <a16:creationId xmlns:a16="http://schemas.microsoft.com/office/drawing/2014/main" id="{F0BC0102-0D35-FF8A-7918-9BB4E45CA5FD}"/>
              </a:ext>
            </a:extLst>
          </p:cNvPr>
          <p:cNvSpPr/>
          <p:nvPr/>
        </p:nvSpPr>
        <p:spPr>
          <a:xfrm>
            <a:off x="3963913" y="1192814"/>
            <a:ext cx="1589392" cy="1223559"/>
          </a:xfrm>
          <a:prstGeom prst="wedgeRoundRectCallout">
            <a:avLst>
              <a:gd name="adj1" fmla="val -21329"/>
              <a:gd name="adj2" fmla="val 6452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 genre information</a:t>
            </a: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37" descr="图片包含 图表&#10;&#10;描述已自动生成">
            <a:extLst>
              <a:ext uri="{FF2B5EF4-FFF2-40B4-BE49-F238E27FC236}">
                <a16:creationId xmlns:a16="http://schemas.microsoft.com/office/drawing/2014/main" id="{975CDD7C-28B3-12D5-8043-73BA538494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983" t="42383" r="33254" b="29632"/>
          <a:stretch/>
        </p:blipFill>
        <p:spPr>
          <a:xfrm>
            <a:off x="6514925" y="1088346"/>
            <a:ext cx="1758300" cy="1432489"/>
          </a:xfrm>
          <a:prstGeom prst="rect">
            <a:avLst/>
          </a:prstGeom>
        </p:spPr>
      </p:pic>
      <p:sp>
        <p:nvSpPr>
          <p:cNvPr id="23" name="圆角矩形标注 34">
            <a:extLst>
              <a:ext uri="{FF2B5EF4-FFF2-40B4-BE49-F238E27FC236}">
                <a16:creationId xmlns:a16="http://schemas.microsoft.com/office/drawing/2014/main" id="{7DA75DA7-716D-992C-1422-EC98E0160692}"/>
              </a:ext>
            </a:extLst>
          </p:cNvPr>
          <p:cNvSpPr/>
          <p:nvPr/>
        </p:nvSpPr>
        <p:spPr>
          <a:xfrm>
            <a:off x="8478221" y="1192812"/>
            <a:ext cx="2878454" cy="1223559"/>
          </a:xfrm>
          <a:prstGeom prst="wedgeRoundRectCallout">
            <a:avLst>
              <a:gd name="adj1" fmla="val -59933"/>
              <a:gd name="adj2" fmla="val -22144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Based on 24-Joint dataset.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Lack of hand motion.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55" descr="卡通人物&#10;&#10;低可信度描述已自动生成">
            <a:extLst>
              <a:ext uri="{FF2B5EF4-FFF2-40B4-BE49-F238E27FC236}">
                <a16:creationId xmlns:a16="http://schemas.microsoft.com/office/drawing/2014/main" id="{22E540C9-A9C0-97AE-4F78-A2B6EC115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54" b="14168"/>
          <a:stretch/>
        </p:blipFill>
        <p:spPr>
          <a:xfrm>
            <a:off x="6364569" y="3206356"/>
            <a:ext cx="5256338" cy="2116182"/>
          </a:xfrm>
          <a:prstGeom prst="rect">
            <a:avLst/>
          </a:prstGeom>
        </p:spPr>
      </p:pic>
      <p:sp>
        <p:nvSpPr>
          <p:cNvPr id="25" name="椭圆 57">
            <a:extLst>
              <a:ext uri="{FF2B5EF4-FFF2-40B4-BE49-F238E27FC236}">
                <a16:creationId xmlns:a16="http://schemas.microsoft.com/office/drawing/2014/main" id="{66FE6437-3B68-0D96-A73D-E553452B9BF6}"/>
              </a:ext>
            </a:extLst>
          </p:cNvPr>
          <p:cNvSpPr/>
          <p:nvPr/>
        </p:nvSpPr>
        <p:spPr>
          <a:xfrm>
            <a:off x="7994667" y="4021497"/>
            <a:ext cx="674370" cy="67437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6" name="直线箭头连接符 60">
            <a:extLst>
              <a:ext uri="{FF2B5EF4-FFF2-40B4-BE49-F238E27FC236}">
                <a16:creationId xmlns:a16="http://schemas.microsoft.com/office/drawing/2014/main" id="{1C6429B5-802F-F30D-43A2-B4D5C26EED7E}"/>
              </a:ext>
            </a:extLst>
          </p:cNvPr>
          <p:cNvCxnSpPr>
            <a:cxnSpLocks/>
          </p:cNvCxnSpPr>
          <p:nvPr/>
        </p:nvCxnSpPr>
        <p:spPr>
          <a:xfrm>
            <a:off x="5892800" y="4264447"/>
            <a:ext cx="279980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文本框 61">
            <a:extLst>
              <a:ext uri="{FF2B5EF4-FFF2-40B4-BE49-F238E27FC236}">
                <a16:creationId xmlns:a16="http://schemas.microsoft.com/office/drawing/2014/main" id="{55AC089F-AE96-A452-982C-B68BC7D44917}"/>
              </a:ext>
            </a:extLst>
          </p:cNvPr>
          <p:cNvSpPr txBox="1"/>
          <p:nvPr/>
        </p:nvSpPr>
        <p:spPr>
          <a:xfrm>
            <a:off x="1168477" y="5435610"/>
            <a:ext cx="218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Music Condition </a:t>
            </a:r>
            <a:endParaRPr kumimoji="1"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62">
            <a:extLst>
              <a:ext uri="{FF2B5EF4-FFF2-40B4-BE49-F238E27FC236}">
                <a16:creationId xmlns:a16="http://schemas.microsoft.com/office/drawing/2014/main" id="{35D83D9B-7812-2967-079F-72546D598A9F}"/>
              </a:ext>
            </a:extLst>
          </p:cNvPr>
          <p:cNvSpPr txBox="1"/>
          <p:nvPr/>
        </p:nvSpPr>
        <p:spPr>
          <a:xfrm>
            <a:off x="7674828" y="5435610"/>
            <a:ext cx="336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Generated Dance Segment </a:t>
            </a:r>
            <a:endParaRPr kumimoji="1"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63">
            <a:extLst>
              <a:ext uri="{FF2B5EF4-FFF2-40B4-BE49-F238E27FC236}">
                <a16:creationId xmlns:a16="http://schemas.microsoft.com/office/drawing/2014/main" id="{BD7EC1D2-8A69-BB59-B84F-EF96D4730B83}"/>
              </a:ext>
            </a:extLst>
          </p:cNvPr>
          <p:cNvSpPr/>
          <p:nvPr/>
        </p:nvSpPr>
        <p:spPr>
          <a:xfrm>
            <a:off x="292100" y="2859386"/>
            <a:ext cx="11607800" cy="3037726"/>
          </a:xfrm>
          <a:prstGeom prst="roundRect">
            <a:avLst/>
          </a:prstGeom>
          <a:noFill/>
          <a:ln w="19050" cap="flat" cmpd="sng" algn="ctr">
            <a:solidFill>
              <a:srgbClr val="E8E8E8">
                <a:lumMod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4B39416-9FE0-A787-57AD-3970611B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21" y="357809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Music to Dance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C9FD5A-FCB3-F157-192D-2A13907A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589" y="6242447"/>
            <a:ext cx="11139277" cy="615553"/>
          </a:xfrm>
          <a:prstGeom prst="rect">
            <a:avLst/>
          </a:prstGeom>
          <a:solidFill>
            <a:srgbClr val="FFFD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X. Liu, Z. Feng, D. Kanojia, W. Wang, “DGFM: Full Body Dance Generation Driven by Music Foundation Models”, </a:t>
            </a:r>
            <a:r>
              <a:rPr kumimoji="0" lang="en-US" altLang="en-US" sz="1500" i="1" u="none" strike="noStrike" cap="none" normalizeH="0" baseline="0" dirty="0" err="1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NeurIPS</a:t>
            </a:r>
            <a:r>
              <a:rPr kumimoji="0" lang="en-US" altLang="en-US" sz="1500" i="1" u="none" strike="noStrike" cap="none" normalizeH="0" baseline="0" dirty="0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 2024 Workshop on Audio Imagination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, 2024.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4D809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ownload PDF">
            <a:hlinkClick r:id="rId6" tooltip="Download PDF"/>
            <a:extLst>
              <a:ext uri="{FF2B5EF4-FFF2-40B4-BE49-F238E27FC236}">
                <a16:creationId xmlns:a16="http://schemas.microsoft.com/office/drawing/2014/main" id="{AD62C0AF-07D7-629C-3CA9-2F43C2AB0B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7297" y="606052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15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162BF-B5F7-4177-B62E-35DC91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B25C88-9ECF-D946-8C09-7BC8C0E4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448" y="150966"/>
            <a:ext cx="2865120" cy="748454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0052-2F68-5DEA-A707-D242732B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6" y="73262"/>
            <a:ext cx="1531971" cy="451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871AB-63D9-5E76-3542-7B6E101019FD}"/>
              </a:ext>
            </a:extLst>
          </p:cNvPr>
          <p:cNvSpPr txBox="1"/>
          <p:nvPr/>
        </p:nvSpPr>
        <p:spPr>
          <a:xfrm>
            <a:off x="1391478" y="899420"/>
            <a:ext cx="103366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Introduction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 models &amp; large language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audio-language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Motivation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Example models &amp;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Open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Integration of audio and language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Applications of LALMs to various cross-modal generation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captioning (e.g. audio to text generation)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question answering and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Text to audio generation &amp; composition &amp; storytelling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Language guided audio source separation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LLMs for controllable audio editing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Neural audio 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Conclusions and future works </a:t>
            </a:r>
          </a:p>
        </p:txBody>
      </p:sp>
    </p:spTree>
    <p:extLst>
      <p:ext uri="{BB962C8B-B14F-4D97-AF65-F5344CB8AC3E}">
        <p14:creationId xmlns:p14="http://schemas.microsoft.com/office/powerpoint/2010/main" val="116755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7" y="266054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Demo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5BF8CFBA-DD75-CAE2-C89D-E5F3B7D7ACC9}"/>
              </a:ext>
            </a:extLst>
          </p:cNvPr>
          <p:cNvSpPr txBox="1"/>
          <p:nvPr/>
        </p:nvSpPr>
        <p:spPr>
          <a:xfrm>
            <a:off x="6066183" y="1900370"/>
            <a:ext cx="535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HanTang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music. </a:t>
            </a: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97398A18-9A31-68C2-A2C8-6308C7FBCB9A}"/>
              </a:ext>
            </a:extLst>
          </p:cNvPr>
          <p:cNvSpPr txBox="1"/>
          <p:nvPr/>
        </p:nvSpPr>
        <p:spPr>
          <a:xfrm>
            <a:off x="6066183" y="3740886"/>
            <a:ext cx="4341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Dai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20" descr="卡通人物&#10;&#10;低可信度描述已自动生成">
            <a:extLst>
              <a:ext uri="{FF2B5EF4-FFF2-40B4-BE49-F238E27FC236}">
                <a16:creationId xmlns:a16="http://schemas.microsoft.com/office/drawing/2014/main" id="{A3C48884-4A62-96CA-735A-645FD37A72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8633" y="500239"/>
            <a:ext cx="7989392" cy="1368508"/>
          </a:xfrm>
          <a:prstGeom prst="rect">
            <a:avLst/>
          </a:prstGeom>
        </p:spPr>
      </p:pic>
      <p:pic>
        <p:nvPicPr>
          <p:cNvPr id="10" name="图片 21" descr="卡通人物&#10;&#10;低可信度描述已自动生成">
            <a:extLst>
              <a:ext uri="{FF2B5EF4-FFF2-40B4-BE49-F238E27FC236}">
                <a16:creationId xmlns:a16="http://schemas.microsoft.com/office/drawing/2014/main" id="{8C876151-0F0D-D77A-9FBA-4F4BB3E141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32835" y="2421428"/>
            <a:ext cx="7660985" cy="1310815"/>
          </a:xfrm>
          <a:prstGeom prst="rect">
            <a:avLst/>
          </a:prstGeom>
        </p:spPr>
      </p:pic>
      <p:pic>
        <p:nvPicPr>
          <p:cNvPr id="11" name="图片 22" descr="卡通人物&#10;&#10;中度可信度描述已自动生成">
            <a:extLst>
              <a:ext uri="{FF2B5EF4-FFF2-40B4-BE49-F238E27FC236}">
                <a16:creationId xmlns:a16="http://schemas.microsoft.com/office/drawing/2014/main" id="{5DD0CDE0-074C-DC54-7C8A-5BB7DB1C7E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32836" y="4328964"/>
            <a:ext cx="7660985" cy="1245767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51A5A517-E098-EA9E-4B9D-85366AA66133}"/>
              </a:ext>
            </a:extLst>
          </p:cNvPr>
          <p:cNvSpPr txBox="1"/>
          <p:nvPr/>
        </p:nvSpPr>
        <p:spPr>
          <a:xfrm>
            <a:off x="6066183" y="5440926"/>
            <a:ext cx="51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Hiphop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143_slice48">
            <a:hlinkClick r:id="" action="ppaction://media"/>
            <a:extLst>
              <a:ext uri="{FF2B5EF4-FFF2-40B4-BE49-F238E27FC236}">
                <a16:creationId xmlns:a16="http://schemas.microsoft.com/office/drawing/2014/main" id="{D35EBDF9-6D07-3162-3356-8BE383AC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61919" y="3827285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6" name="036_slice25">
            <a:hlinkClick r:id="" action="ppaction://media"/>
            <a:extLst>
              <a:ext uri="{FF2B5EF4-FFF2-40B4-BE49-F238E27FC236}">
                <a16:creationId xmlns:a16="http://schemas.microsoft.com/office/drawing/2014/main" id="{F5D6A2BC-4D7B-C514-33DF-1B52973E86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61919" y="1982738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7" name="098_slice29">
            <a:hlinkClick r:id="" action="ppaction://media"/>
            <a:extLst>
              <a:ext uri="{FF2B5EF4-FFF2-40B4-BE49-F238E27FC236}">
                <a16:creationId xmlns:a16="http://schemas.microsoft.com/office/drawing/2014/main" id="{8F4886AE-D07F-2773-89E3-4051B9271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61919" y="5577157"/>
            <a:ext cx="210027" cy="210027"/>
          </a:xfrm>
          <a:prstGeom prst="rect">
            <a:avLst/>
          </a:prstGeom>
          <a:solidFill>
            <a:srgbClr val="E97132"/>
          </a:solidFill>
        </p:spPr>
      </p:pic>
      <p:grpSp>
        <p:nvGrpSpPr>
          <p:cNvPr id="18" name="组合 61">
            <a:extLst>
              <a:ext uri="{FF2B5EF4-FFF2-40B4-BE49-F238E27FC236}">
                <a16:creationId xmlns:a16="http://schemas.microsoft.com/office/drawing/2014/main" id="{0BC1CECE-472E-AFB4-673E-6C61808B335A}"/>
              </a:ext>
            </a:extLst>
          </p:cNvPr>
          <p:cNvGrpSpPr/>
          <p:nvPr/>
        </p:nvGrpSpPr>
        <p:grpSpPr>
          <a:xfrm>
            <a:off x="952627" y="2507033"/>
            <a:ext cx="1074721" cy="1534635"/>
            <a:chOff x="809194" y="3023868"/>
            <a:chExt cx="1074721" cy="1534635"/>
          </a:xfrm>
        </p:grpSpPr>
        <p:pic>
          <p:nvPicPr>
            <p:cNvPr id="19" name="图片 44" descr="图片包含 游戏机, 风筝, 体育&#10;&#10;描述已自动生成">
              <a:extLst>
                <a:ext uri="{FF2B5EF4-FFF2-40B4-BE49-F238E27FC236}">
                  <a16:creationId xmlns:a16="http://schemas.microsoft.com/office/drawing/2014/main" id="{6DE682A8-09B0-AF4A-A523-6BCDCE336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2237" t="43002" r="39689" b="28860"/>
            <a:stretch/>
          </p:blipFill>
          <p:spPr>
            <a:xfrm>
              <a:off x="809194" y="3023868"/>
              <a:ext cx="1074721" cy="1254885"/>
            </a:xfrm>
            <a:prstGeom prst="rect">
              <a:avLst/>
            </a:prstGeom>
          </p:spPr>
        </p:pic>
        <p:pic>
          <p:nvPicPr>
            <p:cNvPr id="20" name="065_slice29">
              <a:hlinkClick r:id="" action="ppaction://media"/>
              <a:extLst>
                <a:ext uri="{FF2B5EF4-FFF2-40B4-BE49-F238E27FC236}">
                  <a16:creationId xmlns:a16="http://schemas.microsoft.com/office/drawing/2014/main" id="{E107D7CB-4743-06AA-3E03-716C29B9F030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4418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1" name="组合 65">
            <a:extLst>
              <a:ext uri="{FF2B5EF4-FFF2-40B4-BE49-F238E27FC236}">
                <a16:creationId xmlns:a16="http://schemas.microsoft.com/office/drawing/2014/main" id="{4116A141-3B9D-D8DF-0FC8-DDD716A5EC3D}"/>
              </a:ext>
            </a:extLst>
          </p:cNvPr>
          <p:cNvGrpSpPr/>
          <p:nvPr/>
        </p:nvGrpSpPr>
        <p:grpSpPr>
          <a:xfrm>
            <a:off x="882695" y="4252221"/>
            <a:ext cx="1465664" cy="1534963"/>
            <a:chOff x="2425254" y="4780707"/>
            <a:chExt cx="1465664" cy="1534963"/>
          </a:xfrm>
        </p:grpSpPr>
        <p:pic>
          <p:nvPicPr>
            <p:cNvPr id="22" name="图片 54" descr="图片包含 游戏机, 风筝, 飞行&#10;&#10;描述已自动生成">
              <a:extLst>
                <a:ext uri="{FF2B5EF4-FFF2-40B4-BE49-F238E27FC236}">
                  <a16:creationId xmlns:a16="http://schemas.microsoft.com/office/drawing/2014/main" id="{82DF119B-7FBD-D1C6-CA1F-D369F49B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41435" t="40941" r="34577" b="30294"/>
            <a:stretch/>
          </p:blipFill>
          <p:spPr>
            <a:xfrm>
              <a:off x="2425254" y="4780707"/>
              <a:ext cx="1465664" cy="1318199"/>
            </a:xfrm>
            <a:prstGeom prst="rect">
              <a:avLst/>
            </a:prstGeom>
          </p:spPr>
        </p:pic>
        <p:pic>
          <p:nvPicPr>
            <p:cNvPr id="23" name="143_slice56">
              <a:hlinkClick r:id="" action="ppaction://media"/>
              <a:extLst>
                <a:ext uri="{FF2B5EF4-FFF2-40B4-BE49-F238E27FC236}">
                  <a16:creationId xmlns:a16="http://schemas.microsoft.com/office/drawing/2014/main" id="{E4AEA698-9711-65AC-0ED5-178B820CF964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6107243"/>
              <a:ext cx="208427" cy="208427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4" name="组合 60">
            <a:extLst>
              <a:ext uri="{FF2B5EF4-FFF2-40B4-BE49-F238E27FC236}">
                <a16:creationId xmlns:a16="http://schemas.microsoft.com/office/drawing/2014/main" id="{EB738D0B-AA45-AA43-F078-4CB1EBA49170}"/>
              </a:ext>
            </a:extLst>
          </p:cNvPr>
          <p:cNvGrpSpPr/>
          <p:nvPr/>
        </p:nvGrpSpPr>
        <p:grpSpPr>
          <a:xfrm>
            <a:off x="956256" y="674308"/>
            <a:ext cx="1465665" cy="1529265"/>
            <a:chOff x="2497989" y="1165711"/>
            <a:chExt cx="1465665" cy="1529265"/>
          </a:xfrm>
        </p:grpSpPr>
        <p:pic>
          <p:nvPicPr>
            <p:cNvPr id="25" name="132_slice13">
              <a:hlinkClick r:id="" action="ppaction://media"/>
              <a:extLst>
                <a:ext uri="{FF2B5EF4-FFF2-40B4-BE49-F238E27FC236}">
                  <a16:creationId xmlns:a16="http://schemas.microsoft.com/office/drawing/2014/main" id="{D4617BA6-F7BE-1531-4EF2-50761012FA7A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2486550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  <p:pic>
          <p:nvPicPr>
            <p:cNvPr id="26" name="图片 34" descr="图片包含 游戏机, 风筝, 水果, 体育&#10;&#10;描述已自动生成">
              <a:extLst>
                <a:ext uri="{FF2B5EF4-FFF2-40B4-BE49-F238E27FC236}">
                  <a16:creationId xmlns:a16="http://schemas.microsoft.com/office/drawing/2014/main" id="{8DFA9795-85FE-ADAD-DB2A-43C44B92C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43730" t="39544" r="29110" b="30247"/>
            <a:stretch/>
          </p:blipFill>
          <p:spPr>
            <a:xfrm>
              <a:off x="2497989" y="1165711"/>
              <a:ext cx="1465665" cy="1222619"/>
            </a:xfrm>
            <a:prstGeom prst="rect">
              <a:avLst/>
            </a:prstGeom>
          </p:spPr>
        </p:pic>
      </p:grpSp>
      <p:grpSp>
        <p:nvGrpSpPr>
          <p:cNvPr id="27" name="组合 59">
            <a:extLst>
              <a:ext uri="{FF2B5EF4-FFF2-40B4-BE49-F238E27FC236}">
                <a16:creationId xmlns:a16="http://schemas.microsoft.com/office/drawing/2014/main" id="{285733C4-6592-EE82-0F3B-DBF7AC49829C}"/>
              </a:ext>
            </a:extLst>
          </p:cNvPr>
          <p:cNvGrpSpPr/>
          <p:nvPr/>
        </p:nvGrpSpPr>
        <p:grpSpPr>
          <a:xfrm>
            <a:off x="2521201" y="573075"/>
            <a:ext cx="1513150" cy="1636105"/>
            <a:chOff x="701666" y="1052566"/>
            <a:chExt cx="1513150" cy="1636105"/>
          </a:xfrm>
        </p:grpSpPr>
        <p:pic>
          <p:nvPicPr>
            <p:cNvPr id="28" name="图片 47" descr="图表, 雷达图&#10;&#10;描述已自动生成">
              <a:extLst>
                <a:ext uri="{FF2B5EF4-FFF2-40B4-BE49-F238E27FC236}">
                  <a16:creationId xmlns:a16="http://schemas.microsoft.com/office/drawing/2014/main" id="{0E180B8F-92F5-F777-A379-01B3AD94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3475" t="37234" r="28693" b="29203"/>
            <a:stretch/>
          </p:blipFill>
          <p:spPr>
            <a:xfrm>
              <a:off x="701666" y="1052566"/>
              <a:ext cx="1513150" cy="1368508"/>
            </a:xfrm>
            <a:prstGeom prst="rect">
              <a:avLst/>
            </a:prstGeom>
          </p:spPr>
        </p:pic>
        <p:pic>
          <p:nvPicPr>
            <p:cNvPr id="29" name="037_slice18">
              <a:hlinkClick r:id="" action="ppaction://media"/>
              <a:extLst>
                <a:ext uri="{FF2B5EF4-FFF2-40B4-BE49-F238E27FC236}">
                  <a16:creationId xmlns:a16="http://schemas.microsoft.com/office/drawing/2014/main" id="{3D51081F-9B85-A0A9-3CA6-CCA278998760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9815" y="2480245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0" name="组合 63">
            <a:extLst>
              <a:ext uri="{FF2B5EF4-FFF2-40B4-BE49-F238E27FC236}">
                <a16:creationId xmlns:a16="http://schemas.microsoft.com/office/drawing/2014/main" id="{01975110-9797-6B44-E53E-9C95D1560DEE}"/>
              </a:ext>
            </a:extLst>
          </p:cNvPr>
          <p:cNvGrpSpPr/>
          <p:nvPr/>
        </p:nvGrpSpPr>
        <p:grpSpPr>
          <a:xfrm>
            <a:off x="2809631" y="2269654"/>
            <a:ext cx="799228" cy="1772014"/>
            <a:chOff x="2666198" y="2786489"/>
            <a:chExt cx="799228" cy="1772014"/>
          </a:xfrm>
        </p:grpSpPr>
        <p:pic>
          <p:nvPicPr>
            <p:cNvPr id="31" name="图片 32" descr="图片包含 风筝, 游戏机, 飞行&#10;&#10;描述已自动生成">
              <a:extLst>
                <a:ext uri="{FF2B5EF4-FFF2-40B4-BE49-F238E27FC236}">
                  <a16:creationId xmlns:a16="http://schemas.microsoft.com/office/drawing/2014/main" id="{122BBA88-E216-089B-8915-2DDB843A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43907" t="36618" r="41838" b="27178"/>
            <a:stretch/>
          </p:blipFill>
          <p:spPr>
            <a:xfrm>
              <a:off x="2666198" y="2786489"/>
              <a:ext cx="799228" cy="1522303"/>
            </a:xfrm>
            <a:prstGeom prst="rect">
              <a:avLst/>
            </a:prstGeom>
          </p:spPr>
        </p:pic>
        <p:pic>
          <p:nvPicPr>
            <p:cNvPr id="32" name="063_slice10">
              <a:hlinkClick r:id="" action="ppaction://media"/>
              <a:extLst>
                <a:ext uri="{FF2B5EF4-FFF2-40B4-BE49-F238E27FC236}">
                  <a16:creationId xmlns:a16="http://schemas.microsoft.com/office/drawing/2014/main" id="{51F51CD7-46B0-FCB4-A20B-30E969F6DC84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3" name="组合 73">
            <a:extLst>
              <a:ext uri="{FF2B5EF4-FFF2-40B4-BE49-F238E27FC236}">
                <a16:creationId xmlns:a16="http://schemas.microsoft.com/office/drawing/2014/main" id="{A7EF0A37-22D2-E54C-5AE6-C702165EAEE3}"/>
              </a:ext>
            </a:extLst>
          </p:cNvPr>
          <p:cNvGrpSpPr/>
          <p:nvPr/>
        </p:nvGrpSpPr>
        <p:grpSpPr>
          <a:xfrm>
            <a:off x="2767956" y="4193598"/>
            <a:ext cx="813123" cy="1593586"/>
            <a:chOff x="1118603" y="4703389"/>
            <a:chExt cx="813123" cy="1593586"/>
          </a:xfrm>
        </p:grpSpPr>
        <p:pic>
          <p:nvPicPr>
            <p:cNvPr id="34" name="图片 70" descr="图片包含 风筝, 游戏机&#10;&#10;描述已自动生成">
              <a:extLst>
                <a:ext uri="{FF2B5EF4-FFF2-40B4-BE49-F238E27FC236}">
                  <a16:creationId xmlns:a16="http://schemas.microsoft.com/office/drawing/2014/main" id="{20476156-F5F9-85CA-4925-6807D397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44691" t="39500" r="41801" b="29751"/>
            <a:stretch/>
          </p:blipFill>
          <p:spPr>
            <a:xfrm>
              <a:off x="1118603" y="4703389"/>
              <a:ext cx="813123" cy="1388177"/>
            </a:xfrm>
            <a:prstGeom prst="rect">
              <a:avLst/>
            </a:prstGeom>
          </p:spPr>
        </p:pic>
        <p:pic>
          <p:nvPicPr>
            <p:cNvPr id="35" name="211_slice28">
              <a:hlinkClick r:id="" action="ppaction://media"/>
              <a:extLst>
                <a:ext uri="{FF2B5EF4-FFF2-40B4-BE49-F238E27FC236}">
                  <a16:creationId xmlns:a16="http://schemas.microsoft.com/office/drawing/2014/main" id="{FB131775-CC09-FFAB-5AAF-5B6C94901F5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417668" y="6080211"/>
              <a:ext cx="216764" cy="216764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E9F273-F2AD-7572-2B84-28067EEE4426}"/>
              </a:ext>
            </a:extLst>
          </p:cNvPr>
          <p:cNvSpPr txBox="1"/>
          <p:nvPr/>
        </p:nvSpPr>
        <p:spPr>
          <a:xfrm>
            <a:off x="564337" y="6043972"/>
            <a:ext cx="11329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X. Liu, X. Dong, S. Qian, D. Kanojia, </a:t>
            </a:r>
            <a:r>
              <a:rPr lang="en-GB" sz="1600" dirty="0">
                <a:solidFill>
                  <a:srgbClr val="413839"/>
                </a:solidFill>
                <a:latin typeface="Times New Roman" panose="02020603050405020304" pitchFamily="18" charset="0"/>
              </a:rPr>
              <a:t>W. Wang, 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and Z. Feng, "</a:t>
            </a:r>
            <a:r>
              <a:rPr lang="en-GB" sz="16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GCDance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Genre-Controlled Music-Driven 3D Full Body Dance Generation," </a:t>
            </a:r>
            <a:r>
              <a:rPr lang="en-GB" sz="16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IEEE Transactions on Multimedia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2026. [</a:t>
            </a:r>
            <a:r>
              <a:rPr lang="en-GB" sz="1600" b="0" i="0" dirty="0" err="1">
                <a:effectLst/>
                <a:latin typeface="Times New Roman" panose="02020603050405020304" pitchFamily="18" charset="0"/>
                <a:hlinkClick r:id="rId31"/>
              </a:rPr>
              <a:t>arXiv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] [</a:t>
            </a:r>
            <a:r>
              <a:rPr lang="en-GB" sz="1600" b="0" i="0" dirty="0">
                <a:effectLst/>
                <a:latin typeface="Times New Roman" panose="02020603050405020304" pitchFamily="18" charset="0"/>
                <a:hlinkClick r:id="rId32"/>
              </a:rPr>
              <a:t>PDF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] [</a:t>
            </a:r>
            <a:r>
              <a:rPr lang="en-GB" sz="1600" b="0" i="0" dirty="0">
                <a:effectLst/>
                <a:latin typeface="Times New Roman" panose="02020603050405020304" pitchFamily="18" charset="0"/>
                <a:hlinkClick r:id="rId33"/>
              </a:rPr>
              <a:t>code, data, &amp; demo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]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27306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C81189-DA7A-09A5-1B74-D6FFC0D5F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6DED-F81D-8906-B316-BF146185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Task 4: Language-Queried Audio Source Separation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8787FE-4A4A-67FC-7CB0-B61BE8BAD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46CAC-0979-A186-5998-0518CE91C950}"/>
              </a:ext>
            </a:extLst>
          </p:cNvPr>
          <p:cNvSpPr txBox="1">
            <a:spLocks/>
          </p:cNvSpPr>
          <p:nvPr/>
        </p:nvSpPr>
        <p:spPr>
          <a:xfrm>
            <a:off x="1840046" y="1359650"/>
            <a:ext cx="5775157" cy="10986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endParaRPr lang="en-GB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6907B-EA19-8994-110F-F23EF33C24F5}"/>
              </a:ext>
            </a:extLst>
          </p:cNvPr>
          <p:cNvSpPr txBox="1"/>
          <p:nvPr/>
        </p:nvSpPr>
        <p:spPr>
          <a:xfrm>
            <a:off x="2456534" y="1932587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74C2-9F22-4C69-D0FC-89900D3A0644}"/>
              </a:ext>
            </a:extLst>
          </p:cNvPr>
          <p:cNvSpPr txBox="1"/>
          <p:nvPr/>
        </p:nvSpPr>
        <p:spPr>
          <a:xfrm>
            <a:off x="380260" y="1214315"/>
            <a:ext cx="58336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</a:rPr>
              <a:t>LASS – Separate a </a:t>
            </a:r>
            <a:r>
              <a:rPr lang="en-US" sz="1800" b="1" dirty="0">
                <a:latin typeface="Georgia" panose="02040502050405020303" pitchFamily="18" charset="0"/>
              </a:rPr>
              <a:t>target source </a:t>
            </a:r>
            <a:r>
              <a:rPr lang="en-US" sz="1800" dirty="0">
                <a:latin typeface="Georgia" panose="02040502050405020303" pitchFamily="18" charset="0"/>
              </a:rPr>
              <a:t>from an audio mixture based on the </a:t>
            </a:r>
            <a:r>
              <a:rPr lang="en-US" sz="1800" b="1" dirty="0">
                <a:latin typeface="Georgia" panose="02040502050405020303" pitchFamily="18" charset="0"/>
              </a:rPr>
              <a:t>natural language descriptions</a:t>
            </a:r>
            <a:r>
              <a:rPr lang="en-US" sz="1800" dirty="0">
                <a:latin typeface="Georgia" panose="02040502050405020303" pitchFamily="18" charset="0"/>
              </a:rPr>
              <a:t> of the target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</a:rPr>
              <a:t>First attempt bridging audio source separation and natural language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</a:rPr>
              <a:t>Support input arbitrary text to separate desired sound sources</a:t>
            </a:r>
            <a:endParaRPr lang="en-US" sz="1800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E541BC-C181-D4FF-92AA-BD8F13F5D5B2}"/>
              </a:ext>
            </a:extLst>
          </p:cNvPr>
          <p:cNvSpPr/>
          <p:nvPr/>
        </p:nvSpPr>
        <p:spPr>
          <a:xfrm>
            <a:off x="3465566" y="4413974"/>
            <a:ext cx="1749206" cy="91974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LASS</a:t>
            </a:r>
            <a:endParaRPr lang="en-CN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Down Arrow 9">
            <a:extLst>
              <a:ext uri="{FF2B5EF4-FFF2-40B4-BE49-F238E27FC236}">
                <a16:creationId xmlns:a16="http://schemas.microsoft.com/office/drawing/2014/main" id="{E9CADACF-2C27-6E91-D3D9-CCC8C67A05AA}"/>
              </a:ext>
            </a:extLst>
          </p:cNvPr>
          <p:cNvSpPr/>
          <p:nvPr/>
        </p:nvSpPr>
        <p:spPr>
          <a:xfrm rot="16200000" flipH="1">
            <a:off x="2832233" y="4581880"/>
            <a:ext cx="186027" cy="583935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E4E3B5-B1F7-BA3D-7FFC-0A021369E14B}"/>
              </a:ext>
            </a:extLst>
          </p:cNvPr>
          <p:cNvSpPr/>
          <p:nvPr/>
        </p:nvSpPr>
        <p:spPr>
          <a:xfrm>
            <a:off x="1741491" y="3564972"/>
            <a:ext cx="5833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latin typeface="Georgia" panose="02040502050405020303" pitchFamily="18" charset="0"/>
              </a:rPr>
              <a:t>Language Query: A </a:t>
            </a:r>
            <a:r>
              <a:rPr lang="en-CN" sz="1600" i="1" dirty="0">
                <a:latin typeface="Georgia" panose="02040502050405020303" pitchFamily="18" charset="0"/>
              </a:rPr>
              <a:t>bird is chirping under the thunder storm </a:t>
            </a:r>
          </a:p>
        </p:txBody>
      </p:sp>
      <p:sp>
        <p:nvSpPr>
          <p:cNvPr id="16" name="Down Arrow 12">
            <a:extLst>
              <a:ext uri="{FF2B5EF4-FFF2-40B4-BE49-F238E27FC236}">
                <a16:creationId xmlns:a16="http://schemas.microsoft.com/office/drawing/2014/main" id="{6F4299DA-6A85-3AD6-60AD-D552E7E138CE}"/>
              </a:ext>
            </a:extLst>
          </p:cNvPr>
          <p:cNvSpPr/>
          <p:nvPr/>
        </p:nvSpPr>
        <p:spPr>
          <a:xfrm rot="16200000" flipH="1">
            <a:off x="5662077" y="4581880"/>
            <a:ext cx="186027" cy="583935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0" name="dog-bird.wav">
            <a:hlinkClick r:id="" action="ppaction://media"/>
            <a:extLst>
              <a:ext uri="{FF2B5EF4-FFF2-40B4-BE49-F238E27FC236}">
                <a16:creationId xmlns:a16="http://schemas.microsoft.com/office/drawing/2014/main" id="{35736089-F891-FB5D-EBA9-ACED8357D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/>
        </p:blipFill>
        <p:spPr>
          <a:xfrm>
            <a:off x="297559" y="4429713"/>
            <a:ext cx="2087368" cy="919749"/>
          </a:xfrm>
          <a:prstGeom prst="rect">
            <a:avLst/>
          </a:prstGeom>
        </p:spPr>
      </p:pic>
      <p:pic>
        <p:nvPicPr>
          <p:cNvPr id="21" name="bird.wav">
            <a:hlinkClick r:id="" action="ppaction://media"/>
            <a:extLst>
              <a:ext uri="{FF2B5EF4-FFF2-40B4-BE49-F238E27FC236}">
                <a16:creationId xmlns:a16="http://schemas.microsoft.com/office/drawing/2014/main" id="{2AE2BA22-F5B9-EC17-5D31-700CE1C3C9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/>
          <a:stretch/>
        </p:blipFill>
        <p:spPr>
          <a:xfrm>
            <a:off x="6295413" y="4413974"/>
            <a:ext cx="2087368" cy="929216"/>
          </a:xfrm>
          <a:prstGeom prst="rect">
            <a:avLst/>
          </a:prstGeom>
        </p:spPr>
      </p:pic>
      <p:sp>
        <p:nvSpPr>
          <p:cNvPr id="24" name="Down Arrow 15">
            <a:extLst>
              <a:ext uri="{FF2B5EF4-FFF2-40B4-BE49-F238E27FC236}">
                <a16:creationId xmlns:a16="http://schemas.microsoft.com/office/drawing/2014/main" id="{E8587177-F14E-0B71-5F1F-6E8899BBABB5}"/>
              </a:ext>
            </a:extLst>
          </p:cNvPr>
          <p:cNvSpPr/>
          <p:nvPr/>
        </p:nvSpPr>
        <p:spPr>
          <a:xfrm flipH="1">
            <a:off x="4215272" y="3988192"/>
            <a:ext cx="249793" cy="30777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7C1CE2-2ABF-0EB7-6B51-8B879077AA48}"/>
              </a:ext>
            </a:extLst>
          </p:cNvPr>
          <p:cNvSpPr txBox="1"/>
          <p:nvPr/>
        </p:nvSpPr>
        <p:spPr>
          <a:xfrm>
            <a:off x="569144" y="6015523"/>
            <a:ext cx="1097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X. Liu, H. Liu, Q. Kong, X. Mei, J. Zhao, Q. Huang, M.D. 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Plumbley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and 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W. </a:t>
            </a:r>
            <a:r>
              <a:rPr lang="en-GB" sz="140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Wang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,"Separate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 What You Describe: Language-Queried Audio Source Separation,"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23rd </a:t>
            </a:r>
            <a:r>
              <a:rPr lang="en-GB" sz="1400" b="0" i="1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Interspeech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 Conference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(INTERSPEECH 2022), 18-22 September, 2022, Incheon, Korea.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07BCE1-2018-EC76-7B4C-FAD951FF0661}"/>
              </a:ext>
            </a:extLst>
          </p:cNvPr>
          <p:cNvSpPr txBox="1"/>
          <p:nvPr/>
        </p:nvSpPr>
        <p:spPr>
          <a:xfrm>
            <a:off x="8191627" y="1025324"/>
            <a:ext cx="3992792" cy="4889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Existing methods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LASS-Net (Liu et al 2022): first LASS model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 err="1">
                <a:latin typeface="Georgia" panose="02040502050405020303" pitchFamily="18" charset="0"/>
              </a:rPr>
              <a:t>SoundFilter</a:t>
            </a:r>
            <a:r>
              <a:rPr lang="en-US" dirty="0">
                <a:latin typeface="Georgia" panose="02040502050405020303" pitchFamily="18" charset="0"/>
              </a:rPr>
              <a:t> (Kilgour 2022): exploiting audio supervision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 err="1">
                <a:latin typeface="Georgia" panose="02040502050405020303" pitchFamily="18" charset="0"/>
              </a:rPr>
              <a:t>CLIPSep</a:t>
            </a:r>
            <a:r>
              <a:rPr lang="en-US" dirty="0">
                <a:latin typeface="Georgia" panose="02040502050405020303" pitchFamily="18" charset="0"/>
              </a:rPr>
              <a:t> (Dong et al. 2023): exploiting visual supervision</a:t>
            </a:r>
            <a:endParaRPr lang="en-US" b="1" dirty="0">
              <a:latin typeface="Georgia" panose="02040502050405020303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Challenges 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Small scale of data available for training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Open-domain source separation with texts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Overlapping sound events 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Processing artefacts and incomplete separation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3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484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2C60E-4A68-FBD2-C860-C51A63A5A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B4E8E-3532-A0E8-F44C-3AD1DFF0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Task 4: </a:t>
            </a:r>
            <a:r>
              <a:rPr lang="en-GB" sz="3000" b="1" dirty="0" err="1">
                <a:solidFill>
                  <a:srgbClr val="0070C0"/>
                </a:solidFill>
              </a:rPr>
              <a:t>AudioSep</a:t>
            </a:r>
            <a:r>
              <a:rPr lang="en-GB" sz="3000" dirty="0">
                <a:solidFill>
                  <a:srgbClr val="0070C0"/>
                </a:solidFill>
              </a:rPr>
              <a:t> -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497C8-F30B-DB5C-7DE4-D5214CBE1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92E6E-90B5-C14F-0F54-FDE2EC174B3B}"/>
              </a:ext>
            </a:extLst>
          </p:cNvPr>
          <p:cNvSpPr txBox="1"/>
          <p:nvPr/>
        </p:nvSpPr>
        <p:spPr>
          <a:xfrm>
            <a:off x="3567726" y="190177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F8B8B0-45FD-E595-80B8-CC1F70A04BF1}"/>
              </a:ext>
            </a:extLst>
          </p:cNvPr>
          <p:cNvSpPr txBox="1">
            <a:spLocks/>
          </p:cNvSpPr>
          <p:nvPr/>
        </p:nvSpPr>
        <p:spPr>
          <a:xfrm>
            <a:off x="2057825" y="2466864"/>
            <a:ext cx="7305587" cy="18779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 marL="285744" indent="-285744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CD9DD-3658-D62B-60E7-D9D6DC8C928F}"/>
              </a:ext>
            </a:extLst>
          </p:cNvPr>
          <p:cNvSpPr txBox="1"/>
          <p:nvPr/>
        </p:nvSpPr>
        <p:spPr>
          <a:xfrm>
            <a:off x="1063487" y="1258280"/>
            <a:ext cx="911018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2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CLAP/CLIP + </a:t>
            </a:r>
            <a:r>
              <a:rPr lang="en-US" dirty="0" err="1">
                <a:latin typeface="Georgia" panose="02040502050405020303" pitchFamily="18" charset="0"/>
              </a:rPr>
              <a:t>ResUNet</a:t>
            </a:r>
            <a:r>
              <a:rPr lang="en-US" dirty="0">
                <a:latin typeface="Georgia" panose="02040502050405020303" pitchFamily="18" charset="0"/>
              </a:rPr>
              <a:t>, trained with </a:t>
            </a:r>
            <a:r>
              <a:rPr lang="en-US" b="1" dirty="0">
                <a:latin typeface="Georgia" panose="02040502050405020303" pitchFamily="18" charset="0"/>
              </a:rPr>
              <a:t>14,000 </a:t>
            </a:r>
            <a:r>
              <a:rPr lang="en-US" dirty="0">
                <a:latin typeface="Georgia" panose="02040502050405020303" pitchFamily="18" charset="0"/>
              </a:rPr>
              <a:t>hours of multimodal data</a:t>
            </a:r>
          </a:p>
          <a:p>
            <a:pPr marL="285732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 foundation model for open-domain sound separation with texts</a:t>
            </a:r>
          </a:p>
          <a:p>
            <a:pPr marL="285732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Impressive zero-shot performance in separating speech, music, sounds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E3DFA-836F-E5F9-2B9E-C2E09A39E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68" y="2253562"/>
            <a:ext cx="11291130" cy="3052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C973AD-4DDB-676C-1FD8-808B26F09632}"/>
              </a:ext>
            </a:extLst>
          </p:cNvPr>
          <p:cNvSpPr txBox="1"/>
          <p:nvPr/>
        </p:nvSpPr>
        <p:spPr>
          <a:xfrm>
            <a:off x="1682774" y="629310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Demo</a:t>
            </a:r>
            <a:r>
              <a:rPr lang="en-GB" sz="18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E57A2-D793-5F13-53F4-F49BF0D07EA1}"/>
              </a:ext>
            </a:extLst>
          </p:cNvPr>
          <p:cNvSpPr txBox="1"/>
          <p:nvPr/>
        </p:nvSpPr>
        <p:spPr>
          <a:xfrm>
            <a:off x="2809671" y="627168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https://huggingface.co/spaces/Audio-AGI/AudioSep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7C061-F76A-B919-C85B-DA4D44B976DB}"/>
              </a:ext>
            </a:extLst>
          </p:cNvPr>
          <p:cNvSpPr txBox="1"/>
          <p:nvPr/>
        </p:nvSpPr>
        <p:spPr>
          <a:xfrm>
            <a:off x="1653158" y="5599720"/>
            <a:ext cx="9331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X. Liu, Q. Kong, Y. Zhao, H. Liu, Y. Yuan, Y. Liu, R. Xia, Y. Wang, M. D.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Plumbley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 W. Wang, "Separate anything you describe,"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IEEE Transactions on Audio Speech and Language Processing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vol. 33, 458--471, 2025. [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PDF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[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code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6942477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C11F19-6906-8B3B-2069-9CA3AB9A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D060-6E4C-7995-AA7F-9F300C24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6" y="12550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Task 4: </a:t>
            </a:r>
            <a:r>
              <a:rPr lang="en-GB" sz="3000" dirty="0" err="1">
                <a:solidFill>
                  <a:srgbClr val="0070C0"/>
                </a:solidFill>
              </a:rPr>
              <a:t>AudioSep</a:t>
            </a:r>
            <a:r>
              <a:rPr lang="en-GB" sz="3000" dirty="0">
                <a:solidFill>
                  <a:srgbClr val="0070C0"/>
                </a:solidFill>
              </a:rPr>
              <a:t> - </a:t>
            </a:r>
            <a:r>
              <a:rPr lang="en-US" altLang="zh-CN" sz="3000" dirty="0">
                <a:solidFill>
                  <a:srgbClr val="0070C0"/>
                </a:solidFill>
              </a:rPr>
              <a:t>Demo</a:t>
            </a:r>
            <a:endParaRPr lang="en-GB" sz="30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8EFDD-0F63-1A61-67CD-592937736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68330F-60B6-B55D-FBE0-AB3DA3F1A4F6}"/>
              </a:ext>
            </a:extLst>
          </p:cNvPr>
          <p:cNvSpPr txBox="1">
            <a:spLocks/>
          </p:cNvSpPr>
          <p:nvPr/>
        </p:nvSpPr>
        <p:spPr>
          <a:xfrm>
            <a:off x="3102315" y="1786674"/>
            <a:ext cx="5775157" cy="1098697"/>
          </a:xfrm>
          <a:prstGeom prst="rect">
            <a:avLst/>
          </a:prstGeom>
          <a:effectLst>
            <a:glow rad="63500">
              <a:srgbClr val="006AA0">
                <a:satMod val="175000"/>
                <a:alpha val="40000"/>
              </a:srgb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Georgi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98DF1-0140-EF98-A37E-054923D04FF3}"/>
              </a:ext>
            </a:extLst>
          </p:cNvPr>
          <p:cNvSpPr txBox="1"/>
          <p:nvPr/>
        </p:nvSpPr>
        <p:spPr>
          <a:xfrm>
            <a:off x="3330424" y="1070180"/>
            <a:ext cx="4368664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Human query: “The engine sound of a vehicle”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E128D-D210-AE02-AEB3-482219A2D421}"/>
              </a:ext>
            </a:extLst>
          </p:cNvPr>
          <p:cNvSpPr txBox="1"/>
          <p:nvPr/>
        </p:nvSpPr>
        <p:spPr>
          <a:xfrm>
            <a:off x="3209729" y="4005638"/>
            <a:ext cx="467964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Human query: “The sound of hitting the keyboard”</a:t>
            </a:r>
          </a:p>
        </p:txBody>
      </p:sp>
      <p:pic>
        <p:nvPicPr>
          <p:cNvPr id="6" name="Picture 5" descr="A picture containing curtain&#10;&#10;Description automatically generated">
            <a:extLst>
              <a:ext uri="{FF2B5EF4-FFF2-40B4-BE49-F238E27FC236}">
                <a16:creationId xmlns:a16="http://schemas.microsoft.com/office/drawing/2014/main" id="{C2005E63-64C6-F930-29B0-CD2730597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05" y="1997906"/>
            <a:ext cx="2330578" cy="1736656"/>
          </a:xfrm>
          <a:prstGeom prst="rect">
            <a:avLst/>
          </a:prstGeom>
        </p:spPr>
      </p:pic>
      <p:pic>
        <p:nvPicPr>
          <p:cNvPr id="7" name="Picture 6" descr="A picture containing sunset&#10;&#10;Description automatically generated">
            <a:extLst>
              <a:ext uri="{FF2B5EF4-FFF2-40B4-BE49-F238E27FC236}">
                <a16:creationId xmlns:a16="http://schemas.microsoft.com/office/drawing/2014/main" id="{675B58DE-26FD-8ACB-F953-024D60F3C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66" y="2002572"/>
            <a:ext cx="2330577" cy="1736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A495AB-6B9B-D362-4532-1752F7130A76}"/>
              </a:ext>
            </a:extLst>
          </p:cNvPr>
          <p:cNvSpPr txBox="1"/>
          <p:nvPr/>
        </p:nvSpPr>
        <p:spPr>
          <a:xfrm>
            <a:off x="4179511" y="1430507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Mix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D98E7-8B51-CD77-6755-35649B700C6A}"/>
              </a:ext>
            </a:extLst>
          </p:cNvPr>
          <p:cNvSpPr txBox="1"/>
          <p:nvPr/>
        </p:nvSpPr>
        <p:spPr>
          <a:xfrm>
            <a:off x="5829667" y="1452478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Separated</a:t>
            </a:r>
          </a:p>
        </p:txBody>
      </p:sp>
      <p:pic>
        <p:nvPicPr>
          <p:cNvPr id="11" name="engine-mix">
            <a:hlinkClick r:id="" action="ppaction://media"/>
            <a:extLst>
              <a:ext uri="{FF2B5EF4-FFF2-40B4-BE49-F238E27FC236}">
                <a16:creationId xmlns:a16="http://schemas.microsoft.com/office/drawing/2014/main" id="{6D9B0747-EA70-A2C7-C630-A209FB379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79686" y="1376326"/>
            <a:ext cx="436563" cy="436563"/>
          </a:xfrm>
          <a:prstGeom prst="rect">
            <a:avLst/>
          </a:prstGeom>
        </p:spPr>
      </p:pic>
      <p:pic>
        <p:nvPicPr>
          <p:cNvPr id="12" name="engine-human">
            <a:hlinkClick r:id="" action="ppaction://media"/>
            <a:extLst>
              <a:ext uri="{FF2B5EF4-FFF2-40B4-BE49-F238E27FC236}">
                <a16:creationId xmlns:a16="http://schemas.microsoft.com/office/drawing/2014/main" id="{63EDF564-5502-E535-8C5D-06B0C47C59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12444" y="1417327"/>
            <a:ext cx="436563" cy="436563"/>
          </a:xfrm>
          <a:prstGeom prst="rect">
            <a:avLst/>
          </a:prstGeom>
        </p:spPr>
      </p:pic>
      <p:pic>
        <p:nvPicPr>
          <p:cNvPr id="13" name="Picture 1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BCA5F491-BEED-3470-0F74-7F9C2DA918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05" y="4812142"/>
            <a:ext cx="2225879" cy="1658638"/>
          </a:xfrm>
          <a:prstGeom prst="rect">
            <a:avLst/>
          </a:prstGeom>
        </p:spPr>
      </p:pic>
      <p:pic>
        <p:nvPicPr>
          <p:cNvPr id="14" name="Picture 13" descr="A picture containing curtain&#10;&#10;Description automatically generated">
            <a:extLst>
              <a:ext uri="{FF2B5EF4-FFF2-40B4-BE49-F238E27FC236}">
                <a16:creationId xmlns:a16="http://schemas.microsoft.com/office/drawing/2014/main" id="{08288B6B-4D58-D507-5E57-728C0BD37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01" y="4812142"/>
            <a:ext cx="2225879" cy="16586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418D5F-E1AB-8BF4-6838-0985B88C2EF0}"/>
              </a:ext>
            </a:extLst>
          </p:cNvPr>
          <p:cNvSpPr txBox="1"/>
          <p:nvPr/>
        </p:nvSpPr>
        <p:spPr>
          <a:xfrm>
            <a:off x="4232407" y="4398648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Mix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643B54-1A95-EC02-79C5-CB78231E4570}"/>
              </a:ext>
            </a:extLst>
          </p:cNvPr>
          <p:cNvSpPr txBox="1"/>
          <p:nvPr/>
        </p:nvSpPr>
        <p:spPr>
          <a:xfrm>
            <a:off x="5952391" y="4416185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Separated</a:t>
            </a:r>
          </a:p>
        </p:txBody>
      </p:sp>
      <p:pic>
        <p:nvPicPr>
          <p:cNvPr id="17" name="keyboard-mix">
            <a:hlinkClick r:id="" action="ppaction://media"/>
            <a:extLst>
              <a:ext uri="{FF2B5EF4-FFF2-40B4-BE49-F238E27FC236}">
                <a16:creationId xmlns:a16="http://schemas.microsoft.com/office/drawing/2014/main" id="{8DF89DAD-9642-8BE7-1172-5E46C794EE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91813" y="4299161"/>
            <a:ext cx="436563" cy="436563"/>
          </a:xfrm>
          <a:prstGeom prst="rect">
            <a:avLst/>
          </a:prstGeom>
        </p:spPr>
      </p:pic>
      <p:pic>
        <p:nvPicPr>
          <p:cNvPr id="18" name="keyboard-human">
            <a:hlinkClick r:id="" action="ppaction://media"/>
            <a:extLst>
              <a:ext uri="{FF2B5EF4-FFF2-40B4-BE49-F238E27FC236}">
                <a16:creationId xmlns:a16="http://schemas.microsoft.com/office/drawing/2014/main" id="{92235D0D-B031-3148-C52C-80C2920838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86847" y="4268860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0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A1921B-60ED-2F69-9885-FA39B1018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140E-07D7-970C-F810-FB291CA1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Task 4: </a:t>
            </a:r>
            <a:r>
              <a:rPr lang="en-GB" sz="3000" b="1" dirty="0" err="1">
                <a:solidFill>
                  <a:srgbClr val="0070C0"/>
                </a:solidFill>
              </a:rPr>
              <a:t>FlowSep</a:t>
            </a:r>
            <a:r>
              <a:rPr lang="en-GB" sz="3000" dirty="0">
                <a:solidFill>
                  <a:srgbClr val="0070C0"/>
                </a:solidFill>
              </a:rPr>
              <a:t> -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CFE69-3B63-5668-AA04-7E6F57C93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CB145-E93C-4F12-111A-3CA8102D98BB}"/>
              </a:ext>
            </a:extLst>
          </p:cNvPr>
          <p:cNvSpPr txBox="1">
            <a:spLocks/>
          </p:cNvSpPr>
          <p:nvPr/>
        </p:nvSpPr>
        <p:spPr>
          <a:xfrm>
            <a:off x="1098038" y="1090193"/>
            <a:ext cx="8672127" cy="1353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Text-to-audio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backbone,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Rectified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Matching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generation.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Extended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latent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feature.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Flan-T5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encoder,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VAE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latent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decoder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BigVGAN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vocoder.</a:t>
            </a:r>
            <a:r>
              <a:rPr lang="zh-CN" altLang="en-US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CD8A4-25D5-FFDE-8347-2A5FD177B963}"/>
              </a:ext>
            </a:extLst>
          </p:cNvPr>
          <p:cNvSpPr txBox="1"/>
          <p:nvPr/>
        </p:nvSpPr>
        <p:spPr>
          <a:xfrm>
            <a:off x="1654163" y="5923635"/>
            <a:ext cx="9835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Y. Yuan, X. Liu, H. Liu, M.D. 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Plumbley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, and W. Wang,“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FlowSep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: Language-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Quried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 Sound Separation with Rectified Flow Matching" in </a:t>
            </a:r>
            <a:r>
              <a:rPr lang="en-GB" sz="1400" i="1" dirty="0">
                <a:solidFill>
                  <a:srgbClr val="413839"/>
                </a:solidFill>
                <a:latin typeface="Times New Roman" panose="02020603050405020304" pitchFamily="18" charset="0"/>
              </a:rPr>
              <a:t>ICASSP 2025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.</a:t>
            </a:r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04FCB-6EAC-2119-E183-433E3936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06" y="2887021"/>
            <a:ext cx="10380434" cy="28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0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B84A0-E2F9-580C-1397-C1A56AD4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6E438-1768-EA2F-14C1-BBA1CB44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Task 4: </a:t>
            </a:r>
            <a:r>
              <a:rPr lang="en-GB" sz="3000" dirty="0" err="1">
                <a:solidFill>
                  <a:srgbClr val="0070C0"/>
                </a:solidFill>
              </a:rPr>
              <a:t>FlowSep</a:t>
            </a:r>
            <a:r>
              <a:rPr lang="en-GB" sz="3000" dirty="0">
                <a:solidFill>
                  <a:srgbClr val="0070C0"/>
                </a:solidFill>
              </a:rPr>
              <a:t> - Demo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C7FA6-FB54-1AA8-2A11-D9C71779D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  <p:pic>
        <p:nvPicPr>
          <p:cNvPr id="3" name="图片 3" descr="图片包含 图形用户界面&#10;&#10;描述已自动生成">
            <a:extLst>
              <a:ext uri="{FF2B5EF4-FFF2-40B4-BE49-F238E27FC236}">
                <a16:creationId xmlns:a16="http://schemas.microsoft.com/office/drawing/2014/main" id="{0D970838-672B-CE99-1BA5-E30664BBF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1602769"/>
            <a:ext cx="11130188" cy="141936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270AA-9970-9959-16BB-1A17250B6830}"/>
              </a:ext>
            </a:extLst>
          </p:cNvPr>
          <p:cNvSpPr txBox="1">
            <a:spLocks/>
          </p:cNvSpPr>
          <p:nvPr/>
        </p:nvSpPr>
        <p:spPr>
          <a:xfrm>
            <a:off x="1294544" y="3915159"/>
            <a:ext cx="9488135" cy="2467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 models show incomplete separation with noticeable spectral gaps.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FlowSep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demonstrates promising capabilities in such situations. 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demos please refer to 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https://audio-agi.github.io/FlowSep_demo/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A0AB2-B1EF-015B-CD00-C21EE8695AEB}"/>
              </a:ext>
            </a:extLst>
          </p:cNvPr>
          <p:cNvSpPr txBox="1"/>
          <p:nvPr/>
        </p:nvSpPr>
        <p:spPr>
          <a:xfrm>
            <a:off x="1162835" y="5859480"/>
            <a:ext cx="1016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Y. Yuan, X. Liu, H. Liu, M.D. 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Plumbley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, and W. Wang, “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FlowSep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: Language-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Quried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 Sound Separation with Rectified Flow Matching" in </a:t>
            </a:r>
            <a:r>
              <a:rPr lang="en-GB" sz="1400" i="1" dirty="0">
                <a:solidFill>
                  <a:srgbClr val="413839"/>
                </a:solidFill>
                <a:latin typeface="Times New Roman" panose="02020603050405020304" pitchFamily="18" charset="0"/>
              </a:rPr>
              <a:t>ICASSP 2025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mixture.wav">
            <a:hlinkClick r:id="" action="ppaction://media"/>
            <a:extLst>
              <a:ext uri="{FF2B5EF4-FFF2-40B4-BE49-F238E27FC236}">
                <a16:creationId xmlns:a16="http://schemas.microsoft.com/office/drawing/2014/main" id="{47481A8B-0831-72A1-C7F2-A7A46F4A0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9734" y="2963755"/>
            <a:ext cx="569820" cy="569820"/>
          </a:xfrm>
          <a:prstGeom prst="rect">
            <a:avLst/>
          </a:prstGeom>
        </p:spPr>
      </p:pic>
      <p:pic>
        <p:nvPicPr>
          <p:cNvPr id="7" name="FlowSep.wav">
            <a:hlinkClick r:id="" action="ppaction://media"/>
            <a:extLst>
              <a:ext uri="{FF2B5EF4-FFF2-40B4-BE49-F238E27FC236}">
                <a16:creationId xmlns:a16="http://schemas.microsoft.com/office/drawing/2014/main" id="{3553AD8F-721A-EA32-1DCD-2F7D56CAE1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47053" y="2992945"/>
            <a:ext cx="569820" cy="569820"/>
          </a:xfrm>
          <a:prstGeom prst="rect">
            <a:avLst/>
          </a:prstGeom>
        </p:spPr>
      </p:pic>
      <p:pic>
        <p:nvPicPr>
          <p:cNvPr id="9" name="gt.wav">
            <a:hlinkClick r:id="" action="ppaction://media"/>
            <a:extLst>
              <a:ext uri="{FF2B5EF4-FFF2-40B4-BE49-F238E27FC236}">
                <a16:creationId xmlns:a16="http://schemas.microsoft.com/office/drawing/2014/main" id="{0FFC186D-012F-CEF5-79D2-B87559465C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97769" y="2931251"/>
            <a:ext cx="569820" cy="569820"/>
          </a:xfrm>
          <a:prstGeom prst="rect">
            <a:avLst/>
          </a:prstGeom>
        </p:spPr>
      </p:pic>
      <p:pic>
        <p:nvPicPr>
          <p:cNvPr id="10" name="audiosep.wav">
            <a:hlinkClick r:id="" action="ppaction://media"/>
            <a:extLst>
              <a:ext uri="{FF2B5EF4-FFF2-40B4-BE49-F238E27FC236}">
                <a16:creationId xmlns:a16="http://schemas.microsoft.com/office/drawing/2014/main" id="{FF7EA104-7A1B-7B86-F1DB-FA173E7ACF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58278" y="2981234"/>
            <a:ext cx="569820" cy="5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77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36BA5-91DE-7DFA-16CE-46B764CF7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5B40C-2747-423B-0DA7-C39352C1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5: LLMs for Controllable Audio Editing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0F301-34E4-1F92-93AF-50F3641D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6FCAA-7FD8-FC2F-0AC6-50D41568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Google Shape;430;p32">
            <a:extLst>
              <a:ext uri="{FF2B5EF4-FFF2-40B4-BE49-F238E27FC236}">
                <a16:creationId xmlns:a16="http://schemas.microsoft.com/office/drawing/2014/main" id="{E70BDFB7-5479-886C-EAA4-EB35FC62FB65}"/>
              </a:ext>
            </a:extLst>
          </p:cNvPr>
          <p:cNvSpPr txBox="1"/>
          <p:nvPr/>
        </p:nvSpPr>
        <p:spPr>
          <a:xfrm>
            <a:off x="355897" y="1087951"/>
            <a:ext cx="11480205" cy="113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editing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to change the content of audio by following the instruction precisely.</a:t>
            </a: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work introduces an audio agent that understands the user instruction, decomposes the instruction into several tasks, and allocates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tasks to the proper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oogle Shape;432;p32">
            <a:extLst>
              <a:ext uri="{FF2B5EF4-FFF2-40B4-BE49-F238E27FC236}">
                <a16:creationId xmlns:a16="http://schemas.microsoft.com/office/drawing/2014/main" id="{59FEBC6B-6B29-3459-1F1E-D37A12D8A2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831" y="2432043"/>
            <a:ext cx="6468250" cy="30467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33;p32">
            <a:extLst>
              <a:ext uri="{FF2B5EF4-FFF2-40B4-BE49-F238E27FC236}">
                <a16:creationId xmlns:a16="http://schemas.microsoft.com/office/drawing/2014/main" id="{7F171ABC-24CC-E16E-76DD-FF3D8D2DA9BA}"/>
              </a:ext>
            </a:extLst>
          </p:cNvPr>
          <p:cNvSpPr txBox="1"/>
          <p:nvPr/>
        </p:nvSpPr>
        <p:spPr>
          <a:xfrm>
            <a:off x="1254304" y="5652725"/>
            <a:ext cx="555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example of end-to-end audio editing system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CN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altLang="zh-C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AUDIT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34;p32">
            <a:extLst>
              <a:ext uri="{FF2B5EF4-FFF2-40B4-BE49-F238E27FC236}">
                <a16:creationId xmlns:a16="http://schemas.microsoft.com/office/drawing/2014/main" id="{1A7191BF-C977-890A-DC72-62BD2608B36E}"/>
              </a:ext>
            </a:extLst>
          </p:cNvPr>
          <p:cNvSpPr/>
          <p:nvPr/>
        </p:nvSpPr>
        <p:spPr>
          <a:xfrm>
            <a:off x="7569300" y="3416764"/>
            <a:ext cx="2844900" cy="3525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interpreter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435;p32">
            <a:extLst>
              <a:ext uri="{FF2B5EF4-FFF2-40B4-BE49-F238E27FC236}">
                <a16:creationId xmlns:a16="http://schemas.microsoft.com/office/drawing/2014/main" id="{0E8AF907-9D66-80D7-C65A-C18749641E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7112" y="2172277"/>
            <a:ext cx="28448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36;p32">
            <a:extLst>
              <a:ext uri="{FF2B5EF4-FFF2-40B4-BE49-F238E27FC236}">
                <a16:creationId xmlns:a16="http://schemas.microsoft.com/office/drawing/2014/main" id="{3C9EFF01-6E6B-286B-A998-1FF8549695C8}"/>
              </a:ext>
            </a:extLst>
          </p:cNvPr>
          <p:cNvSpPr/>
          <p:nvPr/>
        </p:nvSpPr>
        <p:spPr>
          <a:xfrm>
            <a:off x="8459344" y="4296547"/>
            <a:ext cx="1064712" cy="463464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5469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37;p32">
            <a:extLst>
              <a:ext uri="{FF2B5EF4-FFF2-40B4-BE49-F238E27FC236}">
                <a16:creationId xmlns:a16="http://schemas.microsoft.com/office/drawing/2014/main" id="{9FA19519-14F0-7008-DAB8-2181C562B3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9300" y="5135935"/>
            <a:ext cx="28448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38;p32">
            <a:extLst>
              <a:ext uri="{FF2B5EF4-FFF2-40B4-BE49-F238E27FC236}">
                <a16:creationId xmlns:a16="http://schemas.microsoft.com/office/drawing/2014/main" id="{3395024E-44C7-5217-44B3-B38C2808235B}"/>
              </a:ext>
            </a:extLst>
          </p:cNvPr>
          <p:cNvSpPr txBox="1"/>
          <p:nvPr/>
        </p:nvSpPr>
        <p:spPr>
          <a:xfrm>
            <a:off x="9619989" y="4296547"/>
            <a:ext cx="1496351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Expert models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439;p32">
            <a:extLst>
              <a:ext uri="{FF2B5EF4-FFF2-40B4-BE49-F238E27FC236}">
                <a16:creationId xmlns:a16="http://schemas.microsoft.com/office/drawing/2014/main" id="{1BEA7D79-C589-6463-A794-6ADC45899830}"/>
              </a:ext>
            </a:extLst>
          </p:cNvPr>
          <p:cNvCxnSpPr>
            <a:stCxn id="11" idx="2"/>
            <a:endCxn id="10" idx="0"/>
          </p:cNvCxnSpPr>
          <p:nvPr/>
        </p:nvCxnSpPr>
        <p:spPr>
          <a:xfrm>
            <a:off x="8989512" y="3035877"/>
            <a:ext cx="2100" cy="381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440;p32">
            <a:extLst>
              <a:ext uri="{FF2B5EF4-FFF2-40B4-BE49-F238E27FC236}">
                <a16:creationId xmlns:a16="http://schemas.microsoft.com/office/drawing/2014/main" id="{E3AE2A07-2E61-2496-2853-1290E018D56D}"/>
              </a:ext>
            </a:extLst>
          </p:cNvPr>
          <p:cNvCxnSpPr>
            <a:stCxn id="10" idx="2"/>
            <a:endCxn id="12" idx="1"/>
          </p:cNvCxnSpPr>
          <p:nvPr/>
        </p:nvCxnSpPr>
        <p:spPr>
          <a:xfrm>
            <a:off x="8991750" y="3769264"/>
            <a:ext cx="0" cy="52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441;p32">
            <a:extLst>
              <a:ext uri="{FF2B5EF4-FFF2-40B4-BE49-F238E27FC236}">
                <a16:creationId xmlns:a16="http://schemas.microsoft.com/office/drawing/2014/main" id="{E6AF1A78-3123-5CBD-34B3-6E1C8AEC2C15}"/>
              </a:ext>
            </a:extLst>
          </p:cNvPr>
          <p:cNvCxnSpPr>
            <a:stCxn id="12" idx="3"/>
            <a:endCxn id="13" idx="0"/>
          </p:cNvCxnSpPr>
          <p:nvPr/>
        </p:nvCxnSpPr>
        <p:spPr>
          <a:xfrm>
            <a:off x="8991700" y="4760011"/>
            <a:ext cx="0" cy="375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2FA35E-666C-28C9-58B2-6ACBF4D2507E}"/>
              </a:ext>
            </a:extLst>
          </p:cNvPr>
          <p:cNvSpPr txBox="1"/>
          <p:nvPr/>
        </p:nvSpPr>
        <p:spPr>
          <a:xfrm>
            <a:off x="531831" y="6192692"/>
            <a:ext cx="11074557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J. Liang, H. Zhang, H. Liu, Y. Cao, Q. Kong, X. Liu, W. Wang, M.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Plumbley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and E.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Benetos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WavCraft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Audio Editing and Generation with Large Language Models”, in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ICLR 2024 Workshop on Large Language Model (LLM) Agents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2024.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9096C-E499-8ADE-F592-6FBCF172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C002-EEFC-85DE-7767-61FCFB8B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2" y="272258"/>
            <a:ext cx="9097590" cy="51308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WavCraft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Overall Architecture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92B-63BA-D53F-0111-27056A0F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44B58-A264-4127-8326-82F7DC699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454;p33">
            <a:extLst>
              <a:ext uri="{FF2B5EF4-FFF2-40B4-BE49-F238E27FC236}">
                <a16:creationId xmlns:a16="http://schemas.microsoft.com/office/drawing/2014/main" id="{444A885E-03E7-5B01-EBC0-F6860158B2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205" y="936327"/>
            <a:ext cx="9097590" cy="5801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5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FDBC4-1928-0C58-D29A-A1A8DB75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A8ED-9E8A-1072-3829-00A5EAE1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1" y="272258"/>
            <a:ext cx="9797947" cy="513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RFM-</a:t>
            </a:r>
            <a:r>
              <a:rPr lang="en-US" altLang="zh-CN" b="1" dirty="0">
                <a:solidFill>
                  <a:srgbClr val="0070C0"/>
                </a:solidFill>
              </a:rPr>
              <a:t>EDITING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96977-82BD-9945-F59A-CC2D7AF0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03B2D-D816-1F6D-1BA7-BB5C9B87A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F06C4-0FE0-8415-5824-78AB6C0F5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91" y="1072875"/>
            <a:ext cx="5911921" cy="4872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84AA4-A2D9-AC53-F44B-74B5654138FC}"/>
              </a:ext>
            </a:extLst>
          </p:cNvPr>
          <p:cNvSpPr txBox="1"/>
          <p:nvPr/>
        </p:nvSpPr>
        <p:spPr>
          <a:xfrm>
            <a:off x="6851540" y="1072875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Demos here: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https://katelin-glt.github.io/RFM-Editing-Demo/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CED6A-2645-0999-9A0A-DD8C4E1A7963}"/>
              </a:ext>
            </a:extLst>
          </p:cNvPr>
          <p:cNvSpPr txBox="1"/>
          <p:nvPr/>
        </p:nvSpPr>
        <p:spPr>
          <a:xfrm>
            <a:off x="828858" y="6183957"/>
            <a:ext cx="10760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L. Gao, Y. Yuan, Y. Chen, Y. Cheng, Z. Li, J. Wen, S. Zhang, and W. Wang, "RFM-EDITING: Rectified Flow Matching for Text-Guided Audio Editing," in </a:t>
            </a:r>
            <a:r>
              <a:rPr lang="en-GB" sz="1400" i="1" dirty="0"/>
              <a:t>Proc. IEEE International Conference on Acoustics, Speech and Signal Processing</a:t>
            </a:r>
            <a:r>
              <a:rPr lang="en-GB" sz="1400" dirty="0"/>
              <a:t> (ICASSP 2026), Barcelona, Spain, May 4-8, 2026. [</a:t>
            </a:r>
            <a:r>
              <a:rPr lang="en-GB" sz="1400" dirty="0">
                <a:hlinkClick r:id="rId12"/>
              </a:rPr>
              <a:t>PDF</a:t>
            </a:r>
            <a:r>
              <a:rPr lang="en-GB" sz="14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257D43-DD58-5E2B-F97D-04BD6F803BC0}"/>
              </a:ext>
            </a:extLst>
          </p:cNvPr>
          <p:cNvSpPr txBox="1"/>
          <p:nvPr/>
        </p:nvSpPr>
        <p:spPr>
          <a:xfrm>
            <a:off x="6851540" y="2529071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1B1CA-B178-91D2-E211-5207EFB8940D}"/>
              </a:ext>
            </a:extLst>
          </p:cNvPr>
          <p:cNvSpPr txBox="1"/>
          <p:nvPr/>
        </p:nvSpPr>
        <p:spPr>
          <a:xfrm>
            <a:off x="6851540" y="318275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Edited:</a:t>
            </a:r>
          </a:p>
        </p:txBody>
      </p:sp>
      <p:pic>
        <p:nvPicPr>
          <p:cNvPr id="15" name="remove_112349_original_6LWKaYBXxMw+f9TCFE09eXk">
            <a:hlinkClick r:id="" action="ppaction://media"/>
            <a:extLst>
              <a:ext uri="{FF2B5EF4-FFF2-40B4-BE49-F238E27FC236}">
                <a16:creationId xmlns:a16="http://schemas.microsoft.com/office/drawing/2014/main" id="{21657194-0B89-304C-299A-1E976A01D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2492139"/>
            <a:ext cx="406400" cy="406400"/>
          </a:xfrm>
          <a:prstGeom prst="rect">
            <a:avLst/>
          </a:prstGeom>
        </p:spPr>
      </p:pic>
      <p:pic>
        <p:nvPicPr>
          <p:cNvPr id="16" name="remove_112349_6LWKaYBXxMw">
            <a:hlinkClick r:id="" action="ppaction://media"/>
            <a:extLst>
              <a:ext uri="{FF2B5EF4-FFF2-40B4-BE49-F238E27FC236}">
                <a16:creationId xmlns:a16="http://schemas.microsoft.com/office/drawing/2014/main" id="{2AD5D5AA-A333-AC06-6B6F-6BB4B9897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3180975"/>
            <a:ext cx="406400" cy="40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643BD5-060B-163D-414A-CE3C87FB42E9}"/>
              </a:ext>
            </a:extLst>
          </p:cNvPr>
          <p:cNvSpPr txBox="1"/>
          <p:nvPr/>
        </p:nvSpPr>
        <p:spPr>
          <a:xfrm>
            <a:off x="6851539" y="4606945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0F4F5-89A1-8B5B-25E9-4A43E0E60D60}"/>
              </a:ext>
            </a:extLst>
          </p:cNvPr>
          <p:cNvSpPr txBox="1"/>
          <p:nvPr/>
        </p:nvSpPr>
        <p:spPr>
          <a:xfrm>
            <a:off x="6851539" y="541579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Edited:</a:t>
            </a:r>
          </a:p>
        </p:txBody>
      </p:sp>
      <p:pic>
        <p:nvPicPr>
          <p:cNvPr id="22" name="replace_1800_original_aiVZPxwhWAw+8Cpu6HuZppw">
            <a:hlinkClick r:id="" action="ppaction://media"/>
            <a:extLst>
              <a:ext uri="{FF2B5EF4-FFF2-40B4-BE49-F238E27FC236}">
                <a16:creationId xmlns:a16="http://schemas.microsoft.com/office/drawing/2014/main" id="{44591A15-9FB6-EDDF-2CA0-5AAD0175B4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4464404"/>
            <a:ext cx="406400" cy="406400"/>
          </a:xfrm>
          <a:prstGeom prst="rect">
            <a:avLst/>
          </a:prstGeom>
        </p:spPr>
      </p:pic>
      <p:pic>
        <p:nvPicPr>
          <p:cNvPr id="23" name="replace_1800_aiVZPxwhWAw+hC-4ZPch2-U">
            <a:hlinkClick r:id="" action="ppaction://media"/>
            <a:extLst>
              <a:ext uri="{FF2B5EF4-FFF2-40B4-BE49-F238E27FC236}">
                <a16:creationId xmlns:a16="http://schemas.microsoft.com/office/drawing/2014/main" id="{11F13EAA-7ABB-AE39-776A-2B9DF4ED4E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5359188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2DCF-0F32-F1F3-8413-D5BF14F6DF31}"/>
              </a:ext>
            </a:extLst>
          </p:cNvPr>
          <p:cNvSpPr txBox="1"/>
          <p:nvPr/>
        </p:nvSpPr>
        <p:spPr>
          <a:xfrm>
            <a:off x="6826312" y="3834521"/>
            <a:ext cx="438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C3AED"/>
                </a:solidFill>
                <a:effectLst/>
                <a:uLnTx/>
                <a:uFillTx/>
                <a:latin typeface="Space Grotesk"/>
                <a:ea typeface="+mn-ea"/>
                <a:cs typeface="+mn-cs"/>
              </a:rPr>
              <a:t>Replace someone suddenly sneezes out loud with several pigeons cooing: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E53FB3-7657-2D4B-1461-F420A6FEE9AA}"/>
              </a:ext>
            </a:extLst>
          </p:cNvPr>
          <p:cNvSpPr txBox="1"/>
          <p:nvPr/>
        </p:nvSpPr>
        <p:spPr>
          <a:xfrm>
            <a:off x="6826312" y="1961869"/>
            <a:ext cx="647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A580C"/>
                </a:solidFill>
                <a:effectLst/>
                <a:uLnTx/>
                <a:uFillTx/>
                <a:latin typeface="Space Grotesk"/>
                <a:ea typeface="+mn-ea"/>
                <a:cs typeface="+mn-cs"/>
              </a:rPr>
              <a:t>Remove continuous frying noises: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3EADD-2511-63BC-96FF-5F3D1DC4A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CD39-A996-7341-EF1B-F41E4F7A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6: </a:t>
            </a:r>
            <a:r>
              <a:rPr lang="en-US" altLang="zh-CN" dirty="0">
                <a:solidFill>
                  <a:srgbClr val="0070C0"/>
                </a:solidFill>
              </a:rPr>
              <a:t>Neural Audio Codec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7E9B8-44E7-9C0A-7E8B-8DFAFD0A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6A2A4-F880-A1C4-37F1-E53404688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451B2-489B-C1B6-7DB4-F9A31C12B6A1}"/>
              </a:ext>
            </a:extLst>
          </p:cNvPr>
          <p:cNvSpPr txBox="1">
            <a:spLocks/>
          </p:cNvSpPr>
          <p:nvPr/>
        </p:nvSpPr>
        <p:spPr>
          <a:xfrm>
            <a:off x="818322" y="2295502"/>
            <a:ext cx="3584714" cy="3002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A device or software that encodes or decodes digital audio data for transmission, storage, or playback.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mpressor-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dec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ompressor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 “Codec”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MP3, FLAC, AAC,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Vorbis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FB0BAF-98A3-DBEC-92C7-F132C6A1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805" y="3697064"/>
            <a:ext cx="5113586" cy="2467934"/>
          </a:xfrm>
        </p:spPr>
        <p:txBody>
          <a:bodyPr>
            <a:normAutofit fontScale="55000" lnSpcReduction="20000"/>
          </a:bodyPr>
          <a:lstStyle/>
          <a:p>
            <a:r>
              <a:rPr lang="en-US" sz="2400" dirty="0" err="1"/>
              <a:t>SoundStream</a:t>
            </a:r>
            <a:r>
              <a:rPr lang="en-US" sz="2400" dirty="0"/>
              <a:t> (</a:t>
            </a:r>
            <a:r>
              <a:rPr lang="en-US" sz="2400" dirty="0" err="1"/>
              <a:t>Zeghidour</a:t>
            </a:r>
            <a:r>
              <a:rPr lang="en-US" sz="2400" dirty="0"/>
              <a:t> et al. 2021)</a:t>
            </a:r>
          </a:p>
          <a:p>
            <a:r>
              <a:rPr lang="en-US" sz="2400" dirty="0" err="1"/>
              <a:t>Encodec</a:t>
            </a:r>
            <a:r>
              <a:rPr lang="en-US" sz="2400" dirty="0"/>
              <a:t> (</a:t>
            </a:r>
            <a:r>
              <a:rPr lang="en-US" sz="2400" dirty="0" err="1"/>
              <a:t>Défossez</a:t>
            </a:r>
            <a:r>
              <a:rPr lang="en-US" sz="2400" dirty="0"/>
              <a:t> et al. 2021)</a:t>
            </a:r>
          </a:p>
          <a:p>
            <a:r>
              <a:rPr lang="en-US" sz="2400" dirty="0"/>
              <a:t>Descript (Kumar et al. 2023)</a:t>
            </a:r>
          </a:p>
          <a:p>
            <a:r>
              <a:rPr lang="en-US" sz="2400" dirty="0"/>
              <a:t>HiFi-Codec (Yang et al. 2023)</a:t>
            </a:r>
          </a:p>
          <a:p>
            <a:r>
              <a:rPr lang="en-US" sz="2400" dirty="0" err="1"/>
              <a:t>SpeechTokenizer</a:t>
            </a:r>
            <a:r>
              <a:rPr lang="en-US" sz="2400" dirty="0"/>
              <a:t> (Zhang et al, 2023)</a:t>
            </a:r>
          </a:p>
          <a:p>
            <a:r>
              <a:rPr lang="en-US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Codec Superb Benchmark (Wu et al. 2024)</a:t>
            </a:r>
          </a:p>
          <a:p>
            <a:pPr lvl="1"/>
            <a:r>
              <a:rPr lang="en-US" sz="2000" dirty="0">
                <a:hlinkClick r:id="rId3"/>
              </a:rPr>
              <a:t>https://github.com/voidful/Codec-SUPERB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</p:txBody>
      </p:sp>
      <p:pic>
        <p:nvPicPr>
          <p:cNvPr id="20" name="Picture 2" descr="Neural audio codec with RVQ (inference only). | Download Scientific Diagram">
            <a:extLst>
              <a:ext uri="{FF2B5EF4-FFF2-40B4-BE49-F238E27FC236}">
                <a16:creationId xmlns:a16="http://schemas.microsoft.com/office/drawing/2014/main" id="{3D6845E6-8AA1-48F1-2F64-B4304381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80" y="2173506"/>
            <a:ext cx="4251190" cy="11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8ED163-D696-22D8-9338-DF670BE12543}"/>
              </a:ext>
            </a:extLst>
          </p:cNvPr>
          <p:cNvSpPr txBox="1"/>
          <p:nvPr/>
        </p:nvSpPr>
        <p:spPr>
          <a:xfrm>
            <a:off x="818321" y="1410772"/>
            <a:ext cx="36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Audio Codec:</a:t>
            </a:r>
            <a:endParaRPr lang="en-GB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411631-1110-3692-F1A2-1A0D563E87AC}"/>
              </a:ext>
            </a:extLst>
          </p:cNvPr>
          <p:cNvSpPr txBox="1"/>
          <p:nvPr/>
        </p:nvSpPr>
        <p:spPr>
          <a:xfrm>
            <a:off x="6336292" y="1363940"/>
            <a:ext cx="36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Neural Audio Codec: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7375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F1CF9-A1E8-B402-38BB-60AA7889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57D-40E9-C134-CE86-725EBBF7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47277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Research Interest: Audio Signal Processing &amp; </a:t>
            </a:r>
            <a:r>
              <a:rPr lang="en-US" altLang="zh-CN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AI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900E29-0B31-5DFC-81CE-D1B926CE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626" y="1370988"/>
            <a:ext cx="5697796" cy="430465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Tasks: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separation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localisation/tracking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event detection/localisation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scene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search and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…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ED4-E344-67A8-04F7-02DEED982829}"/>
              </a:ext>
            </a:extLst>
          </p:cNvPr>
          <p:cNvSpPr txBox="1">
            <a:spLocks/>
          </p:cNvSpPr>
          <p:nvPr/>
        </p:nvSpPr>
        <p:spPr>
          <a:xfrm>
            <a:off x="6665205" y="1276671"/>
            <a:ext cx="5697796" cy="430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Models: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Physics-based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Perceptually motivated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Data-driven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Hybrid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….</a:t>
            </a:r>
          </a:p>
          <a:p>
            <a:endParaRPr lang="en-GB" b="1" dirty="0"/>
          </a:p>
          <a:p>
            <a:r>
              <a:rPr lang="en-GB" b="1" dirty="0"/>
              <a:t>Data: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Audio-only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Multimodal (audio, visual, texts, EEG, etc)</a:t>
            </a:r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44590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CrossAtten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7670E7-3427-0C98-AB99-86A1A3E7D2B2}"/>
              </a:ext>
            </a:extLst>
          </p:cNvPr>
          <p:cNvSpPr txBox="1"/>
          <p:nvPr/>
        </p:nvSpPr>
        <p:spPr>
          <a:xfrm>
            <a:off x="6096000" y="300330"/>
            <a:ext cx="4762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scale k-means is challenging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Million Song Dataset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GigaSpeech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https://github.com/haoheliu/kmeans_pytorch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AudioMAE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Encoder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E2860E-A89F-AF8D-E862-D491E2DCC356}"/>
              </a:ext>
            </a:extLst>
          </p:cNvPr>
          <p:cNvSpPr txBox="1">
            <a:spLocks/>
          </p:cNvSpPr>
          <p:nvPr/>
        </p:nvSpPr>
        <p:spPr>
          <a:xfrm>
            <a:off x="573184" y="527539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6: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SemantiCodec</a:t>
            </a:r>
            <a:endParaRPr kumimoji="0" lang="x-non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052261" y="559939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2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045745" y="5599391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More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General Audio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AudioSet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Original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HiFi-Codec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(2.0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Encodec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(1.41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(1.43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(0.35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(0.47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(Libri)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(MUSDB18)</a:t>
            </a: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7AD315F-3BBE-EE4D-35B2-CF14F25D779A}"/>
              </a:ext>
            </a:extLst>
          </p:cNvPr>
          <p:cNvSpPr txBox="1">
            <a:spLocks/>
          </p:cNvSpPr>
          <p:nvPr/>
        </p:nvSpPr>
        <p:spPr>
          <a:xfrm>
            <a:off x="493672" y="497722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6: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SemantiCodec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- </a:t>
            </a: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Demos</a:t>
            </a:r>
            <a:endParaRPr kumimoji="0" lang="x-none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16" y="303079"/>
            <a:ext cx="8316845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WavCaps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9" y="67714"/>
            <a:ext cx="1544341" cy="47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89" y="985293"/>
            <a:ext cx="8527807" cy="443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2D3F5-4D40-B5F3-B75E-106EEAEA1C61}"/>
              </a:ext>
            </a:extLst>
          </p:cNvPr>
          <p:cNvSpPr txBox="1"/>
          <p:nvPr/>
        </p:nvSpPr>
        <p:spPr>
          <a:xfrm>
            <a:off x="765313" y="5872016"/>
            <a:ext cx="110423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dirty="0"/>
              <a:t>X. Mei, C. Meng, H. Liu, Q. Kong, T. Ko, C. Zhao, M. D. </a:t>
            </a:r>
            <a:r>
              <a:rPr lang="en-GB" sz="1400" dirty="0" err="1"/>
              <a:t>Plumbley</a:t>
            </a:r>
            <a:r>
              <a:rPr lang="en-GB" sz="1400" dirty="0"/>
              <a:t>, Y. Zou, and W. Wang, "</a:t>
            </a:r>
            <a:r>
              <a:rPr lang="en-GB" sz="1400" dirty="0" err="1"/>
              <a:t>WavCaps</a:t>
            </a:r>
            <a:r>
              <a:rPr lang="en-GB" sz="1400" dirty="0"/>
              <a:t>: A ChatGPT-Assisted Weakly-Labelled Audio Captioning Dataset for Audio-Language Multimodal Research," </a:t>
            </a:r>
            <a:r>
              <a:rPr lang="en-GB" sz="1400" i="1" dirty="0"/>
              <a:t>IEEE/ACM Transactions on Audio Speech and Language Processing</a:t>
            </a:r>
            <a:r>
              <a:rPr lang="en-GB" sz="1400" dirty="0"/>
              <a:t>, vol. 32, pp. 3339-- 3354, 2024. 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 [</a:t>
            </a:r>
            <a:r>
              <a:rPr lang="en-GB" sz="1400" dirty="0" err="1">
                <a:hlinkClick r:id="rId5"/>
              </a:rPr>
              <a:t>arXiv</a:t>
            </a:r>
            <a:r>
              <a:rPr lang="en-GB" sz="1400" dirty="0"/>
              <a:t>] [</a:t>
            </a:r>
            <a:r>
              <a:rPr lang="en-GB" sz="1400" dirty="0">
                <a:hlinkClick r:id="rId6"/>
              </a:rPr>
              <a:t>code</a:t>
            </a:r>
            <a:r>
              <a:rPr lang="en-GB" sz="1400" dirty="0"/>
              <a:t>]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https://github.com/XinhaoMei/WavCaps)</a:t>
            </a:r>
          </a:p>
        </p:txBody>
      </p:sp>
    </p:spTree>
    <p:extLst>
      <p:ext uri="{BB962C8B-B14F-4D97-AF65-F5344CB8AC3E}">
        <p14:creationId xmlns:p14="http://schemas.microsoft.com/office/powerpoint/2010/main" val="1052280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6" y="288370"/>
            <a:ext cx="9515035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WavCaps</a:t>
            </a:r>
            <a:r>
              <a:rPr lang="en-GB" dirty="0">
                <a:solidFill>
                  <a:srgbClr val="0070C0"/>
                </a:solidFill>
              </a:rPr>
              <a:t> – Statistics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21" y="4663013"/>
            <a:ext cx="4833285" cy="21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536" y="801458"/>
            <a:ext cx="6671056" cy="40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6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2067C-27C2-5FDE-F563-241FD96B7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F060-B632-1DCF-C487-3C108C1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DFFA4-ECEB-74E9-4BB0-35C4941A4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39F89-ABA3-3119-9BC1-7DBA8B6B3A5A}"/>
              </a:ext>
            </a:extLst>
          </p:cNvPr>
          <p:cNvSpPr txBox="1">
            <a:spLocks/>
          </p:cNvSpPr>
          <p:nvPr/>
        </p:nvSpPr>
        <p:spPr>
          <a:xfrm>
            <a:off x="663174" y="1751643"/>
            <a:ext cx="4938973" cy="2619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struggle with complex and detailed prompts, leading to potential performance degradation. 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Captions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7BB47-A00B-4EC9-E4D5-02A1C0E341B6}"/>
              </a:ext>
            </a:extLst>
          </p:cNvPr>
          <p:cNvSpPr txBox="1"/>
          <p:nvPr/>
        </p:nvSpPr>
        <p:spPr>
          <a:xfrm>
            <a:off x="663174" y="1228423"/>
            <a:ext cx="21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Challenge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85BB7F9B-C082-CA7F-0DE5-8235F58B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7" y="1951110"/>
            <a:ext cx="6277200" cy="24977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8BF9E3-EE55-BDE5-4F7C-1BFF6E9C13AC}"/>
              </a:ext>
            </a:extLst>
          </p:cNvPr>
          <p:cNvSpPr txBox="1"/>
          <p:nvPr/>
        </p:nvSpPr>
        <p:spPr>
          <a:xfrm>
            <a:off x="6096000" y="4835962"/>
            <a:ext cx="561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audio-caption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829AC0E-1DB2-0345-386C-AE9876EE4628}"/>
              </a:ext>
            </a:extLst>
          </p:cNvPr>
          <p:cNvSpPr txBox="1"/>
          <p:nvPr/>
        </p:nvSpPr>
        <p:spPr>
          <a:xfrm>
            <a:off x="573184" y="3925592"/>
            <a:ext cx="2779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Sound-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VECaps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2551DF-7790-01F8-8B0C-16BE97CFDE22}"/>
              </a:ext>
            </a:extLst>
          </p:cNvPr>
          <p:cNvSpPr txBox="1">
            <a:spLocks/>
          </p:cNvSpPr>
          <p:nvPr/>
        </p:nvSpPr>
        <p:spPr>
          <a:xfrm>
            <a:off x="663173" y="4503391"/>
            <a:ext cx="4557009" cy="1515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1.66M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high-quality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audio-caption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orders,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</a:p>
        </p:txBody>
      </p:sp>
    </p:spTree>
    <p:extLst>
      <p:ext uri="{BB962C8B-B14F-4D97-AF65-F5344CB8AC3E}">
        <p14:creationId xmlns:p14="http://schemas.microsoft.com/office/powerpoint/2010/main" val="453192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60351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– Processing Pipeline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AAA29-DCE2-EE1D-C0C7-2104252D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2192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08A1E6-960E-358C-8B49-0AF92770AB4B}"/>
              </a:ext>
            </a:extLst>
          </p:cNvPr>
          <p:cNvSpPr txBox="1"/>
          <p:nvPr/>
        </p:nvSpPr>
        <p:spPr>
          <a:xfrm>
            <a:off x="477079" y="5401704"/>
            <a:ext cx="11328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Y. Yuan, D. Jia, X. Zhuang, Y. Chen, Z. Chen, Y. Wang, Y. Wang, X. Liu, X. Kang, M.D. </a:t>
            </a:r>
            <a:r>
              <a:rPr lang="en-GB" sz="1400" dirty="0" err="1"/>
              <a:t>Plumbley</a:t>
            </a:r>
            <a:r>
              <a:rPr lang="en-GB" sz="1400" dirty="0"/>
              <a:t>, and W. Wang, "Sound-</a:t>
            </a:r>
            <a:r>
              <a:rPr lang="en-GB" sz="1400" dirty="0" err="1"/>
              <a:t>VECaps</a:t>
            </a:r>
            <a:r>
              <a:rPr lang="en-GB" sz="1400" dirty="0"/>
              <a:t>: Improving Audio Generation With Visual Enhanced Captions," in </a:t>
            </a:r>
            <a:r>
              <a:rPr lang="en-GB" sz="1400" i="1" dirty="0"/>
              <a:t>Proc. IEEE International Conference on Acoustics, Speech and Signal Processing</a:t>
            </a:r>
            <a:r>
              <a:rPr lang="en-GB" sz="1400" dirty="0"/>
              <a:t> (ICASSP 2025), Hyderabad, India, April 6-11, 2025. 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</a:t>
            </a:r>
          </a:p>
          <a:p>
            <a:r>
              <a:rPr lang="en-GB" dirty="0"/>
              <a:t>Paper, data &amp; code: </a:t>
            </a:r>
            <a:r>
              <a:rPr lang="en" altLang="zh-CN" sz="1800" dirty="0">
                <a:hlinkClick r:id="rId5"/>
              </a:rPr>
              <a:t>https://yyua8222.github.io/Sound-VECaps-demo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492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EC72A-02D7-899B-CD3B-3C7D27B4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34BE-1C07-9A21-4432-BB6EC166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48027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AudioSetCaps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474C-6D05-0895-D146-F684F85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3F6A4-6E04-4E30-7857-994D263F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71EAE45E-42A3-3456-01D8-D89729D9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48" y="1412334"/>
            <a:ext cx="2880000" cy="3932589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B0D53B0C-EA92-3F17-A936-AD213844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58" y="1458054"/>
            <a:ext cx="2880000" cy="3886555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CA7FE0D-CEEC-A554-F83F-0EF0E13E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48" y="1412334"/>
            <a:ext cx="2160000" cy="2940287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EEBB0701-AED6-AD11-3766-61E69769D126}"/>
              </a:ext>
            </a:extLst>
          </p:cNvPr>
          <p:cNvSpPr txBox="1"/>
          <p:nvPr/>
        </p:nvSpPr>
        <p:spPr>
          <a:xfrm>
            <a:off x="573184" y="5841548"/>
            <a:ext cx="113868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Bai, H. Liu, M. Wang, D. Shi, 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Wang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D.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Plumbley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W.-S. Gan, and J. Chen, "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AudioSetCaps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Enriched Audio-Caption Dataset using Automated Generation Pipeline with Large Audio and Language Models," </a:t>
            </a:r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Audio Speech and Language Processing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33, pp. 2817 - 2829, June 2025. [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arXiv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code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89641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AudioSetCaps</a:t>
            </a:r>
            <a:r>
              <a:rPr lang="en-GB" dirty="0">
                <a:solidFill>
                  <a:srgbClr val="0070C0"/>
                </a:solidFill>
              </a:rPr>
              <a:t> – An Example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D0EE-A32B-4831-A9A1-F1484381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328" y="6038547"/>
            <a:ext cx="1312025" cy="365125"/>
          </a:xfrm>
        </p:spPr>
        <p:txBody>
          <a:bodyPr/>
          <a:lstStyle/>
          <a:p>
            <a:fld id="{B82ABAA4-5EBE-4E82-8762-4025E75A148F}" type="slidenum">
              <a:rPr lang="en-GB" smtClean="0"/>
              <a:t>47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矩形: 圆角 19">
            <a:extLst>
              <a:ext uri="{FF2B5EF4-FFF2-40B4-BE49-F238E27FC236}">
                <a16:creationId xmlns:a16="http://schemas.microsoft.com/office/drawing/2014/main" id="{0F346061-4391-9334-28F7-2545B865DE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25875" y="2175277"/>
            <a:ext cx="5760000" cy="575945"/>
          </a:xfrm>
          <a:prstGeom prst="roundRect">
            <a:avLst>
              <a:gd name="adj" fmla="val 10474"/>
            </a:avLst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Female speech, Woman speaking, Background noise, Generic impact sounds, Surface contact, Babbling, Tick, Human voice, Breathing, Baby laughter</a:t>
            </a:r>
          </a:p>
        </p:txBody>
      </p:sp>
      <p:sp>
        <p:nvSpPr>
          <p:cNvPr id="7" name="矩形: 圆角 19">
            <a:extLst>
              <a:ext uri="{FF2B5EF4-FFF2-40B4-BE49-F238E27FC236}">
                <a16:creationId xmlns:a16="http://schemas.microsoft.com/office/drawing/2014/main" id="{6D62D394-AFA0-9354-9883-B03561A0E0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25875" y="3068730"/>
            <a:ext cx="5760000" cy="360000"/>
          </a:xfrm>
          <a:prstGeom prst="roundRect">
            <a:avLst>
              <a:gd name="adj" fmla="val 423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human baby laughs and gurgles as a female sings gently</a:t>
            </a:r>
          </a:p>
        </p:txBody>
      </p:sp>
      <p:sp>
        <p:nvSpPr>
          <p:cNvPr id="12" name="矩形: 圆角 19">
            <a:extLst>
              <a:ext uri="{FF2B5EF4-FFF2-40B4-BE49-F238E27FC236}">
                <a16:creationId xmlns:a16="http://schemas.microsoft.com/office/drawing/2014/main" id="{BC21E48A-4252-C317-ACC5-11314C78BE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25875" y="3687408"/>
            <a:ext cx="5760000" cy="360000"/>
          </a:xfrm>
          <a:prstGeom prst="roundRect">
            <a:avLst>
              <a:gd name="adj" fmla="val 78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are talking and babbling with a baby laughing and surface contact.</a:t>
            </a: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id="{7CF429EB-B903-35C5-5CCC-DEBD229535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875" y="4369202"/>
            <a:ext cx="5760085" cy="419735"/>
          </a:xfrm>
          <a:prstGeom prst="roundRect">
            <a:avLst>
              <a:gd name="adj" fmla="val 60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sound of a laughing baby and women chatting and giggling can be heard at a busy spa.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741E1980-074C-2FE7-E2CC-F07C0B57C6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5875" y="5162952"/>
            <a:ext cx="57600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tIns="0" rIns="0" bIns="0" rtlCol="0" anchor="ctr"/>
          <a:lstStyle/>
          <a:p>
            <a:pPr algn="l">
              <a:buClrTx/>
              <a:buSzTx/>
              <a:buFontTx/>
            </a:pP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joyful interaction between a woman and a baby, as the infant giggles and the woman responds with a happy and upbeat tone.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5288C905-218D-19C6-A331-6862F6667FE7}"/>
              </a:ext>
            </a:extLst>
          </p:cNvPr>
          <p:cNvSpPr txBox="1"/>
          <p:nvPr/>
        </p:nvSpPr>
        <p:spPr>
          <a:xfrm>
            <a:off x="1225755" y="5306145"/>
            <a:ext cx="236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ID: Y0qH8FmqGI2U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9C60AED0-0486-8F46-5069-B68DAC56037E}"/>
              </a:ext>
            </a:extLst>
          </p:cNvPr>
          <p:cNvSpPr txBox="1"/>
          <p:nvPr/>
        </p:nvSpPr>
        <p:spPr>
          <a:xfrm>
            <a:off x="4725875" y="1824122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Label</a:t>
            </a: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6DB74BA0-6C4C-7FBB-81CF-82403157EC0B}"/>
              </a:ext>
            </a:extLst>
          </p:cNvPr>
          <p:cNvSpPr txBox="1"/>
          <p:nvPr/>
        </p:nvSpPr>
        <p:spPr>
          <a:xfrm>
            <a:off x="4725875" y="2778853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AudioCaps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5B11D64C-DA1B-4A40-4CBD-91CEE7C40B3A}"/>
              </a:ext>
            </a:extLst>
          </p:cNvPr>
          <p:cNvSpPr txBox="1"/>
          <p:nvPr/>
        </p:nvSpPr>
        <p:spPr>
          <a:xfrm>
            <a:off x="4725875" y="3410866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WavCaps</a:t>
            </a: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24C8E0A8-09A8-8436-35BD-B244C05479AA}"/>
              </a:ext>
            </a:extLst>
          </p:cNvPr>
          <p:cNvSpPr txBox="1"/>
          <p:nvPr/>
        </p:nvSpPr>
        <p:spPr>
          <a:xfrm>
            <a:off x="4725875" y="4062401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Auto-ACD</a:t>
            </a:r>
          </a:p>
        </p:txBody>
      </p:sp>
      <p:sp>
        <p:nvSpPr>
          <p:cNvPr id="20" name="文本框 15">
            <a:extLst>
              <a:ext uri="{FF2B5EF4-FFF2-40B4-BE49-F238E27FC236}">
                <a16:creationId xmlns:a16="http://schemas.microsoft.com/office/drawing/2014/main" id="{C0AA8E2B-B990-B323-7B12-861AEA5E1C06}"/>
              </a:ext>
            </a:extLst>
          </p:cNvPr>
          <p:cNvSpPr txBox="1"/>
          <p:nvPr/>
        </p:nvSpPr>
        <p:spPr>
          <a:xfrm>
            <a:off x="4725875" y="4873710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AudioSetCaps</a:t>
            </a: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83578597-206E-0CD9-5517-2588640C87D8}"/>
              </a:ext>
            </a:extLst>
          </p:cNvPr>
          <p:cNvSpPr txBox="1"/>
          <p:nvPr/>
        </p:nvSpPr>
        <p:spPr>
          <a:xfrm>
            <a:off x="10270060" y="1376447"/>
            <a:ext cx="1420495" cy="6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Subjective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Score</a:t>
            </a: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3EF46D2C-C2E0-A08B-52C7-1EC5C86FA354}"/>
              </a:ext>
            </a:extLst>
          </p:cNvPr>
          <p:cNvSpPr txBox="1"/>
          <p:nvPr/>
        </p:nvSpPr>
        <p:spPr>
          <a:xfrm>
            <a:off x="6544515" y="1545792"/>
            <a:ext cx="21221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Dataset-Caption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CFD1B2D4-C1F9-8A71-C0CD-B5062F5B1C00}"/>
              </a:ext>
            </a:extLst>
          </p:cNvPr>
          <p:cNvSpPr txBox="1"/>
          <p:nvPr/>
        </p:nvSpPr>
        <p:spPr>
          <a:xfrm>
            <a:off x="10620308" y="2339765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C97D993B-935F-8CA4-117C-9A48775F03AD}"/>
              </a:ext>
            </a:extLst>
          </p:cNvPr>
          <p:cNvSpPr txBox="1"/>
          <p:nvPr/>
        </p:nvSpPr>
        <p:spPr>
          <a:xfrm>
            <a:off x="10620308" y="3061450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F72B16E6-4422-3CDD-9813-B6DD12E37394}"/>
              </a:ext>
            </a:extLst>
          </p:cNvPr>
          <p:cNvSpPr txBox="1"/>
          <p:nvPr/>
        </p:nvSpPr>
        <p:spPr>
          <a:xfrm>
            <a:off x="10620308" y="3675683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4.2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2523323D-E12C-527C-933C-6DACE732255B}"/>
              </a:ext>
            </a:extLst>
          </p:cNvPr>
          <p:cNvSpPr txBox="1"/>
          <p:nvPr/>
        </p:nvSpPr>
        <p:spPr>
          <a:xfrm>
            <a:off x="10620308" y="4369106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7" name="文本框 24">
            <a:extLst>
              <a:ext uri="{FF2B5EF4-FFF2-40B4-BE49-F238E27FC236}">
                <a16:creationId xmlns:a16="http://schemas.microsoft.com/office/drawing/2014/main" id="{FFB29C37-BAA0-DC69-8E76-D21CCFCE273F}"/>
              </a:ext>
            </a:extLst>
          </p:cNvPr>
          <p:cNvSpPr txBox="1"/>
          <p:nvPr/>
        </p:nvSpPr>
        <p:spPr>
          <a:xfrm>
            <a:off x="10620308" y="5306167"/>
            <a:ext cx="720000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4.4</a:t>
            </a:r>
          </a:p>
        </p:txBody>
      </p:sp>
      <p:pic>
        <p:nvPicPr>
          <p:cNvPr id="28" name="0qH8FmqGI2U">
            <a:hlinkClick r:id="" action="ppaction://media"/>
            <a:extLst>
              <a:ext uri="{FF2B5EF4-FFF2-40B4-BE49-F238E27FC236}">
                <a16:creationId xmlns:a16="http://schemas.microsoft.com/office/drawing/2014/main" id="{5FC57CC8-B67B-BA7A-DED3-25B6572A9A2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975" y="233974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3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00BBC-7169-D41E-3E3D-2FFBBA2A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489D-66BC-724E-A0D2-94FEF515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Conclusion</a:t>
            </a:r>
            <a:r>
              <a:rPr lang="en-GB" dirty="0">
                <a:solidFill>
                  <a:srgbClr val="0070C0"/>
                </a:solidFill>
              </a:rPr>
              <a:t> &amp; Future Works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57FD-AB86-460A-1945-663EA2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6D14C-EDD1-76D8-D837-978C023E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F316B8-7E1C-CB74-04AA-9921DBEF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049" y="1419140"/>
            <a:ext cx="9668874" cy="550843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Summary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 language-audio models are promising - offering new opportunities to solve problems in conventional audio tasks and newly emerging audio tasks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These models often provide SOTA performance in many downstream tasks and may offer new capabilities that were not available in previous audio models. 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Future Works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unified models for multi-tasks (e.g. understanding and generation) and multi-modal data (audio, visual, language)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Improving controllability/personalization/</a:t>
            </a:r>
            <a:r>
              <a:rPr lang="en-US" dirty="0" err="1">
                <a:solidFill>
                  <a:schemeClr val="tx1"/>
                </a:solidFill>
              </a:rPr>
              <a:t>customisation</a:t>
            </a:r>
            <a:r>
              <a:rPr lang="en-US" dirty="0">
                <a:solidFill>
                  <a:schemeClr val="tx1"/>
                </a:solidFill>
              </a:rPr>
              <a:t> of LALMs in various downstream tasks (e.g. generation and captioning)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LALMs for long form audio activity understanding, reasoning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</a:rPr>
              <a:t>Developing LALMs for spatial audio generation and reasoning </a:t>
            </a: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physics-based model + data driven models</a:t>
            </a:r>
          </a:p>
          <a:p>
            <a:pPr marL="201168" lvl="1" indent="0" algn="just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774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0B57-0A0F-2AEB-5895-EE27957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95" y="339165"/>
            <a:ext cx="10058400" cy="45081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Paper, Codes, Demos, and More, …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87F4-38D0-14ED-32B7-FE9BD62F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94" y="1055709"/>
            <a:ext cx="6592335" cy="1638591"/>
          </a:xfrm>
        </p:spPr>
        <p:txBody>
          <a:bodyPr>
            <a:normAutofit fontScale="70000" lnSpcReduction="20000"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AudioLDM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2000" dirty="0"/>
              <a:t>Paper</a:t>
            </a:r>
            <a:r>
              <a:rPr lang="en-GB" sz="2000" dirty="0"/>
              <a:t>: </a:t>
            </a:r>
            <a:r>
              <a:rPr lang="en-US" sz="2000" dirty="0">
                <a:hlinkClick r:id="rId2"/>
              </a:rPr>
              <a:t>https://arxiv.org/abs/2301.12503</a:t>
            </a:r>
            <a:endParaRPr lang="x-none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lang="en-US" sz="2000" dirty="0">
                <a:hlinkClick r:id="rId3"/>
              </a:rPr>
              <a:t>https://audioldm.github.io/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Github</a:t>
            </a:r>
            <a:r>
              <a:rPr lang="en-US" sz="20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Pretrained model: </a:t>
            </a:r>
            <a:r>
              <a:rPr lang="en-US" sz="2000" dirty="0">
                <a:hlinkClick r:id="rId4"/>
              </a:rPr>
              <a:t>https://github.com/haoheliu/AudioLDM</a:t>
            </a:r>
            <a:r>
              <a:rPr lang="en-US" sz="2000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Evaluation tools: </a:t>
            </a:r>
            <a:r>
              <a:rPr lang="en-US" sz="2000" dirty="0">
                <a:hlinkClick r:id="rId5"/>
              </a:rPr>
              <a:t>https://github.com/haoheliu/audioldm_eval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YouTube: </a:t>
            </a:r>
            <a:r>
              <a:rPr lang="en-US" sz="2000" dirty="0">
                <a:hlinkClick r:id="rId6"/>
              </a:rPr>
              <a:t>https://www.youtube.com/watch?v=_0VTltNYhao</a:t>
            </a:r>
            <a:r>
              <a:rPr lang="en-US" sz="2000" dirty="0"/>
              <a:t> </a:t>
            </a:r>
          </a:p>
          <a:p>
            <a:endParaRPr lang="x-non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F30B-628C-F31D-4198-CC8AB6A4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6/17/2026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EFBFF-1A24-344D-A5C5-BCF4FD509E4C}"/>
              </a:ext>
            </a:extLst>
          </p:cNvPr>
          <p:cNvSpPr txBox="1"/>
          <p:nvPr/>
        </p:nvSpPr>
        <p:spPr>
          <a:xfrm>
            <a:off x="616940" y="5581088"/>
            <a:ext cx="5218781" cy="124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c</a:t>
            </a:r>
            <a:r>
              <a:rPr lang="x-none" dirty="0"/>
              <a:t>ode </a:t>
            </a:r>
            <a:r>
              <a:rPr lang="en-GB" dirty="0"/>
              <a:t>about other works </a:t>
            </a:r>
            <a:r>
              <a:rPr lang="x-none" dirty="0"/>
              <a:t>avaliable at: </a:t>
            </a:r>
            <a:endParaRPr lang="en-GB" dirty="0"/>
          </a:p>
          <a:p>
            <a:r>
              <a:rPr lang="en-US" dirty="0">
                <a:hlinkClick r:id="rId7"/>
              </a:rPr>
              <a:t>https://github.com/XinhaoMei/DCASE2021_task6_v2</a:t>
            </a:r>
            <a:r>
              <a:rPr lang="x-none" dirty="0">
                <a:hlinkClick r:id="rId7"/>
              </a:rPr>
              <a:t> </a:t>
            </a:r>
            <a:endParaRPr lang="x-none" dirty="0"/>
          </a:p>
          <a:p>
            <a:r>
              <a:rPr lang="en-US" dirty="0">
                <a:hlinkClick r:id="rId8"/>
              </a:rPr>
              <a:t>https://github.com/XinhaoMei/ACT</a:t>
            </a:r>
            <a:endParaRPr lang="en-US" dirty="0"/>
          </a:p>
          <a:p>
            <a:r>
              <a:rPr lang="en-GB" dirty="0">
                <a:hlinkClick r:id="rId9"/>
              </a:rPr>
              <a:t>https://github.com/liuxubo717/cl4ac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87123" y="4717392"/>
            <a:ext cx="483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WavCaps</a:t>
            </a:r>
            <a:r>
              <a:rPr lang="en-GB" dirty="0"/>
              <a:t>:</a:t>
            </a:r>
          </a:p>
          <a:p>
            <a:r>
              <a:rPr lang="en-GB" dirty="0"/>
              <a:t>Paper: https://arxiv.org/abs/2303.17395</a:t>
            </a:r>
          </a:p>
          <a:p>
            <a:r>
              <a:rPr lang="en-GB" dirty="0"/>
              <a:t>Code: https://github.com/xinhaomei/wavcaps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3553-BA16-6C1F-49F2-BD2FCF91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3A9B-FDEC-6F55-3B5A-9C9E2BF50715}"/>
              </a:ext>
            </a:extLst>
          </p:cNvPr>
          <p:cNvSpPr txBox="1"/>
          <p:nvPr/>
        </p:nvSpPr>
        <p:spPr>
          <a:xfrm>
            <a:off x="603594" y="2906847"/>
            <a:ext cx="444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Paper/code/demos at project page:</a:t>
            </a:r>
          </a:p>
          <a:p>
            <a:r>
              <a:rPr lang="en-GB" dirty="0">
                <a:hlinkClick r:id="rId11"/>
              </a:rPr>
              <a:t>https://haoheliu.github.io/SemantiCodec/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344DF-F8FD-4E1C-25FD-42E7A4F8CEF4}"/>
              </a:ext>
            </a:extLst>
          </p:cNvPr>
          <p:cNvSpPr txBox="1"/>
          <p:nvPr/>
        </p:nvSpPr>
        <p:spPr>
          <a:xfrm>
            <a:off x="603595" y="2612212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SemantiCodec</a:t>
            </a:r>
            <a:r>
              <a:rPr lang="en-GB" dirty="0"/>
              <a:t>:</a:t>
            </a:r>
            <a:r>
              <a:rPr lang="en-GB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F6FDB-BEB3-52C7-CA84-8C180B1BF8DC}"/>
              </a:ext>
            </a:extLst>
          </p:cNvPr>
          <p:cNvSpPr txBox="1"/>
          <p:nvPr/>
        </p:nvSpPr>
        <p:spPr>
          <a:xfrm>
            <a:off x="6245085" y="4196093"/>
            <a:ext cx="594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AudioSetCaps</a:t>
            </a:r>
            <a:r>
              <a:rPr lang="en-GB" dirty="0"/>
              <a:t>:</a:t>
            </a:r>
          </a:p>
          <a:p>
            <a:r>
              <a:rPr lang="en-GB" dirty="0"/>
              <a:t>Data and code: </a:t>
            </a:r>
            <a:r>
              <a:rPr lang="en-GB" dirty="0">
                <a:hlinkClick r:id="rId12"/>
              </a:rPr>
              <a:t>https://github.com/JishengBai/AudioSetCaps</a:t>
            </a:r>
            <a:endParaRPr lang="en-GB" dirty="0"/>
          </a:p>
          <a:p>
            <a:r>
              <a:rPr lang="en-GB" dirty="0">
                <a:hlinkClick r:id="rId13"/>
              </a:rPr>
              <a:t>https://huggingface.co/datasets/baijs/AudioSetCaps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38D8A-FBBF-CB34-114A-5A8EF08F65F5}"/>
              </a:ext>
            </a:extLst>
          </p:cNvPr>
          <p:cNvSpPr txBox="1"/>
          <p:nvPr/>
        </p:nvSpPr>
        <p:spPr>
          <a:xfrm>
            <a:off x="6245085" y="5227911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Sound-</a:t>
            </a:r>
            <a:r>
              <a:rPr lang="en-GB" b="1" dirty="0" err="1">
                <a:solidFill>
                  <a:srgbClr val="7030A0"/>
                </a:solidFill>
              </a:rPr>
              <a:t>VECaps</a:t>
            </a:r>
            <a:r>
              <a:rPr lang="en-GB" dirty="0"/>
              <a:t>: paper, data &amp; code: </a:t>
            </a:r>
          </a:p>
          <a:p>
            <a:r>
              <a:rPr lang="en" altLang="zh-CN" sz="1800" dirty="0">
                <a:hlinkClick r:id="rId14"/>
              </a:rPr>
              <a:t>https://yyua8222.github.io/Sound-VECaps-demo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887AC-4E13-05A1-721B-E98BE4FAAA84}"/>
              </a:ext>
            </a:extLst>
          </p:cNvPr>
          <p:cNvSpPr txBox="1"/>
          <p:nvPr/>
        </p:nvSpPr>
        <p:spPr>
          <a:xfrm>
            <a:off x="6245085" y="2660366"/>
            <a:ext cx="525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WavJourney</a:t>
            </a:r>
            <a:r>
              <a:rPr lang="en-GB" b="1" dirty="0"/>
              <a:t>:</a:t>
            </a:r>
          </a:p>
          <a:p>
            <a:r>
              <a:rPr lang="en-GB" dirty="0"/>
              <a:t>Paper:</a:t>
            </a:r>
            <a:r>
              <a:rPr lang="en-GB" b="1" dirty="0"/>
              <a:t> </a:t>
            </a:r>
            <a:r>
              <a:rPr lang="en-GB" dirty="0">
                <a:hlinkClick r:id="rId15"/>
              </a:rPr>
              <a:t>https://arxiv.org/abs/2307.14335</a:t>
            </a:r>
            <a:endParaRPr lang="en-GB" dirty="0"/>
          </a:p>
          <a:p>
            <a:r>
              <a:rPr lang="en-GB" dirty="0"/>
              <a:t>Code:</a:t>
            </a:r>
            <a:r>
              <a:rPr lang="en-GB" b="1" dirty="0"/>
              <a:t> </a:t>
            </a:r>
            <a:r>
              <a:rPr lang="en-GB" dirty="0">
                <a:hlinkClick r:id="rId16"/>
              </a:rPr>
              <a:t>https://github.com/Audio-AGI/WavJourney</a:t>
            </a:r>
            <a:endParaRPr lang="en-GB" dirty="0"/>
          </a:p>
          <a:p>
            <a:r>
              <a:rPr lang="en-US" altLang="zh-CN" dirty="0"/>
              <a:t>Demo</a:t>
            </a:r>
            <a:r>
              <a:rPr lang="en-GB" dirty="0"/>
              <a:t>:</a:t>
            </a:r>
            <a:r>
              <a:rPr lang="en-GB" b="1" dirty="0"/>
              <a:t> </a:t>
            </a:r>
            <a:r>
              <a:rPr lang="en-GB" dirty="0">
                <a:hlinkClick r:id="rId17"/>
              </a:rPr>
              <a:t>https://huggingface.co/spaces/Audio-AGI/WavJourney</a:t>
            </a:r>
            <a:r>
              <a:rPr lang="en-GB" b="1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F54573-69DB-04AA-95DB-8CE0DC372E80}"/>
              </a:ext>
            </a:extLst>
          </p:cNvPr>
          <p:cNvSpPr txBox="1">
            <a:spLocks/>
          </p:cNvSpPr>
          <p:nvPr/>
        </p:nvSpPr>
        <p:spPr>
          <a:xfrm>
            <a:off x="6245085" y="751682"/>
            <a:ext cx="5793023" cy="58763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AudioLDM2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/>
              </a:rPr>
              <a:t>https://audioldm.github.io/audioldm2/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4674FF-2411-280D-C6DE-AD9D15D29714}"/>
              </a:ext>
            </a:extLst>
          </p:cNvPr>
          <p:cNvSpPr txBox="1">
            <a:spLocks/>
          </p:cNvSpPr>
          <p:nvPr/>
        </p:nvSpPr>
        <p:spPr>
          <a:xfrm>
            <a:off x="6264962" y="1412712"/>
            <a:ext cx="5098829" cy="56247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APT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19"/>
              </a:rPr>
              <a:t>https://github.com/JinhuaLiang/APT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9EEC56-D3A1-1958-4E3F-26FE0636B212}"/>
              </a:ext>
            </a:extLst>
          </p:cNvPr>
          <p:cNvSpPr txBox="1">
            <a:spLocks/>
          </p:cNvSpPr>
          <p:nvPr/>
        </p:nvSpPr>
        <p:spPr>
          <a:xfrm>
            <a:off x="6263651" y="2150614"/>
            <a:ext cx="5177031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WavCraft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0"/>
              </a:rPr>
              <a:t>https://github.com/JinhuaLiang/WavCraft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8E2615-0D1A-68D9-12BE-ADB34ADFBA12}"/>
              </a:ext>
            </a:extLst>
          </p:cNvPr>
          <p:cNvSpPr txBox="1">
            <a:spLocks/>
          </p:cNvSpPr>
          <p:nvPr/>
        </p:nvSpPr>
        <p:spPr>
          <a:xfrm>
            <a:off x="616940" y="3585119"/>
            <a:ext cx="5028486" cy="1132273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AudioSep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1"/>
              </a:rPr>
              <a:t>https://github.com/Audio-AGI/AudioSep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rgbClr val="7030A0"/>
                </a:solidFill>
              </a:rPr>
              <a:t>RFM-EDITING</a:t>
            </a:r>
            <a:r>
              <a:rPr lang="en-US" sz="2000" b="1" dirty="0"/>
              <a:t>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hlinkClick r:id="rId22"/>
              </a:rPr>
              <a:t>https://katelin-glt.github.io/RFM-Editing-Demo/</a:t>
            </a: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7A322C-9672-9D02-45BA-D9664EAF3977}"/>
              </a:ext>
            </a:extLst>
          </p:cNvPr>
          <p:cNvSpPr txBox="1"/>
          <p:nvPr/>
        </p:nvSpPr>
        <p:spPr>
          <a:xfrm>
            <a:off x="6263651" y="5996016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GCDance</a:t>
            </a:r>
            <a:r>
              <a:rPr lang="en-GB" dirty="0"/>
              <a:t>: paper, data &amp; code: </a:t>
            </a:r>
          </a:p>
          <a:p>
            <a:r>
              <a:rPr lang="en-GB" dirty="0">
                <a:hlinkClick r:id="rId23"/>
              </a:rPr>
              <a:t>https://xinranliu7715.github.io/gcdance/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666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F120B-48D1-2C87-4594-D3409172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A4C0-3460-545E-992C-EECAD1F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4BDC32-291C-EE6A-2BB3-A4C9FB50D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347" y="2006673"/>
            <a:ext cx="9818105" cy="4304658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PANNs</a:t>
            </a:r>
            <a:r>
              <a:rPr lang="en-GB" dirty="0"/>
              <a:t> (Kong, et al, 2020): large scale CNN-based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Audio2Vec (</a:t>
            </a:r>
            <a:r>
              <a:rPr lang="en-GB" dirty="0" err="1"/>
              <a:t>Tagliasacchi</a:t>
            </a:r>
            <a:r>
              <a:rPr lang="en-GB" dirty="0"/>
              <a:t> et al, 2020): sequence to sequence unsupervised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CLAR (Al-Tahan and </a:t>
            </a:r>
            <a:r>
              <a:rPr lang="en-GB" dirty="0" err="1"/>
              <a:t>Mohsenzadeh</a:t>
            </a:r>
            <a:r>
              <a:rPr lang="en-GB" dirty="0"/>
              <a:t>, 2021):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COLA (Saeed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BOYL-A (</a:t>
            </a:r>
            <a:r>
              <a:rPr lang="en-GB" dirty="0" err="1"/>
              <a:t>Niizumi</a:t>
            </a:r>
            <a:r>
              <a:rPr lang="en-GB" dirty="0"/>
              <a:t>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AST (Gong et al, 2021): large scale transformer-based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ATST (Li and Li, 2022): transformer-based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MAE-AST (Baade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SSAST (Gong et al, 2022): self-supervised AST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Audio-MAE (Huang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BEATs (Chen et al, 2023): audio pre-training with acoustic tokenizers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ASiT</a:t>
            </a:r>
            <a:r>
              <a:rPr lang="en-GB" dirty="0"/>
              <a:t> (</a:t>
            </a:r>
            <a:r>
              <a:rPr lang="en-GB" dirty="0" err="1"/>
              <a:t>Atito</a:t>
            </a:r>
            <a:r>
              <a:rPr lang="en-GB" dirty="0"/>
              <a:t> et al, 2024): self-supervised models for general audio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 dirty="0"/>
              <a:t>SSLAM (Alex et al, 2025): self-supervised learning from audio mixtures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6F462-4B57-6127-1218-F9A1B96411D4}"/>
              </a:ext>
            </a:extLst>
          </p:cNvPr>
          <p:cNvSpPr txBox="1"/>
          <p:nvPr/>
        </p:nvSpPr>
        <p:spPr>
          <a:xfrm>
            <a:off x="595863" y="1098584"/>
            <a:ext cx="11201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Learning </a:t>
            </a:r>
            <a:r>
              <a:rPr lang="en-GB" sz="2400" b="1" dirty="0">
                <a:latin typeface="+mj-lt"/>
              </a:rPr>
              <a:t>general/universal audio representations </a:t>
            </a:r>
            <a:r>
              <a:rPr lang="en-GB" sz="2400" dirty="0">
                <a:latin typeface="+mj-lt"/>
              </a:rPr>
              <a:t>from large scale audio data shows promising performance in downstream tasks (classification, separation, retrieval, etc):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1AA7B-1B37-99C7-9FC2-F303C42CCD92}"/>
              </a:ext>
            </a:extLst>
          </p:cNvPr>
          <p:cNvSpPr txBox="1"/>
          <p:nvPr/>
        </p:nvSpPr>
        <p:spPr>
          <a:xfrm>
            <a:off x="1020892" y="6111276"/>
            <a:ext cx="1077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mean Average Precision (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mAP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) on 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AudioSet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: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31.4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(2017)  -&gt;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55.8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412926304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C23738-C349-2E48-B670-7E11477764A8}"/>
              </a:ext>
            </a:extLst>
          </p:cNvPr>
          <p:cNvSpPr txBox="1"/>
          <p:nvPr/>
        </p:nvSpPr>
        <p:spPr>
          <a:xfrm>
            <a:off x="6412349" y="640081"/>
            <a:ext cx="4685071" cy="279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for listening!</a:t>
            </a:r>
          </a:p>
        </p:txBody>
      </p:sp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164CF708-BA2D-44A9-8792-F92BA50E3E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63029" y="640081"/>
            <a:ext cx="3236594" cy="3236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FAD-292D-384C-A581-F0F7E99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82ABAA4-5EBE-4E82-8762-4025E75A148F}" type="slidenum">
              <a:rPr lang="en-US" sz="1050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50</a:t>
            </a:fld>
            <a:endParaRPr lang="en-US" sz="105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C518E-2B5F-F549-B099-81BF20DE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140266"/>
            <a:ext cx="1554480" cy="49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7EB1F-8865-44C3-947F-7FC43C38875F}"/>
              </a:ext>
            </a:extLst>
          </p:cNvPr>
          <p:cNvSpPr txBox="1"/>
          <p:nvPr/>
        </p:nvSpPr>
        <p:spPr>
          <a:xfrm>
            <a:off x="1114425" y="4711030"/>
            <a:ext cx="1049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work was sponsored by a </a:t>
            </a:r>
            <a:r>
              <a:rPr lang="en-GB" sz="2200" dirty="0">
                <a:solidFill>
                  <a:srgbClr val="0070C0"/>
                </a:solidFill>
              </a:rPr>
              <a:t>Newton Institutional Links Award </a:t>
            </a:r>
            <a:r>
              <a:rPr lang="en-GB" sz="2200" dirty="0"/>
              <a:t>from the </a:t>
            </a:r>
            <a:r>
              <a:rPr lang="en-GB" sz="2200" dirty="0">
                <a:solidFill>
                  <a:srgbClr val="7030A0"/>
                </a:solidFill>
              </a:rPr>
              <a:t>British Council</a:t>
            </a:r>
            <a:r>
              <a:rPr lang="en-GB" sz="2200" dirty="0"/>
              <a:t>, titled “Automated Captioning of Image and Audio for Visually and Hearing Impaired” &amp; </a:t>
            </a:r>
            <a:r>
              <a:rPr lang="en-GB" sz="2200" dirty="0">
                <a:solidFill>
                  <a:srgbClr val="7030A0"/>
                </a:solidFill>
              </a:rPr>
              <a:t>EPSRC</a:t>
            </a:r>
            <a:r>
              <a:rPr lang="en-GB" sz="2200" dirty="0"/>
              <a:t> projects titled “Making Sense of Sounds” and “AI for Sounds”.</a:t>
            </a:r>
          </a:p>
        </p:txBody>
      </p:sp>
    </p:spTree>
    <p:extLst>
      <p:ext uri="{BB962C8B-B14F-4D97-AF65-F5344CB8AC3E}">
        <p14:creationId xmlns:p14="http://schemas.microsoft.com/office/powerpoint/2010/main" val="110655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0F5C29-2271-6816-8311-A6540CF0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482" y="1042201"/>
            <a:ext cx="3871514" cy="5425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14563-8AA5-E15F-A9F3-AD625FFDE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5" t="52091" r="31707"/>
          <a:stretch/>
        </p:blipFill>
        <p:spPr>
          <a:xfrm>
            <a:off x="7834466" y="2528722"/>
            <a:ext cx="963885" cy="46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607C-8467-A091-E4AC-9D126FD8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373024"/>
            <a:ext cx="10300138" cy="463596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Large-Scale Pre-trained Audio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F7912-418F-940E-5D28-71363297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07293"/>
            <a:ext cx="6710536" cy="4525963"/>
          </a:xfrm>
        </p:spPr>
        <p:txBody>
          <a:bodyPr>
            <a:normAutofit/>
          </a:bodyPr>
          <a:lstStyle/>
          <a:p>
            <a:r>
              <a:rPr lang="en-GB" dirty="0" err="1"/>
              <a:t>Wavegram</a:t>
            </a:r>
            <a:r>
              <a:rPr lang="en-GB" dirty="0"/>
              <a:t>-</a:t>
            </a:r>
            <a:r>
              <a:rPr lang="en-GB" dirty="0" err="1"/>
              <a:t>Logmel</a:t>
            </a:r>
            <a:r>
              <a:rPr lang="en-GB" dirty="0"/>
              <a:t>-CNN for </a:t>
            </a:r>
            <a:r>
              <a:rPr lang="en-GB" dirty="0" err="1"/>
              <a:t>AudioSet</a:t>
            </a:r>
            <a:r>
              <a:rPr lang="en-GB" dirty="0"/>
              <a:t>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Time-domain (“</a:t>
            </a:r>
            <a:r>
              <a:rPr lang="en-GB" dirty="0" err="1"/>
              <a:t>Wavegram</a:t>
            </a:r>
            <a:r>
              <a:rPr lang="en-GB" dirty="0"/>
              <a:t>”), 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  <a:p>
            <a:r>
              <a:rPr lang="en-GB" dirty="0"/>
              <a:t>Data augmentation, e.g. use </a:t>
            </a:r>
            <a:r>
              <a:rPr lang="en-GB" dirty="0" err="1"/>
              <a:t>SpecAugment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randomly mask time and frequency stripes of 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C0497-07C3-84EF-1679-06D306FE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6" r="31707" b="47551"/>
          <a:stretch/>
        </p:blipFill>
        <p:spPr>
          <a:xfrm>
            <a:off x="11074826" y="4478840"/>
            <a:ext cx="1008110" cy="50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EEAB3-4212-C0EF-1981-13C79DBD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4" y="4294598"/>
            <a:ext cx="7136678" cy="1656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28EDF-01B1-6FC0-9C42-8B7499B88838}"/>
              </a:ext>
            </a:extLst>
          </p:cNvPr>
          <p:cNvSpPr txBox="1"/>
          <p:nvPr/>
        </p:nvSpPr>
        <p:spPr>
          <a:xfrm>
            <a:off x="507494" y="6149949"/>
            <a:ext cx="9067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262626"/>
                </a:solidFill>
              </a:rPr>
              <a:t>Q. Kong, Y. Cao, T. Iqbal, Y. Wang, W. Wang, and M. D. </a:t>
            </a:r>
            <a:r>
              <a:rPr lang="en-GB" sz="1400" dirty="0" err="1">
                <a:solidFill>
                  <a:srgbClr val="262626"/>
                </a:solidFill>
              </a:rPr>
              <a:t>Plumbley</a:t>
            </a:r>
            <a:r>
              <a:rPr lang="en-GB" sz="1400" dirty="0">
                <a:solidFill>
                  <a:srgbClr val="262626"/>
                </a:solidFill>
              </a:rPr>
              <a:t>, "PANNs: large-scale pretrained audio neural networks for audio pattern recognition", </a:t>
            </a:r>
            <a:r>
              <a:rPr lang="en-GB" sz="1400" i="1" dirty="0">
                <a:solidFill>
                  <a:srgbClr val="262626"/>
                </a:solidFill>
              </a:rPr>
              <a:t>IEEE/ACM Transactions on Audio Speech and Language Processing</a:t>
            </a:r>
            <a:r>
              <a:rPr lang="en-GB" sz="1400" dirty="0">
                <a:solidFill>
                  <a:srgbClr val="262626"/>
                </a:solidFill>
              </a:rPr>
              <a:t>, 2020.</a:t>
            </a:r>
            <a:r>
              <a:rPr lang="en-GB" sz="1400" dirty="0"/>
              <a:t> [</a:t>
            </a:r>
            <a:r>
              <a:rPr lang="en-GB" sz="1400" dirty="0">
                <a:hlinkClick r:id="rId5"/>
              </a:rPr>
              <a:t>PDF</a:t>
            </a:r>
            <a:r>
              <a:rPr lang="en-GB" sz="1400" dirty="0"/>
              <a:t>] [</a:t>
            </a:r>
            <a:r>
              <a:rPr lang="en-GB" sz="1400" dirty="0">
                <a:hlinkClick r:id="rId6"/>
              </a:rPr>
              <a:t>code</a:t>
            </a:r>
            <a:r>
              <a:rPr lang="en-GB" sz="1400" dirty="0"/>
              <a:t>]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030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1D1A-AE72-9091-CD7E-AE64E197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43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Demo</a:t>
            </a:r>
          </a:p>
        </p:txBody>
      </p:sp>
      <p:pic>
        <p:nvPicPr>
          <p:cNvPr id="5" name="PANNs-Video">
            <a:hlinkClick r:id="" action="ppaction://media"/>
            <a:extLst>
              <a:ext uri="{FF2B5EF4-FFF2-40B4-BE49-F238E27FC236}">
                <a16:creationId xmlns:a16="http://schemas.microsoft.com/office/drawing/2014/main" id="{E2881AD9-CF06-BBEC-D271-EB8E5A8C2D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71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58" y="761249"/>
            <a:ext cx="10633326" cy="59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5166-9D3E-B2D7-107B-63508DF6F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1F27-A1ED-9D0F-960B-CB40416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FF79A-08B7-ED5A-3D6F-E0BB4A80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9" y="1214756"/>
            <a:ext cx="9215035" cy="4200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74F134-1357-AA32-8032-99D325C7BC20}"/>
              </a:ext>
            </a:extLst>
          </p:cNvPr>
          <p:cNvSpPr txBox="1"/>
          <p:nvPr/>
        </p:nvSpPr>
        <p:spPr>
          <a:xfrm>
            <a:off x="2412723" y="5643244"/>
            <a:ext cx="850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Leaderboard</a:t>
            </a:r>
            <a:r>
              <a:rPr lang="en-GB" dirty="0"/>
              <a:t>: </a:t>
            </a:r>
          </a:p>
          <a:p>
            <a:r>
              <a:rPr lang="en-GB" dirty="0">
                <a:hlinkClick r:id="rId3"/>
              </a:rPr>
              <a:t>https://paperswithcode.com/sota/audio-classification-on-audioset</a:t>
            </a:r>
            <a:endParaRPr lang="en-GB" dirty="0"/>
          </a:p>
          <a:p>
            <a:r>
              <a:rPr lang="en-GB" dirty="0">
                <a:hlinkClick r:id="rId4"/>
              </a:rPr>
              <a:t>https://www.codesota.com/audio/classification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5836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FBBF-8563-55F6-C0C8-8EB9C265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4957-195C-41FC-01F5-EE0D49C5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35EC2-57E5-00FF-0E41-54B8E85ABAB5}"/>
              </a:ext>
            </a:extLst>
          </p:cNvPr>
          <p:cNvSpPr txBox="1"/>
          <p:nvPr/>
        </p:nvSpPr>
        <p:spPr>
          <a:xfrm>
            <a:off x="757444" y="6044756"/>
            <a:ext cx="1107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83838"/>
                </a:solidFill>
                <a:effectLst/>
                <a:latin typeface="Inter"/>
              </a:rPr>
              <a:t>Courtesy to Aravind Pai</a:t>
            </a:r>
            <a:r>
              <a:rPr lang="en-GB" dirty="0">
                <a:solidFill>
                  <a:srgbClr val="383838"/>
                </a:solidFill>
                <a:latin typeface="Inter"/>
              </a:rPr>
              <a:t>: </a:t>
            </a:r>
            <a:r>
              <a:rPr lang="en-GB" sz="1400" dirty="0"/>
              <a:t>https://www.analyticsvidhya.com/blog/2023/07/beginners-guide-to-build-large-language-models-from-scratch/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A1A44-5699-91D2-085D-B670F350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59" y="1179488"/>
            <a:ext cx="8615155" cy="44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9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University main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main" id="{BC17846F-8EF9-4DDB-B0DF-BB903B827ADD}" vid="{2597B1F8-F21E-4D86-B0C7-9E3FD97616E7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938DCB-C3B9-4562-BE37-F14763DFCD72}">
  <we:reference id="wa200000113" version="1.0.0.0" store="en-001" storeType="OMEX"/>
  <we:alternateReferences>
    <we:reference id="wa200000113" version="1.0.0.0" store="en-00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71711CE4A45B42500DFA915E756" ma:contentTypeVersion="18" ma:contentTypeDescription="Create a new document." ma:contentTypeScope="" ma:versionID="5cdb7a91f55ff1940f9add044d23d5e2">
  <xsd:schema xmlns:xsd="http://www.w3.org/2001/XMLSchema" xmlns:xs="http://www.w3.org/2001/XMLSchema" xmlns:p="http://schemas.microsoft.com/office/2006/metadata/properties" xmlns:ns3="7ed5784c-4c6f-4d46-97dc-4c26ee444e08" xmlns:ns4="ea1cffe9-b1fc-4d09-be3f-916ceaf407fd" targetNamespace="http://schemas.microsoft.com/office/2006/metadata/properties" ma:root="true" ma:fieldsID="be7b445b19dd679043e18536c6266bbd" ns3:_="" ns4:_="">
    <xsd:import namespace="7ed5784c-4c6f-4d46-97dc-4c26ee444e08"/>
    <xsd:import namespace="ea1cffe9-b1fc-4d09-be3f-916ceaf40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5784c-4c6f-4d46-97dc-4c26ee444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cffe9-b1fc-4d09-be3f-916ceaf40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5784c-4c6f-4d46-97dc-4c26ee444e08" xsi:nil="true"/>
  </documentManagement>
</p:properties>
</file>

<file path=customXml/itemProps1.xml><?xml version="1.0" encoding="utf-8"?>
<ds:datastoreItem xmlns:ds="http://schemas.openxmlformats.org/officeDocument/2006/customXml" ds:itemID="{CBF43FE2-0CB2-47F8-85E9-B3E6DB4DE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5784c-4c6f-4d46-97dc-4c26ee444e08"/>
    <ds:schemaRef ds:uri="ea1cffe9-b1fc-4d09-be3f-916ceaf40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92D906-E0F6-4699-BD0F-A258B0985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DA1E74-1227-4018-B582-94AF42BB3D8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ea1cffe9-b1fc-4d09-be3f-916ceaf407fd"/>
    <ds:schemaRef ds:uri="7ed5784c-4c6f-4d46-97dc-4c26ee444e0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26952</TotalTime>
  <Words>4918</Words>
  <Application>Microsoft Office PowerPoint</Application>
  <PresentationFormat>Widescreen</PresentationFormat>
  <Paragraphs>574</Paragraphs>
  <Slides>50</Slides>
  <Notes>4</Notes>
  <HiddenSlides>0</HiddenSlides>
  <MMClips>53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-apple-system</vt:lpstr>
      <vt:lpstr>等线</vt:lpstr>
      <vt:lpstr>Inter</vt:lpstr>
      <vt:lpstr>Lucida Grande</vt:lpstr>
      <vt:lpstr>Noto Sans Med</vt:lpstr>
      <vt:lpstr>Space Grotesk</vt:lpstr>
      <vt:lpstr>Aptos</vt:lpstr>
      <vt:lpstr>Aptos Display</vt:lpstr>
      <vt:lpstr>Arial</vt:lpstr>
      <vt:lpstr>Calibri</vt:lpstr>
      <vt:lpstr>Georgia</vt:lpstr>
      <vt:lpstr>Noto Sans</vt:lpstr>
      <vt:lpstr>Open Sans</vt:lpstr>
      <vt:lpstr>Times New Roman</vt:lpstr>
      <vt:lpstr>Wingdings</vt:lpstr>
      <vt:lpstr>Retrospect</vt:lpstr>
      <vt:lpstr>University main</vt:lpstr>
      <vt:lpstr>1_Retrospect</vt:lpstr>
      <vt:lpstr>Office Theme</vt:lpstr>
      <vt:lpstr>Understanding and Creating Sound with  Large Audio-Language Models</vt:lpstr>
      <vt:lpstr>Many thanks to…</vt:lpstr>
      <vt:lpstr>Outline</vt:lpstr>
      <vt:lpstr>Research Interest: Audio Signal Processing &amp; AI</vt:lpstr>
      <vt:lpstr>(Large) Audio Models</vt:lpstr>
      <vt:lpstr>PANNs: Large-Scale Pre-trained Audio Neural Networks</vt:lpstr>
      <vt:lpstr>PANNs: Demo</vt:lpstr>
      <vt:lpstr>(Large) Audio Models</vt:lpstr>
      <vt:lpstr>Large Language Models (LLMs)</vt:lpstr>
      <vt:lpstr>Large Language Models (LLMs)</vt:lpstr>
      <vt:lpstr>Large Audio-Language Models: Why? </vt:lpstr>
      <vt:lpstr>Large Audio Language Models - Examples </vt:lpstr>
      <vt:lpstr>(Large) Audio-Language Datasets</vt:lpstr>
      <vt:lpstr>Large Audio-Language Models- Recent Progress</vt:lpstr>
      <vt:lpstr>Trends and Open Questions in LLAMs </vt:lpstr>
      <vt:lpstr>Typical Methods for Fusing Audio and Language</vt:lpstr>
      <vt:lpstr>Task 1: Audio to Text Generation </vt:lpstr>
      <vt:lpstr>An Example: CNN-Transformer Encoder-Decoder </vt:lpstr>
      <vt:lpstr>Audio Captioning Demos</vt:lpstr>
      <vt:lpstr>Task 2: Audio Question Answering &amp; Reasoning</vt:lpstr>
      <vt:lpstr>Task: Audio Reasoning – APT</vt:lpstr>
      <vt:lpstr>APT – Demos</vt:lpstr>
      <vt:lpstr>Task 3: Text to Audio Generation</vt:lpstr>
      <vt:lpstr>AudioLDM</vt:lpstr>
      <vt:lpstr>AudioLDM 2 - Architecture</vt:lpstr>
      <vt:lpstr>AudioLDM 2 - Demo</vt:lpstr>
      <vt:lpstr>WavJourney – Audio Storytelling </vt:lpstr>
      <vt:lpstr>WavJourney – Sound Demo for Science Fiction Storytelling</vt:lpstr>
      <vt:lpstr>Music to Dance Generation</vt:lpstr>
      <vt:lpstr>Demo</vt:lpstr>
      <vt:lpstr>Task 4: Language-Queried Audio Source Separation</vt:lpstr>
      <vt:lpstr>Task 4: AudioSep - Architecture</vt:lpstr>
      <vt:lpstr>Task 4: AudioSep - Demo</vt:lpstr>
      <vt:lpstr>Task 4: FlowSep - Architecture</vt:lpstr>
      <vt:lpstr>Task 4: FlowSep - Demo</vt:lpstr>
      <vt:lpstr>Task 5: LLMs for Controllable Audio Editing</vt:lpstr>
      <vt:lpstr>WavCraft – Overall Architecture</vt:lpstr>
      <vt:lpstr>RFM-EDITING</vt:lpstr>
      <vt:lpstr>Task 6: Neural Audio Codec</vt:lpstr>
      <vt:lpstr>PowerPoint Presentation</vt:lpstr>
      <vt:lpstr>PowerPoint Presentation</vt:lpstr>
      <vt:lpstr>Dataset: WavCaps</vt:lpstr>
      <vt:lpstr>WavCaps – Statistics</vt:lpstr>
      <vt:lpstr>Sound-VECaps</vt:lpstr>
      <vt:lpstr>Sound-VECaps – Processing Pipeline</vt:lpstr>
      <vt:lpstr>Dataset: AudioSetCaps</vt:lpstr>
      <vt:lpstr>AudioSetCaps – An Example</vt:lpstr>
      <vt:lpstr>Conclusion &amp; Future Works</vt:lpstr>
      <vt:lpstr>Paper, Codes, Demos, and More,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Turab Iqbal</dc:creator>
  <cp:lastModifiedBy>Wang, Wenwu Prof (CVSSP)</cp:lastModifiedBy>
  <cp:revision>165</cp:revision>
  <dcterms:created xsi:type="dcterms:W3CDTF">2019-11-11T18:26:00Z</dcterms:created>
  <dcterms:modified xsi:type="dcterms:W3CDTF">2026-06-18T15:21:58Z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0x010100E685071711CE4A45B42500DFA915E756</vt:lpwstr>
  </property>
</Properties>
</file>