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4"/>
    <p:sldMasterId id="2147483732" r:id="rId5"/>
    <p:sldMasterId id="2147483772" r:id="rId6"/>
    <p:sldMasterId id="2147483785" r:id="rId7"/>
    <p:sldMasterId id="2147483797" r:id="rId8"/>
    <p:sldMasterId id="2147483810" r:id="rId9"/>
  </p:sldMasterIdLst>
  <p:notesMasterIdLst>
    <p:notesMasterId r:id="rId58"/>
  </p:notesMasterIdLst>
  <p:handoutMasterIdLst>
    <p:handoutMasterId r:id="rId59"/>
  </p:handoutMasterIdLst>
  <p:sldIdLst>
    <p:sldId id="256" r:id="rId10"/>
    <p:sldId id="444" r:id="rId11"/>
    <p:sldId id="257" r:id="rId12"/>
    <p:sldId id="641" r:id="rId13"/>
    <p:sldId id="652" r:id="rId14"/>
    <p:sldId id="647" r:id="rId15"/>
    <p:sldId id="643" r:id="rId16"/>
    <p:sldId id="640" r:id="rId17"/>
    <p:sldId id="604" r:id="rId18"/>
    <p:sldId id="637" r:id="rId19"/>
    <p:sldId id="653" r:id="rId20"/>
    <p:sldId id="603" r:id="rId21"/>
    <p:sldId id="648" r:id="rId22"/>
    <p:sldId id="258" r:id="rId23"/>
    <p:sldId id="654" r:id="rId24"/>
    <p:sldId id="563" r:id="rId25"/>
    <p:sldId id="624" r:id="rId26"/>
    <p:sldId id="616" r:id="rId27"/>
    <p:sldId id="622" r:id="rId28"/>
    <p:sldId id="310" r:id="rId29"/>
    <p:sldId id="319" r:id="rId30"/>
    <p:sldId id="575" r:id="rId31"/>
    <p:sldId id="580" r:id="rId32"/>
    <p:sldId id="597" r:id="rId33"/>
    <p:sldId id="629" r:id="rId34"/>
    <p:sldId id="670" r:id="rId35"/>
    <p:sldId id="644" r:id="rId36"/>
    <p:sldId id="574" r:id="rId37"/>
    <p:sldId id="322" r:id="rId38"/>
    <p:sldId id="286" r:id="rId39"/>
    <p:sldId id="656" r:id="rId40"/>
    <p:sldId id="658" r:id="rId41"/>
    <p:sldId id="664" r:id="rId42"/>
    <p:sldId id="657" r:id="rId43"/>
    <p:sldId id="659" r:id="rId44"/>
    <p:sldId id="662" r:id="rId45"/>
    <p:sldId id="611" r:id="rId46"/>
    <p:sldId id="655" r:id="rId47"/>
    <p:sldId id="666" r:id="rId48"/>
    <p:sldId id="668" r:id="rId49"/>
    <p:sldId id="669" r:id="rId50"/>
    <p:sldId id="649" r:id="rId51"/>
    <p:sldId id="265" r:id="rId52"/>
    <p:sldId id="377" r:id="rId53"/>
    <p:sldId id="346" r:id="rId54"/>
    <p:sldId id="625" r:id="rId55"/>
    <p:sldId id="646" r:id="rId56"/>
    <p:sldId id="342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002868"/>
    <a:srgbClr val="B7DE82"/>
    <a:srgbClr val="026981"/>
    <a:srgbClr val="E0E2E8"/>
    <a:srgbClr val="5787C1"/>
    <a:srgbClr val="CC8ABF"/>
    <a:srgbClr val="CF91C3"/>
    <a:srgbClr val="BCE08C"/>
    <a:srgbClr val="FF7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462C20-A6EB-441A-8B2E-268D595F5BC4}" v="16" dt="2026-07-28T17:23:43.4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2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61" Type="http://schemas.openxmlformats.org/officeDocument/2006/relationships/viewProps" Target="viewProps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, Wenwu Prof (CVSSP)" userId="5cff3a9f-d89f-4d7f-90a1-7b9ace01e059" providerId="ADAL" clId="{5B924EE8-7FEA-4B02-AC37-A7961B929244}"/>
    <pc:docChg chg="undo custSel addSld delSld modSld sldOrd">
      <pc:chgData name="Wang, Wenwu Prof (CVSSP)" userId="5cff3a9f-d89f-4d7f-90a1-7b9ace01e059" providerId="ADAL" clId="{5B924EE8-7FEA-4B02-AC37-A7961B929244}" dt="2026-07-28T17:25:36.850" v="1742" actId="47"/>
      <pc:docMkLst>
        <pc:docMk/>
      </pc:docMkLst>
      <pc:sldChg chg="modSp mod">
        <pc:chgData name="Wang, Wenwu Prof (CVSSP)" userId="5cff3a9f-d89f-4d7f-90a1-7b9ace01e059" providerId="ADAL" clId="{5B924EE8-7FEA-4B02-AC37-A7961B929244}" dt="2026-07-28T17:10:29.124" v="1648" actId="20577"/>
        <pc:sldMkLst>
          <pc:docMk/>
          <pc:sldMk cId="504613955" sldId="256"/>
        </pc:sldMkLst>
        <pc:spChg chg="mod">
          <ac:chgData name="Wang, Wenwu Prof (CVSSP)" userId="5cff3a9f-d89f-4d7f-90a1-7b9ace01e059" providerId="ADAL" clId="{5B924EE8-7FEA-4B02-AC37-A7961B929244}" dt="2026-07-28T17:10:29.124" v="1648" actId="20577"/>
          <ac:spMkLst>
            <pc:docMk/>
            <pc:sldMk cId="504613955" sldId="256"/>
            <ac:spMk id="3" creationId="{46E83D32-0D6E-4B23-833D-A0987D3D3FC4}"/>
          </ac:spMkLst>
        </pc:spChg>
      </pc:sldChg>
      <pc:sldChg chg="modSp mod">
        <pc:chgData name="Wang, Wenwu Prof (CVSSP)" userId="5cff3a9f-d89f-4d7f-90a1-7b9ace01e059" providerId="ADAL" clId="{5B924EE8-7FEA-4B02-AC37-A7961B929244}" dt="2026-07-28T15:50:10.247" v="834" actId="20577"/>
        <pc:sldMkLst>
          <pc:docMk/>
          <pc:sldMk cId="1167556824" sldId="257"/>
        </pc:sldMkLst>
        <pc:spChg chg="mod">
          <ac:chgData name="Wang, Wenwu Prof (CVSSP)" userId="5cff3a9f-d89f-4d7f-90a1-7b9ace01e059" providerId="ADAL" clId="{5B924EE8-7FEA-4B02-AC37-A7961B929244}" dt="2026-07-28T15:50:10.247" v="834" actId="20577"/>
          <ac:spMkLst>
            <pc:docMk/>
            <pc:sldMk cId="1167556824" sldId="257"/>
            <ac:spMk id="2" creationId="{7BF871AB-63D9-5E76-3542-7B6E101019FD}"/>
          </ac:spMkLst>
        </pc:spChg>
      </pc:sldChg>
      <pc:sldChg chg="add del mod modShow">
        <pc:chgData name="Wang, Wenwu Prof (CVSSP)" userId="5cff3a9f-d89f-4d7f-90a1-7b9ace01e059" providerId="ADAL" clId="{5B924EE8-7FEA-4B02-AC37-A7961B929244}" dt="2026-07-28T17:07:20.098" v="1596" actId="47"/>
        <pc:sldMkLst>
          <pc:docMk/>
          <pc:sldMk cId="143548165" sldId="259"/>
        </pc:sldMkLst>
      </pc:sldChg>
      <pc:sldChg chg="add del">
        <pc:chgData name="Wang, Wenwu Prof (CVSSP)" userId="5cff3a9f-d89f-4d7f-90a1-7b9ace01e059" providerId="ADAL" clId="{5B924EE8-7FEA-4B02-AC37-A7961B929244}" dt="2026-07-28T15:54:03.133" v="836"/>
        <pc:sldMkLst>
          <pc:docMk/>
          <pc:sldMk cId="2327415579" sldId="259"/>
        </pc:sldMkLst>
      </pc:sldChg>
      <pc:sldChg chg="add del mod modShow">
        <pc:chgData name="Wang, Wenwu Prof (CVSSP)" userId="5cff3a9f-d89f-4d7f-90a1-7b9ace01e059" providerId="ADAL" clId="{5B924EE8-7FEA-4B02-AC37-A7961B929244}" dt="2026-07-28T17:07:21.567" v="1597" actId="47"/>
        <pc:sldMkLst>
          <pc:docMk/>
          <pc:sldMk cId="111366743" sldId="260"/>
        </pc:sldMkLst>
      </pc:sldChg>
      <pc:sldChg chg="add del">
        <pc:chgData name="Wang, Wenwu Prof (CVSSP)" userId="5cff3a9f-d89f-4d7f-90a1-7b9ace01e059" providerId="ADAL" clId="{5B924EE8-7FEA-4B02-AC37-A7961B929244}" dt="2026-07-28T15:54:03.133" v="836"/>
        <pc:sldMkLst>
          <pc:docMk/>
          <pc:sldMk cId="816257679" sldId="260"/>
        </pc:sldMkLst>
      </pc:sldChg>
      <pc:sldChg chg="add del mod modShow">
        <pc:chgData name="Wang, Wenwu Prof (CVSSP)" userId="5cff3a9f-d89f-4d7f-90a1-7b9ace01e059" providerId="ADAL" clId="{5B924EE8-7FEA-4B02-AC37-A7961B929244}" dt="2026-07-28T17:07:22.738" v="1598" actId="47"/>
        <pc:sldMkLst>
          <pc:docMk/>
          <pc:sldMk cId="2885567497" sldId="262"/>
        </pc:sldMkLst>
      </pc:sldChg>
      <pc:sldChg chg="add del modTransition">
        <pc:chgData name="Wang, Wenwu Prof (CVSSP)" userId="5cff3a9f-d89f-4d7f-90a1-7b9ace01e059" providerId="ADAL" clId="{5B924EE8-7FEA-4B02-AC37-A7961B929244}" dt="2026-07-28T15:54:03.133" v="836"/>
        <pc:sldMkLst>
          <pc:docMk/>
          <pc:sldMk cId="4280402589" sldId="262"/>
        </pc:sldMkLst>
      </pc:sldChg>
      <pc:sldChg chg="add del">
        <pc:chgData name="Wang, Wenwu Prof (CVSSP)" userId="5cff3a9f-d89f-4d7f-90a1-7b9ace01e059" providerId="ADAL" clId="{5B924EE8-7FEA-4B02-AC37-A7961B929244}" dt="2026-07-28T15:54:03.133" v="836"/>
        <pc:sldMkLst>
          <pc:docMk/>
          <pc:sldMk cId="334797087" sldId="263"/>
        </pc:sldMkLst>
      </pc:sldChg>
      <pc:sldChg chg="add del mod modShow">
        <pc:chgData name="Wang, Wenwu Prof (CVSSP)" userId="5cff3a9f-d89f-4d7f-90a1-7b9ace01e059" providerId="ADAL" clId="{5B924EE8-7FEA-4B02-AC37-A7961B929244}" dt="2026-07-28T17:07:24.737" v="1599" actId="47"/>
        <pc:sldMkLst>
          <pc:docMk/>
          <pc:sldMk cId="2922341277" sldId="263"/>
        </pc:sldMkLst>
      </pc:sldChg>
      <pc:sldChg chg="addSp delSp modSp add mod">
        <pc:chgData name="Wang, Wenwu Prof (CVSSP)" userId="5cff3a9f-d89f-4d7f-90a1-7b9ace01e059" providerId="ADAL" clId="{5B924EE8-7FEA-4B02-AC37-A7961B929244}" dt="2026-07-28T16:27:43.795" v="1340" actId="113"/>
        <pc:sldMkLst>
          <pc:docMk/>
          <pc:sldMk cId="0" sldId="286"/>
        </pc:sldMkLst>
        <pc:spChg chg="del">
          <ac:chgData name="Wang, Wenwu Prof (CVSSP)" userId="5cff3a9f-d89f-4d7f-90a1-7b9ace01e059" providerId="ADAL" clId="{5B924EE8-7FEA-4B02-AC37-A7961B929244}" dt="2026-07-28T16:21:08.759" v="1284" actId="478"/>
          <ac:spMkLst>
            <pc:docMk/>
            <pc:sldMk cId="0" sldId="286"/>
            <ac:spMk id="2" creationId="{00000000-0000-0000-0000-000000000000}"/>
          </ac:spMkLst>
        </pc:spChg>
        <pc:spChg chg="del">
          <ac:chgData name="Wang, Wenwu Prof (CVSSP)" userId="5cff3a9f-d89f-4d7f-90a1-7b9ace01e059" providerId="ADAL" clId="{5B924EE8-7FEA-4B02-AC37-A7961B929244}" dt="2026-07-28T16:21:05.992" v="1283" actId="478"/>
          <ac:spMkLst>
            <pc:docMk/>
            <pc:sldMk cId="0" sldId="286"/>
            <ac:spMk id="3" creationId="{00000000-0000-0000-0000-000000000000}"/>
          </ac:spMkLst>
        </pc:spChg>
        <pc:spChg chg="mod">
          <ac:chgData name="Wang, Wenwu Prof (CVSSP)" userId="5cff3a9f-d89f-4d7f-90a1-7b9ace01e059" providerId="ADAL" clId="{5B924EE8-7FEA-4B02-AC37-A7961B929244}" dt="2026-07-28T16:27:43.795" v="1340" actId="113"/>
          <ac:spMkLst>
            <pc:docMk/>
            <pc:sldMk cId="0" sldId="286"/>
            <ac:spMk id="4" creationId="{00000000-0000-0000-0000-000000000000}"/>
          </ac:spMkLst>
        </pc:spChg>
        <pc:spChg chg="mod">
          <ac:chgData name="Wang, Wenwu Prof (CVSSP)" userId="5cff3a9f-d89f-4d7f-90a1-7b9ace01e059" providerId="ADAL" clId="{5B924EE8-7FEA-4B02-AC37-A7961B929244}" dt="2026-07-28T16:22:23.415" v="1288" actId="1076"/>
          <ac:spMkLst>
            <pc:docMk/>
            <pc:sldMk cId="0" sldId="286"/>
            <ac:spMk id="5" creationId="{13BD4B21-7FCE-3E2C-8EE1-9B2336A15280}"/>
          </ac:spMkLst>
        </pc:spChg>
        <pc:spChg chg="mod">
          <ac:chgData name="Wang, Wenwu Prof (CVSSP)" userId="5cff3a9f-d89f-4d7f-90a1-7b9ace01e059" providerId="ADAL" clId="{5B924EE8-7FEA-4B02-AC37-A7961B929244}" dt="2026-07-28T16:22:23.415" v="1288" actId="1076"/>
          <ac:spMkLst>
            <pc:docMk/>
            <pc:sldMk cId="0" sldId="286"/>
            <ac:spMk id="6" creationId="{75446DCC-B239-09D1-B88D-828EA3A33BE5}"/>
          </ac:spMkLst>
        </pc:spChg>
        <pc:spChg chg="mod">
          <ac:chgData name="Wang, Wenwu Prof (CVSSP)" userId="5cff3a9f-d89f-4d7f-90a1-7b9ace01e059" providerId="ADAL" clId="{5B924EE8-7FEA-4B02-AC37-A7961B929244}" dt="2026-07-28T16:22:23.415" v="1288" actId="1076"/>
          <ac:spMkLst>
            <pc:docMk/>
            <pc:sldMk cId="0" sldId="286"/>
            <ac:spMk id="7" creationId="{4DA8E23A-62AF-F46E-234A-050163737512}"/>
          </ac:spMkLst>
        </pc:spChg>
        <pc:spChg chg="mod">
          <ac:chgData name="Wang, Wenwu Prof (CVSSP)" userId="5cff3a9f-d89f-4d7f-90a1-7b9ace01e059" providerId="ADAL" clId="{5B924EE8-7FEA-4B02-AC37-A7961B929244}" dt="2026-07-28T16:22:23.415" v="1288" actId="1076"/>
          <ac:spMkLst>
            <pc:docMk/>
            <pc:sldMk cId="0" sldId="286"/>
            <ac:spMk id="8" creationId="{6C7BF9F8-CEA4-C44E-BD5A-AB2F9A0425FD}"/>
          </ac:spMkLst>
        </pc:spChg>
        <pc:spChg chg="add mod">
          <ac:chgData name="Wang, Wenwu Prof (CVSSP)" userId="5cff3a9f-d89f-4d7f-90a1-7b9ace01e059" providerId="ADAL" clId="{5B924EE8-7FEA-4B02-AC37-A7961B929244}" dt="2026-07-28T16:26:24.682" v="1322" actId="6549"/>
          <ac:spMkLst>
            <pc:docMk/>
            <pc:sldMk cId="0" sldId="286"/>
            <ac:spMk id="10" creationId="{7C182156-0A51-8A36-BD45-24B2B2E2890F}"/>
          </ac:spMkLst>
        </pc:spChg>
        <pc:spChg chg="del mod">
          <ac:chgData name="Wang, Wenwu Prof (CVSSP)" userId="5cff3a9f-d89f-4d7f-90a1-7b9ace01e059" providerId="ADAL" clId="{5B924EE8-7FEA-4B02-AC37-A7961B929244}" dt="2026-07-28T16:22:02.551" v="1286" actId="478"/>
          <ac:spMkLst>
            <pc:docMk/>
            <pc:sldMk cId="0" sldId="286"/>
            <ac:spMk id="23" creationId="{00000000-0000-0000-0000-000000000000}"/>
          </ac:spMkLst>
        </pc:spChg>
        <pc:picChg chg="mod">
          <ac:chgData name="Wang, Wenwu Prof (CVSSP)" userId="5cff3a9f-d89f-4d7f-90a1-7b9ace01e059" providerId="ADAL" clId="{5B924EE8-7FEA-4B02-AC37-A7961B929244}" dt="2026-07-28T16:22:23.415" v="1288" actId="1076"/>
          <ac:picMkLst>
            <pc:docMk/>
            <pc:sldMk cId="0" sldId="286"/>
            <ac:picMk id="24" creationId="{22CA54BB-4D10-2347-29A7-8639350BCEDF}"/>
          </ac:picMkLst>
        </pc:picChg>
        <pc:picChg chg="mod">
          <ac:chgData name="Wang, Wenwu Prof (CVSSP)" userId="5cff3a9f-d89f-4d7f-90a1-7b9ace01e059" providerId="ADAL" clId="{5B924EE8-7FEA-4B02-AC37-A7961B929244}" dt="2026-07-28T16:22:23.415" v="1288" actId="1076"/>
          <ac:picMkLst>
            <pc:docMk/>
            <pc:sldMk cId="0" sldId="286"/>
            <ac:picMk id="25" creationId="{3D89B322-CC7E-2347-0416-F19BC2C2DDD4}"/>
          </ac:picMkLst>
        </pc:picChg>
        <pc:picChg chg="mod">
          <ac:chgData name="Wang, Wenwu Prof (CVSSP)" userId="5cff3a9f-d89f-4d7f-90a1-7b9ace01e059" providerId="ADAL" clId="{5B924EE8-7FEA-4B02-AC37-A7961B929244}" dt="2026-07-28T16:22:23.415" v="1288" actId="1076"/>
          <ac:picMkLst>
            <pc:docMk/>
            <pc:sldMk cId="0" sldId="286"/>
            <ac:picMk id="26" creationId="{8E2E640D-072E-F108-E5E2-3E066B09ADA0}"/>
          </ac:picMkLst>
        </pc:picChg>
        <pc:picChg chg="mod">
          <ac:chgData name="Wang, Wenwu Prof (CVSSP)" userId="5cff3a9f-d89f-4d7f-90a1-7b9ace01e059" providerId="ADAL" clId="{5B924EE8-7FEA-4B02-AC37-A7961B929244}" dt="2026-07-28T16:22:23.415" v="1288" actId="1076"/>
          <ac:picMkLst>
            <pc:docMk/>
            <pc:sldMk cId="0" sldId="286"/>
            <ac:picMk id="27" creationId="{1F10868B-57BD-DD93-1AC2-D277A1E9FE46}"/>
          </ac:picMkLst>
        </pc:picChg>
      </pc:sldChg>
      <pc:sldChg chg="addSp delSp modSp add mod">
        <pc:chgData name="Wang, Wenwu Prof (CVSSP)" userId="5cff3a9f-d89f-4d7f-90a1-7b9ace01e059" providerId="ADAL" clId="{5B924EE8-7FEA-4B02-AC37-A7961B929244}" dt="2026-07-28T16:27:24.031" v="1334" actId="113"/>
        <pc:sldMkLst>
          <pc:docMk/>
          <pc:sldMk cId="1320041446" sldId="322"/>
        </pc:sldMkLst>
        <pc:spChg chg="del">
          <ac:chgData name="Wang, Wenwu Prof (CVSSP)" userId="5cff3a9f-d89f-4d7f-90a1-7b9ace01e059" providerId="ADAL" clId="{5B924EE8-7FEA-4B02-AC37-A7961B929244}" dt="2026-07-28T16:17:22.791" v="1265" actId="478"/>
          <ac:spMkLst>
            <pc:docMk/>
            <pc:sldMk cId="1320041446" sldId="322"/>
            <ac:spMk id="4" creationId="{A19BD5A6-049D-8AE1-03A9-2574EC57BAC2}"/>
          </ac:spMkLst>
        </pc:spChg>
        <pc:spChg chg="del">
          <ac:chgData name="Wang, Wenwu Prof (CVSSP)" userId="5cff3a9f-d89f-4d7f-90a1-7b9ace01e059" providerId="ADAL" clId="{5B924EE8-7FEA-4B02-AC37-A7961B929244}" dt="2026-07-28T16:16:46.012" v="1250" actId="478"/>
          <ac:spMkLst>
            <pc:docMk/>
            <pc:sldMk cId="1320041446" sldId="322"/>
            <ac:spMk id="6" creationId="{2185B12C-BB4D-3E08-2A5D-AC21412074AB}"/>
          </ac:spMkLst>
        </pc:spChg>
        <pc:spChg chg="del">
          <ac:chgData name="Wang, Wenwu Prof (CVSSP)" userId="5cff3a9f-d89f-4d7f-90a1-7b9ace01e059" providerId="ADAL" clId="{5B924EE8-7FEA-4B02-AC37-A7961B929244}" dt="2026-07-28T16:16:44.415" v="1249" actId="478"/>
          <ac:spMkLst>
            <pc:docMk/>
            <pc:sldMk cId="1320041446" sldId="322"/>
            <ac:spMk id="9" creationId="{1C2796CF-3564-77CD-E491-B3C5E7B663E6}"/>
          </ac:spMkLst>
        </pc:spChg>
        <pc:spChg chg="add mod">
          <ac:chgData name="Wang, Wenwu Prof (CVSSP)" userId="5cff3a9f-d89f-4d7f-90a1-7b9ace01e059" providerId="ADAL" clId="{5B924EE8-7FEA-4B02-AC37-A7961B929244}" dt="2026-07-28T16:27:24.031" v="1334" actId="113"/>
          <ac:spMkLst>
            <pc:docMk/>
            <pc:sldMk cId="1320041446" sldId="322"/>
            <ac:spMk id="12" creationId="{2F40E646-1F0D-10B7-3363-901694DF55F0}"/>
          </ac:spMkLst>
        </pc:spChg>
      </pc:sldChg>
      <pc:sldChg chg="add del mod modShow">
        <pc:chgData name="Wang, Wenwu Prof (CVSSP)" userId="5cff3a9f-d89f-4d7f-90a1-7b9ace01e059" providerId="ADAL" clId="{5B924EE8-7FEA-4B02-AC37-A7961B929244}" dt="2026-07-28T16:31:16.931" v="1397" actId="47"/>
        <pc:sldMkLst>
          <pc:docMk/>
          <pc:sldMk cId="2675986305" sldId="327"/>
        </pc:sldMkLst>
      </pc:sldChg>
      <pc:sldChg chg="del">
        <pc:chgData name="Wang, Wenwu Prof (CVSSP)" userId="5cff3a9f-d89f-4d7f-90a1-7b9ace01e059" providerId="ADAL" clId="{5B924EE8-7FEA-4B02-AC37-A7961B929244}" dt="2026-07-28T17:25:36.850" v="1742" actId="47"/>
        <pc:sldMkLst>
          <pc:docMk/>
          <pc:sldMk cId="110655182" sldId="339"/>
        </pc:sldMkLst>
      </pc:sldChg>
      <pc:sldChg chg="addSp modSp mod">
        <pc:chgData name="Wang, Wenwu Prof (CVSSP)" userId="5cff3a9f-d89f-4d7f-90a1-7b9ace01e059" providerId="ADAL" clId="{5B924EE8-7FEA-4B02-AC37-A7961B929244}" dt="2026-07-28T17:06:01.612" v="1511" actId="108"/>
        <pc:sldMkLst>
          <pc:docMk/>
          <pc:sldMk cId="1316666774" sldId="342"/>
        </pc:sldMkLst>
        <pc:spChg chg="mod">
          <ac:chgData name="Wang, Wenwu Prof (CVSSP)" userId="5cff3a9f-d89f-4d7f-90a1-7b9ace01e059" providerId="ADAL" clId="{5B924EE8-7FEA-4B02-AC37-A7961B929244}" dt="2026-07-28T17:05:13.255" v="1495" actId="255"/>
          <ac:spMkLst>
            <pc:docMk/>
            <pc:sldMk cId="1316666774" sldId="342"/>
            <ac:spMk id="6" creationId="{A1CF6FDB-BEB3-52C7-CA84-8C180B1BF8DC}"/>
          </ac:spMkLst>
        </pc:spChg>
        <pc:spChg chg="mod">
          <ac:chgData name="Wang, Wenwu Prof (CVSSP)" userId="5cff3a9f-d89f-4d7f-90a1-7b9ace01e059" providerId="ADAL" clId="{5B924EE8-7FEA-4B02-AC37-A7961B929244}" dt="2026-07-28T17:04:12.168" v="1488" actId="1076"/>
          <ac:spMkLst>
            <pc:docMk/>
            <pc:sldMk cId="1316666774" sldId="342"/>
            <ac:spMk id="7" creationId="{634EFBFF-1A24-344D-A5C5-BCF4FD509E4C}"/>
          </ac:spMkLst>
        </pc:spChg>
        <pc:spChg chg="mod">
          <ac:chgData name="Wang, Wenwu Prof (CVSSP)" userId="5cff3a9f-d89f-4d7f-90a1-7b9ace01e059" providerId="ADAL" clId="{5B924EE8-7FEA-4B02-AC37-A7961B929244}" dt="2026-07-28T17:05:20.822" v="1496" actId="1076"/>
          <ac:spMkLst>
            <pc:docMk/>
            <pc:sldMk cId="1316666774" sldId="342"/>
            <ac:spMk id="14" creationId="{35D38D8A-FBBF-CB34-114A-5A8EF08F65F5}"/>
          </ac:spMkLst>
        </pc:spChg>
        <pc:spChg chg="mod">
          <ac:chgData name="Wang, Wenwu Prof (CVSSP)" userId="5cff3a9f-d89f-4d7f-90a1-7b9ace01e059" providerId="ADAL" clId="{5B924EE8-7FEA-4B02-AC37-A7961B929244}" dt="2026-07-28T17:04:32.021" v="1491" actId="255"/>
          <ac:spMkLst>
            <pc:docMk/>
            <pc:sldMk cId="1316666774" sldId="342"/>
            <ac:spMk id="15" creationId="{6DC887AC-4E13-05A1-721B-E98BE4FAAA84}"/>
          </ac:spMkLst>
        </pc:spChg>
        <pc:spChg chg="add mod">
          <ac:chgData name="Wang, Wenwu Prof (CVSSP)" userId="5cff3a9f-d89f-4d7f-90a1-7b9ace01e059" providerId="ADAL" clId="{5B924EE8-7FEA-4B02-AC37-A7961B929244}" dt="2026-07-28T17:06:01.612" v="1511" actId="108"/>
          <ac:spMkLst>
            <pc:docMk/>
            <pc:sldMk cId="1316666774" sldId="342"/>
            <ac:spMk id="19" creationId="{6279EDDD-BAF6-DF86-71E5-E733EE4BA01A}"/>
          </ac:spMkLst>
        </pc:spChg>
      </pc:sldChg>
      <pc:sldChg chg="addSp delSp modSp mod delAnim modAnim">
        <pc:chgData name="Wang, Wenwu Prof (CVSSP)" userId="5cff3a9f-d89f-4d7f-90a1-7b9ace01e059" providerId="ADAL" clId="{5B924EE8-7FEA-4B02-AC37-A7961B929244}" dt="2026-07-28T17:25:16.455" v="1740" actId="1076"/>
        <pc:sldMkLst>
          <pc:docMk/>
          <pc:sldMk cId="1052280246" sldId="346"/>
        </pc:sldMkLst>
        <pc:spChg chg="mod">
          <ac:chgData name="Wang, Wenwu Prof (CVSSP)" userId="5cff3a9f-d89f-4d7f-90a1-7b9ace01e059" providerId="ADAL" clId="{5B924EE8-7FEA-4B02-AC37-A7961B929244}" dt="2026-07-28T17:22:49.107" v="1713" actId="20577"/>
          <ac:spMkLst>
            <pc:docMk/>
            <pc:sldMk cId="1052280246" sldId="346"/>
            <ac:spMk id="2" creationId="{FE98D9F2-1388-BB4D-8147-DE03C0F6E117}"/>
          </ac:spMkLst>
        </pc:spChg>
        <pc:spChg chg="mod">
          <ac:chgData name="Wang, Wenwu Prof (CVSSP)" userId="5cff3a9f-d89f-4d7f-90a1-7b9ace01e059" providerId="ADAL" clId="{5B924EE8-7FEA-4B02-AC37-A7961B929244}" dt="2026-07-28T17:24:33.185" v="1735" actId="1076"/>
          <ac:spMkLst>
            <pc:docMk/>
            <pc:sldMk cId="1052280246" sldId="346"/>
            <ac:spMk id="7" creationId="{55B2D3F5-4D40-B5F3-B75E-106EEAEA1C61}"/>
          </ac:spMkLst>
        </pc:spChg>
        <pc:spChg chg="add mod">
          <ac:chgData name="Wang, Wenwu Prof (CVSSP)" userId="5cff3a9f-d89f-4d7f-90a1-7b9ace01e059" providerId="ADAL" clId="{5B924EE8-7FEA-4B02-AC37-A7961B929244}" dt="2026-07-28T17:24:30.378" v="1734" actId="1076"/>
          <ac:spMkLst>
            <pc:docMk/>
            <pc:sldMk cId="1052280246" sldId="346"/>
            <ac:spMk id="10" creationId="{3954CE93-C58B-6B00-48DA-CFA793C73050}"/>
          </ac:spMkLst>
        </pc:spChg>
        <pc:spChg chg="add mod">
          <ac:chgData name="Wang, Wenwu Prof (CVSSP)" userId="5cff3a9f-d89f-4d7f-90a1-7b9ace01e059" providerId="ADAL" clId="{5B924EE8-7FEA-4B02-AC37-A7961B929244}" dt="2026-07-28T17:22:23.050" v="1684" actId="1076"/>
          <ac:spMkLst>
            <pc:docMk/>
            <pc:sldMk cId="1052280246" sldId="346"/>
            <ac:spMk id="14" creationId="{4798937F-AA4D-BE7A-0833-2ED08BD12A6B}"/>
          </ac:spMkLst>
        </pc:spChg>
        <pc:spChg chg="add del mod">
          <ac:chgData name="Wang, Wenwu Prof (CVSSP)" userId="5cff3a9f-d89f-4d7f-90a1-7b9ace01e059" providerId="ADAL" clId="{5B924EE8-7FEA-4B02-AC37-A7961B929244}" dt="2026-07-28T17:25:08.471" v="1737" actId="478"/>
          <ac:spMkLst>
            <pc:docMk/>
            <pc:sldMk cId="1052280246" sldId="346"/>
            <ac:spMk id="15" creationId="{23E1A640-FCA5-4A44-DD0F-00C6D1302F87}"/>
          </ac:spMkLst>
        </pc:spChg>
        <pc:graphicFrameChg chg="add mod modGraphic">
          <ac:chgData name="Wang, Wenwu Prof (CVSSP)" userId="5cff3a9f-d89f-4d7f-90a1-7b9ace01e059" providerId="ADAL" clId="{5B924EE8-7FEA-4B02-AC37-A7961B929244}" dt="2026-07-28T17:25:16.455" v="1740" actId="1076"/>
          <ac:graphicFrameMkLst>
            <pc:docMk/>
            <pc:sldMk cId="1052280246" sldId="346"/>
            <ac:graphicFrameMk id="12" creationId="{A7256FF5-5975-76BA-C15F-FF07EFE5D4B1}"/>
          </ac:graphicFrameMkLst>
        </pc:graphicFrameChg>
        <pc:picChg chg="del mod">
          <ac:chgData name="Wang, Wenwu Prof (CVSSP)" userId="5cff3a9f-d89f-4d7f-90a1-7b9ace01e059" providerId="ADAL" clId="{5B924EE8-7FEA-4B02-AC37-A7961B929244}" dt="2026-07-28T17:21:29.505" v="1679" actId="478"/>
          <ac:picMkLst>
            <pc:docMk/>
            <pc:sldMk cId="1052280246" sldId="346"/>
            <ac:picMk id="3" creationId="{00000000-0000-0000-0000-000000000000}"/>
          </ac:picMkLst>
        </pc:picChg>
        <pc:picChg chg="add del mod">
          <ac:chgData name="Wang, Wenwu Prof (CVSSP)" userId="5cff3a9f-d89f-4d7f-90a1-7b9ace01e059" providerId="ADAL" clId="{5B924EE8-7FEA-4B02-AC37-A7961B929244}" dt="2026-07-28T17:21:15.540" v="1674" actId="478"/>
          <ac:picMkLst>
            <pc:docMk/>
            <pc:sldMk cId="1052280246" sldId="346"/>
            <ac:picMk id="8" creationId="{2010412C-17D0-8BF3-5352-AA61637016CC}"/>
          </ac:picMkLst>
        </pc:picChg>
        <pc:picChg chg="add del mod">
          <ac:chgData name="Wang, Wenwu Prof (CVSSP)" userId="5cff3a9f-d89f-4d7f-90a1-7b9ace01e059" providerId="ADAL" clId="{5B924EE8-7FEA-4B02-AC37-A7961B929244}" dt="2026-07-28T17:25:06.351" v="1736" actId="478"/>
          <ac:picMkLst>
            <pc:docMk/>
            <pc:sldMk cId="1052280246" sldId="346"/>
            <ac:picMk id="16" creationId="{E364975A-8468-08BC-E525-74F6A3F5EC98}"/>
          </ac:picMkLst>
        </pc:picChg>
      </pc:sldChg>
      <pc:sldChg chg="add del">
        <pc:chgData name="Wang, Wenwu Prof (CVSSP)" userId="5cff3a9f-d89f-4d7f-90a1-7b9ace01e059" providerId="ADAL" clId="{5B924EE8-7FEA-4B02-AC37-A7961B929244}" dt="2026-07-28T17:19:52.367" v="1663" actId="47"/>
        <pc:sldMkLst>
          <pc:docMk/>
          <pc:sldMk cId="2087616134" sldId="347"/>
        </pc:sldMkLst>
      </pc:sldChg>
      <pc:sldChg chg="modSp mod">
        <pc:chgData name="Wang, Wenwu Prof (CVSSP)" userId="5cff3a9f-d89f-4d7f-90a1-7b9ace01e059" providerId="ADAL" clId="{5B924EE8-7FEA-4B02-AC37-A7961B929244}" dt="2026-07-28T16:02:22.681" v="865"/>
        <pc:sldMkLst>
          <pc:docMk/>
          <pc:sldMk cId="1950586865" sldId="444"/>
        </pc:sldMkLst>
        <pc:spChg chg="mod">
          <ac:chgData name="Wang, Wenwu Prof (CVSSP)" userId="5cff3a9f-d89f-4d7f-90a1-7b9ace01e059" providerId="ADAL" clId="{5B924EE8-7FEA-4B02-AC37-A7961B929244}" dt="2026-07-28T16:02:22.681" v="865"/>
          <ac:spMkLst>
            <pc:docMk/>
            <pc:sldMk cId="1950586865" sldId="444"/>
            <ac:spMk id="5" creationId="{00000000-0000-0000-0000-000000000000}"/>
          </ac:spMkLst>
        </pc:spChg>
      </pc:sldChg>
      <pc:sldChg chg="del">
        <pc:chgData name="Wang, Wenwu Prof (CVSSP)" userId="5cff3a9f-d89f-4d7f-90a1-7b9ace01e059" providerId="ADAL" clId="{5B924EE8-7FEA-4B02-AC37-A7961B929244}" dt="2026-07-28T17:16:56.239" v="1653" actId="47"/>
        <pc:sldMkLst>
          <pc:docMk/>
          <pc:sldMk cId="953703007" sldId="516"/>
        </pc:sldMkLst>
      </pc:sldChg>
      <pc:sldChg chg="del">
        <pc:chgData name="Wang, Wenwu Prof (CVSSP)" userId="5cff3a9f-d89f-4d7f-90a1-7b9ace01e059" providerId="ADAL" clId="{5B924EE8-7FEA-4B02-AC37-A7961B929244}" dt="2026-07-28T17:16:56.239" v="1653" actId="47"/>
        <pc:sldMkLst>
          <pc:docMk/>
          <pc:sldMk cId="1562110896" sldId="525"/>
        </pc:sldMkLst>
      </pc:sldChg>
      <pc:sldChg chg="add del">
        <pc:chgData name="Wang, Wenwu Prof (CVSSP)" userId="5cff3a9f-d89f-4d7f-90a1-7b9ace01e059" providerId="ADAL" clId="{5B924EE8-7FEA-4B02-AC37-A7961B929244}" dt="2026-07-28T16:31:23.737" v="1398" actId="47"/>
        <pc:sldMkLst>
          <pc:docMk/>
          <pc:sldMk cId="2478714474" sldId="572"/>
        </pc:sldMkLst>
      </pc:sldChg>
      <pc:sldChg chg="modSp mod">
        <pc:chgData name="Wang, Wenwu Prof (CVSSP)" userId="5cff3a9f-d89f-4d7f-90a1-7b9ace01e059" providerId="ADAL" clId="{5B924EE8-7FEA-4B02-AC37-A7961B929244}" dt="2026-07-28T16:27:08.291" v="1332" actId="113"/>
        <pc:sldMkLst>
          <pc:docMk/>
          <pc:sldMk cId="372730697" sldId="574"/>
        </pc:sldMkLst>
        <pc:spChg chg="mod">
          <ac:chgData name="Wang, Wenwu Prof (CVSSP)" userId="5cff3a9f-d89f-4d7f-90a1-7b9ace01e059" providerId="ADAL" clId="{5B924EE8-7FEA-4B02-AC37-A7961B929244}" dt="2026-07-28T16:27:08.291" v="1332" actId="113"/>
          <ac:spMkLst>
            <pc:docMk/>
            <pc:sldMk cId="372730697" sldId="574"/>
            <ac:spMk id="2" creationId="{FE98D9F2-1388-BB4D-8147-DE03C0F6E117}"/>
          </ac:spMkLst>
        </pc:spChg>
      </pc:sldChg>
      <pc:sldChg chg="modSp mod">
        <pc:chgData name="Wang, Wenwu Prof (CVSSP)" userId="5cff3a9f-d89f-4d7f-90a1-7b9ace01e059" providerId="ADAL" clId="{5B924EE8-7FEA-4B02-AC37-A7961B929244}" dt="2026-07-28T16:32:01.952" v="1417" actId="20577"/>
        <pc:sldMkLst>
          <pc:docMk/>
          <pc:sldMk cId="1992183921" sldId="597"/>
        </pc:sldMkLst>
        <pc:spChg chg="mod">
          <ac:chgData name="Wang, Wenwu Prof (CVSSP)" userId="5cff3a9f-d89f-4d7f-90a1-7b9ace01e059" providerId="ADAL" clId="{5B924EE8-7FEA-4B02-AC37-A7961B929244}" dt="2026-07-28T16:32:01.952" v="1417" actId="20577"/>
          <ac:spMkLst>
            <pc:docMk/>
            <pc:sldMk cId="1992183921" sldId="597"/>
            <ac:spMk id="2" creationId="{FE98D9F2-1388-BB4D-8147-DE03C0F6E117}"/>
          </ac:spMkLst>
        </pc:spChg>
      </pc:sldChg>
      <pc:sldChg chg="modSp mod">
        <pc:chgData name="Wang, Wenwu Prof (CVSSP)" userId="5cff3a9f-d89f-4d7f-90a1-7b9ace01e059" providerId="ADAL" clId="{5B924EE8-7FEA-4B02-AC37-A7961B929244}" dt="2026-07-28T16:11:43.752" v="1234" actId="14100"/>
        <pc:sldMkLst>
          <pc:docMk/>
          <pc:sldMk cId="3433676710" sldId="604"/>
        </pc:sldMkLst>
        <pc:spChg chg="mod">
          <ac:chgData name="Wang, Wenwu Prof (CVSSP)" userId="5cff3a9f-d89f-4d7f-90a1-7b9ace01e059" providerId="ADAL" clId="{5B924EE8-7FEA-4B02-AC37-A7961B929244}" dt="2026-07-28T16:10:36.489" v="1224" actId="1076"/>
          <ac:spMkLst>
            <pc:docMk/>
            <pc:sldMk cId="3433676710" sldId="604"/>
            <ac:spMk id="4" creationId="{AD22AE4C-FD70-8587-733C-FBFC2970E4DB}"/>
          </ac:spMkLst>
        </pc:spChg>
        <pc:spChg chg="mod">
          <ac:chgData name="Wang, Wenwu Prof (CVSSP)" userId="5cff3a9f-d89f-4d7f-90a1-7b9ace01e059" providerId="ADAL" clId="{5B924EE8-7FEA-4B02-AC37-A7961B929244}" dt="2026-07-28T16:11:43.752" v="1234" actId="14100"/>
          <ac:spMkLst>
            <pc:docMk/>
            <pc:sldMk cId="3433676710" sldId="604"/>
            <ac:spMk id="6" creationId="{57272600-4B71-1309-D914-228C91CD9B73}"/>
          </ac:spMkLst>
        </pc:spChg>
      </pc:sldChg>
      <pc:sldChg chg="delSp del mod">
        <pc:chgData name="Wang, Wenwu Prof (CVSSP)" userId="5cff3a9f-d89f-4d7f-90a1-7b9ace01e059" providerId="ADAL" clId="{5B924EE8-7FEA-4B02-AC37-A7961B929244}" dt="2026-07-28T17:25:25.950" v="1741" actId="47"/>
        <pc:sldMkLst>
          <pc:docMk/>
          <pc:sldMk cId="2789641263" sldId="606"/>
        </pc:sldMkLst>
        <pc:spChg chg="del">
          <ac:chgData name="Wang, Wenwu Prof (CVSSP)" userId="5cff3a9f-d89f-4d7f-90a1-7b9ace01e059" providerId="ADAL" clId="{5B924EE8-7FEA-4B02-AC37-A7961B929244}" dt="2026-07-28T17:21:49.653" v="1680" actId="21"/>
          <ac:spMkLst>
            <pc:docMk/>
            <pc:sldMk cId="2789641263" sldId="606"/>
            <ac:spMk id="4" creationId="{EEBB0701-AED6-AD11-3766-61E69769D126}"/>
          </ac:spMkLst>
        </pc:spChg>
      </pc:sldChg>
      <pc:sldChg chg="del">
        <pc:chgData name="Wang, Wenwu Prof (CVSSP)" userId="5cff3a9f-d89f-4d7f-90a1-7b9ace01e059" providerId="ADAL" clId="{5B924EE8-7FEA-4B02-AC37-A7961B929244}" dt="2026-07-28T17:25:25.950" v="1741" actId="47"/>
        <pc:sldMkLst>
          <pc:docMk/>
          <pc:sldMk cId="1475382194" sldId="607"/>
        </pc:sldMkLst>
      </pc:sldChg>
      <pc:sldChg chg="del">
        <pc:chgData name="Wang, Wenwu Prof (CVSSP)" userId="5cff3a9f-d89f-4d7f-90a1-7b9ace01e059" providerId="ADAL" clId="{5B924EE8-7FEA-4B02-AC37-A7961B929244}" dt="2026-07-28T17:18:18.878" v="1654" actId="47"/>
        <pc:sldMkLst>
          <pc:docMk/>
          <pc:sldMk cId="2863952243" sldId="612"/>
        </pc:sldMkLst>
      </pc:sldChg>
      <pc:sldChg chg="modSp mod">
        <pc:chgData name="Wang, Wenwu Prof (CVSSP)" userId="5cff3a9f-d89f-4d7f-90a1-7b9ace01e059" providerId="ADAL" clId="{5B924EE8-7FEA-4B02-AC37-A7961B929244}" dt="2026-07-28T17:14:56.104" v="1650" actId="20577"/>
        <pc:sldMkLst>
          <pc:docMk/>
          <pc:sldMk cId="2204820477" sldId="616"/>
        </pc:sldMkLst>
        <pc:spChg chg="mod">
          <ac:chgData name="Wang, Wenwu Prof (CVSSP)" userId="5cff3a9f-d89f-4d7f-90a1-7b9ace01e059" providerId="ADAL" clId="{5B924EE8-7FEA-4B02-AC37-A7961B929244}" dt="2026-07-28T17:14:56.104" v="1650" actId="20577"/>
          <ac:spMkLst>
            <pc:docMk/>
            <pc:sldMk cId="2204820477" sldId="616"/>
            <ac:spMk id="2" creationId="{D6D9919C-10E8-5823-B228-64A6A351F673}"/>
          </ac:spMkLst>
        </pc:spChg>
      </pc:sldChg>
      <pc:sldChg chg="del">
        <pc:chgData name="Wang, Wenwu Prof (CVSSP)" userId="5cff3a9f-d89f-4d7f-90a1-7b9ace01e059" providerId="ADAL" clId="{5B924EE8-7FEA-4B02-AC37-A7961B929244}" dt="2026-07-28T17:15:04.833" v="1651" actId="47"/>
        <pc:sldMkLst>
          <pc:docMk/>
          <pc:sldMk cId="2310698477" sldId="621"/>
        </pc:sldMkLst>
      </pc:sldChg>
      <pc:sldChg chg="addSp delSp mod addAnim delAnim">
        <pc:chgData name="Wang, Wenwu Prof (CVSSP)" userId="5cff3a9f-d89f-4d7f-90a1-7b9ace01e059" providerId="ADAL" clId="{5B924EE8-7FEA-4B02-AC37-A7961B929244}" dt="2026-07-28T17:23:32.946" v="1719" actId="21"/>
        <pc:sldMkLst>
          <pc:docMk/>
          <pc:sldMk cId="1990266301" sldId="625"/>
        </pc:sldMkLst>
        <pc:picChg chg="add del">
          <ac:chgData name="Wang, Wenwu Prof (CVSSP)" userId="5cff3a9f-d89f-4d7f-90a1-7b9ace01e059" providerId="ADAL" clId="{5B924EE8-7FEA-4B02-AC37-A7961B929244}" dt="2026-07-28T17:23:32.946" v="1719" actId="21"/>
          <ac:picMkLst>
            <pc:docMk/>
            <pc:sldMk cId="1990266301" sldId="625"/>
            <ac:picMk id="28" creationId="{5FC57CC8-B67B-BA7A-DED3-25B6572A9A26}"/>
          </ac:picMkLst>
        </pc:picChg>
      </pc:sldChg>
      <pc:sldChg chg="del">
        <pc:chgData name="Wang, Wenwu Prof (CVSSP)" userId="5cff3a9f-d89f-4d7f-90a1-7b9ace01e059" providerId="ADAL" clId="{5B924EE8-7FEA-4B02-AC37-A7961B929244}" dt="2026-07-28T16:31:52.173" v="1400" actId="47"/>
        <pc:sldMkLst>
          <pc:docMk/>
          <pc:sldMk cId="3102694423" sldId="628"/>
        </pc:sldMkLst>
      </pc:sldChg>
      <pc:sldChg chg="del">
        <pc:chgData name="Wang, Wenwu Prof (CVSSP)" userId="5cff3a9f-d89f-4d7f-90a1-7b9ace01e059" providerId="ADAL" clId="{5B924EE8-7FEA-4B02-AC37-A7961B929244}" dt="2026-07-28T16:31:30.017" v="1399" actId="47"/>
        <pc:sldMkLst>
          <pc:docMk/>
          <pc:sldMk cId="2975347810" sldId="632"/>
        </pc:sldMkLst>
      </pc:sldChg>
      <pc:sldChg chg="delSp del mod">
        <pc:chgData name="Wang, Wenwu Prof (CVSSP)" userId="5cff3a9f-d89f-4d7f-90a1-7b9ace01e059" providerId="ADAL" clId="{5B924EE8-7FEA-4B02-AC37-A7961B929244}" dt="2026-07-28T17:25:25.950" v="1741" actId="47"/>
        <pc:sldMkLst>
          <pc:docMk/>
          <pc:sldMk cId="3547492028" sldId="633"/>
        </pc:sldMkLst>
        <pc:spChg chg="del">
          <ac:chgData name="Wang, Wenwu Prof (CVSSP)" userId="5cff3a9f-d89f-4d7f-90a1-7b9ace01e059" providerId="ADAL" clId="{5B924EE8-7FEA-4B02-AC37-A7961B929244}" dt="2026-07-28T17:20:13.018" v="1666" actId="21"/>
          <ac:spMkLst>
            <pc:docMk/>
            <pc:sldMk cId="3547492028" sldId="633"/>
            <ac:spMk id="32" creationId="{4008A1E6-960E-358C-8B49-0AF92770AB4B}"/>
          </ac:spMkLst>
        </pc:spChg>
      </pc:sldChg>
      <pc:sldChg chg="modSp del mod">
        <pc:chgData name="Wang, Wenwu Prof (CVSSP)" userId="5cff3a9f-d89f-4d7f-90a1-7b9ace01e059" providerId="ADAL" clId="{5B924EE8-7FEA-4B02-AC37-A7961B929244}" dt="2026-07-28T17:25:25.950" v="1741" actId="47"/>
        <pc:sldMkLst>
          <pc:docMk/>
          <pc:sldMk cId="453192608" sldId="634"/>
        </pc:sldMkLst>
        <pc:picChg chg="mod">
          <ac:chgData name="Wang, Wenwu Prof (CVSSP)" userId="5cff3a9f-d89f-4d7f-90a1-7b9ace01e059" providerId="ADAL" clId="{5B924EE8-7FEA-4B02-AC37-A7961B929244}" dt="2026-07-28T17:20:04.570" v="1665" actId="1076"/>
          <ac:picMkLst>
            <pc:docMk/>
            <pc:sldMk cId="453192608" sldId="634"/>
            <ac:picMk id="9" creationId="{85BB7F9B-C082-CA7F-0DE5-8235F58BA202}"/>
          </ac:picMkLst>
        </pc:picChg>
      </pc:sldChg>
      <pc:sldChg chg="del">
        <pc:chgData name="Wang, Wenwu Prof (CVSSP)" userId="5cff3a9f-d89f-4d7f-90a1-7b9ace01e059" providerId="ADAL" clId="{5B924EE8-7FEA-4B02-AC37-A7961B929244}" dt="2026-07-28T17:13:38.892" v="1649" actId="47"/>
        <pc:sldMkLst>
          <pc:docMk/>
          <pc:sldMk cId="74459097" sldId="642"/>
        </pc:sldMkLst>
      </pc:sldChg>
      <pc:sldChg chg="modSp mod">
        <pc:chgData name="Wang, Wenwu Prof (CVSSP)" userId="5cff3a9f-d89f-4d7f-90a1-7b9ace01e059" providerId="ADAL" clId="{5B924EE8-7FEA-4B02-AC37-A7961B929244}" dt="2026-07-28T16:17:33.250" v="1281" actId="27636"/>
        <pc:sldMkLst>
          <pc:docMk/>
          <pc:sldMk cId="1081315201" sldId="644"/>
        </pc:sldMkLst>
        <pc:spChg chg="mod">
          <ac:chgData name="Wang, Wenwu Prof (CVSSP)" userId="5cff3a9f-d89f-4d7f-90a1-7b9ace01e059" providerId="ADAL" clId="{5B924EE8-7FEA-4B02-AC37-A7961B929244}" dt="2026-07-28T16:17:33.250" v="1281" actId="27636"/>
          <ac:spMkLst>
            <pc:docMk/>
            <pc:sldMk cId="1081315201" sldId="644"/>
            <ac:spMk id="30" creationId="{94B39416-9FE0-A787-57AD-3970611BA982}"/>
          </ac:spMkLst>
        </pc:spChg>
      </pc:sldChg>
      <pc:sldChg chg="modSp mod">
        <pc:chgData name="Wang, Wenwu Prof (CVSSP)" userId="5cff3a9f-d89f-4d7f-90a1-7b9ace01e059" providerId="ADAL" clId="{5B924EE8-7FEA-4B02-AC37-A7961B929244}" dt="2026-07-28T17:07:05.824" v="1594" actId="113"/>
        <pc:sldMkLst>
          <pc:docMk/>
          <pc:sldMk cId="2103331346" sldId="655"/>
        </pc:sldMkLst>
        <pc:spChg chg="mod">
          <ac:chgData name="Wang, Wenwu Prof (CVSSP)" userId="5cff3a9f-d89f-4d7f-90a1-7b9ace01e059" providerId="ADAL" clId="{5B924EE8-7FEA-4B02-AC37-A7961B929244}" dt="2026-07-28T17:07:05.824" v="1594" actId="113"/>
          <ac:spMkLst>
            <pc:docMk/>
            <pc:sldMk cId="2103331346" sldId="655"/>
            <ac:spMk id="2" creationId="{10F8A8ED-9E8A-1072-3829-00A5EAE1DEE8}"/>
          </ac:spMkLst>
        </pc:spChg>
      </pc:sldChg>
      <pc:sldChg chg="del mod modShow">
        <pc:chgData name="Wang, Wenwu Prof (CVSSP)" userId="5cff3a9f-d89f-4d7f-90a1-7b9ace01e059" providerId="ADAL" clId="{5B924EE8-7FEA-4B02-AC37-A7961B929244}" dt="2026-07-28T16:40:35.026" v="1424" actId="47"/>
        <pc:sldMkLst>
          <pc:docMk/>
          <pc:sldMk cId="2506377865" sldId="660"/>
        </pc:sldMkLst>
      </pc:sldChg>
      <pc:sldChg chg="del mod modShow">
        <pc:chgData name="Wang, Wenwu Prof (CVSSP)" userId="5cff3a9f-d89f-4d7f-90a1-7b9ace01e059" providerId="ADAL" clId="{5B924EE8-7FEA-4B02-AC37-A7961B929244}" dt="2026-07-28T16:40:36.021" v="1425" actId="47"/>
        <pc:sldMkLst>
          <pc:docMk/>
          <pc:sldMk cId="3605486214" sldId="661"/>
        </pc:sldMkLst>
      </pc:sldChg>
      <pc:sldChg chg="del">
        <pc:chgData name="Wang, Wenwu Prof (CVSSP)" userId="5cff3a9f-d89f-4d7f-90a1-7b9ace01e059" providerId="ADAL" clId="{5B924EE8-7FEA-4B02-AC37-A7961B929244}" dt="2026-07-28T17:15:59.649" v="1652" actId="47"/>
        <pc:sldMkLst>
          <pc:docMk/>
          <pc:sldMk cId="1179575625" sldId="665"/>
        </pc:sldMkLst>
      </pc:sldChg>
      <pc:sldChg chg="modSp add mod">
        <pc:chgData name="Wang, Wenwu Prof (CVSSP)" userId="5cff3a9f-d89f-4d7f-90a1-7b9ace01e059" providerId="ADAL" clId="{5B924EE8-7FEA-4B02-AC37-A7961B929244}" dt="2026-07-28T17:06:52.477" v="1563" actId="113"/>
        <pc:sldMkLst>
          <pc:docMk/>
          <pc:sldMk cId="3349183700" sldId="666"/>
        </pc:sldMkLst>
        <pc:spChg chg="mod">
          <ac:chgData name="Wang, Wenwu Prof (CVSSP)" userId="5cff3a9f-d89f-4d7f-90a1-7b9ace01e059" providerId="ADAL" clId="{5B924EE8-7FEA-4B02-AC37-A7961B929244}" dt="2026-07-28T17:02:08.869" v="1472" actId="113"/>
          <ac:spMkLst>
            <pc:docMk/>
            <pc:sldMk cId="3349183700" sldId="666"/>
            <ac:spMk id="77" creationId="{F2BDBC12-0C14-F767-3B89-961F1B6FC30B}"/>
          </ac:spMkLst>
        </pc:spChg>
        <pc:spChg chg="mod">
          <ac:chgData name="Wang, Wenwu Prof (CVSSP)" userId="5cff3a9f-d89f-4d7f-90a1-7b9ace01e059" providerId="ADAL" clId="{5B924EE8-7FEA-4B02-AC37-A7961B929244}" dt="2026-07-28T17:06:52.477" v="1563" actId="113"/>
          <ac:spMkLst>
            <pc:docMk/>
            <pc:sldMk cId="3349183700" sldId="666"/>
            <ac:spMk id="79" creationId="{D5608C4A-A543-5480-DE0F-B69C2651EA04}"/>
          </ac:spMkLst>
        </pc:spChg>
      </pc:sldChg>
      <pc:sldChg chg="add del">
        <pc:chgData name="Wang, Wenwu Prof (CVSSP)" userId="5cff3a9f-d89f-4d7f-90a1-7b9ace01e059" providerId="ADAL" clId="{5B924EE8-7FEA-4B02-AC37-A7961B929244}" dt="2026-07-28T15:54:03.133" v="836"/>
        <pc:sldMkLst>
          <pc:docMk/>
          <pc:sldMk cId="4129891878" sldId="666"/>
        </pc:sldMkLst>
      </pc:sldChg>
      <pc:sldChg chg="modSp add del mod modShow">
        <pc:chgData name="Wang, Wenwu Prof (CVSSP)" userId="5cff3a9f-d89f-4d7f-90a1-7b9ace01e059" providerId="ADAL" clId="{5B924EE8-7FEA-4B02-AC37-A7961B929244}" dt="2026-07-28T17:07:16.290" v="1595" actId="47"/>
        <pc:sldMkLst>
          <pc:docMk/>
          <pc:sldMk cId="1471203602" sldId="667"/>
        </pc:sldMkLst>
        <pc:spChg chg="mod">
          <ac:chgData name="Wang, Wenwu Prof (CVSSP)" userId="5cff3a9f-d89f-4d7f-90a1-7b9ace01e059" providerId="ADAL" clId="{5B924EE8-7FEA-4B02-AC37-A7961B929244}" dt="2026-07-28T16:49:49.125" v="1439" actId="20577"/>
          <ac:spMkLst>
            <pc:docMk/>
            <pc:sldMk cId="1471203602" sldId="667"/>
            <ac:spMk id="18" creationId="{67559356-BDBB-7E50-9B27-97D853F7C1FE}"/>
          </ac:spMkLst>
        </pc:spChg>
      </pc:sldChg>
      <pc:sldChg chg="add del">
        <pc:chgData name="Wang, Wenwu Prof (CVSSP)" userId="5cff3a9f-d89f-4d7f-90a1-7b9ace01e059" providerId="ADAL" clId="{5B924EE8-7FEA-4B02-AC37-A7961B929244}" dt="2026-07-28T15:54:03.133" v="836"/>
        <pc:sldMkLst>
          <pc:docMk/>
          <pc:sldMk cId="869398065" sldId="668"/>
        </pc:sldMkLst>
      </pc:sldChg>
      <pc:sldChg chg="add">
        <pc:chgData name="Wang, Wenwu Prof (CVSSP)" userId="5cff3a9f-d89f-4d7f-90a1-7b9ace01e059" providerId="ADAL" clId="{5B924EE8-7FEA-4B02-AC37-A7961B929244}" dt="2026-07-28T15:54:07.212" v="837"/>
        <pc:sldMkLst>
          <pc:docMk/>
          <pc:sldMk cId="922763064" sldId="668"/>
        </pc:sldMkLst>
      </pc:sldChg>
      <pc:sldChg chg="addSp delSp modSp add mod">
        <pc:chgData name="Wang, Wenwu Prof (CVSSP)" userId="5cff3a9f-d89f-4d7f-90a1-7b9ace01e059" providerId="ADAL" clId="{5B924EE8-7FEA-4B02-AC37-A7961B929244}" dt="2026-07-28T17:03:31.151" v="1485" actId="1076"/>
        <pc:sldMkLst>
          <pc:docMk/>
          <pc:sldMk cId="3117286327" sldId="669"/>
        </pc:sldMkLst>
        <pc:spChg chg="add del mod">
          <ac:chgData name="Wang, Wenwu Prof (CVSSP)" userId="5cff3a9f-d89f-4d7f-90a1-7b9ace01e059" providerId="ADAL" clId="{5B924EE8-7FEA-4B02-AC37-A7961B929244}" dt="2026-07-28T17:02:57.389" v="1474" actId="478"/>
          <ac:spMkLst>
            <pc:docMk/>
            <pc:sldMk cId="3117286327" sldId="669"/>
            <ac:spMk id="3" creationId="{234D0189-18B7-D9FD-04DE-8D2268C176BA}"/>
          </ac:spMkLst>
        </pc:spChg>
        <pc:spChg chg="add mod">
          <ac:chgData name="Wang, Wenwu Prof (CVSSP)" userId="5cff3a9f-d89f-4d7f-90a1-7b9ace01e059" providerId="ADAL" clId="{5B924EE8-7FEA-4B02-AC37-A7961B929244}" dt="2026-07-28T17:03:31.151" v="1485" actId="1076"/>
          <ac:spMkLst>
            <pc:docMk/>
            <pc:sldMk cId="3117286327" sldId="669"/>
            <ac:spMk id="5" creationId="{15851BA9-A943-154F-C944-DCA216746F78}"/>
          </ac:spMkLst>
        </pc:spChg>
        <pc:spChg chg="mod">
          <ac:chgData name="Wang, Wenwu Prof (CVSSP)" userId="5cff3a9f-d89f-4d7f-90a1-7b9ace01e059" providerId="ADAL" clId="{5B924EE8-7FEA-4B02-AC37-A7961B929244}" dt="2026-07-28T17:03:27.445" v="1484" actId="1076"/>
          <ac:spMkLst>
            <pc:docMk/>
            <pc:sldMk cId="3117286327" sldId="669"/>
            <ac:spMk id="38" creationId="{BD7FBD0E-3ADE-419B-126B-4EF1544B0008}"/>
          </ac:spMkLst>
        </pc:spChg>
        <pc:spChg chg="mod">
          <ac:chgData name="Wang, Wenwu Prof (CVSSP)" userId="5cff3a9f-d89f-4d7f-90a1-7b9ace01e059" providerId="ADAL" clId="{5B924EE8-7FEA-4B02-AC37-A7961B929244}" dt="2026-07-28T16:53:19.670" v="1465" actId="113"/>
          <ac:spMkLst>
            <pc:docMk/>
            <pc:sldMk cId="3117286327" sldId="669"/>
            <ac:spMk id="39" creationId="{EF735128-B2DB-A019-87F1-0DEA702DDDD2}"/>
          </ac:spMkLst>
        </pc:spChg>
        <pc:spChg chg="add del">
          <ac:chgData name="Wang, Wenwu Prof (CVSSP)" userId="5cff3a9f-d89f-4d7f-90a1-7b9ace01e059" providerId="ADAL" clId="{5B924EE8-7FEA-4B02-AC37-A7961B929244}" dt="2026-07-28T17:03:22.982" v="1482" actId="21"/>
          <ac:spMkLst>
            <pc:docMk/>
            <pc:sldMk cId="3117286327" sldId="669"/>
            <ac:spMk id="40" creationId="{6213C415-3B92-3D1B-D860-8E91E5D68629}"/>
          </ac:spMkLst>
        </pc:spChg>
      </pc:sldChg>
      <pc:sldChg chg="add del">
        <pc:chgData name="Wang, Wenwu Prof (CVSSP)" userId="5cff3a9f-d89f-4d7f-90a1-7b9ace01e059" providerId="ADAL" clId="{5B924EE8-7FEA-4B02-AC37-A7961B929244}" dt="2026-07-28T15:54:03.133" v="836"/>
        <pc:sldMkLst>
          <pc:docMk/>
          <pc:sldMk cId="3738342820" sldId="669"/>
        </pc:sldMkLst>
      </pc:sldChg>
      <pc:sldChg chg="addSp delSp modSp add mod delAnim">
        <pc:chgData name="Wang, Wenwu Prof (CVSSP)" userId="5cff3a9f-d89f-4d7f-90a1-7b9ace01e059" providerId="ADAL" clId="{5B924EE8-7FEA-4B02-AC37-A7961B929244}" dt="2026-07-28T16:48:28.441" v="1433" actId="1076"/>
        <pc:sldMkLst>
          <pc:docMk/>
          <pc:sldMk cId="1994356851" sldId="670"/>
        </pc:sldMkLst>
        <pc:spChg chg="mod">
          <ac:chgData name="Wang, Wenwu Prof (CVSSP)" userId="5cff3a9f-d89f-4d7f-90a1-7b9ace01e059" providerId="ADAL" clId="{5B924EE8-7FEA-4B02-AC37-A7961B929244}" dt="2026-07-28T16:29:39.406" v="1389" actId="20577"/>
          <ac:spMkLst>
            <pc:docMk/>
            <pc:sldMk cId="1994356851" sldId="670"/>
            <ac:spMk id="2" creationId="{151D7A73-C774-CEB4-EC3A-B0D33E19E81F}"/>
          </ac:spMkLst>
        </pc:spChg>
        <pc:spChg chg="add mod">
          <ac:chgData name="Wang, Wenwu Prof (CVSSP)" userId="5cff3a9f-d89f-4d7f-90a1-7b9ace01e059" providerId="ADAL" clId="{5B924EE8-7FEA-4B02-AC37-A7961B929244}" dt="2026-07-28T16:38:37.962" v="1423" actId="108"/>
          <ac:spMkLst>
            <pc:docMk/>
            <pc:sldMk cId="1994356851" sldId="670"/>
            <ac:spMk id="4" creationId="{3E657C0A-7269-34EF-AC44-CE8D2820B5B3}"/>
          </ac:spMkLst>
        </pc:spChg>
        <pc:spChg chg="del">
          <ac:chgData name="Wang, Wenwu Prof (CVSSP)" userId="5cff3a9f-d89f-4d7f-90a1-7b9ace01e059" providerId="ADAL" clId="{5B924EE8-7FEA-4B02-AC37-A7961B929244}" dt="2026-07-28T16:29:56.554" v="1391" actId="478"/>
          <ac:spMkLst>
            <pc:docMk/>
            <pc:sldMk cId="1994356851" sldId="670"/>
            <ac:spMk id="9" creationId="{F0BBF688-3EB4-73DC-406D-2C788573FEF8}"/>
          </ac:spMkLst>
        </pc:spChg>
        <pc:spChg chg="del">
          <ac:chgData name="Wang, Wenwu Prof (CVSSP)" userId="5cff3a9f-d89f-4d7f-90a1-7b9ace01e059" providerId="ADAL" clId="{5B924EE8-7FEA-4B02-AC37-A7961B929244}" dt="2026-07-28T16:29:56.554" v="1391" actId="478"/>
          <ac:spMkLst>
            <pc:docMk/>
            <pc:sldMk cId="1994356851" sldId="670"/>
            <ac:spMk id="10" creationId="{71F8068D-FE79-61FE-16AD-67BEF9B44DE1}"/>
          </ac:spMkLst>
        </pc:spChg>
        <pc:spChg chg="del">
          <ac:chgData name="Wang, Wenwu Prof (CVSSP)" userId="5cff3a9f-d89f-4d7f-90a1-7b9ace01e059" providerId="ADAL" clId="{5B924EE8-7FEA-4B02-AC37-A7961B929244}" dt="2026-07-28T16:29:56.554" v="1391" actId="478"/>
          <ac:spMkLst>
            <pc:docMk/>
            <pc:sldMk cId="1994356851" sldId="670"/>
            <ac:spMk id="11" creationId="{F3979AA3-CB8F-BBED-86A8-D6E8A8C369E4}"/>
          </ac:spMkLst>
        </pc:spChg>
        <pc:spChg chg="del">
          <ac:chgData name="Wang, Wenwu Prof (CVSSP)" userId="5cff3a9f-d89f-4d7f-90a1-7b9ace01e059" providerId="ADAL" clId="{5B924EE8-7FEA-4B02-AC37-A7961B929244}" dt="2026-07-28T16:29:56.554" v="1391" actId="478"/>
          <ac:spMkLst>
            <pc:docMk/>
            <pc:sldMk cId="1994356851" sldId="670"/>
            <ac:spMk id="13" creationId="{C4C24AC4-529D-0A19-E8D3-2827E07864AD}"/>
          </ac:spMkLst>
        </pc:spChg>
        <pc:spChg chg="del">
          <ac:chgData name="Wang, Wenwu Prof (CVSSP)" userId="5cff3a9f-d89f-4d7f-90a1-7b9ace01e059" providerId="ADAL" clId="{5B924EE8-7FEA-4B02-AC37-A7961B929244}" dt="2026-07-28T16:29:56.554" v="1391" actId="478"/>
          <ac:spMkLst>
            <pc:docMk/>
            <pc:sldMk cId="1994356851" sldId="670"/>
            <ac:spMk id="15" creationId="{14787257-9A37-0A73-1C7E-5ADC30C67DE7}"/>
          </ac:spMkLst>
        </pc:spChg>
        <pc:spChg chg="del">
          <ac:chgData name="Wang, Wenwu Prof (CVSSP)" userId="5cff3a9f-d89f-4d7f-90a1-7b9ace01e059" providerId="ADAL" clId="{5B924EE8-7FEA-4B02-AC37-A7961B929244}" dt="2026-07-28T16:29:56.554" v="1391" actId="478"/>
          <ac:spMkLst>
            <pc:docMk/>
            <pc:sldMk cId="1994356851" sldId="670"/>
            <ac:spMk id="17" creationId="{5E0ED878-09A4-29E3-FEDD-048349D3C879}"/>
          </ac:spMkLst>
        </pc:spChg>
        <pc:picChg chg="del">
          <ac:chgData name="Wang, Wenwu Prof (CVSSP)" userId="5cff3a9f-d89f-4d7f-90a1-7b9ace01e059" providerId="ADAL" clId="{5B924EE8-7FEA-4B02-AC37-A7961B929244}" dt="2026-07-28T16:29:43.752" v="1390" actId="478"/>
          <ac:picMkLst>
            <pc:docMk/>
            <pc:sldMk cId="1994356851" sldId="670"/>
            <ac:picMk id="12" creationId="{3C0F919B-12D6-076F-8EB6-01432F0ED69C}"/>
          </ac:picMkLst>
        </pc:picChg>
        <pc:picChg chg="add mod">
          <ac:chgData name="Wang, Wenwu Prof (CVSSP)" userId="5cff3a9f-d89f-4d7f-90a1-7b9ace01e059" providerId="ADAL" clId="{5B924EE8-7FEA-4B02-AC37-A7961B929244}" dt="2026-07-28T16:48:26.504" v="1432" actId="1076"/>
          <ac:picMkLst>
            <pc:docMk/>
            <pc:sldMk cId="1994356851" sldId="670"/>
            <ac:picMk id="14" creationId="{2C39835F-59FB-A9F1-B177-C17D5BAED611}"/>
          </ac:picMkLst>
        </pc:picChg>
        <pc:picChg chg="add mod">
          <ac:chgData name="Wang, Wenwu Prof (CVSSP)" userId="5cff3a9f-d89f-4d7f-90a1-7b9ace01e059" providerId="ADAL" clId="{5B924EE8-7FEA-4B02-AC37-A7961B929244}" dt="2026-07-28T16:48:28.441" v="1433" actId="1076"/>
          <ac:picMkLst>
            <pc:docMk/>
            <pc:sldMk cId="1994356851" sldId="670"/>
            <ac:picMk id="18" creationId="{78A0DD44-2494-0C3A-E2D9-350B1D3C9E8A}"/>
          </ac:picMkLst>
        </pc:picChg>
      </pc:sldChg>
      <pc:sldMasterChg chg="delSldLayout">
        <pc:chgData name="Wang, Wenwu Prof (CVSSP)" userId="5cff3a9f-d89f-4d7f-90a1-7b9ace01e059" providerId="ADAL" clId="{5B924EE8-7FEA-4B02-AC37-A7961B929244}" dt="2026-07-28T17:07:22.738" v="1598" actId="47"/>
        <pc:sldMasterMkLst>
          <pc:docMk/>
          <pc:sldMasterMk cId="392881516" sldId="2147483797"/>
        </pc:sldMasterMkLst>
        <pc:sldLayoutChg chg="del">
          <pc:chgData name="Wang, Wenwu Prof (CVSSP)" userId="5cff3a9f-d89f-4d7f-90a1-7b9ace01e059" providerId="ADAL" clId="{5B924EE8-7FEA-4B02-AC37-A7961B929244}" dt="2026-07-28T17:07:22.738" v="1598" actId="47"/>
          <pc:sldLayoutMkLst>
            <pc:docMk/>
            <pc:sldMasterMk cId="392881516" sldId="2147483797"/>
            <pc:sldLayoutMk cId="3031015839" sldId="214748380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980EEF-608E-7B42-BC01-8DD6E4D782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7888D2-0A9C-534D-BE8B-436FE47670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C03A6-A8E5-9145-9FEE-056A402B6174}" type="datetimeFigureOut">
              <a:rPr lang="x-none" smtClean="0"/>
              <a:t>7/28/2026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2D3295-AC9B-4141-B8B4-18F18FCE6C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5E1B23-69E8-7D43-B0CB-F01802415E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29621-7F36-B747-BADB-FAA3CD64EC8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636488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ACE87-6294-49C3-9680-151367EFDF85}" type="datetimeFigureOut">
              <a:rPr lang="en-GB" smtClean="0"/>
              <a:t>28/07/2026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E7B09-9038-4375-9CAC-C41004D65C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6922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9B452-CB09-AE4E-BEB1-E00DB0CB5D78}" type="slidenum">
              <a:rPr lang="x-none" smtClean="0"/>
              <a:t>16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366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9B452-CB09-AE4E-BEB1-E00DB0CB5D78}" type="slidenum">
              <a:rPr lang="x-none" smtClean="0"/>
              <a:t>20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645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9B452-CB09-AE4E-BEB1-E00DB0CB5D78}" type="slidenum">
              <a:rPr lang="x-none" smtClean="0"/>
              <a:t>21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38016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sz="2800" dirty="0"/>
              <a:t>To </a:t>
            </a:r>
            <a:r>
              <a:rPr lang="en" altLang="zh-CN" sz="4000" dirty="0"/>
              <a:t>illustrate</a:t>
            </a:r>
            <a:r>
              <a:rPr lang="en" altLang="zh-CN" sz="2800" dirty="0"/>
              <a:t> the alignment between the background music and the generated motions, we showcase three rendered dance videos paired with their corresponding music.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" altLang="zh-CN" sz="2800" dirty="0"/>
              <a:t>These videos highlight that the motion pauses are aligned with the beats of the music.</a:t>
            </a:r>
            <a:br>
              <a:rPr lang="en" altLang="zh-CN" b="0" dirty="0">
                <a:effectLst/>
              </a:rPr>
            </a:b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AD776-A8B7-3F4C-94E3-7FBE65DED36A}" type="slidenum">
              <a: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0226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8713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FA657-F700-5B4B-BC2E-C29184ECD2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9555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732781"/>
            <a:ext cx="10058400" cy="304559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000" spc="20" baseline="0">
                <a:solidFill>
                  <a:srgbClr val="303030"/>
                </a:solidFill>
                <a:latin typeface="Noto Sans Med" panose="020B0602040504020204" pitchFamily="34"/>
                <a:ea typeface="Noto Sans Med" panose="020B0602040504020204" pitchFamily="34"/>
                <a:cs typeface="Noto Sans Med" panose="020B0602040504020204" pitchFamily="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114800"/>
            <a:ext cx="10058400" cy="1483821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1600"/>
              </a:spcBef>
              <a:buNone/>
              <a:defRPr sz="16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51289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462707"/>
            <a:ext cx="10058400" cy="748454"/>
          </a:xfrm>
        </p:spPr>
        <p:txBody>
          <a:bodyPr>
            <a:normAutofit/>
          </a:bodyPr>
          <a:lstStyle>
            <a:lvl1pPr>
              <a:defRPr sz="3000" spc="0" baseline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484408"/>
            <a:ext cx="10058400" cy="3384686"/>
          </a:xfrm>
        </p:spPr>
        <p:txBody>
          <a:bodyPr/>
          <a:lstStyle>
            <a:lvl1pPr>
              <a:defRPr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>
              <a:spcBef>
                <a:spcPts val="600"/>
              </a:spcBef>
              <a:defRPr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2pPr>
            <a:lvl3pPr>
              <a:defRPr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3pPr>
            <a:lvl4pPr>
              <a:defRPr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4pPr>
            <a:lvl5pPr>
              <a:defRPr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DD70-BC51-E442-BD6E-DE1EBB2022DC}" type="datetime1">
              <a:rPr lang="en-US" smtClean="0"/>
              <a:t>7/28/2026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Confirmation Viva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9067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7796F-E992-AB49-9F3C-CB9AC166E5AF}" type="datetime1">
              <a:rPr lang="en-US" smtClean="0"/>
              <a:t>7/28/2026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Confirmation Viva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385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B971-55A9-E14F-90BD-AED37D0E3AE2}" type="datetime1">
              <a:rPr lang="en-US" smtClean="0"/>
              <a:t>7/28/2026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Confirmation Viva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6920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7EF52-3F8F-0349-8C5F-C9147E24F004}" type="datetime1">
              <a:rPr lang="en-US" smtClean="0"/>
              <a:t>7/28/2026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Confirmation Viva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70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4B2C6-2FBF-F240-94AF-0B43EAFB5CFF}" type="datetime1">
              <a:rPr lang="en-US" smtClean="0"/>
              <a:t>7/28/2026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Confirmation Viva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940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48C8-4DC2-5F48-B56C-7DB69EBA382D}" type="datetime1">
              <a:rPr lang="en-US" smtClean="0"/>
              <a:t>7/28/2026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Confirmation Viva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594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62C9816-498D-FC4E-9070-30398940963A}" type="datetime1">
              <a:rPr lang="en-US" smtClean="0"/>
              <a:t>7/28/2026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Confirmation Viva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993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43AB9-4C91-8A48-82CC-530EEB2794AC}" type="datetime1">
              <a:rPr lang="en-US" smtClean="0"/>
              <a:t>7/28/2026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Confirmation Viva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729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CB7F2-C578-6342-ADD7-56EAEAC2154E}" type="datetime1">
              <a:rPr lang="en-US" smtClean="0"/>
              <a:t>7/28/2026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Confirmation Viva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031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C435-3DE8-6E42-B1C2-A40CD8069EB8}" type="datetime1">
              <a:rPr lang="en-US" smtClean="0"/>
              <a:t>7/28/2026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Confirmation Viva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550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 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28" name="Shape 2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2800">
                <a:latin typeface="+mj-lt"/>
              </a:defRPr>
            </a:lvl1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495755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OfSurrey - 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575393"/>
            <a:ext cx="12192000" cy="282607"/>
          </a:xfrm>
          <a:prstGeom prst="rect">
            <a:avLst/>
          </a:prstGeom>
          <a:solidFill>
            <a:srgbClr val="203D7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1095257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203D7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6AA0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B4920C-14D6-47D5-9EC3-453AFF020DD7}" type="datetimeFigureOut">
              <a:rPr lang="en-GB" smtClean="0"/>
              <a:pPr>
                <a:defRPr/>
              </a:pPr>
              <a:t>28/07/2026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714F0-0F9C-4AEF-868D-B8117487A35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36626"/>
            <a:ext cx="11095256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878002"/>
            <a:ext cx="12240000" cy="0"/>
          </a:xfrm>
          <a:prstGeom prst="line">
            <a:avLst/>
          </a:prstGeom>
          <a:ln w="6350" cmpd="sng">
            <a:solidFill>
              <a:srgbClr val="203D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UniversityofSurreyColourPowerpoint.jp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403" y="230941"/>
            <a:ext cx="1521229" cy="44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54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OfSurrey - Standard Slide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575393"/>
            <a:ext cx="12192000" cy="282607"/>
          </a:xfrm>
          <a:prstGeom prst="rect">
            <a:avLst/>
          </a:prstGeom>
          <a:solidFill>
            <a:srgbClr val="203D7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B4920C-14D6-47D5-9EC3-453AFF020DD7}" type="datetimeFigureOut">
              <a:rPr lang="en-GB" smtClean="0"/>
              <a:pPr>
                <a:defRPr/>
              </a:pPr>
              <a:t>28/07/2026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714F0-0F9C-4AEF-868D-B8117487A35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36626"/>
            <a:ext cx="11095256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878002"/>
            <a:ext cx="12240000" cy="0"/>
          </a:xfrm>
          <a:prstGeom prst="line">
            <a:avLst/>
          </a:prstGeom>
          <a:ln w="6350" cmpd="sng">
            <a:solidFill>
              <a:srgbClr val="203D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419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OfSurrey - Clean Whit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42054" y="2056267"/>
            <a:ext cx="7700209" cy="1098697"/>
          </a:xfrm>
        </p:spPr>
        <p:txBody>
          <a:bodyPr anchor="b">
            <a:noAutofit/>
          </a:bodyPr>
          <a:lstStyle>
            <a:lvl1pPr algn="ctr">
              <a:defRPr sz="2400" baseline="0"/>
            </a:lvl1pPr>
          </a:lstStyle>
          <a:p>
            <a:r>
              <a:rPr lang="en-GB" dirty="0"/>
              <a:t>Presentation title goes here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03D75"/>
                </a:solidFill>
              </a:defRPr>
            </a:lvl1pPr>
          </a:lstStyle>
          <a:p>
            <a:pPr>
              <a:defRPr/>
            </a:pPr>
            <a:fld id="{DBB4920C-14D6-47D5-9EC3-453AFF020DD7}" type="datetimeFigureOut">
              <a:rPr lang="en-GB" smtClean="0"/>
              <a:pPr>
                <a:defRPr/>
              </a:pPr>
              <a:t>28/07/2026</a:t>
            </a:fld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203D75"/>
                </a:solidFill>
              </a:defRPr>
            </a:lvl1pPr>
          </a:lstStyle>
          <a:p>
            <a:pPr>
              <a:defRPr/>
            </a:pPr>
            <a:fld id="{3B3714F0-0F9C-4AEF-868D-B8117487A35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-7683" y="3287060"/>
            <a:ext cx="12199684" cy="0"/>
          </a:xfrm>
          <a:prstGeom prst="line">
            <a:avLst/>
          </a:prstGeom>
          <a:ln w="6350" cmpd="sng">
            <a:solidFill>
              <a:srgbClr val="203D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241552" y="3416300"/>
            <a:ext cx="7700433" cy="9588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sz="1800" dirty="0">
                <a:solidFill>
                  <a:srgbClr val="82949D"/>
                </a:solidFill>
              </a:rPr>
              <a:t>Presentation subtitle</a:t>
            </a:r>
            <a:r>
              <a:rPr lang="en-GB" sz="1800" baseline="0" dirty="0">
                <a:solidFill>
                  <a:srgbClr val="82949D"/>
                </a:solidFill>
              </a:rPr>
              <a:t> / presenter here</a:t>
            </a:r>
            <a:endParaRPr lang="en-US" sz="1800" dirty="0">
              <a:solidFill>
                <a:srgbClr val="8294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967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OfSurrey - Standard Slide with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575393"/>
            <a:ext cx="12192000" cy="282607"/>
          </a:xfrm>
          <a:prstGeom prst="rect">
            <a:avLst/>
          </a:prstGeom>
          <a:solidFill>
            <a:srgbClr val="203D7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6010571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203D7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6AA0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B4920C-14D6-47D5-9EC3-453AFF020DD7}" type="datetimeFigureOut">
              <a:rPr lang="en-GB" smtClean="0"/>
              <a:pPr>
                <a:defRPr/>
              </a:pPr>
              <a:t>28/07/2026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714F0-0F9C-4AEF-868D-B8117487A35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36626"/>
            <a:ext cx="11095256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878002"/>
            <a:ext cx="12240000" cy="0"/>
          </a:xfrm>
          <a:prstGeom prst="line">
            <a:avLst/>
          </a:prstGeom>
          <a:ln w="6350" cmpd="sng">
            <a:solidFill>
              <a:srgbClr val="203D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6826251" y="1600201"/>
            <a:ext cx="4910667" cy="452596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Drop picture here</a:t>
            </a:r>
          </a:p>
        </p:txBody>
      </p:sp>
    </p:spTree>
    <p:extLst>
      <p:ext uri="{BB962C8B-B14F-4D97-AF65-F5344CB8AC3E}">
        <p14:creationId xmlns:p14="http://schemas.microsoft.com/office/powerpoint/2010/main" val="717032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UniOfSurrey - Standard Slide with 3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575393"/>
            <a:ext cx="12192000" cy="282607"/>
          </a:xfrm>
          <a:prstGeom prst="rect">
            <a:avLst/>
          </a:prstGeom>
          <a:solidFill>
            <a:srgbClr val="203D7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6010571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203D7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6AA0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B4920C-14D6-47D5-9EC3-453AFF020DD7}" type="datetimeFigureOut">
              <a:rPr lang="en-GB" smtClean="0"/>
              <a:pPr>
                <a:defRPr/>
              </a:pPr>
              <a:t>28/07/2026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714F0-0F9C-4AEF-868D-B8117487A35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36626"/>
            <a:ext cx="11095256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878002"/>
            <a:ext cx="12240000" cy="0"/>
          </a:xfrm>
          <a:prstGeom prst="line">
            <a:avLst/>
          </a:prstGeom>
          <a:ln w="6350" cmpd="sng">
            <a:solidFill>
              <a:srgbClr val="203D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6826251" y="1600201"/>
            <a:ext cx="1639949" cy="1524518"/>
          </a:xfrm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lang="en-US" dirty="0"/>
              <a:t>Drop picture 1 here.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8669400" y="1600200"/>
            <a:ext cx="3035456" cy="1524518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/>
              <a:t>Drop picture 2 here.</a:t>
            </a:r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6826251" y="3277118"/>
            <a:ext cx="4878605" cy="2849045"/>
          </a:xfrm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lang="en-US" dirty="0"/>
              <a:t>Drop picture 3 here.</a:t>
            </a:r>
          </a:p>
        </p:txBody>
      </p:sp>
    </p:spTree>
    <p:extLst>
      <p:ext uri="{BB962C8B-B14F-4D97-AF65-F5344CB8AC3E}">
        <p14:creationId xmlns:p14="http://schemas.microsoft.com/office/powerpoint/2010/main" val="10184733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OfSurrey - Standard Slide with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575393"/>
            <a:ext cx="12192000" cy="282607"/>
          </a:xfrm>
          <a:prstGeom prst="rect">
            <a:avLst/>
          </a:prstGeom>
          <a:solidFill>
            <a:srgbClr val="203D7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6167" y="1638042"/>
            <a:ext cx="6010571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203D7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6AA0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B4920C-14D6-47D5-9EC3-453AFF020DD7}" type="datetimeFigureOut">
              <a:rPr lang="en-GB" smtClean="0"/>
              <a:pPr>
                <a:defRPr/>
              </a:pPr>
              <a:t>28/07/2026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714F0-0F9C-4AEF-868D-B8117487A35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36626"/>
            <a:ext cx="11095256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878002"/>
            <a:ext cx="12240000" cy="0"/>
          </a:xfrm>
          <a:prstGeom prst="line">
            <a:avLst/>
          </a:prstGeom>
          <a:ln w="6350" cmpd="sng">
            <a:solidFill>
              <a:srgbClr val="203D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" y="1638042"/>
            <a:ext cx="4910667" cy="452596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Drop picture here</a:t>
            </a:r>
          </a:p>
        </p:txBody>
      </p:sp>
    </p:spTree>
    <p:extLst>
      <p:ext uri="{BB962C8B-B14F-4D97-AF65-F5344CB8AC3E}">
        <p14:creationId xmlns:p14="http://schemas.microsoft.com/office/powerpoint/2010/main" val="17274704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OfSurrey - Standard Slide with 3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575393"/>
            <a:ext cx="12192000" cy="282607"/>
          </a:xfrm>
          <a:prstGeom prst="rect">
            <a:avLst/>
          </a:prstGeom>
          <a:solidFill>
            <a:srgbClr val="203D7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6167" y="1638042"/>
            <a:ext cx="6010571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203D7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6AA0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B4920C-14D6-47D5-9EC3-453AFF020DD7}" type="datetimeFigureOut">
              <a:rPr lang="en-GB" smtClean="0"/>
              <a:pPr>
                <a:defRPr/>
              </a:pPr>
              <a:t>28/07/2026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714F0-0F9C-4AEF-868D-B8117487A35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36626"/>
            <a:ext cx="11095256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878002"/>
            <a:ext cx="12240000" cy="0"/>
          </a:xfrm>
          <a:prstGeom prst="line">
            <a:avLst/>
          </a:prstGeom>
          <a:ln w="6350" cmpd="sng">
            <a:solidFill>
              <a:srgbClr val="203D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" y="1655723"/>
            <a:ext cx="1639949" cy="1524518"/>
          </a:xfrm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lang="en-US" dirty="0"/>
              <a:t>Drop picture 1 here.</a:t>
            </a:r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2452749" y="1655722"/>
            <a:ext cx="3035456" cy="1524518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/>
              <a:t>Drop picture 2 here.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609600" y="3332640"/>
            <a:ext cx="4878605" cy="2849045"/>
          </a:xfrm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lang="en-US" dirty="0"/>
              <a:t>Drop picture 3 here.</a:t>
            </a:r>
          </a:p>
        </p:txBody>
      </p:sp>
    </p:spTree>
    <p:extLst>
      <p:ext uri="{BB962C8B-B14F-4D97-AF65-F5344CB8AC3E}">
        <p14:creationId xmlns:p14="http://schemas.microsoft.com/office/powerpoint/2010/main" val="645501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UniOfSurrey - Standard Slide with 3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575393"/>
            <a:ext cx="12192000" cy="282607"/>
          </a:xfrm>
          <a:prstGeom prst="rect">
            <a:avLst/>
          </a:prstGeom>
          <a:solidFill>
            <a:srgbClr val="203D7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643165"/>
            <a:ext cx="6010571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203D7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6AA0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B4920C-14D6-47D5-9EC3-453AFF020DD7}" type="datetimeFigureOut">
              <a:rPr lang="en-GB" smtClean="0"/>
              <a:pPr>
                <a:defRPr/>
              </a:pPr>
              <a:t>28/07/2026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714F0-0F9C-4AEF-868D-B8117487A35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936626"/>
            <a:ext cx="11095256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878002"/>
            <a:ext cx="12240000" cy="0"/>
          </a:xfrm>
          <a:prstGeom prst="line">
            <a:avLst/>
          </a:prstGeom>
          <a:ln w="6350" cmpd="sng">
            <a:solidFill>
              <a:srgbClr val="203D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hart Placeholder 6"/>
          <p:cNvSpPr>
            <a:spLocks noGrp="1"/>
          </p:cNvSpPr>
          <p:nvPr>
            <p:ph type="chart" sz="quarter" idx="14" hasCustomPrompt="1"/>
          </p:nvPr>
        </p:nvSpPr>
        <p:spPr>
          <a:xfrm>
            <a:off x="6800851" y="1643063"/>
            <a:ext cx="4936067" cy="4525962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r>
              <a:rPr lang="en-US" dirty="0"/>
              <a:t>Insert Chart</a:t>
            </a:r>
          </a:p>
        </p:txBody>
      </p:sp>
    </p:spTree>
    <p:extLst>
      <p:ext uri="{BB962C8B-B14F-4D97-AF65-F5344CB8AC3E}">
        <p14:creationId xmlns:p14="http://schemas.microsoft.com/office/powerpoint/2010/main" val="24800842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ean White Cover - No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42054" y="2056267"/>
            <a:ext cx="7700209" cy="1098697"/>
          </a:xfrm>
        </p:spPr>
        <p:txBody>
          <a:bodyPr anchor="b">
            <a:noAutofit/>
          </a:bodyPr>
          <a:lstStyle>
            <a:lvl1pPr algn="ctr">
              <a:defRPr sz="2400" baseline="0"/>
            </a:lvl1pPr>
          </a:lstStyle>
          <a:p>
            <a:r>
              <a:rPr lang="en-GB" dirty="0"/>
              <a:t>Presentation title goes here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03D75"/>
                </a:solidFill>
              </a:defRPr>
            </a:lvl1pPr>
          </a:lstStyle>
          <a:p>
            <a:pPr>
              <a:defRPr/>
            </a:pPr>
            <a:fld id="{DBB4920C-14D6-47D5-9EC3-453AFF020DD7}" type="datetimeFigureOut">
              <a:rPr lang="en-GB" smtClean="0"/>
              <a:pPr>
                <a:defRPr/>
              </a:pPr>
              <a:t>28/07/2026</a:t>
            </a:fld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203D75"/>
                </a:solidFill>
              </a:defRPr>
            </a:lvl1pPr>
          </a:lstStyle>
          <a:p>
            <a:pPr>
              <a:defRPr/>
            </a:pPr>
            <a:fld id="{3B3714F0-0F9C-4AEF-868D-B8117487A35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-7683" y="3287060"/>
            <a:ext cx="12199684" cy="0"/>
          </a:xfrm>
          <a:prstGeom prst="line">
            <a:avLst/>
          </a:prstGeom>
          <a:ln w="6350" cmpd="sng">
            <a:solidFill>
              <a:srgbClr val="203D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241552" y="3416300"/>
            <a:ext cx="7700433" cy="9588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sz="1800" dirty="0">
                <a:solidFill>
                  <a:srgbClr val="82949D"/>
                </a:solidFill>
              </a:rPr>
              <a:t>Presentation subtitle</a:t>
            </a:r>
            <a:r>
              <a:rPr lang="en-GB" sz="1800" baseline="0" dirty="0">
                <a:solidFill>
                  <a:srgbClr val="82949D"/>
                </a:solidFill>
              </a:rPr>
              <a:t> / presenter here</a:t>
            </a:r>
            <a:endParaRPr lang="en-US" sz="1800" dirty="0">
              <a:solidFill>
                <a:srgbClr val="8294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0928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 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28" name="Shape 2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2800">
                <a:latin typeface="+mj-lt"/>
              </a:defRPr>
            </a:lvl1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4439428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945D1-7532-4BA0-BAEE-423339D737AA}" type="datetime1">
              <a:rPr lang="zh-CN" altLang="en-US" smtClean="0"/>
              <a:t>2026/7/28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A3013-7052-4845-90DB-319676B37E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9481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732781"/>
            <a:ext cx="10058400" cy="304559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000" spc="20" baseline="0">
                <a:solidFill>
                  <a:srgbClr val="303030"/>
                </a:solidFill>
                <a:latin typeface="Noto Sans Med" panose="020B0602040504020204" pitchFamily="34"/>
                <a:ea typeface="Noto Sans Med" panose="020B0602040504020204" pitchFamily="34"/>
                <a:cs typeface="Noto Sans Med" panose="020B0602040504020204" pitchFamily="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114800"/>
            <a:ext cx="10058400" cy="1483821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1600"/>
              </a:spcBef>
              <a:buNone/>
              <a:defRPr sz="16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38312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462707"/>
            <a:ext cx="10058400" cy="748454"/>
          </a:xfrm>
        </p:spPr>
        <p:txBody>
          <a:bodyPr>
            <a:normAutofit/>
          </a:bodyPr>
          <a:lstStyle>
            <a:lvl1pPr>
              <a:defRPr sz="3000" spc="0" baseline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484408"/>
            <a:ext cx="10058400" cy="3384686"/>
          </a:xfrm>
        </p:spPr>
        <p:txBody>
          <a:bodyPr/>
          <a:lstStyle>
            <a:lvl1pPr>
              <a:defRPr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>
              <a:spcBef>
                <a:spcPts val="600"/>
              </a:spcBef>
              <a:defRPr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2pPr>
            <a:lvl3pPr>
              <a:defRPr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3pPr>
            <a:lvl4pPr>
              <a:defRPr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4pPr>
            <a:lvl5pPr>
              <a:defRPr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DD70-BC51-E442-BD6E-DE1EBB2022DC}" type="datetime1">
              <a:rPr lang="en-US" smtClean="0"/>
              <a:t>7/28/2026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Confirmation Viva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247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7796F-E992-AB49-9F3C-CB9AC166E5AF}" type="datetime1">
              <a:rPr lang="en-US" smtClean="0"/>
              <a:t>7/28/2026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Confirmation Viva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2412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B971-55A9-E14F-90BD-AED37D0E3AE2}" type="datetime1">
              <a:rPr lang="en-US" smtClean="0"/>
              <a:t>7/28/2026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Confirmation Viva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56111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7EF52-3F8F-0349-8C5F-C9147E24F004}" type="datetime1">
              <a:rPr lang="en-US" smtClean="0"/>
              <a:t>7/28/2026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Confirmation Viva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8721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4B2C6-2FBF-F240-94AF-0B43EAFB5CFF}" type="datetime1">
              <a:rPr lang="en-US" smtClean="0"/>
              <a:t>7/28/2026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Confirmation Viva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4943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648C8-4DC2-5F48-B56C-7DB69EBA382D}" type="datetime1">
              <a:rPr lang="en-US" smtClean="0"/>
              <a:t>7/28/2026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Confirmation Viva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9623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62C9816-498D-FC4E-9070-30398940963A}" type="datetime1">
              <a:rPr lang="en-US" smtClean="0"/>
              <a:t>7/28/2026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Confirmation Viva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8420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43AB9-4C91-8A48-82CC-530EEB2794AC}" type="datetime1">
              <a:rPr lang="en-US" smtClean="0"/>
              <a:t>7/28/2026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Confirmation Viva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8030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CB7F2-C578-6342-ADD7-56EAEAC2154E}" type="datetime1">
              <a:rPr lang="en-US" smtClean="0"/>
              <a:t>7/28/2026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Confirmation Viva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1680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C435-3DE8-6E42-B1C2-A40CD8069EB8}" type="datetime1">
              <a:rPr lang="en-US" smtClean="0"/>
              <a:t>7/28/2026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Confirmation Viva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0718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 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28" name="Shape 2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2800">
                <a:latin typeface="+mj-lt"/>
              </a:defRPr>
            </a:lvl1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5379783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4E9E4-0555-BAC5-5954-F0707CC599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2498C8-10A3-7D24-9BE7-552489726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E954C-CC42-3A93-51D3-16BD6C7AA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051AD-02E2-3444-9221-D4EDA444F205}" type="datetime1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A82DD-223B-2AE8-D707-5A6C9DCCB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C732E-5696-B4CF-A1DC-1D1BD81E8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6091-764B-6741-AAA8-84AC7CE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6059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0A4EF-C40A-E284-5B4D-7013DD4D0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6062C-0F80-2440-A864-1DE8EFB35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D7F70-C8B5-64D0-2B0A-481AE1BCB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F7FE-AECB-6045-983C-ACC6F1B91357}" type="datetime1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C317E-F577-A943-4BD6-100CD547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6CF43-31B7-72E4-21BA-0F7A4DF40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6091-764B-6741-AAA8-84AC7CE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104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09337-FFC3-CE78-2D4A-8CB90593D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701A06-148E-2AA2-4718-12F74C72F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E8495-AD90-2069-EE21-9CB4C37BF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1222D-CA44-1146-9844-994FE90E082B}" type="datetime1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3B0AC-9444-3DFE-39E6-BCD1AEC66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0F36DD-159A-811E-A795-686262C9D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6091-764B-6741-AAA8-84AC7CE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8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05D5B-8FBA-5AC7-5490-A25B8C9B8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68244-A993-5D3E-A07A-7748D8DD0F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FC1CE0-8A8C-8697-0057-E00D40D55C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9875E2-2E7B-A555-3510-083F85B52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D3E89-927E-2F48-86A2-CFC4137E2711}" type="datetime1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8DEF7-2574-A6E4-BD77-743088E7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6E994E-B5CF-D8B7-7C4F-2A90449D9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6091-764B-6741-AAA8-84AC7CE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8631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99962-EF04-87D5-B0F7-D2BBBBC72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98D0A9-AA53-18AC-3FD7-B1CFBB69D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99F4B8-D306-7A10-8008-FF7DB6007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7270C4-8ABC-8439-6379-620FA5119F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0247E1-8258-3B49-B633-09ED0F9A64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DDECAD-A2AA-0B67-EE4A-57BF7CDC8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E5002-003D-5045-8193-2A7AF37E15D3}" type="datetime1">
              <a:rPr lang="en-US" smtClean="0"/>
              <a:t>7/28/2026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311E2-DEBA-3772-A9A2-3713E1EB1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3B4B15-A5F6-6F7F-C30F-9C76E9DD7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6091-764B-6741-AAA8-84AC7CE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7080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DB2B8-03A9-286A-71F1-2C8F843AF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368339-B389-26B8-1C8F-084BBB792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96008-F237-994F-B4A4-EF16598818FB}" type="datetime1">
              <a:rPr lang="en-US" smtClean="0"/>
              <a:t>7/28/2026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CBE8FC-AEC6-50E6-FC62-F7BE3CA46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5F236A-D1C2-35E7-2F90-3543C8DAB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6091-764B-6741-AAA8-84AC7CE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820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7FD65-57DE-60E8-54A0-22B844CB0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7AF6D-B611-944B-B2EC-13EF4AE64CA6}" type="datetime1">
              <a:rPr lang="en-US" smtClean="0"/>
              <a:t>7/28/2026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C477E3-E5A8-4F14-B476-3E5E43D99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F00438-B0F3-6030-9956-15C493E1F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6091-764B-6741-AAA8-84AC7CE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68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269F2-B3A4-90E8-360C-DE0F8EC6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5F83A-CE62-81C5-EA20-AA6983A88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D8DDD-17B7-81D6-F4EF-D27AF48D32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E7C959-7BB0-54D8-0B0D-FF3E7140F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E69D-380C-7441-B81B-0977F3951660}" type="datetime1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A1A77-D378-7EFD-F069-C01841500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285CCF-A067-4062-DEF9-22B247501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6091-764B-6741-AAA8-84AC7CE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0659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1E9C8-AD80-DE51-98B6-B982E8915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C17E53-5C6A-6E50-DAF7-ADE72AA71F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99CDC-FBB0-1A54-7DF2-DF7A130572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8F4A19-60E2-AE3B-8A1B-93360B527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83343-830F-AB4F-8ECF-0F2EFDBA6905}" type="datetime1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342EFB-405B-64C0-7D51-836849BA6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1D2DAC-C849-3127-BA33-756D292C2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6091-764B-6741-AAA8-84AC7CE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5214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BCF62-5DF3-D954-6F06-47135BDF6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8F3B09-7DC2-24D3-0594-003526BEA5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8CCB7-C15F-4DC4-3594-00316FB66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536F3-AAC4-7846-B93B-7106B5126CF9}" type="datetime1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509E5-8D34-D6E6-D7A5-E9F1716F7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9C64B-2F76-D8A4-390D-00747FB09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6091-764B-6741-AAA8-84AC7CE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09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739CD7-8BF8-906A-731C-D37D1E9C16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DDA2A3-2844-DB69-9952-DF9EE431C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76D4C-71C4-2CB4-2AAF-2AF5FDBF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9920-C118-BC47-8AA7-4F4501EEAAEE}" type="datetime1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1D97C-328C-C552-18E2-B215A32FB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44F60-8433-002D-D3E1-C67823818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06091-764B-6741-AAA8-84AC7CE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797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A614E-8350-4228-9519-CE44B9F85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51" y="732781"/>
            <a:ext cx="10058400" cy="304559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buNone/>
              <a:defRPr sz="3000" spc="20">
                <a:solidFill>
                  <a:srgbClr val="303030"/>
                </a:solidFill>
                <a:latin typeface="Noto Sans Med"/>
                <a:ea typeface="Noto Sans Med"/>
                <a:cs typeface="Noto Sans Med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DAD994-15B2-45DE-9352-26BCBDDAA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114800"/>
            <a:ext cx="10058400" cy="1483821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1600"/>
              </a:spcBef>
              <a:buNone/>
              <a:defRPr sz="1600" cap="none" spc="0">
                <a:solidFill>
                  <a:schemeClr val="tx1">
                    <a:lumMod val="85000"/>
                    <a:lumOff val="15000"/>
                  </a:schemeClr>
                </a:solidFill>
                <a:latin typeface="Noto Sans"/>
                <a:ea typeface="Noto Sans"/>
                <a:cs typeface="Noto Sans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702733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1B798-6DF8-4BED-95C7-0859BD3DB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62707"/>
            <a:ext cx="10058400" cy="748454"/>
          </a:xfrm>
        </p:spPr>
        <p:txBody>
          <a:bodyPr>
            <a:normAutofit/>
          </a:bodyPr>
          <a:lstStyle>
            <a:lvl1pPr>
              <a:buNone/>
              <a:defRPr sz="3000" spc="0">
                <a:latin typeface="Noto Sans"/>
                <a:ea typeface="Noto Sans"/>
                <a:cs typeface="Noto Sans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51E28-2E05-42D0-85D9-075651B86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484408"/>
            <a:ext cx="10058400" cy="3384686"/>
          </a:xfrm>
        </p:spPr>
        <p:txBody>
          <a:bodyPr/>
          <a:lstStyle>
            <a:lvl1pPr>
              <a:buNone/>
              <a:defRPr>
                <a:latin typeface="Noto Sans"/>
                <a:ea typeface="Noto Sans"/>
                <a:cs typeface="Noto Sans"/>
              </a:defRPr>
            </a:lvl1pPr>
            <a:lvl2pPr>
              <a:spcBef>
                <a:spcPts val="600"/>
              </a:spcBef>
              <a:buNone/>
              <a:defRPr>
                <a:latin typeface="Noto Sans"/>
                <a:ea typeface="Noto Sans"/>
                <a:cs typeface="Noto Sans"/>
              </a:defRPr>
            </a:lvl2pPr>
            <a:lvl3pPr>
              <a:buNone/>
              <a:defRPr>
                <a:latin typeface="Noto Sans"/>
                <a:ea typeface="Noto Sans"/>
                <a:cs typeface="Noto Sans"/>
              </a:defRPr>
            </a:lvl3pPr>
            <a:lvl4pPr>
              <a:buNone/>
              <a:defRPr>
                <a:latin typeface="Noto Sans"/>
                <a:ea typeface="Noto Sans"/>
                <a:cs typeface="Noto Sans"/>
              </a:defRPr>
            </a:lvl4pPr>
            <a:lvl5pPr>
              <a:buNone/>
              <a:defRPr>
                <a:latin typeface="Noto Sans"/>
                <a:ea typeface="Noto Sans"/>
                <a:cs typeface="Noto Sans"/>
              </a:defRPr>
            </a:lvl5pPr>
          </a:lstStyle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5C286-6F1C-4AB6-9A87-A50169B9303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180DD70-BC51-E442-BD6E-DE1EBB2022DC}" type="datetime1">
              <a:t>7/28/2026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2FE89-4131-4D96-B6CA-0B1247C0FA1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t>Confirmation Viva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2F294-33C3-435C-8709-D6AA93230A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82ABAA4-5EBE-4E82-8762-4025E75A148F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84911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9D5614-872B-452D-9946-8898DA26455B}"/>
              </a:ext>
            </a:extLst>
          </p:cNvPr>
          <p:cNvSpPr>
            <a:spLocks noGrp="1"/>
          </p:cNvSpPr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E1091C-EE0B-4DC3-8146-1FAB801C1B08}"/>
              </a:ext>
            </a:extLst>
          </p:cNvPr>
          <p:cNvSpPr>
            <a:spLocks noGrp="1"/>
          </p:cNvSpPr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75D5D2-6CA6-4432-A4A2-ED3DE7D93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buNone/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0ADD0A-42B2-4409-91E3-8629B760F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>
            <a:normAutofit/>
          </a:bodyPr>
          <a:lstStyle>
            <a:lvl1pPr marL="0" indent="0">
              <a:buNone/>
              <a:defRPr sz="2400" cap="all" spc="200">
                <a:solidFill>
                  <a:schemeClr val="tx2"/>
                </a:solidFill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4C36A-185B-4A2B-B384-ADE871CBFE4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E7796F-E992-AB49-9F3C-CB9AC166E5AF}" type="datetime1">
              <a:t>7/28/2026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9B3C1-08B7-4386-AAA1-BC70E4C58F3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t>Confirmation Viva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96246-BC43-46F9-8D71-BA1B85F133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82ABAA4-5EBE-4E82-8762-4025E75A148F}" type="slidenum">
              <a:t>‹#›</a:t>
            </a:fld>
            <a:endParaRPr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98C6B035-2385-42DC-8D3B-748B083BC9EB}"/>
              </a:ext>
            </a:extLst>
          </p:cNvPr>
          <p:cNvSpPr>
            <a:spLocks noGrp="1"/>
          </p:cNvSpPr>
          <p:nvPr/>
        </p:nv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</p:spTree>
    <p:extLst>
      <p:ext uri="{BB962C8B-B14F-4D97-AF65-F5344CB8AC3E}">
        <p14:creationId xmlns:p14="http://schemas.microsoft.com/office/powerpoint/2010/main" val="35989781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E78CE42-743E-4811-B01B-FAD9478BF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387FB-676B-4186-AFF8-64B425923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F4D955-0F67-43E4-A43A-EFF8765F9F42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AC3DDF-705E-4E59-B216-8C73DF11E08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9DEB971-55A9-E14F-90BD-AED37D0E3AE2}" type="datetime1">
              <a:t>7/28/2026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EB8EC7-77B6-4AF6-8B72-12D9EF69A98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t>Confirmation Viva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E56E05-9189-414C-884D-7C5EAE114C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82ABAA4-5EBE-4E82-8762-4025E75A148F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73550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2DC0570-571E-454D-93F8-3C147D19D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64C644-E4C3-4A11-862A-2083BD736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45D678-58B0-4FD1-B7ED-219A90C95798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A4D86B-0C4C-46AB-BC4F-C9BDAB4C9FB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64258-A857-484F-BF9C-080B4D658925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A7EA7F-60ED-4BB1-8252-AAE59A535DF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507EF52-3F8F-0349-8C5F-C9147E24F004}" type="datetime1">
              <a:t>7/28/2026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0A96B9-D9DB-4FA3-93D8-B15ABF93EC3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t>Confirmation Viva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8EA761-4995-4A8F-BEB4-A09D29B80F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82ABAA4-5EBE-4E82-8762-4025E75A148F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15255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62FDC-1D8A-4B3B-A9F9-937187A25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322E17-921A-449A-9B3F-0C72AAAF7DC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F24B2C6-2FBF-F240-94AF-0B43EAFB5CFF}" type="datetime1">
              <a:t>7/28/2026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7BBBEB-58E8-4252-9FF2-80145378649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t>Confirmation Viva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ACDE1D-940C-48AE-B521-59AB1D78DB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82ABAA4-5EBE-4E82-8762-4025E75A148F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02221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7D4A8BF-24B2-4B43-BE43-C11F1CEB011C}"/>
              </a:ext>
            </a:extLst>
          </p:cNvPr>
          <p:cNvSpPr>
            <a:spLocks noGrp="1"/>
          </p:cNvSpPr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886CE7-1050-48DF-AE2F-AD66BCAE6BAB}"/>
              </a:ext>
            </a:extLst>
          </p:cNvPr>
          <p:cNvSpPr>
            <a:spLocks noGrp="1"/>
          </p:cNvSpPr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753495-B084-4E61-B22D-FBDFED84BB9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B8648C8-4DC2-5F48-B56C-7DB69EBA382D}" type="datetime1">
              <a:t>7/28/2026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442A8C-96D6-4D72-B9BF-6E9FBC7639A6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Confirmation Viva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512432-36B2-438B-98F9-CB6BF4622C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82ABAA4-5EBE-4E82-8762-4025E75A148F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3830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F05A9D1-2E41-462F-BDE1-EB602534D2EE}"/>
              </a:ext>
            </a:extLst>
          </p:cNvPr>
          <p:cNvSpPr>
            <a:spLocks noGrp="1"/>
          </p:cNvSpPr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FF678C-8C8C-4582-8864-B8EDFA7ED058}"/>
              </a:ext>
            </a:extLst>
          </p:cNvPr>
          <p:cNvSpPr>
            <a:spLocks noGrp="1"/>
          </p:cNvSpPr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A07A98-7A9A-4439-BBF2-E8B098B03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buNone/>
              <a:defRPr sz="3600" b="0">
                <a:solidFill>
                  <a:srgbClr val="FFFFFF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E6C9C-A16D-4C33-9FC2-070F073BF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DDFDB-B610-476F-8A61-02112A80889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E6FB57-074B-4C6F-8DAB-120E7B1AC58C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buNone/>
              <a:defRPr/>
            </a:lvl1pPr>
          </a:lstStyle>
          <a:p>
            <a:fld id="{262C9816-498D-FC4E-9070-30398940963A}" type="datetime1">
              <a:t>7/28/2026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3DA9D-89EF-45C2-AA53-8BD941480510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</p:spPr>
        <p:txBody>
          <a:bodyPr/>
          <a:lstStyle>
            <a:lvl1pPr algn="l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t>Confirmation Viva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5E997-0E85-445B-AB7B-D10D8BAD93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B82ABAA4-5EBE-4E82-8762-4025E75A148F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76572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EFA2739-148C-48A6-AD9A-E6E24E84F35B}"/>
              </a:ext>
            </a:extLst>
          </p:cNvPr>
          <p:cNvSpPr>
            <a:spLocks noGrp="1"/>
          </p:cNvSpPr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126069-8294-4016-97E5-1486639C3BE7}"/>
              </a:ext>
            </a:extLst>
          </p:cNvPr>
          <p:cNvSpPr>
            <a:spLocks noGrp="1"/>
          </p:cNvSpPr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042512-54C9-4A13-A39E-AF558D069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buNone/>
              <a:defRPr sz="3600" b="0">
                <a:solidFill>
                  <a:srgbClr val="FFFFFF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68FCAB-0782-4F05-A92B-0B5036D93B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5" y="0"/>
            <a:ext cx="12191985" cy="491507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EE28F-1BF5-47FD-B070-FD9EFBB5C58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F0F129-313A-4B5A-8666-0EA7C6FE3AF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4B43AB9-4C91-8A48-82CC-530EEB2794AC}" type="datetime1">
              <a:t>7/28/2026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1BC76B-8629-4AB8-A76A-8AA7B5AD7C4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t>Confirmation Viva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307C5C-3DFE-4A7D-865C-C09EC28E53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82ABAA4-5EBE-4E82-8762-4025E75A148F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78327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C2FE2-7BE7-465D-9398-C897A1520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2BF70-3E5B-43F1-BF17-BF31B2397C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 lIns="45720" tIns="0" rIns="45720" bIns="0"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784C8-65A0-4BE3-8AB4-B03486300EF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2CB7F2-C578-6342-ADD7-56EAEAC2154E}" type="datetime1">
              <a:t>7/28/2026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43A34-B85A-404E-9732-ACAF8F55022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t>Confirmation Viva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F9052-1174-4AAB-B9B6-45B653A36F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82ABAA4-5EBE-4E82-8762-4025E75A148F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45707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945B5D5-CF38-456B-A366-88DC23203773}"/>
              </a:ext>
            </a:extLst>
          </p:cNvPr>
          <p:cNvSpPr>
            <a:spLocks noGrp="1"/>
          </p:cNvSpPr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11B854-AE3E-4595-89EC-8B0FA28F94F5}"/>
              </a:ext>
            </a:extLst>
          </p:cNvPr>
          <p:cNvSpPr>
            <a:spLocks noGrp="1"/>
          </p:cNvSpPr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5024DD-FAF6-4858-9885-71679DF1E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D1AAB-73BA-4568-BF34-17521F453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EC213-4D87-447D-9B02-A51BFA6994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7E8C435-3DE8-6E42-B1C2-A40CD8069EB8}" type="datetime1">
              <a:t>7/28/2026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5F65D-4633-443D-99A6-A6EC09B251F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t>Confirmation Viva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2636A-BBF4-4EC0-9A51-1B348B1621E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82ABAA4-5EBE-4E82-8762-4025E75A148F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28416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93997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425930-B07C-6077-43FF-833F10A4E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921FB9-21C7-67C3-D5C7-0B640B696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3837B7-ED8E-E064-F4EA-B8F9ECEFC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A191C-8ED9-B24E-B0E9-CF34AC267EEF}" type="datetime1">
              <a:rPr kumimoji="1" lang="zh-CN" altLang="en-US" smtClean="0"/>
              <a:t>2026/7/28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9DB6645-A981-AB88-E359-CA1B5404C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F1C2C53-C8FD-E789-C86C-968D8A68A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C01DA-D5CD-B444-A582-9AA82CFB7A2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75652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5787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 userDrawn="1"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rgbClr val="3E7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465828"/>
            <a:ext cx="10058400" cy="7435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484408"/>
            <a:ext cx="10058400" cy="338468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9C302F2-53EA-3E49-820B-4C082A77FD9C}" type="datetime1">
              <a:rPr lang="en-US" smtClean="0"/>
              <a:t>7/28/2026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Confirmation Viva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B82ABAA4-5EBE-4E82-8762-4025E75A148F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193532" y="530151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738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71" r:id="rId12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kern="1200" spc="0" baseline="0">
          <a:solidFill>
            <a:srgbClr val="303030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8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800" kern="1200">
          <a:solidFill>
            <a:srgbClr val="303030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600" kern="1200">
          <a:solidFill>
            <a:srgbClr val="303030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303030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303030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303030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3352"/>
            <a:ext cx="10068376" cy="4132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University of Surrey PowerPoint Template  4:3 format - v2.0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809" y="6575394"/>
            <a:ext cx="2709697" cy="2826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BB4920C-14D6-47D5-9EC3-453AFF020DD7}" type="datetimeFigureOut">
              <a:rPr lang="en-GB" smtClean="0"/>
              <a:pPr>
                <a:defRPr/>
              </a:pPr>
              <a:t>28/07/2026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69217" y="6575393"/>
            <a:ext cx="2844800" cy="2826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  <a:latin typeface="Georgia"/>
                <a:cs typeface="Georgia"/>
              </a:defRPr>
            </a:lvl1pPr>
          </a:lstStyle>
          <a:p>
            <a:pPr>
              <a:defRPr/>
            </a:pPr>
            <a:fld id="{3B3714F0-0F9C-4AEF-868D-B8117487A35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Do not touch this slide.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This is the slide master and will alter all other slides.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To create a new slide, select it from the new slide drop down button, top right of the ‘Home’ menu. </a:t>
            </a:r>
          </a:p>
        </p:txBody>
      </p:sp>
      <p:pic>
        <p:nvPicPr>
          <p:cNvPr id="7" name="Picture 6" descr="UniversityofSurreyColourPowerpoint.jpg"/>
          <p:cNvPicPr>
            <a:picLocks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403" y="230941"/>
            <a:ext cx="1521229" cy="44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84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000" b="0" kern="1200" cap="none" spc="0" baseline="0">
          <a:ln>
            <a:noFill/>
          </a:ln>
          <a:solidFill>
            <a:srgbClr val="203D75"/>
          </a:solidFill>
          <a:effectLst/>
          <a:latin typeface="Georgia"/>
          <a:ea typeface="+mj-ea"/>
          <a:cs typeface="Georgia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800" b="0" kern="1200" baseline="0">
          <a:solidFill>
            <a:schemeClr val="tx1"/>
          </a:solidFill>
          <a:latin typeface="Georgia"/>
          <a:ea typeface="+mn-ea"/>
          <a:cs typeface="Georg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5787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 userDrawn="1"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rgbClr val="3E7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465828"/>
            <a:ext cx="10058400" cy="7435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484408"/>
            <a:ext cx="10058400" cy="338468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9C302F2-53EA-3E49-820B-4C082A77FD9C}" type="datetime1">
              <a:rPr lang="en-US" smtClean="0"/>
              <a:t>7/28/2026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Confirmation Viva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B82ABAA4-5EBE-4E82-8762-4025E75A148F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193532" y="530151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815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kern="1200" spc="0" baseline="0">
          <a:solidFill>
            <a:srgbClr val="303030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8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800" kern="1200">
          <a:solidFill>
            <a:srgbClr val="303030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600" kern="1200">
          <a:solidFill>
            <a:srgbClr val="303030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303030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303030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303030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9CD1EC-8957-431C-37FD-BDAE20E82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935275-FF52-AEE7-FC06-687E0FBF8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FF4A5E-76EE-8E64-1A0E-9CA9C1A56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EAB3C-6C4E-4B46-88CB-0579866B190F}" type="datetime1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C280E-B3F0-E679-DB23-CC23146702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BDBBA-EE9F-2ED7-8AA0-49897770E1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906091-764B-6741-AAA8-84AC7CEA2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8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2804C56-B6ED-4051-A2B9-7CDEC193DBD0}"/>
              </a:ext>
            </a:extLst>
          </p:cNvPr>
          <p:cNvSpPr>
            <a:spLocks noGrp="1"/>
          </p:cNvSpPr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5787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6FE86C-7877-4F16-8820-8F6365755EB0}"/>
              </a:ext>
            </a:extLst>
          </p:cNvPr>
          <p:cNvSpPr>
            <a:spLocks noGrp="1"/>
          </p:cNvSpPr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rgbClr val="3E7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7B882A-8C6A-46AE-ABEE-B1755CB2E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65828"/>
            <a:ext cx="10058400" cy="743521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F6424-016B-43BC-B2E6-AD87E827F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2484408"/>
            <a:ext cx="10058400" cy="3384686"/>
          </a:xfrm>
          <a:prstGeom prst="rect">
            <a:avLst/>
          </a:prstGeom>
        </p:spPr>
        <p:txBody>
          <a:bodyPr vert="horz" lIns="0" tIns="45720" rIns="0" bIns="45720">
            <a:normAutofit/>
          </a:bodyPr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AA856-9C89-4CB3-BF27-924079B9CB49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9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fld id="{59C302F2-53EA-3E49-820B-4C082A77FD9C}" type="datetime1">
              <a:t>7/28/2026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791F9-B4FD-4BB6-801F-5E2C00354FFC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900" cap="all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t>Confirmation Viva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5B988-ECAD-40DF-BE5D-B64FDD3C132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9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fld id="{B82ABAA4-5EBE-4E82-8762-4025E75A148F}" type="slidenum">
              <a:t>‹#›</a:t>
            </a:fld>
            <a:endParaRPr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DE75E4EF-BEDE-410D-9A2B-FBD6A5B7328B}"/>
              </a:ext>
            </a:extLst>
          </p:cNvPr>
          <p:cNvSpPr>
            <a:spLocks noGrp="1"/>
          </p:cNvSpPr>
          <p:nvPr/>
        </p:nvSpPr>
        <p:spPr>
          <a:xfrm>
            <a:off x="1193532" y="530151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1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hf hdr="0" dt="0"/>
  <p:txStyles>
    <p:titleStyle>
      <a:lvl1pPr algn="l">
        <a:lnSpc>
          <a:spcPct val="85000"/>
        </a:lnSpc>
        <a:buNone/>
        <a:defRPr sz="3000" spc="0">
          <a:solidFill>
            <a:srgbClr val="303030"/>
          </a:solidFill>
          <a:latin typeface="Noto Sans"/>
          <a:ea typeface="Noto Sans"/>
          <a:cs typeface="Noto Sans"/>
        </a:defRPr>
      </a:lvl1pPr>
    </p:titleStyle>
    <p:bodyStyle>
      <a:lvl1pPr marL="91440" indent="-91440" algn="l">
        <a:lnSpc>
          <a:spcPct val="90000"/>
        </a:lnSpc>
        <a:spcBef>
          <a:spcPts val="1800"/>
        </a:spcBef>
        <a:spcAft>
          <a:spcPts val="200"/>
        </a:spcAft>
        <a:buChar char=" "/>
        <a:defRPr sz="1800">
          <a:solidFill>
            <a:srgbClr val="303030"/>
          </a:solidFill>
          <a:latin typeface="Noto Sans"/>
          <a:ea typeface="Noto Sans"/>
          <a:cs typeface="Noto Sans"/>
        </a:defRPr>
      </a:lvl1pPr>
      <a:lvl2pPr marL="384048" indent="-182880" algn="l">
        <a:lnSpc>
          <a:spcPct val="90000"/>
        </a:lnSpc>
        <a:spcBef>
          <a:spcPts val="400"/>
        </a:spcBef>
        <a:spcAft>
          <a:spcPts val="400"/>
        </a:spcAft>
        <a:buChar char="◦"/>
        <a:defRPr sz="1600">
          <a:solidFill>
            <a:srgbClr val="303030"/>
          </a:solidFill>
          <a:latin typeface="Noto Sans"/>
          <a:ea typeface="Noto Sans"/>
          <a:cs typeface="Noto Sans"/>
        </a:defRPr>
      </a:lvl2pPr>
      <a:lvl3pPr marL="566928" indent="-182880" algn="l">
        <a:lnSpc>
          <a:spcPct val="90000"/>
        </a:lnSpc>
        <a:spcBef>
          <a:spcPts val="200"/>
        </a:spcBef>
        <a:spcAft>
          <a:spcPts val="400"/>
        </a:spcAft>
        <a:buChar char="◦"/>
        <a:defRPr sz="1400">
          <a:solidFill>
            <a:srgbClr val="303030"/>
          </a:solidFill>
          <a:latin typeface="Noto Sans"/>
          <a:ea typeface="Noto Sans"/>
          <a:cs typeface="Noto Sans"/>
        </a:defRPr>
      </a:lvl3pPr>
      <a:lvl4pPr marL="749808" indent="-182880" algn="l">
        <a:lnSpc>
          <a:spcPct val="90000"/>
        </a:lnSpc>
        <a:spcBef>
          <a:spcPts val="200"/>
        </a:spcBef>
        <a:spcAft>
          <a:spcPts val="400"/>
        </a:spcAft>
        <a:buChar char="◦"/>
        <a:defRPr sz="1400">
          <a:solidFill>
            <a:srgbClr val="303030"/>
          </a:solidFill>
          <a:latin typeface="Noto Sans"/>
          <a:ea typeface="Noto Sans"/>
          <a:cs typeface="Noto Sans"/>
        </a:defRPr>
      </a:lvl4pPr>
      <a:lvl5pPr marL="932688" indent="-182880" algn="l">
        <a:lnSpc>
          <a:spcPct val="90000"/>
        </a:lnSpc>
        <a:spcBef>
          <a:spcPts val="200"/>
        </a:spcBef>
        <a:spcAft>
          <a:spcPts val="400"/>
        </a:spcAft>
        <a:buChar char="◦"/>
        <a:defRPr sz="1400">
          <a:solidFill>
            <a:srgbClr val="303030"/>
          </a:solidFill>
          <a:latin typeface="Noto Sans"/>
          <a:ea typeface="Noto Sans"/>
          <a:cs typeface="Noto Sans"/>
        </a:defRPr>
      </a:lvl5pPr>
      <a:lvl6pPr marL="1100000" indent="-228600" algn="l">
        <a:lnSpc>
          <a:spcPct val="90000"/>
        </a:lnSpc>
        <a:spcBef>
          <a:spcPts val="200"/>
        </a:spcBef>
        <a:spcAft>
          <a:spcPts val="400"/>
        </a:spcAft>
        <a:buChar char="◦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6pPr>
      <a:lvl7pPr marL="1300000" indent="-228600" algn="l">
        <a:lnSpc>
          <a:spcPct val="90000"/>
        </a:lnSpc>
        <a:spcBef>
          <a:spcPts val="200"/>
        </a:spcBef>
        <a:spcAft>
          <a:spcPts val="400"/>
        </a:spcAft>
        <a:buChar char="◦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7pPr>
      <a:lvl8pPr marL="1500000" indent="-228600" algn="l">
        <a:lnSpc>
          <a:spcPct val="90000"/>
        </a:lnSpc>
        <a:spcBef>
          <a:spcPts val="200"/>
        </a:spcBef>
        <a:spcAft>
          <a:spcPts val="400"/>
        </a:spcAft>
        <a:buChar char="◦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8pPr>
      <a:lvl9pPr marL="1700000" indent="-228600" algn="l">
        <a:lnSpc>
          <a:spcPct val="90000"/>
        </a:lnSpc>
        <a:spcBef>
          <a:spcPts val="200"/>
        </a:spcBef>
        <a:spcAft>
          <a:spcPts val="400"/>
        </a:spcAft>
        <a:buChar char="◦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456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ersonalpages.surrey.ac.uk/w.wang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aperswithcode.com/sota/audio-classification-on-audioset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www.codesota.com/audio/classification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wav"/><Relationship Id="rId13" Type="http://schemas.openxmlformats.org/officeDocument/2006/relationships/hyperlink" Target="https://arxiv.org/abs/2312.00249" TargetMode="External"/><Relationship Id="rId3" Type="http://schemas.microsoft.com/office/2007/relationships/media" Target="../media/media3.wav"/><Relationship Id="rId7" Type="http://schemas.microsoft.com/office/2007/relationships/media" Target="../media/media5.wav"/><Relationship Id="rId12" Type="http://schemas.openxmlformats.org/officeDocument/2006/relationships/hyperlink" Target="https://github.com/JinhuaLiang/APT" TargetMode="Externa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audio" Target="../media/media4.wav"/><Relationship Id="rId11" Type="http://schemas.openxmlformats.org/officeDocument/2006/relationships/image" Target="../media/image18.png"/><Relationship Id="rId5" Type="http://schemas.microsoft.com/office/2007/relationships/media" Target="../media/media4.wav"/><Relationship Id="rId10" Type="http://schemas.openxmlformats.org/officeDocument/2006/relationships/image" Target="../media/image12.png"/><Relationship Id="rId4" Type="http://schemas.openxmlformats.org/officeDocument/2006/relationships/audio" Target="../media/media3.wav"/><Relationship Id="rId9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udioldm.github.io/audioldm2" TargetMode="External"/><Relationship Id="rId4" Type="http://schemas.openxmlformats.org/officeDocument/2006/relationships/hyperlink" Target="https://personalpages.surrey.ac.uk/w.wang/papers/Liu%20et%20al_TASLP_2024.PD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25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509.06027" TargetMode="External"/><Relationship Id="rId7" Type="http://schemas.openxmlformats.org/officeDocument/2006/relationships/image" Target="../media/image2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6.png"/><Relationship Id="rId5" Type="http://schemas.openxmlformats.org/officeDocument/2006/relationships/hyperlink" Target="https://yyua8222.github.io/DreamAudio_demopage/" TargetMode="External"/><Relationship Id="rId4" Type="http://schemas.openxmlformats.org/officeDocument/2006/relationships/hyperlink" Target="https://personalpages.surrey.ac.uk/w.wang/papers/Yuan%20et%20al_TASLP_2026.pdf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openreview.net/pdf?id=l3VqZWLLm5" TargetMode="External"/><Relationship Id="rId5" Type="http://schemas.openxmlformats.org/officeDocument/2006/relationships/image" Target="../media/image30.jpg"/><Relationship Id="rId4" Type="http://schemas.openxmlformats.org/officeDocument/2006/relationships/image" Target="../media/image29.gif"/></Relationships>
</file>

<file path=ppt/slides/_rels/slide28.xml.rels><?xml version="1.0" encoding="UTF-8" standalone="yes"?>
<Relationships xmlns="http://schemas.openxmlformats.org/package/2006/relationships"><Relationship Id="rId13" Type="http://schemas.microsoft.com/office/2007/relationships/media" Target="../media/media14.wav"/><Relationship Id="rId18" Type="http://schemas.openxmlformats.org/officeDocument/2006/relationships/audio" Target="../media/media16.wav"/><Relationship Id="rId26" Type="http://schemas.openxmlformats.org/officeDocument/2006/relationships/image" Target="../media/image36.gif"/><Relationship Id="rId3" Type="http://schemas.microsoft.com/office/2007/relationships/media" Target="../media/media9.wav"/><Relationship Id="rId21" Type="http://schemas.openxmlformats.org/officeDocument/2006/relationships/image" Target="../media/image31.jpg"/><Relationship Id="rId7" Type="http://schemas.microsoft.com/office/2007/relationships/media" Target="../media/media11.wav"/><Relationship Id="rId12" Type="http://schemas.openxmlformats.org/officeDocument/2006/relationships/audio" Target="../media/media13.wav"/><Relationship Id="rId17" Type="http://schemas.microsoft.com/office/2007/relationships/media" Target="../media/media16.wav"/><Relationship Id="rId25" Type="http://schemas.openxmlformats.org/officeDocument/2006/relationships/image" Target="../media/image35.gif"/><Relationship Id="rId33" Type="http://schemas.openxmlformats.org/officeDocument/2006/relationships/hyperlink" Target="https://xinranliu7715.github.io/gcdance/" TargetMode="External"/><Relationship Id="rId2" Type="http://schemas.openxmlformats.org/officeDocument/2006/relationships/audio" Target="../media/media8.wav"/><Relationship Id="rId16" Type="http://schemas.openxmlformats.org/officeDocument/2006/relationships/audio" Target="../media/media15.wav"/><Relationship Id="rId20" Type="http://schemas.openxmlformats.org/officeDocument/2006/relationships/image" Target="../media/image12.png"/><Relationship Id="rId29" Type="http://schemas.openxmlformats.org/officeDocument/2006/relationships/image" Target="../media/image39.gif"/><Relationship Id="rId1" Type="http://schemas.microsoft.com/office/2007/relationships/media" Target="../media/media8.wav"/><Relationship Id="rId6" Type="http://schemas.openxmlformats.org/officeDocument/2006/relationships/audio" Target="../media/media10.wav"/><Relationship Id="rId11" Type="http://schemas.microsoft.com/office/2007/relationships/media" Target="../media/media13.wav"/><Relationship Id="rId24" Type="http://schemas.openxmlformats.org/officeDocument/2006/relationships/image" Target="../media/image34.png"/><Relationship Id="rId32" Type="http://schemas.openxmlformats.org/officeDocument/2006/relationships/hyperlink" Target="https://personalpages.surrey.ac.uk/w.wang/papers/Liu%20et%20al_TMM_2026.pdf" TargetMode="External"/><Relationship Id="rId5" Type="http://schemas.microsoft.com/office/2007/relationships/media" Target="../media/media10.wav"/><Relationship Id="rId15" Type="http://schemas.microsoft.com/office/2007/relationships/media" Target="../media/media15.wav"/><Relationship Id="rId23" Type="http://schemas.openxmlformats.org/officeDocument/2006/relationships/image" Target="../media/image33.jpg"/><Relationship Id="rId28" Type="http://schemas.openxmlformats.org/officeDocument/2006/relationships/image" Target="../media/image38.gif"/><Relationship Id="rId10" Type="http://schemas.openxmlformats.org/officeDocument/2006/relationships/audio" Target="../media/media12.wav"/><Relationship Id="rId19" Type="http://schemas.openxmlformats.org/officeDocument/2006/relationships/slideLayout" Target="../slideLayouts/slideLayout2.xml"/><Relationship Id="rId31" Type="http://schemas.openxmlformats.org/officeDocument/2006/relationships/hyperlink" Target="https://arxiv.org/abs/2502.18309" TargetMode="External"/><Relationship Id="rId4" Type="http://schemas.openxmlformats.org/officeDocument/2006/relationships/audio" Target="../media/media9.wav"/><Relationship Id="rId9" Type="http://schemas.microsoft.com/office/2007/relationships/media" Target="../media/media12.wav"/><Relationship Id="rId14" Type="http://schemas.openxmlformats.org/officeDocument/2006/relationships/audio" Target="../media/media14.wav"/><Relationship Id="rId22" Type="http://schemas.openxmlformats.org/officeDocument/2006/relationships/image" Target="../media/image32.jpg"/><Relationship Id="rId27" Type="http://schemas.openxmlformats.org/officeDocument/2006/relationships/image" Target="../media/image37.gif"/><Relationship Id="rId30" Type="http://schemas.openxmlformats.org/officeDocument/2006/relationships/image" Target="../media/image40.gif"/><Relationship Id="rId8" Type="http://schemas.openxmlformats.org/officeDocument/2006/relationships/audio" Target="../media/media11.wav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microsoft.com/office/2007/relationships/media" Target="../media/media18.mp4"/><Relationship Id="rId7" Type="http://schemas.openxmlformats.org/officeDocument/2006/relationships/slideLayout" Target="../slideLayouts/slideLayout59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openxmlformats.org/officeDocument/2006/relationships/video" Target="../media/media19.mp4"/><Relationship Id="rId11" Type="http://schemas.openxmlformats.org/officeDocument/2006/relationships/image" Target="../media/image43.png"/><Relationship Id="rId5" Type="http://schemas.microsoft.com/office/2007/relationships/media" Target="../media/media19.mp4"/><Relationship Id="rId10" Type="http://schemas.openxmlformats.org/officeDocument/2006/relationships/image" Target="../media/image42.png"/><Relationship Id="rId4" Type="http://schemas.openxmlformats.org/officeDocument/2006/relationships/video" Target="../media/media18.mp4"/><Relationship Id="rId9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video" Target="../media/media23.mp4"/><Relationship Id="rId13" Type="http://schemas.openxmlformats.org/officeDocument/2006/relationships/image" Target="../media/image46.png"/><Relationship Id="rId3" Type="http://schemas.microsoft.com/office/2007/relationships/media" Target="../media/media21.mp4"/><Relationship Id="rId7" Type="http://schemas.microsoft.com/office/2007/relationships/media" Target="../media/media23.mp4"/><Relationship Id="rId12" Type="http://schemas.openxmlformats.org/officeDocument/2006/relationships/image" Target="../media/image45.png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6" Type="http://schemas.openxmlformats.org/officeDocument/2006/relationships/video" Target="../media/media22.mp4"/><Relationship Id="rId11" Type="http://schemas.openxmlformats.org/officeDocument/2006/relationships/image" Target="../media/image44.png"/><Relationship Id="rId5" Type="http://schemas.microsoft.com/office/2007/relationships/media" Target="../media/media22.mp4"/><Relationship Id="rId10" Type="http://schemas.openxmlformats.org/officeDocument/2006/relationships/notesSlide" Target="../notesSlides/notesSlide5.xml"/><Relationship Id="rId4" Type="http://schemas.openxmlformats.org/officeDocument/2006/relationships/video" Target="../media/media21.mp4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media" Target="../media/media25.wav"/><Relationship Id="rId7" Type="http://schemas.openxmlformats.org/officeDocument/2006/relationships/image" Target="../media/image48.png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2.xml"/><Relationship Id="rId4" Type="http://schemas.openxmlformats.org/officeDocument/2006/relationships/audio" Target="../media/media25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github.com/Audio-AGI/AudioSep" TargetMode="External"/><Relationship Id="rId4" Type="http://schemas.openxmlformats.org/officeDocument/2006/relationships/hyperlink" Target="https://personalpages.surrey.ac.uk/w.wang/papers/Liu%20et%20al_TASLP_2025.PDF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wav"/><Relationship Id="rId13" Type="http://schemas.openxmlformats.org/officeDocument/2006/relationships/image" Target="../media/image18.png"/><Relationship Id="rId3" Type="http://schemas.microsoft.com/office/2007/relationships/media" Target="../media/media27.wav"/><Relationship Id="rId7" Type="http://schemas.microsoft.com/office/2007/relationships/media" Target="../media/media29.wav"/><Relationship Id="rId12" Type="http://schemas.openxmlformats.org/officeDocument/2006/relationships/image" Target="../media/image52.png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6" Type="http://schemas.openxmlformats.org/officeDocument/2006/relationships/audio" Target="../media/media28.wav"/><Relationship Id="rId11" Type="http://schemas.openxmlformats.org/officeDocument/2006/relationships/image" Target="../media/image51.png"/><Relationship Id="rId5" Type="http://schemas.microsoft.com/office/2007/relationships/media" Target="../media/media28.wav"/><Relationship Id="rId15" Type="http://schemas.openxmlformats.org/officeDocument/2006/relationships/image" Target="../media/image54.png"/><Relationship Id="rId10" Type="http://schemas.openxmlformats.org/officeDocument/2006/relationships/image" Target="../media/image12.png"/><Relationship Id="rId4" Type="http://schemas.openxmlformats.org/officeDocument/2006/relationships/audio" Target="../media/media27.wav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audio" Target="../media/media33.wav"/><Relationship Id="rId13" Type="http://schemas.openxmlformats.org/officeDocument/2006/relationships/image" Target="../media/image34.png"/><Relationship Id="rId3" Type="http://schemas.microsoft.com/office/2007/relationships/media" Target="../media/media31.wav"/><Relationship Id="rId7" Type="http://schemas.microsoft.com/office/2007/relationships/media" Target="../media/media33.wav"/><Relationship Id="rId12" Type="http://schemas.openxmlformats.org/officeDocument/2006/relationships/hyperlink" Target="https://audio-agi.github.io/FlowSep_demo/" TargetMode="External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6" Type="http://schemas.openxmlformats.org/officeDocument/2006/relationships/audio" Target="../media/media32.wav"/><Relationship Id="rId11" Type="http://schemas.openxmlformats.org/officeDocument/2006/relationships/image" Target="../media/image56.png"/><Relationship Id="rId5" Type="http://schemas.microsoft.com/office/2007/relationships/media" Target="../media/media32.wav"/><Relationship Id="rId10" Type="http://schemas.openxmlformats.org/officeDocument/2006/relationships/image" Target="../media/image12.png"/><Relationship Id="rId4" Type="http://schemas.openxmlformats.org/officeDocument/2006/relationships/audio" Target="../media/media31.wav"/><Relationship Id="rId9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audio" Target="../media/media37.wav"/><Relationship Id="rId13" Type="http://schemas.openxmlformats.org/officeDocument/2006/relationships/image" Target="../media/image18.png"/><Relationship Id="rId3" Type="http://schemas.microsoft.com/office/2007/relationships/media" Target="../media/media35.wav"/><Relationship Id="rId7" Type="http://schemas.microsoft.com/office/2007/relationships/media" Target="../media/media37.wav"/><Relationship Id="rId12" Type="http://schemas.openxmlformats.org/officeDocument/2006/relationships/hyperlink" Target="https://personalpages.surrey.ac.uk/w.wang/papers/Gao%20et%20al_ICASSP_2026.pdf" TargetMode="External"/><Relationship Id="rId2" Type="http://schemas.openxmlformats.org/officeDocument/2006/relationships/audio" Target="../media/media34.wav"/><Relationship Id="rId1" Type="http://schemas.microsoft.com/office/2007/relationships/media" Target="../media/media34.wav"/><Relationship Id="rId6" Type="http://schemas.openxmlformats.org/officeDocument/2006/relationships/audio" Target="../media/media36.wav"/><Relationship Id="rId11" Type="http://schemas.openxmlformats.org/officeDocument/2006/relationships/image" Target="../media/image60.png"/><Relationship Id="rId5" Type="http://schemas.microsoft.com/office/2007/relationships/media" Target="../media/media36.wav"/><Relationship Id="rId10" Type="http://schemas.openxmlformats.org/officeDocument/2006/relationships/image" Target="../media/image12.png"/><Relationship Id="rId4" Type="http://schemas.openxmlformats.org/officeDocument/2006/relationships/audio" Target="../media/media35.wav"/><Relationship Id="rId9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personalpages.surrey.ac.uk/w.wang/papers/Chen%20et%20al_TASLP_2026.pdf" TargetMode="External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hyperlink" Target="https://ychenn1.github.io/SFM-Adapter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61.png"/><Relationship Id="rId4" Type="http://schemas.openxmlformats.org/officeDocument/2006/relationships/image" Target="../media/image12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1.wav"/><Relationship Id="rId13" Type="http://schemas.microsoft.com/office/2007/relationships/media" Target="../media/media44.wav"/><Relationship Id="rId18" Type="http://schemas.openxmlformats.org/officeDocument/2006/relationships/notesSlide" Target="../notesSlides/notesSlide8.xml"/><Relationship Id="rId3" Type="http://schemas.microsoft.com/office/2007/relationships/media" Target="../media/media39.wav"/><Relationship Id="rId21" Type="http://schemas.openxmlformats.org/officeDocument/2006/relationships/hyperlink" Target="https://personalpages.surrey.ac.uk/w.wang/papers/Chen%20et%20al_TASLP_2026.pdf" TargetMode="External"/><Relationship Id="rId7" Type="http://schemas.microsoft.com/office/2007/relationships/media" Target="../media/media41.wav"/><Relationship Id="rId12" Type="http://schemas.openxmlformats.org/officeDocument/2006/relationships/audio" Target="../media/media43.wav"/><Relationship Id="rId17" Type="http://schemas.openxmlformats.org/officeDocument/2006/relationships/slideLayout" Target="../slideLayouts/slideLayout48.xml"/><Relationship Id="rId2" Type="http://schemas.openxmlformats.org/officeDocument/2006/relationships/audio" Target="../media/media38.wav"/><Relationship Id="rId16" Type="http://schemas.openxmlformats.org/officeDocument/2006/relationships/audio" Target="../media/media45.wav"/><Relationship Id="rId20" Type="http://schemas.openxmlformats.org/officeDocument/2006/relationships/image" Target="../media/image61.png"/><Relationship Id="rId1" Type="http://schemas.microsoft.com/office/2007/relationships/media" Target="../media/media38.wav"/><Relationship Id="rId6" Type="http://schemas.openxmlformats.org/officeDocument/2006/relationships/audio" Target="../media/media40.wav"/><Relationship Id="rId11" Type="http://schemas.microsoft.com/office/2007/relationships/media" Target="../media/media43.wav"/><Relationship Id="rId5" Type="http://schemas.microsoft.com/office/2007/relationships/media" Target="../media/media40.wav"/><Relationship Id="rId15" Type="http://schemas.microsoft.com/office/2007/relationships/media" Target="../media/media45.wav"/><Relationship Id="rId10" Type="http://schemas.openxmlformats.org/officeDocument/2006/relationships/audio" Target="../media/media42.wav"/><Relationship Id="rId19" Type="http://schemas.openxmlformats.org/officeDocument/2006/relationships/image" Target="../media/image34.png"/><Relationship Id="rId4" Type="http://schemas.openxmlformats.org/officeDocument/2006/relationships/audio" Target="../media/media39.wav"/><Relationship Id="rId9" Type="http://schemas.microsoft.com/office/2007/relationships/media" Target="../media/media42.wav"/><Relationship Id="rId14" Type="http://schemas.openxmlformats.org/officeDocument/2006/relationships/audio" Target="../media/media44.wav"/><Relationship Id="rId22" Type="http://schemas.openxmlformats.org/officeDocument/2006/relationships/hyperlink" Target="https://ychenn1.github.io/SFM-Adapter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voidful/Codec-SUPERB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69.png"/><Relationship Id="rId5" Type="http://schemas.openxmlformats.org/officeDocument/2006/relationships/hyperlink" Target="https://github.com/haoheliu/kmeans_pytorch" TargetMode="External"/><Relationship Id="rId4" Type="http://schemas.openxmlformats.org/officeDocument/2006/relationships/hyperlink" Target="https://haoheliu.github.io/SemantiCodec/" TargetMode="External"/></Relationships>
</file>

<file path=ppt/slides/_rels/slide44.xml.rels><?xml version="1.0" encoding="UTF-8" standalone="yes"?>
<Relationships xmlns="http://schemas.openxmlformats.org/package/2006/relationships"><Relationship Id="rId13" Type="http://schemas.microsoft.com/office/2007/relationships/media" Target="../media/media52.wav"/><Relationship Id="rId18" Type="http://schemas.openxmlformats.org/officeDocument/2006/relationships/audio" Target="../media/media54.wav"/><Relationship Id="rId26" Type="http://schemas.openxmlformats.org/officeDocument/2006/relationships/audio" Target="../media/media58.wav"/><Relationship Id="rId39" Type="http://schemas.microsoft.com/office/2007/relationships/media" Target="../media/media65.wav"/><Relationship Id="rId21" Type="http://schemas.microsoft.com/office/2007/relationships/media" Target="../media/media56.wav"/><Relationship Id="rId34" Type="http://schemas.openxmlformats.org/officeDocument/2006/relationships/audio" Target="../media/media62.wav"/><Relationship Id="rId42" Type="http://schemas.openxmlformats.org/officeDocument/2006/relationships/hyperlink" Target="https://haoheliu.github.io/SemantiCodec/" TargetMode="External"/><Relationship Id="rId7" Type="http://schemas.microsoft.com/office/2007/relationships/media" Target="../media/media49.wav"/><Relationship Id="rId2" Type="http://schemas.openxmlformats.org/officeDocument/2006/relationships/audio" Target="../media/media46.wav"/><Relationship Id="rId16" Type="http://schemas.openxmlformats.org/officeDocument/2006/relationships/audio" Target="../media/media53.wav"/><Relationship Id="rId20" Type="http://schemas.openxmlformats.org/officeDocument/2006/relationships/audio" Target="../media/media55.wav"/><Relationship Id="rId29" Type="http://schemas.microsoft.com/office/2007/relationships/media" Target="../media/media60.wav"/><Relationship Id="rId41" Type="http://schemas.openxmlformats.org/officeDocument/2006/relationships/slideLayout" Target="../slideLayouts/slideLayout37.xml"/><Relationship Id="rId1" Type="http://schemas.microsoft.com/office/2007/relationships/media" Target="../media/media46.wav"/><Relationship Id="rId6" Type="http://schemas.openxmlformats.org/officeDocument/2006/relationships/audio" Target="../media/media48.wav"/><Relationship Id="rId11" Type="http://schemas.microsoft.com/office/2007/relationships/media" Target="../media/media51.wav"/><Relationship Id="rId24" Type="http://schemas.openxmlformats.org/officeDocument/2006/relationships/audio" Target="../media/media57.wav"/><Relationship Id="rId32" Type="http://schemas.openxmlformats.org/officeDocument/2006/relationships/audio" Target="../media/media61.wav"/><Relationship Id="rId37" Type="http://schemas.microsoft.com/office/2007/relationships/media" Target="../media/media64.wav"/><Relationship Id="rId40" Type="http://schemas.openxmlformats.org/officeDocument/2006/relationships/audio" Target="../media/media65.wav"/><Relationship Id="rId5" Type="http://schemas.microsoft.com/office/2007/relationships/media" Target="../media/media48.wav"/><Relationship Id="rId15" Type="http://schemas.microsoft.com/office/2007/relationships/media" Target="../media/media53.wav"/><Relationship Id="rId23" Type="http://schemas.microsoft.com/office/2007/relationships/media" Target="../media/media57.wav"/><Relationship Id="rId28" Type="http://schemas.openxmlformats.org/officeDocument/2006/relationships/audio" Target="../media/media59.wav"/><Relationship Id="rId36" Type="http://schemas.openxmlformats.org/officeDocument/2006/relationships/audio" Target="../media/media63.wav"/><Relationship Id="rId10" Type="http://schemas.openxmlformats.org/officeDocument/2006/relationships/audio" Target="../media/media50.wav"/><Relationship Id="rId19" Type="http://schemas.microsoft.com/office/2007/relationships/media" Target="../media/media55.wav"/><Relationship Id="rId31" Type="http://schemas.microsoft.com/office/2007/relationships/media" Target="../media/media61.wav"/><Relationship Id="rId4" Type="http://schemas.openxmlformats.org/officeDocument/2006/relationships/audio" Target="../media/media47.wav"/><Relationship Id="rId9" Type="http://schemas.microsoft.com/office/2007/relationships/media" Target="../media/media50.wav"/><Relationship Id="rId14" Type="http://schemas.openxmlformats.org/officeDocument/2006/relationships/audio" Target="../media/media52.wav"/><Relationship Id="rId22" Type="http://schemas.openxmlformats.org/officeDocument/2006/relationships/audio" Target="../media/media56.wav"/><Relationship Id="rId27" Type="http://schemas.microsoft.com/office/2007/relationships/media" Target="../media/media59.wav"/><Relationship Id="rId30" Type="http://schemas.openxmlformats.org/officeDocument/2006/relationships/audio" Target="../media/media60.wav"/><Relationship Id="rId35" Type="http://schemas.microsoft.com/office/2007/relationships/media" Target="../media/media63.wav"/><Relationship Id="rId43" Type="http://schemas.openxmlformats.org/officeDocument/2006/relationships/image" Target="../media/image18.png"/><Relationship Id="rId8" Type="http://schemas.openxmlformats.org/officeDocument/2006/relationships/audio" Target="../media/media49.wav"/><Relationship Id="rId3" Type="http://schemas.microsoft.com/office/2007/relationships/media" Target="../media/media47.wav"/><Relationship Id="rId12" Type="http://schemas.openxmlformats.org/officeDocument/2006/relationships/audio" Target="../media/media51.wav"/><Relationship Id="rId17" Type="http://schemas.microsoft.com/office/2007/relationships/media" Target="../media/media54.wav"/><Relationship Id="rId25" Type="http://schemas.microsoft.com/office/2007/relationships/media" Target="../media/media58.wav"/><Relationship Id="rId33" Type="http://schemas.microsoft.com/office/2007/relationships/media" Target="../media/media62.wav"/><Relationship Id="rId38" Type="http://schemas.openxmlformats.org/officeDocument/2006/relationships/audio" Target="../media/media64.wav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JishengBai/AudioSetCaps" TargetMode="External"/><Relationship Id="rId3" Type="http://schemas.openxmlformats.org/officeDocument/2006/relationships/hyperlink" Target="https://personalpages.surrey.ac.uk/w.wang/papers/Mei%20et%20al_TASLP_2024.PDF" TargetMode="External"/><Relationship Id="rId7" Type="http://schemas.openxmlformats.org/officeDocument/2006/relationships/hyperlink" Target="https://arxiv.org/abs/2411.18953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Relationship Id="rId6" Type="http://schemas.openxmlformats.org/officeDocument/2006/relationships/hyperlink" Target="https://personalpages.surrey.ac.uk/w.wang/papers/Yuan%20et%20al_b_ICASSP_2025.pdf" TargetMode="External"/><Relationship Id="rId5" Type="http://schemas.openxmlformats.org/officeDocument/2006/relationships/hyperlink" Target="https://github.com/XinhaoMei/WavCaps" TargetMode="External"/><Relationship Id="rId4" Type="http://schemas.openxmlformats.org/officeDocument/2006/relationships/hyperlink" Target="https://arxiv.org/abs/2303.17395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7" Type="http://schemas.openxmlformats.org/officeDocument/2006/relationships/video" Target="../media/media66.mp4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microsoft.com/office/2007/relationships/media" Target="../media/media66.mp4"/><Relationship Id="rId5" Type="http://schemas.openxmlformats.org/officeDocument/2006/relationships/tags" Target="../tags/tag5.xml"/><Relationship Id="rId10" Type="http://schemas.openxmlformats.org/officeDocument/2006/relationships/image" Target="../media/image70.png"/><Relationship Id="rId4" Type="http://schemas.openxmlformats.org/officeDocument/2006/relationships/tags" Target="../tags/tag4.xml"/><Relationship Id="rId9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XinhaoMei/ACT" TargetMode="External"/><Relationship Id="rId13" Type="http://schemas.openxmlformats.org/officeDocument/2006/relationships/hyperlink" Target="https://huggingface.co/datasets/baijs/AudioSetCaps" TargetMode="External"/><Relationship Id="rId18" Type="http://schemas.openxmlformats.org/officeDocument/2006/relationships/hyperlink" Target="https://audioldm.github.io/audioldm2/" TargetMode="External"/><Relationship Id="rId3" Type="http://schemas.openxmlformats.org/officeDocument/2006/relationships/hyperlink" Target="https://audioldm.github.io/" TargetMode="External"/><Relationship Id="rId21" Type="http://schemas.openxmlformats.org/officeDocument/2006/relationships/hyperlink" Target="https://github.com/Audio-AGI/AudioSep" TargetMode="External"/><Relationship Id="rId7" Type="http://schemas.openxmlformats.org/officeDocument/2006/relationships/hyperlink" Target="https://github.com/XinhaoMei/DCASE2021_task6_v2" TargetMode="External"/><Relationship Id="rId12" Type="http://schemas.openxmlformats.org/officeDocument/2006/relationships/hyperlink" Target="https://github.com/JishengBai/AudioSetCaps" TargetMode="External"/><Relationship Id="rId17" Type="http://schemas.openxmlformats.org/officeDocument/2006/relationships/hyperlink" Target="https://huggingface.co/spaces/Audio-AGI/WavJourney" TargetMode="External"/><Relationship Id="rId2" Type="http://schemas.openxmlformats.org/officeDocument/2006/relationships/hyperlink" Target="https://arxiv.org/abs/2301.12503" TargetMode="External"/><Relationship Id="rId16" Type="http://schemas.openxmlformats.org/officeDocument/2006/relationships/hyperlink" Target="https://github.com/Audio-AGI/WavJourney" TargetMode="External"/><Relationship Id="rId20" Type="http://schemas.openxmlformats.org/officeDocument/2006/relationships/hyperlink" Target="https://github.com/JinhuaLiang/WavCraf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_0VTltNYhao" TargetMode="External"/><Relationship Id="rId11" Type="http://schemas.openxmlformats.org/officeDocument/2006/relationships/hyperlink" Target="https://haoheliu.github.io/SemantiCodec/" TargetMode="External"/><Relationship Id="rId24" Type="http://schemas.openxmlformats.org/officeDocument/2006/relationships/hyperlink" Target="https://ychenn1.github.io/SFM-Adapter/" TargetMode="External"/><Relationship Id="rId5" Type="http://schemas.openxmlformats.org/officeDocument/2006/relationships/hyperlink" Target="https://github.com/haoheliu/audioldm_eval" TargetMode="External"/><Relationship Id="rId15" Type="http://schemas.openxmlformats.org/officeDocument/2006/relationships/hyperlink" Target="https://arxiv.org/abs/2307.14335" TargetMode="External"/><Relationship Id="rId23" Type="http://schemas.openxmlformats.org/officeDocument/2006/relationships/hyperlink" Target="https://xinranliu7715.github.io/gcdance/" TargetMode="External"/><Relationship Id="rId10" Type="http://schemas.openxmlformats.org/officeDocument/2006/relationships/image" Target="../media/image12.png"/><Relationship Id="rId19" Type="http://schemas.openxmlformats.org/officeDocument/2006/relationships/hyperlink" Target="https://github.com/JinhuaLiang/APT" TargetMode="External"/><Relationship Id="rId4" Type="http://schemas.openxmlformats.org/officeDocument/2006/relationships/hyperlink" Target="https://github.com/haoheliu/AudioLDM" TargetMode="External"/><Relationship Id="rId9" Type="http://schemas.openxmlformats.org/officeDocument/2006/relationships/hyperlink" Target="https://github.com/liuxubo717/cl4ac" TargetMode="External"/><Relationship Id="rId14" Type="http://schemas.openxmlformats.org/officeDocument/2006/relationships/hyperlink" Target="https://yyua8222.github.io/Sound-VECaps-demo" TargetMode="External"/><Relationship Id="rId22" Type="http://schemas.openxmlformats.org/officeDocument/2006/relationships/hyperlink" Target="https://katelin-glt.github.io/RFM-Editing-Dem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7684B-3F62-4D7C-9089-21EE55F18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373" y="179902"/>
            <a:ext cx="11681254" cy="1944516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0070C0"/>
                </a:solidFill>
              </a:rPr>
              <a:t>Large Audio-Language Models and Applications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E83D32-0D6E-4B23-833D-A0987D3D3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87457" y="2415770"/>
            <a:ext cx="13566914" cy="4262328"/>
          </a:xfrm>
        </p:spPr>
        <p:txBody>
          <a:bodyPr>
            <a:normAutofit/>
          </a:bodyPr>
          <a:lstStyle/>
          <a:p>
            <a:pPr algn="ctr">
              <a:spcBef>
                <a:spcPts val="1200"/>
              </a:spcBef>
              <a:spcAft>
                <a:spcPts val="2400"/>
              </a:spcAft>
            </a:pPr>
            <a:r>
              <a:rPr lang="en-GB" sz="3000" b="1" spc="-20" dirty="0"/>
              <a:t>Wenwu Wang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GB" sz="1900" spc="-20" dirty="0">
                <a:solidFill>
                  <a:srgbClr val="262626"/>
                </a:solidFill>
              </a:rPr>
              <a:t>Centre for Vision, Speech and Signal Processing (CVSSP) &amp;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GB" sz="1900" spc="-20" dirty="0">
                <a:solidFill>
                  <a:srgbClr val="262626"/>
                </a:solidFill>
              </a:rPr>
              <a:t>Surrey Institute for People Centred Artificial  Intelligence</a:t>
            </a:r>
          </a:p>
          <a:p>
            <a:pPr algn="ctr">
              <a:spcBef>
                <a:spcPts val="600"/>
              </a:spcBef>
              <a:spcAft>
                <a:spcPts val="300"/>
              </a:spcAft>
            </a:pPr>
            <a:r>
              <a:rPr lang="en-GB" sz="3000" b="1" spc="-20" dirty="0"/>
              <a:t>University of Surrey</a:t>
            </a:r>
            <a:endParaRPr lang="en-US" sz="3000" b="1" spc="-20" dirty="0"/>
          </a:p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en-US" altLang="zh-CN" sz="1700" spc="-20" dirty="0"/>
              <a:t>Email: w.wang@surrey.ac.uk</a:t>
            </a:r>
          </a:p>
          <a:p>
            <a:pPr algn="ctr">
              <a:spcBef>
                <a:spcPts val="300"/>
              </a:spcBef>
              <a:spcAft>
                <a:spcPts val="0"/>
              </a:spcAft>
            </a:pPr>
            <a:r>
              <a:rPr lang="en-US" altLang="zh-CN" sz="1700" spc="-20" dirty="0"/>
              <a:t>Web: </a:t>
            </a:r>
            <a:r>
              <a:rPr lang="en-US" altLang="zh-CN" sz="1700" spc="-20" dirty="0">
                <a:hlinkClick r:id="rId2"/>
              </a:rPr>
              <a:t>https://personalpages.surrey.ac.uk/w.wang/</a:t>
            </a:r>
            <a:endParaRPr lang="en-US" altLang="zh-CN" sz="1700" spc="-20" dirty="0"/>
          </a:p>
          <a:p>
            <a:pPr algn="ctr">
              <a:spcBef>
                <a:spcPts val="300"/>
              </a:spcBef>
              <a:spcAft>
                <a:spcPts val="0"/>
              </a:spcAft>
            </a:pPr>
            <a:endParaRPr lang="en-US" altLang="zh-CN" sz="1700" spc="-20" dirty="0"/>
          </a:p>
          <a:p>
            <a:pPr algn="ctr">
              <a:spcBef>
                <a:spcPts val="300"/>
              </a:spcBef>
              <a:spcAft>
                <a:spcPts val="0"/>
              </a:spcAft>
            </a:pPr>
            <a:endParaRPr lang="en-US" altLang="zh-CN" sz="1700" spc="-20" dirty="0"/>
          </a:p>
          <a:p>
            <a:pPr algn="ctr">
              <a:spcBef>
                <a:spcPts val="300"/>
              </a:spcBef>
              <a:spcAft>
                <a:spcPts val="0"/>
              </a:spcAft>
            </a:pPr>
            <a:r>
              <a:rPr lang="en-US" altLang="zh-CN" sz="1700" spc="-20" dirty="0"/>
              <a:t>Invited Talk on the CCF Speech and Audio Workshop @ Suzhou</a:t>
            </a:r>
          </a:p>
          <a:p>
            <a:pPr algn="ctr">
              <a:spcBef>
                <a:spcPts val="300"/>
              </a:spcBef>
              <a:spcAft>
                <a:spcPts val="0"/>
              </a:spcAft>
            </a:pPr>
            <a:endParaRPr lang="en-GB" sz="1800" spc="-20" dirty="0"/>
          </a:p>
          <a:p>
            <a:pPr algn="ctr">
              <a:spcBef>
                <a:spcPts val="300"/>
              </a:spcBef>
              <a:spcAft>
                <a:spcPts val="0"/>
              </a:spcAft>
            </a:pPr>
            <a:r>
              <a:rPr lang="en-GB" altLang="zh-CN" sz="1800" spc="-20" dirty="0"/>
              <a:t>29/07/2026</a:t>
            </a:r>
            <a:endParaRPr lang="en-US" altLang="zh-CN" sz="1700" spc="-20" dirty="0"/>
          </a:p>
          <a:p>
            <a:pPr algn="ctr">
              <a:spcBef>
                <a:spcPts val="300"/>
              </a:spcBef>
              <a:spcAft>
                <a:spcPts val="0"/>
              </a:spcAft>
            </a:pPr>
            <a:endParaRPr lang="en-GB" sz="1400" spc="-20" dirty="0"/>
          </a:p>
          <a:p>
            <a:pPr algn="ctr"/>
            <a:endParaRPr lang="en-US" sz="1900" b="1" spc="-20" dirty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en-US" sz="1900" b="1" spc="-20" dirty="0"/>
          </a:p>
          <a:p>
            <a:pPr algn="ctr"/>
            <a:endParaRPr lang="en-GB" sz="1900" b="1" spc="-2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ACC04A-633E-4144-9065-68DA24E88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868" y="369306"/>
            <a:ext cx="2213579" cy="653006"/>
          </a:xfrm>
          <a:prstGeom prst="rect">
            <a:avLst/>
          </a:prstGeom>
        </p:spPr>
      </p:pic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B090EDCA-06F1-E940-B32F-DD07F53653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56" y="179902"/>
            <a:ext cx="1537182" cy="133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13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Many thanks to…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97631" y="1052736"/>
            <a:ext cx="3893030" cy="5238734"/>
          </a:xfrm>
        </p:spPr>
        <p:txBody>
          <a:bodyPr>
            <a:normAutofit fontScale="4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203D75"/>
                </a:solidFill>
              </a:rPr>
              <a:t>Xinhao Mei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GB" b="1" dirty="0" err="1">
                <a:solidFill>
                  <a:srgbClr val="203D75"/>
                </a:solidFill>
              </a:rPr>
              <a:t>Haohe</a:t>
            </a:r>
            <a:r>
              <a:rPr lang="en-GB" b="1" dirty="0">
                <a:solidFill>
                  <a:srgbClr val="203D75"/>
                </a:solidFill>
              </a:rPr>
              <a:t> Liu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b="1" dirty="0" err="1">
                <a:solidFill>
                  <a:srgbClr val="203D75"/>
                </a:solidFill>
              </a:rPr>
              <a:t>Xubo</a:t>
            </a:r>
            <a:r>
              <a:rPr lang="en-GB" b="1" dirty="0">
                <a:solidFill>
                  <a:srgbClr val="203D75"/>
                </a:solidFill>
              </a:rPr>
              <a:t> Liu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203D75"/>
                </a:solidFill>
              </a:rPr>
              <a:t>Jinhua Liang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203D75"/>
                </a:solidFill>
              </a:rPr>
              <a:t>Yi Yuan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203D75"/>
                </a:solidFill>
              </a:rPr>
              <a:t>Yun Chen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203D75"/>
                </a:solidFill>
              </a:rPr>
              <a:t>Xinran Liu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dirty="0"/>
              <a:t>Yiming Zhang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b="1" dirty="0" err="1">
                <a:solidFill>
                  <a:srgbClr val="203D75"/>
                </a:solidFill>
              </a:rPr>
              <a:t>Liting</a:t>
            </a:r>
            <a:r>
              <a:rPr lang="en-US" altLang="zh-CN" b="1" dirty="0">
                <a:solidFill>
                  <a:srgbClr val="203D75"/>
                </a:solidFill>
              </a:rPr>
              <a:t> Gao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dirty="0" err="1"/>
              <a:t>Qiuqiang</a:t>
            </a:r>
            <a:r>
              <a:rPr lang="en-GB" b="1" dirty="0"/>
              <a:t> Kong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b="1" dirty="0" err="1">
                <a:solidFill>
                  <a:srgbClr val="203D75"/>
                </a:solidFill>
              </a:rPr>
              <a:t>Jisheng</a:t>
            </a:r>
            <a:r>
              <a:rPr lang="en-GB" b="1" dirty="0">
                <a:solidFill>
                  <a:srgbClr val="203D75"/>
                </a:solidFill>
              </a:rPr>
              <a:t> Bai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203D75"/>
                </a:solidFill>
              </a:rPr>
              <a:t>Zehua Chen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b="1" dirty="0" err="1">
                <a:solidFill>
                  <a:srgbClr val="203D75"/>
                </a:solidFill>
              </a:rPr>
              <a:t>Yuanbo</a:t>
            </a:r>
            <a:r>
              <a:rPr lang="en-GB" b="1" dirty="0">
                <a:solidFill>
                  <a:srgbClr val="203D75"/>
                </a:solidFill>
              </a:rPr>
              <a:t> Hou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203D75"/>
                </a:solidFill>
              </a:rPr>
              <a:t>Yuelan Cheng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203D75"/>
                </a:solidFill>
              </a:rPr>
              <a:t>Junqi Zhao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altLang="zh-CN" b="1" dirty="0"/>
              <a:t>Mark Plumbley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203D75"/>
                </a:solidFill>
              </a:rPr>
              <a:t>Turab Iqbal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GB" dirty="0" err="1">
                <a:solidFill>
                  <a:srgbClr val="203D75"/>
                </a:solidFill>
              </a:rPr>
              <a:t>Jianyuan</a:t>
            </a:r>
            <a:r>
              <a:rPr lang="en-GB" dirty="0">
                <a:solidFill>
                  <a:srgbClr val="203D75"/>
                </a:solidFill>
              </a:rPr>
              <a:t> Sun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203D75"/>
                </a:solidFill>
              </a:rPr>
              <a:t>Jian Guan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dirty="0" err="1"/>
              <a:t>Feiyang</a:t>
            </a:r>
            <a:r>
              <a:rPr lang="en-US" dirty="0"/>
              <a:t> Xiao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Yong Xu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Yin Cao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Jinzheng Zhao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Yuxuan Wang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dirty="0"/>
              <a:t>Qiaoxi Zhu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6023993" y="1052736"/>
            <a:ext cx="5604790" cy="501767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kern="1200" baseline="0">
                <a:solidFill>
                  <a:schemeClr val="tx1"/>
                </a:solidFill>
                <a:latin typeface="+mj-lt"/>
                <a:ea typeface="+mn-ea"/>
                <a:cs typeface="Georgi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dirty="0"/>
              <a:t>Volkan </a:t>
            </a:r>
            <a:r>
              <a:rPr lang="en-US" altLang="zh-CN" dirty="0" err="1"/>
              <a:t>Kilic</a:t>
            </a:r>
            <a:endParaRPr lang="en-US" altLang="zh-CN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/>
              <a:t>Zhanyu</a:t>
            </a:r>
            <a:r>
              <a:rPr lang="en-GB" dirty="0"/>
              <a:t> Ma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rgbClr val="203D75"/>
                </a:solidFill>
                <a:effectLst/>
                <a:uLnTx/>
                <a:uFillTx/>
                <a:latin typeface="Calibri"/>
                <a:ea typeface="+mn-ea"/>
              </a:rPr>
              <a:t>Danilo Mandic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Philip Jackson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/>
              <a:t>Qiang</a:t>
            </a:r>
            <a:r>
              <a:rPr lang="en-GB" dirty="0"/>
              <a:t> Huang</a:t>
            </a:r>
          </a:p>
          <a:p>
            <a:pPr marL="457200" indent="-4572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David Frohlich</a:t>
            </a:r>
          </a:p>
          <a:p>
            <a:pPr marL="457200" indent="-4572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Emily Corrigan-Kavanagh</a:t>
            </a:r>
          </a:p>
          <a:p>
            <a:pPr marL="457200" indent="-4572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Marc Green</a:t>
            </a:r>
          </a:p>
          <a:p>
            <a:pPr marL="457200" indent="-4572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Andres Fernandes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dirty="0"/>
              <a:t>Christian Kroos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dirty="0"/>
              <a:t>Trevor Cox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203D75"/>
                </a:solidFill>
                <a:effectLst/>
                <a:uLnTx/>
                <a:uFillTx/>
                <a:latin typeface="Calibri"/>
                <a:ea typeface="+mn-ea"/>
              </a:rPr>
              <a:t>Arshdeep Singh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srgbClr val="203D75"/>
                </a:solidFill>
                <a:latin typeface="Calibri"/>
              </a:rPr>
              <a:t>…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203D75"/>
              </a:solidFill>
              <a:effectLst/>
              <a:uLnTx/>
              <a:uFillTx/>
              <a:latin typeface="Calibri"/>
              <a:ea typeface="+mn-ea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203D75"/>
              </a:solidFill>
              <a:effectLst/>
              <a:uLnTx/>
              <a:uFillTx/>
              <a:latin typeface="Calibri"/>
              <a:ea typeface="+mn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203D75"/>
              </a:solidFill>
              <a:effectLst/>
              <a:uLnTx/>
              <a:uFillTx/>
              <a:latin typeface="Calibri"/>
              <a:ea typeface="+mn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203D75"/>
                </a:solidFill>
                <a:effectLst/>
                <a:uLnTx/>
                <a:uFillTx/>
                <a:latin typeface="Calibri"/>
                <a:ea typeface="+mn-ea"/>
              </a:rPr>
              <a:t>Funding from: </a:t>
            </a:r>
            <a:b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203D75"/>
                </a:solidFill>
                <a:effectLst/>
                <a:uLnTx/>
                <a:uFillTx/>
                <a:latin typeface="Calibri"/>
                <a:ea typeface="+mn-ea"/>
              </a:rPr>
            </a:b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203D75"/>
                </a:solidFill>
                <a:effectLst/>
                <a:uLnTx/>
                <a:uFillTx/>
                <a:latin typeface="Calibri"/>
                <a:ea typeface="+mn-ea"/>
              </a:rPr>
              <a:t>UK Engineering and Physical Sciences Research Council (EPSRC) &amp; British Council Newton Institutional Links Award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016" y="6014091"/>
            <a:ext cx="2396205" cy="599988"/>
          </a:xfrm>
          <a:prstGeom prst="rect">
            <a:avLst/>
          </a:prstGeom>
        </p:spPr>
      </p:pic>
      <p:pic>
        <p:nvPicPr>
          <p:cNvPr id="2" name="Picture 2" descr="British Council Logo Vector (.AI) Free Download">
            <a:extLst>
              <a:ext uri="{FF2B5EF4-FFF2-40B4-BE49-F238E27FC236}">
                <a16:creationId xmlns:a16="http://schemas.microsoft.com/office/drawing/2014/main" id="{845FCCD2-7BF8-34AF-710C-F76DC480D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363" y="6021380"/>
            <a:ext cx="1544637" cy="62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British Council – Newton Fund Institutional Links Grant awarded! – A.B.  Jorge Sobrido´s Research Group">
            <a:extLst>
              <a:ext uri="{FF2B5EF4-FFF2-40B4-BE49-F238E27FC236}">
                <a16:creationId xmlns:a16="http://schemas.microsoft.com/office/drawing/2014/main" id="{1E869EC4-7DAA-E82E-FAC1-B1ABD92F0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998" y="6061802"/>
            <a:ext cx="2014107" cy="54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58686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F162BF-B5F7-4177-B62E-35DC91B8C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3</a:t>
            </a:fld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8B25C88-9ECF-D946-8C09-7BC8C0E4F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448" y="150966"/>
            <a:ext cx="2865120" cy="748454"/>
          </a:xfrm>
        </p:spPr>
        <p:txBody>
          <a:bodyPr/>
          <a:lstStyle/>
          <a:p>
            <a:r>
              <a:rPr lang="x-none" dirty="0">
                <a:solidFill>
                  <a:srgbClr val="0070C0"/>
                </a:solidFill>
              </a:rPr>
              <a:t>Outline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4C0052-2F68-5DEA-A707-D242732BA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156" y="73262"/>
            <a:ext cx="1531971" cy="4519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F871AB-63D9-5E76-3542-7B6E101019FD}"/>
              </a:ext>
            </a:extLst>
          </p:cNvPr>
          <p:cNvSpPr txBox="1"/>
          <p:nvPr/>
        </p:nvSpPr>
        <p:spPr>
          <a:xfrm>
            <a:off x="1391478" y="899420"/>
            <a:ext cx="1033669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Introduction</a:t>
            </a: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Large audio models &amp; large language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Large audio-language models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Motivation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Example models &amp; datasets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Open challenges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Integration of audio and language models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Applications of LALMs to various cross-modal generation tasks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Audio captioning (e.g. audio to text generation)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Audio question answering and reasoning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Text to audio generation &amp; composition &amp; storytelling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Language guided audio source separation</a:t>
            </a:r>
            <a:endParaRPr lang="en-GB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LLMs for controllable audio and speech editing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Neural audio coding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Conclusions and future works </a:t>
            </a:r>
          </a:p>
        </p:txBody>
      </p:sp>
    </p:spTree>
    <p:extLst>
      <p:ext uri="{BB962C8B-B14F-4D97-AF65-F5344CB8AC3E}">
        <p14:creationId xmlns:p14="http://schemas.microsoft.com/office/powerpoint/2010/main" val="1167556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F120B-48D1-2C87-4594-D34091725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4A4C0-3460-545E-992C-EECAD1FF9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863" y="477095"/>
            <a:ext cx="10068376" cy="413268"/>
          </a:xfrm>
        </p:spPr>
        <p:txBody>
          <a:bodyPr/>
          <a:lstStyle/>
          <a:p>
            <a:r>
              <a:rPr lang="en-GB" sz="3000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(Large) Audio Models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C4BDC32-291C-EE6A-2BB3-A4C9FB50D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347" y="2006673"/>
            <a:ext cx="9818105" cy="4304658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PANNs</a:t>
            </a:r>
            <a:r>
              <a:rPr lang="en-GB" dirty="0"/>
              <a:t> (Kong, et al, 2020): large scale CNN-based audio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Audio2Vec (</a:t>
            </a:r>
            <a:r>
              <a:rPr lang="en-GB" dirty="0" err="1"/>
              <a:t>Tagliasacchi</a:t>
            </a:r>
            <a:r>
              <a:rPr lang="en-GB" dirty="0"/>
              <a:t> et al, 2020): sequence to sequence unsupervised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CLAR (Al-Tahan and </a:t>
            </a:r>
            <a:r>
              <a:rPr lang="en-GB" dirty="0" err="1"/>
              <a:t>Mohsenzadeh</a:t>
            </a:r>
            <a:r>
              <a:rPr lang="en-GB" dirty="0"/>
              <a:t>, 2021): self-supervised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COLA (Saeed et al, 2021): self supervised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BOYL-A (</a:t>
            </a:r>
            <a:r>
              <a:rPr lang="en-GB" dirty="0" err="1"/>
              <a:t>Niizumi</a:t>
            </a:r>
            <a:r>
              <a:rPr lang="en-GB" dirty="0"/>
              <a:t> et al, 2021): self supervised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AST (Gong et al, 2021): large scale transformer-based audio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ATST (Li and Li, 2022): transformer-based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MAE-AST (Baade et al, 2022): self-supervised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SSAST (Gong et al, 2022): self-supervised AST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Audio-MAE (Huang et al, 2022): self-supervised 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BEATs (Chen et al, 2023): audio pre-training with acoustic tokenizers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dirty="0" err="1">
                <a:solidFill>
                  <a:schemeClr val="accent6">
                    <a:lumMod val="75000"/>
                  </a:schemeClr>
                </a:solidFill>
              </a:rPr>
              <a:t>ASiT</a:t>
            </a:r>
            <a:r>
              <a:rPr lang="en-GB" dirty="0"/>
              <a:t> (</a:t>
            </a:r>
            <a:r>
              <a:rPr lang="en-GB" dirty="0" err="1"/>
              <a:t>Atito</a:t>
            </a:r>
            <a:r>
              <a:rPr lang="en-GB" dirty="0"/>
              <a:t> et al, 2024): self-supervised models for general audio representation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900" dirty="0"/>
              <a:t>SSLAM (Alex et al, 2025): self-supervised learning from audio mixtures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66F462-4B57-6127-1218-F9A1B96411D4}"/>
              </a:ext>
            </a:extLst>
          </p:cNvPr>
          <p:cNvSpPr txBox="1"/>
          <p:nvPr/>
        </p:nvSpPr>
        <p:spPr>
          <a:xfrm>
            <a:off x="595863" y="1098584"/>
            <a:ext cx="11201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+mj-lt"/>
              </a:rPr>
              <a:t>Learning </a:t>
            </a:r>
            <a:r>
              <a:rPr lang="en-GB" sz="2400" b="1" dirty="0">
                <a:latin typeface="+mj-lt"/>
              </a:rPr>
              <a:t>general/universal audio representations </a:t>
            </a:r>
            <a:r>
              <a:rPr lang="en-GB" sz="2400" dirty="0">
                <a:latin typeface="+mj-lt"/>
              </a:rPr>
              <a:t>from large scale audio data shows promising performance in downstream tasks (classification, separation, retrieval, etc):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C1AA7B-1B37-99C7-9FC2-F303C42CCD92}"/>
              </a:ext>
            </a:extLst>
          </p:cNvPr>
          <p:cNvSpPr txBox="1"/>
          <p:nvPr/>
        </p:nvSpPr>
        <p:spPr>
          <a:xfrm>
            <a:off x="1020892" y="6111276"/>
            <a:ext cx="10776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556169"/>
                </a:solidFill>
                <a:latin typeface="Georgia"/>
                <a:cs typeface="Georgia"/>
              </a:rPr>
              <a:t>mean Average Precision (</a:t>
            </a:r>
            <a:r>
              <a:rPr lang="en-GB" sz="2000" dirty="0" err="1">
                <a:solidFill>
                  <a:srgbClr val="556169"/>
                </a:solidFill>
                <a:latin typeface="Georgia"/>
                <a:cs typeface="Georgia"/>
              </a:rPr>
              <a:t>mAP</a:t>
            </a:r>
            <a:r>
              <a:rPr lang="en-GB" sz="2000" dirty="0">
                <a:solidFill>
                  <a:srgbClr val="556169"/>
                </a:solidFill>
                <a:latin typeface="Georgia"/>
                <a:cs typeface="Georgia"/>
              </a:rPr>
              <a:t>) on </a:t>
            </a:r>
            <a:r>
              <a:rPr lang="en-GB" sz="2000" dirty="0" err="1">
                <a:solidFill>
                  <a:srgbClr val="556169"/>
                </a:solidFill>
                <a:latin typeface="Georgia"/>
                <a:cs typeface="Georgia"/>
              </a:rPr>
              <a:t>AudioSet</a:t>
            </a:r>
            <a:r>
              <a:rPr lang="en-GB" sz="2000" dirty="0">
                <a:solidFill>
                  <a:srgbClr val="556169"/>
                </a:solidFill>
                <a:latin typeface="Georgia"/>
                <a:cs typeface="Georgia"/>
              </a:rPr>
              <a:t>:  </a:t>
            </a:r>
            <a:r>
              <a:rPr lang="en-GB" sz="2000" b="1" dirty="0">
                <a:solidFill>
                  <a:srgbClr val="556169"/>
                </a:solidFill>
                <a:latin typeface="Georgia"/>
                <a:cs typeface="Georgia"/>
              </a:rPr>
              <a:t>31.4</a:t>
            </a:r>
            <a:r>
              <a:rPr lang="en-GB" sz="2000" dirty="0">
                <a:solidFill>
                  <a:srgbClr val="556169"/>
                </a:solidFill>
                <a:latin typeface="Georgia"/>
                <a:cs typeface="Georgia"/>
              </a:rPr>
              <a:t> (2017)  -&gt;  </a:t>
            </a:r>
            <a:r>
              <a:rPr lang="en-GB" sz="2000" b="1" dirty="0">
                <a:solidFill>
                  <a:srgbClr val="556169"/>
                </a:solidFill>
                <a:latin typeface="Georgia"/>
                <a:cs typeface="Georgia"/>
              </a:rPr>
              <a:t>55.8</a:t>
            </a:r>
            <a:r>
              <a:rPr lang="en-GB" sz="2000" dirty="0">
                <a:solidFill>
                  <a:srgbClr val="556169"/>
                </a:solidFill>
                <a:latin typeface="Georgia"/>
                <a:cs typeface="Georgia"/>
              </a:rPr>
              <a:t> (2025)</a:t>
            </a:r>
          </a:p>
        </p:txBody>
      </p:sp>
    </p:spTree>
    <p:extLst>
      <p:ext uri="{BB962C8B-B14F-4D97-AF65-F5344CB8AC3E}">
        <p14:creationId xmlns:p14="http://schemas.microsoft.com/office/powerpoint/2010/main" val="412926304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B5166-9D3E-B2D7-107B-63508DF6F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51F27-A1ED-9D0F-960B-CB4041681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863" y="477095"/>
            <a:ext cx="10068376" cy="413268"/>
          </a:xfrm>
        </p:spPr>
        <p:txBody>
          <a:bodyPr/>
          <a:lstStyle/>
          <a:p>
            <a:r>
              <a:rPr lang="en-GB" sz="3000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(Large) Audio Models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9FF79A-08B7-ED5A-3D6F-E0BB4A800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139" y="1214756"/>
            <a:ext cx="9215035" cy="42002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174F134-1357-AA32-8032-99D325C7BC20}"/>
              </a:ext>
            </a:extLst>
          </p:cNvPr>
          <p:cNvSpPr txBox="1"/>
          <p:nvPr/>
        </p:nvSpPr>
        <p:spPr>
          <a:xfrm>
            <a:off x="2412723" y="5643244"/>
            <a:ext cx="85004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Leaderboard</a:t>
            </a:r>
            <a:r>
              <a:rPr lang="en-GB" dirty="0"/>
              <a:t>: </a:t>
            </a:r>
          </a:p>
          <a:p>
            <a:r>
              <a:rPr lang="en-GB" dirty="0">
                <a:hlinkClick r:id="rId3"/>
              </a:rPr>
              <a:t>https://paperswithcode.com/sota/audio-classification-on-audioset</a:t>
            </a:r>
            <a:endParaRPr lang="en-GB" dirty="0"/>
          </a:p>
          <a:p>
            <a:r>
              <a:rPr lang="en-GB" dirty="0">
                <a:hlinkClick r:id="rId4"/>
              </a:rPr>
              <a:t>https://www.codesota.com/audio/classification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58368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0FBBF-8563-55F6-C0C8-8EB9C265E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54957-195C-41FC-01F5-EE0D49C56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523" y="399976"/>
            <a:ext cx="10068376" cy="413268"/>
          </a:xfrm>
        </p:spPr>
        <p:txBody>
          <a:bodyPr/>
          <a:lstStyle/>
          <a:p>
            <a:r>
              <a:rPr lang="en-GB" sz="3000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Large Language Models (LLMs)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735EC2-57E5-00FF-0E41-54B8E85ABAB5}"/>
              </a:ext>
            </a:extLst>
          </p:cNvPr>
          <p:cNvSpPr txBox="1"/>
          <p:nvPr/>
        </p:nvSpPr>
        <p:spPr>
          <a:xfrm>
            <a:off x="757444" y="6044756"/>
            <a:ext cx="11074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383838"/>
                </a:solidFill>
                <a:effectLst/>
                <a:latin typeface="Inter"/>
              </a:rPr>
              <a:t>Courtesy to Aravind Pai</a:t>
            </a:r>
            <a:r>
              <a:rPr lang="en-GB" dirty="0">
                <a:solidFill>
                  <a:srgbClr val="383838"/>
                </a:solidFill>
                <a:latin typeface="Inter"/>
              </a:rPr>
              <a:t>: </a:t>
            </a:r>
            <a:r>
              <a:rPr lang="en-GB" sz="1400" dirty="0"/>
              <a:t>https://www.analyticsvidhya.com/blog/2023/07/beginners-guide-to-build-large-language-models-from-scratch/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CA1A44-5699-91D2-085D-B670F3505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159" y="1179488"/>
            <a:ext cx="8615155" cy="449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2890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FE0BC-0868-7047-B1F9-A7AA0F44F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EFC20-4204-6347-645C-AED98980A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523" y="399976"/>
            <a:ext cx="10068376" cy="413268"/>
          </a:xfrm>
        </p:spPr>
        <p:txBody>
          <a:bodyPr/>
          <a:lstStyle/>
          <a:p>
            <a:r>
              <a:rPr lang="en-GB" sz="3000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Large Language Models (LLMs)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634E44-A358-182F-324A-7BA6D7F1D70F}"/>
              </a:ext>
            </a:extLst>
          </p:cNvPr>
          <p:cNvSpPr txBox="1"/>
          <p:nvPr/>
        </p:nvSpPr>
        <p:spPr>
          <a:xfrm>
            <a:off x="1699592" y="5741083"/>
            <a:ext cx="106096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Wei et al, “Emergent abilities of large language models,” </a:t>
            </a:r>
            <a:r>
              <a:rPr lang="en-GB" sz="1400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Transactions on Machine Learning Research</a:t>
            </a:r>
            <a:r>
              <a:rPr lang="en-GB" sz="14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2022.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946F9C9-3274-BD20-83FF-FB30D70BB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799" y="1494893"/>
            <a:ext cx="8008016" cy="299778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F583E5-2CE2-D63F-FE70-D44F9B162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523" y="2141796"/>
            <a:ext cx="2990114" cy="213942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26086EF-26D0-ED13-274D-75ADD088A7C6}"/>
              </a:ext>
            </a:extLst>
          </p:cNvPr>
          <p:cNvSpPr txBox="1"/>
          <p:nvPr/>
        </p:nvSpPr>
        <p:spPr>
          <a:xfrm>
            <a:off x="1699592" y="5174323"/>
            <a:ext cx="91539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Figures from Ryan O'Connor: https://www.assemblyai.com/blog/emergent-abilities-of-large-language-models/</a:t>
            </a:r>
          </a:p>
        </p:txBody>
      </p:sp>
    </p:spTree>
    <p:extLst>
      <p:ext uri="{BB962C8B-B14F-4D97-AF65-F5344CB8AC3E}">
        <p14:creationId xmlns:p14="http://schemas.microsoft.com/office/powerpoint/2010/main" val="64881298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3A548-14E7-8978-E599-C564C85E1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0C9A9-0B93-9928-6460-54DB83E9A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96" y="399976"/>
            <a:ext cx="10068376" cy="413268"/>
          </a:xfrm>
        </p:spPr>
        <p:txBody>
          <a:bodyPr/>
          <a:lstStyle/>
          <a:p>
            <a:r>
              <a:rPr lang="en-GB" sz="3000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Large Audio-Language Models: Why? </a:t>
            </a:r>
          </a:p>
        </p:txBody>
      </p:sp>
      <p:sp>
        <p:nvSpPr>
          <p:cNvPr id="4" name="Google Shape;187;p20">
            <a:extLst>
              <a:ext uri="{FF2B5EF4-FFF2-40B4-BE49-F238E27FC236}">
                <a16:creationId xmlns:a16="http://schemas.microsoft.com/office/drawing/2014/main" id="{5430D14B-FD16-A2D9-EE27-082675654FFC}"/>
              </a:ext>
            </a:extLst>
          </p:cNvPr>
          <p:cNvSpPr txBox="1"/>
          <p:nvPr/>
        </p:nvSpPr>
        <p:spPr>
          <a:xfrm>
            <a:off x="543595" y="1368216"/>
            <a:ext cx="10588232" cy="3561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91425" anchor="t" anchorCtr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D75"/>
              </a:buClr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03D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Leverage knowledge within LLMs to address the limitations of audio models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203D7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00100" lvl="1" indent="-342900">
              <a:lnSpc>
                <a:spcPct val="105000"/>
              </a:lnSpc>
              <a:buClr>
                <a:srgbClr val="203D75"/>
              </a:buClr>
              <a:buSzPts val="2000"/>
              <a:buFont typeface="Arial" panose="020B0604020202020204" pitchFamily="34" charset="0"/>
              <a:buChar char="•"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203D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Zero-shot or few-shot classification</a:t>
            </a:r>
          </a:p>
          <a:p>
            <a:pPr marL="800100" lvl="1" indent="-342900">
              <a:lnSpc>
                <a:spcPct val="105000"/>
              </a:lnSpc>
              <a:buClr>
                <a:srgbClr val="203D75"/>
              </a:buClr>
              <a:buSzPts val="2000"/>
              <a:buFont typeface="Arial" panose="020B0604020202020204" pitchFamily="34" charset="0"/>
              <a:buChar char="•"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203D75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D75"/>
              </a:buClr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03D75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Explore homogeneity across tasks with LLMs</a:t>
            </a:r>
          </a:p>
          <a:p>
            <a:pPr marL="800100" lvl="1" indent="-342900">
              <a:lnSpc>
                <a:spcPct val="105000"/>
              </a:lnSpc>
              <a:buClr>
                <a:srgbClr val="203D75"/>
              </a:buClr>
              <a:buSzPts val="2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03D75"/>
                </a:solidFill>
                <a:latin typeface="Arial"/>
                <a:ea typeface="Arial"/>
                <a:cs typeface="Arial"/>
                <a:sym typeface="Arial"/>
              </a:rPr>
              <a:t>Use LLMs as an agent to solve multi-task problems</a:t>
            </a:r>
          </a:p>
          <a:p>
            <a:pPr marL="800100" lvl="1" indent="-342900">
              <a:lnSpc>
                <a:spcPct val="105000"/>
              </a:lnSpc>
              <a:buClr>
                <a:srgbClr val="203D75"/>
              </a:buClr>
              <a:buSzPts val="2000"/>
              <a:buFont typeface="Arial" panose="020B0604020202020204" pitchFamily="34" charset="0"/>
              <a:buChar char="•"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03D75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D75"/>
              </a:buClr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lang="en-GB" sz="2000" dirty="0">
                <a:solidFill>
                  <a:srgbClr val="203D75"/>
                </a:solidFill>
                <a:latin typeface="Arial"/>
                <a:ea typeface="Arial"/>
                <a:cs typeface="Arial"/>
                <a:sym typeface="Arial"/>
              </a:rPr>
              <a:t>Extend the capabilities of audio models for new tasks</a:t>
            </a:r>
          </a:p>
          <a:p>
            <a:pPr marL="800100" lvl="1" indent="-342900">
              <a:lnSpc>
                <a:spcPct val="105000"/>
              </a:lnSpc>
              <a:buClr>
                <a:srgbClr val="203D75"/>
              </a:buClr>
              <a:buSzPts val="20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03D75"/>
                </a:solidFill>
                <a:latin typeface="Arial"/>
                <a:ea typeface="Arial"/>
                <a:cs typeface="Arial"/>
                <a:sym typeface="Arial"/>
              </a:rPr>
              <a:t>Extending from audio classification to audio captioning/question answering &amp; reasoning</a:t>
            </a:r>
          </a:p>
          <a:p>
            <a:pPr marL="800100" lvl="1" indent="-342900">
              <a:lnSpc>
                <a:spcPct val="105000"/>
              </a:lnSpc>
              <a:buClr>
                <a:srgbClr val="203D75"/>
              </a:buClr>
              <a:buSzPts val="20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03D75"/>
                </a:solidFill>
                <a:latin typeface="Arial"/>
                <a:ea typeface="Arial"/>
                <a:cs typeface="Arial"/>
                <a:sym typeface="Arial"/>
              </a:rPr>
              <a:t>Extending from audio generation to storytelling &amp; controllable editing</a:t>
            </a:r>
          </a:p>
          <a:p>
            <a:pPr marL="800100" lvl="1" indent="-342900">
              <a:lnSpc>
                <a:spcPct val="105000"/>
              </a:lnSpc>
              <a:buClr>
                <a:srgbClr val="203D75"/>
              </a:buClr>
              <a:buSzPts val="20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03D75"/>
                </a:solidFill>
                <a:latin typeface="Arial"/>
                <a:ea typeface="Arial"/>
                <a:cs typeface="Arial"/>
                <a:sym typeface="Arial"/>
              </a:rPr>
              <a:t>Extending from audio source separation to language queried audio source separation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D75"/>
              </a:buClr>
              <a:buSzPts val="2000"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203D75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03D75"/>
              </a:buClr>
              <a:buSzPts val="2000"/>
              <a:buFont typeface="Arial" panose="020B0604020202020204" pitchFamily="34" charset="0"/>
              <a:buChar char="•"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03D75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546505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5AF87-7680-C9C6-998C-24BA1FDFF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84AA2-FDC5-9140-E759-5BA535F19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40" y="325403"/>
            <a:ext cx="10880035" cy="413268"/>
          </a:xfrm>
        </p:spPr>
        <p:txBody>
          <a:bodyPr/>
          <a:lstStyle/>
          <a:p>
            <a:r>
              <a:rPr lang="en-US" sz="3000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Large Audio Language Models - Examples </a:t>
            </a:r>
            <a:endParaRPr lang="en-GB" sz="3000" dirty="0">
              <a:solidFill>
                <a:srgbClr val="0070C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22AE4C-FD70-8587-733C-FBFC2970E4DB}"/>
              </a:ext>
            </a:extLst>
          </p:cNvPr>
          <p:cNvSpPr txBox="1"/>
          <p:nvPr/>
        </p:nvSpPr>
        <p:spPr>
          <a:xfrm>
            <a:off x="383140" y="900286"/>
            <a:ext cx="597220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262626"/>
                </a:solidFill>
              </a:rPr>
              <a:t>Whisper</a:t>
            </a:r>
            <a:r>
              <a:rPr lang="en-GB" dirty="0">
                <a:solidFill>
                  <a:srgbClr val="262626"/>
                </a:solidFill>
              </a:rPr>
              <a:t>: automatic speech recognition (ASR)</a:t>
            </a:r>
          </a:p>
          <a:p>
            <a:r>
              <a:rPr lang="en-GB" b="1" dirty="0">
                <a:solidFill>
                  <a:srgbClr val="262626"/>
                </a:solidFill>
              </a:rPr>
              <a:t>Wav2Vec 2.0</a:t>
            </a:r>
            <a:r>
              <a:rPr lang="en-GB" dirty="0">
                <a:solidFill>
                  <a:srgbClr val="262626"/>
                </a:solidFill>
              </a:rPr>
              <a:t>: speech to text (STT)</a:t>
            </a:r>
          </a:p>
          <a:p>
            <a:r>
              <a:rPr lang="en-GB" b="1" dirty="0" err="1">
                <a:solidFill>
                  <a:srgbClr val="262626"/>
                </a:solidFill>
              </a:rPr>
              <a:t>DeepSpeech</a:t>
            </a:r>
            <a:r>
              <a:rPr lang="en-GB" dirty="0">
                <a:solidFill>
                  <a:srgbClr val="262626"/>
                </a:solidFill>
              </a:rPr>
              <a:t>: open-source ASR</a:t>
            </a:r>
          </a:p>
          <a:p>
            <a:r>
              <a:rPr lang="en-GB" b="1" dirty="0">
                <a:solidFill>
                  <a:srgbClr val="262626"/>
                </a:solidFill>
              </a:rPr>
              <a:t>Coqui AI</a:t>
            </a:r>
            <a:r>
              <a:rPr lang="en-GB" dirty="0">
                <a:solidFill>
                  <a:srgbClr val="262626"/>
                </a:solidFill>
              </a:rPr>
              <a:t>: speech synthesis and TTS</a:t>
            </a:r>
          </a:p>
          <a:p>
            <a:r>
              <a:rPr lang="en-GB" b="1" dirty="0">
                <a:solidFill>
                  <a:srgbClr val="262626"/>
                </a:solidFill>
              </a:rPr>
              <a:t>Jasper and </a:t>
            </a:r>
            <a:r>
              <a:rPr lang="en-GB" b="1" dirty="0" err="1">
                <a:solidFill>
                  <a:srgbClr val="262626"/>
                </a:solidFill>
              </a:rPr>
              <a:t>QuartzNet</a:t>
            </a:r>
            <a:r>
              <a:rPr lang="en-GB" dirty="0">
                <a:solidFill>
                  <a:srgbClr val="262626"/>
                </a:solidFill>
              </a:rPr>
              <a:t>: ASR</a:t>
            </a:r>
          </a:p>
          <a:p>
            <a:r>
              <a:rPr lang="en-GB" b="1" dirty="0">
                <a:solidFill>
                  <a:srgbClr val="262626"/>
                </a:solidFill>
              </a:rPr>
              <a:t>GPT-3 with Whisper</a:t>
            </a:r>
            <a:r>
              <a:rPr lang="en-GB" dirty="0">
                <a:solidFill>
                  <a:srgbClr val="262626"/>
                </a:solidFill>
              </a:rPr>
              <a:t>: ASR + LLMs</a:t>
            </a:r>
          </a:p>
          <a:p>
            <a:r>
              <a:rPr lang="en-GB" b="1" dirty="0">
                <a:solidFill>
                  <a:srgbClr val="262626"/>
                </a:solidFill>
              </a:rPr>
              <a:t>Sonix.ai</a:t>
            </a:r>
            <a:r>
              <a:rPr lang="en-GB" dirty="0">
                <a:solidFill>
                  <a:srgbClr val="262626"/>
                </a:solidFill>
              </a:rPr>
              <a:t>: speech transcription and analysis</a:t>
            </a:r>
          </a:p>
          <a:p>
            <a:r>
              <a:rPr lang="en-GB" b="1" dirty="0" err="1">
                <a:solidFill>
                  <a:srgbClr val="262626"/>
                </a:solidFill>
              </a:rPr>
              <a:t>SpeechBrain</a:t>
            </a:r>
            <a:r>
              <a:rPr lang="en-GB" dirty="0">
                <a:solidFill>
                  <a:srgbClr val="262626"/>
                </a:solidFill>
              </a:rPr>
              <a:t>: platform for speech models</a:t>
            </a:r>
            <a:endParaRPr lang="en-GB" b="1" dirty="0">
              <a:solidFill>
                <a:srgbClr val="262626"/>
              </a:solidFill>
            </a:endParaRPr>
          </a:p>
          <a:p>
            <a:r>
              <a:rPr lang="en-GB" b="1" dirty="0" err="1">
                <a:solidFill>
                  <a:srgbClr val="262626"/>
                </a:solidFill>
              </a:rPr>
              <a:t>OpenSTT</a:t>
            </a:r>
            <a:r>
              <a:rPr lang="en-GB" dirty="0">
                <a:solidFill>
                  <a:srgbClr val="262626"/>
                </a:solidFill>
              </a:rPr>
              <a:t>: ASR</a:t>
            </a:r>
          </a:p>
          <a:p>
            <a:r>
              <a:rPr lang="en-GB" b="1" dirty="0">
                <a:solidFill>
                  <a:srgbClr val="262626"/>
                </a:solidFill>
              </a:rPr>
              <a:t>Gemini</a:t>
            </a:r>
            <a:r>
              <a:rPr lang="en-GB" dirty="0">
                <a:solidFill>
                  <a:srgbClr val="262626"/>
                </a:solidFill>
              </a:rPr>
              <a:t>: text/image/speech</a:t>
            </a:r>
          </a:p>
          <a:p>
            <a:r>
              <a:rPr lang="en-GB" b="1" dirty="0" err="1">
                <a:solidFill>
                  <a:srgbClr val="262626"/>
                </a:solidFill>
              </a:rPr>
              <a:t>WavLLM</a:t>
            </a:r>
            <a:r>
              <a:rPr lang="en-GB" dirty="0">
                <a:solidFill>
                  <a:srgbClr val="262626"/>
                </a:solidFill>
              </a:rPr>
              <a:t>: speech LLMs</a:t>
            </a:r>
          </a:p>
          <a:p>
            <a:r>
              <a:rPr lang="en-GB" b="1" dirty="0" err="1">
                <a:solidFill>
                  <a:srgbClr val="0070C0"/>
                </a:solidFill>
              </a:rPr>
              <a:t>MuseNet</a:t>
            </a:r>
            <a:r>
              <a:rPr lang="en-GB" dirty="0">
                <a:solidFill>
                  <a:srgbClr val="0070C0"/>
                </a:solidFill>
              </a:rPr>
              <a:t>: music instrumental composition &amp; style transfer</a:t>
            </a:r>
          </a:p>
          <a:p>
            <a:r>
              <a:rPr lang="en-GB" b="1" dirty="0" err="1">
                <a:solidFill>
                  <a:srgbClr val="0070C0"/>
                </a:solidFill>
              </a:rPr>
              <a:t>MusicVAE</a:t>
            </a:r>
            <a:r>
              <a:rPr lang="en-GB" dirty="0">
                <a:solidFill>
                  <a:srgbClr val="0070C0"/>
                </a:solidFill>
              </a:rPr>
              <a:t>: melody generation, remixing, and style interpolation</a:t>
            </a:r>
          </a:p>
          <a:p>
            <a:r>
              <a:rPr lang="en-GB" b="1" dirty="0" err="1">
                <a:solidFill>
                  <a:srgbClr val="0070C0"/>
                </a:solidFill>
              </a:rPr>
              <a:t>JukeBox</a:t>
            </a:r>
            <a:r>
              <a:rPr lang="en-GB" dirty="0">
                <a:solidFill>
                  <a:srgbClr val="0070C0"/>
                </a:solidFill>
              </a:rPr>
              <a:t>: raw music with vocals and lyrics</a:t>
            </a:r>
          </a:p>
          <a:p>
            <a:r>
              <a:rPr lang="en-GB" b="1" dirty="0">
                <a:solidFill>
                  <a:srgbClr val="0070C0"/>
                </a:solidFill>
              </a:rPr>
              <a:t>Riffusion</a:t>
            </a:r>
            <a:r>
              <a:rPr lang="en-GB" dirty="0">
                <a:solidFill>
                  <a:srgbClr val="0070C0"/>
                </a:solidFill>
              </a:rPr>
              <a:t>: text to music generation</a:t>
            </a:r>
          </a:p>
          <a:p>
            <a:r>
              <a:rPr lang="en-GB" b="1" dirty="0" err="1">
                <a:solidFill>
                  <a:srgbClr val="0070C0"/>
                </a:solidFill>
              </a:rPr>
              <a:t>MusicLM</a:t>
            </a:r>
            <a:r>
              <a:rPr lang="en-GB" dirty="0">
                <a:solidFill>
                  <a:srgbClr val="0070C0"/>
                </a:solidFill>
              </a:rPr>
              <a:t>: text to music generation</a:t>
            </a:r>
          </a:p>
          <a:p>
            <a:r>
              <a:rPr lang="en-GB" b="1" dirty="0">
                <a:solidFill>
                  <a:srgbClr val="0070C0"/>
                </a:solidFill>
              </a:rPr>
              <a:t>REMI</a:t>
            </a:r>
            <a:r>
              <a:rPr lang="en-GB" dirty="0">
                <a:solidFill>
                  <a:srgbClr val="0070C0"/>
                </a:solidFill>
              </a:rPr>
              <a:t>: symbolic music generation (e.g. MIDI) </a:t>
            </a:r>
          </a:p>
          <a:p>
            <a:r>
              <a:rPr lang="en-GB" b="1" dirty="0" err="1">
                <a:solidFill>
                  <a:srgbClr val="0070C0"/>
                </a:solidFill>
              </a:rPr>
              <a:t>DeepBach</a:t>
            </a:r>
            <a:r>
              <a:rPr lang="en-GB" dirty="0">
                <a:solidFill>
                  <a:srgbClr val="0070C0"/>
                </a:solidFill>
              </a:rPr>
              <a:t>: classic music composition</a:t>
            </a:r>
          </a:p>
          <a:p>
            <a:r>
              <a:rPr lang="en-GB" b="1" dirty="0">
                <a:solidFill>
                  <a:srgbClr val="0070C0"/>
                </a:solidFill>
              </a:rPr>
              <a:t>AIVA</a:t>
            </a:r>
            <a:r>
              <a:rPr lang="en-GB" dirty="0">
                <a:solidFill>
                  <a:srgbClr val="0070C0"/>
                </a:solidFill>
              </a:rPr>
              <a:t>: music generation assistant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272600-4B71-1309-D914-228C91CD9B73}"/>
              </a:ext>
            </a:extLst>
          </p:cNvPr>
          <p:cNvSpPr txBox="1"/>
          <p:nvPr/>
        </p:nvSpPr>
        <p:spPr>
          <a:xfrm>
            <a:off x="5928173" y="725502"/>
            <a:ext cx="6345107" cy="601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750" b="1" dirty="0">
                <a:solidFill>
                  <a:srgbClr val="FF0000"/>
                </a:solidFill>
              </a:rPr>
              <a:t>Wav2CLIP</a:t>
            </a:r>
            <a:r>
              <a:rPr lang="en-GB" sz="1750" dirty="0">
                <a:solidFill>
                  <a:srgbClr val="FF0000"/>
                </a:solidFill>
              </a:rPr>
              <a:t>: audio and language mapping</a:t>
            </a:r>
          </a:p>
          <a:p>
            <a:r>
              <a:rPr lang="en-GB" sz="1750" b="1" dirty="0" err="1">
                <a:solidFill>
                  <a:srgbClr val="FF0000"/>
                </a:solidFill>
              </a:rPr>
              <a:t>AudioCLIP</a:t>
            </a:r>
            <a:r>
              <a:rPr lang="en-GB" sz="1750" dirty="0">
                <a:solidFill>
                  <a:srgbClr val="FF0000"/>
                </a:solidFill>
              </a:rPr>
              <a:t>: audio-text-image alignment</a:t>
            </a:r>
          </a:p>
          <a:p>
            <a:r>
              <a:rPr lang="en-GB" sz="1750" b="1" dirty="0">
                <a:solidFill>
                  <a:srgbClr val="FF0000"/>
                </a:solidFill>
              </a:rPr>
              <a:t>CLAP</a:t>
            </a:r>
            <a:r>
              <a:rPr lang="en-GB" sz="1750" dirty="0">
                <a:solidFill>
                  <a:srgbClr val="FF0000"/>
                </a:solidFill>
              </a:rPr>
              <a:t>: audio-text alignment</a:t>
            </a:r>
          </a:p>
          <a:p>
            <a:r>
              <a:rPr lang="en-GB" sz="1750" b="1" dirty="0">
                <a:solidFill>
                  <a:srgbClr val="FF0000"/>
                </a:solidFill>
              </a:rPr>
              <a:t>CLAP-LAION</a:t>
            </a:r>
            <a:r>
              <a:rPr lang="en-GB" sz="1750" dirty="0">
                <a:solidFill>
                  <a:srgbClr val="FF0000"/>
                </a:solidFill>
              </a:rPr>
              <a:t>: audio-text alignment</a:t>
            </a:r>
          </a:p>
          <a:p>
            <a:r>
              <a:rPr lang="en-GB" sz="1750" b="1" dirty="0" err="1">
                <a:solidFill>
                  <a:srgbClr val="FF0000"/>
                </a:solidFill>
              </a:rPr>
              <a:t>Pengi</a:t>
            </a:r>
            <a:r>
              <a:rPr lang="en-GB" sz="1750" dirty="0">
                <a:solidFill>
                  <a:srgbClr val="FF0000"/>
                </a:solidFill>
              </a:rPr>
              <a:t>: audio classification &amp; AQA</a:t>
            </a:r>
          </a:p>
          <a:p>
            <a:r>
              <a:rPr lang="en-GB" sz="1750" b="1" dirty="0">
                <a:solidFill>
                  <a:srgbClr val="FF0000"/>
                </a:solidFill>
              </a:rPr>
              <a:t>Qwen-Audio</a:t>
            </a:r>
            <a:r>
              <a:rPr lang="en-GB" sz="1750" dirty="0">
                <a:solidFill>
                  <a:srgbClr val="FF0000"/>
                </a:solidFill>
              </a:rPr>
              <a:t>: speech, music, general audio</a:t>
            </a:r>
          </a:p>
          <a:p>
            <a:r>
              <a:rPr lang="en-GB" sz="1750" b="1" dirty="0" err="1">
                <a:solidFill>
                  <a:srgbClr val="FF0000"/>
                </a:solidFill>
              </a:rPr>
              <a:t>AudioLM</a:t>
            </a:r>
            <a:r>
              <a:rPr lang="en-GB" sz="1750" dirty="0">
                <a:solidFill>
                  <a:srgbClr val="FF0000"/>
                </a:solidFill>
              </a:rPr>
              <a:t>: Speech/music generation</a:t>
            </a:r>
          </a:p>
          <a:p>
            <a:r>
              <a:rPr lang="en-GB" sz="1750" b="1" dirty="0">
                <a:solidFill>
                  <a:srgbClr val="FF0000"/>
                </a:solidFill>
              </a:rPr>
              <a:t>LTU</a:t>
            </a:r>
            <a:r>
              <a:rPr lang="en-GB" sz="1750" dirty="0">
                <a:solidFill>
                  <a:srgbClr val="FF0000"/>
                </a:solidFill>
              </a:rPr>
              <a:t>: audio QA and reasoning</a:t>
            </a:r>
          </a:p>
          <a:p>
            <a:r>
              <a:rPr lang="en-GB" sz="1750" b="1" dirty="0">
                <a:solidFill>
                  <a:srgbClr val="FF0000"/>
                </a:solidFill>
              </a:rPr>
              <a:t>SALMONN</a:t>
            </a:r>
            <a:r>
              <a:rPr lang="en-GB" sz="1750" dirty="0">
                <a:solidFill>
                  <a:srgbClr val="FF0000"/>
                </a:solidFill>
              </a:rPr>
              <a:t>: speech-audio-music LLMs</a:t>
            </a:r>
          </a:p>
          <a:p>
            <a:r>
              <a:rPr lang="en-GB" sz="1750" b="1" dirty="0" err="1">
                <a:solidFill>
                  <a:srgbClr val="FF0000"/>
                </a:solidFill>
              </a:rPr>
              <a:t>ImageBind</a:t>
            </a:r>
            <a:r>
              <a:rPr lang="en-GB" sz="1750" dirty="0">
                <a:solidFill>
                  <a:srgbClr val="FF0000"/>
                </a:solidFill>
              </a:rPr>
              <a:t>: image, text, audio, depth</a:t>
            </a:r>
          </a:p>
          <a:p>
            <a:r>
              <a:rPr lang="en-GB" sz="1750" b="1" dirty="0">
                <a:solidFill>
                  <a:srgbClr val="FF0000"/>
                </a:solidFill>
              </a:rPr>
              <a:t>ONE-PEACE</a:t>
            </a:r>
            <a:r>
              <a:rPr lang="en-GB" sz="1750" dirty="0">
                <a:solidFill>
                  <a:srgbClr val="FF0000"/>
                </a:solidFill>
              </a:rPr>
              <a:t>: audio-text-image</a:t>
            </a:r>
          </a:p>
          <a:p>
            <a:r>
              <a:rPr lang="en-GB" sz="1750" b="1" dirty="0" err="1">
                <a:solidFill>
                  <a:srgbClr val="FF0000"/>
                </a:solidFill>
              </a:rPr>
              <a:t>AudioGPT</a:t>
            </a:r>
            <a:r>
              <a:rPr lang="en-GB" sz="1750" dirty="0">
                <a:solidFill>
                  <a:srgbClr val="FF0000"/>
                </a:solidFill>
              </a:rPr>
              <a:t>: Speech, Music, Talking Head </a:t>
            </a:r>
          </a:p>
          <a:p>
            <a:r>
              <a:rPr lang="en-GB" sz="1750" b="1" dirty="0" err="1">
                <a:solidFill>
                  <a:srgbClr val="FF0000"/>
                </a:solidFill>
              </a:rPr>
              <a:t>UniAudio</a:t>
            </a:r>
            <a:r>
              <a:rPr lang="en-GB" sz="1750" dirty="0">
                <a:solidFill>
                  <a:srgbClr val="FF0000"/>
                </a:solidFill>
              </a:rPr>
              <a:t>: speech/sound/music/singing</a:t>
            </a:r>
          </a:p>
          <a:p>
            <a:r>
              <a:rPr lang="en-GB" sz="1750" b="1" dirty="0" err="1">
                <a:solidFill>
                  <a:srgbClr val="002868"/>
                </a:solidFill>
              </a:rPr>
              <a:t>AudioLDM</a:t>
            </a:r>
            <a:r>
              <a:rPr lang="en-GB" sz="1750" b="1" dirty="0">
                <a:solidFill>
                  <a:srgbClr val="002868"/>
                </a:solidFill>
              </a:rPr>
              <a:t>/AudioLDM2/Re-</a:t>
            </a:r>
            <a:r>
              <a:rPr lang="en-GB" sz="1750" b="1" dirty="0" err="1">
                <a:solidFill>
                  <a:srgbClr val="002868"/>
                </a:solidFill>
              </a:rPr>
              <a:t>AudioLDM</a:t>
            </a:r>
            <a:r>
              <a:rPr lang="en-GB" sz="1750" b="1" dirty="0">
                <a:solidFill>
                  <a:srgbClr val="002868"/>
                </a:solidFill>
              </a:rPr>
              <a:t>/</a:t>
            </a:r>
            <a:r>
              <a:rPr lang="en-GB" sz="1750" b="1" dirty="0" err="1">
                <a:solidFill>
                  <a:srgbClr val="002868"/>
                </a:solidFill>
              </a:rPr>
              <a:t>WavJourney</a:t>
            </a:r>
            <a:r>
              <a:rPr lang="en-GB" sz="1750" dirty="0">
                <a:solidFill>
                  <a:srgbClr val="002868"/>
                </a:solidFill>
              </a:rPr>
              <a:t>: TTA generation</a:t>
            </a:r>
            <a:endParaRPr lang="en-GB" sz="1750" b="1" dirty="0">
              <a:solidFill>
                <a:srgbClr val="002868"/>
              </a:solidFill>
            </a:endParaRPr>
          </a:p>
          <a:p>
            <a:r>
              <a:rPr lang="en-GB" sz="1750" b="1" dirty="0" err="1">
                <a:solidFill>
                  <a:srgbClr val="002868"/>
                </a:solidFill>
              </a:rPr>
              <a:t>AudioSep</a:t>
            </a:r>
            <a:r>
              <a:rPr lang="en-GB" sz="1750" b="1" dirty="0">
                <a:solidFill>
                  <a:srgbClr val="002868"/>
                </a:solidFill>
              </a:rPr>
              <a:t>/</a:t>
            </a:r>
            <a:r>
              <a:rPr lang="en-GB" sz="1750" b="1" dirty="0" err="1">
                <a:solidFill>
                  <a:srgbClr val="002868"/>
                </a:solidFill>
              </a:rPr>
              <a:t>FlowSep</a:t>
            </a:r>
            <a:r>
              <a:rPr lang="en-GB" sz="1750" b="1" dirty="0">
                <a:solidFill>
                  <a:srgbClr val="002868"/>
                </a:solidFill>
              </a:rPr>
              <a:t>/FlowSep2</a:t>
            </a:r>
            <a:r>
              <a:rPr lang="en-GB" sz="1750" dirty="0">
                <a:solidFill>
                  <a:srgbClr val="002868"/>
                </a:solidFill>
              </a:rPr>
              <a:t>: language guided audio source separation</a:t>
            </a:r>
          </a:p>
          <a:p>
            <a:r>
              <a:rPr lang="en-GB" sz="1750" b="1" dirty="0" err="1">
                <a:solidFill>
                  <a:srgbClr val="002868"/>
                </a:solidFill>
              </a:rPr>
              <a:t>WavCraft</a:t>
            </a:r>
            <a:r>
              <a:rPr lang="en-GB" sz="1750" b="1" dirty="0">
                <a:solidFill>
                  <a:srgbClr val="002868"/>
                </a:solidFill>
              </a:rPr>
              <a:t>/RFM-Editing/SFM-Adapter</a:t>
            </a:r>
            <a:r>
              <a:rPr lang="en-GB" sz="1750" dirty="0">
                <a:solidFill>
                  <a:srgbClr val="002868"/>
                </a:solidFill>
              </a:rPr>
              <a:t>: text prompted audio/speech editing</a:t>
            </a:r>
          </a:p>
          <a:p>
            <a:r>
              <a:rPr lang="en-GB" sz="1750" b="1" dirty="0">
                <a:solidFill>
                  <a:srgbClr val="002868"/>
                </a:solidFill>
              </a:rPr>
              <a:t>APT-LLM</a:t>
            </a:r>
            <a:r>
              <a:rPr lang="en-GB" sz="1750" dirty="0">
                <a:solidFill>
                  <a:srgbClr val="002868"/>
                </a:solidFill>
              </a:rPr>
              <a:t>: LLM based AQA and reasoning</a:t>
            </a:r>
          </a:p>
          <a:p>
            <a:r>
              <a:rPr lang="en-GB" sz="1750" b="1" dirty="0" err="1">
                <a:solidFill>
                  <a:srgbClr val="002868"/>
                </a:solidFill>
              </a:rPr>
              <a:t>DreamAudio</a:t>
            </a:r>
            <a:r>
              <a:rPr lang="en-GB" sz="1750" dirty="0">
                <a:solidFill>
                  <a:srgbClr val="002868"/>
                </a:solidFill>
              </a:rPr>
              <a:t>: Customised text to audio generation</a:t>
            </a:r>
          </a:p>
          <a:p>
            <a:r>
              <a:rPr lang="en-GB" sz="1750" b="1" dirty="0" err="1">
                <a:solidFill>
                  <a:srgbClr val="002868"/>
                </a:solidFill>
              </a:rPr>
              <a:t>GCDance</a:t>
            </a:r>
            <a:r>
              <a:rPr lang="en-GB" sz="1750" b="1" dirty="0">
                <a:solidFill>
                  <a:srgbClr val="002868"/>
                </a:solidFill>
              </a:rPr>
              <a:t>/</a:t>
            </a:r>
            <a:r>
              <a:rPr lang="en-GB" sz="1750" b="1" dirty="0" err="1">
                <a:solidFill>
                  <a:srgbClr val="002868"/>
                </a:solidFill>
              </a:rPr>
              <a:t>TeMuDance</a:t>
            </a:r>
            <a:r>
              <a:rPr lang="en-GB" sz="1750" dirty="0">
                <a:solidFill>
                  <a:srgbClr val="002868"/>
                </a:solidFill>
              </a:rPr>
              <a:t>:  Language guided music to dance generation</a:t>
            </a:r>
          </a:p>
        </p:txBody>
      </p:sp>
    </p:spTree>
    <p:extLst>
      <p:ext uri="{BB962C8B-B14F-4D97-AF65-F5344CB8AC3E}">
        <p14:creationId xmlns:p14="http://schemas.microsoft.com/office/powerpoint/2010/main" val="343367671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90D01-3BE6-CD5E-DC7D-194700819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1A2EB-0794-EE5B-686A-ED7E5D28D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(</a:t>
            </a:r>
            <a:r>
              <a:rPr lang="en-US" sz="3000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Large) Audio-Language Datasets</a:t>
            </a:r>
            <a:endParaRPr lang="en-GB" sz="3000" dirty="0">
              <a:solidFill>
                <a:srgbClr val="0070C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C929E-C2E2-E131-E0DA-6ACD42FF8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9050" y="1378535"/>
            <a:ext cx="5900532" cy="4336463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 err="1">
                <a:solidFill>
                  <a:srgbClr val="262626"/>
                </a:solidFill>
              </a:rPr>
              <a:t>AudioCaps</a:t>
            </a:r>
            <a:r>
              <a:rPr lang="en-GB" sz="2600" dirty="0">
                <a:solidFill>
                  <a:srgbClr val="262626"/>
                </a:solidFill>
              </a:rPr>
              <a:t> (Kim et al, 2019)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262626"/>
                </a:solidFill>
              </a:rPr>
              <a:t>Clotho (</a:t>
            </a:r>
            <a:r>
              <a:rPr lang="en-GB" sz="2600" dirty="0" err="1">
                <a:solidFill>
                  <a:srgbClr val="262626"/>
                </a:solidFill>
              </a:rPr>
              <a:t>Drossos</a:t>
            </a:r>
            <a:r>
              <a:rPr lang="en-GB" sz="2600" dirty="0">
                <a:solidFill>
                  <a:srgbClr val="262626"/>
                </a:solidFill>
              </a:rPr>
              <a:t> et al, 2020)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 err="1">
                <a:solidFill>
                  <a:srgbClr val="262626"/>
                </a:solidFill>
              </a:rPr>
              <a:t>SoundDescs</a:t>
            </a:r>
            <a:r>
              <a:rPr lang="en-GB" sz="2600" dirty="0">
                <a:solidFill>
                  <a:srgbClr val="262626"/>
                </a:solidFill>
              </a:rPr>
              <a:t> (Koepke et al, 2021)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262626"/>
                </a:solidFill>
              </a:rPr>
              <a:t>LAION-Audio-630K (Wu et al, 2023)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262626"/>
                </a:solidFill>
              </a:rPr>
              <a:t>Auto-ACD (Xu et al, 2024)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262626"/>
                </a:solidFill>
              </a:rPr>
              <a:t>Audio-FLAN (Xue et al, 2025)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 err="1">
                <a:solidFill>
                  <a:srgbClr val="262626"/>
                </a:solidFill>
              </a:rPr>
              <a:t>SeaBench</a:t>
            </a:r>
            <a:r>
              <a:rPr lang="en-GB" sz="2600" dirty="0">
                <a:solidFill>
                  <a:srgbClr val="262626"/>
                </a:solidFill>
              </a:rPr>
              <a:t>-Audio (Liu et al, 2025)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 err="1">
                <a:solidFill>
                  <a:srgbClr val="262626"/>
                </a:solidFill>
              </a:rPr>
              <a:t>MusicSem</a:t>
            </a:r>
            <a:r>
              <a:rPr lang="en-GB" sz="2600" dirty="0">
                <a:solidFill>
                  <a:srgbClr val="262626"/>
                </a:solidFill>
              </a:rPr>
              <a:t> (</a:t>
            </a:r>
            <a:r>
              <a:rPr lang="en-GB" sz="2600" dirty="0" err="1">
                <a:solidFill>
                  <a:srgbClr val="262626"/>
                </a:solidFill>
              </a:rPr>
              <a:t>Salganik</a:t>
            </a:r>
            <a:r>
              <a:rPr lang="en-GB" sz="2600" dirty="0">
                <a:solidFill>
                  <a:srgbClr val="262626"/>
                </a:solidFill>
              </a:rPr>
              <a:t> et al, 2026)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>
              <a:solidFill>
                <a:srgbClr val="262626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b="1" dirty="0" err="1">
                <a:solidFill>
                  <a:srgbClr val="262626"/>
                </a:solidFill>
              </a:rPr>
              <a:t>WavCaps</a:t>
            </a:r>
            <a:r>
              <a:rPr lang="en-GB" sz="2600" b="1" dirty="0">
                <a:solidFill>
                  <a:srgbClr val="262626"/>
                </a:solidFill>
              </a:rPr>
              <a:t> (Mei et al, 2023)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b="1" dirty="0">
                <a:solidFill>
                  <a:srgbClr val="262626"/>
                </a:solidFill>
              </a:rPr>
              <a:t>Sound-</a:t>
            </a:r>
            <a:r>
              <a:rPr lang="en-GB" sz="2600" b="1" dirty="0" err="1">
                <a:solidFill>
                  <a:srgbClr val="262626"/>
                </a:solidFill>
              </a:rPr>
              <a:t>VECaps</a:t>
            </a:r>
            <a:r>
              <a:rPr lang="en-GB" sz="2600" b="1" dirty="0">
                <a:solidFill>
                  <a:srgbClr val="262626"/>
                </a:solidFill>
              </a:rPr>
              <a:t> (Yuan et al, 2024)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b="1" dirty="0" err="1">
                <a:solidFill>
                  <a:srgbClr val="262626"/>
                </a:solidFill>
              </a:rPr>
              <a:t>AudioSetCaps</a:t>
            </a:r>
            <a:r>
              <a:rPr lang="en-GB" sz="2600" b="1" dirty="0">
                <a:solidFill>
                  <a:srgbClr val="262626"/>
                </a:solidFill>
              </a:rPr>
              <a:t> (Bai et al, 2025)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BB3E4EA-6710-B28F-E22A-3D3FDDCBE682}"/>
              </a:ext>
            </a:extLst>
          </p:cNvPr>
          <p:cNvSpPr txBox="1">
            <a:spLocks/>
          </p:cNvSpPr>
          <p:nvPr/>
        </p:nvSpPr>
        <p:spPr>
          <a:xfrm>
            <a:off x="6334536" y="1378535"/>
            <a:ext cx="5768012" cy="38792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kern="1200" baseline="0">
                <a:solidFill>
                  <a:schemeClr val="tx1"/>
                </a:solidFill>
                <a:latin typeface="+mj-lt"/>
                <a:ea typeface="+mn-ea"/>
                <a:cs typeface="Georgi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7030A0"/>
                </a:solidFill>
              </a:rPr>
              <a:t>CLEAR (</a:t>
            </a:r>
            <a:r>
              <a:rPr lang="en-GB" sz="2600" b="0" i="0" u="none" strike="noStrike" dirty="0" err="1">
                <a:solidFill>
                  <a:srgbClr val="7030A0"/>
                </a:solidFill>
                <a:effectLst/>
                <a:latin typeface="Lucida Grande"/>
              </a:rPr>
              <a:t>Abdelnour</a:t>
            </a:r>
            <a:r>
              <a:rPr lang="en-GB" sz="2600" dirty="0">
                <a:solidFill>
                  <a:srgbClr val="7030A0"/>
                </a:solidFill>
              </a:rPr>
              <a:t> et al, 2018)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7030A0"/>
                </a:solidFill>
              </a:rPr>
              <a:t>DAQA (</a:t>
            </a:r>
            <a:r>
              <a:rPr lang="en-GB" sz="2600" b="0" i="0" u="none" strike="noStrike" dirty="0">
                <a:solidFill>
                  <a:srgbClr val="7030A0"/>
                </a:solidFill>
                <a:effectLst/>
                <a:latin typeface="Lucida Grande"/>
              </a:rPr>
              <a:t>Fayek and Johnson, </a:t>
            </a:r>
            <a:r>
              <a:rPr lang="en-GB" sz="2600" dirty="0">
                <a:solidFill>
                  <a:srgbClr val="7030A0"/>
                </a:solidFill>
              </a:rPr>
              <a:t>2019)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7030A0"/>
                </a:solidFill>
              </a:rPr>
              <a:t>Clotho-AQA (Lipping et al, 2022)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7030A0"/>
                </a:solidFill>
              </a:rPr>
              <a:t>MUSIC-AVQA (Li et al, 2022)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 err="1">
                <a:solidFill>
                  <a:srgbClr val="7030A0"/>
                </a:solidFill>
              </a:rPr>
              <a:t>mClothoAQA</a:t>
            </a:r>
            <a:r>
              <a:rPr lang="en-GB" sz="2600" dirty="0">
                <a:solidFill>
                  <a:srgbClr val="7030A0"/>
                </a:solidFill>
              </a:rPr>
              <a:t> (Behera et al, 2023)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7030A0"/>
                </a:solidFill>
              </a:rPr>
              <a:t>OpenAQA-5M (Gong et al, 2023)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 err="1">
                <a:solidFill>
                  <a:srgbClr val="7030A0"/>
                </a:solidFill>
              </a:rPr>
              <a:t>AudioMCQ</a:t>
            </a:r>
            <a:r>
              <a:rPr lang="en-GB" sz="2600" dirty="0">
                <a:solidFill>
                  <a:srgbClr val="7030A0"/>
                </a:solidFill>
              </a:rPr>
              <a:t> (He et al, 2025)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7030A0"/>
                </a:solidFill>
              </a:rPr>
              <a:t>Audio Flamingo 3 (Goel et al, 2025)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 err="1">
                <a:solidFill>
                  <a:srgbClr val="7030A0"/>
                </a:solidFill>
              </a:rPr>
              <a:t>Jamendo</a:t>
            </a:r>
            <a:r>
              <a:rPr lang="en-GB" sz="2600" dirty="0">
                <a:solidFill>
                  <a:srgbClr val="7030A0"/>
                </a:solidFill>
              </a:rPr>
              <a:t>-MT-QA (Koh et al, 2026)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/>
          </a:p>
          <a:p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334784779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7EE18-9DC2-0FC6-E14D-8439CF9F0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619BB-0FF7-985D-EDC7-E7DBA0171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Large Audio-</a:t>
            </a:r>
            <a:r>
              <a:rPr lang="en-US" altLang="zh-CN" sz="3000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Language Models- Recent Progress</a:t>
            </a:r>
            <a:endParaRPr lang="en-GB" sz="3000" dirty="0">
              <a:solidFill>
                <a:srgbClr val="0070C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9B635F-0B12-3DF8-D553-5317B32EC81D}"/>
              </a:ext>
            </a:extLst>
          </p:cNvPr>
          <p:cNvSpPr txBox="1"/>
          <p:nvPr/>
        </p:nvSpPr>
        <p:spPr>
          <a:xfrm>
            <a:off x="1816376" y="6065316"/>
            <a:ext cx="10068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https://sakshi113.github.io/mmau_homepage/#leaderboard-v15-parsed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B90EC4-53C3-B66F-9E07-8F4ED7CF0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64" y="1023001"/>
            <a:ext cx="7429876" cy="485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06521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D50D5-B386-AC32-FBE9-F5E33735F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B3AD-307B-30D0-632B-EB9E1B40F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Trends and Open Questions in </a:t>
            </a:r>
            <a:r>
              <a:rPr lang="en-US" sz="3000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LLAMs </a:t>
            </a:r>
            <a:endParaRPr lang="en-GB" sz="3000" dirty="0">
              <a:solidFill>
                <a:srgbClr val="0070C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A78B004-7471-3694-A348-A19DD117ED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25556" y="1026547"/>
            <a:ext cx="11141765" cy="5663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sng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Open challenges: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Fusion of audio and language models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: aligning/fusing audio-text data</a:t>
            </a:r>
          </a:p>
          <a:p>
            <a:pPr marL="285750" indent="-285750" defTabSz="914400" eaLnBrk="0" fontAlgn="base" hangingPunct="0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Applications to audio tasks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: addressing existing challenges in audio tasks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Extending to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multi-modality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 text, audio, visual, or more modalities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Data scarcity</a:t>
            </a:r>
            <a:r>
              <a:rPr lang="en-US" altLang="en-US" sz="1800" dirty="0">
                <a:latin typeface="Arial" panose="020B0604020202020204" pitchFamily="34" charset="0"/>
              </a:rPr>
              <a:t>: 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audio-language dataset shortage for building audio-language models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800" b="1" dirty="0">
                <a:solidFill>
                  <a:srgbClr val="262626"/>
                </a:solidFill>
                <a:latin typeface="Arial" panose="020B0604020202020204" pitchFamily="34" charset="0"/>
              </a:rPr>
              <a:t>Extending to multi-tasks</a:t>
            </a:r>
            <a:r>
              <a:rPr lang="en-US" altLang="en-US" sz="1800" dirty="0">
                <a:solidFill>
                  <a:srgbClr val="262626"/>
                </a:solidFill>
                <a:latin typeface="Arial" panose="020B0604020202020204" pitchFamily="34" charset="0"/>
              </a:rPr>
              <a:t>: exploring in new tasks &amp; solving multi-task problems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rgbClr val="262626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Multi-lingual models and datasets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lacking multi-lingual models and datasets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Real-time streaming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demands for real-time processing for applications in live captioning, gaming, and customer service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Low-resource language support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 growing interest in training models for underrepresented languages for inclusiveness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1800" b="1" dirty="0">
                <a:solidFill>
                  <a:srgbClr val="262626"/>
                </a:solidFill>
                <a:latin typeface="Arial" panose="020B0604020202020204" pitchFamily="34" charset="0"/>
              </a:rPr>
              <a:t>Safety issues</a:t>
            </a:r>
            <a:r>
              <a:rPr lang="en-US" altLang="en-US" sz="1800" dirty="0">
                <a:solidFill>
                  <a:srgbClr val="262626"/>
                </a:solidFill>
                <a:latin typeface="Arial" panose="020B0604020202020204" pitchFamily="34" charset="0"/>
              </a:rPr>
              <a:t>: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rgbClr val="262626"/>
                </a:solidFill>
                <a:latin typeface="Arial" panose="020B0604020202020204" pitchFamily="34" charset="0"/>
              </a:rPr>
              <a:t>growing concerns about </a:t>
            </a:r>
            <a:r>
              <a:rPr lang="en-GB" altLang="en-US" sz="1800" dirty="0">
                <a:solidFill>
                  <a:srgbClr val="262626"/>
                </a:solidFill>
                <a:latin typeface="Arial" panose="020B0604020202020204" pitchFamily="34" charset="0"/>
              </a:rPr>
              <a:t>t</a:t>
            </a:r>
            <a:r>
              <a:rPr lang="en-GB" sz="1800" dirty="0">
                <a:solidFill>
                  <a:srgbClr val="262626"/>
                </a:solidFill>
                <a:latin typeface="Arial" panose="020B0604020202020204" pitchFamily="34" charset="0"/>
              </a:rPr>
              <a:t>oxicity and privacy issues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altLang="en-US" sz="1800" b="1" dirty="0">
                <a:solidFill>
                  <a:srgbClr val="262626"/>
                </a:solidFill>
                <a:latin typeface="Arial" panose="020B0604020202020204" pitchFamily="34" charset="0"/>
              </a:rPr>
              <a:t>Explaining models</a:t>
            </a:r>
            <a:r>
              <a:rPr lang="en-GB" altLang="en-US" sz="1800" dirty="0">
                <a:solidFill>
                  <a:srgbClr val="262626"/>
                </a:solidFill>
                <a:latin typeface="Arial" panose="020B0604020202020204" pitchFamily="34" charset="0"/>
              </a:rPr>
              <a:t>: explaining and interpreting different choices and decisions made by the model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1800" b="1" dirty="0">
                <a:solidFill>
                  <a:srgbClr val="262626"/>
                </a:solidFill>
                <a:latin typeface="Arial" panose="020B0604020202020204" pitchFamily="34" charset="0"/>
              </a:rPr>
              <a:t>Object </a:t>
            </a:r>
            <a:r>
              <a:rPr lang="en-GB" sz="1800" b="1" dirty="0">
                <a:solidFill>
                  <a:srgbClr val="262626"/>
                </a:solidFill>
                <a:latin typeface="Arial" panose="020B0604020202020204" pitchFamily="34" charset="0"/>
              </a:rPr>
              <a:t>hallucination</a:t>
            </a:r>
            <a:r>
              <a:rPr lang="en-GB" altLang="en-US" sz="1800" dirty="0">
                <a:solidFill>
                  <a:srgbClr val="262626"/>
                </a:solidFill>
                <a:latin typeface="Arial" panose="020B0604020202020204" pitchFamily="34" charset="0"/>
              </a:rPr>
              <a:t>:</a:t>
            </a:r>
            <a:r>
              <a:rPr lang="en-GB" altLang="en-US" sz="1800" b="1" dirty="0">
                <a:solidFill>
                  <a:srgbClr val="262626"/>
                </a:solidFill>
                <a:latin typeface="Arial" panose="020B0604020202020204" pitchFamily="34" charset="0"/>
              </a:rPr>
              <a:t> </a:t>
            </a:r>
            <a:r>
              <a:rPr lang="en-GB" sz="1800" dirty="0">
                <a:solidFill>
                  <a:srgbClr val="262626"/>
                </a:solidFill>
                <a:latin typeface="Arial" panose="020B0604020202020204" pitchFamily="34" charset="0"/>
              </a:rPr>
              <a:t>struggling in answering discriminative questions related to the identification of specific object sounds within an audio clip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1800" b="1" dirty="0">
                <a:solidFill>
                  <a:srgbClr val="262626"/>
                </a:solidFill>
                <a:latin typeface="Arial" panose="020B0604020202020204" pitchFamily="34" charset="0"/>
              </a:rPr>
              <a:t>Performance evaluations</a:t>
            </a:r>
            <a:r>
              <a:rPr lang="en-GB" altLang="en-US" sz="1800" dirty="0">
                <a:solidFill>
                  <a:srgbClr val="262626"/>
                </a:solidFill>
                <a:latin typeface="Arial" panose="020B0604020202020204" pitchFamily="34" charset="0"/>
              </a:rPr>
              <a:t>:</a:t>
            </a:r>
            <a:r>
              <a:rPr lang="en-GB" altLang="en-US" sz="1800" b="1" dirty="0">
                <a:solidFill>
                  <a:srgbClr val="262626"/>
                </a:solidFill>
                <a:latin typeface="Arial" panose="020B0604020202020204" pitchFamily="34" charset="0"/>
              </a:rPr>
              <a:t> </a:t>
            </a:r>
            <a:r>
              <a:rPr lang="en-GB" altLang="en-US" sz="1800" dirty="0">
                <a:solidFill>
                  <a:srgbClr val="262626"/>
                </a:solidFill>
                <a:latin typeface="Arial" panose="020B0604020202020204" pitchFamily="34" charset="0"/>
              </a:rPr>
              <a:t>lack of common evaluation protocols, tools and benchmarks</a:t>
            </a:r>
            <a:endParaRPr lang="en-US" altLang="en-US" sz="1800" dirty="0">
              <a:solidFill>
                <a:srgbClr val="262626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sng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Applications</a:t>
            </a:r>
            <a:r>
              <a:rPr kumimoji="0" lang="en-US" altLang="en-US" sz="1800" b="0" i="0" u="sng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Arial" panose="020B0604020202020204" pitchFamily="34" charset="0"/>
              </a:rPr>
              <a:t>: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1800" dirty="0">
                <a:solidFill>
                  <a:srgbClr val="262626"/>
                </a:solidFill>
                <a:latin typeface="Arial" panose="020B0604020202020204" pitchFamily="34" charset="0"/>
              </a:rPr>
              <a:t>Accessibility, voice assistants, content creation, and human-computer interaction</a:t>
            </a:r>
            <a:endParaRPr lang="en-US" altLang="en-US" sz="1800" dirty="0">
              <a:solidFill>
                <a:srgbClr val="26262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25682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8515D-4FE6-628C-D447-992879735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B6A9A-EBE6-D901-AE58-000A43EE6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Typical Methods for Fusing Audio and Language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984438-FDFC-F054-35F5-9B19F5CB2637}"/>
              </a:ext>
            </a:extLst>
          </p:cNvPr>
          <p:cNvSpPr txBox="1"/>
          <p:nvPr/>
        </p:nvSpPr>
        <p:spPr>
          <a:xfrm>
            <a:off x="1083365" y="1421296"/>
            <a:ext cx="923345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Aligning audio-texts with contrastive pretraining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Examples: CLAP, CLAP-LAION, </a:t>
            </a:r>
            <a:r>
              <a:rPr lang="en-US" altLang="en-US" sz="2000" dirty="0" err="1">
                <a:latin typeface="Arial" panose="020B0604020202020204" pitchFamily="34" charset="0"/>
              </a:rPr>
              <a:t>AudioCLIP</a:t>
            </a:r>
            <a:r>
              <a:rPr lang="en-US" altLang="en-US" sz="2000" dirty="0">
                <a:latin typeface="Arial" panose="020B0604020202020204" pitchFamily="34" charset="0"/>
              </a:rPr>
              <a:t>, Wav2CLIP, T-CLAP, etc.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Tokenizing audio and texts, then followed by LLMs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Examples: Moshi, VITA, LSLM, </a:t>
            </a:r>
            <a:r>
              <a:rPr lang="en-US" altLang="en-US" sz="2000" dirty="0" err="1">
                <a:latin typeface="Arial" panose="020B0604020202020204" pitchFamily="34" charset="0"/>
              </a:rPr>
              <a:t>Voicebox</a:t>
            </a:r>
            <a:r>
              <a:rPr lang="en-US" altLang="en-US" sz="2000" dirty="0"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latin typeface="Arial" panose="020B0604020202020204" pitchFamily="34" charset="0"/>
              </a:rPr>
              <a:t>FunAudioLLM</a:t>
            </a:r>
            <a:r>
              <a:rPr lang="en-US" altLang="en-US" sz="2000" dirty="0"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latin typeface="Arial" panose="020B0604020202020204" pitchFamily="34" charset="0"/>
              </a:rPr>
              <a:t>LauraGPT</a:t>
            </a:r>
            <a:r>
              <a:rPr lang="en-US" altLang="en-US" sz="2000" dirty="0">
                <a:latin typeface="Arial" panose="020B0604020202020204" pitchFamily="34" charset="0"/>
              </a:rPr>
              <a:t>, etc. 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Fusing </a:t>
            </a:r>
            <a:r>
              <a:rPr lang="en-US" altLang="en-US" sz="2000" dirty="0">
                <a:latin typeface="Arial" panose="020B0604020202020204" pitchFamily="34" charset="0"/>
              </a:rPr>
              <a:t>embeddings with cross-attention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Examples: Q-former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Cascading acoustic models with LLMs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Examples: naive ASR+LLM+TTS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Combination of the above schemes</a:t>
            </a: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Examples: SPIRIT-LM, Spectron, etc.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800100" lvl="1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6295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7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D9F2-1388-BB4D-8147-DE03C0F6E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149" y="416412"/>
            <a:ext cx="8378512" cy="513088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0070C0"/>
                </a:solidFill>
              </a:rPr>
              <a:t>Task 1: Audio to Text Generation </a:t>
            </a:r>
            <a:endParaRPr lang="x-none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9F6724-1773-3F4A-BF4F-8D3220668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14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9CCD0A-EE12-4840-A4B6-5A18D4C7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197" y="144323"/>
            <a:ext cx="1564441" cy="47072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488E85D-4B0A-B444-A68B-DB669B503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2899" y="1206058"/>
            <a:ext cx="6647378" cy="533858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x-none" sz="1600" b="1" dirty="0">
                <a:solidFill>
                  <a:schemeClr val="tx1"/>
                </a:solidFill>
              </a:rPr>
              <a:t> </a:t>
            </a:r>
            <a:r>
              <a:rPr lang="x-none" sz="2000" b="1" dirty="0">
                <a:solidFill>
                  <a:srgbClr val="7030A0"/>
                </a:solidFill>
                <a:latin typeface="+mn-lt"/>
              </a:rPr>
              <a:t>Automated audio captioning </a:t>
            </a:r>
            <a:r>
              <a:rPr lang="x-none" sz="2000" dirty="0">
                <a:solidFill>
                  <a:schemeClr val="tx1"/>
                </a:solidFill>
                <a:latin typeface="+mn-lt"/>
              </a:rPr>
              <a:t>(AAC) is a cross-modal translation task which aims at generating a natural language description given an audio clip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.</a:t>
            </a:r>
            <a:endParaRPr lang="x-none" sz="2000" dirty="0">
              <a:solidFill>
                <a:schemeClr val="tx1"/>
              </a:solidFill>
              <a:latin typeface="+mn-lt"/>
            </a:endParaRPr>
          </a:p>
          <a:p>
            <a:pPr>
              <a:buFont typeface="Wingdings" pitchFamily="2" charset="2"/>
              <a:buChar char="§"/>
            </a:pPr>
            <a:r>
              <a:rPr lang="x-none" sz="2000" dirty="0">
                <a:solidFill>
                  <a:schemeClr val="tx1"/>
                </a:solidFill>
                <a:latin typeface="+mn-lt"/>
              </a:rPr>
              <a:t> This task requires detecting the audio events and their spatial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-</a:t>
            </a:r>
            <a:r>
              <a:rPr lang="x-none" sz="2000" dirty="0">
                <a:solidFill>
                  <a:schemeClr val="tx1"/>
                </a:solidFill>
                <a:latin typeface="+mn-lt"/>
              </a:rPr>
              <a:t>temporal relationships and describing these information using natural language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.</a:t>
            </a:r>
            <a:endParaRPr lang="x-none" sz="2000" dirty="0">
              <a:solidFill>
                <a:schemeClr val="tx1"/>
              </a:solidFill>
              <a:latin typeface="+mn-lt"/>
            </a:endParaRPr>
          </a:p>
          <a:p>
            <a:pPr>
              <a:buFont typeface="Wingdings" pitchFamily="2" charset="2"/>
              <a:buChar char="§"/>
            </a:pPr>
            <a:r>
              <a:rPr lang="x-none" sz="2000" dirty="0">
                <a:solidFill>
                  <a:schemeClr val="tx1"/>
                </a:solidFill>
                <a:latin typeface="+mn-lt"/>
              </a:rPr>
              <a:t> Applications</a:t>
            </a:r>
          </a:p>
          <a:p>
            <a:pPr lvl="1">
              <a:buFont typeface="Wingdings" pitchFamily="2" charset="2"/>
              <a:buChar char="§"/>
            </a:pPr>
            <a:r>
              <a:rPr lang="x-none" sz="2000" dirty="0">
                <a:solidFill>
                  <a:schemeClr val="tx1"/>
                </a:solidFill>
                <a:latin typeface="+mn-lt"/>
              </a:rPr>
              <a:t>Audio retrieval</a:t>
            </a:r>
          </a:p>
          <a:p>
            <a:pPr lvl="1">
              <a:buFont typeface="Wingdings" pitchFamily="2" charset="2"/>
              <a:buChar char="§"/>
            </a:pPr>
            <a:r>
              <a:rPr lang="x-none" sz="2000" dirty="0">
                <a:solidFill>
                  <a:schemeClr val="tx1"/>
                </a:solidFill>
                <a:latin typeface="+mn-lt"/>
              </a:rPr>
              <a:t>Assist hearing-impared to understand environmental sounds</a:t>
            </a:r>
          </a:p>
          <a:p>
            <a:pPr lvl="1">
              <a:buFont typeface="Wingdings" pitchFamily="2" charset="2"/>
              <a:buChar char="§"/>
            </a:pPr>
            <a:r>
              <a:rPr lang="x-none" sz="2000" dirty="0">
                <a:solidFill>
                  <a:schemeClr val="tx1"/>
                </a:solidFill>
                <a:latin typeface="+mn-lt"/>
              </a:rPr>
              <a:t>Subtitle for sounds in TV programs</a:t>
            </a:r>
          </a:p>
          <a:p>
            <a:pPr>
              <a:buFont typeface="Wingdings" pitchFamily="2" charset="2"/>
              <a:buChar char="§"/>
            </a:pPr>
            <a:r>
              <a:rPr lang="x-none" sz="2000" dirty="0">
                <a:solidFill>
                  <a:schemeClr val="tx1"/>
                </a:solidFill>
                <a:latin typeface="+mn-lt"/>
              </a:rPr>
              <a:t> AAC started in 2017, and has received increasing attention in recent 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three</a:t>
            </a:r>
            <a:r>
              <a:rPr lang="x-none" sz="2000" dirty="0">
                <a:solidFill>
                  <a:schemeClr val="tx1"/>
                </a:solidFill>
                <a:latin typeface="+mn-lt"/>
              </a:rPr>
              <a:t> years with freely available datasets released and being held as a task in DCASE 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C</a:t>
            </a:r>
            <a:r>
              <a:rPr lang="x-none" sz="2000" dirty="0">
                <a:solidFill>
                  <a:schemeClr val="tx1"/>
                </a:solidFill>
                <a:latin typeface="+mn-lt"/>
              </a:rPr>
              <a:t>hallenge</a:t>
            </a:r>
            <a:r>
              <a:rPr lang="en-US" sz="2000" dirty="0">
                <a:solidFill>
                  <a:schemeClr val="tx1"/>
                </a:solidFill>
                <a:latin typeface="+mn-lt"/>
              </a:rPr>
              <a:t>s 2020-2022</a:t>
            </a:r>
            <a:r>
              <a:rPr lang="x-none" sz="20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marL="0" indent="0">
              <a:buNone/>
            </a:pPr>
            <a:endParaRPr lang="x-none" sz="1600" dirty="0">
              <a:solidFill>
                <a:schemeClr val="tx1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D95D693-1B8D-CD4B-9157-69A398192BB5}"/>
              </a:ext>
            </a:extLst>
          </p:cNvPr>
          <p:cNvSpPr/>
          <p:nvPr/>
        </p:nvSpPr>
        <p:spPr>
          <a:xfrm>
            <a:off x="9245851" y="3184968"/>
            <a:ext cx="1227215" cy="650569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AAC system</a:t>
            </a:r>
          </a:p>
        </p:txBody>
      </p:sp>
      <p:pic>
        <p:nvPicPr>
          <p:cNvPr id="9" name="Picture 8" descr="A picture containing night, dark, silhouette&#10;&#10;Description automatically generated">
            <a:extLst>
              <a:ext uri="{FF2B5EF4-FFF2-40B4-BE49-F238E27FC236}">
                <a16:creationId xmlns:a16="http://schemas.microsoft.com/office/drawing/2014/main" id="{D98FED07-F304-264C-B07A-D412AAAEA8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904" y="1488868"/>
            <a:ext cx="1503688" cy="12233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66980DE-5788-E244-BEEF-6609D5A1F33C}"/>
              </a:ext>
            </a:extLst>
          </p:cNvPr>
          <p:cNvSpPr txBox="1"/>
          <p:nvPr/>
        </p:nvSpPr>
        <p:spPr>
          <a:xfrm>
            <a:off x="8057237" y="4425131"/>
            <a:ext cx="36044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“a woman talks nearby as water pours”</a:t>
            </a:r>
            <a:endParaRPr lang="x-none" sz="16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B6D49DC-5EFD-FB4D-A1E1-28F9816E721A}"/>
              </a:ext>
            </a:extLst>
          </p:cNvPr>
          <p:cNvCxnSpPr>
            <a:cxnSpLocks/>
            <a:stCxn id="9" idx="2"/>
            <a:endCxn id="8" idx="0"/>
          </p:cNvCxnSpPr>
          <p:nvPr/>
        </p:nvCxnSpPr>
        <p:spPr>
          <a:xfrm>
            <a:off x="9854748" y="2712237"/>
            <a:ext cx="4711" cy="4727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727D48E-49ED-1148-8CE0-06420FBF7254}"/>
              </a:ext>
            </a:extLst>
          </p:cNvPr>
          <p:cNvCxnSpPr>
            <a:stCxn id="8" idx="2"/>
            <a:endCxn id="10" idx="0"/>
          </p:cNvCxnSpPr>
          <p:nvPr/>
        </p:nvCxnSpPr>
        <p:spPr>
          <a:xfrm>
            <a:off x="9859459" y="3835537"/>
            <a:ext cx="0" cy="5895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212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9F6724-1773-3F4A-BF4F-8D3220668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2ABAA4-5EBE-4E82-8762-4025E75A148F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9CCD0A-EE12-4840-A4B6-5A18D4C7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104" y="103629"/>
            <a:ext cx="1531972" cy="47073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CDCE4FD-910B-024A-9526-072C247B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059" y="-233680"/>
            <a:ext cx="8770479" cy="88392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An Example: CNN-Transformer Encoder-Decoder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endParaRPr lang="x-none" sz="2600" dirty="0">
              <a:solidFill>
                <a:srgbClr val="0070C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94146"/>
            <a:ext cx="5828326" cy="527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FB75E21-D544-40FF-9507-B530F2DEF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9109" y="951815"/>
            <a:ext cx="3862712" cy="3322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Common challenges in automated audio captioning</a:t>
            </a:r>
            <a:r>
              <a:rPr lang="en-GB" dirty="0"/>
              <a:t>:</a:t>
            </a:r>
            <a:r>
              <a:rPr lang="x-none" dirty="0"/>
              <a:t> </a:t>
            </a:r>
            <a:endParaRPr lang="en-GB" dirty="0"/>
          </a:p>
          <a:p>
            <a:pPr>
              <a:spcBef>
                <a:spcPts val="600"/>
              </a:spcBef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 Data scarcity</a:t>
            </a:r>
          </a:p>
          <a:p>
            <a:pPr>
              <a:spcBef>
                <a:spcPts val="600"/>
              </a:spcBef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 Representations of audio, text and audio-text </a:t>
            </a:r>
            <a:endParaRPr lang="en-US" sz="180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Diversity of captions</a:t>
            </a:r>
            <a:endParaRPr lang="en-US" sz="1800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buFont typeface="Wingdings" pitchFamily="2" charset="2"/>
              <a:buChar char="§"/>
            </a:pPr>
            <a:r>
              <a:rPr lang="en-GB" dirty="0">
                <a:solidFill>
                  <a:schemeClr val="tx1"/>
                </a:solidFill>
              </a:rPr>
              <a:t> Multi-lingual captioning</a:t>
            </a:r>
          </a:p>
          <a:p>
            <a:pPr>
              <a:spcBef>
                <a:spcPts val="600"/>
              </a:spcBef>
              <a:buFont typeface="Wingdings" pitchFamily="2" charset="2"/>
              <a:buChar char="§"/>
            </a:pPr>
            <a:r>
              <a:rPr lang="en-GB" dirty="0">
                <a:solidFill>
                  <a:schemeClr val="tx1"/>
                </a:solidFill>
              </a:rPr>
              <a:t> Interactions with other modalities (e.g. vision) </a:t>
            </a:r>
          </a:p>
          <a:p>
            <a:pPr>
              <a:spcBef>
                <a:spcPts val="600"/>
              </a:spcBef>
              <a:buFont typeface="Wingdings" pitchFamily="2" charset="2"/>
              <a:buChar char="§"/>
            </a:pPr>
            <a:r>
              <a:rPr lang="en-GB" dirty="0">
                <a:solidFill>
                  <a:schemeClr val="tx1"/>
                </a:solidFill>
              </a:rPr>
              <a:t>….</a:t>
            </a:r>
            <a:endParaRPr lang="x-none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092273-80F7-0039-0940-F8C7DDE85A4C}"/>
              </a:ext>
            </a:extLst>
          </p:cNvPr>
          <p:cNvSpPr txBox="1"/>
          <p:nvPr/>
        </p:nvSpPr>
        <p:spPr>
          <a:xfrm>
            <a:off x="5039139" y="4343399"/>
            <a:ext cx="702696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41383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Y. Hou, Q. Ren, A. Mitchell, W. Wang, J. Kang, T.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383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Belpaeme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41383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and D. </a:t>
            </a:r>
            <a:r>
              <a:rPr kumimoji="0" lang="en-GB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383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Botteldooren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41383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"Soundscape Captioning using Sound Affective Quality Network and Large Language Model," </a:t>
            </a: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41383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IEEE Transactions on Multimedia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41383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2026.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41383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Y. Zhu, Y. Zhang, L. Xiao, W. Wang, and A. Men, "Zero-shot Diverse Audio Captioning with Diffusion Models", </a:t>
            </a: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41383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Knowledge Based Systems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41383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2026.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Y. Zhang, X. Xu, R. Du, H. Liu, Y. Dong, Z.-H. Tan, W. Wang, and Z. Ma, "Zero-Shot Audio Captioning Using Soft and Hard Prompts," </a:t>
            </a: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41383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IEEE Transactions on Audio Speech and Language Processing, 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vol. 33, pp. 2045 - 2058, May 2025.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Y. Zhang, H. Yu, R. Du, Z.-H. Tan, W. Wang, Z. Ma, Y. Dong, "ACTUAL: audio captioning with caption feature space regularization," </a:t>
            </a: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41383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IEEE/ACM Transactions on Audio Speech and Language Processing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vol. 31, pp. 2643 - 2657, 2023.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X. Mei, X. Liu, M. 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Plumbley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and W. Wang, "Automated audio captioning: an overview of recent progress and new challenges", </a:t>
            </a:r>
            <a:r>
              <a:rPr kumimoji="0" lang="en-GB" sz="1100" b="1" i="1" u="none" strike="noStrike" kern="1200" cap="none" spc="0" normalizeH="0" baseline="0" noProof="0" dirty="0">
                <a:ln>
                  <a:noFill/>
                </a:ln>
                <a:solidFill>
                  <a:srgbClr val="41383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EURASIP Journal on Audio Speech and Music Processing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2022.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F. Xiao, J. Guan, H. Lan, Q. Zhu, and W. Wang, "Local information assisted attention-free decoder for audio captioning," </a:t>
            </a: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IEEE Signal Processing Letters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vol. 29, pp. 1604-1608, 2022.</a:t>
            </a:r>
          </a:p>
        </p:txBody>
      </p:sp>
    </p:spTree>
    <p:extLst>
      <p:ext uri="{BB962C8B-B14F-4D97-AF65-F5344CB8AC3E}">
        <p14:creationId xmlns:p14="http://schemas.microsoft.com/office/powerpoint/2010/main" val="227165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EE7B5BC-D257-A000-54BD-2B6103FA0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184" y="361480"/>
            <a:ext cx="10058400" cy="558755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0070C0"/>
                </a:solidFill>
              </a:rPr>
              <a:t>Audio Captioning Demos</a:t>
            </a:r>
            <a:endParaRPr lang="x-none" dirty="0">
              <a:solidFill>
                <a:srgbClr val="0070C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75407-B719-6709-4B63-2DFABA7D1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CE3C-4D92-0844-94C3-BBB9372B6AF3}" type="datetime1">
              <a:rPr lang="en-US" smtClean="0"/>
              <a:t>7/28/2026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CF7046-EC9F-F2CB-4ACF-B5283A297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830" y="129600"/>
            <a:ext cx="1531972" cy="463759"/>
          </a:xfrm>
          <a:prstGeom prst="rect">
            <a:avLst/>
          </a:prstGeom>
        </p:spPr>
      </p:pic>
      <p:pic>
        <p:nvPicPr>
          <p:cNvPr id="9" name="AudioCaptioning Demos">
            <a:hlinkClick r:id="" action="ppaction://media"/>
            <a:extLst>
              <a:ext uri="{FF2B5EF4-FFF2-40B4-BE49-F238E27FC236}">
                <a16:creationId xmlns:a16="http://schemas.microsoft.com/office/drawing/2014/main" id="{7577FCFB-1ACF-5039-328D-F17AC1FDED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71722" y="1262544"/>
            <a:ext cx="9564094" cy="537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6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E876FA-1B67-FE60-10EE-3A1F71FFE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9346A-DA97-6829-12A2-F186D3197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184" y="527539"/>
            <a:ext cx="9097590" cy="513088"/>
          </a:xfrm>
        </p:spPr>
        <p:txBody>
          <a:bodyPr>
            <a:normAutofit fontScale="90000"/>
          </a:bodyPr>
          <a:lstStyle/>
          <a:p>
            <a:r>
              <a:rPr lang="en-US" sz="3300" dirty="0">
                <a:solidFill>
                  <a:srgbClr val="0070C0"/>
                </a:solidFill>
              </a:rPr>
              <a:t>Task 2: Audio Question Answering &amp; Reasoning</a:t>
            </a:r>
            <a:endParaRPr lang="x-none" sz="3300" b="1" dirty="0">
              <a:solidFill>
                <a:srgbClr val="0070C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37AE75-506C-B3B4-E6F8-903673D75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739" y="163634"/>
            <a:ext cx="1534181" cy="4707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29904E-9E5C-0F39-04FE-13BA0F167C17}"/>
              </a:ext>
            </a:extLst>
          </p:cNvPr>
          <p:cNvSpPr txBox="1"/>
          <p:nvPr/>
        </p:nvSpPr>
        <p:spPr>
          <a:xfrm>
            <a:off x="740216" y="5974384"/>
            <a:ext cx="100439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J. Liang, X. Liu, W. Wang, M. D. </a:t>
            </a:r>
            <a:r>
              <a:rPr kumimoji="0" lang="en-US" sz="1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Plumbley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H. Phan, E. </a:t>
            </a:r>
            <a:r>
              <a:rPr kumimoji="0" lang="en-US" sz="14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Benetos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“</a:t>
            </a: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Acoustic </a:t>
            </a: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Prompt</a:t>
            </a: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Tuning: Empowering Large Language Models with Audition Capabilities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”, </a:t>
            </a:r>
            <a:r>
              <a:rPr kumimoji="0" lang="en-US" sz="14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IEEE Transactions on Audio Speech and Language Processing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, vol. 33, </a:t>
            </a:r>
            <a:r>
              <a:rPr lang="en-GB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949 - 961,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2025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. </a:t>
            </a:r>
            <a:r>
              <a:rPr lang="en-GB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arXiv:2312.00249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5CC4C6-D5AD-814D-085F-EBEE0B102789}"/>
              </a:ext>
            </a:extLst>
          </p:cNvPr>
          <p:cNvSpPr txBox="1"/>
          <p:nvPr/>
        </p:nvSpPr>
        <p:spPr>
          <a:xfrm>
            <a:off x="630888" y="1243845"/>
            <a:ext cx="61706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coustic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rompt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uning (APT):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an adapter extending LLMs/VLMs to the audio domain using an improved soft-prompting approach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Google Shape;205;p21">
            <a:extLst>
              <a:ext uri="{FF2B5EF4-FFF2-40B4-BE49-F238E27FC236}">
                <a16:creationId xmlns:a16="http://schemas.microsoft.com/office/drawing/2014/main" id="{08DBB000-9947-7046-7AB4-957525BF945E}"/>
              </a:ext>
            </a:extLst>
          </p:cNvPr>
          <p:cNvSpPr txBox="1"/>
          <p:nvPr/>
        </p:nvSpPr>
        <p:spPr>
          <a:xfrm>
            <a:off x="630887" y="2190261"/>
            <a:ext cx="5919742" cy="3614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91425" anchor="t" anchorCtr="0">
            <a:normAutofit lnSpcReduction="10000"/>
          </a:bodyPr>
          <a:lstStyle/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Motivation:</a:t>
            </a:r>
          </a:p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Existing works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on LALMs used pretrained audio embeddings as soft prompt and adjust the LLM with 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arameter-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fficient 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ine-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uning (PEFT).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However, they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cannot generalize to multi-modal setting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, e.g., audio-visual language models.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46464A"/>
              </a:buClr>
              <a:buSzPts val="2000"/>
              <a:buFont typeface="Arial" panose="020B0604020202020204" pitchFamily="34" charset="0"/>
              <a:buChar char="•"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Can we extend the off-the-shelf language models to the audio domain rather than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training a dedicated LLM (~7B to 70B)?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8" name="Google Shape;207;p21">
            <a:extLst>
              <a:ext uri="{FF2B5EF4-FFF2-40B4-BE49-F238E27FC236}">
                <a16:creationId xmlns:a16="http://schemas.microsoft.com/office/drawing/2014/main" id="{DF1CF811-F82D-FA4D-479D-BDF603B7E1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21152" y="1137990"/>
            <a:ext cx="3981450" cy="438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208;p21">
            <a:extLst>
              <a:ext uri="{FF2B5EF4-FFF2-40B4-BE49-F238E27FC236}">
                <a16:creationId xmlns:a16="http://schemas.microsoft.com/office/drawing/2014/main" id="{472D113C-4682-27C1-FC43-CB9C23B844E6}"/>
              </a:ext>
            </a:extLst>
          </p:cNvPr>
          <p:cNvSpPr txBox="1"/>
          <p:nvPr/>
        </p:nvSpPr>
        <p:spPr>
          <a:xfrm>
            <a:off x="6471116" y="5589003"/>
            <a:ext cx="5559696" cy="430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91425" anchor="t" anchorCtr="0">
            <a:normAutofit fontScale="85000"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Fig.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 example of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an audio LLM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structure 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LTU (Gong et al, 2023)).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0062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BD549-DA54-A24F-2450-DA2E38DD1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9919C-10E8-5823-B228-64A6A351F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184" y="527539"/>
            <a:ext cx="9097590" cy="5130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Audio Reasoning – </a:t>
            </a:r>
            <a:r>
              <a:rPr lang="en-US" b="1" dirty="0">
                <a:solidFill>
                  <a:srgbClr val="0070C0"/>
                </a:solidFill>
              </a:rPr>
              <a:t>APT</a:t>
            </a:r>
            <a:endParaRPr lang="x-none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A0101A-1E11-789A-8887-53B11E03C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2ABAA4-5EBE-4E82-8762-4025E75A148F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93486B-77AB-892A-7FEF-E8220B025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739" y="163634"/>
            <a:ext cx="1534181" cy="470731"/>
          </a:xfrm>
          <a:prstGeom prst="rect">
            <a:avLst/>
          </a:prstGeom>
        </p:spPr>
      </p:pic>
      <p:pic>
        <p:nvPicPr>
          <p:cNvPr id="3" name="Google Shape;216;p22">
            <a:extLst>
              <a:ext uri="{FF2B5EF4-FFF2-40B4-BE49-F238E27FC236}">
                <a16:creationId xmlns:a16="http://schemas.microsoft.com/office/drawing/2014/main" id="{B6B415D7-CD50-5077-5C76-3536835B59E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54862"/>
            <a:ext cx="12192000" cy="486300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21;p22">
            <a:extLst>
              <a:ext uri="{FF2B5EF4-FFF2-40B4-BE49-F238E27FC236}">
                <a16:creationId xmlns:a16="http://schemas.microsoft.com/office/drawing/2014/main" id="{2CF2C890-B4E1-01AD-A93F-F79E1FB77D6C}"/>
              </a:ext>
            </a:extLst>
          </p:cNvPr>
          <p:cNvSpPr txBox="1"/>
          <p:nvPr/>
        </p:nvSpPr>
        <p:spPr>
          <a:xfrm>
            <a:off x="651355" y="1128431"/>
            <a:ext cx="10301631" cy="1280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91425" anchor="t" anchorCtr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coustic 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rompt 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uning (APT):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an adapter extending LLMs/VLMs to the audio domain using an improved soft-prompting approach  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223;p22">
            <a:extLst>
              <a:ext uri="{FF2B5EF4-FFF2-40B4-BE49-F238E27FC236}">
                <a16:creationId xmlns:a16="http://schemas.microsoft.com/office/drawing/2014/main" id="{C435B796-0BCA-6291-D675-0D6DC14B02F4}"/>
              </a:ext>
            </a:extLst>
          </p:cNvPr>
          <p:cNvSpPr/>
          <p:nvPr/>
        </p:nvSpPr>
        <p:spPr>
          <a:xfrm>
            <a:off x="2965527" y="4942438"/>
            <a:ext cx="3509163" cy="725346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D8D8D8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24;p22">
            <a:extLst>
              <a:ext uri="{FF2B5EF4-FFF2-40B4-BE49-F238E27FC236}">
                <a16:creationId xmlns:a16="http://schemas.microsoft.com/office/drawing/2014/main" id="{ED3B4419-16C2-8031-593A-86925AC3ABD4}"/>
              </a:ext>
            </a:extLst>
          </p:cNvPr>
          <p:cNvSpPr/>
          <p:nvPr/>
        </p:nvSpPr>
        <p:spPr>
          <a:xfrm>
            <a:off x="662817" y="1981296"/>
            <a:ext cx="10984237" cy="1543782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25;p22">
            <a:extLst>
              <a:ext uri="{FF2B5EF4-FFF2-40B4-BE49-F238E27FC236}">
                <a16:creationId xmlns:a16="http://schemas.microsoft.com/office/drawing/2014/main" id="{872C770A-8709-4AB5-37B4-7F8ACDC1B10F}"/>
              </a:ext>
            </a:extLst>
          </p:cNvPr>
          <p:cNvSpPr txBox="1"/>
          <p:nvPr/>
        </p:nvSpPr>
        <p:spPr>
          <a:xfrm>
            <a:off x="5736376" y="1552746"/>
            <a:ext cx="5559696" cy="458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91425" anchor="t" anchorCtr="0">
            <a:normAutofit fontScale="925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1. Interleaved acoustic and text embeddings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26;p22">
            <a:extLst>
              <a:ext uri="{FF2B5EF4-FFF2-40B4-BE49-F238E27FC236}">
                <a16:creationId xmlns:a16="http://schemas.microsoft.com/office/drawing/2014/main" id="{BF3DC6C3-7918-6C1F-311A-4A5056E78575}"/>
              </a:ext>
            </a:extLst>
          </p:cNvPr>
          <p:cNvSpPr txBox="1"/>
          <p:nvPr/>
        </p:nvSpPr>
        <p:spPr>
          <a:xfrm>
            <a:off x="5064382" y="4467501"/>
            <a:ext cx="3959545" cy="458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91425" anchor="t" anchorCtr="0">
            <a:normAutofit fontScale="925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2. Instruction-aware architecture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7;p22">
            <a:extLst>
              <a:ext uri="{FF2B5EF4-FFF2-40B4-BE49-F238E27FC236}">
                <a16:creationId xmlns:a16="http://schemas.microsoft.com/office/drawing/2014/main" id="{286478B8-1DF9-51A1-BF84-F1D02DDE2E93}"/>
              </a:ext>
            </a:extLst>
          </p:cNvPr>
          <p:cNvSpPr txBox="1"/>
          <p:nvPr/>
        </p:nvSpPr>
        <p:spPr>
          <a:xfrm>
            <a:off x="8973213" y="5667784"/>
            <a:ext cx="3959545" cy="458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91425" anchor="t" anchorCtr="0">
            <a:normAutofit fontScale="925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3. Multi-task training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4820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41F822-24A7-6723-CD4B-BDD870455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90091-31BC-C0B6-9A60-31890B6FB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184" y="527539"/>
            <a:ext cx="9097590" cy="51308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APT – </a:t>
            </a:r>
            <a:r>
              <a:rPr lang="en-US" sz="3300" dirty="0">
                <a:solidFill>
                  <a:srgbClr val="0070C0"/>
                </a:solidFill>
              </a:rPr>
              <a:t>Demos</a:t>
            </a:r>
            <a:endParaRPr lang="x-none" sz="3300" dirty="0">
              <a:solidFill>
                <a:srgbClr val="0070C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FA5E56-809D-499E-9C55-073280E1F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739" y="163634"/>
            <a:ext cx="1534181" cy="4707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16AC9C-69B6-19CC-651C-0CA249F8078A}"/>
              </a:ext>
            </a:extLst>
          </p:cNvPr>
          <p:cNvSpPr txBox="1"/>
          <p:nvPr/>
        </p:nvSpPr>
        <p:spPr>
          <a:xfrm>
            <a:off x="6096000" y="1019845"/>
            <a:ext cx="5840895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</a:t>
            </a:r>
            <a:r>
              <a:rPr kumimoji="0" lang="en-GB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first_recording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": "Creaking pier.wav",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</a:t>
            </a:r>
            <a:r>
              <a:rPr kumimoji="0" lang="en-GB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second_recording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": "Machetes sliding 2.wav",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": "In which recording are the sound events more evenly distributed?",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": "second“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</a:t>
            </a:r>
            <a:r>
              <a:rPr kumimoji="0" lang="en-GB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first_recording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": "Rain and Storm.wav",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</a:t>
            </a:r>
            <a:r>
              <a:rPr kumimoji="0" lang="en-GB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second_recording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": "Car vs. Freight Train.wav",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": "Does the second recording have a calming effect like the first recording?",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answer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": "yes"</a:t>
            </a:r>
          </a:p>
        </p:txBody>
      </p:sp>
      <p:pic>
        <p:nvPicPr>
          <p:cNvPr id="3" name="Creaking pier">
            <a:hlinkClick r:id="" action="ppaction://media"/>
            <a:extLst>
              <a:ext uri="{FF2B5EF4-FFF2-40B4-BE49-F238E27FC236}">
                <a16:creationId xmlns:a16="http://schemas.microsoft.com/office/drawing/2014/main" id="{38D41C0D-D43E-D430-F3CB-F4504FB919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40722" y="1663595"/>
            <a:ext cx="406400" cy="406400"/>
          </a:xfrm>
          <a:prstGeom prst="rect">
            <a:avLst/>
          </a:prstGeom>
        </p:spPr>
      </p:pic>
      <p:pic>
        <p:nvPicPr>
          <p:cNvPr id="4" name="Machetes sliding 2">
            <a:hlinkClick r:id="" action="ppaction://media"/>
            <a:extLst>
              <a:ext uri="{FF2B5EF4-FFF2-40B4-BE49-F238E27FC236}">
                <a16:creationId xmlns:a16="http://schemas.microsoft.com/office/drawing/2014/main" id="{EA5982DA-D152-2738-4F6C-5B1BC2E9308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40722" y="2797692"/>
            <a:ext cx="406400" cy="406400"/>
          </a:xfrm>
          <a:prstGeom prst="rect">
            <a:avLst/>
          </a:prstGeom>
        </p:spPr>
      </p:pic>
      <p:pic>
        <p:nvPicPr>
          <p:cNvPr id="5" name="Car vs. Freight Train">
            <a:hlinkClick r:id="" action="ppaction://media"/>
            <a:extLst>
              <a:ext uri="{FF2B5EF4-FFF2-40B4-BE49-F238E27FC236}">
                <a16:creationId xmlns:a16="http://schemas.microsoft.com/office/drawing/2014/main" id="{4D7F9599-F4EB-8AB8-3D32-0F17A0C9331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40722" y="5310183"/>
            <a:ext cx="406400" cy="406400"/>
          </a:xfrm>
          <a:prstGeom prst="rect">
            <a:avLst/>
          </a:prstGeom>
        </p:spPr>
      </p:pic>
      <p:pic>
        <p:nvPicPr>
          <p:cNvPr id="8" name="Rain and Storm">
            <a:hlinkClick r:id="" action="ppaction://media"/>
            <a:extLst>
              <a:ext uri="{FF2B5EF4-FFF2-40B4-BE49-F238E27FC236}">
                <a16:creationId xmlns:a16="http://schemas.microsoft.com/office/drawing/2014/main" id="{0BB92B8F-8B6A-24D8-C1B3-69E2B35D74D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40722" y="4047372"/>
            <a:ext cx="406400" cy="406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02B1D4-E842-5B4C-3CA8-EC96A83B78F5}"/>
              </a:ext>
            </a:extLst>
          </p:cNvPr>
          <p:cNvSpPr txBox="1"/>
          <p:nvPr/>
        </p:nvSpPr>
        <p:spPr>
          <a:xfrm>
            <a:off x="573184" y="3574846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first_recording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": "Rain and Storm.wav"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BDE677-ECCF-00D7-42E6-686A18C7E06A}"/>
              </a:ext>
            </a:extLst>
          </p:cNvPr>
          <p:cNvSpPr txBox="1"/>
          <p:nvPr/>
        </p:nvSpPr>
        <p:spPr>
          <a:xfrm>
            <a:off x="573184" y="4788880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second_recording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": "Car vs. Freight Train.wav"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CF831E-6066-9C8A-9A31-C525575E2E65}"/>
              </a:ext>
            </a:extLst>
          </p:cNvPr>
          <p:cNvSpPr txBox="1"/>
          <p:nvPr/>
        </p:nvSpPr>
        <p:spPr>
          <a:xfrm>
            <a:off x="723071" y="1286189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first_recording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": "Creaking pier.wav"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88DC0D-9274-6C12-2465-F850A3F92131}"/>
              </a:ext>
            </a:extLst>
          </p:cNvPr>
          <p:cNvSpPr txBox="1"/>
          <p:nvPr/>
        </p:nvSpPr>
        <p:spPr>
          <a:xfrm>
            <a:off x="723071" y="2352375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second_recording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": "Machetes sliding 2.wav"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D9195A-829E-B4A9-8317-9D6245B47A31}"/>
              </a:ext>
            </a:extLst>
          </p:cNvPr>
          <p:cNvSpPr txBox="1"/>
          <p:nvPr/>
        </p:nvSpPr>
        <p:spPr>
          <a:xfrm>
            <a:off x="3901107" y="5958177"/>
            <a:ext cx="6097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Code: </a:t>
            </a:r>
            <a:r>
              <a:rPr lang="en-GB" dirty="0">
                <a:hlinkClick r:id="rId12"/>
              </a:rPr>
              <a:t>https://github.com/JinhuaLiang/APT</a:t>
            </a:r>
            <a:endParaRPr lang="en-GB" dirty="0"/>
          </a:p>
          <a:p>
            <a:r>
              <a:rPr lang="en-GB" dirty="0"/>
              <a:t>Paper: </a:t>
            </a:r>
            <a:r>
              <a:rPr lang="en-GB" dirty="0">
                <a:hlinkClick r:id="rId13"/>
              </a:rPr>
              <a:t>https://arxiv.org/abs/2312.00249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78283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EE7B5BC-D257-A000-54BD-2B6103FA0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184" y="361480"/>
            <a:ext cx="10058400" cy="558755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0070C0"/>
                </a:solidFill>
              </a:rPr>
              <a:t>Task 3: Text to Audio Generation</a:t>
            </a:r>
            <a:endParaRPr lang="x-none" dirty="0">
              <a:solidFill>
                <a:srgbClr val="0070C0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ED7A9E-74E2-C0D1-A608-AC3530F78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069" y="2030479"/>
            <a:ext cx="4231583" cy="3906650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/>
              <a:t>Computational “foley artist”: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Game developer: e.g., A ghost is haunting a house.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Audio producer: e.g., high heels hitting metal ground.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Movie producer: e.g., the laser sound from a laser gun.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2000" i="1" dirty="0"/>
              <a:t>…</a:t>
            </a:r>
          </a:p>
          <a:p>
            <a:r>
              <a:rPr lang="en-US" sz="2400" dirty="0"/>
              <a:t>Automatic content creation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100" dirty="0"/>
              <a:t>Endless music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100" dirty="0"/>
              <a:t>Audiobook with ambient noises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100" dirty="0"/>
              <a:t>White noise for meditation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…</a:t>
            </a:r>
          </a:p>
          <a:p>
            <a:r>
              <a:rPr lang="en-US" sz="2400" dirty="0"/>
              <a:t>Data Augmentations</a:t>
            </a:r>
          </a:p>
          <a:p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75407-B719-6709-4B63-2DFABA7D1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CE3C-4D92-0844-94C3-BBB9372B6AF3}" type="datetime1">
              <a:rPr lang="en-US" smtClean="0"/>
              <a:t>7/28/2026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CF7046-EC9F-F2CB-4ACF-B5283A297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830" y="129600"/>
            <a:ext cx="1531972" cy="463759"/>
          </a:xfrm>
          <a:prstGeom prst="rect">
            <a:avLst/>
          </a:prstGeom>
        </p:spPr>
      </p:pic>
      <p:sp>
        <p:nvSpPr>
          <p:cNvPr id="6" name="Content Placeholder 11">
            <a:extLst>
              <a:ext uri="{FF2B5EF4-FFF2-40B4-BE49-F238E27FC236}">
                <a16:creationId xmlns:a16="http://schemas.microsoft.com/office/drawing/2014/main" id="{A231361C-203B-1883-03A9-11C65D147730}"/>
              </a:ext>
            </a:extLst>
          </p:cNvPr>
          <p:cNvSpPr txBox="1">
            <a:spLocks/>
          </p:cNvSpPr>
          <p:nvPr/>
        </p:nvSpPr>
        <p:spPr>
          <a:xfrm>
            <a:off x="6543267" y="2015444"/>
            <a:ext cx="4592549" cy="4626903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8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b="1" dirty="0"/>
              <a:t>Label-to-Audio Generation</a:t>
            </a:r>
          </a:p>
          <a:p>
            <a:pPr lvl="1"/>
            <a:r>
              <a:rPr lang="x-none" sz="1700" dirty="0">
                <a:latin typeface="+mn-lt"/>
              </a:rPr>
              <a:t>Acoustic Scene </a:t>
            </a:r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(Kong et al., 2019)</a:t>
            </a:r>
            <a:r>
              <a:rPr lang="en-US" sz="1700" dirty="0">
                <a:latin typeface="+mn-lt"/>
              </a:rPr>
              <a:t>, </a:t>
            </a:r>
            <a:r>
              <a:rPr lang="x-none" sz="1700" dirty="0">
                <a:latin typeface="+mn-lt"/>
              </a:rPr>
              <a:t>Sound event </a:t>
            </a:r>
            <a:r>
              <a:rPr lang="x-none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(Liu et al., 2019)</a:t>
            </a:r>
            <a:r>
              <a:rPr lang="x-none" sz="1700" dirty="0">
                <a:latin typeface="+mn-lt"/>
              </a:rPr>
              <a:t>, FootStep </a:t>
            </a:r>
            <a:r>
              <a:rPr lang="x-none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</a:t>
            </a:r>
            <a:r>
              <a:rPr lang="en-US" sz="17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Comunit</a:t>
            </a:r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et al. 2019</a:t>
            </a:r>
            <a:r>
              <a:rPr lang="x-none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)</a:t>
            </a:r>
            <a:r>
              <a:rPr lang="x-none" sz="1700" dirty="0">
                <a:latin typeface="+mn-lt"/>
              </a:rPr>
              <a:t>, …</a:t>
            </a:r>
          </a:p>
          <a:p>
            <a:r>
              <a:rPr lang="x-none" b="1" dirty="0"/>
              <a:t>Text-to-Audio Generation</a:t>
            </a:r>
          </a:p>
          <a:p>
            <a:pPr lvl="1"/>
            <a:r>
              <a:rPr lang="x-none" sz="1700" dirty="0">
                <a:latin typeface="+mn-lt"/>
              </a:rPr>
              <a:t>DiffSound </a:t>
            </a:r>
            <a:r>
              <a:rPr lang="x-none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(Yang et al., 2022)</a:t>
            </a:r>
            <a:r>
              <a:rPr lang="x-none" sz="1700" dirty="0">
                <a:latin typeface="+mn-lt"/>
              </a:rPr>
              <a:t>, AudioGen </a:t>
            </a:r>
            <a:r>
              <a:rPr lang="x-none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</a:t>
            </a:r>
            <a:r>
              <a:rPr lang="en-US" sz="17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Kreuk</a:t>
            </a:r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et al., 2022</a:t>
            </a:r>
            <a:r>
              <a:rPr lang="x-none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)</a:t>
            </a:r>
            <a:r>
              <a:rPr lang="x-none" sz="1700" dirty="0">
                <a:latin typeface="+mn-lt"/>
              </a:rPr>
              <a:t>,</a:t>
            </a:r>
            <a:r>
              <a:rPr lang="x-none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x-none" sz="1700" dirty="0">
                <a:latin typeface="+mn-lt"/>
              </a:rPr>
              <a:t>Make-an-Audio </a:t>
            </a:r>
            <a:r>
              <a:rPr lang="x-none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(Huang et al., 2023)</a:t>
            </a:r>
          </a:p>
          <a:p>
            <a:r>
              <a:rPr lang="x-none" b="1" dirty="0"/>
              <a:t>Text-to-Music Generation</a:t>
            </a:r>
          </a:p>
          <a:p>
            <a:pPr lvl="1"/>
            <a:r>
              <a:rPr lang="x-none" sz="1700" dirty="0">
                <a:latin typeface="+mn-lt"/>
              </a:rPr>
              <a:t>MusicLM </a:t>
            </a:r>
            <a:r>
              <a:rPr lang="x-none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(Andrea et al., 2023)</a:t>
            </a:r>
          </a:p>
          <a:p>
            <a:pPr lvl="1"/>
            <a:r>
              <a:rPr lang="en-US" sz="1700" dirty="0" err="1">
                <a:latin typeface="+mn-lt"/>
              </a:rPr>
              <a:t>Moûsai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(Flavio et al., 2023)</a:t>
            </a:r>
          </a:p>
          <a:p>
            <a:pPr lvl="1"/>
            <a:r>
              <a:rPr lang="en-US" sz="1700" dirty="0">
                <a:solidFill>
                  <a:srgbClr val="212529"/>
                </a:solidFill>
                <a:latin typeface="+mn-lt"/>
              </a:rPr>
              <a:t>Noise2Music </a:t>
            </a:r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(Huang et al., 2023)</a:t>
            </a:r>
          </a:p>
          <a:p>
            <a:r>
              <a:rPr lang="en-US" b="1" dirty="0"/>
              <a:t>Others</a:t>
            </a:r>
          </a:p>
          <a:p>
            <a:pPr lvl="1"/>
            <a:r>
              <a:rPr lang="en-US" sz="1700" dirty="0" err="1">
                <a:latin typeface="+mn-lt"/>
              </a:rPr>
              <a:t>JukeBox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</a:t>
            </a:r>
            <a:r>
              <a:rPr lang="en-US" sz="17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Dhariwal</a:t>
            </a:r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et al., 2020)</a:t>
            </a:r>
            <a:r>
              <a:rPr lang="en-US" sz="1700" dirty="0">
                <a:latin typeface="+mn-lt"/>
              </a:rPr>
              <a:t>, </a:t>
            </a:r>
            <a:r>
              <a:rPr lang="en-US" sz="1700" dirty="0" err="1">
                <a:latin typeface="+mn-lt"/>
              </a:rPr>
              <a:t>AudioLM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</a:t>
            </a:r>
            <a:r>
              <a:rPr lang="en-US" sz="17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Borsos</a:t>
            </a:r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et al., 2022)</a:t>
            </a:r>
            <a:r>
              <a:rPr lang="en-US" sz="1700" dirty="0">
                <a:latin typeface="+mn-lt"/>
              </a:rPr>
              <a:t>, </a:t>
            </a:r>
            <a:r>
              <a:rPr lang="en-US" sz="1700" dirty="0" err="1">
                <a:latin typeface="+mn-lt"/>
              </a:rPr>
              <a:t>SingSong</a:t>
            </a:r>
            <a:r>
              <a:rPr lang="en-US" sz="1700" dirty="0">
                <a:latin typeface="+mn-lt"/>
              </a:rPr>
              <a:t> </a:t>
            </a:r>
            <a:r>
              <a:rPr lang="en-US" sz="17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(Donahue et al., 2023)</a:t>
            </a:r>
            <a:r>
              <a:rPr lang="en-US" sz="1700" dirty="0">
                <a:latin typeface="+mn-lt"/>
              </a:rPr>
              <a:t>,…</a:t>
            </a:r>
            <a:endParaRPr lang="x-none" sz="1700" dirty="0"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884D95-2CC5-367F-C2DF-44BEBFC9C2D7}"/>
              </a:ext>
            </a:extLst>
          </p:cNvPr>
          <p:cNvSpPr txBox="1"/>
          <p:nvPr/>
        </p:nvSpPr>
        <p:spPr>
          <a:xfrm>
            <a:off x="1191058" y="1304818"/>
            <a:ext cx="34452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7030A0"/>
                </a:solidFill>
              </a:rPr>
              <a:t>Potential Applications: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C11198-6580-85AF-FD8F-79C95BCB2EF0}"/>
              </a:ext>
            </a:extLst>
          </p:cNvPr>
          <p:cNvSpPr txBox="1"/>
          <p:nvPr/>
        </p:nvSpPr>
        <p:spPr>
          <a:xfrm>
            <a:off x="6543267" y="1259913"/>
            <a:ext cx="34452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7030A0"/>
                </a:solidFill>
              </a:rPr>
              <a:t>Related Works:</a:t>
            </a:r>
          </a:p>
        </p:txBody>
      </p:sp>
    </p:spTree>
    <p:extLst>
      <p:ext uri="{BB962C8B-B14F-4D97-AF65-F5344CB8AC3E}">
        <p14:creationId xmlns:p14="http://schemas.microsoft.com/office/powerpoint/2010/main" val="1034575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7699E47-E474-7C26-4915-61B544C3E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249" y="273842"/>
            <a:ext cx="10058400" cy="548171"/>
          </a:xfrm>
        </p:spPr>
        <p:txBody>
          <a:bodyPr>
            <a:normAutofit/>
          </a:bodyPr>
          <a:lstStyle/>
          <a:p>
            <a:r>
              <a:rPr lang="x-none" b="1" dirty="0">
                <a:solidFill>
                  <a:srgbClr val="0070C0"/>
                </a:solidFill>
              </a:rPr>
              <a:t>AudioLDM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9E1352-18A7-1DFF-4F92-63469D61A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20352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x-none" b="1" dirty="0"/>
              <a:t>Contrastive Language-Audio Learning (CLAP) Encoders</a:t>
            </a:r>
          </a:p>
          <a:p>
            <a:pPr lvl="1"/>
            <a:r>
              <a:rPr lang="x-none" dirty="0"/>
              <a:t>Align audio and text in one space.</a:t>
            </a:r>
          </a:p>
          <a:p>
            <a:pPr marL="514350" indent="-514350">
              <a:buAutoNum type="arabicPeriod"/>
            </a:pPr>
            <a:r>
              <a:rPr lang="x-none" b="1" dirty="0"/>
              <a:t>Latent Diffusion Models</a:t>
            </a:r>
          </a:p>
          <a:p>
            <a:pPr lvl="1"/>
            <a:r>
              <a:rPr lang="x-none" dirty="0"/>
              <a:t>Learn to generate VAE latent conditioned on CLAP embedding</a:t>
            </a:r>
          </a:p>
          <a:p>
            <a:pPr marL="514350" indent="-514350">
              <a:buAutoNum type="arabicPeriod"/>
            </a:pPr>
            <a:r>
              <a:rPr lang="x-none" b="1" dirty="0"/>
              <a:t>Mel-spectrogram Autoencoder</a:t>
            </a:r>
          </a:p>
          <a:p>
            <a:pPr lvl="1"/>
            <a:r>
              <a:rPr lang="x-none" dirty="0"/>
              <a:t>Learn latent representations.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x-none" b="1" dirty="0"/>
              <a:t>Mel-to-Waveform Vocoder</a:t>
            </a:r>
          </a:p>
          <a:p>
            <a:pPr lvl="1"/>
            <a:r>
              <a:rPr lang="x-none" dirty="0"/>
              <a:t>Reverse Mel back to waveform</a:t>
            </a:r>
          </a:p>
          <a:p>
            <a:pPr marL="514350" indent="-514350">
              <a:buAutoNum type="arabicPeriod"/>
            </a:pPr>
            <a:endParaRPr lang="x-none" dirty="0"/>
          </a:p>
          <a:p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11B0D-015B-5FB8-84F9-3A1A84488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DCE3C-4D92-0844-94C3-BBB9372B6AF3}" type="datetime1">
              <a:rPr lang="en-US" smtClean="0"/>
              <a:t>7/28/2026</a:t>
            </a:fld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E743AAB-7E21-A896-85C8-16CE4BCE4ACF}"/>
              </a:ext>
            </a:extLst>
          </p:cNvPr>
          <p:cNvGrpSpPr/>
          <p:nvPr/>
        </p:nvGrpSpPr>
        <p:grpSpPr>
          <a:xfrm>
            <a:off x="6184769" y="812038"/>
            <a:ext cx="5489048" cy="5307052"/>
            <a:chOff x="6184769" y="812038"/>
            <a:chExt cx="5489048" cy="530705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C83713E-F8B0-D59C-4E6D-EC812555F448}"/>
                </a:ext>
              </a:extLst>
            </p:cNvPr>
            <p:cNvSpPr/>
            <p:nvPr/>
          </p:nvSpPr>
          <p:spPr>
            <a:xfrm>
              <a:off x="6184769" y="1694672"/>
              <a:ext cx="5057250" cy="1922481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4D396A7-E62B-1081-77AB-B9CCA24E7131}"/>
                </a:ext>
              </a:extLst>
            </p:cNvPr>
            <p:cNvGrpSpPr/>
            <p:nvPr/>
          </p:nvGrpSpPr>
          <p:grpSpPr>
            <a:xfrm>
              <a:off x="6359288" y="812038"/>
              <a:ext cx="5314529" cy="5307052"/>
              <a:chOff x="6521334" y="808054"/>
              <a:chExt cx="5314529" cy="5307052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2D9873F0-DA68-A58B-ABFF-47138F0D131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b="13915"/>
              <a:stretch/>
            </p:blipFill>
            <p:spPr>
              <a:xfrm>
                <a:off x="6521334" y="1690688"/>
                <a:ext cx="5215265" cy="4424418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8D68299F-4C59-86B3-F294-15D6D7CC14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91283"/>
              <a:stretch/>
            </p:blipFill>
            <p:spPr>
              <a:xfrm>
                <a:off x="6620598" y="808054"/>
                <a:ext cx="5215265" cy="447991"/>
              </a:xfrm>
              <a:prstGeom prst="rect">
                <a:avLst/>
              </a:prstGeom>
            </p:spPr>
          </p:pic>
        </p:grpSp>
        <p:pic>
          <p:nvPicPr>
            <p:cNvPr id="3" name="Graphic 2" descr="Snowflake with solid fill">
              <a:extLst>
                <a:ext uri="{FF2B5EF4-FFF2-40B4-BE49-F238E27FC236}">
                  <a16:creationId xmlns:a16="http://schemas.microsoft.com/office/drawing/2014/main" id="{9459F6FC-ECD4-5667-91FC-45C7AEE905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432799" y="2222808"/>
              <a:ext cx="275771" cy="275771"/>
            </a:xfrm>
            <a:prstGeom prst="rect">
              <a:avLst/>
            </a:prstGeom>
          </p:spPr>
        </p:pic>
        <p:pic>
          <p:nvPicPr>
            <p:cNvPr id="7" name="Graphic 6" descr="Snowflake with solid fill">
              <a:extLst>
                <a:ext uri="{FF2B5EF4-FFF2-40B4-BE49-F238E27FC236}">
                  <a16:creationId xmlns:a16="http://schemas.microsoft.com/office/drawing/2014/main" id="{60943929-6AE6-E1E2-6A34-825A0E1618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805885" y="2253736"/>
              <a:ext cx="275771" cy="275771"/>
            </a:xfrm>
            <a:prstGeom prst="rect">
              <a:avLst/>
            </a:prstGeom>
          </p:spPr>
        </p:pic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72EE05B-99CA-7838-A4E7-DEC194CFAD12}"/>
                </a:ext>
              </a:extLst>
            </p:cNvPr>
            <p:cNvGrpSpPr/>
            <p:nvPr/>
          </p:nvGrpSpPr>
          <p:grpSpPr>
            <a:xfrm>
              <a:off x="6184769" y="1295623"/>
              <a:ext cx="2439044" cy="401895"/>
              <a:chOff x="6131579" y="523544"/>
              <a:chExt cx="2439044" cy="401895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EE9A69A-37C2-2D34-2482-4E33CF370CAC}"/>
                  </a:ext>
                </a:extLst>
              </p:cNvPr>
              <p:cNvSpPr/>
              <p:nvPr/>
            </p:nvSpPr>
            <p:spPr>
              <a:xfrm>
                <a:off x="6131579" y="523544"/>
                <a:ext cx="2383153" cy="40003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  <a:alpha val="5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 b="1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AEB6364-888A-AA0C-DC1D-712E0B1A9CD9}"/>
                  </a:ext>
                </a:extLst>
              </p:cNvPr>
              <p:cNvSpPr txBox="1"/>
              <p:nvPr/>
            </p:nvSpPr>
            <p:spPr>
              <a:xfrm>
                <a:off x="6141817" y="556107"/>
                <a:ext cx="24288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x-none" b="1" dirty="0"/>
                  <a:t>Self-supervised training</a:t>
                </a:r>
              </a:p>
            </p:txBody>
          </p:sp>
        </p:grp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3B84C880-112A-D7FC-EB45-10BBB43696FC}"/>
              </a:ext>
            </a:extLst>
          </p:cNvPr>
          <p:cNvSpPr/>
          <p:nvPr/>
        </p:nvSpPr>
        <p:spPr>
          <a:xfrm>
            <a:off x="8759913" y="2928883"/>
            <a:ext cx="100343" cy="10034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3CB15B6-A94B-0AAC-4E34-586C827FF654}"/>
              </a:ext>
            </a:extLst>
          </p:cNvPr>
          <p:cNvSpPr/>
          <p:nvPr/>
        </p:nvSpPr>
        <p:spPr>
          <a:xfrm>
            <a:off x="8788134" y="4142443"/>
            <a:ext cx="100343" cy="10034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C3E09D7-244B-1988-724B-0B60B3F3F9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8694" y="457377"/>
            <a:ext cx="1485900" cy="12192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D012D2-0362-D7F4-E6E1-188C9B70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733" y="137119"/>
            <a:ext cx="1607845" cy="4699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C1A4DE-008B-59F1-0B62-AA35C3518C1B}"/>
              </a:ext>
            </a:extLst>
          </p:cNvPr>
          <p:cNvSpPr txBox="1"/>
          <p:nvPr/>
        </p:nvSpPr>
        <p:spPr>
          <a:xfrm>
            <a:off x="617447" y="6139367"/>
            <a:ext cx="106245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H. Liu, Z. Chen, Y. Yuan, X. Mei, X. Liu, D. </a:t>
            </a:r>
            <a:r>
              <a:rPr lang="en-GB" sz="140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Mandic, W. Wang, </a:t>
            </a:r>
            <a:r>
              <a:rPr lang="en-GB" sz="14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M. D. Plumbley, "</a:t>
            </a:r>
            <a:r>
              <a:rPr lang="en-GB" sz="1400" b="0" i="0" dirty="0" err="1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AudioLDM</a:t>
            </a:r>
            <a:r>
              <a:rPr lang="en-GB" sz="14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: text-to-audio generation with latent diffusion models," in </a:t>
            </a:r>
            <a:r>
              <a:rPr lang="en-GB" sz="1400" b="0" i="1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Proc. IEEE International Conference on Machine Learning</a:t>
            </a:r>
            <a:r>
              <a:rPr lang="en-GB" sz="14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 (ICML 2023), Hawaii, USA, 23-29 July, 2023.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519194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D9F2-1388-BB4D-8147-DE03C0F6E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88" y="324408"/>
            <a:ext cx="5080000" cy="513088"/>
          </a:xfrm>
        </p:spPr>
        <p:txBody>
          <a:bodyPr>
            <a:normAutofit/>
          </a:bodyPr>
          <a:lstStyle/>
          <a:p>
            <a:r>
              <a:rPr lang="en-GB" b="1" dirty="0" err="1">
                <a:solidFill>
                  <a:srgbClr val="0070C0"/>
                </a:solidFill>
              </a:rPr>
              <a:t>AudioLDM</a:t>
            </a:r>
            <a:r>
              <a:rPr lang="en-GB" b="1" dirty="0">
                <a:solidFill>
                  <a:srgbClr val="0070C0"/>
                </a:solidFill>
              </a:rPr>
              <a:t> 2</a:t>
            </a:r>
            <a:r>
              <a:rPr lang="en-GB" dirty="0">
                <a:solidFill>
                  <a:srgbClr val="0070C0"/>
                </a:solidFill>
              </a:rPr>
              <a:t> - Architecture</a:t>
            </a:r>
            <a:endParaRPr lang="x-none" dirty="0">
              <a:solidFill>
                <a:srgbClr val="0070C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9CCD0A-EE12-4840-A4B6-5A18D4C7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739" y="163634"/>
            <a:ext cx="1534181" cy="4707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C99625-0613-D82C-4337-2F47AED70D7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7037" y="1017548"/>
            <a:ext cx="10237926" cy="48229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255B7D-A390-338C-6B09-64501DF55389}"/>
              </a:ext>
            </a:extLst>
          </p:cNvPr>
          <p:cNvSpPr txBox="1"/>
          <p:nvPr/>
        </p:nvSpPr>
        <p:spPr>
          <a:xfrm>
            <a:off x="977037" y="6108902"/>
            <a:ext cx="10624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H. Liu , Y. Yuan , X. Liu , X. Mei , Q. Kong , Q. Tian , Y. Wang , W. Wang, Y. Wang , M. D. </a:t>
            </a:r>
            <a:r>
              <a:rPr lang="en-GB" sz="1400" dirty="0" err="1"/>
              <a:t>Plumbley</a:t>
            </a:r>
            <a:r>
              <a:rPr lang="en-GB" sz="1400" dirty="0"/>
              <a:t>, "</a:t>
            </a:r>
            <a:r>
              <a:rPr lang="en-GB" sz="1400" dirty="0" err="1"/>
              <a:t>AudioLDM</a:t>
            </a:r>
            <a:r>
              <a:rPr lang="en-GB" sz="1400" dirty="0"/>
              <a:t> 2: Learning holistic audio generation with self-supervised pretraining," </a:t>
            </a:r>
            <a:r>
              <a:rPr lang="en-GB" sz="1400" i="1" dirty="0"/>
              <a:t>IEEE/ACM Transactions on Audio Speech and Language Processing</a:t>
            </a:r>
            <a:r>
              <a:rPr lang="en-GB" sz="1400" dirty="0"/>
              <a:t>, vol. 32, pp. 2871-2883, 2024. [</a:t>
            </a:r>
            <a:r>
              <a:rPr lang="en-GB" sz="1400" dirty="0">
                <a:hlinkClick r:id="rId4"/>
              </a:rPr>
              <a:t>PDF</a:t>
            </a:r>
            <a:r>
              <a:rPr lang="en-GB" sz="1400" dirty="0"/>
              <a:t>] [</a:t>
            </a:r>
            <a:r>
              <a:rPr lang="en-GB" sz="1400" dirty="0">
                <a:hlinkClick r:id="rId5"/>
              </a:rPr>
              <a:t>code</a:t>
            </a:r>
            <a:r>
              <a:rPr lang="en-GB" sz="1400" dirty="0"/>
              <a:t>]</a:t>
            </a:r>
            <a:endParaRPr lang="en-GB" sz="1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847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D9F2-1388-BB4D-8147-DE03C0F6E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88" y="324408"/>
            <a:ext cx="5080000" cy="513088"/>
          </a:xfrm>
        </p:spPr>
        <p:txBody>
          <a:bodyPr>
            <a:normAutofit/>
          </a:bodyPr>
          <a:lstStyle/>
          <a:p>
            <a:r>
              <a:rPr lang="en-GB" b="1" dirty="0" err="1">
                <a:solidFill>
                  <a:srgbClr val="0070C0"/>
                </a:solidFill>
              </a:rPr>
              <a:t>AudioLDM</a:t>
            </a:r>
            <a:r>
              <a:rPr lang="en-GB" b="1" dirty="0">
                <a:solidFill>
                  <a:srgbClr val="0070C0"/>
                </a:solidFill>
              </a:rPr>
              <a:t> 2</a:t>
            </a:r>
            <a:r>
              <a:rPr lang="en-GB" dirty="0">
                <a:solidFill>
                  <a:srgbClr val="0070C0"/>
                </a:solidFill>
              </a:rPr>
              <a:t> - Demo</a:t>
            </a:r>
            <a:endParaRPr lang="x-none" dirty="0">
              <a:solidFill>
                <a:srgbClr val="0070C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9CCD0A-EE12-4840-A4B6-5A18D4C7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739" y="163634"/>
            <a:ext cx="1534181" cy="470731"/>
          </a:xfrm>
          <a:prstGeom prst="rect">
            <a:avLst/>
          </a:prstGeom>
        </p:spPr>
      </p:pic>
      <p:pic>
        <p:nvPicPr>
          <p:cNvPr id="3" name="Overview">
            <a:hlinkClick r:id="" action="ppaction://media"/>
            <a:extLst>
              <a:ext uri="{FF2B5EF4-FFF2-40B4-BE49-F238E27FC236}">
                <a16:creationId xmlns:a16="http://schemas.microsoft.com/office/drawing/2014/main" id="{4EF962AE-258A-9841-2A39-20E5455649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12396" y="986321"/>
            <a:ext cx="7967207" cy="44815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58E88D-C760-304A-4643-215CF1A36518}"/>
              </a:ext>
            </a:extLst>
          </p:cNvPr>
          <p:cNvSpPr txBox="1"/>
          <p:nvPr/>
        </p:nvSpPr>
        <p:spPr>
          <a:xfrm>
            <a:off x="1200648" y="5955702"/>
            <a:ext cx="10424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We generated a total of 350 audio files with prompts (generated by ChatGPT) without cherry-picking. 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5B0DD4-66C7-422E-CAF1-B819468862B3}"/>
              </a:ext>
            </a:extLst>
          </p:cNvPr>
          <p:cNvSpPr txBox="1"/>
          <p:nvPr/>
        </p:nvSpPr>
        <p:spPr>
          <a:xfrm>
            <a:off x="3423492" y="6325034"/>
            <a:ext cx="7030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Codes and more demos:  https://audioldm.github.io/audioldm2/</a:t>
            </a:r>
          </a:p>
        </p:txBody>
      </p:sp>
    </p:spTree>
    <p:extLst>
      <p:ext uri="{BB962C8B-B14F-4D97-AF65-F5344CB8AC3E}">
        <p14:creationId xmlns:p14="http://schemas.microsoft.com/office/powerpoint/2010/main" val="168015772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D9F2-1388-BB4D-8147-DE03C0F6E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87" y="324408"/>
            <a:ext cx="6385547" cy="513088"/>
          </a:xfrm>
        </p:spPr>
        <p:txBody>
          <a:bodyPr>
            <a:normAutofit/>
          </a:bodyPr>
          <a:lstStyle/>
          <a:p>
            <a:r>
              <a:rPr lang="en-GB" b="1" dirty="0" err="1">
                <a:solidFill>
                  <a:srgbClr val="0070C0"/>
                </a:solidFill>
              </a:rPr>
              <a:t>WavJourney</a:t>
            </a:r>
            <a:r>
              <a:rPr lang="en-GB" dirty="0">
                <a:solidFill>
                  <a:srgbClr val="0070C0"/>
                </a:solidFill>
              </a:rPr>
              <a:t> – Storytelling </a:t>
            </a:r>
            <a:endParaRPr lang="x-none" dirty="0">
              <a:solidFill>
                <a:srgbClr val="0070C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9CCD0A-EE12-4840-A4B6-5A18D4C7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739" y="163634"/>
            <a:ext cx="1534181" cy="4707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A4D4D2-95FE-89B5-CF57-C7F4B6110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29" y="837496"/>
            <a:ext cx="7341980" cy="580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83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1F8D78-7F89-1290-E328-E8C84388C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7A73-C774-CEB4-EC3A-B0D33E19E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87" y="324408"/>
            <a:ext cx="10059205" cy="513088"/>
          </a:xfrm>
        </p:spPr>
        <p:txBody>
          <a:bodyPr>
            <a:normAutofit fontScale="90000"/>
          </a:bodyPr>
          <a:lstStyle/>
          <a:p>
            <a:r>
              <a:rPr lang="en-GB" b="1" dirty="0" err="1">
                <a:solidFill>
                  <a:srgbClr val="0070C0"/>
                </a:solidFill>
              </a:rPr>
              <a:t>WavJourney</a:t>
            </a:r>
            <a:r>
              <a:rPr lang="en-GB" dirty="0">
                <a:solidFill>
                  <a:srgbClr val="0070C0"/>
                </a:solidFill>
              </a:rPr>
              <a:t> – Sound Demo for Science Fiction Storytelling</a:t>
            </a:r>
            <a:endParaRPr lang="x-none" dirty="0">
              <a:solidFill>
                <a:srgbClr val="0070C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B1B8EF-D113-03D1-BC6C-F90F0F137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739" y="163634"/>
            <a:ext cx="1534181" cy="4707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BBF688-3EB4-73DC-406D-2C788573FEF8}"/>
              </a:ext>
            </a:extLst>
          </p:cNvPr>
          <p:cNvSpPr txBox="1"/>
          <p:nvPr/>
        </p:nvSpPr>
        <p:spPr>
          <a:xfrm>
            <a:off x="3368396" y="5780136"/>
            <a:ext cx="1659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Paper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F8068D-FE79-61FE-16AD-67BEF9B44DE1}"/>
              </a:ext>
            </a:extLst>
          </p:cNvPr>
          <p:cNvSpPr txBox="1"/>
          <p:nvPr/>
        </p:nvSpPr>
        <p:spPr>
          <a:xfrm>
            <a:off x="3366684" y="6089923"/>
            <a:ext cx="1659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Code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979AA3-CB8F-BBED-86A8-D6E8A8C369E4}"/>
              </a:ext>
            </a:extLst>
          </p:cNvPr>
          <p:cNvSpPr txBox="1"/>
          <p:nvPr/>
        </p:nvSpPr>
        <p:spPr>
          <a:xfrm>
            <a:off x="3366684" y="6413669"/>
            <a:ext cx="1659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Demo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C24AC4-529D-0A19-E8D3-2827E07864AD}"/>
              </a:ext>
            </a:extLst>
          </p:cNvPr>
          <p:cNvSpPr txBox="1"/>
          <p:nvPr/>
        </p:nvSpPr>
        <p:spPr>
          <a:xfrm>
            <a:off x="4493581" y="6089923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https://github.com/Audio-AGI/WavJourney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787257-9A37-0A73-1C7E-5ADC30C67DE7}"/>
              </a:ext>
            </a:extLst>
          </p:cNvPr>
          <p:cNvSpPr txBox="1"/>
          <p:nvPr/>
        </p:nvSpPr>
        <p:spPr>
          <a:xfrm>
            <a:off x="4493581" y="5790845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https://arxiv.org/abs/2307.14335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0ED878-09A4-29E3-FEDD-048349D3C879}"/>
              </a:ext>
            </a:extLst>
          </p:cNvPr>
          <p:cNvSpPr txBox="1"/>
          <p:nvPr/>
        </p:nvSpPr>
        <p:spPr>
          <a:xfrm>
            <a:off x="4493581" y="6413669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https://huggingface.co/spaces/Audio-AGI/WavJourney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B19616-A044-17A6-2968-4F2F4AE62BE2}"/>
              </a:ext>
            </a:extLst>
          </p:cNvPr>
          <p:cNvSpPr txBox="1">
            <a:spLocks/>
          </p:cNvSpPr>
          <p:nvPr/>
        </p:nvSpPr>
        <p:spPr>
          <a:xfrm>
            <a:off x="1800290" y="1849616"/>
            <a:ext cx="5775157" cy="1098697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 spc="0" baseline="0">
                <a:ln>
                  <a:noFill/>
                </a:ln>
                <a:solidFill>
                  <a:schemeClr val="tx1"/>
                </a:solidFill>
                <a:effectLst/>
                <a:latin typeface="Georgia"/>
                <a:ea typeface="+mj-ea"/>
                <a:cs typeface="Georgia"/>
              </a:defRPr>
            </a:lvl1pPr>
          </a:lstStyle>
          <a:p>
            <a:endParaRPr lang="en-GB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C12802-ECDA-73CA-BCBA-4CD666B20F51}"/>
              </a:ext>
            </a:extLst>
          </p:cNvPr>
          <p:cNvSpPr txBox="1"/>
          <p:nvPr/>
        </p:nvSpPr>
        <p:spPr>
          <a:xfrm>
            <a:off x="2416778" y="2528112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N" sz="1400" dirty="0"/>
          </a:p>
          <a:p>
            <a:endParaRPr lang="en-CN" sz="1400" dirty="0">
              <a:solidFill>
                <a:srgbClr val="556169"/>
              </a:solidFill>
              <a:latin typeface="Georgia"/>
              <a:cs typeface="Georgia"/>
            </a:endParaRPr>
          </a:p>
        </p:txBody>
      </p:sp>
      <p:pic>
        <p:nvPicPr>
          <p:cNvPr id="12" name="sci-fi news.mp4">
            <a:hlinkClick r:id="" action="ppaction://media"/>
            <a:extLst>
              <a:ext uri="{FF2B5EF4-FFF2-40B4-BE49-F238E27FC236}">
                <a16:creationId xmlns:a16="http://schemas.microsoft.com/office/drawing/2014/main" id="{3C0F919B-12D6-076F-8EB6-01432F0ED6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01509" y="1125148"/>
            <a:ext cx="7539019" cy="424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00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0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1F8D78-7F89-1290-E328-E8C84388C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7A73-C774-CEB4-EC3A-B0D33E19E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87" y="324408"/>
            <a:ext cx="10059205" cy="513088"/>
          </a:xfrm>
        </p:spPr>
        <p:txBody>
          <a:bodyPr>
            <a:normAutofit/>
          </a:bodyPr>
          <a:lstStyle/>
          <a:p>
            <a:r>
              <a:rPr lang="en-GB" b="1" dirty="0" err="1">
                <a:solidFill>
                  <a:srgbClr val="0070C0"/>
                </a:solidFill>
              </a:rPr>
              <a:t>DreamAudio</a:t>
            </a:r>
            <a:r>
              <a:rPr lang="en-GB" dirty="0">
                <a:solidFill>
                  <a:srgbClr val="0070C0"/>
                </a:solidFill>
              </a:rPr>
              <a:t> – Customised Text to Audio Generation</a:t>
            </a:r>
            <a:endParaRPr lang="x-none" dirty="0">
              <a:solidFill>
                <a:srgbClr val="0070C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B1B8EF-D113-03D1-BC6C-F90F0F137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739" y="163634"/>
            <a:ext cx="1534181" cy="47073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DB19616-A044-17A6-2968-4F2F4AE62BE2}"/>
              </a:ext>
            </a:extLst>
          </p:cNvPr>
          <p:cNvSpPr txBox="1">
            <a:spLocks/>
          </p:cNvSpPr>
          <p:nvPr/>
        </p:nvSpPr>
        <p:spPr>
          <a:xfrm>
            <a:off x="1800290" y="1849616"/>
            <a:ext cx="5775157" cy="1098697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 spc="0" baseline="0">
                <a:ln>
                  <a:noFill/>
                </a:ln>
                <a:solidFill>
                  <a:schemeClr val="tx1"/>
                </a:solidFill>
                <a:effectLst/>
                <a:latin typeface="Georgia"/>
                <a:ea typeface="+mj-ea"/>
                <a:cs typeface="Georgia"/>
              </a:defRPr>
            </a:lvl1pPr>
          </a:lstStyle>
          <a:p>
            <a:endParaRPr lang="en-GB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C12802-ECDA-73CA-BCBA-4CD666B20F51}"/>
              </a:ext>
            </a:extLst>
          </p:cNvPr>
          <p:cNvSpPr txBox="1"/>
          <p:nvPr/>
        </p:nvSpPr>
        <p:spPr>
          <a:xfrm>
            <a:off x="2416778" y="2528112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N" sz="1400" dirty="0"/>
          </a:p>
          <a:p>
            <a:endParaRPr lang="en-CN" sz="1400" dirty="0">
              <a:solidFill>
                <a:srgbClr val="556169"/>
              </a:solidFill>
              <a:latin typeface="Georgia"/>
              <a:cs typeface="Georgi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657C0A-7269-34EF-AC44-CE8D2820B5B3}"/>
              </a:ext>
            </a:extLst>
          </p:cNvPr>
          <p:cNvSpPr txBox="1"/>
          <p:nvPr/>
        </p:nvSpPr>
        <p:spPr>
          <a:xfrm>
            <a:off x="1361440" y="5610262"/>
            <a:ext cx="94691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Y. Yuan, X. Liu, H. Liu, X. Kang, Z. Chen, Y. Wang, M. D. </a:t>
            </a:r>
            <a:r>
              <a:rPr lang="en-GB" dirty="0" err="1"/>
              <a:t>Plumbley</a:t>
            </a:r>
            <a:r>
              <a:rPr lang="en-GB" dirty="0"/>
              <a:t>, W. Wang, "</a:t>
            </a:r>
            <a:r>
              <a:rPr lang="en-GB" dirty="0" err="1"/>
              <a:t>DreamAudio</a:t>
            </a:r>
            <a:r>
              <a:rPr lang="en-GB" dirty="0"/>
              <a:t>: Customized Text-to-Audio Generation with Diffusion Models", </a:t>
            </a:r>
            <a:r>
              <a:rPr lang="en-GB" i="1" dirty="0"/>
              <a:t>IEEE Transactions on Audio Speech and Language Processing</a:t>
            </a:r>
            <a:r>
              <a:rPr lang="en-GB" dirty="0"/>
              <a:t>, 2026. [</a:t>
            </a:r>
            <a:r>
              <a:rPr lang="en-GB" dirty="0" err="1">
                <a:hlinkClick r:id="rId3"/>
              </a:rPr>
              <a:t>arXiv</a:t>
            </a:r>
            <a:r>
              <a:rPr lang="en-GB" dirty="0"/>
              <a:t>] [</a:t>
            </a:r>
            <a:r>
              <a:rPr lang="en-GB" dirty="0">
                <a:hlinkClick r:id="rId4"/>
              </a:rPr>
              <a:t>PDF</a:t>
            </a:r>
            <a:r>
              <a:rPr lang="en-GB" dirty="0"/>
              <a:t>] [</a:t>
            </a:r>
            <a:r>
              <a:rPr lang="en-GB" dirty="0">
                <a:hlinkClick r:id="rId5"/>
              </a:rPr>
              <a:t>code, data, &amp; demo</a:t>
            </a:r>
            <a:r>
              <a:rPr lang="en-GB" dirty="0"/>
              <a:t>]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C39835F-59FB-A9F1-B177-C17D5BAED6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966" y="3039251"/>
            <a:ext cx="9984925" cy="25284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8A0DD44-2494-0C3A-E2D9-350B1D3C9E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7997" y="1026948"/>
            <a:ext cx="4953691" cy="199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56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682895-EC36-C9FD-CB61-497110BEE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A27ACB-BC50-0E4D-B014-4466D7B3C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415" y="163522"/>
            <a:ext cx="1588609" cy="464285"/>
          </a:xfrm>
          <a:prstGeom prst="rect">
            <a:avLst/>
          </a:prstGeom>
        </p:spPr>
      </p:pic>
      <p:pic>
        <p:nvPicPr>
          <p:cNvPr id="9" name="图片 9">
            <a:extLst>
              <a:ext uri="{FF2B5EF4-FFF2-40B4-BE49-F238E27FC236}">
                <a16:creationId xmlns:a16="http://schemas.microsoft.com/office/drawing/2014/main" id="{101015C0-7380-E484-252F-06E656D23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22" y="3288806"/>
            <a:ext cx="3005091" cy="1016428"/>
          </a:xfrm>
          <a:prstGeom prst="rect">
            <a:avLst/>
          </a:prstGeom>
        </p:spPr>
      </p:pic>
      <p:cxnSp>
        <p:nvCxnSpPr>
          <p:cNvPr id="11" name="直线箭头连接符 14">
            <a:extLst>
              <a:ext uri="{FF2B5EF4-FFF2-40B4-BE49-F238E27FC236}">
                <a16:creationId xmlns:a16="http://schemas.microsoft.com/office/drawing/2014/main" id="{2F817233-4725-D508-243E-94740200C230}"/>
              </a:ext>
            </a:extLst>
          </p:cNvPr>
          <p:cNvCxnSpPr>
            <a:cxnSpLocks/>
          </p:cNvCxnSpPr>
          <p:nvPr/>
        </p:nvCxnSpPr>
        <p:spPr>
          <a:xfrm>
            <a:off x="3797300" y="4273576"/>
            <a:ext cx="523396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2" name="圆角矩形标注 25">
            <a:extLst>
              <a:ext uri="{FF2B5EF4-FFF2-40B4-BE49-F238E27FC236}">
                <a16:creationId xmlns:a16="http://schemas.microsoft.com/office/drawing/2014/main" id="{876405C6-7C46-BF8E-BB4D-A165D44B1CB1}"/>
              </a:ext>
            </a:extLst>
          </p:cNvPr>
          <p:cNvSpPr/>
          <p:nvPr/>
        </p:nvSpPr>
        <p:spPr>
          <a:xfrm>
            <a:off x="692589" y="1198255"/>
            <a:ext cx="2250232" cy="1223559"/>
          </a:xfrm>
          <a:prstGeom prst="wedgeRoundRectCallout">
            <a:avLst>
              <a:gd name="adj1" fmla="val -20200"/>
              <a:gd name="adj2" fmla="val 67639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Focus only 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hand-crafted musical features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左大括号 26">
            <a:extLst>
              <a:ext uri="{FF2B5EF4-FFF2-40B4-BE49-F238E27FC236}">
                <a16:creationId xmlns:a16="http://schemas.microsoft.com/office/drawing/2014/main" id="{DD125263-B0D2-7281-9060-5E19A8BE7E48}"/>
              </a:ext>
            </a:extLst>
          </p:cNvPr>
          <p:cNvSpPr/>
          <p:nvPr/>
        </p:nvSpPr>
        <p:spPr>
          <a:xfrm rot="5400000">
            <a:off x="1920077" y="2957641"/>
            <a:ext cx="329621" cy="3127254"/>
          </a:xfrm>
          <a:prstGeom prst="leftBrace">
            <a:avLst>
              <a:gd name="adj1" fmla="val 62500"/>
              <a:gd name="adj2" fmla="val 50811"/>
            </a:avLst>
          </a:prstGeom>
          <a:noFill/>
          <a:ln w="9525" cap="flat" cmpd="sng" algn="ctr">
            <a:solidFill>
              <a:srgbClr val="0E284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圆角矩形 27">
            <a:extLst>
              <a:ext uri="{FF2B5EF4-FFF2-40B4-BE49-F238E27FC236}">
                <a16:creationId xmlns:a16="http://schemas.microsoft.com/office/drawing/2014/main" id="{54A66BB2-24AE-81FE-F6F3-829DAEF1264E}"/>
              </a:ext>
            </a:extLst>
          </p:cNvPr>
          <p:cNvSpPr/>
          <p:nvPr/>
        </p:nvSpPr>
        <p:spPr>
          <a:xfrm>
            <a:off x="471557" y="4751811"/>
            <a:ext cx="662835" cy="294587"/>
          </a:xfrm>
          <a:prstGeom prst="roundRect">
            <a:avLst/>
          </a:prstGeom>
          <a:solidFill>
            <a:srgbClr val="F6B5DF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ource Sans Pro" panose="020F0502020204030204" pitchFamily="34" charset="0"/>
                <a:cs typeface="Times New Roman" panose="02020603050405020304" pitchFamily="18" charset="0"/>
              </a:rPr>
              <a:t>MFCC</a:t>
            </a:r>
            <a:endParaRPr kumimoji="1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圆角矩形 28">
            <a:extLst>
              <a:ext uri="{FF2B5EF4-FFF2-40B4-BE49-F238E27FC236}">
                <a16:creationId xmlns:a16="http://schemas.microsoft.com/office/drawing/2014/main" id="{71E1B7BA-4393-B8B4-3C58-3CFC2FCAD1EF}"/>
              </a:ext>
            </a:extLst>
          </p:cNvPr>
          <p:cNvSpPr/>
          <p:nvPr/>
        </p:nvSpPr>
        <p:spPr>
          <a:xfrm>
            <a:off x="1250152" y="4758602"/>
            <a:ext cx="759827" cy="294587"/>
          </a:xfrm>
          <a:prstGeom prst="roundRect">
            <a:avLst/>
          </a:prstGeom>
          <a:solidFill>
            <a:srgbClr val="F6B5DF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ource Sans Pro" panose="020F0502020204030204" pitchFamily="34" charset="0"/>
                <a:cs typeface="Times New Roman" panose="02020603050405020304" pitchFamily="18" charset="0"/>
              </a:rPr>
              <a:t>Chroma </a:t>
            </a:r>
          </a:p>
        </p:txBody>
      </p:sp>
      <p:grpSp>
        <p:nvGrpSpPr>
          <p:cNvPr id="16" name="组合 32">
            <a:extLst>
              <a:ext uri="{FF2B5EF4-FFF2-40B4-BE49-F238E27FC236}">
                <a16:creationId xmlns:a16="http://schemas.microsoft.com/office/drawing/2014/main" id="{170A7E51-AFBD-CD27-6705-F80A0B920F8A}"/>
              </a:ext>
            </a:extLst>
          </p:cNvPr>
          <p:cNvGrpSpPr/>
          <p:nvPr/>
        </p:nvGrpSpPr>
        <p:grpSpPr>
          <a:xfrm>
            <a:off x="4437027" y="3733067"/>
            <a:ext cx="1401207" cy="1087621"/>
            <a:chOff x="4313352" y="2428346"/>
            <a:chExt cx="1401207" cy="1087621"/>
          </a:xfrm>
        </p:grpSpPr>
        <p:sp>
          <p:nvSpPr>
            <p:cNvPr id="17" name="圆角矩形 17">
              <a:extLst>
                <a:ext uri="{FF2B5EF4-FFF2-40B4-BE49-F238E27FC236}">
                  <a16:creationId xmlns:a16="http://schemas.microsoft.com/office/drawing/2014/main" id="{D1173CCF-211B-8D0A-5E78-ADC45029EBDF}"/>
                </a:ext>
              </a:extLst>
            </p:cNvPr>
            <p:cNvSpPr/>
            <p:nvPr/>
          </p:nvSpPr>
          <p:spPr>
            <a:xfrm>
              <a:off x="4376525" y="2428346"/>
              <a:ext cx="1274862" cy="1016428"/>
            </a:xfrm>
            <a:prstGeom prst="roundRect">
              <a:avLst>
                <a:gd name="adj" fmla="val 12307"/>
              </a:avLst>
            </a:prstGeom>
            <a:solidFill>
              <a:srgbClr val="E97132">
                <a:lumMod val="20000"/>
                <a:lumOff val="80000"/>
                <a:alpha val="71759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文本框 29">
              <a:extLst>
                <a:ext uri="{FF2B5EF4-FFF2-40B4-BE49-F238E27FC236}">
                  <a16:creationId xmlns:a16="http://schemas.microsoft.com/office/drawing/2014/main" id="{6403192E-4D81-7247-8404-3DEB35990443}"/>
                </a:ext>
              </a:extLst>
            </p:cNvPr>
            <p:cNvSpPr txBox="1"/>
            <p:nvPr/>
          </p:nvSpPr>
          <p:spPr>
            <a:xfrm>
              <a:off x="4313352" y="2592637"/>
              <a:ext cx="140120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Generative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Model</a:t>
              </a: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</a:endParaRPr>
            </a:p>
          </p:txBody>
        </p:sp>
      </p:grpSp>
      <p:sp>
        <p:nvSpPr>
          <p:cNvPr id="19" name="圆角矩形 30">
            <a:extLst>
              <a:ext uri="{FF2B5EF4-FFF2-40B4-BE49-F238E27FC236}">
                <a16:creationId xmlns:a16="http://schemas.microsoft.com/office/drawing/2014/main" id="{DCAF1718-1405-BBEF-ADCB-8BE46D5C4643}"/>
              </a:ext>
            </a:extLst>
          </p:cNvPr>
          <p:cNvSpPr/>
          <p:nvPr/>
        </p:nvSpPr>
        <p:spPr>
          <a:xfrm>
            <a:off x="2148199" y="4758602"/>
            <a:ext cx="662835" cy="294587"/>
          </a:xfrm>
          <a:prstGeom prst="roundRect">
            <a:avLst/>
          </a:prstGeom>
          <a:solidFill>
            <a:srgbClr val="F6B5DF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ource Sans Pro" panose="020F0502020204030204" pitchFamily="34" charset="0"/>
                <a:cs typeface="Times New Roman" panose="02020603050405020304" pitchFamily="18" charset="0"/>
              </a:rPr>
              <a:t>Beat</a:t>
            </a:r>
            <a:endParaRPr kumimoji="1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圆角矩形 31">
            <a:extLst>
              <a:ext uri="{FF2B5EF4-FFF2-40B4-BE49-F238E27FC236}">
                <a16:creationId xmlns:a16="http://schemas.microsoft.com/office/drawing/2014/main" id="{734724DB-4B0F-5435-5CD3-97049EEC1817}"/>
              </a:ext>
            </a:extLst>
          </p:cNvPr>
          <p:cNvSpPr/>
          <p:nvPr/>
        </p:nvSpPr>
        <p:spPr>
          <a:xfrm>
            <a:off x="2942821" y="4758602"/>
            <a:ext cx="759827" cy="294587"/>
          </a:xfrm>
          <a:prstGeom prst="roundRect">
            <a:avLst/>
          </a:prstGeom>
          <a:solidFill>
            <a:srgbClr val="F6B5DF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ource Sans Pro" panose="020F0502020204030204" pitchFamily="34" charset="0"/>
                <a:cs typeface="Times New Roman" panose="02020603050405020304" pitchFamily="18" charset="0"/>
              </a:rPr>
              <a:t>Envelop</a:t>
            </a:r>
            <a:endParaRPr kumimoji="1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标注 33">
            <a:extLst>
              <a:ext uri="{FF2B5EF4-FFF2-40B4-BE49-F238E27FC236}">
                <a16:creationId xmlns:a16="http://schemas.microsoft.com/office/drawing/2014/main" id="{F0BC0102-0D35-FF8A-7918-9BB4E45CA5FD}"/>
              </a:ext>
            </a:extLst>
          </p:cNvPr>
          <p:cNvSpPr/>
          <p:nvPr/>
        </p:nvSpPr>
        <p:spPr>
          <a:xfrm>
            <a:off x="3963913" y="1192814"/>
            <a:ext cx="1589392" cy="1223559"/>
          </a:xfrm>
          <a:prstGeom prst="wedgeRoundRectCallout">
            <a:avLst>
              <a:gd name="adj1" fmla="val -21329"/>
              <a:gd name="adj2" fmla="val 64525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No genre information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2" name="图片 37" descr="图片包含 图表&#10;&#10;描述已自动生成">
            <a:extLst>
              <a:ext uri="{FF2B5EF4-FFF2-40B4-BE49-F238E27FC236}">
                <a16:creationId xmlns:a16="http://schemas.microsoft.com/office/drawing/2014/main" id="{975CDD7C-28B3-12D5-8043-73BA538494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983" t="42383" r="33254" b="29632"/>
          <a:stretch/>
        </p:blipFill>
        <p:spPr>
          <a:xfrm>
            <a:off x="6514925" y="1088346"/>
            <a:ext cx="1758300" cy="1432489"/>
          </a:xfrm>
          <a:prstGeom prst="rect">
            <a:avLst/>
          </a:prstGeom>
        </p:spPr>
      </p:pic>
      <p:sp>
        <p:nvSpPr>
          <p:cNvPr id="23" name="圆角矩形标注 34">
            <a:extLst>
              <a:ext uri="{FF2B5EF4-FFF2-40B4-BE49-F238E27FC236}">
                <a16:creationId xmlns:a16="http://schemas.microsoft.com/office/drawing/2014/main" id="{7DA75DA7-716D-992C-1422-EC98E0160692}"/>
              </a:ext>
            </a:extLst>
          </p:cNvPr>
          <p:cNvSpPr/>
          <p:nvPr/>
        </p:nvSpPr>
        <p:spPr>
          <a:xfrm>
            <a:off x="8478221" y="1192812"/>
            <a:ext cx="2878454" cy="1223559"/>
          </a:xfrm>
          <a:prstGeom prst="wedgeRoundRectCallout">
            <a:avLst>
              <a:gd name="adj1" fmla="val -59933"/>
              <a:gd name="adj2" fmla="val -22144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Based on 24-Joint dataset.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Lack of hand motion.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4" name="图片 55" descr="卡通人物&#10;&#10;低可信度描述已自动生成">
            <a:extLst>
              <a:ext uri="{FF2B5EF4-FFF2-40B4-BE49-F238E27FC236}">
                <a16:creationId xmlns:a16="http://schemas.microsoft.com/office/drawing/2014/main" id="{22E540C9-A9C0-97AE-4F78-A2B6EC1158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354" b="14168"/>
          <a:stretch/>
        </p:blipFill>
        <p:spPr>
          <a:xfrm>
            <a:off x="6364569" y="3206356"/>
            <a:ext cx="5256338" cy="2116182"/>
          </a:xfrm>
          <a:prstGeom prst="rect">
            <a:avLst/>
          </a:prstGeom>
        </p:spPr>
      </p:pic>
      <p:sp>
        <p:nvSpPr>
          <p:cNvPr id="25" name="椭圆 57">
            <a:extLst>
              <a:ext uri="{FF2B5EF4-FFF2-40B4-BE49-F238E27FC236}">
                <a16:creationId xmlns:a16="http://schemas.microsoft.com/office/drawing/2014/main" id="{66FE6437-3B68-0D96-A73D-E553452B9BF6}"/>
              </a:ext>
            </a:extLst>
          </p:cNvPr>
          <p:cNvSpPr/>
          <p:nvPr/>
        </p:nvSpPr>
        <p:spPr>
          <a:xfrm>
            <a:off x="7994667" y="4021497"/>
            <a:ext cx="674370" cy="67437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26" name="直线箭头连接符 60">
            <a:extLst>
              <a:ext uri="{FF2B5EF4-FFF2-40B4-BE49-F238E27FC236}">
                <a16:creationId xmlns:a16="http://schemas.microsoft.com/office/drawing/2014/main" id="{1C6429B5-802F-F30D-43A2-B4D5C26EED7E}"/>
              </a:ext>
            </a:extLst>
          </p:cNvPr>
          <p:cNvCxnSpPr>
            <a:cxnSpLocks/>
          </p:cNvCxnSpPr>
          <p:nvPr/>
        </p:nvCxnSpPr>
        <p:spPr>
          <a:xfrm>
            <a:off x="5892800" y="4264447"/>
            <a:ext cx="27998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7" name="文本框 61">
            <a:extLst>
              <a:ext uri="{FF2B5EF4-FFF2-40B4-BE49-F238E27FC236}">
                <a16:creationId xmlns:a16="http://schemas.microsoft.com/office/drawing/2014/main" id="{55AC089F-AE96-A452-982C-B68BC7D44917}"/>
              </a:ext>
            </a:extLst>
          </p:cNvPr>
          <p:cNvSpPr txBox="1"/>
          <p:nvPr/>
        </p:nvSpPr>
        <p:spPr>
          <a:xfrm>
            <a:off x="1168477" y="5435610"/>
            <a:ext cx="2189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Music Condition </a:t>
            </a:r>
            <a:endParaRPr kumimoji="1" lang="zh-CN" altLang="en-US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62">
            <a:extLst>
              <a:ext uri="{FF2B5EF4-FFF2-40B4-BE49-F238E27FC236}">
                <a16:creationId xmlns:a16="http://schemas.microsoft.com/office/drawing/2014/main" id="{35D83D9B-7812-2967-079F-72546D598A9F}"/>
              </a:ext>
            </a:extLst>
          </p:cNvPr>
          <p:cNvSpPr txBox="1"/>
          <p:nvPr/>
        </p:nvSpPr>
        <p:spPr>
          <a:xfrm>
            <a:off x="7674828" y="5435610"/>
            <a:ext cx="3363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en-US" altLang="zh-CN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Generated Dance Segment </a:t>
            </a:r>
            <a:endParaRPr kumimoji="1" lang="zh-CN" altLang="en-US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" name="圆角矩形 63">
            <a:extLst>
              <a:ext uri="{FF2B5EF4-FFF2-40B4-BE49-F238E27FC236}">
                <a16:creationId xmlns:a16="http://schemas.microsoft.com/office/drawing/2014/main" id="{BD7EC1D2-8A69-BB59-B84F-EF96D4730B83}"/>
              </a:ext>
            </a:extLst>
          </p:cNvPr>
          <p:cNvSpPr/>
          <p:nvPr/>
        </p:nvSpPr>
        <p:spPr>
          <a:xfrm>
            <a:off x="292100" y="2859386"/>
            <a:ext cx="11607800" cy="3037726"/>
          </a:xfrm>
          <a:prstGeom prst="roundRect">
            <a:avLst/>
          </a:prstGeom>
          <a:noFill/>
          <a:ln w="19050" cap="flat" cmpd="sng" algn="ctr">
            <a:solidFill>
              <a:srgbClr val="E8E8E8">
                <a:lumMod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94B39416-9FE0-A787-57AD-3970611BA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820" y="357809"/>
            <a:ext cx="7156219" cy="51308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Controllable Music to Dance Generation</a:t>
            </a:r>
            <a:endParaRPr lang="x-none" dirty="0">
              <a:solidFill>
                <a:srgbClr val="0070C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C9FD5A-FCB3-F157-192D-2A13907A8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589" y="6242447"/>
            <a:ext cx="11139277" cy="615553"/>
          </a:xfrm>
          <a:prstGeom prst="rect">
            <a:avLst/>
          </a:prstGeom>
          <a:solidFill>
            <a:srgbClr val="FFFD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i="0" u="none" strike="noStrike" cap="none" normalizeH="0" baseline="0" dirty="0">
                <a:ln>
                  <a:noFill/>
                </a:ln>
                <a:solidFill>
                  <a:srgbClr val="2C3A4A"/>
                </a:solidFill>
                <a:effectLst/>
                <a:latin typeface="Times New Roman" panose="02020603050405020304" pitchFamily="18" charset="0"/>
                <a:ea typeface="inherit"/>
                <a:cs typeface="Times New Roman" panose="02020603050405020304" pitchFamily="18" charset="0"/>
              </a:rPr>
              <a:t>X. Liu, Z. Feng, D. Kanojia, W. Wang, “DGFM: Full Body Dance Generation Driven by Music Foundation Models”, </a:t>
            </a:r>
            <a:r>
              <a:rPr kumimoji="0" lang="en-US" altLang="en-US" sz="1500" i="1" u="none" strike="noStrike" cap="none" normalizeH="0" baseline="0" dirty="0" err="1">
                <a:ln>
                  <a:noFill/>
                </a:ln>
                <a:solidFill>
                  <a:srgbClr val="2C3A4A"/>
                </a:solidFill>
                <a:effectLst/>
                <a:latin typeface="Times New Roman" panose="02020603050405020304" pitchFamily="18" charset="0"/>
                <a:ea typeface="inherit"/>
                <a:cs typeface="Times New Roman" panose="02020603050405020304" pitchFamily="18" charset="0"/>
              </a:rPr>
              <a:t>NeurIPS</a:t>
            </a:r>
            <a:r>
              <a:rPr kumimoji="0" lang="en-US" altLang="en-US" sz="1500" i="1" u="none" strike="noStrike" cap="none" normalizeH="0" baseline="0" dirty="0">
                <a:ln>
                  <a:noFill/>
                </a:ln>
                <a:solidFill>
                  <a:srgbClr val="2C3A4A"/>
                </a:solidFill>
                <a:effectLst/>
                <a:latin typeface="Times New Roman" panose="02020603050405020304" pitchFamily="18" charset="0"/>
                <a:ea typeface="inherit"/>
                <a:cs typeface="Times New Roman" panose="02020603050405020304" pitchFamily="18" charset="0"/>
              </a:rPr>
              <a:t> 2024 Workshop on Audio Imagination</a:t>
            </a:r>
            <a:r>
              <a:rPr kumimoji="0" lang="en-US" altLang="en-US" sz="1500" i="0" u="none" strike="noStrike" cap="none" normalizeH="0" baseline="0" dirty="0">
                <a:ln>
                  <a:noFill/>
                </a:ln>
                <a:solidFill>
                  <a:srgbClr val="2C3A4A"/>
                </a:solidFill>
                <a:effectLst/>
                <a:latin typeface="Times New Roman" panose="02020603050405020304" pitchFamily="18" charset="0"/>
                <a:ea typeface="inherit"/>
                <a:cs typeface="Times New Roman" panose="02020603050405020304" pitchFamily="18" charset="0"/>
              </a:rPr>
              <a:t>, 2024.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i="0" u="none" strike="noStrike" cap="none" normalizeH="0" baseline="0" dirty="0">
                <a:ln>
                  <a:noFill/>
                </a:ln>
                <a:solidFill>
                  <a:srgbClr val="4D809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Download PDF">
            <a:hlinkClick r:id="rId6" tooltip="Download PDF"/>
            <a:extLst>
              <a:ext uri="{FF2B5EF4-FFF2-40B4-BE49-F238E27FC236}">
                <a16:creationId xmlns:a16="http://schemas.microsoft.com/office/drawing/2014/main" id="{AD62C0AF-07D7-629C-3CA9-2F43C2AB0B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27297" y="606052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3152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D9F2-1388-BB4D-8147-DE03C0F6E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36" y="154652"/>
            <a:ext cx="5080000" cy="513088"/>
          </a:xfrm>
        </p:spPr>
        <p:txBody>
          <a:bodyPr>
            <a:normAutofit/>
          </a:bodyPr>
          <a:lstStyle/>
          <a:p>
            <a:r>
              <a:rPr lang="en-GB" b="1" dirty="0" err="1">
                <a:solidFill>
                  <a:srgbClr val="0070C0"/>
                </a:solidFill>
              </a:rPr>
              <a:t>GCDance</a:t>
            </a:r>
            <a:r>
              <a:rPr lang="en-GB" dirty="0">
                <a:solidFill>
                  <a:srgbClr val="0070C0"/>
                </a:solidFill>
              </a:rPr>
              <a:t> - Demo</a:t>
            </a:r>
            <a:endParaRPr lang="x-none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9F6724-1773-3F4A-BF4F-8D3220668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28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9CCD0A-EE12-4840-A4B6-5A18D4C7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220" y="178926"/>
            <a:ext cx="1737380" cy="513088"/>
          </a:xfrm>
          <a:prstGeom prst="rect">
            <a:avLst/>
          </a:prstGeom>
        </p:spPr>
      </p:pic>
      <p:sp>
        <p:nvSpPr>
          <p:cNvPr id="7" name="文本框 18">
            <a:extLst>
              <a:ext uri="{FF2B5EF4-FFF2-40B4-BE49-F238E27FC236}">
                <a16:creationId xmlns:a16="http://schemas.microsoft.com/office/drawing/2014/main" id="{5BF8CFBA-DD75-CAE2-C89D-E5F3B7D7ACC9}"/>
              </a:ext>
            </a:extLst>
          </p:cNvPr>
          <p:cNvSpPr txBox="1"/>
          <p:nvPr/>
        </p:nvSpPr>
        <p:spPr>
          <a:xfrm>
            <a:off x="6066183" y="1900370"/>
            <a:ext cx="5355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" altLang="zh-CN" sz="20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This is a </a:t>
            </a:r>
            <a:r>
              <a:rPr lang="zh-CN" altLang="en-US" sz="20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" altLang="zh-CN" sz="2000" i="1" dirty="0" err="1">
                <a:solidFill>
                  <a:srgbClr val="E9713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HanTang</a:t>
            </a:r>
            <a:r>
              <a:rPr lang="zh-CN" altLang="en-US" sz="20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" altLang="zh-CN" sz="20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type of music. </a:t>
            </a:r>
          </a:p>
        </p:txBody>
      </p:sp>
      <p:sp>
        <p:nvSpPr>
          <p:cNvPr id="8" name="文本框 19">
            <a:extLst>
              <a:ext uri="{FF2B5EF4-FFF2-40B4-BE49-F238E27FC236}">
                <a16:creationId xmlns:a16="http://schemas.microsoft.com/office/drawing/2014/main" id="{97398A18-9A31-68C2-A2C8-6308C7FBCB9A}"/>
              </a:ext>
            </a:extLst>
          </p:cNvPr>
          <p:cNvSpPr txBox="1"/>
          <p:nvPr/>
        </p:nvSpPr>
        <p:spPr>
          <a:xfrm>
            <a:off x="6066183" y="3740886"/>
            <a:ext cx="4341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" altLang="zh-CN" sz="20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This is a </a:t>
            </a:r>
            <a:r>
              <a:rPr lang="zh-CN" altLang="en-US" sz="20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" altLang="zh-CN" sz="2000" i="1" dirty="0">
                <a:solidFill>
                  <a:srgbClr val="E9713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Dai</a:t>
            </a:r>
            <a:r>
              <a:rPr lang="zh-CN" altLang="en-US" sz="20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" altLang="zh-CN" sz="20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type of music</a:t>
            </a:r>
            <a:r>
              <a:rPr lang="en-US" altLang="zh-CN" sz="20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" altLang="zh-CN" sz="20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图片 20" descr="卡通人物&#10;&#10;低可信度描述已自动生成">
            <a:extLst>
              <a:ext uri="{FF2B5EF4-FFF2-40B4-BE49-F238E27FC236}">
                <a16:creationId xmlns:a16="http://schemas.microsoft.com/office/drawing/2014/main" id="{A3C48884-4A62-96CA-735A-645FD37A725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68633" y="500239"/>
            <a:ext cx="7989392" cy="1368508"/>
          </a:xfrm>
          <a:prstGeom prst="rect">
            <a:avLst/>
          </a:prstGeom>
        </p:spPr>
      </p:pic>
      <p:pic>
        <p:nvPicPr>
          <p:cNvPr id="10" name="图片 21" descr="卡通人物&#10;&#10;低可信度描述已自动生成">
            <a:extLst>
              <a:ext uri="{FF2B5EF4-FFF2-40B4-BE49-F238E27FC236}">
                <a16:creationId xmlns:a16="http://schemas.microsoft.com/office/drawing/2014/main" id="{8C876151-0F0D-D77A-9FBA-4F4BB3E1414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232835" y="2421428"/>
            <a:ext cx="7660985" cy="1310815"/>
          </a:xfrm>
          <a:prstGeom prst="rect">
            <a:avLst/>
          </a:prstGeom>
        </p:spPr>
      </p:pic>
      <p:pic>
        <p:nvPicPr>
          <p:cNvPr id="11" name="图片 22" descr="卡通人物&#10;&#10;中度可信度描述已自动生成">
            <a:extLst>
              <a:ext uri="{FF2B5EF4-FFF2-40B4-BE49-F238E27FC236}">
                <a16:creationId xmlns:a16="http://schemas.microsoft.com/office/drawing/2014/main" id="{5DD0CDE0-074C-DC54-7C8A-5BB7DB1C7E8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232836" y="4328964"/>
            <a:ext cx="7660985" cy="1245767"/>
          </a:xfrm>
          <a:prstGeom prst="rect">
            <a:avLst/>
          </a:prstGeom>
        </p:spPr>
      </p:pic>
      <p:sp>
        <p:nvSpPr>
          <p:cNvPr id="12" name="文本框 23">
            <a:extLst>
              <a:ext uri="{FF2B5EF4-FFF2-40B4-BE49-F238E27FC236}">
                <a16:creationId xmlns:a16="http://schemas.microsoft.com/office/drawing/2014/main" id="{51A5A517-E098-EA9E-4B9D-85366AA66133}"/>
              </a:ext>
            </a:extLst>
          </p:cNvPr>
          <p:cNvSpPr txBox="1"/>
          <p:nvPr/>
        </p:nvSpPr>
        <p:spPr>
          <a:xfrm>
            <a:off x="6066183" y="5440926"/>
            <a:ext cx="5146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" altLang="zh-CN" sz="20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This is a </a:t>
            </a:r>
            <a:r>
              <a:rPr lang="zh-CN" altLang="en-US" sz="20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" altLang="zh-CN" sz="2000" i="1" dirty="0" err="1">
                <a:solidFill>
                  <a:srgbClr val="E97132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Hiphop</a:t>
            </a:r>
            <a:r>
              <a:rPr lang="zh-CN" altLang="en-US" sz="20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" altLang="zh-CN" sz="20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type of music</a:t>
            </a:r>
            <a:r>
              <a:rPr lang="en-US" altLang="zh-CN" sz="24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" altLang="zh-CN" sz="2400" i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5" name="143_slice48">
            <a:hlinkClick r:id="" action="ppaction://media"/>
            <a:extLst>
              <a:ext uri="{FF2B5EF4-FFF2-40B4-BE49-F238E27FC236}">
                <a16:creationId xmlns:a16="http://schemas.microsoft.com/office/drawing/2014/main" id="{D35EBDF9-6D07-3162-3356-8BE383AC56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861919" y="3827285"/>
            <a:ext cx="210026" cy="210026"/>
          </a:xfrm>
          <a:prstGeom prst="rect">
            <a:avLst/>
          </a:prstGeom>
          <a:solidFill>
            <a:srgbClr val="E97132"/>
          </a:solidFill>
        </p:spPr>
      </p:pic>
      <p:pic>
        <p:nvPicPr>
          <p:cNvPr id="16" name="036_slice25">
            <a:hlinkClick r:id="" action="ppaction://media"/>
            <a:extLst>
              <a:ext uri="{FF2B5EF4-FFF2-40B4-BE49-F238E27FC236}">
                <a16:creationId xmlns:a16="http://schemas.microsoft.com/office/drawing/2014/main" id="{F5D6A2BC-4D7B-C514-33DF-1B52973E86D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861919" y="1982738"/>
            <a:ext cx="210026" cy="210026"/>
          </a:xfrm>
          <a:prstGeom prst="rect">
            <a:avLst/>
          </a:prstGeom>
          <a:solidFill>
            <a:srgbClr val="E97132"/>
          </a:solidFill>
        </p:spPr>
      </p:pic>
      <p:pic>
        <p:nvPicPr>
          <p:cNvPr id="17" name="098_slice29">
            <a:hlinkClick r:id="" action="ppaction://media"/>
            <a:extLst>
              <a:ext uri="{FF2B5EF4-FFF2-40B4-BE49-F238E27FC236}">
                <a16:creationId xmlns:a16="http://schemas.microsoft.com/office/drawing/2014/main" id="{8F4886AE-D07F-2773-89E3-4051B927148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861919" y="5577157"/>
            <a:ext cx="210027" cy="210027"/>
          </a:xfrm>
          <a:prstGeom prst="rect">
            <a:avLst/>
          </a:prstGeom>
          <a:solidFill>
            <a:srgbClr val="E97132"/>
          </a:solidFill>
        </p:spPr>
      </p:pic>
      <p:grpSp>
        <p:nvGrpSpPr>
          <p:cNvPr id="18" name="组合 61">
            <a:extLst>
              <a:ext uri="{FF2B5EF4-FFF2-40B4-BE49-F238E27FC236}">
                <a16:creationId xmlns:a16="http://schemas.microsoft.com/office/drawing/2014/main" id="{0BC1CECE-472E-AFB4-673E-6C61808B335A}"/>
              </a:ext>
            </a:extLst>
          </p:cNvPr>
          <p:cNvGrpSpPr/>
          <p:nvPr/>
        </p:nvGrpSpPr>
        <p:grpSpPr>
          <a:xfrm>
            <a:off x="952627" y="2507033"/>
            <a:ext cx="1074721" cy="1534635"/>
            <a:chOff x="809194" y="3023868"/>
            <a:chExt cx="1074721" cy="1534635"/>
          </a:xfrm>
        </p:grpSpPr>
        <p:pic>
          <p:nvPicPr>
            <p:cNvPr id="19" name="图片 44" descr="图片包含 游戏机, 风筝, 体育&#10;&#10;描述已自动生成">
              <a:extLst>
                <a:ext uri="{FF2B5EF4-FFF2-40B4-BE49-F238E27FC236}">
                  <a16:creationId xmlns:a16="http://schemas.microsoft.com/office/drawing/2014/main" id="{6DE682A8-09B0-AF4A-A523-6BCDCE3364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/>
            <a:srcRect l="42237" t="43002" r="39689" b="28860"/>
            <a:stretch/>
          </p:blipFill>
          <p:spPr>
            <a:xfrm>
              <a:off x="809194" y="3023868"/>
              <a:ext cx="1074721" cy="1254885"/>
            </a:xfrm>
            <a:prstGeom prst="rect">
              <a:avLst/>
            </a:prstGeom>
          </p:spPr>
        </p:pic>
        <p:pic>
          <p:nvPicPr>
            <p:cNvPr id="20" name="065_slice29">
              <a:hlinkClick r:id="" action="ppaction://media"/>
              <a:extLst>
                <a:ext uri="{FF2B5EF4-FFF2-40B4-BE49-F238E27FC236}">
                  <a16:creationId xmlns:a16="http://schemas.microsoft.com/office/drawing/2014/main" id="{E107D7CB-4743-06AA-3E03-716C29B9F030}"/>
                </a:ext>
              </a:extLst>
            </p:cNvPr>
            <p:cNvPicPr>
              <a:picLocks noChangeAspect="1"/>
            </p:cNvPicPr>
            <p:nvPr>
              <a:audioFile r:link="rId18"/>
              <p:extLst>
                <p:ext uri="{DAA4B4D4-6D71-4841-9C94-3DE7FCFB9230}">
                  <p14:media xmlns:p14="http://schemas.microsoft.com/office/powerpoint/2010/main" r:embed="rId17"/>
                </p:ext>
              </p:extLst>
            </p:nvPr>
          </p:nvPicPr>
          <p:blipFill>
            <a:blip r:embed="rId24"/>
            <a:stretch>
              <a:fillRect/>
            </a:stretch>
          </p:blipFill>
          <p:spPr>
            <a:xfrm>
              <a:off x="1244418" y="4350077"/>
              <a:ext cx="208426" cy="208426"/>
            </a:xfrm>
            <a:prstGeom prst="rect">
              <a:avLst/>
            </a:prstGeom>
            <a:solidFill>
              <a:srgbClr val="156082">
                <a:lumMod val="75000"/>
              </a:srgbClr>
            </a:solidFill>
          </p:spPr>
        </p:pic>
      </p:grpSp>
      <p:grpSp>
        <p:nvGrpSpPr>
          <p:cNvPr id="21" name="组合 65">
            <a:extLst>
              <a:ext uri="{FF2B5EF4-FFF2-40B4-BE49-F238E27FC236}">
                <a16:creationId xmlns:a16="http://schemas.microsoft.com/office/drawing/2014/main" id="{4116A141-3B9D-D8DF-0FC8-DDD716A5EC3D}"/>
              </a:ext>
            </a:extLst>
          </p:cNvPr>
          <p:cNvGrpSpPr/>
          <p:nvPr/>
        </p:nvGrpSpPr>
        <p:grpSpPr>
          <a:xfrm>
            <a:off x="882695" y="4252221"/>
            <a:ext cx="1465664" cy="1534963"/>
            <a:chOff x="2425254" y="4780707"/>
            <a:chExt cx="1465664" cy="1534963"/>
          </a:xfrm>
        </p:grpSpPr>
        <p:pic>
          <p:nvPicPr>
            <p:cNvPr id="22" name="图片 54" descr="图片包含 游戏机, 风筝, 飞行&#10;&#10;描述已自动生成">
              <a:extLst>
                <a:ext uri="{FF2B5EF4-FFF2-40B4-BE49-F238E27FC236}">
                  <a16:creationId xmlns:a16="http://schemas.microsoft.com/office/drawing/2014/main" id="{82DF119B-7FBD-D1C6-CA1F-D369F49B7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rcRect l="41435" t="40941" r="34577" b="30294"/>
            <a:stretch/>
          </p:blipFill>
          <p:spPr>
            <a:xfrm>
              <a:off x="2425254" y="4780707"/>
              <a:ext cx="1465664" cy="1318199"/>
            </a:xfrm>
            <a:prstGeom prst="rect">
              <a:avLst/>
            </a:prstGeom>
          </p:spPr>
        </p:pic>
        <p:pic>
          <p:nvPicPr>
            <p:cNvPr id="23" name="143_slice56">
              <a:hlinkClick r:id="" action="ppaction://media"/>
              <a:extLst>
                <a:ext uri="{FF2B5EF4-FFF2-40B4-BE49-F238E27FC236}">
                  <a16:creationId xmlns:a16="http://schemas.microsoft.com/office/drawing/2014/main" id="{E4AEA698-9711-65AC-0ED5-178B820CF964}"/>
                </a:ext>
              </a:extLst>
            </p:cNvPr>
            <p:cNvPicPr>
              <a:picLocks noChangeAspect="1"/>
            </p:cNvPicPr>
            <p:nvPr>
              <a:audioFile r:link="rId16"/>
              <p:extLst>
                <p:ext uri="{DAA4B4D4-6D71-4841-9C94-3DE7FCFB9230}">
                  <p14:media xmlns:p14="http://schemas.microsoft.com/office/powerpoint/2010/main" r:embed="rId15"/>
                </p:ext>
              </p:extLst>
            </p:nvPr>
          </p:nvPicPr>
          <p:blipFill>
            <a:blip r:embed="rId24"/>
            <a:stretch>
              <a:fillRect/>
            </a:stretch>
          </p:blipFill>
          <p:spPr>
            <a:xfrm>
              <a:off x="2931087" y="6107243"/>
              <a:ext cx="208427" cy="208427"/>
            </a:xfrm>
            <a:prstGeom prst="rect">
              <a:avLst/>
            </a:prstGeom>
            <a:solidFill>
              <a:srgbClr val="156082">
                <a:lumMod val="75000"/>
              </a:srgbClr>
            </a:solidFill>
          </p:spPr>
        </p:pic>
      </p:grpSp>
      <p:grpSp>
        <p:nvGrpSpPr>
          <p:cNvPr id="24" name="组合 60">
            <a:extLst>
              <a:ext uri="{FF2B5EF4-FFF2-40B4-BE49-F238E27FC236}">
                <a16:creationId xmlns:a16="http://schemas.microsoft.com/office/drawing/2014/main" id="{EB738D0B-AA45-AA43-F078-4CB1EBA49170}"/>
              </a:ext>
            </a:extLst>
          </p:cNvPr>
          <p:cNvGrpSpPr/>
          <p:nvPr/>
        </p:nvGrpSpPr>
        <p:grpSpPr>
          <a:xfrm>
            <a:off x="956256" y="674308"/>
            <a:ext cx="1465665" cy="1529265"/>
            <a:chOff x="2497989" y="1165711"/>
            <a:chExt cx="1465665" cy="1529265"/>
          </a:xfrm>
        </p:grpSpPr>
        <p:pic>
          <p:nvPicPr>
            <p:cNvPr id="25" name="132_slice13">
              <a:hlinkClick r:id="" action="ppaction://media"/>
              <a:extLst>
                <a:ext uri="{FF2B5EF4-FFF2-40B4-BE49-F238E27FC236}">
                  <a16:creationId xmlns:a16="http://schemas.microsoft.com/office/drawing/2014/main" id="{D4617BA6-F7BE-1531-4EF2-50761012FA7A}"/>
                </a:ext>
              </a:extLst>
            </p:cNvPr>
            <p:cNvPicPr>
              <a:picLocks noChangeAspect="1"/>
            </p:cNvPicPr>
            <p:nvPr>
              <a:audioFile r:link="rId14"/>
              <p:extLst>
                <p:ext uri="{DAA4B4D4-6D71-4841-9C94-3DE7FCFB9230}">
                  <p14:media xmlns:p14="http://schemas.microsoft.com/office/powerpoint/2010/main" r:embed="rId13"/>
                </p:ext>
              </p:extLst>
            </p:nvPr>
          </p:nvPicPr>
          <p:blipFill>
            <a:blip r:embed="rId24"/>
            <a:stretch>
              <a:fillRect/>
            </a:stretch>
          </p:blipFill>
          <p:spPr>
            <a:xfrm>
              <a:off x="2931087" y="2486550"/>
              <a:ext cx="208426" cy="208426"/>
            </a:xfrm>
            <a:prstGeom prst="rect">
              <a:avLst/>
            </a:prstGeom>
            <a:solidFill>
              <a:srgbClr val="156082">
                <a:lumMod val="75000"/>
              </a:srgbClr>
            </a:solidFill>
          </p:spPr>
        </p:pic>
        <p:pic>
          <p:nvPicPr>
            <p:cNvPr id="26" name="图片 34" descr="图片包含 游戏机, 风筝, 水果, 体育&#10;&#10;描述已自动生成">
              <a:extLst>
                <a:ext uri="{FF2B5EF4-FFF2-40B4-BE49-F238E27FC236}">
                  <a16:creationId xmlns:a16="http://schemas.microsoft.com/office/drawing/2014/main" id="{8DFA9795-85FE-ADAD-DB2A-43C44B92C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rcRect l="43730" t="39544" r="29110" b="30247"/>
            <a:stretch/>
          </p:blipFill>
          <p:spPr>
            <a:xfrm>
              <a:off x="2497989" y="1165711"/>
              <a:ext cx="1465665" cy="1222619"/>
            </a:xfrm>
            <a:prstGeom prst="rect">
              <a:avLst/>
            </a:prstGeom>
          </p:spPr>
        </p:pic>
      </p:grpSp>
      <p:grpSp>
        <p:nvGrpSpPr>
          <p:cNvPr id="27" name="组合 59">
            <a:extLst>
              <a:ext uri="{FF2B5EF4-FFF2-40B4-BE49-F238E27FC236}">
                <a16:creationId xmlns:a16="http://schemas.microsoft.com/office/drawing/2014/main" id="{285733C4-6592-EE82-0F3B-DBF7AC49829C}"/>
              </a:ext>
            </a:extLst>
          </p:cNvPr>
          <p:cNvGrpSpPr/>
          <p:nvPr/>
        </p:nvGrpSpPr>
        <p:grpSpPr>
          <a:xfrm>
            <a:off x="2521201" y="573075"/>
            <a:ext cx="1513150" cy="1636105"/>
            <a:chOff x="701666" y="1052566"/>
            <a:chExt cx="1513150" cy="1636105"/>
          </a:xfrm>
        </p:grpSpPr>
        <p:pic>
          <p:nvPicPr>
            <p:cNvPr id="28" name="图片 47" descr="图表, 雷达图&#10;&#10;描述已自动生成">
              <a:extLst>
                <a:ext uri="{FF2B5EF4-FFF2-40B4-BE49-F238E27FC236}">
                  <a16:creationId xmlns:a16="http://schemas.microsoft.com/office/drawing/2014/main" id="{0E180B8F-92F5-F777-A379-01B3AD943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rcRect l="43475" t="37234" r="28693" b="29203"/>
            <a:stretch/>
          </p:blipFill>
          <p:spPr>
            <a:xfrm>
              <a:off x="701666" y="1052566"/>
              <a:ext cx="1513150" cy="1368508"/>
            </a:xfrm>
            <a:prstGeom prst="rect">
              <a:avLst/>
            </a:prstGeom>
          </p:spPr>
        </p:pic>
        <p:pic>
          <p:nvPicPr>
            <p:cNvPr id="29" name="037_slice18">
              <a:hlinkClick r:id="" action="ppaction://media"/>
              <a:extLst>
                <a:ext uri="{FF2B5EF4-FFF2-40B4-BE49-F238E27FC236}">
                  <a16:creationId xmlns:a16="http://schemas.microsoft.com/office/drawing/2014/main" id="{3D51081F-9B85-A0A9-3CA6-CCA278998760}"/>
                </a:ext>
              </a:extLst>
            </p:cNvPr>
            <p:cNvPicPr>
              <a:picLocks noChangeAspect="1"/>
            </p:cNvPicPr>
            <p:nvPr>
              <a:audioFile r:link="rId12"/>
              <p:extLst>
                <p:ext uri="{DAA4B4D4-6D71-4841-9C94-3DE7FCFB9230}">
                  <p14:media xmlns:p14="http://schemas.microsoft.com/office/powerpoint/2010/main" r:embed="rId11"/>
                </p:ext>
              </p:extLst>
            </p:nvPr>
          </p:nvPicPr>
          <p:blipFill>
            <a:blip r:embed="rId24"/>
            <a:stretch>
              <a:fillRect/>
            </a:stretch>
          </p:blipFill>
          <p:spPr>
            <a:xfrm>
              <a:off x="1249815" y="2480245"/>
              <a:ext cx="208426" cy="208426"/>
            </a:xfrm>
            <a:prstGeom prst="rect">
              <a:avLst/>
            </a:prstGeom>
            <a:solidFill>
              <a:srgbClr val="156082">
                <a:lumMod val="75000"/>
              </a:srgbClr>
            </a:solidFill>
          </p:spPr>
        </p:pic>
      </p:grpSp>
      <p:grpSp>
        <p:nvGrpSpPr>
          <p:cNvPr id="30" name="组合 63">
            <a:extLst>
              <a:ext uri="{FF2B5EF4-FFF2-40B4-BE49-F238E27FC236}">
                <a16:creationId xmlns:a16="http://schemas.microsoft.com/office/drawing/2014/main" id="{01975110-9797-6B44-E53E-9C95D1560DEE}"/>
              </a:ext>
            </a:extLst>
          </p:cNvPr>
          <p:cNvGrpSpPr/>
          <p:nvPr/>
        </p:nvGrpSpPr>
        <p:grpSpPr>
          <a:xfrm>
            <a:off x="2809631" y="2269654"/>
            <a:ext cx="799228" cy="1772014"/>
            <a:chOff x="2666198" y="2786489"/>
            <a:chExt cx="799228" cy="1772014"/>
          </a:xfrm>
        </p:grpSpPr>
        <p:pic>
          <p:nvPicPr>
            <p:cNvPr id="31" name="图片 32" descr="图片包含 风筝, 游戏机, 飞行&#10;&#10;描述已自动生成">
              <a:extLst>
                <a:ext uri="{FF2B5EF4-FFF2-40B4-BE49-F238E27FC236}">
                  <a16:creationId xmlns:a16="http://schemas.microsoft.com/office/drawing/2014/main" id="{122BBA88-E216-089B-8915-2DDB843AE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rcRect l="43907" t="36618" r="41838" b="27178"/>
            <a:stretch/>
          </p:blipFill>
          <p:spPr>
            <a:xfrm>
              <a:off x="2666198" y="2786489"/>
              <a:ext cx="799228" cy="1522303"/>
            </a:xfrm>
            <a:prstGeom prst="rect">
              <a:avLst/>
            </a:prstGeom>
          </p:spPr>
        </p:pic>
        <p:pic>
          <p:nvPicPr>
            <p:cNvPr id="32" name="063_slice10">
              <a:hlinkClick r:id="" action="ppaction://media"/>
              <a:extLst>
                <a:ext uri="{FF2B5EF4-FFF2-40B4-BE49-F238E27FC236}">
                  <a16:creationId xmlns:a16="http://schemas.microsoft.com/office/drawing/2014/main" id="{51F51CD7-46B0-FCB4-A20B-30E969F6DC84}"/>
                </a:ext>
              </a:extLst>
            </p:cNvPr>
            <p:cNvPicPr>
              <a:picLocks noChangeAspect="1"/>
            </p:cNvPicPr>
            <p:nvPr>
              <a:audioFile r:link="rId10"/>
              <p:extLst>
                <p:ext uri="{DAA4B4D4-6D71-4841-9C94-3DE7FCFB9230}">
                  <p14:media xmlns:p14="http://schemas.microsoft.com/office/powerpoint/2010/main" r:embed="rId9"/>
                </p:ext>
              </p:extLst>
            </p:nvPr>
          </p:nvPicPr>
          <p:blipFill>
            <a:blip r:embed="rId24"/>
            <a:stretch>
              <a:fillRect/>
            </a:stretch>
          </p:blipFill>
          <p:spPr>
            <a:xfrm>
              <a:off x="2931087" y="4350077"/>
              <a:ext cx="208426" cy="208426"/>
            </a:xfrm>
            <a:prstGeom prst="rect">
              <a:avLst/>
            </a:prstGeom>
            <a:solidFill>
              <a:srgbClr val="156082">
                <a:lumMod val="75000"/>
              </a:srgbClr>
            </a:solidFill>
          </p:spPr>
        </p:pic>
      </p:grpSp>
      <p:grpSp>
        <p:nvGrpSpPr>
          <p:cNvPr id="33" name="组合 73">
            <a:extLst>
              <a:ext uri="{FF2B5EF4-FFF2-40B4-BE49-F238E27FC236}">
                <a16:creationId xmlns:a16="http://schemas.microsoft.com/office/drawing/2014/main" id="{A7EF0A37-22D2-E54C-5AE6-C702165EAEE3}"/>
              </a:ext>
            </a:extLst>
          </p:cNvPr>
          <p:cNvGrpSpPr/>
          <p:nvPr/>
        </p:nvGrpSpPr>
        <p:grpSpPr>
          <a:xfrm>
            <a:off x="2767956" y="4193598"/>
            <a:ext cx="813123" cy="1593586"/>
            <a:chOff x="1118603" y="4703389"/>
            <a:chExt cx="813123" cy="1593586"/>
          </a:xfrm>
        </p:grpSpPr>
        <p:pic>
          <p:nvPicPr>
            <p:cNvPr id="34" name="图片 70" descr="图片包含 风筝, 游戏机&#10;&#10;描述已自动生成">
              <a:extLst>
                <a:ext uri="{FF2B5EF4-FFF2-40B4-BE49-F238E27FC236}">
                  <a16:creationId xmlns:a16="http://schemas.microsoft.com/office/drawing/2014/main" id="{20476156-F5F9-85CA-4925-6807D3971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rcRect l="44691" t="39500" r="41801" b="29751"/>
            <a:stretch/>
          </p:blipFill>
          <p:spPr>
            <a:xfrm>
              <a:off x="1118603" y="4703389"/>
              <a:ext cx="813123" cy="1388177"/>
            </a:xfrm>
            <a:prstGeom prst="rect">
              <a:avLst/>
            </a:prstGeom>
          </p:spPr>
        </p:pic>
        <p:pic>
          <p:nvPicPr>
            <p:cNvPr id="35" name="211_slice28">
              <a:hlinkClick r:id="" action="ppaction://media"/>
              <a:extLst>
                <a:ext uri="{FF2B5EF4-FFF2-40B4-BE49-F238E27FC236}">
                  <a16:creationId xmlns:a16="http://schemas.microsoft.com/office/drawing/2014/main" id="{FB131775-CC09-FFAB-5AAF-5B6C94901F51}"/>
                </a:ext>
              </a:extLst>
            </p:cNvPr>
            <p:cNvPicPr>
              <a:picLocks noChangeAspect="1"/>
            </p:cNvPicPr>
            <p:nvPr>
              <a:audi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>
            <a:blip r:embed="rId24"/>
            <a:stretch>
              <a:fillRect/>
            </a:stretch>
          </p:blipFill>
          <p:spPr>
            <a:xfrm>
              <a:off x="1417668" y="6080211"/>
              <a:ext cx="216764" cy="216764"/>
            </a:xfrm>
            <a:prstGeom prst="rect">
              <a:avLst/>
            </a:prstGeom>
            <a:solidFill>
              <a:srgbClr val="156082">
                <a:lumMod val="75000"/>
              </a:srgbClr>
            </a:solidFill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0E9F273-F2AD-7572-2B84-28067EEE4426}"/>
              </a:ext>
            </a:extLst>
          </p:cNvPr>
          <p:cNvSpPr txBox="1"/>
          <p:nvPr/>
        </p:nvSpPr>
        <p:spPr>
          <a:xfrm>
            <a:off x="564337" y="6043972"/>
            <a:ext cx="113294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X. Liu, X. Dong, S. Qian, D. Kanojia, </a:t>
            </a:r>
            <a:r>
              <a:rPr lang="en-GB" sz="1600" dirty="0">
                <a:solidFill>
                  <a:srgbClr val="413839"/>
                </a:solidFill>
                <a:latin typeface="Times New Roman" panose="02020603050405020304" pitchFamily="18" charset="0"/>
              </a:rPr>
              <a:t>W. Wang, </a:t>
            </a:r>
            <a:r>
              <a:rPr lang="en-GB" sz="16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and Z. Feng, "</a:t>
            </a:r>
            <a:r>
              <a:rPr lang="en-GB" sz="1600" b="0" i="0" dirty="0" err="1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GCDance</a:t>
            </a:r>
            <a:r>
              <a:rPr lang="en-GB" sz="16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: Genre-Controlled Music-Driven 3D Full Body Dance Generation," </a:t>
            </a:r>
            <a:r>
              <a:rPr lang="en-GB" sz="1600" b="0" i="1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IEEE Transactions on Multimedia</a:t>
            </a:r>
            <a:r>
              <a:rPr lang="en-GB" sz="16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, 2026. [</a:t>
            </a:r>
            <a:r>
              <a:rPr lang="en-GB" sz="1600" b="0" i="0" dirty="0" err="1">
                <a:effectLst/>
                <a:latin typeface="Times New Roman" panose="02020603050405020304" pitchFamily="18" charset="0"/>
                <a:hlinkClick r:id="rId31"/>
              </a:rPr>
              <a:t>arXiv</a:t>
            </a:r>
            <a:r>
              <a:rPr lang="en-GB" sz="16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] [</a:t>
            </a:r>
            <a:r>
              <a:rPr lang="en-GB" sz="1600" b="0" i="0" dirty="0">
                <a:effectLst/>
                <a:latin typeface="Times New Roman" panose="02020603050405020304" pitchFamily="18" charset="0"/>
                <a:hlinkClick r:id="rId32"/>
              </a:rPr>
              <a:t>PDF</a:t>
            </a:r>
            <a:r>
              <a:rPr lang="en-GB" sz="16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] [</a:t>
            </a:r>
            <a:r>
              <a:rPr lang="en-GB" sz="1600" b="0" i="0" dirty="0">
                <a:effectLst/>
                <a:latin typeface="Times New Roman" panose="02020603050405020304" pitchFamily="18" charset="0"/>
                <a:hlinkClick r:id="rId33"/>
              </a:rPr>
              <a:t>code, data, &amp; demo</a:t>
            </a:r>
            <a:r>
              <a:rPr lang="en-GB" sz="16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]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7273069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24BE4-0FF6-8E98-DEE1-9D747F2AB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77A1FF18-B7AE-F6D9-F134-D5B585858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</a:t>
            </a:r>
          </a:p>
        </p:txBody>
      </p:sp>
      <p:pic>
        <p:nvPicPr>
          <p:cNvPr id="3" name="0445-0819.mp4">
            <a:hlinkClick r:id="" action="ppaction://media"/>
            <a:extLst>
              <a:ext uri="{FF2B5EF4-FFF2-40B4-BE49-F238E27FC236}">
                <a16:creationId xmlns:a16="http://schemas.microsoft.com/office/drawing/2014/main" id="{3A30D871-A5E0-6D43-2A1A-C2995101DA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6474" t="6991" r="27651"/>
          <a:stretch/>
        </p:blipFill>
        <p:spPr>
          <a:xfrm>
            <a:off x="8168593" y="1153033"/>
            <a:ext cx="4023407" cy="4588412"/>
          </a:xfrm>
          <a:prstGeom prst="rect">
            <a:avLst/>
          </a:prstGeom>
        </p:spPr>
      </p:pic>
      <p:pic>
        <p:nvPicPr>
          <p:cNvPr id="2" name="0425-0762.mp4">
            <a:hlinkClick r:id="" action="ppaction://media"/>
            <a:extLst>
              <a:ext uri="{FF2B5EF4-FFF2-40B4-BE49-F238E27FC236}">
                <a16:creationId xmlns:a16="http://schemas.microsoft.com/office/drawing/2014/main" id="{E9C38DEE-4247-C2AA-BD1F-965A5E157C3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l="23099" t="7306" r="32356"/>
          <a:stretch/>
        </p:blipFill>
        <p:spPr>
          <a:xfrm>
            <a:off x="0" y="1153033"/>
            <a:ext cx="3910499" cy="4589464"/>
          </a:xfrm>
          <a:prstGeom prst="rect">
            <a:avLst/>
          </a:prstGeom>
        </p:spPr>
      </p:pic>
      <p:pic>
        <p:nvPicPr>
          <p:cNvPr id="11" name="0001-0188.mp4">
            <a:hlinkClick r:id="" action="ppaction://media"/>
            <a:extLst>
              <a:ext uri="{FF2B5EF4-FFF2-40B4-BE49-F238E27FC236}">
                <a16:creationId xmlns:a16="http://schemas.microsoft.com/office/drawing/2014/main" id="{9137EC35-65A2-9FFE-7D9F-B7F7BD7242EE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>
            <a:lum/>
          </a:blip>
          <a:srcRect l="24108" t="7081" r="27017"/>
          <a:stretch/>
        </p:blipFill>
        <p:spPr>
          <a:xfrm>
            <a:off x="3877948" y="1153033"/>
            <a:ext cx="4290645" cy="4588412"/>
          </a:xfrm>
          <a:prstGeom prst="rect">
            <a:avLst/>
          </a:prstGeom>
        </p:spPr>
      </p:pic>
      <p:sp>
        <p:nvSpPr>
          <p:cNvPr id="5" name="圆角矩形 4">
            <a:extLst>
              <a:ext uri="{FF2B5EF4-FFF2-40B4-BE49-F238E27FC236}">
                <a16:creationId xmlns:a16="http://schemas.microsoft.com/office/drawing/2014/main" id="{C6CF41A1-45DD-3792-37A6-37D2BFE85C9D}"/>
              </a:ext>
            </a:extLst>
          </p:cNvPr>
          <p:cNvSpPr/>
          <p:nvPr/>
        </p:nvSpPr>
        <p:spPr>
          <a:xfrm>
            <a:off x="5459860" y="5787503"/>
            <a:ext cx="1155781" cy="368091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HanTang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4FF76DA3-B028-0B91-9F2B-599D99FD1180}"/>
              </a:ext>
            </a:extLst>
          </p:cNvPr>
          <p:cNvSpPr/>
          <p:nvPr/>
        </p:nvSpPr>
        <p:spPr>
          <a:xfrm>
            <a:off x="9655565" y="5795847"/>
            <a:ext cx="1162373" cy="359747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Korean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3ABE8AA8-1492-AA11-EBF9-BF5691009CDF}"/>
              </a:ext>
            </a:extLst>
          </p:cNvPr>
          <p:cNvSpPr/>
          <p:nvPr/>
        </p:nvSpPr>
        <p:spPr>
          <a:xfrm>
            <a:off x="1374062" y="5795847"/>
            <a:ext cx="1162373" cy="359747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Breaking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F40E646-1F0D-10B7-3363-901694DF5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50520" y="218846"/>
            <a:ext cx="5080000" cy="513088"/>
          </a:xfrm>
        </p:spPr>
        <p:txBody>
          <a:bodyPr>
            <a:normAutofit fontScale="90000"/>
          </a:bodyPr>
          <a:lstStyle/>
          <a:p>
            <a:r>
              <a:rPr lang="en-GB" sz="3000" b="1" dirty="0" err="1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GCDance</a:t>
            </a:r>
            <a:r>
              <a:rPr lang="en-GB" sz="3000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– More Demo</a:t>
            </a:r>
            <a:endParaRPr lang="x-none" sz="3000" dirty="0">
              <a:solidFill>
                <a:srgbClr val="0070C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32004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96"/>
    </mc:Choice>
    <mc:Fallback xmlns="">
      <p:transition spd="slow" advTm="24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28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27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58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remove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9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46970">
                <p:cTn id="25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38427" y="215472"/>
            <a:ext cx="108200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lvl="0" defTabSz="914400"/>
            <a:r>
              <a:rPr lang="en-GB" sz="2700" b="1" dirty="0" err="1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TeMuDance</a:t>
            </a:r>
            <a:r>
              <a:rPr lang="en-GB" sz="2700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-Demo</a:t>
            </a:r>
            <a:endParaRPr lang="en-US" sz="2700" dirty="0">
              <a:solidFill>
                <a:srgbClr val="0070C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24" name="Dance1_Hiphop.mp4">
            <a:hlinkClick r:id="" action="ppaction://media"/>
            <a:extLst>
              <a:ext uri="{FF2B5EF4-FFF2-40B4-BE49-F238E27FC236}">
                <a16:creationId xmlns:a16="http://schemas.microsoft.com/office/drawing/2014/main" id="{22CA54BB-4D10-2347-29A7-8639350BCE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89078" y="793576"/>
            <a:ext cx="4842925" cy="2724146"/>
          </a:xfrm>
          <a:prstGeom prst="rect">
            <a:avLst/>
          </a:prstGeom>
        </p:spPr>
      </p:pic>
      <p:pic>
        <p:nvPicPr>
          <p:cNvPr id="25" name="Dance2_Classic">
            <a:hlinkClick r:id="" action="ppaction://media"/>
            <a:extLst>
              <a:ext uri="{FF2B5EF4-FFF2-40B4-BE49-F238E27FC236}">
                <a16:creationId xmlns:a16="http://schemas.microsoft.com/office/drawing/2014/main" id="{3D89B322-CC7E-2347-0416-F19BC2C2DDD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415602" y="3517721"/>
            <a:ext cx="4842927" cy="2724147"/>
          </a:xfrm>
          <a:prstGeom prst="rect">
            <a:avLst/>
          </a:prstGeom>
        </p:spPr>
      </p:pic>
      <p:pic>
        <p:nvPicPr>
          <p:cNvPr id="26" name="Dance3_Jump">
            <a:hlinkClick r:id="" action="ppaction://media"/>
            <a:extLst>
              <a:ext uri="{FF2B5EF4-FFF2-40B4-BE49-F238E27FC236}">
                <a16:creationId xmlns:a16="http://schemas.microsoft.com/office/drawing/2014/main" id="{8E2E640D-072E-F108-E5E2-3E066B09ADA0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415604" y="793577"/>
            <a:ext cx="4842925" cy="2724145"/>
          </a:xfrm>
          <a:prstGeom prst="rect">
            <a:avLst/>
          </a:prstGeom>
        </p:spPr>
      </p:pic>
      <p:pic>
        <p:nvPicPr>
          <p:cNvPr id="27" name="Dance4_walkinclockwisedirection">
            <a:hlinkClick r:id="" action="ppaction://media"/>
            <a:extLst>
              <a:ext uri="{FF2B5EF4-FFF2-40B4-BE49-F238E27FC236}">
                <a16:creationId xmlns:a16="http://schemas.microsoft.com/office/drawing/2014/main" id="{1F10868B-57BD-DD93-1AC2-D277A1E9FE46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89077" y="3517722"/>
            <a:ext cx="4842925" cy="272414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3BD4B21-7FCE-3E2C-8EE1-9B2336A15280}"/>
              </a:ext>
            </a:extLst>
          </p:cNvPr>
          <p:cNvSpPr/>
          <p:nvPr/>
        </p:nvSpPr>
        <p:spPr>
          <a:xfrm>
            <a:off x="2873169" y="738712"/>
            <a:ext cx="1188486" cy="274320"/>
          </a:xfrm>
          <a:prstGeom prst="rect">
            <a:avLst/>
          </a:prstGeom>
          <a:solidFill>
            <a:srgbClr val="0E7C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Music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446DCC-B239-09D1-B88D-828EA3A33BE5}"/>
              </a:ext>
            </a:extLst>
          </p:cNvPr>
          <p:cNvSpPr/>
          <p:nvPr/>
        </p:nvSpPr>
        <p:spPr>
          <a:xfrm>
            <a:off x="8242822" y="738712"/>
            <a:ext cx="1188486" cy="274320"/>
          </a:xfrm>
          <a:prstGeom prst="rect">
            <a:avLst/>
          </a:prstGeom>
          <a:solidFill>
            <a:srgbClr val="0E7C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Music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A8E23A-62AF-F46E-234A-050163737512}"/>
              </a:ext>
            </a:extLst>
          </p:cNvPr>
          <p:cNvSpPr/>
          <p:nvPr/>
        </p:nvSpPr>
        <p:spPr>
          <a:xfrm>
            <a:off x="1728300" y="3572586"/>
            <a:ext cx="3764477" cy="306661"/>
          </a:xfrm>
          <a:prstGeom prst="rect">
            <a:avLst/>
          </a:prstGeom>
          <a:solidFill>
            <a:srgbClr val="0E7C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Music + “walk in clockwise direction”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7BF9F8-CEA4-C44E-BD5A-AB2F9A0425FD}"/>
              </a:ext>
            </a:extLst>
          </p:cNvPr>
          <p:cNvSpPr/>
          <p:nvPr/>
        </p:nvSpPr>
        <p:spPr>
          <a:xfrm>
            <a:off x="7659680" y="3591825"/>
            <a:ext cx="2354769" cy="306661"/>
          </a:xfrm>
          <a:prstGeom prst="rect">
            <a:avLst/>
          </a:prstGeom>
          <a:solidFill>
            <a:srgbClr val="0E7C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Music + “jump”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182156-0A51-8A36-BD45-24B2B2E2890F}"/>
              </a:ext>
            </a:extLst>
          </p:cNvPr>
          <p:cNvSpPr txBox="1"/>
          <p:nvPr/>
        </p:nvSpPr>
        <p:spPr>
          <a:xfrm>
            <a:off x="1035070" y="6273225"/>
            <a:ext cx="104250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X. Liu</a:t>
            </a:r>
            <a:r>
              <a:rPr lang="en-GB" sz="1600" dirty="0">
                <a:solidFill>
                  <a:srgbClr val="413839"/>
                </a:solidFill>
                <a:latin typeface="Times New Roman" panose="02020603050405020304" pitchFamily="18" charset="0"/>
              </a:rPr>
              <a:t>, D. Kanojia, W. Wang, Z. Feng</a:t>
            </a:r>
            <a:r>
              <a:rPr lang="en-GB" sz="16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, "</a:t>
            </a:r>
            <a:r>
              <a:rPr lang="en-GB" sz="1600" dirty="0" err="1">
                <a:solidFill>
                  <a:srgbClr val="413839"/>
                </a:solidFill>
                <a:latin typeface="Times New Roman" panose="02020603050405020304" pitchFamily="18" charset="0"/>
              </a:rPr>
              <a:t>TeMuDance</a:t>
            </a:r>
            <a:r>
              <a:rPr lang="en-GB" sz="1600" dirty="0">
                <a:solidFill>
                  <a:srgbClr val="413839"/>
                </a:solidFill>
                <a:latin typeface="Times New Roman" panose="02020603050405020304" pitchFamily="18" charset="0"/>
              </a:rPr>
              <a:t>: Contrastive Alignment-Based Textual Control for Music-Driven Dance Generation</a:t>
            </a:r>
            <a:r>
              <a:rPr lang="en-GB" sz="16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," </a:t>
            </a:r>
            <a:r>
              <a:rPr lang="en-GB" sz="1600" b="0" i="1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ACM MM</a:t>
            </a:r>
            <a:r>
              <a:rPr lang="en-GB" sz="16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, 2026.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0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00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0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C81189-DA7A-09A5-1B74-D6FFC0D5F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76DED-F81D-8906-B316-BF1461852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559" y="255097"/>
            <a:ext cx="10485120" cy="743521"/>
          </a:xfrm>
        </p:spPr>
        <p:txBody>
          <a:bodyPr/>
          <a:lstStyle/>
          <a:p>
            <a:r>
              <a:rPr lang="en-GB" sz="3000" dirty="0">
                <a:solidFill>
                  <a:srgbClr val="0070C0"/>
                </a:solidFill>
              </a:rPr>
              <a:t>Task 4: Language-Queried Audio Source Separation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8787FE-4A4A-67FC-7CB0-B61BE8BAD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416" y="163522"/>
            <a:ext cx="1445982" cy="42260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1946CAC-0979-A186-5998-0518CE91C950}"/>
              </a:ext>
            </a:extLst>
          </p:cNvPr>
          <p:cNvSpPr txBox="1">
            <a:spLocks/>
          </p:cNvSpPr>
          <p:nvPr/>
        </p:nvSpPr>
        <p:spPr>
          <a:xfrm>
            <a:off x="1840046" y="1359650"/>
            <a:ext cx="5775157" cy="1098697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 spc="0" baseline="0">
                <a:ln>
                  <a:noFill/>
                </a:ln>
                <a:solidFill>
                  <a:schemeClr val="tx1"/>
                </a:solidFill>
                <a:effectLst/>
                <a:latin typeface="Georgia"/>
                <a:ea typeface="+mj-ea"/>
                <a:cs typeface="Georgia"/>
              </a:defRPr>
            </a:lvl1pPr>
          </a:lstStyle>
          <a:p>
            <a:endParaRPr lang="en-GB" sz="1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96907B-EA19-8994-110F-F23EF33C24F5}"/>
              </a:ext>
            </a:extLst>
          </p:cNvPr>
          <p:cNvSpPr txBox="1"/>
          <p:nvPr/>
        </p:nvSpPr>
        <p:spPr>
          <a:xfrm>
            <a:off x="2456534" y="1932587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N" sz="1400" dirty="0"/>
          </a:p>
          <a:p>
            <a:endParaRPr lang="en-CN" sz="1400" dirty="0">
              <a:solidFill>
                <a:srgbClr val="556169"/>
              </a:solidFill>
              <a:latin typeface="Georgia"/>
              <a:cs typeface="Georgi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074C2-9F22-4C69-D0FC-89900D3A0644}"/>
              </a:ext>
            </a:extLst>
          </p:cNvPr>
          <p:cNvSpPr txBox="1"/>
          <p:nvPr/>
        </p:nvSpPr>
        <p:spPr>
          <a:xfrm>
            <a:off x="380260" y="1214315"/>
            <a:ext cx="583364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800" dirty="0">
                <a:latin typeface="Georgia" panose="02040502050405020303" pitchFamily="18" charset="0"/>
              </a:rPr>
              <a:t>LASS – Separate a </a:t>
            </a:r>
            <a:r>
              <a:rPr lang="en-US" sz="1800" b="1" dirty="0">
                <a:latin typeface="Georgia" panose="02040502050405020303" pitchFamily="18" charset="0"/>
              </a:rPr>
              <a:t>target source </a:t>
            </a:r>
            <a:r>
              <a:rPr lang="en-US" sz="1800" dirty="0">
                <a:latin typeface="Georgia" panose="02040502050405020303" pitchFamily="18" charset="0"/>
              </a:rPr>
              <a:t>from an audio mixture based on the </a:t>
            </a:r>
            <a:r>
              <a:rPr lang="en-US" sz="1800" b="1" dirty="0">
                <a:latin typeface="Georgia" panose="02040502050405020303" pitchFamily="18" charset="0"/>
              </a:rPr>
              <a:t>natural language descriptions</a:t>
            </a:r>
            <a:r>
              <a:rPr lang="en-US" sz="1800" dirty="0">
                <a:latin typeface="Georgia" panose="02040502050405020303" pitchFamily="18" charset="0"/>
              </a:rPr>
              <a:t> of the target 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Georgia" panose="02040502050405020303" pitchFamily="18" charset="0"/>
              </a:rPr>
              <a:t>First attempt bridging audio source separation and natural language processing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Georgia" panose="02040502050405020303" pitchFamily="18" charset="0"/>
              </a:rPr>
              <a:t>Support input arbitrary text to separate desired sound sources</a:t>
            </a:r>
            <a:endParaRPr lang="en-US" sz="1800" dirty="0"/>
          </a:p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E541BC-C181-D4FF-92AA-BD8F13F5D5B2}"/>
              </a:ext>
            </a:extLst>
          </p:cNvPr>
          <p:cNvSpPr/>
          <p:nvPr/>
        </p:nvSpPr>
        <p:spPr>
          <a:xfrm>
            <a:off x="3465566" y="4413974"/>
            <a:ext cx="1749206" cy="919749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LASS</a:t>
            </a:r>
            <a:endParaRPr lang="en-CN" dirty="0">
              <a:solidFill>
                <a:schemeClr val="tx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4" name="Down Arrow 9">
            <a:extLst>
              <a:ext uri="{FF2B5EF4-FFF2-40B4-BE49-F238E27FC236}">
                <a16:creationId xmlns:a16="http://schemas.microsoft.com/office/drawing/2014/main" id="{E9CADACF-2C27-6E91-D3D9-CCC8C67A05AA}"/>
              </a:ext>
            </a:extLst>
          </p:cNvPr>
          <p:cNvSpPr/>
          <p:nvPr/>
        </p:nvSpPr>
        <p:spPr>
          <a:xfrm rot="16200000" flipH="1">
            <a:off x="2832233" y="4581880"/>
            <a:ext cx="186027" cy="583935"/>
          </a:xfrm>
          <a:prstGeom prst="downArrow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E4E3B5-B1F7-BA3D-7FFC-0A021369E14B}"/>
              </a:ext>
            </a:extLst>
          </p:cNvPr>
          <p:cNvSpPr/>
          <p:nvPr/>
        </p:nvSpPr>
        <p:spPr>
          <a:xfrm>
            <a:off x="1741491" y="3564972"/>
            <a:ext cx="58336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i="1" dirty="0">
                <a:latin typeface="Georgia" panose="02040502050405020303" pitchFamily="18" charset="0"/>
              </a:rPr>
              <a:t>Language Query: A </a:t>
            </a:r>
            <a:r>
              <a:rPr lang="en-CN" sz="1600" i="1" dirty="0">
                <a:latin typeface="Georgia" panose="02040502050405020303" pitchFamily="18" charset="0"/>
              </a:rPr>
              <a:t>bird is chirping under the thunder storm </a:t>
            </a:r>
          </a:p>
        </p:txBody>
      </p:sp>
      <p:sp>
        <p:nvSpPr>
          <p:cNvPr id="16" name="Down Arrow 12">
            <a:extLst>
              <a:ext uri="{FF2B5EF4-FFF2-40B4-BE49-F238E27FC236}">
                <a16:creationId xmlns:a16="http://schemas.microsoft.com/office/drawing/2014/main" id="{6F4299DA-6A85-3AD6-60AD-D552E7E138CE}"/>
              </a:ext>
            </a:extLst>
          </p:cNvPr>
          <p:cNvSpPr/>
          <p:nvPr/>
        </p:nvSpPr>
        <p:spPr>
          <a:xfrm rot="16200000" flipH="1">
            <a:off x="5662077" y="4581880"/>
            <a:ext cx="186027" cy="583935"/>
          </a:xfrm>
          <a:prstGeom prst="downArrow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pic>
        <p:nvPicPr>
          <p:cNvPr id="20" name="dog-bird.wav">
            <a:hlinkClick r:id="" action="ppaction://media"/>
            <a:extLst>
              <a:ext uri="{FF2B5EF4-FFF2-40B4-BE49-F238E27FC236}">
                <a16:creationId xmlns:a16="http://schemas.microsoft.com/office/drawing/2014/main" id="{35736089-F891-FB5D-EBA9-ACED8357D6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/>
          <a:stretch/>
        </p:blipFill>
        <p:spPr>
          <a:xfrm>
            <a:off x="297559" y="4429713"/>
            <a:ext cx="2087368" cy="919749"/>
          </a:xfrm>
          <a:prstGeom prst="rect">
            <a:avLst/>
          </a:prstGeom>
        </p:spPr>
      </p:pic>
      <p:pic>
        <p:nvPicPr>
          <p:cNvPr id="21" name="bird.wav">
            <a:hlinkClick r:id="" action="ppaction://media"/>
            <a:extLst>
              <a:ext uri="{FF2B5EF4-FFF2-40B4-BE49-F238E27FC236}">
                <a16:creationId xmlns:a16="http://schemas.microsoft.com/office/drawing/2014/main" id="{2AE2BA22-F5B9-EC17-5D31-700CE1C3C95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/>
          <a:stretch/>
        </p:blipFill>
        <p:spPr>
          <a:xfrm>
            <a:off x="6295413" y="4413974"/>
            <a:ext cx="2087368" cy="929216"/>
          </a:xfrm>
          <a:prstGeom prst="rect">
            <a:avLst/>
          </a:prstGeom>
        </p:spPr>
      </p:pic>
      <p:sp>
        <p:nvSpPr>
          <p:cNvPr id="24" name="Down Arrow 15">
            <a:extLst>
              <a:ext uri="{FF2B5EF4-FFF2-40B4-BE49-F238E27FC236}">
                <a16:creationId xmlns:a16="http://schemas.microsoft.com/office/drawing/2014/main" id="{E8587177-F14E-0B71-5F1F-6E8899BBABB5}"/>
              </a:ext>
            </a:extLst>
          </p:cNvPr>
          <p:cNvSpPr/>
          <p:nvPr/>
        </p:nvSpPr>
        <p:spPr>
          <a:xfrm flipH="1">
            <a:off x="4215272" y="3988192"/>
            <a:ext cx="249793" cy="307777"/>
          </a:xfrm>
          <a:prstGeom prst="down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7C1CE2-2ABF-0EB7-6B51-8B879077AA48}"/>
              </a:ext>
            </a:extLst>
          </p:cNvPr>
          <p:cNvSpPr txBox="1"/>
          <p:nvPr/>
        </p:nvSpPr>
        <p:spPr>
          <a:xfrm>
            <a:off x="569144" y="6015523"/>
            <a:ext cx="109701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X. Liu, H. Liu, Q. Kong, X. Mei, J. Zhao, Q. Huang, M.D. </a:t>
            </a:r>
            <a:r>
              <a:rPr lang="en-GB" sz="1400" b="0" i="0" dirty="0" err="1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Plumbley</a:t>
            </a:r>
            <a:r>
              <a:rPr lang="en-GB" sz="14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, and </a:t>
            </a:r>
            <a:r>
              <a:rPr lang="en-GB" sz="140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W. </a:t>
            </a:r>
            <a:r>
              <a:rPr lang="en-GB" sz="1400" i="0" dirty="0" err="1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Wang</a:t>
            </a:r>
            <a:r>
              <a:rPr lang="en-GB" sz="1400" b="0" i="0" dirty="0" err="1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,"Separate</a:t>
            </a:r>
            <a:r>
              <a:rPr lang="en-GB" sz="14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 What You Describe: Language-Queried Audio Source Separation," in </a:t>
            </a:r>
            <a:r>
              <a:rPr lang="en-GB" sz="1400" b="0" i="1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Proc. 23rd </a:t>
            </a:r>
            <a:r>
              <a:rPr lang="en-GB" sz="1400" b="0" i="1" dirty="0" err="1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Interspeech</a:t>
            </a:r>
            <a:r>
              <a:rPr lang="en-GB" sz="1400" b="0" i="1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 Conference</a:t>
            </a:r>
            <a:r>
              <a:rPr lang="en-GB" sz="1400" b="0" i="0" dirty="0">
                <a:solidFill>
                  <a:srgbClr val="413839"/>
                </a:solidFill>
                <a:effectLst/>
                <a:latin typeface="Times New Roman" panose="02020603050405020304" pitchFamily="18" charset="0"/>
              </a:rPr>
              <a:t> (INTERSPEECH 2022), 18-22 September, 2022, Incheon, Korea.</a:t>
            </a:r>
            <a:endParaRPr lang="en-GB" sz="1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07BCE1-2018-EC76-7B4C-FAD951FF0661}"/>
              </a:ext>
            </a:extLst>
          </p:cNvPr>
          <p:cNvSpPr txBox="1"/>
          <p:nvPr/>
        </p:nvSpPr>
        <p:spPr>
          <a:xfrm>
            <a:off x="8191627" y="1025324"/>
            <a:ext cx="3992792" cy="4889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Georgia" panose="02040502050405020303" pitchFamily="18" charset="0"/>
              </a:rPr>
              <a:t>Existing methods</a:t>
            </a:r>
          </a:p>
          <a:p>
            <a:pPr marL="742944" lvl="1" indent="-285744">
              <a:buFont typeface="Arial" panose="020B0604020202020204" pitchFamily="34" charset="0"/>
              <a:buChar char="•"/>
            </a:pPr>
            <a:r>
              <a:rPr lang="en-US" dirty="0">
                <a:latin typeface="Georgia" panose="02040502050405020303" pitchFamily="18" charset="0"/>
              </a:rPr>
              <a:t>LASS-Net (Liu et al 2022): first LASS model</a:t>
            </a:r>
          </a:p>
          <a:p>
            <a:pPr marL="742944" lvl="1" indent="-285744">
              <a:buFont typeface="Arial" panose="020B0604020202020204" pitchFamily="34" charset="0"/>
              <a:buChar char="•"/>
            </a:pPr>
            <a:r>
              <a:rPr lang="en-US" dirty="0" err="1">
                <a:latin typeface="Georgia" panose="02040502050405020303" pitchFamily="18" charset="0"/>
              </a:rPr>
              <a:t>SoundFilter</a:t>
            </a:r>
            <a:r>
              <a:rPr lang="en-US" dirty="0">
                <a:latin typeface="Georgia" panose="02040502050405020303" pitchFamily="18" charset="0"/>
              </a:rPr>
              <a:t> (Kilgour 2022): exploiting audio supervision</a:t>
            </a:r>
          </a:p>
          <a:p>
            <a:pPr marL="742944" lvl="1" indent="-285744">
              <a:buFont typeface="Arial" panose="020B0604020202020204" pitchFamily="34" charset="0"/>
              <a:buChar char="•"/>
            </a:pPr>
            <a:r>
              <a:rPr lang="en-US" dirty="0" err="1">
                <a:latin typeface="Georgia" panose="02040502050405020303" pitchFamily="18" charset="0"/>
              </a:rPr>
              <a:t>CLIPSep</a:t>
            </a:r>
            <a:r>
              <a:rPr lang="en-US" dirty="0">
                <a:latin typeface="Georgia" panose="02040502050405020303" pitchFamily="18" charset="0"/>
              </a:rPr>
              <a:t> (Dong et al. 2023): exploiting visual supervision</a:t>
            </a:r>
            <a:endParaRPr lang="en-US" b="1" dirty="0">
              <a:latin typeface="Georgia" panose="02040502050405020303" pitchFamily="18" charset="0"/>
            </a:endParaRP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Georgia" panose="02040502050405020303" pitchFamily="18" charset="0"/>
              </a:rPr>
              <a:t>Challenges </a:t>
            </a:r>
          </a:p>
          <a:p>
            <a:pPr marL="742944" lvl="1" indent="-285744">
              <a:buFont typeface="Arial" panose="020B0604020202020204" pitchFamily="34" charset="0"/>
              <a:buChar char="•"/>
            </a:pPr>
            <a:r>
              <a:rPr lang="en-US" dirty="0">
                <a:latin typeface="Georgia" panose="02040502050405020303" pitchFamily="18" charset="0"/>
              </a:rPr>
              <a:t>Small scale of data available for training</a:t>
            </a:r>
          </a:p>
          <a:p>
            <a:pPr marL="742944" lvl="1" indent="-285744">
              <a:buFont typeface="Arial" panose="020B0604020202020204" pitchFamily="34" charset="0"/>
              <a:buChar char="•"/>
            </a:pPr>
            <a:r>
              <a:rPr lang="en-US" dirty="0">
                <a:latin typeface="Georgia" panose="02040502050405020303" pitchFamily="18" charset="0"/>
              </a:rPr>
              <a:t>Open-domain source separation with texts</a:t>
            </a:r>
          </a:p>
          <a:p>
            <a:pPr marL="742944" lvl="1" indent="-285744">
              <a:buFont typeface="Arial" panose="020B0604020202020204" pitchFamily="34" charset="0"/>
              <a:buChar char="•"/>
            </a:pPr>
            <a:r>
              <a:rPr lang="en-US" dirty="0">
                <a:latin typeface="Georgia" panose="02040502050405020303" pitchFamily="18" charset="0"/>
              </a:rPr>
              <a:t>Overlapping sound events </a:t>
            </a:r>
          </a:p>
          <a:p>
            <a:pPr marL="742944" lvl="1" indent="-285744">
              <a:buFont typeface="Arial" panose="020B0604020202020204" pitchFamily="34" charset="0"/>
              <a:buChar char="•"/>
            </a:pPr>
            <a:r>
              <a:rPr lang="en-US" dirty="0">
                <a:latin typeface="Georgia" panose="02040502050405020303" pitchFamily="18" charset="0"/>
              </a:rPr>
              <a:t>Processing artefacts and incomplete separation</a:t>
            </a:r>
          </a:p>
          <a:p>
            <a:pPr marL="742944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838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4848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42C60E-4A68-FBD2-C860-C51A63A5A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B4E8E-3532-A0E8-F44C-3AD1DFF03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559" y="255097"/>
            <a:ext cx="10485120" cy="743521"/>
          </a:xfrm>
        </p:spPr>
        <p:txBody>
          <a:bodyPr/>
          <a:lstStyle/>
          <a:p>
            <a:r>
              <a:rPr lang="en-GB" sz="3000" dirty="0">
                <a:solidFill>
                  <a:srgbClr val="0070C0"/>
                </a:solidFill>
              </a:rPr>
              <a:t>Task 4: </a:t>
            </a:r>
            <a:r>
              <a:rPr lang="en-GB" sz="3000" b="1" dirty="0" err="1">
                <a:solidFill>
                  <a:srgbClr val="0070C0"/>
                </a:solidFill>
              </a:rPr>
              <a:t>AudioSep</a:t>
            </a:r>
            <a:r>
              <a:rPr lang="en-GB" sz="3000" dirty="0">
                <a:solidFill>
                  <a:srgbClr val="0070C0"/>
                </a:solidFill>
              </a:rPr>
              <a:t> - Architecture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2497C8-F30B-DB5C-7DE4-D5214CBE1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416" y="163522"/>
            <a:ext cx="1445982" cy="4226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A92E6E-90B5-C14F-0F54-FDE2EC174B3B}"/>
              </a:ext>
            </a:extLst>
          </p:cNvPr>
          <p:cNvSpPr txBox="1"/>
          <p:nvPr/>
        </p:nvSpPr>
        <p:spPr>
          <a:xfrm>
            <a:off x="3567726" y="1901779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N" sz="1400" dirty="0"/>
          </a:p>
          <a:p>
            <a:endParaRPr lang="en-CN" sz="1400" dirty="0">
              <a:solidFill>
                <a:srgbClr val="556169"/>
              </a:solidFill>
              <a:latin typeface="Georgia"/>
              <a:cs typeface="Georgia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BF8B8B0-45FD-E595-80B8-CC1F70A04BF1}"/>
              </a:ext>
            </a:extLst>
          </p:cNvPr>
          <p:cNvSpPr txBox="1">
            <a:spLocks/>
          </p:cNvSpPr>
          <p:nvPr/>
        </p:nvSpPr>
        <p:spPr>
          <a:xfrm>
            <a:off x="2057825" y="2466864"/>
            <a:ext cx="7305587" cy="1877912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 spc="0" baseline="0">
                <a:ln>
                  <a:noFill/>
                </a:ln>
                <a:solidFill>
                  <a:schemeClr val="tx1"/>
                </a:solidFill>
                <a:effectLst/>
                <a:latin typeface="Georgia"/>
                <a:ea typeface="+mj-ea"/>
                <a:cs typeface="Georgia"/>
              </a:defRPr>
            </a:lvl1pPr>
          </a:lstStyle>
          <a:p>
            <a:pPr marL="285744" indent="-285744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600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4CD9DD-3658-D62B-60E7-D9D6DC8C928F}"/>
              </a:ext>
            </a:extLst>
          </p:cNvPr>
          <p:cNvSpPr txBox="1"/>
          <p:nvPr/>
        </p:nvSpPr>
        <p:spPr>
          <a:xfrm>
            <a:off x="1063487" y="1258280"/>
            <a:ext cx="9110189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32" indent="-28574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eorgia" panose="02040502050405020303" pitchFamily="18" charset="0"/>
              </a:rPr>
              <a:t>CLAP/CLIP + </a:t>
            </a:r>
            <a:r>
              <a:rPr lang="en-US" dirty="0" err="1">
                <a:latin typeface="Georgia" panose="02040502050405020303" pitchFamily="18" charset="0"/>
              </a:rPr>
              <a:t>ResUNet</a:t>
            </a:r>
            <a:r>
              <a:rPr lang="en-US" dirty="0">
                <a:latin typeface="Georgia" panose="02040502050405020303" pitchFamily="18" charset="0"/>
              </a:rPr>
              <a:t>, trained with </a:t>
            </a:r>
            <a:r>
              <a:rPr lang="en-US" b="1" dirty="0">
                <a:latin typeface="Georgia" panose="02040502050405020303" pitchFamily="18" charset="0"/>
              </a:rPr>
              <a:t>14,000 </a:t>
            </a:r>
            <a:r>
              <a:rPr lang="en-US" dirty="0">
                <a:latin typeface="Georgia" panose="02040502050405020303" pitchFamily="18" charset="0"/>
              </a:rPr>
              <a:t>hours of multimodal data</a:t>
            </a:r>
          </a:p>
          <a:p>
            <a:pPr marL="285732" indent="-28574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eorgia" panose="02040502050405020303" pitchFamily="18" charset="0"/>
              </a:rPr>
              <a:t>A foundation model for open-domain sound separation with texts</a:t>
            </a:r>
          </a:p>
          <a:p>
            <a:pPr marL="285732" indent="-28574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eorgia" panose="02040502050405020303" pitchFamily="18" charset="0"/>
              </a:rPr>
              <a:t>Impressive zero-shot performance in separating speech, music, sounds</a:t>
            </a:r>
          </a:p>
          <a:p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4E3DFA-836F-E5F9-2B9E-C2E09A39E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68" y="2253562"/>
            <a:ext cx="11291130" cy="30526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C973AD-4DDB-676C-1FD8-808B26F09632}"/>
              </a:ext>
            </a:extLst>
          </p:cNvPr>
          <p:cNvSpPr txBox="1"/>
          <p:nvPr/>
        </p:nvSpPr>
        <p:spPr>
          <a:xfrm>
            <a:off x="1682774" y="6293100"/>
            <a:ext cx="1659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0" b="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Demo</a:t>
            </a:r>
            <a:r>
              <a:rPr lang="en-GB" sz="1800" b="1" dirty="0">
                <a:solidFill>
                  <a:srgbClr val="000000"/>
                </a:solidFill>
                <a:latin typeface="Calibri" panose="020F0502020204030204"/>
                <a:cs typeface="+mn-cs"/>
              </a:rPr>
              <a:t>: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CE57A2-D793-5F13-53F4-F49BF0D07EA1}"/>
              </a:ext>
            </a:extLst>
          </p:cNvPr>
          <p:cNvSpPr txBox="1"/>
          <p:nvPr/>
        </p:nvSpPr>
        <p:spPr>
          <a:xfrm>
            <a:off x="2809671" y="627168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>
                <a:solidFill>
                  <a:srgbClr val="000000"/>
                </a:solidFill>
                <a:latin typeface="Calibri" panose="020F0502020204030204"/>
                <a:cs typeface="+mn-cs"/>
              </a:rPr>
              <a:t>https://huggingface.co/spaces/Audio-AGI/AudioSep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17C061-F76A-B919-C85B-DA4D44B976DB}"/>
              </a:ext>
            </a:extLst>
          </p:cNvPr>
          <p:cNvSpPr txBox="1"/>
          <p:nvPr/>
        </p:nvSpPr>
        <p:spPr>
          <a:xfrm>
            <a:off x="1653158" y="5599720"/>
            <a:ext cx="9331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X. Liu, Q. Kong, Y. Zhao, H. Liu, Y. Yuan, Y. Liu, R. Xia, Y. Wang, M. D.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Plumbley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and W. Wang, "Separate anything you describe," 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IEEE Transactions on Audio Speech and Language Processing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vol. 33, 458--471, 2025. [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PDF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 [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code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69424773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C11F19-6906-8B3B-2069-9CA3AB9AA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DD060-6E4C-7995-AA7F-9F300C24D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96" y="125507"/>
            <a:ext cx="10485120" cy="743521"/>
          </a:xfrm>
        </p:spPr>
        <p:txBody>
          <a:bodyPr/>
          <a:lstStyle/>
          <a:p>
            <a:r>
              <a:rPr lang="en-GB" sz="3000" dirty="0">
                <a:solidFill>
                  <a:srgbClr val="0070C0"/>
                </a:solidFill>
              </a:rPr>
              <a:t>Task 4: </a:t>
            </a:r>
            <a:r>
              <a:rPr lang="en-GB" sz="3000" dirty="0" err="1">
                <a:solidFill>
                  <a:srgbClr val="0070C0"/>
                </a:solidFill>
              </a:rPr>
              <a:t>AudioSep</a:t>
            </a:r>
            <a:r>
              <a:rPr lang="en-GB" sz="3000" dirty="0">
                <a:solidFill>
                  <a:srgbClr val="0070C0"/>
                </a:solidFill>
              </a:rPr>
              <a:t> - </a:t>
            </a:r>
            <a:r>
              <a:rPr lang="en-US" altLang="zh-CN" sz="3000" dirty="0">
                <a:solidFill>
                  <a:srgbClr val="0070C0"/>
                </a:solidFill>
              </a:rPr>
              <a:t>Demo</a:t>
            </a:r>
            <a:endParaRPr lang="en-GB" sz="3000" dirty="0">
              <a:solidFill>
                <a:srgbClr val="0070C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58EFDD-0F63-1A61-67CD-592937736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416" y="163522"/>
            <a:ext cx="1445982" cy="42260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D68330F-60B6-B55D-FBE0-AB3DA3F1A4F6}"/>
              </a:ext>
            </a:extLst>
          </p:cNvPr>
          <p:cNvSpPr txBox="1">
            <a:spLocks/>
          </p:cNvSpPr>
          <p:nvPr/>
        </p:nvSpPr>
        <p:spPr>
          <a:xfrm>
            <a:off x="3102315" y="1786674"/>
            <a:ext cx="5775157" cy="1098697"/>
          </a:xfrm>
          <a:prstGeom prst="rect">
            <a:avLst/>
          </a:prstGeom>
          <a:effectLst>
            <a:glow rad="63500">
              <a:srgbClr val="006AA0">
                <a:satMod val="175000"/>
                <a:alpha val="40000"/>
              </a:srgbClr>
            </a:glow>
          </a:effectLst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 spc="0" baseline="0">
                <a:ln>
                  <a:noFill/>
                </a:ln>
                <a:solidFill>
                  <a:schemeClr val="tx1"/>
                </a:solidFill>
                <a:effectLst/>
                <a:latin typeface="Georgia"/>
                <a:ea typeface="+mj-ea"/>
                <a:cs typeface="Georgi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03D75"/>
              </a:solidFill>
              <a:effectLst/>
              <a:uLnTx/>
              <a:uFillTx/>
              <a:latin typeface="Georgia"/>
              <a:ea typeface="+mj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298DF1-0140-EF98-A37E-054923D04FF3}"/>
              </a:ext>
            </a:extLst>
          </p:cNvPr>
          <p:cNvSpPr txBox="1"/>
          <p:nvPr/>
        </p:nvSpPr>
        <p:spPr>
          <a:xfrm>
            <a:off x="3330424" y="1070180"/>
            <a:ext cx="4368664" cy="321002"/>
          </a:xfrm>
          <a:prstGeom prst="rect">
            <a:avLst/>
          </a:prstGeom>
          <a:noFill/>
        </p:spPr>
        <p:txBody>
          <a:bodyPr wrap="none" lIns="74057" tIns="37029" rIns="74057" bIns="3702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Calibri" panose="020F0502020204030204"/>
                <a:cs typeface="+mn-cs"/>
              </a:rPr>
              <a:t>Human query: “The engine sound of a vehicle”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7E128D-D210-AE02-AEB3-482219A2D421}"/>
              </a:ext>
            </a:extLst>
          </p:cNvPr>
          <p:cNvSpPr txBox="1"/>
          <p:nvPr/>
        </p:nvSpPr>
        <p:spPr>
          <a:xfrm>
            <a:off x="3209729" y="4005638"/>
            <a:ext cx="4679647" cy="321002"/>
          </a:xfrm>
          <a:prstGeom prst="rect">
            <a:avLst/>
          </a:prstGeom>
          <a:noFill/>
        </p:spPr>
        <p:txBody>
          <a:bodyPr wrap="none" lIns="74057" tIns="37029" rIns="74057" bIns="37029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Calibri" panose="020F0502020204030204"/>
                <a:cs typeface="+mn-cs"/>
              </a:rPr>
              <a:t>Human query: “The sound of hitting the keyboard”</a:t>
            </a:r>
          </a:p>
        </p:txBody>
      </p:sp>
      <p:pic>
        <p:nvPicPr>
          <p:cNvPr id="6" name="Picture 5" descr="A picture containing curtain&#10;&#10;Description automatically generated">
            <a:extLst>
              <a:ext uri="{FF2B5EF4-FFF2-40B4-BE49-F238E27FC236}">
                <a16:creationId xmlns:a16="http://schemas.microsoft.com/office/drawing/2014/main" id="{C2005E63-64C6-F930-29B0-CD27305979A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705" y="1997906"/>
            <a:ext cx="2330578" cy="1736656"/>
          </a:xfrm>
          <a:prstGeom prst="rect">
            <a:avLst/>
          </a:prstGeom>
        </p:spPr>
      </p:pic>
      <p:pic>
        <p:nvPicPr>
          <p:cNvPr id="7" name="Picture 6" descr="A picture containing sunset&#10;&#10;Description automatically generated">
            <a:extLst>
              <a:ext uri="{FF2B5EF4-FFF2-40B4-BE49-F238E27FC236}">
                <a16:creationId xmlns:a16="http://schemas.microsoft.com/office/drawing/2014/main" id="{675B58DE-26FD-8ACB-F953-024D60F3C3E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666" y="2002572"/>
            <a:ext cx="2330577" cy="17366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A495AB-6B9B-D362-4532-1752F7130A76}"/>
              </a:ext>
            </a:extLst>
          </p:cNvPr>
          <p:cNvSpPr txBox="1"/>
          <p:nvPr/>
        </p:nvSpPr>
        <p:spPr>
          <a:xfrm>
            <a:off x="4179511" y="1430507"/>
            <a:ext cx="468559" cy="321002"/>
          </a:xfrm>
          <a:prstGeom prst="rect">
            <a:avLst/>
          </a:prstGeom>
          <a:noFill/>
        </p:spPr>
        <p:txBody>
          <a:bodyPr wrap="none" lIns="74057" tIns="37029" rIns="74057" bIns="3702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Calibri" panose="020F0502020204030204"/>
                <a:cs typeface="+mn-cs"/>
              </a:rPr>
              <a:t>Mix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6D98E7-8B51-CD77-6755-35649B700C6A}"/>
              </a:ext>
            </a:extLst>
          </p:cNvPr>
          <p:cNvSpPr txBox="1"/>
          <p:nvPr/>
        </p:nvSpPr>
        <p:spPr>
          <a:xfrm>
            <a:off x="5829667" y="1452478"/>
            <a:ext cx="1095332" cy="321002"/>
          </a:xfrm>
          <a:prstGeom prst="rect">
            <a:avLst/>
          </a:prstGeom>
          <a:noFill/>
        </p:spPr>
        <p:txBody>
          <a:bodyPr wrap="none" lIns="74057" tIns="37029" rIns="74057" bIns="3702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Calibri" panose="020F0502020204030204"/>
                <a:cs typeface="+mn-cs"/>
              </a:rPr>
              <a:t>Separated</a:t>
            </a:r>
          </a:p>
        </p:txBody>
      </p:sp>
      <p:pic>
        <p:nvPicPr>
          <p:cNvPr id="11" name="engine-mix">
            <a:hlinkClick r:id="" action="ppaction://media"/>
            <a:extLst>
              <a:ext uri="{FF2B5EF4-FFF2-40B4-BE49-F238E27FC236}">
                <a16:creationId xmlns:a16="http://schemas.microsoft.com/office/drawing/2014/main" id="{6D9B0747-EA70-A2C7-C630-A209FB3798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679686" y="1376326"/>
            <a:ext cx="436563" cy="436563"/>
          </a:xfrm>
          <a:prstGeom prst="rect">
            <a:avLst/>
          </a:prstGeom>
        </p:spPr>
      </p:pic>
      <p:pic>
        <p:nvPicPr>
          <p:cNvPr id="12" name="engine-human">
            <a:hlinkClick r:id="" action="ppaction://media"/>
            <a:extLst>
              <a:ext uri="{FF2B5EF4-FFF2-40B4-BE49-F238E27FC236}">
                <a16:creationId xmlns:a16="http://schemas.microsoft.com/office/drawing/2014/main" id="{63EDF564-5502-E535-8C5D-06B0C47C59D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912444" y="1417327"/>
            <a:ext cx="436563" cy="436563"/>
          </a:xfrm>
          <a:prstGeom prst="rect">
            <a:avLst/>
          </a:prstGeom>
        </p:spPr>
      </p:pic>
      <p:pic>
        <p:nvPicPr>
          <p:cNvPr id="13" name="Picture 12" descr="A picture containing curtain, furniture&#10;&#10;Description automatically generated">
            <a:extLst>
              <a:ext uri="{FF2B5EF4-FFF2-40B4-BE49-F238E27FC236}">
                <a16:creationId xmlns:a16="http://schemas.microsoft.com/office/drawing/2014/main" id="{BCA5F491-BEED-3470-0F74-7F9C2DA9184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705" y="4812142"/>
            <a:ext cx="2225879" cy="1658638"/>
          </a:xfrm>
          <a:prstGeom prst="rect">
            <a:avLst/>
          </a:prstGeom>
        </p:spPr>
      </p:pic>
      <p:pic>
        <p:nvPicPr>
          <p:cNvPr id="14" name="Picture 13" descr="A picture containing curtain&#10;&#10;Description automatically generated">
            <a:extLst>
              <a:ext uri="{FF2B5EF4-FFF2-40B4-BE49-F238E27FC236}">
                <a16:creationId xmlns:a16="http://schemas.microsoft.com/office/drawing/2014/main" id="{08288B6B-4D58-D507-5E57-728C0BD37D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001" y="4812142"/>
            <a:ext cx="2225879" cy="165863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0418D5F-E1AB-8BF4-6838-0985B88C2EF0}"/>
              </a:ext>
            </a:extLst>
          </p:cNvPr>
          <p:cNvSpPr txBox="1"/>
          <p:nvPr/>
        </p:nvSpPr>
        <p:spPr>
          <a:xfrm>
            <a:off x="4232407" y="4398648"/>
            <a:ext cx="468559" cy="321002"/>
          </a:xfrm>
          <a:prstGeom prst="rect">
            <a:avLst/>
          </a:prstGeom>
          <a:noFill/>
        </p:spPr>
        <p:txBody>
          <a:bodyPr wrap="none" lIns="74057" tIns="37029" rIns="74057" bIns="3702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Calibri" panose="020F0502020204030204"/>
                <a:cs typeface="+mn-cs"/>
              </a:rPr>
              <a:t>Mix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643B54-1A95-EC02-79C5-CB78231E4570}"/>
              </a:ext>
            </a:extLst>
          </p:cNvPr>
          <p:cNvSpPr txBox="1"/>
          <p:nvPr/>
        </p:nvSpPr>
        <p:spPr>
          <a:xfrm>
            <a:off x="5952391" y="4416185"/>
            <a:ext cx="1095332" cy="321002"/>
          </a:xfrm>
          <a:prstGeom prst="rect">
            <a:avLst/>
          </a:prstGeom>
          <a:noFill/>
        </p:spPr>
        <p:txBody>
          <a:bodyPr wrap="none" lIns="74057" tIns="37029" rIns="74057" bIns="3702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Calibri" panose="020F0502020204030204"/>
                <a:cs typeface="+mn-cs"/>
              </a:rPr>
              <a:t>Separated</a:t>
            </a:r>
          </a:p>
        </p:txBody>
      </p:sp>
      <p:pic>
        <p:nvPicPr>
          <p:cNvPr id="17" name="keyboard-mix">
            <a:hlinkClick r:id="" action="ppaction://media"/>
            <a:extLst>
              <a:ext uri="{FF2B5EF4-FFF2-40B4-BE49-F238E27FC236}">
                <a16:creationId xmlns:a16="http://schemas.microsoft.com/office/drawing/2014/main" id="{8DF89DAD-9642-8BE7-1172-5E46C794EE5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691813" y="4299161"/>
            <a:ext cx="436563" cy="436563"/>
          </a:xfrm>
          <a:prstGeom prst="rect">
            <a:avLst/>
          </a:prstGeom>
        </p:spPr>
      </p:pic>
      <p:pic>
        <p:nvPicPr>
          <p:cNvPr id="18" name="keyboard-human">
            <a:hlinkClick r:id="" action="ppaction://media"/>
            <a:extLst>
              <a:ext uri="{FF2B5EF4-FFF2-40B4-BE49-F238E27FC236}">
                <a16:creationId xmlns:a16="http://schemas.microsoft.com/office/drawing/2014/main" id="{92235D0D-B031-3148-C52C-80C29208386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986847" y="4268860"/>
            <a:ext cx="436563" cy="43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083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9B2A0B-A807-0726-84B1-80D4E380A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27FC1-0447-0CD7-B5FE-B9F9201B2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559" y="255097"/>
            <a:ext cx="10485120" cy="743521"/>
          </a:xfrm>
        </p:spPr>
        <p:txBody>
          <a:bodyPr/>
          <a:lstStyle/>
          <a:p>
            <a:r>
              <a:rPr lang="en-GB" sz="3000" dirty="0">
                <a:solidFill>
                  <a:srgbClr val="0070C0"/>
                </a:solidFill>
              </a:rPr>
              <a:t>Task 4: </a:t>
            </a:r>
            <a:r>
              <a:rPr lang="en-GB" sz="3000" b="1" dirty="0" err="1">
                <a:solidFill>
                  <a:srgbClr val="0070C0"/>
                </a:solidFill>
              </a:rPr>
              <a:t>FlowSep</a:t>
            </a:r>
            <a:r>
              <a:rPr lang="en-GB" sz="3000" b="1" dirty="0">
                <a:solidFill>
                  <a:srgbClr val="0070C0"/>
                </a:solidFill>
              </a:rPr>
              <a:t> </a:t>
            </a:r>
            <a:r>
              <a:rPr lang="en-GB" sz="3000" dirty="0">
                <a:solidFill>
                  <a:srgbClr val="0070C0"/>
                </a:solidFill>
              </a:rPr>
              <a:t>- Motivation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C93BD9-1A8F-13DC-561B-2F2FF7CE8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416" y="163522"/>
            <a:ext cx="1445982" cy="4226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566028-C612-9307-441A-C7EA35247696}"/>
              </a:ext>
            </a:extLst>
          </p:cNvPr>
          <p:cNvSpPr txBox="1"/>
          <p:nvPr/>
        </p:nvSpPr>
        <p:spPr>
          <a:xfrm>
            <a:off x="5323385" y="2074783"/>
            <a:ext cx="4608512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1800"/>
              </a:spcBef>
            </a:pPr>
            <a:r>
              <a:rPr lang="en-GB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Using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generative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approaches.</a:t>
            </a:r>
          </a:p>
          <a:p>
            <a:pPr lvl="1">
              <a:spcBef>
                <a:spcPts val="1800"/>
              </a:spcBef>
            </a:pP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Diffusion-based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generation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framework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rectified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flow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matching.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zh-CN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1800"/>
              </a:spcBef>
            </a:pP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Separation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generating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audio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samples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noisy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clips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prompts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condition.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B21445-FEAE-9AE7-BACC-AB65151CECA7}"/>
              </a:ext>
            </a:extLst>
          </p:cNvPr>
          <p:cNvSpPr txBox="1"/>
          <p:nvPr/>
        </p:nvSpPr>
        <p:spPr>
          <a:xfrm>
            <a:off x="5781141" y="1541111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/>
              <a:t>A “New” Idea</a:t>
            </a:r>
            <a:r>
              <a:rPr lang="en-US" altLang="zh-CN" sz="2400" dirty="0"/>
              <a:t>:</a:t>
            </a:r>
            <a:endParaRPr lang="en-GB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07CC5F-FAC1-4381-38B1-5FCD33371AEC}"/>
              </a:ext>
            </a:extLst>
          </p:cNvPr>
          <p:cNvSpPr txBox="1"/>
          <p:nvPr/>
        </p:nvSpPr>
        <p:spPr>
          <a:xfrm>
            <a:off x="1218929" y="2046914"/>
            <a:ext cx="41044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-228600" defTabSz="914400"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Discriminative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approaches.</a:t>
            </a:r>
          </a:p>
          <a:p>
            <a:pPr lvl="1" indent="-228600" defTabSz="914400"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Time-frequency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masking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spectrogram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remove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noise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sound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sources.</a:t>
            </a:r>
            <a:endParaRPr lang="en-GB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0DDE20-7ED8-1169-F28D-354FB78DDA21}"/>
              </a:ext>
            </a:extLst>
          </p:cNvPr>
          <p:cNvSpPr txBox="1"/>
          <p:nvPr/>
        </p:nvSpPr>
        <p:spPr>
          <a:xfrm>
            <a:off x="1434953" y="1534033"/>
            <a:ext cx="28803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/>
              <a:t>Existing Ideas:</a:t>
            </a:r>
            <a:endParaRPr lang="en-GB" sz="2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EFDE1F-2470-AE95-8E95-AF54AB19CEC4}"/>
              </a:ext>
            </a:extLst>
          </p:cNvPr>
          <p:cNvSpPr txBox="1"/>
          <p:nvPr/>
        </p:nvSpPr>
        <p:spPr>
          <a:xfrm>
            <a:off x="1218929" y="4035843"/>
            <a:ext cx="432048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-228600" defTabSz="914400"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Challenging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overlapping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sound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events</a:t>
            </a:r>
            <a:r>
              <a:rPr lang="en-US" altLang="zh-CN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zh-CN" altLang="en-US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zh-CN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indent="-228600" defTabSz="914400"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Excessive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insufficient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masking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leads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artifacts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including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spectral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holes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incomplete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separation.</a:t>
            </a:r>
            <a:r>
              <a:rPr lang="zh-CN" alt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zh-CN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indent="-228600" defTabSz="914400">
              <a:buFont typeface="Arial" panose="020B0604020202020204" pitchFamily="34" charset="0"/>
              <a:buChar char="•"/>
              <a:defRPr/>
            </a:pP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E02B64-F38B-1A26-38FB-48CB3355D0FE}"/>
              </a:ext>
            </a:extLst>
          </p:cNvPr>
          <p:cNvSpPr txBox="1"/>
          <p:nvPr/>
        </p:nvSpPr>
        <p:spPr>
          <a:xfrm>
            <a:off x="1434953" y="3497149"/>
            <a:ext cx="28803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/>
              <a:t>Challenges: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197117102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A1921B-60ED-2F69-9885-FA39B1018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140E-07D7-970C-F810-FB291CA13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559" y="255097"/>
            <a:ext cx="10485120" cy="743521"/>
          </a:xfrm>
        </p:spPr>
        <p:txBody>
          <a:bodyPr/>
          <a:lstStyle/>
          <a:p>
            <a:r>
              <a:rPr lang="en-GB" sz="3000" dirty="0">
                <a:solidFill>
                  <a:srgbClr val="0070C0"/>
                </a:solidFill>
              </a:rPr>
              <a:t>Task 4: </a:t>
            </a:r>
            <a:r>
              <a:rPr lang="en-GB" sz="3000" b="1" dirty="0" err="1">
                <a:solidFill>
                  <a:srgbClr val="0070C0"/>
                </a:solidFill>
              </a:rPr>
              <a:t>FlowSep</a:t>
            </a:r>
            <a:r>
              <a:rPr lang="en-GB" sz="3000" dirty="0">
                <a:solidFill>
                  <a:srgbClr val="0070C0"/>
                </a:solidFill>
              </a:rPr>
              <a:t> - Architecture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3CFE69-3B63-5668-AA04-7E6F57C93A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416" y="163522"/>
            <a:ext cx="1445982" cy="42260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CB145-E93C-4F12-111A-3CA8102D98BB}"/>
              </a:ext>
            </a:extLst>
          </p:cNvPr>
          <p:cNvSpPr txBox="1">
            <a:spLocks/>
          </p:cNvSpPr>
          <p:nvPr/>
        </p:nvSpPr>
        <p:spPr>
          <a:xfrm>
            <a:off x="1098038" y="1090193"/>
            <a:ext cx="8672127" cy="13535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>
              <a:lnSpc>
                <a:spcPct val="100000"/>
              </a:lnSpc>
              <a:spcBef>
                <a:spcPts val="600"/>
              </a:spcBef>
            </a:pP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Text-to-audio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generation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backbone,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Rectified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Flow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Matching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feature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generation.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zh-CN" sz="2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>
              <a:lnSpc>
                <a:spcPct val="100000"/>
              </a:lnSpc>
              <a:spcBef>
                <a:spcPts val="600"/>
              </a:spcBef>
            </a:pP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Extended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VAE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latent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space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integrate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noise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audio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feature.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zh-CN" sz="2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>
              <a:lnSpc>
                <a:spcPct val="100000"/>
              </a:lnSpc>
              <a:spcBef>
                <a:spcPts val="600"/>
              </a:spcBef>
            </a:pP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Flan-T5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encoder,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VAE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latent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decoder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BigVGAN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vocoder.</a:t>
            </a:r>
            <a:r>
              <a:rPr lang="zh-CN" altLang="en-US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zh-CN" sz="2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CCD8A4-25D5-FFDE-8347-2A5FD177B963}"/>
              </a:ext>
            </a:extLst>
          </p:cNvPr>
          <p:cNvSpPr txBox="1"/>
          <p:nvPr/>
        </p:nvSpPr>
        <p:spPr>
          <a:xfrm>
            <a:off x="1654163" y="5923635"/>
            <a:ext cx="98350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413839"/>
                </a:solidFill>
                <a:latin typeface="Times New Roman" panose="02020603050405020304" pitchFamily="18" charset="0"/>
              </a:rPr>
              <a:t>Y. Yuan, X. Liu, H. Liu, M.D. </a:t>
            </a:r>
            <a:r>
              <a:rPr lang="en-GB" sz="1400" dirty="0" err="1">
                <a:solidFill>
                  <a:srgbClr val="413839"/>
                </a:solidFill>
                <a:latin typeface="Times New Roman" panose="02020603050405020304" pitchFamily="18" charset="0"/>
              </a:rPr>
              <a:t>Plumbley</a:t>
            </a:r>
            <a:r>
              <a:rPr lang="en-GB" sz="1400" dirty="0">
                <a:solidFill>
                  <a:srgbClr val="413839"/>
                </a:solidFill>
                <a:latin typeface="Times New Roman" panose="02020603050405020304" pitchFamily="18" charset="0"/>
              </a:rPr>
              <a:t>, and W. Wang,“</a:t>
            </a:r>
            <a:r>
              <a:rPr lang="en-GB" sz="1400" dirty="0" err="1">
                <a:solidFill>
                  <a:srgbClr val="413839"/>
                </a:solidFill>
                <a:latin typeface="Times New Roman" panose="02020603050405020304" pitchFamily="18" charset="0"/>
              </a:rPr>
              <a:t>FlowSep</a:t>
            </a:r>
            <a:r>
              <a:rPr lang="en-GB" sz="1400" dirty="0">
                <a:solidFill>
                  <a:srgbClr val="413839"/>
                </a:solidFill>
                <a:latin typeface="Times New Roman" panose="02020603050405020304" pitchFamily="18" charset="0"/>
              </a:rPr>
              <a:t>: Language-</a:t>
            </a:r>
            <a:r>
              <a:rPr lang="en-GB" sz="1400" dirty="0" err="1">
                <a:solidFill>
                  <a:srgbClr val="413839"/>
                </a:solidFill>
                <a:latin typeface="Times New Roman" panose="02020603050405020304" pitchFamily="18" charset="0"/>
              </a:rPr>
              <a:t>Quried</a:t>
            </a:r>
            <a:r>
              <a:rPr lang="en-GB" sz="1400" dirty="0">
                <a:solidFill>
                  <a:srgbClr val="413839"/>
                </a:solidFill>
                <a:latin typeface="Times New Roman" panose="02020603050405020304" pitchFamily="18" charset="0"/>
              </a:rPr>
              <a:t> Sound Separation with Rectified Flow Matching" in </a:t>
            </a:r>
            <a:r>
              <a:rPr lang="en-GB" sz="1400" i="1" dirty="0">
                <a:solidFill>
                  <a:srgbClr val="413839"/>
                </a:solidFill>
                <a:latin typeface="Times New Roman" panose="02020603050405020304" pitchFamily="18" charset="0"/>
              </a:rPr>
              <a:t>ICASSP 2025</a:t>
            </a:r>
            <a:r>
              <a:rPr lang="en-GB" sz="1400" dirty="0">
                <a:solidFill>
                  <a:srgbClr val="413839"/>
                </a:solidFill>
                <a:latin typeface="Times New Roman" panose="02020603050405020304" pitchFamily="18" charset="0"/>
              </a:rPr>
              <a:t>.</a:t>
            </a:r>
            <a:endParaRPr lang="en-GB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D04FCB-6EAC-2119-E183-433E39364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606" y="2887021"/>
            <a:ext cx="10380434" cy="288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00799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1B84A0-E2F9-580C-1397-C1A56AD4B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6E438-1768-EA2F-14C1-BBA1CB449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559" y="255097"/>
            <a:ext cx="10485120" cy="743521"/>
          </a:xfrm>
        </p:spPr>
        <p:txBody>
          <a:bodyPr/>
          <a:lstStyle/>
          <a:p>
            <a:r>
              <a:rPr lang="en-GB" sz="3000" dirty="0">
                <a:solidFill>
                  <a:srgbClr val="0070C0"/>
                </a:solidFill>
              </a:rPr>
              <a:t>Task 4: </a:t>
            </a:r>
            <a:r>
              <a:rPr lang="en-GB" sz="3000" dirty="0" err="1">
                <a:solidFill>
                  <a:srgbClr val="0070C0"/>
                </a:solidFill>
              </a:rPr>
              <a:t>FlowSep</a:t>
            </a:r>
            <a:r>
              <a:rPr lang="en-GB" sz="3000" dirty="0">
                <a:solidFill>
                  <a:srgbClr val="0070C0"/>
                </a:solidFill>
              </a:rPr>
              <a:t> - Demo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3C7FA6-FB54-1AA8-2A11-D9C71779D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416" y="163522"/>
            <a:ext cx="1445982" cy="422601"/>
          </a:xfrm>
          <a:prstGeom prst="rect">
            <a:avLst/>
          </a:prstGeom>
        </p:spPr>
      </p:pic>
      <p:pic>
        <p:nvPicPr>
          <p:cNvPr id="3" name="图片 3" descr="图片包含 图形用户界面&#10;&#10;描述已自动生成">
            <a:extLst>
              <a:ext uri="{FF2B5EF4-FFF2-40B4-BE49-F238E27FC236}">
                <a16:creationId xmlns:a16="http://schemas.microsoft.com/office/drawing/2014/main" id="{0D970838-672B-CE99-1BA5-E30664BBF5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94" y="1602769"/>
            <a:ext cx="11130188" cy="1419365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C9270AA-9970-9959-16BB-1A17250B6830}"/>
              </a:ext>
            </a:extLst>
          </p:cNvPr>
          <p:cNvSpPr txBox="1">
            <a:spLocks/>
          </p:cNvSpPr>
          <p:nvPr/>
        </p:nvSpPr>
        <p:spPr>
          <a:xfrm>
            <a:off x="1294544" y="3915159"/>
            <a:ext cx="9488135" cy="2467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>
              <a:lnSpc>
                <a:spcPct val="100000"/>
              </a:lnSpc>
              <a:spcBef>
                <a:spcPts val="600"/>
              </a:spcBef>
            </a:pP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Baseline models show incomplete separation with noticeable spectral gaps.</a:t>
            </a:r>
          </a:p>
          <a:p>
            <a:pPr marL="457200" lvl="1">
              <a:lnSpc>
                <a:spcPct val="100000"/>
              </a:lnSpc>
              <a:spcBef>
                <a:spcPts val="600"/>
              </a:spcBef>
            </a:pPr>
            <a:r>
              <a:rPr lang="en-US" altLang="zh-CN" sz="22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FlowSep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demonstrates promising capabilities in such situations. </a:t>
            </a:r>
          </a:p>
          <a:p>
            <a:pPr marL="457200" lvl="1">
              <a:lnSpc>
                <a:spcPct val="100000"/>
              </a:lnSpc>
              <a:spcBef>
                <a:spcPts val="600"/>
              </a:spcBef>
            </a:pP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demos please refer to  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/>
              </a:rPr>
              <a:t>https://audio-agi.github.io/FlowSep_demo/</a:t>
            </a:r>
            <a:r>
              <a:rPr lang="en-US" altLang="zh-CN" sz="2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2A0AB2-B1EF-015B-CD00-C21EE8695AEB}"/>
              </a:ext>
            </a:extLst>
          </p:cNvPr>
          <p:cNvSpPr txBox="1"/>
          <p:nvPr/>
        </p:nvSpPr>
        <p:spPr>
          <a:xfrm>
            <a:off x="1162835" y="5859480"/>
            <a:ext cx="101607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413839"/>
                </a:solidFill>
                <a:latin typeface="Times New Roman" panose="02020603050405020304" pitchFamily="18" charset="0"/>
              </a:rPr>
              <a:t>Y. Yuan, X. Liu, H. Liu, M.D. </a:t>
            </a:r>
            <a:r>
              <a:rPr lang="en-GB" sz="1400" dirty="0" err="1">
                <a:solidFill>
                  <a:srgbClr val="413839"/>
                </a:solidFill>
                <a:latin typeface="Times New Roman" panose="02020603050405020304" pitchFamily="18" charset="0"/>
              </a:rPr>
              <a:t>Plumbley</a:t>
            </a:r>
            <a:r>
              <a:rPr lang="en-GB" sz="1400" dirty="0">
                <a:solidFill>
                  <a:srgbClr val="413839"/>
                </a:solidFill>
                <a:latin typeface="Times New Roman" panose="02020603050405020304" pitchFamily="18" charset="0"/>
              </a:rPr>
              <a:t>, and W. Wang, “</a:t>
            </a:r>
            <a:r>
              <a:rPr lang="en-GB" sz="1400" dirty="0" err="1">
                <a:solidFill>
                  <a:srgbClr val="413839"/>
                </a:solidFill>
                <a:latin typeface="Times New Roman" panose="02020603050405020304" pitchFamily="18" charset="0"/>
              </a:rPr>
              <a:t>FlowSep</a:t>
            </a:r>
            <a:r>
              <a:rPr lang="en-GB" sz="1400" dirty="0">
                <a:solidFill>
                  <a:srgbClr val="413839"/>
                </a:solidFill>
                <a:latin typeface="Times New Roman" panose="02020603050405020304" pitchFamily="18" charset="0"/>
              </a:rPr>
              <a:t>: Language-</a:t>
            </a:r>
            <a:r>
              <a:rPr lang="en-GB" sz="1400" dirty="0" err="1">
                <a:solidFill>
                  <a:srgbClr val="413839"/>
                </a:solidFill>
                <a:latin typeface="Times New Roman" panose="02020603050405020304" pitchFamily="18" charset="0"/>
              </a:rPr>
              <a:t>Quried</a:t>
            </a:r>
            <a:r>
              <a:rPr lang="en-GB" sz="1400" dirty="0">
                <a:solidFill>
                  <a:srgbClr val="413839"/>
                </a:solidFill>
                <a:latin typeface="Times New Roman" panose="02020603050405020304" pitchFamily="18" charset="0"/>
              </a:rPr>
              <a:t> Sound Separation with Rectified Flow Matching" in </a:t>
            </a:r>
            <a:r>
              <a:rPr lang="en-GB" sz="1400" i="1" dirty="0">
                <a:solidFill>
                  <a:srgbClr val="413839"/>
                </a:solidFill>
                <a:latin typeface="Times New Roman" panose="02020603050405020304" pitchFamily="18" charset="0"/>
              </a:rPr>
              <a:t>ICASSP 2025</a:t>
            </a:r>
            <a:r>
              <a:rPr lang="en-GB" sz="1400" dirty="0">
                <a:solidFill>
                  <a:srgbClr val="413839"/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6" name="mixture.wav">
            <a:hlinkClick r:id="" action="ppaction://media"/>
            <a:extLst>
              <a:ext uri="{FF2B5EF4-FFF2-40B4-BE49-F238E27FC236}">
                <a16:creationId xmlns:a16="http://schemas.microsoft.com/office/drawing/2014/main" id="{47481A8B-0831-72A1-C7F2-A7A46F4A0E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799734" y="2963755"/>
            <a:ext cx="569820" cy="569820"/>
          </a:xfrm>
          <a:prstGeom prst="rect">
            <a:avLst/>
          </a:prstGeom>
        </p:spPr>
      </p:pic>
      <p:pic>
        <p:nvPicPr>
          <p:cNvPr id="7" name="FlowSep.wav">
            <a:hlinkClick r:id="" action="ppaction://media"/>
            <a:extLst>
              <a:ext uri="{FF2B5EF4-FFF2-40B4-BE49-F238E27FC236}">
                <a16:creationId xmlns:a16="http://schemas.microsoft.com/office/drawing/2014/main" id="{3553AD8F-721A-EA32-1DCD-2F7D56CAE1E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247053" y="2992945"/>
            <a:ext cx="569820" cy="569820"/>
          </a:xfrm>
          <a:prstGeom prst="rect">
            <a:avLst/>
          </a:prstGeom>
        </p:spPr>
      </p:pic>
      <p:pic>
        <p:nvPicPr>
          <p:cNvPr id="9" name="gt.wav">
            <a:hlinkClick r:id="" action="ppaction://media"/>
            <a:extLst>
              <a:ext uri="{FF2B5EF4-FFF2-40B4-BE49-F238E27FC236}">
                <a16:creationId xmlns:a16="http://schemas.microsoft.com/office/drawing/2014/main" id="{0FFC186D-012F-CEF5-79D2-B87559465CB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497769" y="2931251"/>
            <a:ext cx="569820" cy="569820"/>
          </a:xfrm>
          <a:prstGeom prst="rect">
            <a:avLst/>
          </a:prstGeom>
        </p:spPr>
      </p:pic>
      <p:pic>
        <p:nvPicPr>
          <p:cNvPr id="10" name="audiosep.wav">
            <a:hlinkClick r:id="" action="ppaction://media"/>
            <a:extLst>
              <a:ext uri="{FF2B5EF4-FFF2-40B4-BE49-F238E27FC236}">
                <a16:creationId xmlns:a16="http://schemas.microsoft.com/office/drawing/2014/main" id="{FF7EA104-7A1B-7B86-F1DB-FA173E7ACFF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958278" y="2981234"/>
            <a:ext cx="569820" cy="56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5777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24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36BA5-91DE-7DFA-16CE-46B764CF7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5B40C-2747-423B-0DA7-C39352C14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184" y="527539"/>
            <a:ext cx="9097590" cy="5130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Task 5: LLMs for Controllable Audio Editing</a:t>
            </a:r>
            <a:endParaRPr lang="x-none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F0F301-34E4-1F92-93AF-50F3641D6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2ABAA4-5EBE-4E82-8762-4025E75A148F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A6FCAA-7FD8-FC2F-0AC6-50D415688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739" y="163634"/>
            <a:ext cx="1534181" cy="470731"/>
          </a:xfrm>
          <a:prstGeom prst="rect">
            <a:avLst/>
          </a:prstGeom>
        </p:spPr>
      </p:pic>
      <p:sp>
        <p:nvSpPr>
          <p:cNvPr id="4" name="Google Shape;430;p32">
            <a:extLst>
              <a:ext uri="{FF2B5EF4-FFF2-40B4-BE49-F238E27FC236}">
                <a16:creationId xmlns:a16="http://schemas.microsoft.com/office/drawing/2014/main" id="{E70BDFB7-5479-886C-EAA4-EB35FC62FB65}"/>
              </a:ext>
            </a:extLst>
          </p:cNvPr>
          <p:cNvSpPr txBox="1"/>
          <p:nvPr/>
        </p:nvSpPr>
        <p:spPr>
          <a:xfrm>
            <a:off x="355897" y="1087951"/>
            <a:ext cx="11480205" cy="1138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91425" anchor="t" anchorCtr="0">
            <a:normAutofit lnSpcReduction="10000"/>
          </a:bodyPr>
          <a:lstStyle/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Audio editing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is to change the content of audio by following the instruction precisely.</a:t>
            </a:r>
            <a:endParaRPr kumimoji="0" sz="20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This work introduces an audio agent that understands the user instruction, decomposes the instruction into several tasks, and allocates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different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tasks to the proper models.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oogle Shape;432;p32">
            <a:extLst>
              <a:ext uri="{FF2B5EF4-FFF2-40B4-BE49-F238E27FC236}">
                <a16:creationId xmlns:a16="http://schemas.microsoft.com/office/drawing/2014/main" id="{59FEBC6B-6B29-3459-1F1E-D37A12D8A2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1831" y="2432043"/>
            <a:ext cx="6468250" cy="304672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433;p32">
            <a:extLst>
              <a:ext uri="{FF2B5EF4-FFF2-40B4-BE49-F238E27FC236}">
                <a16:creationId xmlns:a16="http://schemas.microsoft.com/office/drawing/2014/main" id="{7F171ABC-24CC-E16E-76DD-FF3D8D2DA9BA}"/>
              </a:ext>
            </a:extLst>
          </p:cNvPr>
          <p:cNvSpPr txBox="1"/>
          <p:nvPr/>
        </p:nvSpPr>
        <p:spPr>
          <a:xfrm>
            <a:off x="1254304" y="5652725"/>
            <a:ext cx="55596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91425" anchor="t" anchorCtr="0">
            <a:normAutofit fontScale="92500"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An example of end-to-end audio editing system</a:t>
            </a:r>
            <a:r>
              <a:rPr lang="en-GB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zh-CN" altLang="en-US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altLang="zh-CN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AUDIT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434;p32">
            <a:extLst>
              <a:ext uri="{FF2B5EF4-FFF2-40B4-BE49-F238E27FC236}">
                <a16:creationId xmlns:a16="http://schemas.microsoft.com/office/drawing/2014/main" id="{1A7191BF-C977-890A-DC72-62BD2608B36E}"/>
              </a:ext>
            </a:extLst>
          </p:cNvPr>
          <p:cNvSpPr/>
          <p:nvPr/>
        </p:nvSpPr>
        <p:spPr>
          <a:xfrm>
            <a:off x="7569300" y="3416764"/>
            <a:ext cx="2844900" cy="35250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303C3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Instruction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interpreter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435;p32">
            <a:extLst>
              <a:ext uri="{FF2B5EF4-FFF2-40B4-BE49-F238E27FC236}">
                <a16:creationId xmlns:a16="http://schemas.microsoft.com/office/drawing/2014/main" id="{0E8AF907-9D66-80D7-C65A-C18749641E3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7112" y="2172277"/>
            <a:ext cx="2844800" cy="86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436;p32">
            <a:extLst>
              <a:ext uri="{FF2B5EF4-FFF2-40B4-BE49-F238E27FC236}">
                <a16:creationId xmlns:a16="http://schemas.microsoft.com/office/drawing/2014/main" id="{3C9EFF01-6E6B-286B-A998-1FF8549695C8}"/>
              </a:ext>
            </a:extLst>
          </p:cNvPr>
          <p:cNvSpPr/>
          <p:nvPr/>
        </p:nvSpPr>
        <p:spPr>
          <a:xfrm>
            <a:off x="8459344" y="4296547"/>
            <a:ext cx="1064712" cy="463464"/>
          </a:xfrm>
          <a:prstGeom prst="can">
            <a:avLst>
              <a:gd name="adj" fmla="val 25000"/>
            </a:avLst>
          </a:prstGeom>
          <a:solidFill>
            <a:schemeClr val="accent1"/>
          </a:solidFill>
          <a:ln w="12700" cap="flat" cmpd="sng">
            <a:solidFill>
              <a:srgbClr val="54696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437;p32">
            <a:extLst>
              <a:ext uri="{FF2B5EF4-FFF2-40B4-BE49-F238E27FC236}">
                <a16:creationId xmlns:a16="http://schemas.microsoft.com/office/drawing/2014/main" id="{9FA19519-14F0-7008-DAB8-2181C562B37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69300" y="5135935"/>
            <a:ext cx="2844800" cy="69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438;p32">
            <a:extLst>
              <a:ext uri="{FF2B5EF4-FFF2-40B4-BE49-F238E27FC236}">
                <a16:creationId xmlns:a16="http://schemas.microsoft.com/office/drawing/2014/main" id="{3395024E-44C7-5217-44B3-B38C2808235B}"/>
              </a:ext>
            </a:extLst>
          </p:cNvPr>
          <p:cNvSpPr txBox="1"/>
          <p:nvPr/>
        </p:nvSpPr>
        <p:spPr>
          <a:xfrm>
            <a:off x="9619989" y="4296547"/>
            <a:ext cx="1496351" cy="430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5" tIns="109725" rIns="109725" bIns="91425" anchor="t" anchorCtr="0">
            <a:normAutofit fontScale="92500"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Expert models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" name="Google Shape;439;p32">
            <a:extLst>
              <a:ext uri="{FF2B5EF4-FFF2-40B4-BE49-F238E27FC236}">
                <a16:creationId xmlns:a16="http://schemas.microsoft.com/office/drawing/2014/main" id="{1BEA7D79-C589-6463-A794-6ADC45899830}"/>
              </a:ext>
            </a:extLst>
          </p:cNvPr>
          <p:cNvCxnSpPr>
            <a:stCxn id="11" idx="2"/>
            <a:endCxn id="10" idx="0"/>
          </p:cNvCxnSpPr>
          <p:nvPr/>
        </p:nvCxnSpPr>
        <p:spPr>
          <a:xfrm>
            <a:off x="8989512" y="3035877"/>
            <a:ext cx="2100" cy="381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" name="Google Shape;440;p32">
            <a:extLst>
              <a:ext uri="{FF2B5EF4-FFF2-40B4-BE49-F238E27FC236}">
                <a16:creationId xmlns:a16="http://schemas.microsoft.com/office/drawing/2014/main" id="{E3AE2A07-2E61-2496-2853-1290E018D56D}"/>
              </a:ext>
            </a:extLst>
          </p:cNvPr>
          <p:cNvCxnSpPr>
            <a:stCxn id="10" idx="2"/>
            <a:endCxn id="12" idx="1"/>
          </p:cNvCxnSpPr>
          <p:nvPr/>
        </p:nvCxnSpPr>
        <p:spPr>
          <a:xfrm>
            <a:off x="8991750" y="3769264"/>
            <a:ext cx="0" cy="527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7" name="Google Shape;441;p32">
            <a:extLst>
              <a:ext uri="{FF2B5EF4-FFF2-40B4-BE49-F238E27FC236}">
                <a16:creationId xmlns:a16="http://schemas.microsoft.com/office/drawing/2014/main" id="{E6AF1A78-3123-5CBD-34B3-6E1C8AEC2C15}"/>
              </a:ext>
            </a:extLst>
          </p:cNvPr>
          <p:cNvCxnSpPr>
            <a:stCxn id="12" idx="3"/>
            <a:endCxn id="13" idx="0"/>
          </p:cNvCxnSpPr>
          <p:nvPr/>
        </p:nvCxnSpPr>
        <p:spPr>
          <a:xfrm>
            <a:off x="8991700" y="4760011"/>
            <a:ext cx="0" cy="3759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12FA35E-666C-28C9-58B2-6ACBF4D2507E}"/>
              </a:ext>
            </a:extLst>
          </p:cNvPr>
          <p:cNvSpPr txBox="1"/>
          <p:nvPr/>
        </p:nvSpPr>
        <p:spPr>
          <a:xfrm>
            <a:off x="531831" y="6192692"/>
            <a:ext cx="11074557" cy="534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J. Liang, H. Zhang, H. Liu, Y. Cao, Q. Kong, X. Liu, W. Wang, M.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Plumbley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, and E.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Benetos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, “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WavCraft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: Audio Editing and Generation with Large Language Models”, in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ICLR 2024 Workshop on Large Language Model (LLM) Agents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, 2024.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9749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BFDBC4-1928-0C58-D29A-A1A8DB75E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8A8ED-9E8A-1072-3829-00A5EAE1D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791" y="272258"/>
            <a:ext cx="9797947" cy="51308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RFM-</a:t>
            </a:r>
            <a:r>
              <a:rPr lang="en-US" altLang="zh-CN" b="1" dirty="0">
                <a:solidFill>
                  <a:srgbClr val="0070C0"/>
                </a:solidFill>
              </a:rPr>
              <a:t>EDITING </a:t>
            </a:r>
            <a:r>
              <a:rPr lang="en-US" altLang="zh-CN" dirty="0">
                <a:solidFill>
                  <a:srgbClr val="0070C0"/>
                </a:solidFill>
              </a:rPr>
              <a:t>– Controllable Audio Editing</a:t>
            </a:r>
            <a:endParaRPr lang="x-none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C96977-82BD-9945-F59A-CC2D7AF07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2ABAA4-5EBE-4E82-8762-4025E75A148F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003B2D-D816-1F6D-1BA7-BB5C9B87A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739" y="163634"/>
            <a:ext cx="1534181" cy="4707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7F06C4-0FE0-8415-5824-78AB6C0F5D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791" y="1072875"/>
            <a:ext cx="5911921" cy="48726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284AA4-A2D9-AC53-F44B-74B5654138FC}"/>
              </a:ext>
            </a:extLst>
          </p:cNvPr>
          <p:cNvSpPr txBox="1"/>
          <p:nvPr/>
        </p:nvSpPr>
        <p:spPr>
          <a:xfrm>
            <a:off x="6851540" y="1072875"/>
            <a:ext cx="60978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Demos here: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https://katelin-glt.github.io/RFM-Editing-Demo/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2CED6A-2645-0999-9A0A-DD8C4E1A7963}"/>
              </a:ext>
            </a:extLst>
          </p:cNvPr>
          <p:cNvSpPr txBox="1"/>
          <p:nvPr/>
        </p:nvSpPr>
        <p:spPr>
          <a:xfrm>
            <a:off x="828858" y="6183957"/>
            <a:ext cx="107601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L. Gao, Y. Yuan, Y. Chen, Y. Cheng, Z. Li, J. Wen, S. Zhang, and W. Wang, "RFM-EDITING: Rectified Flow Matching for Text-Guided Audio Editing," in </a:t>
            </a:r>
            <a:r>
              <a:rPr lang="en-GB" sz="1400" i="1" dirty="0"/>
              <a:t>Proc. IEEE International Conference on Acoustics, Speech and Signal Processing</a:t>
            </a:r>
            <a:r>
              <a:rPr lang="en-GB" sz="1400" dirty="0"/>
              <a:t> (ICASSP 2026), Barcelona, Spain, May 4-8, 2026. [</a:t>
            </a:r>
            <a:r>
              <a:rPr lang="en-GB" sz="1400" dirty="0">
                <a:hlinkClick r:id="rId12"/>
              </a:rPr>
              <a:t>PDF</a:t>
            </a:r>
            <a:r>
              <a:rPr lang="en-GB" sz="1400" dirty="0"/>
              <a:t>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257D43-DD58-5E2B-F97D-04BD6F803BC0}"/>
              </a:ext>
            </a:extLst>
          </p:cNvPr>
          <p:cNvSpPr txBox="1"/>
          <p:nvPr/>
        </p:nvSpPr>
        <p:spPr>
          <a:xfrm>
            <a:off x="6851540" y="2529071"/>
            <a:ext cx="2385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Original: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91B1CA-B178-91D2-E211-5207EFB8940D}"/>
              </a:ext>
            </a:extLst>
          </p:cNvPr>
          <p:cNvSpPr txBox="1"/>
          <p:nvPr/>
        </p:nvSpPr>
        <p:spPr>
          <a:xfrm>
            <a:off x="6851540" y="3182753"/>
            <a:ext cx="2385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Edited:</a:t>
            </a:r>
          </a:p>
        </p:txBody>
      </p:sp>
      <p:pic>
        <p:nvPicPr>
          <p:cNvPr id="15" name="remove_112349_original_6LWKaYBXxMw+f9TCFE09eXk">
            <a:hlinkClick r:id="" action="ppaction://media"/>
            <a:extLst>
              <a:ext uri="{FF2B5EF4-FFF2-40B4-BE49-F238E27FC236}">
                <a16:creationId xmlns:a16="http://schemas.microsoft.com/office/drawing/2014/main" id="{21657194-0B89-304C-299A-1E976A01D2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360053" y="2492139"/>
            <a:ext cx="406400" cy="406400"/>
          </a:xfrm>
          <a:prstGeom prst="rect">
            <a:avLst/>
          </a:prstGeom>
        </p:spPr>
      </p:pic>
      <p:pic>
        <p:nvPicPr>
          <p:cNvPr id="16" name="remove_112349_6LWKaYBXxMw">
            <a:hlinkClick r:id="" action="ppaction://media"/>
            <a:extLst>
              <a:ext uri="{FF2B5EF4-FFF2-40B4-BE49-F238E27FC236}">
                <a16:creationId xmlns:a16="http://schemas.microsoft.com/office/drawing/2014/main" id="{2AD5D5AA-A333-AC06-6B6F-6BB4B989729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360053" y="3180975"/>
            <a:ext cx="406400" cy="406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0643BD5-060B-163D-414A-CE3C87FB42E9}"/>
              </a:ext>
            </a:extLst>
          </p:cNvPr>
          <p:cNvSpPr txBox="1"/>
          <p:nvPr/>
        </p:nvSpPr>
        <p:spPr>
          <a:xfrm>
            <a:off x="6851539" y="4606945"/>
            <a:ext cx="2385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Original: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30F4F5-89A1-8B5B-25E9-4A43E0E60D60}"/>
              </a:ext>
            </a:extLst>
          </p:cNvPr>
          <p:cNvSpPr txBox="1"/>
          <p:nvPr/>
        </p:nvSpPr>
        <p:spPr>
          <a:xfrm>
            <a:off x="6851539" y="5415793"/>
            <a:ext cx="2385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Edited:</a:t>
            </a:r>
          </a:p>
        </p:txBody>
      </p:sp>
      <p:pic>
        <p:nvPicPr>
          <p:cNvPr id="22" name="replace_1800_original_aiVZPxwhWAw+8Cpu6HuZppw">
            <a:hlinkClick r:id="" action="ppaction://media"/>
            <a:extLst>
              <a:ext uri="{FF2B5EF4-FFF2-40B4-BE49-F238E27FC236}">
                <a16:creationId xmlns:a16="http://schemas.microsoft.com/office/drawing/2014/main" id="{44591A15-9FB6-EDDF-2CA0-5AAD0175B42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360053" y="4464404"/>
            <a:ext cx="406400" cy="406400"/>
          </a:xfrm>
          <a:prstGeom prst="rect">
            <a:avLst/>
          </a:prstGeom>
        </p:spPr>
      </p:pic>
      <p:pic>
        <p:nvPicPr>
          <p:cNvPr id="23" name="replace_1800_aiVZPxwhWAw+hC-4ZPch2-U">
            <a:hlinkClick r:id="" action="ppaction://media"/>
            <a:extLst>
              <a:ext uri="{FF2B5EF4-FFF2-40B4-BE49-F238E27FC236}">
                <a16:creationId xmlns:a16="http://schemas.microsoft.com/office/drawing/2014/main" id="{11F13EAA-7ABB-AE39-776A-2B9DF4ED4E7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360053" y="5359188"/>
            <a:ext cx="406400" cy="4064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98B2DCF-0F32-F1F3-8413-D5BF14F6DF31}"/>
              </a:ext>
            </a:extLst>
          </p:cNvPr>
          <p:cNvSpPr txBox="1"/>
          <p:nvPr/>
        </p:nvSpPr>
        <p:spPr>
          <a:xfrm>
            <a:off x="6826312" y="3834521"/>
            <a:ext cx="43861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7C3AED"/>
                </a:solidFill>
                <a:effectLst/>
                <a:uLnTx/>
                <a:uFillTx/>
                <a:latin typeface="Space Grotesk"/>
                <a:ea typeface="+mn-ea"/>
                <a:cs typeface="+mn-cs"/>
              </a:rPr>
              <a:t>Replace someone suddenly sneezes out loud with several pigeons cooing: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E53FB3-7657-2D4B-1461-F420A6FEE9AA}"/>
              </a:ext>
            </a:extLst>
          </p:cNvPr>
          <p:cNvSpPr txBox="1"/>
          <p:nvPr/>
        </p:nvSpPr>
        <p:spPr>
          <a:xfrm>
            <a:off x="6826312" y="1961869"/>
            <a:ext cx="64753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A580C"/>
                </a:solidFill>
                <a:effectLst/>
                <a:uLnTx/>
                <a:uFillTx/>
                <a:latin typeface="Space Grotesk"/>
                <a:ea typeface="+mn-ea"/>
                <a:cs typeface="+mn-cs"/>
              </a:rPr>
              <a:t>Remove continuous frying noises: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333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4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00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24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0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7352" y="124339"/>
            <a:ext cx="2071313" cy="63645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97C5952-9DAC-5F78-894F-836BF1EC7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418" y="3609165"/>
            <a:ext cx="795708" cy="65880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428910B-BACB-7342-03D7-EA3175D5E5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0962" y="4706926"/>
            <a:ext cx="1009057" cy="65880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A3ADAF5-B77F-8F43-2CE5-2BCEF68C0A6C}"/>
              </a:ext>
            </a:extLst>
          </p:cNvPr>
          <p:cNvSpPr txBox="1"/>
          <p:nvPr/>
        </p:nvSpPr>
        <p:spPr>
          <a:xfrm>
            <a:off x="7240019" y="2883485"/>
            <a:ext cx="4951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E606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More natural and engaging communication.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9C98179-B453-9A22-3D0E-72962C0E39F1}"/>
              </a:ext>
            </a:extLst>
          </p:cNvPr>
          <p:cNvSpPr txBox="1"/>
          <p:nvPr/>
        </p:nvSpPr>
        <p:spPr>
          <a:xfrm>
            <a:off x="7240019" y="4721896"/>
            <a:ext cx="3228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14476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Personas &amp;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宋体" panose="02010600030101010101" pitchFamily="2" charset="-122"/>
                <a:cs typeface="Open Sans" panose="020B0606030504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14476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Avatars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CC369A-9714-DB9C-ED27-FEE74B6277E9}"/>
              </a:ext>
            </a:extLst>
          </p:cNvPr>
          <p:cNvSpPr txBox="1"/>
          <p:nvPr/>
        </p:nvSpPr>
        <p:spPr>
          <a:xfrm>
            <a:off x="7240020" y="5055895"/>
            <a:ext cx="4036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E5F6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Bring virtual characters to life with expressive voices.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AEFC48-F603-A07C-FF14-10DC0F7947A5}"/>
              </a:ext>
            </a:extLst>
          </p:cNvPr>
          <p:cNvSpPr txBox="1"/>
          <p:nvPr/>
        </p:nvSpPr>
        <p:spPr>
          <a:xfrm>
            <a:off x="7240019" y="2504003"/>
            <a:ext cx="3610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C507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Human-Computer Interaction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8" name="Image 41" descr="preencoded.png">
            <a:extLst>
              <a:ext uri="{FF2B5EF4-FFF2-40B4-BE49-F238E27FC236}">
                <a16:creationId xmlns:a16="http://schemas.microsoft.com/office/drawing/2014/main" id="{1224689C-B163-083F-49B4-28EDB7BC7F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4418" y="2550522"/>
            <a:ext cx="804770" cy="65880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69A5024F-9E0B-6EF3-DE4A-A191A13C32FF}"/>
              </a:ext>
            </a:extLst>
          </p:cNvPr>
          <p:cNvSpPr txBox="1"/>
          <p:nvPr/>
        </p:nvSpPr>
        <p:spPr>
          <a:xfrm>
            <a:off x="7240019" y="3530281"/>
            <a:ext cx="2042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65785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Voice Assistants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169C34E-ACAF-3FF9-44EF-615797476F7E}"/>
              </a:ext>
            </a:extLst>
          </p:cNvPr>
          <p:cNvSpPr txBox="1"/>
          <p:nvPr/>
        </p:nvSpPr>
        <p:spPr>
          <a:xfrm>
            <a:off x="7240019" y="3851580"/>
            <a:ext cx="3632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54548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Hands-free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54548"/>
                </a:solidFill>
                <a:effectLst/>
                <a:uLnTx/>
                <a:uFillTx/>
                <a:latin typeface="Open Sans" panose="020B0606030504020204" pitchFamily="34" charset="0"/>
                <a:ea typeface="Inter" pitchFamily="34" charset="-122"/>
                <a:cs typeface="Open Sans" panose="020B060603050402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54548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help  in daily life.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E1F36F81-CDBE-B847-9605-2AE6977B9CE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51080" t="1455" r="299" b="20280"/>
          <a:stretch>
            <a:fillRect/>
          </a:stretch>
        </p:blipFill>
        <p:spPr>
          <a:xfrm>
            <a:off x="665362" y="1784175"/>
            <a:ext cx="5071546" cy="3038829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4F831CA8-FD0E-000E-36D9-4C9839F1D9D6}"/>
              </a:ext>
            </a:extLst>
          </p:cNvPr>
          <p:cNvSpPr txBox="1"/>
          <p:nvPr/>
        </p:nvSpPr>
        <p:spPr>
          <a:xfrm>
            <a:off x="6351451" y="1831635"/>
            <a:ext cx="31933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Why It Matters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D2DFA9F-FA1F-D654-8531-A051E005B7D9}"/>
              </a:ext>
            </a:extLst>
          </p:cNvPr>
          <p:cNvSpPr txBox="1"/>
          <p:nvPr/>
        </p:nvSpPr>
        <p:spPr>
          <a:xfrm>
            <a:off x="505970" y="4708243"/>
            <a:ext cx="5306847" cy="110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266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Instruction-guided speech style editing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changes the speaking style (expressiveness and timbre) while preserving linguistic content.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DD43D9F-D6B0-C56D-DAFC-D14644235F58}"/>
              </a:ext>
            </a:extLst>
          </p:cNvPr>
          <p:cNvCxnSpPr>
            <a:cxnSpLocks/>
          </p:cNvCxnSpPr>
          <p:nvPr/>
        </p:nvCxnSpPr>
        <p:spPr>
          <a:xfrm>
            <a:off x="5925114" y="1831635"/>
            <a:ext cx="0" cy="4028153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9E2B6BA4-8E37-482B-D30B-2F344B5E6583}"/>
              </a:ext>
            </a:extLst>
          </p:cNvPr>
          <p:cNvSpPr txBox="1"/>
          <p:nvPr/>
        </p:nvSpPr>
        <p:spPr>
          <a:xfrm>
            <a:off x="477310" y="1080407"/>
            <a:ext cx="114913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goal of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Speech Style Edit: </a:t>
            </a: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Change How Speech Sounds, Not What It Says !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2BDBC12-0C14-F767-3B89-961F1B6FC30B}"/>
              </a:ext>
            </a:extLst>
          </p:cNvPr>
          <p:cNvSpPr txBox="1"/>
          <p:nvPr/>
        </p:nvSpPr>
        <p:spPr>
          <a:xfrm>
            <a:off x="604401" y="6058991"/>
            <a:ext cx="112371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/>
            <a:r>
              <a:rPr lang="en-GB" sz="1400" dirty="0"/>
              <a:t>Y. Chen, H. Liu, Q. Chen, A. Singh, J. Zhao, W. Wang, P. J. B. Jackson, M. D. </a:t>
            </a:r>
            <a:r>
              <a:rPr lang="en-GB" sz="1400" dirty="0" err="1"/>
              <a:t>Plumbley</a:t>
            </a:r>
            <a:r>
              <a:rPr lang="en-GB" sz="1400" dirty="0"/>
              <a:t>, "SFM-Adapter: Style-aware Feature Manipulation Adapter for Speech Style Editing", </a:t>
            </a:r>
            <a:r>
              <a:rPr lang="en-GB" sz="1400" i="1" dirty="0"/>
              <a:t>IEEE Transactions on Audio Speech and Language Processing</a:t>
            </a:r>
            <a:r>
              <a:rPr lang="en-GB" sz="1400" dirty="0"/>
              <a:t>, 2026. [</a:t>
            </a:r>
            <a:r>
              <a:rPr lang="en-GB" sz="1400" dirty="0">
                <a:hlinkClick r:id="rId8"/>
              </a:rPr>
              <a:t>PDF</a:t>
            </a:r>
            <a:r>
              <a:rPr lang="en-GB" sz="1400" dirty="0"/>
              <a:t>] [</a:t>
            </a:r>
            <a:r>
              <a:rPr lang="en-GB" sz="1400" dirty="0">
                <a:hlinkClick r:id="rId9"/>
              </a:rPr>
              <a:t>code, data, &amp; demo</a:t>
            </a:r>
            <a:r>
              <a:rPr lang="en-GB" sz="1400" dirty="0"/>
              <a:t>]</a:t>
            </a:r>
            <a:r>
              <a:rPr kumimoji="0" lang="en-GB" sz="14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rPr>
              <a:t>, vol. 34, pp. 3132-3145, 2026. 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9" name="Title 1">
            <a:extLst>
              <a:ext uri="{FF2B5EF4-FFF2-40B4-BE49-F238E27FC236}">
                <a16:creationId xmlns:a16="http://schemas.microsoft.com/office/drawing/2014/main" id="{D5608C4A-A543-5480-DE0F-B69C2651EA04}"/>
              </a:ext>
            </a:extLst>
          </p:cNvPr>
          <p:cNvSpPr txBox="1">
            <a:spLocks/>
          </p:cNvSpPr>
          <p:nvPr/>
        </p:nvSpPr>
        <p:spPr>
          <a:xfrm>
            <a:off x="297559" y="96073"/>
            <a:ext cx="10485120" cy="743521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algn="l">
              <a:lnSpc>
                <a:spcPct val="85000"/>
              </a:lnSpc>
              <a:buNone/>
              <a:defRPr sz="3000" spc="0">
                <a:solidFill>
                  <a:srgbClr val="303030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"/>
                <a:ea typeface="Noto Sans"/>
                <a:cs typeface="Noto Sans"/>
              </a:rPr>
              <a:t>SFM-Adapter </a:t>
            </a: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"/>
                <a:ea typeface="Noto Sans"/>
                <a:cs typeface="Noto Sans"/>
              </a:rPr>
              <a:t>– Controllable Speech Editing</a:t>
            </a:r>
            <a:endParaRPr kumimoji="0" lang="en-US" sz="2800" i="0" u="none" strike="noStrike" kern="0" cap="none" spc="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Noto Sans"/>
              <a:ea typeface="Noto Sans"/>
              <a:cs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33491837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diagram of a fire-related branch&#10;&#10;AI-generated content may be incorrect.">
            <a:extLst>
              <a:ext uri="{FF2B5EF4-FFF2-40B4-BE49-F238E27FC236}">
                <a16:creationId xmlns:a16="http://schemas.microsoft.com/office/drawing/2014/main" id="{06131C57-1DD3-7D28-D1DA-3BA39FB90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10" y="2152217"/>
            <a:ext cx="6776450" cy="40631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CB0E454-C68D-E94D-6216-17FCB45CF23B}"/>
                  </a:ext>
                </a:extLst>
              </p:cNvPr>
              <p:cNvSpPr txBox="1"/>
              <p:nvPr/>
            </p:nvSpPr>
            <p:spPr>
              <a:xfrm>
                <a:off x="7436557" y="2623919"/>
                <a:ext cx="4532108" cy="3693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marR="0" lvl="0" indent="-34290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Source Branch: 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Extracts multi-scale features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Open Sans" panose="020B0606030504020204" pitchFamily="34" charset="0"/>
                            <a:cs typeface="Open Sans" panose="020B0606030504020204" pitchFamily="34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Open Sans" panose="020B0606030504020204" pitchFamily="34" charset="0"/>
                            <a:cs typeface="Open Sans" panose="020B0606030504020204" pitchFamily="34" charset="0"/>
                          </a:rPr>
                          <m:t>𝐹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Open Sans" panose="020B0606030504020204" pitchFamily="34" charset="0"/>
                            <a:cs typeface="Open Sans" panose="020B0606030504020204" pitchFamily="34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from the input mel-spectrogram.</a:t>
                </a:r>
              </a:p>
              <a:p>
                <a:pPr marL="342900" marR="0" lvl="0" indent="-34290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Conversion Branch: 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 diffusion-based U-Net model that synthesizes target speech by combining style features  and PPG features.</a:t>
                </a:r>
              </a:p>
              <a:p>
                <a:pPr marL="342900" marR="0" lvl="0" indent="-3429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MCE: </a:t>
                </a:r>
                <a:r>
                  <a:rPr kumimoji="0" lang="en-US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Encodes the text and audio prompts into expressive features 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Open Sans" panose="020B0606030504020204" pitchFamily="34" charset="0"/>
                            <a:cs typeface="Open Sans" panose="020B0606030504020204" pitchFamily="34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Open Sans" panose="020B0606030504020204" pitchFamily="34" charset="0"/>
                            <a:cs typeface="Open Sans" panose="020B0606030504020204" pitchFamily="34" charset="0"/>
                          </a:rPr>
                          <m:t>𝐹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Open Sans" panose="020B0606030504020204" pitchFamily="34" charset="0"/>
                            <a:cs typeface="Open Sans" panose="020B0606030504020204" pitchFamily="34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kumimoji="0" lang="en-US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and timbre features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Open Sans" panose="020B0606030504020204" pitchFamily="34" charset="0"/>
                            <a:cs typeface="Open Sans" panose="020B0606030504020204" pitchFamily="34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Open Sans" panose="020B0606030504020204" pitchFamily="34" charset="0"/>
                            <a:cs typeface="Open Sans" panose="020B0606030504020204" pitchFamily="34" charset="0"/>
                          </a:rPr>
                          <m:t>𝐹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Open Sans" panose="020B0606030504020204" pitchFamily="34" charset="0"/>
                            <a:cs typeface="Open Sans" panose="020B0606030504020204" pitchFamily="34" charset="0"/>
                          </a:rPr>
                          <m:t>𝑠</m:t>
                        </m:r>
                      </m:sub>
                    </m:sSub>
                  </m:oMath>
                </a14:m>
                <a:endPara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342900" marR="0" lvl="0" indent="-34290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SFM-Adapter: </a:t>
                </a:r>
                <a:r>
                  <a:rPr kumimoji="0" lang="en-US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Manipulates the source features using the requested target styles at multiple U-Net layers. 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CB0E454-C68D-E94D-6216-17FCB45CF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6557" y="2623919"/>
                <a:ext cx="4532108" cy="3693319"/>
              </a:xfrm>
              <a:prstGeom prst="rect">
                <a:avLst/>
              </a:prstGeom>
              <a:blipFill>
                <a:blip r:embed="rId4"/>
                <a:stretch>
                  <a:fillRect l="-1676" t="-1712" r="-1117" b="-1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itle 1">
            <a:extLst>
              <a:ext uri="{FF2B5EF4-FFF2-40B4-BE49-F238E27FC236}">
                <a16:creationId xmlns:a16="http://schemas.microsoft.com/office/drawing/2014/main" id="{3ABFE828-9C3C-A73A-4BF2-F9DE475CE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559" y="96073"/>
            <a:ext cx="10485120" cy="743521"/>
          </a:xfrm>
        </p:spPr>
        <p:txBody>
          <a:bodyPr/>
          <a:lstStyle/>
          <a:p>
            <a:r>
              <a:rPr lang="en-US" sz="3000" b="1" dirty="0">
                <a:solidFill>
                  <a:srgbClr val="0070C0"/>
                </a:solidFill>
              </a:rPr>
              <a:t>Method</a:t>
            </a:r>
            <a:endParaRPr sz="3000" b="1" dirty="0">
              <a:solidFill>
                <a:srgbClr val="0070C0"/>
              </a:solidFill>
            </a:endParaRPr>
          </a:p>
        </p:txBody>
      </p:sp>
      <p:pic>
        <p:nvPicPr>
          <p:cNvPr id="25" name="Picture 5">
            <a:extLst>
              <a:ext uri="{FF2B5EF4-FFF2-40B4-BE49-F238E27FC236}">
                <a16:creationId xmlns:a16="http://schemas.microsoft.com/office/drawing/2014/main" id="{BDBC40E4-74FD-8853-0734-377F743C80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7352" y="124339"/>
            <a:ext cx="2071313" cy="63645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3D5A8F6-8B54-5BB5-15B4-49B7615E76EA}"/>
              </a:ext>
            </a:extLst>
          </p:cNvPr>
          <p:cNvSpPr txBox="1"/>
          <p:nvPr/>
        </p:nvSpPr>
        <p:spPr>
          <a:xfrm>
            <a:off x="7434677" y="2080491"/>
            <a:ext cx="2768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 components: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B8F4016-099A-7C23-BCF8-05B29361FAAD}"/>
              </a:ext>
            </a:extLst>
          </p:cNvPr>
          <p:cNvSpPr txBox="1"/>
          <p:nvPr/>
        </p:nvSpPr>
        <p:spPr>
          <a:xfrm>
            <a:off x="477310" y="1080407"/>
            <a:ext cx="113136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 framework: a reconstruction-based diffusion architecture that can incorporate external style conditions (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e.g., natural language and audio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).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7630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F317101-C8C0-3790-90E9-C9CB9C3CA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DM_neutral_0011_000348_to_sad_0016_001398">
            <a:hlinkClick r:id="" action="ppaction://media"/>
            <a:extLst>
              <a:ext uri="{FF2B5EF4-FFF2-40B4-BE49-F238E27FC236}">
                <a16:creationId xmlns:a16="http://schemas.microsoft.com/office/drawing/2014/main" id="{C969FBB0-6A02-7F94-2EE2-F49712AB1D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295345" y="2311944"/>
            <a:ext cx="812800" cy="812800"/>
          </a:xfrm>
          <a:prstGeom prst="rect">
            <a:avLst/>
          </a:prstGeom>
        </p:spPr>
      </p:pic>
      <p:pic>
        <p:nvPicPr>
          <p:cNvPr id="20" name="0016_001398">
            <a:hlinkClick r:id="" action="ppaction://media"/>
            <a:extLst>
              <a:ext uri="{FF2B5EF4-FFF2-40B4-BE49-F238E27FC236}">
                <a16:creationId xmlns:a16="http://schemas.microsoft.com/office/drawing/2014/main" id="{BE1A6DD0-B61F-0D0D-A3CA-6437E4A25B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8425836" y="2311944"/>
            <a:ext cx="812800" cy="812800"/>
          </a:xfrm>
          <a:prstGeom prst="rect">
            <a:avLst/>
          </a:prstGeom>
        </p:spPr>
      </p:pic>
      <p:pic>
        <p:nvPicPr>
          <p:cNvPr id="21" name="0016_001397">
            <a:hlinkClick r:id="" action="ppaction://media"/>
            <a:extLst>
              <a:ext uri="{FF2B5EF4-FFF2-40B4-BE49-F238E27FC236}">
                <a16:creationId xmlns:a16="http://schemas.microsoft.com/office/drawing/2014/main" id="{BC22053A-3571-AAC4-A514-9D64F920115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2786001" y="2311944"/>
            <a:ext cx="812800" cy="812800"/>
          </a:xfrm>
          <a:prstGeom prst="rect">
            <a:avLst/>
          </a:prstGeom>
        </p:spPr>
      </p:pic>
      <p:pic>
        <p:nvPicPr>
          <p:cNvPr id="22" name="0011_000348">
            <a:hlinkClick r:id="" action="ppaction://media"/>
            <a:extLst>
              <a:ext uri="{FF2B5EF4-FFF2-40B4-BE49-F238E27FC236}">
                <a16:creationId xmlns:a16="http://schemas.microsoft.com/office/drawing/2014/main" id="{16669072-234D-290C-0E21-332A354A374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698569" y="2311944"/>
            <a:ext cx="812800" cy="8128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F600E91-4C0F-835D-9642-E00CA8F6EE1B}"/>
              </a:ext>
            </a:extLst>
          </p:cNvPr>
          <p:cNvSpPr txBox="1"/>
          <p:nvPr/>
        </p:nvSpPr>
        <p:spPr>
          <a:xfrm>
            <a:off x="388307" y="1739412"/>
            <a:ext cx="1835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Source Speech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A07F7D-A37D-9D60-AEC1-5540FC7975E8}"/>
              </a:ext>
            </a:extLst>
          </p:cNvPr>
          <p:cNvSpPr txBox="1"/>
          <p:nvPr/>
        </p:nvSpPr>
        <p:spPr>
          <a:xfrm>
            <a:off x="2426794" y="1739412"/>
            <a:ext cx="17599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Audio Prompt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A99C4A-6BEB-7CA0-7907-9846AD7FE0A0}"/>
              </a:ext>
            </a:extLst>
          </p:cNvPr>
          <p:cNvSpPr txBox="1"/>
          <p:nvPr/>
        </p:nvSpPr>
        <p:spPr>
          <a:xfrm>
            <a:off x="8344526" y="1739412"/>
            <a:ext cx="949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Target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985BAE-585D-ABFA-24A3-91D3D8B76BB2}"/>
              </a:ext>
            </a:extLst>
          </p:cNvPr>
          <p:cNvSpPr txBox="1"/>
          <p:nvPr/>
        </p:nvSpPr>
        <p:spPr>
          <a:xfrm>
            <a:off x="9896947" y="1739412"/>
            <a:ext cx="17599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SFM-Adapter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39209BC-8714-F38D-CAEE-ADC52A7AD4C9}"/>
              </a:ext>
            </a:extLst>
          </p:cNvPr>
          <p:cNvSpPr txBox="1"/>
          <p:nvPr/>
        </p:nvSpPr>
        <p:spPr>
          <a:xfrm>
            <a:off x="4345488" y="2257281"/>
            <a:ext cx="35010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Speaking with intention, her unhappy voice held a high pitch and low energy.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8D08E0A-63EC-6488-3254-C110B60C981E}"/>
              </a:ext>
            </a:extLst>
          </p:cNvPr>
          <p:cNvSpPr txBox="1"/>
          <p:nvPr/>
        </p:nvSpPr>
        <p:spPr>
          <a:xfrm>
            <a:off x="5216046" y="1739412"/>
            <a:ext cx="17599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Text Prompt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3" name="PIDM_surprised_0019_001745_to_sad_0013_001395">
            <a:hlinkClick r:id="" action="ppaction://media"/>
            <a:extLst>
              <a:ext uri="{FF2B5EF4-FFF2-40B4-BE49-F238E27FC236}">
                <a16:creationId xmlns:a16="http://schemas.microsoft.com/office/drawing/2014/main" id="{E88107A9-99B1-5F65-BAAB-82D7C3AB8D4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0271739" y="3754676"/>
            <a:ext cx="812800" cy="812800"/>
          </a:xfrm>
          <a:prstGeom prst="rect">
            <a:avLst/>
          </a:prstGeom>
        </p:spPr>
      </p:pic>
      <p:pic>
        <p:nvPicPr>
          <p:cNvPr id="34" name="0019_001745">
            <a:hlinkClick r:id="" action="ppaction://media"/>
            <a:extLst>
              <a:ext uri="{FF2B5EF4-FFF2-40B4-BE49-F238E27FC236}">
                <a16:creationId xmlns:a16="http://schemas.microsoft.com/office/drawing/2014/main" id="{3B50EC8E-308D-597A-7733-21AA5D91336C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698569" y="3754676"/>
            <a:ext cx="812800" cy="812800"/>
          </a:xfrm>
          <a:prstGeom prst="rect">
            <a:avLst/>
          </a:prstGeom>
        </p:spPr>
      </p:pic>
      <p:pic>
        <p:nvPicPr>
          <p:cNvPr id="35" name="0013_001057">
            <a:hlinkClick r:id="" action="ppaction://media"/>
            <a:extLst>
              <a:ext uri="{FF2B5EF4-FFF2-40B4-BE49-F238E27FC236}">
                <a16:creationId xmlns:a16="http://schemas.microsoft.com/office/drawing/2014/main" id="{96B0EBA0-F592-F579-E879-3B181748E0BC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2786001" y="3754676"/>
            <a:ext cx="812800" cy="812800"/>
          </a:xfrm>
          <a:prstGeom prst="rect">
            <a:avLst/>
          </a:prstGeom>
        </p:spPr>
      </p:pic>
      <p:pic>
        <p:nvPicPr>
          <p:cNvPr id="36" name="0013_001395">
            <a:hlinkClick r:id="" action="ppaction://media"/>
            <a:extLst>
              <a:ext uri="{FF2B5EF4-FFF2-40B4-BE49-F238E27FC236}">
                <a16:creationId xmlns:a16="http://schemas.microsoft.com/office/drawing/2014/main" id="{B66821BF-B39F-6E72-5AA1-C7AD3E41CE74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8425836" y="3754676"/>
            <a:ext cx="812800" cy="8128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BD7FBD0E-3ADE-419B-126B-4EF1544B0008}"/>
              </a:ext>
            </a:extLst>
          </p:cNvPr>
          <p:cNvSpPr txBox="1"/>
          <p:nvPr/>
        </p:nvSpPr>
        <p:spPr>
          <a:xfrm>
            <a:off x="4345487" y="3664219"/>
            <a:ext cx="35010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fatigued disconsolate male voice, characterized by a slow speaking speed and a deep, low pitch, emits a subtle energy, resulting in a soothing audio experience that exudes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tranquility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EF735128-B2DB-A019-87F1-0DEA702DDDD2}"/>
              </a:ext>
            </a:extLst>
          </p:cNvPr>
          <p:cNvSpPr txBox="1">
            <a:spLocks/>
          </p:cNvSpPr>
          <p:nvPr/>
        </p:nvSpPr>
        <p:spPr>
          <a:xfrm>
            <a:off x="297559" y="96073"/>
            <a:ext cx="10485120" cy="743521"/>
          </a:xfrm>
          <a:prstGeom prst="rect">
            <a:avLst/>
          </a:prstGeom>
        </p:spPr>
        <p:txBody>
          <a:bodyPr vert="horz" lIns="91440" tIns="45720" rIns="91440" bIns="45720" anchor="b">
            <a:noAutofit/>
          </a:bodyPr>
          <a:lstStyle>
            <a:lvl1pPr algn="l">
              <a:lnSpc>
                <a:spcPct val="85000"/>
              </a:lnSpc>
              <a:buNone/>
              <a:defRPr sz="2800" spc="0">
                <a:solidFill>
                  <a:srgbClr val="303030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"/>
                <a:ea typeface="Noto Sans"/>
                <a:cs typeface="Noto Sans"/>
              </a:rPr>
              <a:t>SFM-Adapter - </a:t>
            </a:r>
            <a:r>
              <a:rPr kumimoji="0" lang="en-US" sz="300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"/>
                <a:ea typeface="Noto Sans"/>
                <a:cs typeface="Noto Sans"/>
              </a:rPr>
              <a:t>Demos</a:t>
            </a:r>
          </a:p>
        </p:txBody>
      </p:sp>
      <p:pic>
        <p:nvPicPr>
          <p:cNvPr id="41" name="Picture 5">
            <a:extLst>
              <a:ext uri="{FF2B5EF4-FFF2-40B4-BE49-F238E27FC236}">
                <a16:creationId xmlns:a16="http://schemas.microsoft.com/office/drawing/2014/main" id="{14A65BA1-CB80-81D4-9558-447EA22B094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897352" y="124339"/>
            <a:ext cx="2071313" cy="6364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851BA9-A943-154F-C944-DCA216746F78}"/>
              </a:ext>
            </a:extLst>
          </p:cNvPr>
          <p:cNvSpPr txBox="1"/>
          <p:nvPr/>
        </p:nvSpPr>
        <p:spPr>
          <a:xfrm>
            <a:off x="592199" y="5809820"/>
            <a:ext cx="108105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/>
            <a:r>
              <a:rPr lang="en-GB" sz="1400" dirty="0"/>
              <a:t>Y. Chen, H. Liu, Q. Chen, A. Singh, J. Zhao, W. Wang, P. J. B. Jackson, M. D. </a:t>
            </a:r>
            <a:r>
              <a:rPr lang="en-GB" sz="1400" dirty="0" err="1"/>
              <a:t>Plumbley</a:t>
            </a:r>
            <a:r>
              <a:rPr lang="en-GB" sz="1400" dirty="0"/>
              <a:t>, "SFM-Adapter: Style-aware Feature Manipulation Adapter for Speech Style Editing", </a:t>
            </a:r>
            <a:r>
              <a:rPr lang="en-GB" sz="1400" i="1" dirty="0"/>
              <a:t>IEEE Transactions on Audio Speech and Language Processing</a:t>
            </a:r>
            <a:r>
              <a:rPr lang="en-GB" sz="1400" dirty="0"/>
              <a:t>, 2026. [</a:t>
            </a:r>
            <a:r>
              <a:rPr lang="en-GB" sz="1400" dirty="0">
                <a:hlinkClick r:id="rId21"/>
              </a:rPr>
              <a:t>PDF</a:t>
            </a:r>
            <a:r>
              <a:rPr lang="en-GB" sz="1400" dirty="0"/>
              <a:t>] [</a:t>
            </a:r>
            <a:r>
              <a:rPr lang="en-GB" sz="1400" dirty="0">
                <a:hlinkClick r:id="rId22"/>
              </a:rPr>
              <a:t>code, data, &amp; demo</a:t>
            </a:r>
            <a:r>
              <a:rPr lang="en-GB" sz="1400" dirty="0"/>
              <a:t>]</a:t>
            </a:r>
            <a:r>
              <a:rPr kumimoji="0" lang="en-GB" sz="14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rPr>
              <a:t>, vol. 34, pp. 3132-3145, 2026. 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28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58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57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98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97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47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80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828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33EADD-2511-63BC-96FF-5F3D1DC4A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ACD39-A996-7341-EF1B-F41E4F7A3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184" y="527539"/>
            <a:ext cx="9097590" cy="5130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Task 6: </a:t>
            </a:r>
            <a:r>
              <a:rPr lang="en-US" altLang="zh-CN" dirty="0">
                <a:solidFill>
                  <a:srgbClr val="0070C0"/>
                </a:solidFill>
              </a:rPr>
              <a:t>Neural Audio Codec</a:t>
            </a:r>
            <a:endParaRPr lang="x-none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E7E9B8-44E7-9C0A-7E8B-8DFAFD0A4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2ABAA4-5EBE-4E82-8762-4025E75A148F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D6A2A4-F880-A1C4-37F1-E53404688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739" y="163634"/>
            <a:ext cx="1534181" cy="47073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451B2-489B-C1B6-7DB4-F9A31C12B6A1}"/>
              </a:ext>
            </a:extLst>
          </p:cNvPr>
          <p:cNvSpPr txBox="1">
            <a:spLocks/>
          </p:cNvSpPr>
          <p:nvPr/>
        </p:nvSpPr>
        <p:spPr>
          <a:xfrm>
            <a:off x="818322" y="2295502"/>
            <a:ext cx="3584714" cy="300205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50505"/>
                </a:solidFill>
                <a:effectLst/>
                <a:highlight>
                  <a:srgbClr val="FFFFFF"/>
                </a:highlight>
                <a:uLnTx/>
                <a:uFillTx/>
                <a:latin typeface="-apple-system"/>
                <a:ea typeface="+mn-ea"/>
                <a:cs typeface="+mn-cs"/>
              </a:rPr>
              <a:t>A device or software that encodes or decodes digital audio data for transmission, storage, or playback.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FF"/>
                </a:highlight>
                <a:uLnTx/>
                <a:uFillTx/>
                <a:latin typeface="-apple-system"/>
                <a:ea typeface="+mn-ea"/>
                <a:cs typeface="+mn-cs"/>
              </a:rPr>
              <a:t>Co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50505"/>
                </a:solidFill>
                <a:effectLst/>
                <a:highlight>
                  <a:srgbClr val="FFFFFF"/>
                </a:highlight>
                <a:uLnTx/>
                <a:uFillTx/>
                <a:latin typeface="-apple-system"/>
                <a:ea typeface="+mn-ea"/>
                <a:cs typeface="+mn-cs"/>
              </a:rPr>
              <a:t>mpressor-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FF"/>
                </a:highlight>
                <a:uLnTx/>
                <a:uFillTx/>
                <a:latin typeface="-apple-system"/>
                <a:ea typeface="+mn-ea"/>
                <a:cs typeface="+mn-cs"/>
              </a:rPr>
              <a:t>dec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50505"/>
                </a:solidFill>
                <a:effectLst/>
                <a:highlight>
                  <a:srgbClr val="FFFFFF"/>
                </a:highlight>
                <a:uLnTx/>
                <a:uFillTx/>
                <a:latin typeface="-apple-system"/>
                <a:ea typeface="+mn-ea"/>
                <a:cs typeface="+mn-cs"/>
              </a:rPr>
              <a:t>ompressor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50505"/>
                </a:solidFill>
                <a:effectLst/>
                <a:highlight>
                  <a:srgbClr val="FFFFFF"/>
                </a:highlight>
                <a:uLnTx/>
                <a:uFillTx/>
                <a:latin typeface="-apple-system"/>
                <a:ea typeface="+mn-ea"/>
                <a:cs typeface="+mn-cs"/>
                <a:sym typeface="Wingdings" pitchFamily="2" charset="2"/>
              </a:rPr>
              <a:t>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50505"/>
                </a:solidFill>
                <a:effectLst/>
                <a:highlight>
                  <a:srgbClr val="FFFFFF"/>
                </a:highlight>
                <a:uLnTx/>
                <a:uFillTx/>
                <a:latin typeface="-apple-system"/>
                <a:ea typeface="+mn-ea"/>
                <a:cs typeface="+mn-cs"/>
              </a:rPr>
              <a:t> “Codec”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50505"/>
                </a:solidFill>
                <a:effectLst/>
                <a:highlight>
                  <a:srgbClr val="FFFFFF"/>
                </a:highlight>
                <a:uLnTx/>
                <a:uFillTx/>
                <a:latin typeface="-apple-system"/>
                <a:ea typeface="+mn-ea"/>
                <a:cs typeface="+mn-cs"/>
              </a:rPr>
              <a:t>MP3, FLAC, AAC,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50505"/>
                </a:solidFill>
                <a:effectLst/>
                <a:highlight>
                  <a:srgbClr val="FFFFFF"/>
                </a:highlight>
                <a:uLnTx/>
                <a:uFillTx/>
                <a:latin typeface="-apple-system"/>
                <a:ea typeface="+mn-ea"/>
                <a:cs typeface="+mn-cs"/>
              </a:rPr>
              <a:t>Vorbis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50505"/>
                </a:solidFill>
                <a:effectLst/>
                <a:highlight>
                  <a:srgbClr val="FFFFFF"/>
                </a:highlight>
                <a:uLnTx/>
                <a:uFillTx/>
                <a:latin typeface="-apple-system"/>
                <a:ea typeface="+mn-ea"/>
                <a:cs typeface="+mn-cs"/>
              </a:rPr>
              <a:t>, etc.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0FB0BAF-98A3-DBEC-92C7-F132C6A19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5805" y="3697064"/>
            <a:ext cx="5113586" cy="2467934"/>
          </a:xfrm>
        </p:spPr>
        <p:txBody>
          <a:bodyPr>
            <a:normAutofit fontScale="55000" lnSpcReduction="20000"/>
          </a:bodyPr>
          <a:lstStyle/>
          <a:p>
            <a:r>
              <a:rPr lang="en-US" sz="2400" dirty="0" err="1"/>
              <a:t>SoundStream</a:t>
            </a:r>
            <a:r>
              <a:rPr lang="en-US" sz="2400" dirty="0"/>
              <a:t> (</a:t>
            </a:r>
            <a:r>
              <a:rPr lang="en-US" sz="2400" dirty="0" err="1"/>
              <a:t>Zeghidour</a:t>
            </a:r>
            <a:r>
              <a:rPr lang="en-US" sz="2400" dirty="0"/>
              <a:t> et al. 2021)</a:t>
            </a:r>
          </a:p>
          <a:p>
            <a:r>
              <a:rPr lang="en-US" sz="2400" dirty="0" err="1"/>
              <a:t>Encodec</a:t>
            </a:r>
            <a:r>
              <a:rPr lang="en-US" sz="2400" dirty="0"/>
              <a:t> (</a:t>
            </a:r>
            <a:r>
              <a:rPr lang="en-US" sz="2400" dirty="0" err="1"/>
              <a:t>Défossez</a:t>
            </a:r>
            <a:r>
              <a:rPr lang="en-US" sz="2400" dirty="0"/>
              <a:t> et al. 2021)</a:t>
            </a:r>
          </a:p>
          <a:p>
            <a:r>
              <a:rPr lang="en-US" sz="2400" dirty="0"/>
              <a:t>Descript (Kumar et al. 2023)</a:t>
            </a:r>
          </a:p>
          <a:p>
            <a:r>
              <a:rPr lang="en-US" sz="2400" dirty="0"/>
              <a:t>HiFi-Codec (Yang et al. 2023)</a:t>
            </a:r>
          </a:p>
          <a:p>
            <a:r>
              <a:rPr lang="en-US" sz="2400" dirty="0" err="1"/>
              <a:t>SpeechTokenizer</a:t>
            </a:r>
            <a:r>
              <a:rPr lang="en-US" sz="2400" dirty="0"/>
              <a:t> (Zhang et al, 2023)</a:t>
            </a:r>
          </a:p>
          <a:p>
            <a:r>
              <a:rPr lang="en-US" sz="2400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Codec Superb Benchmark (Wu et al. 2024)</a:t>
            </a:r>
          </a:p>
          <a:p>
            <a:pPr lvl="1"/>
            <a:r>
              <a:rPr lang="en-US" sz="2000" dirty="0">
                <a:hlinkClick r:id="rId3"/>
              </a:rPr>
              <a:t>https://github.com/voidful/Codec-SUPERB</a:t>
            </a:r>
            <a:r>
              <a:rPr lang="en-US" sz="2000" dirty="0"/>
              <a:t> </a:t>
            </a:r>
          </a:p>
          <a:p>
            <a:pPr lvl="1"/>
            <a:endParaRPr lang="en-US" sz="2000" dirty="0"/>
          </a:p>
        </p:txBody>
      </p:sp>
      <p:pic>
        <p:nvPicPr>
          <p:cNvPr id="20" name="Picture 2" descr="Neural audio codec with RVQ (inference only). | Download Scientific Diagram">
            <a:extLst>
              <a:ext uri="{FF2B5EF4-FFF2-40B4-BE49-F238E27FC236}">
                <a16:creationId xmlns:a16="http://schemas.microsoft.com/office/drawing/2014/main" id="{3D6845E6-8AA1-48F1-2F64-B4304381F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280" y="2173506"/>
            <a:ext cx="4251190" cy="118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F8ED163-D696-22D8-9338-DF670BE12543}"/>
              </a:ext>
            </a:extLst>
          </p:cNvPr>
          <p:cNvSpPr txBox="1"/>
          <p:nvPr/>
        </p:nvSpPr>
        <p:spPr>
          <a:xfrm>
            <a:off x="818321" y="1410772"/>
            <a:ext cx="3674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Audio Codec:</a:t>
            </a:r>
            <a:endParaRPr lang="en-GB" sz="24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411631-1110-3692-F1A2-1A0D563E87AC}"/>
              </a:ext>
            </a:extLst>
          </p:cNvPr>
          <p:cNvSpPr txBox="1"/>
          <p:nvPr/>
        </p:nvSpPr>
        <p:spPr>
          <a:xfrm>
            <a:off x="6336292" y="1363940"/>
            <a:ext cx="3674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Neural Audio Codec: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7737554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D8267-2C25-9A28-714C-F5CF60FB9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487" y="1440039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Ultra-low bit rate (0.31 kbps ~1.40 kbps, token rate 25, 50, or 100 per second) &amp; Strong semantics in the token &amp; Variable vocabulary sizes 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DB291C6-935D-DBCB-8F7A-0BFE36DD3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897" y="2232267"/>
            <a:ext cx="8484033" cy="410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D1DD47-5EEC-F456-9453-D27AD4A31B18}"/>
              </a:ext>
            </a:extLst>
          </p:cNvPr>
          <p:cNvSpPr txBox="1"/>
          <p:nvPr/>
        </p:nvSpPr>
        <p:spPr>
          <a:xfrm>
            <a:off x="4324498" y="6381084"/>
            <a:ext cx="4412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https://haoheliu.github.io/SemantiCodec/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C95363-3E8C-578D-D69C-426D9A7E7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CA731E-0EC6-1746-9CEB-2120941515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F3B069-848C-57B4-BE6F-FBDCF6BFCA9D}"/>
              </a:ext>
            </a:extLst>
          </p:cNvPr>
          <p:cNvSpPr txBox="1"/>
          <p:nvPr/>
        </p:nvSpPr>
        <p:spPr>
          <a:xfrm>
            <a:off x="9144926" y="6466727"/>
            <a:ext cx="1303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CrossAtten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FE47130-E633-4848-4F28-BB0D287AD78C}"/>
              </a:ext>
            </a:extLst>
          </p:cNvPr>
          <p:cNvCxnSpPr>
            <a:cxnSpLocks/>
          </p:cNvCxnSpPr>
          <p:nvPr/>
        </p:nvCxnSpPr>
        <p:spPr>
          <a:xfrm flipH="1" flipV="1">
            <a:off x="8804117" y="5951985"/>
            <a:ext cx="408066" cy="538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D7670E7-3427-0C98-AB99-86A1A3E7D2B2}"/>
              </a:ext>
            </a:extLst>
          </p:cNvPr>
          <p:cNvSpPr txBox="1"/>
          <p:nvPr/>
        </p:nvSpPr>
        <p:spPr>
          <a:xfrm>
            <a:off x="6096000" y="300330"/>
            <a:ext cx="47627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Large scale k-means is challenging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AudioSet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+ Million Song Dataset +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GigaSpeech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/>
              </a:rPr>
              <a:t>https://github.com/haoheliu/kmeans_pytorch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F77AE864-E2C6-5E9E-8AFB-E07936A186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8" r="56195"/>
          <a:stretch/>
        </p:blipFill>
        <p:spPr bwMode="auto">
          <a:xfrm>
            <a:off x="715301" y="2765602"/>
            <a:ext cx="1243481" cy="1507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33A5C37-3D15-7D38-4B8F-DDBA43D10064}"/>
              </a:ext>
            </a:extLst>
          </p:cNvPr>
          <p:cNvSpPr txBox="1"/>
          <p:nvPr/>
        </p:nvSpPr>
        <p:spPr>
          <a:xfrm>
            <a:off x="693456" y="4050282"/>
            <a:ext cx="1253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AudioMAE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Encoder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BE2860E-A89F-AF8D-E862-D491E2DCC356}"/>
              </a:ext>
            </a:extLst>
          </p:cNvPr>
          <p:cNvSpPr txBox="1">
            <a:spLocks/>
          </p:cNvSpPr>
          <p:nvPr/>
        </p:nvSpPr>
        <p:spPr>
          <a:xfrm>
            <a:off x="573184" y="527539"/>
            <a:ext cx="9097590" cy="5130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kern="1200" spc="0" baseline="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Task 6: </a:t>
            </a:r>
            <a:r>
              <a:rPr kumimoji="0" lang="en-US" altLang="zh-CN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SemantiCodec</a:t>
            </a:r>
            <a:endParaRPr kumimoji="0" lang="x-none" sz="3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5052758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B7671-DBC9-B85F-42D3-29A5E59CF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3F6A1F-B9A0-937E-4F98-48496B435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CA731E-0EC6-1746-9CEB-2120941515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533A46-25A1-85EF-3199-FB4840DDD12E}"/>
              </a:ext>
            </a:extLst>
          </p:cNvPr>
          <p:cNvSpPr txBox="1"/>
          <p:nvPr/>
        </p:nvSpPr>
        <p:spPr>
          <a:xfrm>
            <a:off x="5052261" y="5599391"/>
            <a:ext cx="6093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2"/>
              </a:rPr>
              <a:t>https://haoheliu.github.io/SemantiCodec/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062FFE-7D40-C5A0-2739-B6567E5D07F2}"/>
              </a:ext>
            </a:extLst>
          </p:cNvPr>
          <p:cNvSpPr txBox="1"/>
          <p:nvPr/>
        </p:nvSpPr>
        <p:spPr>
          <a:xfrm>
            <a:off x="1045745" y="5599391"/>
            <a:ext cx="3682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等线" panose="02010600030101010101" pitchFamily="2" charset="-122"/>
                <a:cs typeface="+mn-cs"/>
              </a:rPr>
              <a:t>More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sound demos: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FBC583-7B6F-676B-1709-D77A6ACA9140}"/>
              </a:ext>
            </a:extLst>
          </p:cNvPr>
          <p:cNvSpPr txBox="1"/>
          <p:nvPr/>
        </p:nvSpPr>
        <p:spPr>
          <a:xfrm>
            <a:off x="228598" y="3321867"/>
            <a:ext cx="1647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General Audio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(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AudioSet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)</a:t>
            </a:r>
          </a:p>
        </p:txBody>
      </p:sp>
      <p:pic>
        <p:nvPicPr>
          <p:cNvPr id="9" name="audioset_original">
            <a:hlinkClick r:id="" action="ppaction://media"/>
            <a:extLst>
              <a:ext uri="{FF2B5EF4-FFF2-40B4-BE49-F238E27FC236}">
                <a16:creationId xmlns:a16="http://schemas.microsoft.com/office/drawing/2014/main" id="{604E5B29-16E6-FA4B-65B9-984C4F80DF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2166688" y="3331451"/>
            <a:ext cx="406400" cy="406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ECC271-8408-8FD4-D807-EE365BE74D79}"/>
              </a:ext>
            </a:extLst>
          </p:cNvPr>
          <p:cNvSpPr txBox="1"/>
          <p:nvPr/>
        </p:nvSpPr>
        <p:spPr>
          <a:xfrm>
            <a:off x="2008270" y="1269147"/>
            <a:ext cx="17576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等线" panose="02010600030101010101" pitchFamily="2" charset="-122"/>
                <a:cs typeface="+mn-cs"/>
              </a:rPr>
              <a:t>Original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61E61"/>
              </a:solidFill>
              <a:effectLst/>
              <a:uLnTx/>
              <a:uFillTx/>
              <a:latin typeface="-apple-system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56F707-1CFA-2136-EB4C-AF4F2C4229FD}"/>
              </a:ext>
            </a:extLst>
          </p:cNvPr>
          <p:cNvSpPr txBox="1"/>
          <p:nvPr/>
        </p:nvSpPr>
        <p:spPr>
          <a:xfrm>
            <a:off x="3106149" y="1249645"/>
            <a:ext cx="1757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等线" panose="02010600030101010101" pitchFamily="2" charset="-122"/>
                <a:cs typeface="+mn-cs"/>
              </a:rPr>
              <a:t>HiFi-Codec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(2.0 kbps)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61E61"/>
              </a:solidFill>
              <a:effectLst/>
              <a:uLnTx/>
              <a:uFillTx/>
              <a:latin typeface="-apple-system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CFBD7C-E62C-61BB-8A7F-493097EFADA4}"/>
              </a:ext>
            </a:extLst>
          </p:cNvPr>
          <p:cNvSpPr txBox="1"/>
          <p:nvPr/>
        </p:nvSpPr>
        <p:spPr>
          <a:xfrm>
            <a:off x="4596058" y="1238433"/>
            <a:ext cx="1757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等线" panose="02010600030101010101" pitchFamily="2" charset="-122"/>
                <a:cs typeface="+mn-cs"/>
              </a:rPr>
              <a:t>Encodec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61E61"/>
              </a:solidFill>
              <a:effectLst/>
              <a:uLnTx/>
              <a:uFillTx/>
              <a:latin typeface="-apple-system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(1.5 kbps)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61E61"/>
              </a:solidFill>
              <a:effectLst/>
              <a:uLnTx/>
              <a:uFillTx/>
              <a:latin typeface="-apple-system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60532A-A3B6-B34E-586C-2097AB6A63B6}"/>
              </a:ext>
            </a:extLst>
          </p:cNvPr>
          <p:cNvSpPr txBox="1"/>
          <p:nvPr/>
        </p:nvSpPr>
        <p:spPr>
          <a:xfrm>
            <a:off x="5882436" y="1222981"/>
            <a:ext cx="1757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等线" panose="02010600030101010101" pitchFamily="2" charset="-122"/>
                <a:cs typeface="+mn-cs"/>
              </a:rPr>
              <a:t>DAC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(1.41 kbps)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61E61"/>
              </a:solidFill>
              <a:effectLst/>
              <a:uLnTx/>
              <a:uFillTx/>
              <a:latin typeface="-apple-system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1BB4CC-B894-9A8C-86B9-38F098C22645}"/>
              </a:ext>
            </a:extLst>
          </p:cNvPr>
          <p:cNvSpPr txBox="1"/>
          <p:nvPr/>
        </p:nvSpPr>
        <p:spPr>
          <a:xfrm>
            <a:off x="7268579" y="1194293"/>
            <a:ext cx="1757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等线" panose="02010600030101010101" pitchFamily="2" charset="-122"/>
                <a:cs typeface="+mn-cs"/>
              </a:rPr>
              <a:t>SemantiCodec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61E61"/>
              </a:solidFill>
              <a:effectLst/>
              <a:uLnTx/>
              <a:uFillTx/>
              <a:latin typeface="-apple-system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(1.43 kbps)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61E61"/>
              </a:solidFill>
              <a:effectLst/>
              <a:uLnTx/>
              <a:uFillTx/>
              <a:latin typeface="-apple-system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A26D1F-26E7-CB8E-0E7E-42633C8FAE57}"/>
              </a:ext>
            </a:extLst>
          </p:cNvPr>
          <p:cNvSpPr txBox="1"/>
          <p:nvPr/>
        </p:nvSpPr>
        <p:spPr>
          <a:xfrm>
            <a:off x="10555705" y="1170229"/>
            <a:ext cx="1757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等线" panose="02010600030101010101" pitchFamily="2" charset="-122"/>
                <a:cs typeface="+mn-cs"/>
              </a:rPr>
              <a:t>SemantiCodec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61E61"/>
              </a:solidFill>
              <a:effectLst/>
              <a:uLnTx/>
              <a:uFillTx/>
              <a:latin typeface="-apple-system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(0.35 kbps)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61E61"/>
              </a:solidFill>
              <a:effectLst/>
              <a:uLnTx/>
              <a:uFillTx/>
              <a:latin typeface="-apple-system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204A19-4B44-0CF3-1682-F54EB8E1F2C7}"/>
              </a:ext>
            </a:extLst>
          </p:cNvPr>
          <p:cNvSpPr txBox="1"/>
          <p:nvPr/>
        </p:nvSpPr>
        <p:spPr>
          <a:xfrm>
            <a:off x="9098887" y="1197459"/>
            <a:ext cx="1757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等线" panose="02010600030101010101" pitchFamily="2" charset="-122"/>
                <a:cs typeface="+mn-cs"/>
              </a:rPr>
              <a:t>DAC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(0.47 kbps)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61E61"/>
              </a:solidFill>
              <a:effectLst/>
              <a:uLnTx/>
              <a:uFillTx/>
              <a:latin typeface="-apple-system"/>
              <a:ea typeface="+mn-ea"/>
              <a:cs typeface="+mn-cs"/>
            </a:endParaRPr>
          </a:p>
        </p:txBody>
      </p:sp>
      <p:pic>
        <p:nvPicPr>
          <p:cNvPr id="18" name="audioset_HIFI_Codec_2.0kbps">
            <a:hlinkClick r:id="" action="ppaction://media"/>
            <a:extLst>
              <a:ext uri="{FF2B5EF4-FFF2-40B4-BE49-F238E27FC236}">
                <a16:creationId xmlns:a16="http://schemas.microsoft.com/office/drawing/2014/main" id="{14CB8103-BA14-86BF-66E8-D663151874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3294648" y="3340354"/>
            <a:ext cx="406400" cy="406400"/>
          </a:xfrm>
          <a:prstGeom prst="rect">
            <a:avLst/>
          </a:prstGeom>
        </p:spPr>
      </p:pic>
      <p:pic>
        <p:nvPicPr>
          <p:cNvPr id="19" name="audioset_Encodec_1.5kbps">
            <a:hlinkClick r:id="" action="ppaction://media"/>
            <a:extLst>
              <a:ext uri="{FF2B5EF4-FFF2-40B4-BE49-F238E27FC236}">
                <a16:creationId xmlns:a16="http://schemas.microsoft.com/office/drawing/2014/main" id="{6A336622-7DE7-EA50-A3F1-35D8A8C5A0C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4561640" y="3306450"/>
            <a:ext cx="406400" cy="406400"/>
          </a:xfrm>
          <a:prstGeom prst="rect">
            <a:avLst/>
          </a:prstGeom>
        </p:spPr>
      </p:pic>
      <p:pic>
        <p:nvPicPr>
          <p:cNvPr id="20" name="audioset_DAC_1.41kbps">
            <a:hlinkClick r:id="" action="ppaction://media"/>
            <a:extLst>
              <a:ext uri="{FF2B5EF4-FFF2-40B4-BE49-F238E27FC236}">
                <a16:creationId xmlns:a16="http://schemas.microsoft.com/office/drawing/2014/main" id="{5778FEDE-160A-AB01-ED42-C6C735DAB81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6096000" y="3284799"/>
            <a:ext cx="406400" cy="406400"/>
          </a:xfrm>
          <a:prstGeom prst="rect">
            <a:avLst/>
          </a:prstGeom>
        </p:spPr>
      </p:pic>
      <p:pic>
        <p:nvPicPr>
          <p:cNvPr id="22" name="audioset_SemantiCodec_1.43kbps">
            <a:hlinkClick r:id="" action="ppaction://media"/>
            <a:extLst>
              <a:ext uri="{FF2B5EF4-FFF2-40B4-BE49-F238E27FC236}">
                <a16:creationId xmlns:a16="http://schemas.microsoft.com/office/drawing/2014/main" id="{7AE1B5C3-4CD4-CA23-D1AC-B03971D633A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7411120" y="3284799"/>
            <a:ext cx="406400" cy="406400"/>
          </a:xfrm>
          <a:prstGeom prst="rect">
            <a:avLst/>
          </a:prstGeom>
        </p:spPr>
      </p:pic>
      <p:pic>
        <p:nvPicPr>
          <p:cNvPr id="23" name="audioset_DAC_0.47kbps">
            <a:hlinkClick r:id="" action="ppaction://media"/>
            <a:extLst>
              <a:ext uri="{FF2B5EF4-FFF2-40B4-BE49-F238E27FC236}">
                <a16:creationId xmlns:a16="http://schemas.microsoft.com/office/drawing/2014/main" id="{CF65EDC5-E810-38BF-8FA1-3263936BE9ED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9098887" y="3301576"/>
            <a:ext cx="406400" cy="406400"/>
          </a:xfrm>
          <a:prstGeom prst="rect">
            <a:avLst/>
          </a:prstGeom>
        </p:spPr>
      </p:pic>
      <p:pic>
        <p:nvPicPr>
          <p:cNvPr id="24" name="audioset_SemantiCodec_0.35">
            <a:hlinkClick r:id="" action="ppaction://media"/>
            <a:extLst>
              <a:ext uri="{FF2B5EF4-FFF2-40B4-BE49-F238E27FC236}">
                <a16:creationId xmlns:a16="http://schemas.microsoft.com/office/drawing/2014/main" id="{B9338E28-AD8E-CF13-6A66-6084B9CF3D79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10653300" y="3284799"/>
            <a:ext cx="406400" cy="4064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3768459-2C6B-477D-184C-C3F11CEB5961}"/>
              </a:ext>
            </a:extLst>
          </p:cNvPr>
          <p:cNvSpPr txBox="1"/>
          <p:nvPr/>
        </p:nvSpPr>
        <p:spPr>
          <a:xfrm>
            <a:off x="360947" y="4471455"/>
            <a:ext cx="12272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等线" panose="02010600030101010101" pitchFamily="2" charset="-122"/>
                <a:cs typeface="+mn-cs"/>
              </a:rPr>
              <a:t>Speech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(Libri)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61E61"/>
              </a:solidFill>
              <a:effectLst/>
              <a:uLnTx/>
              <a:uFillTx/>
              <a:latin typeface="-apple-system"/>
              <a:ea typeface="+mn-ea"/>
              <a:cs typeface="+mn-cs"/>
            </a:endParaRPr>
          </a:p>
        </p:txBody>
      </p:sp>
      <p:pic>
        <p:nvPicPr>
          <p:cNvPr id="26" name="libritts_original">
            <a:hlinkClick r:id="" action="ppaction://media"/>
            <a:extLst>
              <a:ext uri="{FF2B5EF4-FFF2-40B4-BE49-F238E27FC236}">
                <a16:creationId xmlns:a16="http://schemas.microsoft.com/office/drawing/2014/main" id="{7DF4ED3E-37F3-60C0-E9FB-3D11B4B83E56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2138614" y="4496455"/>
            <a:ext cx="406400" cy="406400"/>
          </a:xfrm>
          <a:prstGeom prst="rect">
            <a:avLst/>
          </a:prstGeom>
        </p:spPr>
      </p:pic>
      <p:pic>
        <p:nvPicPr>
          <p:cNvPr id="27" name="libritts_HiFi-Codec_2.0kbps">
            <a:hlinkClick r:id="" action="ppaction://media"/>
            <a:extLst>
              <a:ext uri="{FF2B5EF4-FFF2-40B4-BE49-F238E27FC236}">
                <a16:creationId xmlns:a16="http://schemas.microsoft.com/office/drawing/2014/main" id="{C6874D48-D71C-B63A-2FD5-503CCF9A5FC4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3293973" y="4477086"/>
            <a:ext cx="406400" cy="406400"/>
          </a:xfrm>
          <a:prstGeom prst="rect">
            <a:avLst/>
          </a:prstGeom>
        </p:spPr>
      </p:pic>
      <p:pic>
        <p:nvPicPr>
          <p:cNvPr id="28" name="libritts_Encodec_1.5kbps">
            <a:hlinkClick r:id="" action="ppaction://media"/>
            <a:extLst>
              <a:ext uri="{FF2B5EF4-FFF2-40B4-BE49-F238E27FC236}">
                <a16:creationId xmlns:a16="http://schemas.microsoft.com/office/drawing/2014/main" id="{E438DAAB-FF83-7D7A-9080-679538601A2B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4569331" y="4453028"/>
            <a:ext cx="406400" cy="406400"/>
          </a:xfrm>
          <a:prstGeom prst="rect">
            <a:avLst/>
          </a:prstGeom>
        </p:spPr>
      </p:pic>
      <p:pic>
        <p:nvPicPr>
          <p:cNvPr id="29" name="libritts_DAC_1.4kbps">
            <a:hlinkClick r:id="" action="ppaction://media"/>
            <a:extLst>
              <a:ext uri="{FF2B5EF4-FFF2-40B4-BE49-F238E27FC236}">
                <a16:creationId xmlns:a16="http://schemas.microsoft.com/office/drawing/2014/main" id="{51DD8AA9-E490-5C4A-AB3D-3C9456638314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6085312" y="4428964"/>
            <a:ext cx="406400" cy="406400"/>
          </a:xfrm>
          <a:prstGeom prst="rect">
            <a:avLst/>
          </a:prstGeom>
        </p:spPr>
      </p:pic>
      <p:pic>
        <p:nvPicPr>
          <p:cNvPr id="30" name="libritts_SemantiCodec_1.43kbps">
            <a:hlinkClick r:id="" action="ppaction://media"/>
            <a:extLst>
              <a:ext uri="{FF2B5EF4-FFF2-40B4-BE49-F238E27FC236}">
                <a16:creationId xmlns:a16="http://schemas.microsoft.com/office/drawing/2014/main" id="{654A158E-C113-2ED6-C291-5FA6FF0453BF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7444873" y="4404901"/>
            <a:ext cx="406400" cy="406400"/>
          </a:xfrm>
          <a:prstGeom prst="rect">
            <a:avLst/>
          </a:prstGeom>
        </p:spPr>
      </p:pic>
      <p:pic>
        <p:nvPicPr>
          <p:cNvPr id="31" name="libritts_DAC_0.47kbps">
            <a:hlinkClick r:id="" action="ppaction://media"/>
            <a:extLst>
              <a:ext uri="{FF2B5EF4-FFF2-40B4-BE49-F238E27FC236}">
                <a16:creationId xmlns:a16="http://schemas.microsoft.com/office/drawing/2014/main" id="{97E89500-B7FA-8690-7B53-921FDEE205E4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9117267" y="4404887"/>
            <a:ext cx="406400" cy="406400"/>
          </a:xfrm>
          <a:prstGeom prst="rect">
            <a:avLst/>
          </a:prstGeom>
        </p:spPr>
      </p:pic>
      <p:pic>
        <p:nvPicPr>
          <p:cNvPr id="32" name="libritts_SemantiCodec_0.35kbps">
            <a:hlinkClick r:id="" action="ppaction://media"/>
            <a:extLst>
              <a:ext uri="{FF2B5EF4-FFF2-40B4-BE49-F238E27FC236}">
                <a16:creationId xmlns:a16="http://schemas.microsoft.com/office/drawing/2014/main" id="{3440867C-BB15-9CE6-3F80-56893248A16F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10657311" y="4392867"/>
            <a:ext cx="406400" cy="4064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7983D82-7D74-EA1C-5A54-77688451C7FB}"/>
              </a:ext>
            </a:extLst>
          </p:cNvPr>
          <p:cNvSpPr txBox="1"/>
          <p:nvPr/>
        </p:nvSpPr>
        <p:spPr>
          <a:xfrm>
            <a:off x="376993" y="2189506"/>
            <a:ext cx="13314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Music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61E61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(MUSDB18)</a:t>
            </a:r>
          </a:p>
        </p:txBody>
      </p:sp>
      <p:pic>
        <p:nvPicPr>
          <p:cNvPr id="34" name="musdb_original">
            <a:hlinkClick r:id="" action="ppaction://media"/>
            <a:extLst>
              <a:ext uri="{FF2B5EF4-FFF2-40B4-BE49-F238E27FC236}">
                <a16:creationId xmlns:a16="http://schemas.microsoft.com/office/drawing/2014/main" id="{445E98B6-4481-2FF2-6853-AF9AFDFE49B3}"/>
              </a:ext>
            </a:extLst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2211133" y="2263279"/>
            <a:ext cx="406400" cy="406400"/>
          </a:xfrm>
          <a:prstGeom prst="rect">
            <a:avLst/>
          </a:prstGeom>
        </p:spPr>
      </p:pic>
      <p:pic>
        <p:nvPicPr>
          <p:cNvPr id="35" name="musdb_Hifi-Codec_2.0kbps">
            <a:hlinkClick r:id="" action="ppaction://media"/>
            <a:extLst>
              <a:ext uri="{FF2B5EF4-FFF2-40B4-BE49-F238E27FC236}">
                <a16:creationId xmlns:a16="http://schemas.microsoft.com/office/drawing/2014/main" id="{C0411196-F3F0-D5D2-CBDA-9D30A57C04EE}"/>
              </a:ext>
            </a:extLst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3306012" y="2251246"/>
            <a:ext cx="406400" cy="406400"/>
          </a:xfrm>
          <a:prstGeom prst="rect">
            <a:avLst/>
          </a:prstGeom>
        </p:spPr>
      </p:pic>
      <p:pic>
        <p:nvPicPr>
          <p:cNvPr id="36" name="musdb_Encodec_1.5kbps">
            <a:hlinkClick r:id="" action="ppaction://media"/>
            <a:extLst>
              <a:ext uri="{FF2B5EF4-FFF2-40B4-BE49-F238E27FC236}">
                <a16:creationId xmlns:a16="http://schemas.microsoft.com/office/drawing/2014/main" id="{DAFD9D82-31EB-2CA3-B847-392BFB6E987B}"/>
              </a:ext>
            </a:extLst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4605421" y="2263282"/>
            <a:ext cx="406400" cy="406400"/>
          </a:xfrm>
          <a:prstGeom prst="rect">
            <a:avLst/>
          </a:prstGeom>
        </p:spPr>
      </p:pic>
      <p:pic>
        <p:nvPicPr>
          <p:cNvPr id="37" name="musdb_DAC_1.41kbps">
            <a:hlinkClick r:id="" action="ppaction://media"/>
            <a:extLst>
              <a:ext uri="{FF2B5EF4-FFF2-40B4-BE49-F238E27FC236}">
                <a16:creationId xmlns:a16="http://schemas.microsoft.com/office/drawing/2014/main" id="{CC65C6DE-BE40-F517-CB2B-61A7663E5E60}"/>
              </a:ext>
            </a:extLst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6121402" y="2251241"/>
            <a:ext cx="406400" cy="406400"/>
          </a:xfrm>
          <a:prstGeom prst="rect">
            <a:avLst/>
          </a:prstGeom>
        </p:spPr>
      </p:pic>
      <p:pic>
        <p:nvPicPr>
          <p:cNvPr id="38" name="musdb_SemantiCodec_1.43kbps">
            <a:hlinkClick r:id="" action="ppaction://media"/>
            <a:extLst>
              <a:ext uri="{FF2B5EF4-FFF2-40B4-BE49-F238E27FC236}">
                <a16:creationId xmlns:a16="http://schemas.microsoft.com/office/drawing/2014/main" id="{E8D4B27C-7714-FC99-ABF5-C8D0F1A5AFC3}"/>
              </a:ext>
            </a:extLst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7444875" y="2227180"/>
            <a:ext cx="406400" cy="406400"/>
          </a:xfrm>
          <a:prstGeom prst="rect">
            <a:avLst/>
          </a:prstGeom>
        </p:spPr>
      </p:pic>
      <p:pic>
        <p:nvPicPr>
          <p:cNvPr id="39" name="musdb_SemantiCodec_0.35kbps">
            <a:hlinkClick r:id="" action="ppaction://media"/>
            <a:extLst>
              <a:ext uri="{FF2B5EF4-FFF2-40B4-BE49-F238E27FC236}">
                <a16:creationId xmlns:a16="http://schemas.microsoft.com/office/drawing/2014/main" id="{E96506EA-2889-8FA4-39F6-357D5544E7AD}"/>
              </a:ext>
            </a:extLst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10705437" y="2179043"/>
            <a:ext cx="406400" cy="406400"/>
          </a:xfrm>
          <a:prstGeom prst="rect">
            <a:avLst/>
          </a:prstGeom>
        </p:spPr>
      </p:pic>
      <p:pic>
        <p:nvPicPr>
          <p:cNvPr id="40" name="musdb_DAC_0.47kbps">
            <a:hlinkClick r:id="" action="ppaction://media"/>
            <a:extLst>
              <a:ext uri="{FF2B5EF4-FFF2-40B4-BE49-F238E27FC236}">
                <a16:creationId xmlns:a16="http://schemas.microsoft.com/office/drawing/2014/main" id="{C340863E-DA52-8D5A-B182-94B00EC275FD}"/>
              </a:ext>
            </a:extLst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9165395" y="2106863"/>
            <a:ext cx="406400" cy="406400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47AD315F-3BBE-EE4D-35B2-CF14F25D779A}"/>
              </a:ext>
            </a:extLst>
          </p:cNvPr>
          <p:cNvSpPr txBox="1">
            <a:spLocks/>
          </p:cNvSpPr>
          <p:nvPr/>
        </p:nvSpPr>
        <p:spPr>
          <a:xfrm>
            <a:off x="493672" y="497722"/>
            <a:ext cx="9097590" cy="5130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kern="1200" spc="0" baseline="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Task 6: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SemantiCodec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 - </a:t>
            </a:r>
            <a:r>
              <a:rPr kumimoji="0" lang="en-US" altLang="zh-CN" sz="30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Demos</a:t>
            </a:r>
            <a:endParaRPr kumimoji="0" lang="x-none" sz="300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89833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5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55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55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955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955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955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955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915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914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915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915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915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915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9150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0000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10000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0000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10000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0000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10000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10000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D9F2-1388-BB4D-8147-DE03C0F6E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616" y="303079"/>
            <a:ext cx="8316845" cy="513088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70C0"/>
                </a:solidFill>
              </a:rPr>
              <a:t>Dataset: </a:t>
            </a:r>
            <a:r>
              <a:rPr lang="en-GB" b="1" dirty="0" err="1">
                <a:solidFill>
                  <a:srgbClr val="0070C0"/>
                </a:solidFill>
              </a:rPr>
              <a:t>WavCaps</a:t>
            </a:r>
            <a:r>
              <a:rPr lang="en-GB" b="1" dirty="0">
                <a:solidFill>
                  <a:srgbClr val="0070C0"/>
                </a:solidFill>
              </a:rPr>
              <a:t>/Sound-</a:t>
            </a:r>
            <a:r>
              <a:rPr lang="en-GB" b="1" dirty="0" err="1">
                <a:solidFill>
                  <a:srgbClr val="0070C0"/>
                </a:solidFill>
              </a:rPr>
              <a:t>VECaps</a:t>
            </a:r>
            <a:r>
              <a:rPr lang="en-GB" b="1" dirty="0">
                <a:solidFill>
                  <a:srgbClr val="0070C0"/>
                </a:solidFill>
              </a:rPr>
              <a:t>/</a:t>
            </a:r>
            <a:r>
              <a:rPr lang="en-GB" b="1" dirty="0" err="1">
                <a:solidFill>
                  <a:srgbClr val="0070C0"/>
                </a:solidFill>
              </a:rPr>
              <a:t>AudioSetCaps</a:t>
            </a:r>
            <a:endParaRPr lang="x-none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9F6724-1773-3F4A-BF4F-8D3220668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2ABAA4-5EBE-4E82-8762-4025E75A148F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9CCD0A-EE12-4840-A4B6-5A18D4C7C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659" y="67714"/>
            <a:ext cx="1544341" cy="4707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B2D3F5-4D40-B5F3-B75E-106EEAEA1C61}"/>
              </a:ext>
            </a:extLst>
          </p:cNvPr>
          <p:cNvSpPr txBox="1"/>
          <p:nvPr/>
        </p:nvSpPr>
        <p:spPr>
          <a:xfrm>
            <a:off x="641627" y="4738815"/>
            <a:ext cx="1104237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1400" dirty="0"/>
              <a:t>X. Mei, C. Meng, H. Liu, Q. Kong, T. Ko, C. Zhao, M. D. </a:t>
            </a:r>
            <a:r>
              <a:rPr lang="en-GB" sz="1400" dirty="0" err="1"/>
              <a:t>Plumbley</a:t>
            </a:r>
            <a:r>
              <a:rPr lang="en-GB" sz="1400" dirty="0"/>
              <a:t>, Y. Zou, and W. Wang, "</a:t>
            </a:r>
            <a:r>
              <a:rPr lang="en-GB" sz="1400" dirty="0" err="1"/>
              <a:t>WavCaps</a:t>
            </a:r>
            <a:r>
              <a:rPr lang="en-GB" sz="1400" dirty="0"/>
              <a:t>: A ChatGPT-Assisted Weakly-Labelled Audio Captioning Dataset for Audio-Language Multimodal Research," </a:t>
            </a:r>
            <a:r>
              <a:rPr lang="en-GB" sz="1400" i="1" dirty="0"/>
              <a:t>IEEE/ACM Transactions on Audio Speech and Language Processing</a:t>
            </a:r>
            <a:r>
              <a:rPr lang="en-GB" sz="1400" dirty="0"/>
              <a:t>, vol. 32, pp. 3339-- 3354, 2024. [</a:t>
            </a:r>
            <a:r>
              <a:rPr lang="en-GB" sz="1400" dirty="0">
                <a:hlinkClick r:id="rId3"/>
              </a:rPr>
              <a:t>PDF</a:t>
            </a:r>
            <a:r>
              <a:rPr lang="en-GB" sz="1400" dirty="0"/>
              <a:t>] [</a:t>
            </a:r>
            <a:r>
              <a:rPr lang="en-GB" sz="1400" dirty="0" err="1">
                <a:hlinkClick r:id="rId4"/>
              </a:rPr>
              <a:t>arXiv</a:t>
            </a:r>
            <a:r>
              <a:rPr lang="en-GB" sz="1400" dirty="0"/>
              <a:t>] [</a:t>
            </a:r>
            <a:r>
              <a:rPr lang="en-GB" sz="1400" dirty="0">
                <a:hlinkClick r:id="rId5"/>
              </a:rPr>
              <a:t>code</a:t>
            </a:r>
            <a:r>
              <a:rPr lang="en-GB" sz="1400" dirty="0"/>
              <a:t>] (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https://github.com/XinhaoMei/WavCaps)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54CE93-C58B-6B00-48DA-CFA793C73050}"/>
              </a:ext>
            </a:extLst>
          </p:cNvPr>
          <p:cNvSpPr txBox="1"/>
          <p:nvPr/>
        </p:nvSpPr>
        <p:spPr>
          <a:xfrm>
            <a:off x="641627" y="5474374"/>
            <a:ext cx="11328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Y. Yuan, D. Jia, X. Zhuang, Y. Chen, Z. Chen, Y. Wang, Y. Wang, X. Liu, X. Kang, M.D. </a:t>
            </a:r>
            <a:r>
              <a:rPr lang="en-GB" sz="1400" dirty="0" err="1"/>
              <a:t>Plumbley</a:t>
            </a:r>
            <a:r>
              <a:rPr lang="en-GB" sz="1400" dirty="0"/>
              <a:t>, and W. Wang, "Sound-</a:t>
            </a:r>
            <a:r>
              <a:rPr lang="en-GB" sz="1400" dirty="0" err="1"/>
              <a:t>VECaps</a:t>
            </a:r>
            <a:r>
              <a:rPr lang="en-GB" sz="1400" dirty="0"/>
              <a:t>: Improving Audio Generation With Visual Enhanced Captions," in </a:t>
            </a:r>
            <a:r>
              <a:rPr lang="en-GB" sz="1400" i="1" dirty="0"/>
              <a:t>ICASSP</a:t>
            </a:r>
            <a:r>
              <a:rPr lang="en-GB" sz="1400" dirty="0"/>
              <a:t>, Hyderabad, India, April 6-11, 2025. [</a:t>
            </a:r>
            <a:r>
              <a:rPr lang="en-GB" sz="1400" dirty="0">
                <a:hlinkClick r:id="rId6"/>
              </a:rPr>
              <a:t>PDF</a:t>
            </a:r>
            <a:r>
              <a:rPr lang="en-GB" sz="1400" dirty="0"/>
              <a:t>]</a:t>
            </a:r>
            <a:endParaRPr lang="en-GB" dirty="0"/>
          </a:p>
        </p:txBody>
      </p:sp>
      <p:graphicFrame>
        <p:nvGraphicFramePr>
          <p:cNvPr id="12" name="表格 1">
            <a:extLst>
              <a:ext uri="{FF2B5EF4-FFF2-40B4-BE49-F238E27FC236}">
                <a16:creationId xmlns:a16="http://schemas.microsoft.com/office/drawing/2014/main" id="{A7256FF5-5975-76BA-C15F-FF07EFE5D4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1567008"/>
              </p:ext>
            </p:extLst>
          </p:nvPr>
        </p:nvGraphicFramePr>
        <p:xfrm>
          <a:off x="2151157" y="1300123"/>
          <a:ext cx="7236661" cy="2938968"/>
        </p:xfrm>
        <a:graphic>
          <a:graphicData uri="http://schemas.openxmlformats.org/drawingml/2006/table">
            <a:tbl>
              <a:tblPr/>
              <a:tblGrid>
                <a:gridCol w="1835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72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22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94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61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Dataset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Quantity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Ave-Length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Vocabulary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Caption Source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56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Clotho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30K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11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4K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H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56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AutoCaps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57K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9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5K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H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1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LAION-Audio-630K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630K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7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311K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L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56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WavCaps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400K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8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24K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L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56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Auto-ACD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1.5M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18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20K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L+A+V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1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Sound-VECaps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1.6M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40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50K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L+A+V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17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AudioSetCaps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1.9M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28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21K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L+A</a:t>
                      </a:r>
                    </a:p>
                  </a:txBody>
                  <a:tcPr marL="9842" marR="9842" marT="9842" marB="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文本框 1">
            <a:extLst>
              <a:ext uri="{FF2B5EF4-FFF2-40B4-BE49-F238E27FC236}">
                <a16:creationId xmlns:a16="http://schemas.microsoft.com/office/drawing/2014/main" id="{4798937F-AA4D-BE7A-0833-2ED08BD12A6B}"/>
              </a:ext>
            </a:extLst>
          </p:cNvPr>
          <p:cNvSpPr txBox="1"/>
          <p:nvPr/>
        </p:nvSpPr>
        <p:spPr>
          <a:xfrm>
            <a:off x="641627" y="5994489"/>
            <a:ext cx="113868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cs typeface="Times New Roman" panose="02020603050405020304" pitchFamily="18" charset="0"/>
              </a:rPr>
              <a:t>J. Bai, H. Liu, M. Wang, D. Shi, W. Wang, M. D. </a:t>
            </a:r>
            <a:r>
              <a:rPr lang="en-GB" sz="1400" dirty="0" err="1">
                <a:cs typeface="Times New Roman" panose="02020603050405020304" pitchFamily="18" charset="0"/>
              </a:rPr>
              <a:t>Plumbley</a:t>
            </a:r>
            <a:r>
              <a:rPr lang="en-GB" sz="1400" dirty="0">
                <a:cs typeface="Times New Roman" panose="02020603050405020304" pitchFamily="18" charset="0"/>
              </a:rPr>
              <a:t>, W.-S. Gan, and J. Chen, "</a:t>
            </a:r>
            <a:r>
              <a:rPr lang="en-GB" sz="1400" dirty="0" err="1">
                <a:cs typeface="Times New Roman" panose="02020603050405020304" pitchFamily="18" charset="0"/>
              </a:rPr>
              <a:t>AudioSetCaps</a:t>
            </a:r>
            <a:r>
              <a:rPr lang="en-GB" sz="1400" dirty="0">
                <a:cs typeface="Times New Roman" panose="02020603050405020304" pitchFamily="18" charset="0"/>
              </a:rPr>
              <a:t>: An Enriched Audio-Caption Dataset using Automated Generation Pipeline with Large Audio and Language Models," </a:t>
            </a:r>
            <a:r>
              <a:rPr lang="en-GB" sz="1400" i="1" dirty="0">
                <a:cs typeface="Times New Roman" panose="02020603050405020304" pitchFamily="18" charset="0"/>
              </a:rPr>
              <a:t>IEEE Transactions on Audio Speech and Language Processing</a:t>
            </a:r>
            <a:r>
              <a:rPr lang="en-GB" sz="1400" dirty="0">
                <a:cs typeface="Times New Roman" panose="02020603050405020304" pitchFamily="18" charset="0"/>
              </a:rPr>
              <a:t>, vol. 33, pp. 2817 - 2829, June 2025. [</a:t>
            </a:r>
            <a:r>
              <a:rPr lang="en-GB" sz="1400" dirty="0" err="1">
                <a:cs typeface="Times New Roman" panose="02020603050405020304" pitchFamily="18" charset="0"/>
                <a:hlinkClick r:id="rId7"/>
              </a:rPr>
              <a:t>arXiv</a:t>
            </a:r>
            <a:r>
              <a:rPr lang="en-GB" sz="1400" dirty="0">
                <a:cs typeface="Times New Roman" panose="02020603050405020304" pitchFamily="18" charset="0"/>
              </a:rPr>
              <a:t>][</a:t>
            </a:r>
            <a:r>
              <a:rPr lang="en-GB" sz="1400" dirty="0">
                <a:cs typeface="Times New Roman" panose="02020603050405020304" pitchFamily="18" charset="0"/>
                <a:hlinkClick r:id="rId8"/>
              </a:rPr>
              <a:t>code</a:t>
            </a:r>
            <a:r>
              <a:rPr lang="en-GB" sz="1400" dirty="0">
                <a:cs typeface="Times New Roman" panose="02020603050405020304" pitchFamily="18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0522802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1A33BD-0384-D61E-901B-D79AE038A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0F8CC-ECF1-BCA0-9A86-405CE30B0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184" y="418210"/>
            <a:ext cx="7656416" cy="513088"/>
          </a:xfrm>
        </p:spPr>
        <p:txBody>
          <a:bodyPr>
            <a:normAutofit/>
          </a:bodyPr>
          <a:lstStyle/>
          <a:p>
            <a:r>
              <a:rPr lang="en-GB" b="1" dirty="0" err="1">
                <a:solidFill>
                  <a:srgbClr val="0070C0"/>
                </a:solidFill>
              </a:rPr>
              <a:t>AudioSetCaps</a:t>
            </a:r>
            <a:r>
              <a:rPr lang="en-GB" dirty="0">
                <a:solidFill>
                  <a:srgbClr val="0070C0"/>
                </a:solidFill>
              </a:rPr>
              <a:t> – An Example</a:t>
            </a:r>
            <a:endParaRPr lang="x-none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1DD0EE-A32B-4831-A9A1-F14843815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33328" y="6038547"/>
            <a:ext cx="1312025" cy="365125"/>
          </a:xfrm>
        </p:spPr>
        <p:txBody>
          <a:bodyPr/>
          <a:lstStyle/>
          <a:p>
            <a:fld id="{B82ABAA4-5EBE-4E82-8762-4025E75A148F}" type="slidenum">
              <a:rPr lang="en-GB" smtClean="0"/>
              <a:t>46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8B9512-3FE0-81A3-A212-64552C50C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739" y="163634"/>
            <a:ext cx="1534181" cy="470731"/>
          </a:xfrm>
          <a:prstGeom prst="rect">
            <a:avLst/>
          </a:prstGeom>
        </p:spPr>
      </p:pic>
      <p:sp>
        <p:nvSpPr>
          <p:cNvPr id="4" name="矩形: 圆角 19">
            <a:extLst>
              <a:ext uri="{FF2B5EF4-FFF2-40B4-BE49-F238E27FC236}">
                <a16:creationId xmlns:a16="http://schemas.microsoft.com/office/drawing/2014/main" id="{0F346061-4391-9334-28F7-2545B865DE3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725875" y="2175277"/>
            <a:ext cx="5760000" cy="575945"/>
          </a:xfrm>
          <a:prstGeom prst="roundRect">
            <a:avLst>
              <a:gd name="adj" fmla="val 10474"/>
            </a:avLst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71755" rtlCol="0" anchor="ctr"/>
          <a:lstStyle/>
          <a:p>
            <a:pPr algn="l"/>
            <a:r>
              <a:rPr lang="en-US" altLang="zh-CN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Female speech, Woman speaking, Background noise, Generic impact sounds, Surface contact, Babbling, Tick, Human voice, Breathing, Baby laughter</a:t>
            </a:r>
          </a:p>
        </p:txBody>
      </p:sp>
      <p:sp>
        <p:nvSpPr>
          <p:cNvPr id="7" name="矩形: 圆角 19">
            <a:extLst>
              <a:ext uri="{FF2B5EF4-FFF2-40B4-BE49-F238E27FC236}">
                <a16:creationId xmlns:a16="http://schemas.microsoft.com/office/drawing/2014/main" id="{6D62D394-AFA0-9354-9883-B03561A0E0D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725875" y="3068730"/>
            <a:ext cx="5760000" cy="360000"/>
          </a:xfrm>
          <a:prstGeom prst="roundRect">
            <a:avLst>
              <a:gd name="adj" fmla="val 4233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lIns="71755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 human baby laughs and gurgles as a female sings gently</a:t>
            </a:r>
          </a:p>
        </p:txBody>
      </p:sp>
      <p:sp>
        <p:nvSpPr>
          <p:cNvPr id="12" name="矩形: 圆角 19">
            <a:extLst>
              <a:ext uri="{FF2B5EF4-FFF2-40B4-BE49-F238E27FC236}">
                <a16:creationId xmlns:a16="http://schemas.microsoft.com/office/drawing/2014/main" id="{BC21E48A-4252-C317-ACC5-11314C78BE5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725875" y="3687408"/>
            <a:ext cx="5760000" cy="360000"/>
          </a:xfrm>
          <a:prstGeom prst="roundRect">
            <a:avLst>
              <a:gd name="adj" fmla="val 7867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Overflow="overflow" horzOverflow="overflow" vert="horz" wrap="square" lIns="71755" tIns="0" rIns="0" bIns="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People are talking and babbling with a baby laughing and surface contact.</a:t>
            </a:r>
          </a:p>
        </p:txBody>
      </p:sp>
      <p:sp>
        <p:nvSpPr>
          <p:cNvPr id="13" name="矩形: 圆角 19">
            <a:extLst>
              <a:ext uri="{FF2B5EF4-FFF2-40B4-BE49-F238E27FC236}">
                <a16:creationId xmlns:a16="http://schemas.microsoft.com/office/drawing/2014/main" id="{7CF429EB-B903-35C5-5CCC-DEBD2295350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725875" y="4369202"/>
            <a:ext cx="5760085" cy="419735"/>
          </a:xfrm>
          <a:prstGeom prst="roundRect">
            <a:avLst>
              <a:gd name="adj" fmla="val 6051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71755" rtlCol="0" anchor="ctr"/>
          <a:lstStyle/>
          <a:p>
            <a:pPr lvl="0" algn="l">
              <a:buClrTx/>
              <a:buSzTx/>
              <a:buFontTx/>
            </a:pPr>
            <a:r>
              <a:rPr lang="en-US" altLang="zh-CN" sz="1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The sound of a laughing baby and women chatting and giggling can be heard at a busy spa.</a:t>
            </a:r>
          </a:p>
        </p:txBody>
      </p:sp>
      <p:sp>
        <p:nvSpPr>
          <p:cNvPr id="14" name="矩形: 圆角 19">
            <a:extLst>
              <a:ext uri="{FF2B5EF4-FFF2-40B4-BE49-F238E27FC236}">
                <a16:creationId xmlns:a16="http://schemas.microsoft.com/office/drawing/2014/main" id="{741E1980-074C-2FE7-E2CC-F07C0B57C6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725875" y="5162952"/>
            <a:ext cx="5760000" cy="6477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71755" tIns="0" rIns="0" bIns="0" rtlCol="0" anchor="ctr"/>
          <a:lstStyle/>
          <a:p>
            <a:pPr algn="l">
              <a:buClrTx/>
              <a:buSzTx/>
              <a:buFontTx/>
            </a:pPr>
            <a:r>
              <a:rPr lang="en-US" altLang="zh-CN" sz="14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 joyful interaction between a woman and a baby, as the infant giggles and the woman responds with a happy and upbeat tone.</a:t>
            </a:r>
          </a:p>
        </p:txBody>
      </p:sp>
      <p:sp>
        <p:nvSpPr>
          <p:cNvPr id="15" name="文本框 18">
            <a:extLst>
              <a:ext uri="{FF2B5EF4-FFF2-40B4-BE49-F238E27FC236}">
                <a16:creationId xmlns:a16="http://schemas.microsoft.com/office/drawing/2014/main" id="{5288C905-218D-19C6-A331-6862F6667FE7}"/>
              </a:ext>
            </a:extLst>
          </p:cNvPr>
          <p:cNvSpPr txBox="1"/>
          <p:nvPr/>
        </p:nvSpPr>
        <p:spPr>
          <a:xfrm>
            <a:off x="1225755" y="5306145"/>
            <a:ext cx="236855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en-US" altLang="zh-CN" sz="1400">
                <a:latin typeface="Times New Roman" panose="02020603050405020304" charset="0"/>
                <a:cs typeface="Times New Roman" panose="02020603050405020304" charset="0"/>
              </a:rPr>
              <a:t>ID: Y0qH8FmqGI2U</a:t>
            </a:r>
          </a:p>
        </p:txBody>
      </p:sp>
      <p:sp>
        <p:nvSpPr>
          <p:cNvPr id="16" name="文本框 11">
            <a:extLst>
              <a:ext uri="{FF2B5EF4-FFF2-40B4-BE49-F238E27FC236}">
                <a16:creationId xmlns:a16="http://schemas.microsoft.com/office/drawing/2014/main" id="{9C60AED0-0486-8F46-5069-B68DAC56037E}"/>
              </a:ext>
            </a:extLst>
          </p:cNvPr>
          <p:cNvSpPr txBox="1"/>
          <p:nvPr/>
        </p:nvSpPr>
        <p:spPr>
          <a:xfrm>
            <a:off x="4725875" y="1824122"/>
            <a:ext cx="1620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Label</a:t>
            </a:r>
          </a:p>
        </p:txBody>
      </p:sp>
      <p:sp>
        <p:nvSpPr>
          <p:cNvPr id="17" name="文本框 12">
            <a:extLst>
              <a:ext uri="{FF2B5EF4-FFF2-40B4-BE49-F238E27FC236}">
                <a16:creationId xmlns:a16="http://schemas.microsoft.com/office/drawing/2014/main" id="{6DB74BA0-6C4C-7FBB-81CF-82403157EC0B}"/>
              </a:ext>
            </a:extLst>
          </p:cNvPr>
          <p:cNvSpPr txBox="1"/>
          <p:nvPr/>
        </p:nvSpPr>
        <p:spPr>
          <a:xfrm>
            <a:off x="4725875" y="2778853"/>
            <a:ext cx="1620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AudioCaps</a:t>
            </a:r>
          </a:p>
        </p:txBody>
      </p:sp>
      <p:sp>
        <p:nvSpPr>
          <p:cNvPr id="18" name="文本框 13">
            <a:extLst>
              <a:ext uri="{FF2B5EF4-FFF2-40B4-BE49-F238E27FC236}">
                <a16:creationId xmlns:a16="http://schemas.microsoft.com/office/drawing/2014/main" id="{5B11D64C-DA1B-4A40-4CBD-91CEE7C40B3A}"/>
              </a:ext>
            </a:extLst>
          </p:cNvPr>
          <p:cNvSpPr txBox="1"/>
          <p:nvPr/>
        </p:nvSpPr>
        <p:spPr>
          <a:xfrm>
            <a:off x="4725875" y="3410866"/>
            <a:ext cx="1620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WavCaps</a:t>
            </a:r>
          </a:p>
        </p:txBody>
      </p:sp>
      <p:sp>
        <p:nvSpPr>
          <p:cNvPr id="19" name="文本框 14">
            <a:extLst>
              <a:ext uri="{FF2B5EF4-FFF2-40B4-BE49-F238E27FC236}">
                <a16:creationId xmlns:a16="http://schemas.microsoft.com/office/drawing/2014/main" id="{24C8E0A8-09A8-8436-35BD-B244C05479AA}"/>
              </a:ext>
            </a:extLst>
          </p:cNvPr>
          <p:cNvSpPr txBox="1"/>
          <p:nvPr/>
        </p:nvSpPr>
        <p:spPr>
          <a:xfrm>
            <a:off x="4725875" y="4062401"/>
            <a:ext cx="1620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Auto-ACD</a:t>
            </a:r>
          </a:p>
        </p:txBody>
      </p:sp>
      <p:sp>
        <p:nvSpPr>
          <p:cNvPr id="20" name="文本框 15">
            <a:extLst>
              <a:ext uri="{FF2B5EF4-FFF2-40B4-BE49-F238E27FC236}">
                <a16:creationId xmlns:a16="http://schemas.microsoft.com/office/drawing/2014/main" id="{C0AA8E2B-B990-B323-7B12-861AEA5E1C06}"/>
              </a:ext>
            </a:extLst>
          </p:cNvPr>
          <p:cNvSpPr txBox="1"/>
          <p:nvPr/>
        </p:nvSpPr>
        <p:spPr>
          <a:xfrm>
            <a:off x="4725875" y="4873710"/>
            <a:ext cx="16200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14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AudioSetCaps</a:t>
            </a:r>
          </a:p>
        </p:txBody>
      </p:sp>
      <p:sp>
        <p:nvSpPr>
          <p:cNvPr id="21" name="文本框 16">
            <a:extLst>
              <a:ext uri="{FF2B5EF4-FFF2-40B4-BE49-F238E27FC236}">
                <a16:creationId xmlns:a16="http://schemas.microsoft.com/office/drawing/2014/main" id="{83578597-206E-0CD9-5517-2588640C87D8}"/>
              </a:ext>
            </a:extLst>
          </p:cNvPr>
          <p:cNvSpPr txBox="1"/>
          <p:nvPr/>
        </p:nvSpPr>
        <p:spPr>
          <a:xfrm>
            <a:off x="10270060" y="1376447"/>
            <a:ext cx="1420495" cy="60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14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Mean </a:t>
            </a:r>
          </a:p>
          <a:p>
            <a:pPr algn="ctr"/>
            <a:r>
              <a:rPr lang="en-US" altLang="zh-CN" sz="14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Subjective </a:t>
            </a:r>
          </a:p>
          <a:p>
            <a:pPr algn="ctr"/>
            <a:r>
              <a:rPr lang="en-US" altLang="zh-CN" sz="14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Score</a:t>
            </a:r>
          </a:p>
        </p:txBody>
      </p:sp>
      <p:sp>
        <p:nvSpPr>
          <p:cNvPr id="22" name="文本框 17">
            <a:extLst>
              <a:ext uri="{FF2B5EF4-FFF2-40B4-BE49-F238E27FC236}">
                <a16:creationId xmlns:a16="http://schemas.microsoft.com/office/drawing/2014/main" id="{3EF46D2C-C2E0-A08B-52C7-1EC5C86FA354}"/>
              </a:ext>
            </a:extLst>
          </p:cNvPr>
          <p:cNvSpPr txBox="1"/>
          <p:nvPr/>
        </p:nvSpPr>
        <p:spPr>
          <a:xfrm>
            <a:off x="6544515" y="1545792"/>
            <a:ext cx="212217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14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Dataset-Caption</a:t>
            </a:r>
          </a:p>
        </p:txBody>
      </p:sp>
      <p:sp>
        <p:nvSpPr>
          <p:cNvPr id="23" name="文本框 20">
            <a:extLst>
              <a:ext uri="{FF2B5EF4-FFF2-40B4-BE49-F238E27FC236}">
                <a16:creationId xmlns:a16="http://schemas.microsoft.com/office/drawing/2014/main" id="{CFD1B2D4-C1F9-8A71-C0CD-B5062F5B1C00}"/>
              </a:ext>
            </a:extLst>
          </p:cNvPr>
          <p:cNvSpPr txBox="1"/>
          <p:nvPr/>
        </p:nvSpPr>
        <p:spPr>
          <a:xfrm>
            <a:off x="10620308" y="2339765"/>
            <a:ext cx="72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1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4</a:t>
            </a:r>
          </a:p>
        </p:txBody>
      </p:sp>
      <p:sp>
        <p:nvSpPr>
          <p:cNvPr id="24" name="文本框 21">
            <a:extLst>
              <a:ext uri="{FF2B5EF4-FFF2-40B4-BE49-F238E27FC236}">
                <a16:creationId xmlns:a16="http://schemas.microsoft.com/office/drawing/2014/main" id="{C97D993B-935F-8CA4-117C-9A48775F03AD}"/>
              </a:ext>
            </a:extLst>
          </p:cNvPr>
          <p:cNvSpPr txBox="1"/>
          <p:nvPr/>
        </p:nvSpPr>
        <p:spPr>
          <a:xfrm>
            <a:off x="10620308" y="3061450"/>
            <a:ext cx="72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1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4</a:t>
            </a:r>
          </a:p>
        </p:txBody>
      </p:sp>
      <p:sp>
        <p:nvSpPr>
          <p:cNvPr id="25" name="文本框 22">
            <a:extLst>
              <a:ext uri="{FF2B5EF4-FFF2-40B4-BE49-F238E27FC236}">
                <a16:creationId xmlns:a16="http://schemas.microsoft.com/office/drawing/2014/main" id="{F72B16E6-4422-3CDD-9813-B6DD12E37394}"/>
              </a:ext>
            </a:extLst>
          </p:cNvPr>
          <p:cNvSpPr txBox="1"/>
          <p:nvPr/>
        </p:nvSpPr>
        <p:spPr>
          <a:xfrm>
            <a:off x="10620308" y="3675683"/>
            <a:ext cx="72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1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4.2</a:t>
            </a:r>
          </a:p>
        </p:txBody>
      </p:sp>
      <p:sp>
        <p:nvSpPr>
          <p:cNvPr id="26" name="文本框 23">
            <a:extLst>
              <a:ext uri="{FF2B5EF4-FFF2-40B4-BE49-F238E27FC236}">
                <a16:creationId xmlns:a16="http://schemas.microsoft.com/office/drawing/2014/main" id="{2523323D-E12C-527C-933C-6DACE732255B}"/>
              </a:ext>
            </a:extLst>
          </p:cNvPr>
          <p:cNvSpPr txBox="1"/>
          <p:nvPr/>
        </p:nvSpPr>
        <p:spPr>
          <a:xfrm>
            <a:off x="10620308" y="4369106"/>
            <a:ext cx="72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1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4</a:t>
            </a:r>
          </a:p>
        </p:txBody>
      </p:sp>
      <p:sp>
        <p:nvSpPr>
          <p:cNvPr id="27" name="文本框 24">
            <a:extLst>
              <a:ext uri="{FF2B5EF4-FFF2-40B4-BE49-F238E27FC236}">
                <a16:creationId xmlns:a16="http://schemas.microsoft.com/office/drawing/2014/main" id="{FFB29C37-BAA0-DC69-8E76-D21CCFCE273F}"/>
              </a:ext>
            </a:extLst>
          </p:cNvPr>
          <p:cNvSpPr txBox="1"/>
          <p:nvPr/>
        </p:nvSpPr>
        <p:spPr>
          <a:xfrm>
            <a:off x="10620308" y="5306167"/>
            <a:ext cx="720000" cy="360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14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4.4</a:t>
            </a:r>
          </a:p>
        </p:txBody>
      </p:sp>
      <p:pic>
        <p:nvPicPr>
          <p:cNvPr id="28" name="0qH8FmqGI2U">
            <a:hlinkClick r:id="" action="ppaction://media"/>
            <a:extLst>
              <a:ext uri="{FF2B5EF4-FFF2-40B4-BE49-F238E27FC236}">
                <a16:creationId xmlns:a16="http://schemas.microsoft.com/office/drawing/2014/main" id="{5FC57CC8-B67B-BA7A-DED3-25B6572A9A26}"/>
              </a:ext>
            </a:extLst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9975" y="2339742"/>
            <a:ext cx="36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66301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400BBC-7169-D41E-3E3D-2FFBBA2A6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2489D-66BC-724E-A0D2-94FEF515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439" y="471735"/>
            <a:ext cx="5080000" cy="513088"/>
          </a:xfrm>
        </p:spPr>
        <p:txBody>
          <a:bodyPr>
            <a:normAutofit/>
          </a:bodyPr>
          <a:lstStyle/>
          <a:p>
            <a:r>
              <a:rPr lang="x-none" dirty="0">
                <a:solidFill>
                  <a:srgbClr val="0070C0"/>
                </a:solidFill>
              </a:rPr>
              <a:t>Conclusion</a:t>
            </a:r>
            <a:r>
              <a:rPr lang="en-GB" dirty="0">
                <a:solidFill>
                  <a:srgbClr val="0070C0"/>
                </a:solidFill>
              </a:rPr>
              <a:t> &amp; Future Works</a:t>
            </a:r>
            <a:endParaRPr lang="x-none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0C57FD-AB86-460A-1945-663EA2318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BAA4-5EBE-4E82-8762-4025E75A148F}" type="slidenum">
              <a:rPr lang="en-GB" smtClean="0"/>
              <a:t>47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A6D14C-EDD1-76D8-D837-978C023E8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220" y="178926"/>
            <a:ext cx="1737380" cy="513088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BF316B8-7E1C-CB74-04AA-9921DBEF2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4049" y="1419140"/>
            <a:ext cx="9668874" cy="5508434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Summary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lvl="1" algn="just">
              <a:lnSpc>
                <a:spcPct val="12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Large language-audio models are promising - offering new opportunities to solve problems in conventional audio tasks and newly emerging audio tasks 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These models often provide SOTA performance in many downstream tasks and may offer new capabilities that were not available in previous audio models.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Future Works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Developing unified models for multi-tasks (e.g. understanding and generation) and multi-modal data (audio, visual, language)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Improving controllability/personalization/</a:t>
            </a:r>
            <a:r>
              <a:rPr lang="en-US" dirty="0" err="1">
                <a:solidFill>
                  <a:schemeClr val="tx1"/>
                </a:solidFill>
              </a:rPr>
              <a:t>customisation</a:t>
            </a:r>
            <a:r>
              <a:rPr lang="en-US" dirty="0">
                <a:solidFill>
                  <a:schemeClr val="tx1"/>
                </a:solidFill>
              </a:rPr>
              <a:t> of LALMs in various downstream tasks (e.g. generation and captioning)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Developing LALMs for long form audio activity understanding, reasoning</a:t>
            </a:r>
          </a:p>
          <a:p>
            <a:pPr lvl="1" algn="just">
              <a:buFont typeface="Wingdings" pitchFamily="2" charset="2"/>
              <a:buChar char="§"/>
            </a:pPr>
            <a:r>
              <a:rPr lang="en-US" altLang="zh-CN" dirty="0">
                <a:solidFill>
                  <a:schemeClr val="tx1"/>
                </a:solidFill>
              </a:rPr>
              <a:t>Developing LALMs for spatial audio generation and reasoning </a:t>
            </a:r>
            <a:endParaRPr lang="en-US" dirty="0">
              <a:solidFill>
                <a:schemeClr val="tx1"/>
              </a:solidFill>
            </a:endParaRPr>
          </a:p>
          <a:p>
            <a:pPr lvl="1" algn="just"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Leveraging physics-based model + data driven models</a:t>
            </a:r>
          </a:p>
          <a:p>
            <a:pPr marL="201168" lvl="1" indent="0" algn="just">
              <a:buNone/>
            </a:pPr>
            <a:endParaRPr lang="en-US" dirty="0">
              <a:solidFill>
                <a:schemeClr val="tx1"/>
              </a:solidFill>
            </a:endParaRPr>
          </a:p>
          <a:p>
            <a:pPr lvl="1" algn="just">
              <a:buFont typeface="Wingdings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7774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20B57-0A0F-2AEB-5895-EE2795734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95" y="339165"/>
            <a:ext cx="10058400" cy="450818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70C0"/>
                </a:solidFill>
              </a:rPr>
              <a:t>Paper, Codes, Demos, and More, …</a:t>
            </a:r>
            <a:endParaRPr lang="x-none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E87F4-38D0-14ED-32B7-FE9BD62F8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94" y="1055709"/>
            <a:ext cx="6592335" cy="1638591"/>
          </a:xfrm>
        </p:spPr>
        <p:txBody>
          <a:bodyPr>
            <a:normAutofit fontScale="70000" lnSpcReduction="20000"/>
          </a:bodyPr>
          <a:lstStyle/>
          <a:p>
            <a:r>
              <a:rPr lang="en-US" sz="2000" b="1" dirty="0" err="1">
                <a:solidFill>
                  <a:srgbClr val="7030A0"/>
                </a:solidFill>
              </a:rPr>
              <a:t>AudioLDM</a:t>
            </a:r>
            <a:r>
              <a:rPr lang="en-US" sz="2000" b="1" dirty="0"/>
              <a:t>: </a:t>
            </a:r>
            <a:endParaRPr lang="en-GB" sz="20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x-none" sz="2000" dirty="0"/>
              <a:t>Paper</a:t>
            </a:r>
            <a:r>
              <a:rPr lang="en-GB" sz="2000" dirty="0"/>
              <a:t>: </a:t>
            </a:r>
            <a:r>
              <a:rPr lang="en-US" sz="2000" dirty="0">
                <a:hlinkClick r:id="rId2"/>
              </a:rPr>
              <a:t>https://arxiv.org/abs/2301.12503</a:t>
            </a:r>
            <a:endParaRPr lang="x-none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Project Page: </a:t>
            </a:r>
            <a:r>
              <a:rPr lang="en-US" sz="2000" dirty="0">
                <a:hlinkClick r:id="rId3"/>
              </a:rPr>
              <a:t>https://audioldm.github.io/</a:t>
            </a:r>
            <a:r>
              <a:rPr lang="en-US" sz="2000" dirty="0"/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err="1"/>
              <a:t>Github</a:t>
            </a:r>
            <a:r>
              <a:rPr lang="en-US" sz="2000" dirty="0"/>
              <a:t>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Pretrained model: </a:t>
            </a:r>
            <a:r>
              <a:rPr lang="en-US" sz="2000" dirty="0">
                <a:hlinkClick r:id="rId4"/>
              </a:rPr>
              <a:t>https://github.com/haoheliu/AudioLDM</a:t>
            </a:r>
            <a:r>
              <a:rPr lang="en-US" sz="2000" dirty="0"/>
              <a:t>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Evaluation tools: </a:t>
            </a:r>
            <a:r>
              <a:rPr lang="en-US" sz="2000" dirty="0">
                <a:hlinkClick r:id="rId5"/>
              </a:rPr>
              <a:t>https://github.com/haoheliu/audioldm_eval</a:t>
            </a:r>
            <a:r>
              <a:rPr lang="en-US" sz="2000" dirty="0"/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YouTube: </a:t>
            </a:r>
            <a:r>
              <a:rPr lang="en-US" sz="2000" dirty="0">
                <a:hlinkClick r:id="rId6"/>
              </a:rPr>
              <a:t>https://www.youtube.com/watch?v=_0VTltNYhao</a:t>
            </a:r>
            <a:r>
              <a:rPr lang="en-US" sz="2000" dirty="0"/>
              <a:t> </a:t>
            </a:r>
          </a:p>
          <a:p>
            <a:endParaRPr lang="x-none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EF30B-628C-F31D-4198-CC8AB6A46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A26F5-88DD-0743-B0BE-53DFDA444E21}" type="datetime1">
              <a:rPr lang="en-US" smtClean="0"/>
              <a:t>7/28/2026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4EFBFF-1A24-344D-A5C5-BCF4FD509E4C}"/>
              </a:ext>
            </a:extLst>
          </p:cNvPr>
          <p:cNvSpPr txBox="1"/>
          <p:nvPr/>
        </p:nvSpPr>
        <p:spPr>
          <a:xfrm>
            <a:off x="616940" y="5688240"/>
            <a:ext cx="52187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More c</a:t>
            </a:r>
            <a:r>
              <a:rPr lang="x-none" sz="1400" dirty="0"/>
              <a:t>ode </a:t>
            </a:r>
            <a:r>
              <a:rPr lang="en-GB" sz="1400" dirty="0"/>
              <a:t>about other works </a:t>
            </a:r>
            <a:r>
              <a:rPr lang="x-none" sz="1400" dirty="0"/>
              <a:t>avaliable at: </a:t>
            </a:r>
            <a:endParaRPr lang="en-GB" sz="1400" dirty="0"/>
          </a:p>
          <a:p>
            <a:r>
              <a:rPr lang="en-US" sz="1400" dirty="0">
                <a:hlinkClick r:id="rId7"/>
              </a:rPr>
              <a:t>https://github.com/XinhaoMei/DCASE2021_task6_v2</a:t>
            </a:r>
            <a:r>
              <a:rPr lang="x-none" sz="1400" dirty="0">
                <a:hlinkClick r:id="rId7"/>
              </a:rPr>
              <a:t> </a:t>
            </a:r>
            <a:endParaRPr lang="x-none" sz="1400" dirty="0"/>
          </a:p>
          <a:p>
            <a:r>
              <a:rPr lang="en-US" sz="1400" dirty="0">
                <a:hlinkClick r:id="rId8"/>
              </a:rPr>
              <a:t>https://github.com/XinhaoMei/ACT</a:t>
            </a:r>
            <a:endParaRPr lang="en-US" sz="1400" dirty="0"/>
          </a:p>
          <a:p>
            <a:r>
              <a:rPr lang="en-GB" sz="1400" dirty="0">
                <a:hlinkClick r:id="rId9"/>
              </a:rPr>
              <a:t>https://github.com/liuxubo717/cl4ac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87123" y="4717392"/>
            <a:ext cx="4835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rgbClr val="7030A0"/>
                </a:solidFill>
              </a:rPr>
              <a:t>WavCaps</a:t>
            </a:r>
            <a:r>
              <a:rPr lang="en-GB" dirty="0"/>
              <a:t>:</a:t>
            </a:r>
          </a:p>
          <a:p>
            <a:r>
              <a:rPr lang="en-GB" dirty="0"/>
              <a:t>Paper: https://arxiv.org/abs/2303.17395</a:t>
            </a:r>
          </a:p>
          <a:p>
            <a:r>
              <a:rPr lang="en-GB" dirty="0"/>
              <a:t>Code: https://github.com/xinhaomei/wavcaps</a:t>
            </a:r>
            <a:r>
              <a:rPr lang="en-GB" b="1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173553-BA16-6C1F-49F2-BD2FCF917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415" y="163522"/>
            <a:ext cx="1588609" cy="4642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453A9B-FDEC-6F55-3B5A-9C9E2BF50715}"/>
              </a:ext>
            </a:extLst>
          </p:cNvPr>
          <p:cNvSpPr txBox="1"/>
          <p:nvPr/>
        </p:nvSpPr>
        <p:spPr>
          <a:xfrm>
            <a:off x="603594" y="2906847"/>
            <a:ext cx="44454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Paper/code/demos at project page:</a:t>
            </a:r>
          </a:p>
          <a:p>
            <a:r>
              <a:rPr lang="en-GB" dirty="0">
                <a:hlinkClick r:id="rId11"/>
              </a:rPr>
              <a:t>https://haoheliu.github.io/SemantiCodec/</a:t>
            </a:r>
            <a:endParaRPr lang="en-GB" dirty="0"/>
          </a:p>
          <a:p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7344DF-F8FD-4E1C-25FD-42E7A4F8CEF4}"/>
              </a:ext>
            </a:extLst>
          </p:cNvPr>
          <p:cNvSpPr txBox="1"/>
          <p:nvPr/>
        </p:nvSpPr>
        <p:spPr>
          <a:xfrm>
            <a:off x="603595" y="2612212"/>
            <a:ext cx="1659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rgbClr val="7030A0"/>
                </a:solidFill>
              </a:rPr>
              <a:t>SemantiCodec</a:t>
            </a:r>
            <a:r>
              <a:rPr lang="en-GB" dirty="0"/>
              <a:t>:</a:t>
            </a:r>
            <a:r>
              <a:rPr lang="en-GB" b="1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CF6FDB-BEB3-52C7-CA84-8C180B1BF8DC}"/>
              </a:ext>
            </a:extLst>
          </p:cNvPr>
          <p:cNvSpPr txBox="1"/>
          <p:nvPr/>
        </p:nvSpPr>
        <p:spPr>
          <a:xfrm>
            <a:off x="6245085" y="4014583"/>
            <a:ext cx="594531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b="1" dirty="0" err="1">
                <a:solidFill>
                  <a:srgbClr val="7030A0"/>
                </a:solidFill>
              </a:rPr>
              <a:t>AudioSetCaps</a:t>
            </a:r>
            <a:r>
              <a:rPr lang="en-GB" sz="1600" dirty="0"/>
              <a:t>:</a:t>
            </a:r>
          </a:p>
          <a:p>
            <a:r>
              <a:rPr lang="en-GB" sz="1600" dirty="0"/>
              <a:t>Data and code: </a:t>
            </a:r>
            <a:r>
              <a:rPr lang="en-GB" sz="1600" dirty="0">
                <a:hlinkClick r:id="rId12"/>
              </a:rPr>
              <a:t>https://github.com/JishengBai/AudioSetCaps</a:t>
            </a:r>
            <a:endParaRPr lang="en-GB" sz="1600" dirty="0"/>
          </a:p>
          <a:p>
            <a:r>
              <a:rPr lang="en-GB" sz="1600" dirty="0">
                <a:hlinkClick r:id="rId13"/>
              </a:rPr>
              <a:t>https://huggingface.co/datasets/baijs/AudioSetCaps</a:t>
            </a:r>
            <a:endParaRPr lang="en-GB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D38D8A-FBBF-CB34-114A-5A8EF08F65F5}"/>
              </a:ext>
            </a:extLst>
          </p:cNvPr>
          <p:cNvSpPr txBox="1"/>
          <p:nvPr/>
        </p:nvSpPr>
        <p:spPr>
          <a:xfrm>
            <a:off x="6245085" y="5381785"/>
            <a:ext cx="7736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Sound-</a:t>
            </a:r>
            <a:r>
              <a:rPr lang="en-GB" b="1" dirty="0" err="1">
                <a:solidFill>
                  <a:srgbClr val="7030A0"/>
                </a:solidFill>
              </a:rPr>
              <a:t>VECaps</a:t>
            </a:r>
            <a:r>
              <a:rPr lang="en-GB" dirty="0"/>
              <a:t>: paper, data &amp; code: </a:t>
            </a:r>
          </a:p>
          <a:p>
            <a:r>
              <a:rPr lang="en" altLang="zh-CN" sz="1800" dirty="0">
                <a:hlinkClick r:id="rId14"/>
              </a:rPr>
              <a:t>https://yyua8222.github.io/Sound-VECaps-demo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C887AC-4E13-05A1-721B-E98BE4FAAA84}"/>
              </a:ext>
            </a:extLst>
          </p:cNvPr>
          <p:cNvSpPr txBox="1"/>
          <p:nvPr/>
        </p:nvSpPr>
        <p:spPr>
          <a:xfrm>
            <a:off x="6245085" y="2660366"/>
            <a:ext cx="525523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rgbClr val="7030A0"/>
                </a:solidFill>
              </a:rPr>
              <a:t>WavJourney</a:t>
            </a:r>
            <a:r>
              <a:rPr lang="en-GB" b="1" dirty="0"/>
              <a:t>:</a:t>
            </a:r>
          </a:p>
          <a:p>
            <a:r>
              <a:rPr lang="en-GB" sz="1600" dirty="0"/>
              <a:t>Paper:</a:t>
            </a:r>
            <a:r>
              <a:rPr lang="en-GB" sz="1600" b="1" dirty="0"/>
              <a:t> </a:t>
            </a:r>
            <a:r>
              <a:rPr lang="en-GB" sz="1600" dirty="0">
                <a:hlinkClick r:id="rId15"/>
              </a:rPr>
              <a:t>https://arxiv.org/abs/2307.14335</a:t>
            </a:r>
            <a:endParaRPr lang="en-GB" sz="1600" dirty="0"/>
          </a:p>
          <a:p>
            <a:r>
              <a:rPr lang="en-GB" sz="1600" dirty="0"/>
              <a:t>Code:</a:t>
            </a:r>
            <a:r>
              <a:rPr lang="en-GB" sz="1600" b="1" dirty="0"/>
              <a:t> </a:t>
            </a:r>
            <a:r>
              <a:rPr lang="en-GB" sz="1600" dirty="0">
                <a:hlinkClick r:id="rId16"/>
              </a:rPr>
              <a:t>https://github.com/Audio-AGI/WavJourney</a:t>
            </a:r>
            <a:endParaRPr lang="en-GB" sz="1600" dirty="0"/>
          </a:p>
          <a:p>
            <a:r>
              <a:rPr lang="en-US" altLang="zh-CN" sz="1600" dirty="0"/>
              <a:t>Demo</a:t>
            </a:r>
            <a:r>
              <a:rPr lang="en-GB" sz="1600" dirty="0"/>
              <a:t>:</a:t>
            </a:r>
            <a:r>
              <a:rPr lang="en-GB" sz="1600" b="1" dirty="0"/>
              <a:t> </a:t>
            </a:r>
            <a:r>
              <a:rPr lang="en-GB" sz="1600" dirty="0">
                <a:hlinkClick r:id="rId17"/>
              </a:rPr>
              <a:t>https://huggingface.co/spaces/Audio-AGI/WavJourney</a:t>
            </a:r>
            <a:r>
              <a:rPr lang="en-GB" sz="1600" b="1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4F54573-69DB-04AA-95DB-8CE0DC372E80}"/>
              </a:ext>
            </a:extLst>
          </p:cNvPr>
          <p:cNvSpPr txBox="1">
            <a:spLocks/>
          </p:cNvSpPr>
          <p:nvPr/>
        </p:nvSpPr>
        <p:spPr>
          <a:xfrm>
            <a:off x="6245085" y="751682"/>
            <a:ext cx="5793023" cy="587634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8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7030A0"/>
                </a:solidFill>
              </a:rPr>
              <a:t>AudioLDM2</a:t>
            </a:r>
            <a:r>
              <a:rPr lang="en-US" sz="2000" b="1" dirty="0"/>
              <a:t>: </a:t>
            </a:r>
            <a:endParaRPr lang="en-GB" sz="20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Project Page: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8"/>
              </a:rPr>
              <a:t>https://audioldm.github.io/audioldm2/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A4674FF-2411-280D-C6DE-AD9D15D29714}"/>
              </a:ext>
            </a:extLst>
          </p:cNvPr>
          <p:cNvSpPr txBox="1">
            <a:spLocks/>
          </p:cNvSpPr>
          <p:nvPr/>
        </p:nvSpPr>
        <p:spPr>
          <a:xfrm>
            <a:off x="6264962" y="1412712"/>
            <a:ext cx="5098829" cy="562478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8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7030A0"/>
                </a:solidFill>
              </a:rPr>
              <a:t>APT</a:t>
            </a:r>
            <a:r>
              <a:rPr lang="en-US" sz="2000" b="1" dirty="0"/>
              <a:t>: </a:t>
            </a:r>
            <a:endParaRPr lang="en-GB" sz="20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Code: </a:t>
            </a:r>
            <a:r>
              <a:rPr lang="en-GB" sz="2000" dirty="0">
                <a:hlinkClick r:id="rId19"/>
              </a:rPr>
              <a:t>https://github.com/JinhuaLiang/APT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F9EEC56-D3A1-1958-4E3F-26FE0636B212}"/>
              </a:ext>
            </a:extLst>
          </p:cNvPr>
          <p:cNvSpPr txBox="1">
            <a:spLocks/>
          </p:cNvSpPr>
          <p:nvPr/>
        </p:nvSpPr>
        <p:spPr>
          <a:xfrm>
            <a:off x="6263651" y="2150614"/>
            <a:ext cx="5177031" cy="543761"/>
          </a:xfrm>
          <a:prstGeom prst="rect">
            <a:avLst/>
          </a:prstGeom>
        </p:spPr>
        <p:txBody>
          <a:bodyPr vert="horz" lIns="0" tIns="45720" rIns="0" bIns="45720" rtlCol="0">
            <a:normAutofit fontScale="77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8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rgbClr val="7030A0"/>
                </a:solidFill>
              </a:rPr>
              <a:t>WavCraft</a:t>
            </a:r>
            <a:r>
              <a:rPr lang="en-US" sz="2000" b="1" dirty="0"/>
              <a:t>: </a:t>
            </a:r>
            <a:endParaRPr lang="en-GB" sz="20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Code: </a:t>
            </a:r>
            <a:r>
              <a:rPr lang="en-GB" sz="2000" dirty="0">
                <a:hlinkClick r:id="rId20"/>
              </a:rPr>
              <a:t>https://github.com/JinhuaLiang/WavCraft</a:t>
            </a:r>
            <a:endParaRPr lang="en-GB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18E2615-0D1A-68D9-12BE-ADB34ADFBA12}"/>
              </a:ext>
            </a:extLst>
          </p:cNvPr>
          <p:cNvSpPr txBox="1">
            <a:spLocks/>
          </p:cNvSpPr>
          <p:nvPr/>
        </p:nvSpPr>
        <p:spPr>
          <a:xfrm>
            <a:off x="616940" y="3585119"/>
            <a:ext cx="5028486" cy="1132273"/>
          </a:xfrm>
          <a:prstGeom prst="rect">
            <a:avLst/>
          </a:prstGeom>
        </p:spPr>
        <p:txBody>
          <a:bodyPr vert="horz" lIns="0" tIns="45720" rIns="0" bIns="45720" rtlCol="0">
            <a:normAutofit fontScale="70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8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30303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solidFill>
                  <a:srgbClr val="7030A0"/>
                </a:solidFill>
              </a:rPr>
              <a:t>AudioSep</a:t>
            </a:r>
            <a:r>
              <a:rPr lang="en-US" sz="2000" b="1" dirty="0"/>
              <a:t>: </a:t>
            </a:r>
            <a:endParaRPr lang="en-GB" sz="20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Code: </a:t>
            </a:r>
            <a:r>
              <a:rPr lang="en-GB" sz="2000" dirty="0">
                <a:hlinkClick r:id="rId21"/>
              </a:rPr>
              <a:t>https://github.com/Audio-AGI/AudioSep</a:t>
            </a:r>
            <a:endParaRPr lang="en-GB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GB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>
                <a:solidFill>
                  <a:srgbClr val="7030A0"/>
                </a:solidFill>
              </a:rPr>
              <a:t>RFM-EDITING</a:t>
            </a:r>
            <a:r>
              <a:rPr lang="en-US" sz="2000" b="1" dirty="0"/>
              <a:t>: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hlinkClick r:id="rId22"/>
              </a:rPr>
              <a:t>https://katelin-glt.github.io/RFM-Editing-Demo/</a:t>
            </a:r>
            <a:endParaRPr lang="en-US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7A322C-9672-9D02-45BA-D9664EAF3977}"/>
              </a:ext>
            </a:extLst>
          </p:cNvPr>
          <p:cNvSpPr txBox="1"/>
          <p:nvPr/>
        </p:nvSpPr>
        <p:spPr>
          <a:xfrm>
            <a:off x="6263651" y="5996016"/>
            <a:ext cx="7736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>
                <a:solidFill>
                  <a:srgbClr val="7030A0"/>
                </a:solidFill>
              </a:rPr>
              <a:t>GCDance</a:t>
            </a:r>
            <a:r>
              <a:rPr lang="en-GB" dirty="0"/>
              <a:t>: paper, data &amp; code: </a:t>
            </a:r>
          </a:p>
          <a:p>
            <a:r>
              <a:rPr lang="en-GB" dirty="0">
                <a:hlinkClick r:id="rId23"/>
              </a:rPr>
              <a:t>https://xinranliu7715.github.io/gcdance/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79EDDD-BAF6-DF86-71E5-E733EE4BA01A}"/>
              </a:ext>
            </a:extLst>
          </p:cNvPr>
          <p:cNvSpPr txBox="1"/>
          <p:nvPr/>
        </p:nvSpPr>
        <p:spPr>
          <a:xfrm>
            <a:off x="6228504" y="4936711"/>
            <a:ext cx="5490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rgbClr val="7030A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SFM-Adapter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4"/>
              </a:rPr>
              <a:t>https://ychenn1.github.io/SFM-Adapter/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667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42.06791305541992,&quot;left&quot;:111,&quot;top&quot;:229.225,&quot;width&quot;:338.0929130554199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42.06791305541992,&quot;left&quot;:111,&quot;top&quot;:229.225,&quot;width&quot;:338.0929130554199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42.06791305541992,&quot;left&quot;:111,&quot;top&quot;:229.225,&quot;width&quot;:338.0929130554199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42.06791305541992,&quot;left&quot;:111,&quot;top&quot;:229.225,&quot;width&quot;:338.0929130554199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42.06791305541992,&quot;left&quot;:111,&quot;top&quot;:229.225,&quot;width&quot;:338.0929130554199}"/>
</p:tagLst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University main">
  <a:themeElements>
    <a:clrScheme name="Custom 1">
      <a:dk1>
        <a:srgbClr val="203D75"/>
      </a:dk1>
      <a:lt1>
        <a:srgbClr val="FFFFFF"/>
      </a:lt1>
      <a:dk2>
        <a:srgbClr val="1F497D"/>
      </a:dk2>
      <a:lt2>
        <a:srgbClr val="A59E94"/>
      </a:lt2>
      <a:accent1>
        <a:srgbClr val="006AA0"/>
      </a:accent1>
      <a:accent2>
        <a:srgbClr val="BD0F30"/>
      </a:accent2>
      <a:accent3>
        <a:srgbClr val="9DAC24"/>
      </a:accent3>
      <a:accent4>
        <a:srgbClr val="672669"/>
      </a:accent4>
      <a:accent5>
        <a:srgbClr val="328C9E"/>
      </a:accent5>
      <a:accent6>
        <a:srgbClr val="EC7520"/>
      </a:accent6>
      <a:hlink>
        <a:srgbClr val="006AA0"/>
      </a:hlink>
      <a:folHlink>
        <a:srgbClr val="67266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>
            <a:solidFill>
              <a:srgbClr val="556169"/>
            </a:solidFill>
            <a:latin typeface="Georgia"/>
            <a:cs typeface="Georgi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niversity main" id="{BC17846F-8EF9-4DDB-B0DF-BB903B827ADD}" vid="{2597B1F8-F21E-4D86-B0C7-9E3FD97616E7}"/>
    </a:ext>
  </a:extLst>
</a:theme>
</file>

<file path=ppt/theme/theme3.xml><?xml version="1.0" encoding="utf-8"?>
<a:theme xmlns:a="http://schemas.openxmlformats.org/drawingml/2006/main" name="1_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>
          <a:solidFill>
            <a:schemeClr val="phClr"/>
          </a:solidFill>
          <a:prstDash val="solid"/>
        </a:ln>
        <a:ln w="15875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A938DCB-C3B9-4562-BE37-F14763DFCD72}">
  <we:reference id="wa200000113" version="1.0.0.0" store="en-001" storeType="OMEX"/>
  <we:alternateReferences>
    <we:reference id="wa200000113" version="1.0.0.0" store="en-00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85071711CE4A45B42500DFA915E756" ma:contentTypeVersion="18" ma:contentTypeDescription="Create a new document." ma:contentTypeScope="" ma:versionID="5cdb7a91f55ff1940f9add044d23d5e2">
  <xsd:schema xmlns:xsd="http://www.w3.org/2001/XMLSchema" xmlns:xs="http://www.w3.org/2001/XMLSchema" xmlns:p="http://schemas.microsoft.com/office/2006/metadata/properties" xmlns:ns3="7ed5784c-4c6f-4d46-97dc-4c26ee444e08" xmlns:ns4="ea1cffe9-b1fc-4d09-be3f-916ceaf407fd" targetNamespace="http://schemas.microsoft.com/office/2006/metadata/properties" ma:root="true" ma:fieldsID="be7b445b19dd679043e18536c6266bbd" ns3:_="" ns4:_="">
    <xsd:import namespace="7ed5784c-4c6f-4d46-97dc-4c26ee444e08"/>
    <xsd:import namespace="ea1cffe9-b1fc-4d09-be3f-916ceaf407f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Location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d5784c-4c6f-4d46-97dc-4c26ee444e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1cffe9-b1fc-4d09-be3f-916ceaf407f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ed5784c-4c6f-4d46-97dc-4c26ee444e08" xsi:nil="true"/>
  </documentManagement>
</p:properties>
</file>

<file path=customXml/itemProps1.xml><?xml version="1.0" encoding="utf-8"?>
<ds:datastoreItem xmlns:ds="http://schemas.openxmlformats.org/officeDocument/2006/customXml" ds:itemID="{CBF43FE2-0CB2-47F8-85E9-B3E6DB4DED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d5784c-4c6f-4d46-97dc-4c26ee444e08"/>
    <ds:schemaRef ds:uri="ea1cffe9-b1fc-4d09-be3f-916ceaf407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E92D906-E0F6-4699-BD0F-A258B09852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DA1E74-1227-4018-B582-94AF42BB3D8C}">
  <ds:schemaRefs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purl.org/dc/terms/"/>
    <ds:schemaRef ds:uri="http://www.w3.org/XML/1998/namespace"/>
    <ds:schemaRef ds:uri="ea1cffe9-b1fc-4d09-be3f-916ceaf407fd"/>
    <ds:schemaRef ds:uri="7ed5784c-4c6f-4d46-97dc-4c26ee444e08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6b902693-1074-40aa-9e21-d89446a2ebb5}" enabled="0" method="" siteId="{6b902693-1074-40aa-9e21-d89446a2ebb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25425</TotalTime>
  <Words>5329</Words>
  <Application>Microsoft Office PowerPoint</Application>
  <PresentationFormat>Widescreen</PresentationFormat>
  <Paragraphs>625</Paragraphs>
  <Slides>48</Slides>
  <Notes>9</Notes>
  <HiddenSlides>0</HiddenSlides>
  <MMClips>67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48</vt:i4>
      </vt:variant>
    </vt:vector>
  </HeadingPairs>
  <TitlesOfParts>
    <vt:vector size="70" baseType="lpstr">
      <vt:lpstr>-apple-system</vt:lpstr>
      <vt:lpstr>等线</vt:lpstr>
      <vt:lpstr>Inter</vt:lpstr>
      <vt:lpstr>Lucida Grande</vt:lpstr>
      <vt:lpstr>Noto Sans Med</vt:lpstr>
      <vt:lpstr>Space Grotesk</vt:lpstr>
      <vt:lpstr>Aptos</vt:lpstr>
      <vt:lpstr>Aptos Display</vt:lpstr>
      <vt:lpstr>Arial</vt:lpstr>
      <vt:lpstr>Calibri</vt:lpstr>
      <vt:lpstr>Cambria Math</vt:lpstr>
      <vt:lpstr>Georgia</vt:lpstr>
      <vt:lpstr>Noto Sans</vt:lpstr>
      <vt:lpstr>Open Sans</vt:lpstr>
      <vt:lpstr>Times New Roman</vt:lpstr>
      <vt:lpstr>Wingdings</vt:lpstr>
      <vt:lpstr>Retrospect</vt:lpstr>
      <vt:lpstr>University main</vt:lpstr>
      <vt:lpstr>1_Retrospect</vt:lpstr>
      <vt:lpstr>Office Theme</vt:lpstr>
      <vt:lpstr>2_Retrospect</vt:lpstr>
      <vt:lpstr>1_Office Theme</vt:lpstr>
      <vt:lpstr>Large Audio-Language Models and Applications</vt:lpstr>
      <vt:lpstr>Many thanks to…</vt:lpstr>
      <vt:lpstr>Outline</vt:lpstr>
      <vt:lpstr>(Large) Audio Models</vt:lpstr>
      <vt:lpstr>(Large) Audio Models</vt:lpstr>
      <vt:lpstr>Large Language Models (LLMs)</vt:lpstr>
      <vt:lpstr>Large Language Models (LLMs)</vt:lpstr>
      <vt:lpstr>Large Audio-Language Models: Why? </vt:lpstr>
      <vt:lpstr>Large Audio Language Models - Examples </vt:lpstr>
      <vt:lpstr>(Large) Audio-Language Datasets</vt:lpstr>
      <vt:lpstr>Large Audio-Language Models- Recent Progress</vt:lpstr>
      <vt:lpstr>Trends and Open Questions in LLAMs </vt:lpstr>
      <vt:lpstr>Typical Methods for Fusing Audio and Language</vt:lpstr>
      <vt:lpstr>Task 1: Audio to Text Generation </vt:lpstr>
      <vt:lpstr>An Example: CNN-Transformer Encoder-Decoder </vt:lpstr>
      <vt:lpstr>Audio Captioning Demos</vt:lpstr>
      <vt:lpstr>Task 2: Audio Question Answering &amp; Reasoning</vt:lpstr>
      <vt:lpstr>Audio Reasoning – APT</vt:lpstr>
      <vt:lpstr>APT – Demos</vt:lpstr>
      <vt:lpstr>Task 3: Text to Audio Generation</vt:lpstr>
      <vt:lpstr>AudioLDM</vt:lpstr>
      <vt:lpstr>AudioLDM 2 - Architecture</vt:lpstr>
      <vt:lpstr>AudioLDM 2 - Demo</vt:lpstr>
      <vt:lpstr>WavJourney – Storytelling </vt:lpstr>
      <vt:lpstr>WavJourney – Sound Demo for Science Fiction Storytelling</vt:lpstr>
      <vt:lpstr>DreamAudio – Customised Text to Audio Generation</vt:lpstr>
      <vt:lpstr>Controllable Music to Dance Generation</vt:lpstr>
      <vt:lpstr>GCDance - Demo</vt:lpstr>
      <vt:lpstr>GCDance – More Demo</vt:lpstr>
      <vt:lpstr>PowerPoint Presentation</vt:lpstr>
      <vt:lpstr>Task 4: Language-Queried Audio Source Separation</vt:lpstr>
      <vt:lpstr>Task 4: AudioSep - Architecture</vt:lpstr>
      <vt:lpstr>Task 4: AudioSep - Demo</vt:lpstr>
      <vt:lpstr>Task 4: FlowSep - Motivation</vt:lpstr>
      <vt:lpstr>Task 4: FlowSep - Architecture</vt:lpstr>
      <vt:lpstr>Task 4: FlowSep - Demo</vt:lpstr>
      <vt:lpstr>Task 5: LLMs for Controllable Audio Editing</vt:lpstr>
      <vt:lpstr>RFM-EDITING – Controllable Audio Editing</vt:lpstr>
      <vt:lpstr>PowerPoint Presentation</vt:lpstr>
      <vt:lpstr>Method</vt:lpstr>
      <vt:lpstr>PowerPoint Presentation</vt:lpstr>
      <vt:lpstr>Task 6: Neural Audio Codec</vt:lpstr>
      <vt:lpstr>PowerPoint Presentation</vt:lpstr>
      <vt:lpstr>PowerPoint Presentation</vt:lpstr>
      <vt:lpstr>Dataset: WavCaps/Sound-VECaps/AudioSetCaps</vt:lpstr>
      <vt:lpstr>AudioSetCaps – An Example</vt:lpstr>
      <vt:lpstr>Conclusion &amp; Future Works</vt:lpstr>
      <vt:lpstr>Paper, Codes, Demos, and More,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Turab Iqbal</dc:creator>
  <cp:lastModifiedBy>Wang, Wenwu Prof (CVSSP)</cp:lastModifiedBy>
  <cp:revision>165</cp:revision>
  <dcterms:created xsi:type="dcterms:W3CDTF">2019-11-11T18:26:00Z</dcterms:created>
  <dcterms:modified xsi:type="dcterms:W3CDTF">2026-07-28T17:26:40Z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0x010100E685071711CE4A45B42500DFA915E756</vt:lpwstr>
  </property>
</Properties>
</file>