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4"/>
    <p:sldMasterId id="2147483732" r:id="rId5"/>
    <p:sldMasterId id="2147483772" r:id="rId6"/>
    <p:sldMasterId id="2147483785" r:id="rId7"/>
  </p:sldMasterIdLst>
  <p:notesMasterIdLst>
    <p:notesMasterId r:id="rId51"/>
  </p:notesMasterIdLst>
  <p:handoutMasterIdLst>
    <p:handoutMasterId r:id="rId52"/>
  </p:handoutMasterIdLst>
  <p:sldIdLst>
    <p:sldId id="256" r:id="rId8"/>
    <p:sldId id="444" r:id="rId9"/>
    <p:sldId id="257" r:id="rId10"/>
    <p:sldId id="642" r:id="rId11"/>
    <p:sldId id="641" r:id="rId12"/>
    <p:sldId id="652" r:id="rId13"/>
    <p:sldId id="516" r:id="rId14"/>
    <p:sldId id="525" r:id="rId15"/>
    <p:sldId id="647" r:id="rId16"/>
    <p:sldId id="643" r:id="rId17"/>
    <p:sldId id="640" r:id="rId18"/>
    <p:sldId id="529" r:id="rId19"/>
    <p:sldId id="604" r:id="rId20"/>
    <p:sldId id="637" r:id="rId21"/>
    <p:sldId id="653" r:id="rId22"/>
    <p:sldId id="603" r:id="rId23"/>
    <p:sldId id="648" r:id="rId24"/>
    <p:sldId id="258" r:id="rId25"/>
    <p:sldId id="305" r:id="rId26"/>
    <p:sldId id="563" r:id="rId27"/>
    <p:sldId id="624" r:id="rId28"/>
    <p:sldId id="616" r:id="rId29"/>
    <p:sldId id="622" r:id="rId30"/>
    <p:sldId id="310" r:id="rId31"/>
    <p:sldId id="319" r:id="rId32"/>
    <p:sldId id="575" r:id="rId33"/>
    <p:sldId id="580" r:id="rId34"/>
    <p:sldId id="597" r:id="rId35"/>
    <p:sldId id="629" r:id="rId36"/>
    <p:sldId id="612" r:id="rId37"/>
    <p:sldId id="654" r:id="rId38"/>
    <p:sldId id="265" r:id="rId39"/>
    <p:sldId id="377" r:id="rId40"/>
    <p:sldId id="346" r:id="rId41"/>
    <p:sldId id="347" r:id="rId42"/>
    <p:sldId id="634" r:id="rId43"/>
    <p:sldId id="633" r:id="rId44"/>
    <p:sldId id="606" r:id="rId45"/>
    <p:sldId id="625" r:id="rId46"/>
    <p:sldId id="646" r:id="rId47"/>
    <p:sldId id="574" r:id="rId48"/>
    <p:sldId id="342" r:id="rId49"/>
    <p:sldId id="339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62626"/>
    <a:srgbClr val="002868"/>
    <a:srgbClr val="B7DE82"/>
    <a:srgbClr val="026981"/>
    <a:srgbClr val="E0E2E8"/>
    <a:srgbClr val="5787C1"/>
    <a:srgbClr val="CC8ABF"/>
    <a:srgbClr val="CF91C3"/>
    <a:srgbClr val="BCE08C"/>
    <a:srgbClr val="FF717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55BBD4D-7B99-4004-87E5-8CE8D4AA2B3D}" v="24" dt="2026-01-25T07:22:59.603"/>
    <p1510:client id="{B203AD35-A1C4-4F22-8F1D-2B9043448A5C}" v="1" dt="2026-01-25T07:30:43.53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22" autoAdjust="0"/>
    <p:restoredTop sz="94660"/>
  </p:normalViewPr>
  <p:slideViewPr>
    <p:cSldViewPr snapToGrid="0">
      <p:cViewPr varScale="1">
        <p:scale>
          <a:sx n="64" d="100"/>
          <a:sy n="64" d="100"/>
        </p:scale>
        <p:origin x="672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presProps" Target="presProps.xml"/><Relationship Id="rId58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tableStyles" Target="tableStyles.xml"/><Relationship Id="rId8" Type="http://schemas.openxmlformats.org/officeDocument/2006/relationships/slide" Target="slides/slide1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microsoft.com/office/2016/11/relationships/changesInfo" Target="changesInfos/changesInfo1.xml"/><Relationship Id="rId10" Type="http://schemas.openxmlformats.org/officeDocument/2006/relationships/slide" Target="slides/slide3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ang, Wenwu Prof (CVSSP)" userId="5cff3a9f-d89f-4d7f-90a1-7b9ace01e059" providerId="ADAL" clId="{5B924EE8-7FEA-4B02-AC37-A7961B929244}"/>
    <pc:docChg chg="undo custSel modSld">
      <pc:chgData name="Wang, Wenwu Prof (CVSSP)" userId="5cff3a9f-d89f-4d7f-90a1-7b9ace01e059" providerId="ADAL" clId="{5B924EE8-7FEA-4B02-AC37-A7961B929244}" dt="2026-01-25T07:31:32.687" v="55" actId="20577"/>
      <pc:docMkLst>
        <pc:docMk/>
      </pc:docMkLst>
      <pc:sldChg chg="modSp mod">
        <pc:chgData name="Wang, Wenwu Prof (CVSSP)" userId="5cff3a9f-d89f-4d7f-90a1-7b9ace01e059" providerId="ADAL" clId="{5B924EE8-7FEA-4B02-AC37-A7961B929244}" dt="2026-01-25T07:28:04.951" v="1" actId="20577"/>
        <pc:sldMkLst>
          <pc:docMk/>
          <pc:sldMk cId="1167556824" sldId="257"/>
        </pc:sldMkLst>
        <pc:spChg chg="mod">
          <ac:chgData name="Wang, Wenwu Prof (CVSSP)" userId="5cff3a9f-d89f-4d7f-90a1-7b9ace01e059" providerId="ADAL" clId="{5B924EE8-7FEA-4B02-AC37-A7961B929244}" dt="2026-01-25T07:28:04.951" v="1" actId="20577"/>
          <ac:spMkLst>
            <pc:docMk/>
            <pc:sldMk cId="1167556824" sldId="257"/>
            <ac:spMk id="2" creationId="{7BF871AB-63D9-5E76-3542-7B6E101019FD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8:42.918" v="15" actId="20577"/>
        <pc:sldMkLst>
          <pc:docMk/>
          <pc:sldMk cId="3433676710" sldId="604"/>
        </pc:sldMkLst>
        <pc:spChg chg="mod">
          <ac:chgData name="Wang, Wenwu Prof (CVSSP)" userId="5cff3a9f-d89f-4d7f-90a1-7b9ace01e059" providerId="ADAL" clId="{5B924EE8-7FEA-4B02-AC37-A7961B929244}" dt="2026-01-25T07:28:42.918" v="15" actId="20577"/>
          <ac:spMkLst>
            <pc:docMk/>
            <pc:sldMk cId="3433676710" sldId="604"/>
            <ac:spMk id="2" creationId="{53384AA2-FDC5-9140-E759-5BA535F19BAF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31:32.687" v="55" actId="20577"/>
        <pc:sldMkLst>
          <pc:docMk/>
          <pc:sldMk cId="2789641263" sldId="606"/>
        </pc:sldMkLst>
        <pc:spChg chg="mod">
          <ac:chgData name="Wang, Wenwu Prof (CVSSP)" userId="5cff3a9f-d89f-4d7f-90a1-7b9ace01e059" providerId="ADAL" clId="{5B924EE8-7FEA-4B02-AC37-A7961B929244}" dt="2026-01-25T07:31:32.687" v="55" actId="20577"/>
          <ac:spMkLst>
            <pc:docMk/>
            <pc:sldMk cId="2789641263" sldId="606"/>
            <ac:spMk id="12" creationId="{80E90C62-4940-7EC4-905A-DFD28EE6BCDD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9:02.057" v="25" actId="20577"/>
        <pc:sldMkLst>
          <pc:docMk/>
          <pc:sldMk cId="3347847795" sldId="637"/>
        </pc:sldMkLst>
        <pc:spChg chg="mod">
          <ac:chgData name="Wang, Wenwu Prof (CVSSP)" userId="5cff3a9f-d89f-4d7f-90a1-7b9ace01e059" providerId="ADAL" clId="{5B924EE8-7FEA-4B02-AC37-A7961B929244}" dt="2026-01-25T07:29:02.057" v="25" actId="20577"/>
          <ac:spMkLst>
            <pc:docMk/>
            <pc:sldMk cId="3347847795" sldId="637"/>
            <ac:spMk id="2" creationId="{75A1A2EB-0794-EE5B-686A-ED7E5D28DEBE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8:30.517" v="8" actId="20577"/>
        <pc:sldMkLst>
          <pc:docMk/>
          <pc:sldMk cId="3575465053" sldId="640"/>
        </pc:sldMkLst>
        <pc:spChg chg="mod">
          <ac:chgData name="Wang, Wenwu Prof (CVSSP)" userId="5cff3a9f-d89f-4d7f-90a1-7b9ace01e059" providerId="ADAL" clId="{5B924EE8-7FEA-4B02-AC37-A7961B929244}" dt="2026-01-25T07:28:30.517" v="8" actId="20577"/>
          <ac:spMkLst>
            <pc:docMk/>
            <pc:sldMk cId="3575465053" sldId="640"/>
            <ac:spMk id="2" creationId="{AB70C9A9-0B93-9928-6460-54DB83E9AC4B}"/>
          </ac:spMkLst>
        </pc:spChg>
      </pc:sldChg>
      <pc:sldChg chg="modSp mod">
        <pc:chgData name="Wang, Wenwu Prof (CVSSP)" userId="5cff3a9f-d89f-4d7f-90a1-7b9ace01e059" providerId="ADAL" clId="{5B924EE8-7FEA-4B02-AC37-A7961B929244}" dt="2026-01-25T07:29:37.228" v="44" actId="20577"/>
        <pc:sldMkLst>
          <pc:docMk/>
          <pc:sldMk cId="1858065215" sldId="653"/>
        </pc:sldMkLst>
        <pc:spChg chg="mod">
          <ac:chgData name="Wang, Wenwu Prof (CVSSP)" userId="5cff3a9f-d89f-4d7f-90a1-7b9ace01e059" providerId="ADAL" clId="{5B924EE8-7FEA-4B02-AC37-A7961B929244}" dt="2026-01-25T07:29:37.228" v="44" actId="20577"/>
          <ac:spMkLst>
            <pc:docMk/>
            <pc:sldMk cId="1858065215" sldId="653"/>
            <ac:spMk id="2" creationId="{61D619BB-0FF7-985D-EDC7-E7DBA0171B7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F980EEF-608E-7B42-BC01-8DD6E4D7822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888D2-0A9C-534D-BE8B-436FE47670E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27C03A6-A8E5-9145-9FEE-056A402B6174}" type="datetimeFigureOut">
              <a:rPr lang="x-none" smtClean="0"/>
              <a:t>1/25/2026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D3295-AC9B-4141-B8B4-18F18FCE6CA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5E1B23-69E8-7D43-B0CB-F01802415E3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529621-7F36-B747-BADB-FAA3CD64EC8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6364882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0ACE87-6294-49C3-9680-151367EFDF85}" type="datetimeFigureOut">
              <a:rPr lang="en-GB" smtClean="0"/>
              <a:t>25/01/2026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E7B09-9038-4375-9CAC-C41004D65C2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369222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3663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76456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09B452-CB09-AE4E-BEB1-E00DB0CB5D78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380169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2FA657-F700-5B4B-BC2E-C29184ECD2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95551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51289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10310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19550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9495755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1095257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UniversityofSurreyColourPowerpoint.jpg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22548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8419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Clean White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9674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7170326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826251" y="1600201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4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8669400" y="1600200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826251" y="3277118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10184733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38042"/>
            <a:ext cx="4910667" cy="4525963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r>
              <a:rPr lang="en-US" dirty="0"/>
              <a:t>Drop picture here</a:t>
            </a:r>
          </a:p>
        </p:txBody>
      </p:sp>
    </p:spTree>
    <p:extLst>
      <p:ext uri="{BB962C8B-B14F-4D97-AF65-F5344CB8AC3E}">
        <p14:creationId xmlns:p14="http://schemas.microsoft.com/office/powerpoint/2010/main" val="17274704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6167" y="1638042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609600" y="1655723"/>
            <a:ext cx="1639949" cy="1524518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1 here.</a:t>
            </a:r>
          </a:p>
        </p:txBody>
      </p:sp>
      <p:sp>
        <p:nvSpPr>
          <p:cNvPr id="15" name="Picture Placeholder 6"/>
          <p:cNvSpPr>
            <a:spLocks noGrp="1"/>
          </p:cNvSpPr>
          <p:nvPr>
            <p:ph type="pic" sz="quarter" idx="15" hasCustomPrompt="1"/>
          </p:nvPr>
        </p:nvSpPr>
        <p:spPr>
          <a:xfrm>
            <a:off x="2452749" y="1655722"/>
            <a:ext cx="3035456" cy="1524518"/>
          </a:xfrm>
        </p:spPr>
        <p:txBody>
          <a:bodyPr>
            <a:normAutofit/>
          </a:bodyPr>
          <a:lstStyle>
            <a:lvl1pPr>
              <a:defRPr sz="1000"/>
            </a:lvl1pPr>
          </a:lstStyle>
          <a:p>
            <a:r>
              <a:rPr lang="en-US" dirty="0"/>
              <a:t>Drop picture 2 here.</a:t>
            </a:r>
          </a:p>
        </p:txBody>
      </p:sp>
      <p:sp>
        <p:nvSpPr>
          <p:cNvPr id="16" name="Picture Placeholder 6"/>
          <p:cNvSpPr>
            <a:spLocks noGrp="1"/>
          </p:cNvSpPr>
          <p:nvPr>
            <p:ph type="pic" sz="quarter" idx="16" hasCustomPrompt="1"/>
          </p:nvPr>
        </p:nvSpPr>
        <p:spPr>
          <a:xfrm>
            <a:off x="609600" y="3332640"/>
            <a:ext cx="4878605" cy="2849045"/>
          </a:xfrm>
        </p:spPr>
        <p:txBody>
          <a:bodyPr>
            <a:normAutofit/>
          </a:bodyPr>
          <a:lstStyle>
            <a:lvl1pPr>
              <a:defRPr sz="1000" baseline="0"/>
            </a:lvl1pPr>
          </a:lstStyle>
          <a:p>
            <a:r>
              <a:rPr lang="en-US" dirty="0"/>
              <a:t>Drop picture 3 here.</a:t>
            </a:r>
          </a:p>
        </p:txBody>
      </p:sp>
    </p:spTree>
    <p:extLst>
      <p:ext uri="{BB962C8B-B14F-4D97-AF65-F5344CB8AC3E}">
        <p14:creationId xmlns:p14="http://schemas.microsoft.com/office/powerpoint/2010/main" val="645501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90675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UniOfSurrey - Standard Slide with 3 Image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6575393"/>
            <a:ext cx="12192000" cy="282607"/>
          </a:xfrm>
          <a:prstGeom prst="rect">
            <a:avLst/>
          </a:prstGeom>
          <a:solidFill>
            <a:srgbClr val="203D7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dirty="0"/>
              <a:t>Headline title goes here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599" y="1643165"/>
            <a:ext cx="6010571" cy="452596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1800">
                <a:solidFill>
                  <a:schemeClr val="tx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rgbClr val="203D75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rgbClr val="556169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rgbClr val="006AA0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rgbClr val="556169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936626"/>
            <a:ext cx="11095256" cy="38417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rgbClr val="556169"/>
                </a:solidFill>
                <a:latin typeface="Georgia"/>
                <a:cs typeface="Georgia"/>
              </a:defRPr>
            </a:lvl1pPr>
          </a:lstStyle>
          <a:p>
            <a:pPr lvl="0"/>
            <a:r>
              <a:rPr lang="en-US" dirty="0"/>
              <a:t>Sub line / Content Title goes here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878002"/>
            <a:ext cx="12240000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hart Placeholder 6"/>
          <p:cNvSpPr>
            <a:spLocks noGrp="1"/>
          </p:cNvSpPr>
          <p:nvPr>
            <p:ph type="chart" sz="quarter" idx="14" hasCustomPrompt="1"/>
          </p:nvPr>
        </p:nvSpPr>
        <p:spPr>
          <a:xfrm>
            <a:off x="6800851" y="1643063"/>
            <a:ext cx="4936067" cy="4525962"/>
          </a:xfrm>
        </p:spPr>
        <p:txBody>
          <a:bodyPr>
            <a:normAutofit/>
          </a:bodyPr>
          <a:lstStyle>
            <a:lvl1pPr>
              <a:defRPr sz="2000" baseline="0"/>
            </a:lvl1pPr>
          </a:lstStyle>
          <a:p>
            <a:r>
              <a:rPr lang="en-US" dirty="0"/>
              <a:t>Insert Chart</a:t>
            </a:r>
          </a:p>
        </p:txBody>
      </p:sp>
    </p:spTree>
    <p:extLst>
      <p:ext uri="{BB962C8B-B14F-4D97-AF65-F5344CB8AC3E}">
        <p14:creationId xmlns:p14="http://schemas.microsoft.com/office/powerpoint/2010/main" val="248008429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ean White Cover - No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42054" y="2056267"/>
            <a:ext cx="7700209" cy="1098697"/>
          </a:xfrm>
        </p:spPr>
        <p:txBody>
          <a:bodyPr anchor="b">
            <a:noAutofit/>
          </a:bodyPr>
          <a:lstStyle>
            <a:lvl1pPr algn="ctr">
              <a:defRPr sz="2400" baseline="0"/>
            </a:lvl1pPr>
          </a:lstStyle>
          <a:p>
            <a:r>
              <a:rPr lang="en-GB" dirty="0"/>
              <a:t>Presentation title goes here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rgbClr val="203D75"/>
                </a:solidFill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cxnSp>
        <p:nvCxnSpPr>
          <p:cNvPr id="5" name="Straight Connector 4"/>
          <p:cNvCxnSpPr/>
          <p:nvPr/>
        </p:nvCxnSpPr>
        <p:spPr>
          <a:xfrm>
            <a:off x="-7683" y="3287060"/>
            <a:ext cx="12199684" cy="0"/>
          </a:xfrm>
          <a:prstGeom prst="line">
            <a:avLst/>
          </a:prstGeom>
          <a:ln w="6350" cmpd="sng">
            <a:solidFill>
              <a:srgbClr val="203D7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 Placeholder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1552" y="3416300"/>
            <a:ext cx="7700433" cy="9588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 sz="1800" dirty="0">
                <a:solidFill>
                  <a:srgbClr val="82949D"/>
                </a:solidFill>
              </a:rPr>
              <a:t>Presentation subtitle</a:t>
            </a:r>
            <a:r>
              <a:rPr lang="en-GB" sz="1800" baseline="0" dirty="0">
                <a:solidFill>
                  <a:srgbClr val="82949D"/>
                </a:solidFill>
              </a:rPr>
              <a:t> / presenter here</a:t>
            </a:r>
            <a:endParaRPr lang="en-US" sz="1800" dirty="0">
              <a:solidFill>
                <a:srgbClr val="82949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0928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4439428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B945D1-7532-4BA0-BAEE-423339D737AA}" type="datetime1">
              <a:rPr lang="zh-CN" altLang="en-US" smtClean="0"/>
              <a:t>2026/1/25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A3013-7052-4845-90DB-319676B37E4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94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0051" y="732781"/>
            <a:ext cx="10058400" cy="304559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3000" spc="20" baseline="0">
                <a:solidFill>
                  <a:srgbClr val="303030"/>
                </a:solidFill>
                <a:latin typeface="Noto Sans Med" panose="020B0602040504020204" pitchFamily="34"/>
                <a:ea typeface="Noto Sans Med" panose="020B0602040504020204" pitchFamily="34"/>
                <a:cs typeface="Noto Sans Med" panose="020B06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114800"/>
            <a:ext cx="10058400" cy="1483821"/>
          </a:xfrm>
        </p:spPr>
        <p:txBody>
          <a:bodyPr lIns="91440" rIns="91440">
            <a:normAutofit/>
          </a:bodyPr>
          <a:lstStyle>
            <a:lvl1pPr marL="0" indent="0" algn="l">
              <a:spcBef>
                <a:spcPts val="1600"/>
              </a:spcBef>
              <a:buNone/>
              <a:defRPr sz="1600" cap="none" spc="0" baseline="0">
                <a:solidFill>
                  <a:schemeClr val="tx1">
                    <a:lumMod val="85000"/>
                    <a:lumOff val="15000"/>
                  </a:schemeClr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2138312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462707"/>
            <a:ext cx="10058400" cy="748454"/>
          </a:xfrm>
        </p:spPr>
        <p:txBody>
          <a:bodyPr>
            <a:normAutofit/>
          </a:bodyPr>
          <a:lstStyle>
            <a:lvl1pPr>
              <a:defRPr sz="3000" spc="0" baseline="0"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2484408"/>
            <a:ext cx="10058400" cy="3384686"/>
          </a:xfrm>
        </p:spPr>
        <p:txBody>
          <a:bodyPr/>
          <a:lstStyle>
            <a:lvl1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>
              <a:spcBef>
                <a:spcPts val="600"/>
              </a:spcBef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>
              <a:defRPr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0DD70-BC51-E442-BD6E-DE1EBB2022DC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7247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224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1/25/2026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356111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1/25/2026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68721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1/25/2026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4494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E7796F-E992-AB49-9F3C-CB9AC166E5AF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3850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1/25/2026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89623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1/25/2026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8420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1/25/2026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803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2CB7F2-C578-6342-ADD7-56EAEAC2154E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9116808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E8C435-3DE8-6E42-B1C2-A40CD8069EB8}" type="datetime1">
              <a:rPr lang="en-US" smtClean="0"/>
              <a:t>1/25/2026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510718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Text Only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8" name="Shape 2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800">
                <a:latin typeface="+mj-lt"/>
              </a:defRPr>
            </a:lvl1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253797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E4E9E4-0555-BAC5-5954-F0707CC5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2498C8-10A3-7D24-9BE7-55248972613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AE954C-CC42-3A93-51D3-16BD6C7A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1051AD-02E2-3444-9221-D4EDA444F205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AA82DD-223B-2AE8-D707-5A6C9DCCB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DC732E-5696-B4CF-A1DC-1D1BD81E8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60599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0A4EF-C40A-E284-5B4D-7013DD4D0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6062C-0F80-2440-A864-1DE8EFB357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D7F70-C8B5-64D0-2B0A-481AE1BCBC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AF7FE-AECB-6045-983C-ACC6F1B91357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C317E-F577-A943-4BD6-100CD5471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66CF43-31B7-72E4-21BA-0F7A4DF40B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610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09337-FFC3-CE78-2D4A-8CB90593D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701A06-148E-2AA2-4718-12F74C72FC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EE8495-AD90-2069-EE21-9CB4C37BF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1222D-CA44-1146-9844-994FE90E082B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3B0AC-9444-3DFE-39E6-BCD1AEC660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0F36DD-159A-811E-A795-686262C9DF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68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E05D5B-8FBA-5AC7-5490-A25B8C9B8C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068244-A993-5D3E-A07A-7748D8DD0F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1CE0-8A8C-8697-0057-E00D40D55C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9875E2-2E7B-A555-3510-083F85B52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2D3E89-927E-2F48-86A2-CFC4137E2711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78DEF7-2574-A6E4-BD77-743088E7F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6E994E-B5CF-D8B7-7C4F-2A90449D9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863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DEB971-55A9-E14F-90BD-AED37D0E3AE2}" type="datetime1">
              <a:rPr lang="en-US" smtClean="0"/>
              <a:t>1/25/2026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4692035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99962-EF04-87D5-B0F7-D2BBBBC72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98D0A9-AA53-18AC-3FD7-B1CFBB69D7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F99F4B8-D306-7A10-8008-FF7DB60075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7270C4-8ABC-8439-6379-620FA5119F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0247E1-8258-3B49-B633-09ED0F9A64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6DDECAD-A2AA-0B67-EE4A-57BF7CDC81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5E5002-003D-5045-8193-2A7AF37E15D3}" type="datetime1">
              <a:rPr lang="en-US" smtClean="0"/>
              <a:t>1/25/2026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D3311E2-DEBA-3772-A9A2-3713E1EB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63B4B15-A5F6-6F7F-C30F-9C76E9DD75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708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DB2B8-03A9-286A-71F1-2C8F843AF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368339-B389-26B8-1C8F-084BBB792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96008-F237-994F-B4A4-EF16598818FB}" type="datetime1">
              <a:rPr lang="en-US" smtClean="0"/>
              <a:t>1/25/2026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CBE8FC-AEC6-50E6-FC62-F7BE3CA46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5F236A-D1C2-35E7-2F90-3543C8DAB7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9820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2D7FD65-57DE-60E8-54A0-22B844CB0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7AF6D-B611-944B-B2EC-13EF4AE64CA6}" type="datetime1">
              <a:rPr lang="en-US" smtClean="0"/>
              <a:t>1/25/2026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477E3-E5A8-4F14-B476-3E5E43D99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0438-B0F3-6030-9956-15C493E1F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68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269F2-B3A4-90E8-360C-DE0F8EC6C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B5F83A-CE62-81C5-EA20-AA6983A88F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D8DDD-17B7-81D6-F4EF-D27AF48D32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E7C959-7BB0-54D8-0B0D-FF3E7140F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55E69D-380C-7441-B81B-0977F3951660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A1A77-D378-7EFD-F069-C01841500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285CCF-A067-4062-DEF9-22B247501B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659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E9C8-AD80-DE51-98B6-B982E89154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C17E53-5C6A-6E50-DAF7-ADE72AA71F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A99CDC-FBB0-1A54-7DF2-DF7A130572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38F4A19-60E2-AE3B-8A1B-93360B5270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183343-830F-AB4F-8ECF-0F2EFDBA6905}" type="datetime1">
              <a:rPr lang="en-US" smtClean="0"/>
              <a:t>1/25/2026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2342EFB-405B-64C0-7D51-836849BA6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01D2DAC-C849-3127-BA33-756D292C2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5214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3BCF62-5DF3-D954-6F06-47135BDF6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8F3B09-7DC2-24D3-0594-003526BEA5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08CCB7-C15F-4DC4-3594-00316FB661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536F3-AAC4-7846-B93B-7106B5126CF9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1509E5-8D34-D6E6-D7A5-E9F1716F7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9C64B-2F76-D8A4-390D-00747FB09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38092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739CD7-8BF8-906A-731C-D37D1E9C16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EDDA2A3-2844-DB69-9952-DF9EE431C8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76D4C-71C4-2CB4-2AAF-2AF5FDBF0C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D69920-C118-BC47-8AA7-4F4501EEAAEE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D97C-328C-C552-18E2-B215A32FB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B44F60-8433-002D-D3E1-C67823818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4797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07EF52-3F8F-0349-8C5F-C9147E24F004}" type="datetime1">
              <a:rPr lang="en-US" smtClean="0"/>
              <a:t>1/25/2026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0970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24B2C6-2FBF-F240-94AF-0B43EAFB5CFF}" type="datetime1">
              <a:rPr lang="en-US" smtClean="0"/>
              <a:t>1/25/2026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Confirmation Viva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4940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8648C8-4DC2-5F48-B56C-7DB69EBA382D}" type="datetime1">
              <a:rPr lang="en-US" smtClean="0"/>
              <a:t>1/25/2026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1594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262C9816-498D-FC4E-9070-30398940963A}" type="datetime1">
              <a:rPr lang="en-US" smtClean="0"/>
              <a:t>1/25/2026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GB"/>
              <a:t>Confirmation Viva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89936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43AB9-4C91-8A48-82CC-530EEB2794AC}" type="datetime1">
              <a:rPr lang="en-US" smtClean="0"/>
              <a:t>1/25/2026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Confirmation Viva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6729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1/25/2026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387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71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423352"/>
            <a:ext cx="10068376" cy="4132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University of Surrey PowerPoint Template  4:3 format - v2.0 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809" y="6575394"/>
            <a:ext cx="2709697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BB4920C-14D6-47D5-9EC3-453AFF020DD7}" type="datetimeFigureOut">
              <a:rPr lang="en-GB" smtClean="0"/>
              <a:pPr>
                <a:defRPr/>
              </a:pPr>
              <a:t>25/01/2026</a:t>
            </a:fld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69217" y="6575393"/>
            <a:ext cx="2844800" cy="28260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FFFFFF"/>
                </a:solidFill>
                <a:latin typeface="Georgia"/>
                <a:cs typeface="Georgia"/>
              </a:defRPr>
            </a:lvl1pPr>
          </a:lstStyle>
          <a:p>
            <a:pPr>
              <a:defRPr/>
            </a:pPr>
            <a:fld id="{3B3714F0-0F9C-4AEF-868D-B8117487A356}" type="slidenum">
              <a:rPr lang="en-GB" altLang="en-US" smtClean="0"/>
              <a:pPr>
                <a:defRPr/>
              </a:pPr>
              <a:t>‹#›</a:t>
            </a:fld>
            <a:endParaRPr lang="en-GB" altLang="en-US"/>
          </a:p>
        </p:txBody>
      </p:sp>
      <p:sp>
        <p:nvSpPr>
          <p:cNvPr id="15" name="Text Placeholder 14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Do not touch this slide.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This is the slide master and will alter all other slides. 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To create a new slide, select it from the new slide drop down button, top right of the ‘Home’ menu. </a:t>
            </a:r>
          </a:p>
        </p:txBody>
      </p:sp>
      <p:pic>
        <p:nvPicPr>
          <p:cNvPr id="7" name="Picture 6" descr="UniversityofSurreyColourPowerpoint.jpg"/>
          <p:cNvPicPr>
            <a:picLocks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3403" y="230941"/>
            <a:ext cx="1521229" cy="44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384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2000" b="0" kern="1200" cap="none" spc="0" baseline="0">
          <a:ln>
            <a:noFill/>
          </a:ln>
          <a:solidFill>
            <a:srgbClr val="203D75"/>
          </a:solidFill>
          <a:effectLst/>
          <a:latin typeface="Georgia"/>
          <a:ea typeface="+mj-ea"/>
          <a:cs typeface="Georgia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1800" b="0" kern="1200" baseline="0">
          <a:solidFill>
            <a:schemeClr val="tx1"/>
          </a:solidFill>
          <a:latin typeface="Georgia"/>
          <a:ea typeface="+mn-ea"/>
          <a:cs typeface="Georgi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0E2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5787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9" name="Rectangle 8"/>
          <p:cNvSpPr/>
          <p:nvPr userDrawn="1"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rgbClr val="3E70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GB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465828"/>
            <a:ext cx="10058400" cy="7435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484408"/>
            <a:ext cx="10058400" cy="3384686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59C302F2-53EA-3E49-820B-4C082A77FD9C}" type="datetime1">
              <a:rPr lang="en-US" smtClean="0"/>
              <a:t>1/25/2026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r>
              <a:rPr lang="en-GB"/>
              <a:t>Confirmation Viva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fld id="{B82ABAA4-5EBE-4E82-8762-4025E75A148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1193532" y="530151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815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</p:sldLayoutIdLst>
  <p:hf hd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kern="1200" spc="0" baseline="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8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6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rgbClr val="303030"/>
          </a:solidFill>
          <a:latin typeface="Noto Sans" panose="020B0502040504020204" pitchFamily="34"/>
          <a:ea typeface="Noto Sans" panose="020B0502040504020204" pitchFamily="34"/>
          <a:cs typeface="Noto Sans" panose="020B0502040504020204" pitchFamily="34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59CD1EC-8957-431C-37FD-BDAE20E82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935275-FF52-AEE7-FC06-687E0FBF8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F4A5E-76EE-8E64-1A0E-9CA9C1A564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EEAB3C-6C4E-4B46-88CB-0579866B190F}" type="datetime1">
              <a:rPr lang="en-US" smtClean="0"/>
              <a:t>1/25/2026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5C280E-B3F0-E679-DB23-CC23146702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6BDBBA-EE9F-2ED7-8AA0-49897770E1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5906091-764B-6741-AAA8-84AC7CEA20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847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18.png"/><Relationship Id="rId3" Type="http://schemas.microsoft.com/office/2007/relationships/media" Target="../media/media3.wav"/><Relationship Id="rId7" Type="http://schemas.microsoft.com/office/2007/relationships/media" Target="../media/media5.wav"/><Relationship Id="rId12" Type="http://schemas.openxmlformats.org/officeDocument/2006/relationships/image" Target="../media/image17.png"/><Relationship Id="rId2" Type="http://schemas.openxmlformats.org/officeDocument/2006/relationships/audio" Target="../media/media2.wav"/><Relationship Id="rId16" Type="http://schemas.openxmlformats.org/officeDocument/2006/relationships/image" Target="../media/image21.png"/><Relationship Id="rId1" Type="http://schemas.microsoft.com/office/2007/relationships/media" Target="../media/media2.wav"/><Relationship Id="rId6" Type="http://schemas.openxmlformats.org/officeDocument/2006/relationships/audio" Target="../media/media4.wav"/><Relationship Id="rId11" Type="http://schemas.openxmlformats.org/officeDocument/2006/relationships/image" Target="../media/image16.png"/><Relationship Id="rId5" Type="http://schemas.microsoft.com/office/2007/relationships/media" Target="../media/media4.wav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2.xml"/><Relationship Id="rId1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25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0.wav"/><Relationship Id="rId13" Type="http://schemas.openxmlformats.org/officeDocument/2006/relationships/hyperlink" Target="https://arxiv.org/abs/2312.00249" TargetMode="External"/><Relationship Id="rId3" Type="http://schemas.microsoft.com/office/2007/relationships/media" Target="../media/media8.wav"/><Relationship Id="rId7" Type="http://schemas.microsoft.com/office/2007/relationships/media" Target="../media/media10.wav"/><Relationship Id="rId12" Type="http://schemas.openxmlformats.org/officeDocument/2006/relationships/hyperlink" Target="https://github.com/JinhuaLiang/APT" TargetMode="Externa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audio" Target="../media/media9.wav"/><Relationship Id="rId11" Type="http://schemas.openxmlformats.org/officeDocument/2006/relationships/image" Target="../media/image18.png"/><Relationship Id="rId5" Type="http://schemas.microsoft.com/office/2007/relationships/media" Target="../media/media9.wav"/><Relationship Id="rId10" Type="http://schemas.openxmlformats.org/officeDocument/2006/relationships/image" Target="../media/image21.png"/><Relationship Id="rId4" Type="http://schemas.openxmlformats.org/officeDocument/2006/relationships/audio" Target="../media/media8.wav"/><Relationship Id="rId9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5" Type="http://schemas.openxmlformats.org/officeDocument/2006/relationships/image" Target="../media/image33.png"/><Relationship Id="rId4" Type="http://schemas.openxmlformats.org/officeDocument/2006/relationships/image" Target="../media/image2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35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6.wav"/><Relationship Id="rId3" Type="http://schemas.microsoft.com/office/2007/relationships/media" Target="../media/media14.wav"/><Relationship Id="rId7" Type="http://schemas.microsoft.com/office/2007/relationships/media" Target="../media/media16.wav"/><Relationship Id="rId12" Type="http://schemas.openxmlformats.org/officeDocument/2006/relationships/image" Target="../media/image18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audio" Target="../media/media15.wav"/><Relationship Id="rId11" Type="http://schemas.openxmlformats.org/officeDocument/2006/relationships/image" Target="../media/image37.png"/><Relationship Id="rId5" Type="http://schemas.microsoft.com/office/2007/relationships/media" Target="../media/media15.wav"/><Relationship Id="rId10" Type="http://schemas.openxmlformats.org/officeDocument/2006/relationships/image" Target="../media/image21.png"/><Relationship Id="rId4" Type="http://schemas.openxmlformats.org/officeDocument/2006/relationships/audio" Target="../media/media14.wav"/><Relationship Id="rId9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7.xml"/><Relationship Id="rId5" Type="http://schemas.openxmlformats.org/officeDocument/2006/relationships/image" Target="../media/image39.png"/><Relationship Id="rId4" Type="http://schemas.openxmlformats.org/officeDocument/2006/relationships/hyperlink" Target="https://haoheliu.github.io/SemantiCodec/" TargetMode="External"/></Relationships>
</file>

<file path=ppt/slides/_rels/slide33.xml.rels><?xml version="1.0" encoding="UTF-8" standalone="yes"?>
<Relationships xmlns="http://schemas.openxmlformats.org/package/2006/relationships"><Relationship Id="rId13" Type="http://schemas.microsoft.com/office/2007/relationships/media" Target="../media/media23.wav"/><Relationship Id="rId18" Type="http://schemas.openxmlformats.org/officeDocument/2006/relationships/audio" Target="../media/media25.wav"/><Relationship Id="rId26" Type="http://schemas.openxmlformats.org/officeDocument/2006/relationships/audio" Target="../media/media29.wav"/><Relationship Id="rId39" Type="http://schemas.microsoft.com/office/2007/relationships/media" Target="../media/media36.wav"/><Relationship Id="rId21" Type="http://schemas.microsoft.com/office/2007/relationships/media" Target="../media/media27.wav"/><Relationship Id="rId34" Type="http://schemas.openxmlformats.org/officeDocument/2006/relationships/audio" Target="../media/media33.wav"/><Relationship Id="rId42" Type="http://schemas.openxmlformats.org/officeDocument/2006/relationships/hyperlink" Target="https://haoheliu.github.io/SemantiCodec/" TargetMode="External"/><Relationship Id="rId7" Type="http://schemas.microsoft.com/office/2007/relationships/media" Target="../media/media20.wav"/><Relationship Id="rId2" Type="http://schemas.openxmlformats.org/officeDocument/2006/relationships/audio" Target="../media/media17.wav"/><Relationship Id="rId16" Type="http://schemas.openxmlformats.org/officeDocument/2006/relationships/audio" Target="../media/media24.wav"/><Relationship Id="rId20" Type="http://schemas.openxmlformats.org/officeDocument/2006/relationships/audio" Target="../media/media26.wav"/><Relationship Id="rId29" Type="http://schemas.microsoft.com/office/2007/relationships/media" Target="../media/media31.wav"/><Relationship Id="rId41" Type="http://schemas.openxmlformats.org/officeDocument/2006/relationships/slideLayout" Target="../slideLayouts/slideLayout37.xml"/><Relationship Id="rId1" Type="http://schemas.microsoft.com/office/2007/relationships/media" Target="../media/media17.wav"/><Relationship Id="rId6" Type="http://schemas.openxmlformats.org/officeDocument/2006/relationships/audio" Target="../media/media19.wav"/><Relationship Id="rId11" Type="http://schemas.microsoft.com/office/2007/relationships/media" Target="../media/media22.wav"/><Relationship Id="rId24" Type="http://schemas.openxmlformats.org/officeDocument/2006/relationships/audio" Target="../media/media28.wav"/><Relationship Id="rId32" Type="http://schemas.openxmlformats.org/officeDocument/2006/relationships/audio" Target="../media/media32.wav"/><Relationship Id="rId37" Type="http://schemas.microsoft.com/office/2007/relationships/media" Target="../media/media35.wav"/><Relationship Id="rId40" Type="http://schemas.openxmlformats.org/officeDocument/2006/relationships/audio" Target="../media/media36.wav"/><Relationship Id="rId5" Type="http://schemas.microsoft.com/office/2007/relationships/media" Target="../media/media19.wav"/><Relationship Id="rId15" Type="http://schemas.microsoft.com/office/2007/relationships/media" Target="../media/media24.wav"/><Relationship Id="rId23" Type="http://schemas.microsoft.com/office/2007/relationships/media" Target="../media/media28.wav"/><Relationship Id="rId28" Type="http://schemas.openxmlformats.org/officeDocument/2006/relationships/audio" Target="../media/media30.wav"/><Relationship Id="rId36" Type="http://schemas.openxmlformats.org/officeDocument/2006/relationships/audio" Target="../media/media34.wav"/><Relationship Id="rId10" Type="http://schemas.openxmlformats.org/officeDocument/2006/relationships/audio" Target="../media/media21.wav"/><Relationship Id="rId19" Type="http://schemas.microsoft.com/office/2007/relationships/media" Target="../media/media26.wav"/><Relationship Id="rId31" Type="http://schemas.microsoft.com/office/2007/relationships/media" Target="../media/media32.wav"/><Relationship Id="rId4" Type="http://schemas.openxmlformats.org/officeDocument/2006/relationships/audio" Target="../media/media18.wav"/><Relationship Id="rId9" Type="http://schemas.microsoft.com/office/2007/relationships/media" Target="../media/media21.wav"/><Relationship Id="rId14" Type="http://schemas.openxmlformats.org/officeDocument/2006/relationships/audio" Target="../media/media23.wav"/><Relationship Id="rId22" Type="http://schemas.openxmlformats.org/officeDocument/2006/relationships/audio" Target="../media/media27.wav"/><Relationship Id="rId27" Type="http://schemas.microsoft.com/office/2007/relationships/media" Target="../media/media30.wav"/><Relationship Id="rId30" Type="http://schemas.openxmlformats.org/officeDocument/2006/relationships/audio" Target="../media/media31.wav"/><Relationship Id="rId35" Type="http://schemas.microsoft.com/office/2007/relationships/media" Target="../media/media34.wav"/><Relationship Id="rId43" Type="http://schemas.openxmlformats.org/officeDocument/2006/relationships/image" Target="../media/image18.png"/><Relationship Id="rId8" Type="http://schemas.openxmlformats.org/officeDocument/2006/relationships/audio" Target="../media/media20.wav"/><Relationship Id="rId3" Type="http://schemas.microsoft.com/office/2007/relationships/media" Target="../media/media18.wav"/><Relationship Id="rId12" Type="http://schemas.openxmlformats.org/officeDocument/2006/relationships/audio" Target="../media/media22.wav"/><Relationship Id="rId17" Type="http://schemas.microsoft.com/office/2007/relationships/media" Target="../media/media25.wav"/><Relationship Id="rId25" Type="http://schemas.microsoft.com/office/2007/relationships/media" Target="../media/media29.wav"/><Relationship Id="rId33" Type="http://schemas.microsoft.com/office/2007/relationships/media" Target="../media/media33.wav"/><Relationship Id="rId38" Type="http://schemas.openxmlformats.org/officeDocument/2006/relationships/audio" Target="../media/media35.wav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yua8222.github.io/Sound-VECaps-demo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3" Type="http://schemas.openxmlformats.org/officeDocument/2006/relationships/tags" Target="../tags/tag3.xml"/><Relationship Id="rId7" Type="http://schemas.openxmlformats.org/officeDocument/2006/relationships/video" Target="../media/media37.mp4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microsoft.com/office/2007/relationships/media" Target="../media/media37.mp4"/><Relationship Id="rId5" Type="http://schemas.openxmlformats.org/officeDocument/2006/relationships/tags" Target="../tags/tag5.xml"/><Relationship Id="rId10" Type="http://schemas.openxmlformats.org/officeDocument/2006/relationships/image" Target="../media/image48.png"/><Relationship Id="rId4" Type="http://schemas.openxmlformats.org/officeDocument/2006/relationships/tags" Target="../tags/tag4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1.wav"/><Relationship Id="rId13" Type="http://schemas.microsoft.com/office/2007/relationships/media" Target="../media/media44.wav"/><Relationship Id="rId18" Type="http://schemas.openxmlformats.org/officeDocument/2006/relationships/audio" Target="../media/media46.wav"/><Relationship Id="rId26" Type="http://schemas.openxmlformats.org/officeDocument/2006/relationships/image" Target="../media/image54.gif"/><Relationship Id="rId3" Type="http://schemas.microsoft.com/office/2007/relationships/media" Target="../media/media39.wav"/><Relationship Id="rId21" Type="http://schemas.openxmlformats.org/officeDocument/2006/relationships/image" Target="../media/image49.jpg"/><Relationship Id="rId7" Type="http://schemas.microsoft.com/office/2007/relationships/media" Target="../media/media41.wav"/><Relationship Id="rId12" Type="http://schemas.openxmlformats.org/officeDocument/2006/relationships/audio" Target="../media/media43.wav"/><Relationship Id="rId17" Type="http://schemas.microsoft.com/office/2007/relationships/media" Target="../media/media46.wav"/><Relationship Id="rId25" Type="http://schemas.openxmlformats.org/officeDocument/2006/relationships/image" Target="../media/image53.gif"/><Relationship Id="rId2" Type="http://schemas.openxmlformats.org/officeDocument/2006/relationships/audio" Target="../media/media38.wav"/><Relationship Id="rId16" Type="http://schemas.openxmlformats.org/officeDocument/2006/relationships/audio" Target="../media/media45.wav"/><Relationship Id="rId20" Type="http://schemas.openxmlformats.org/officeDocument/2006/relationships/image" Target="../media/image21.png"/><Relationship Id="rId29" Type="http://schemas.openxmlformats.org/officeDocument/2006/relationships/image" Target="../media/image57.gif"/><Relationship Id="rId1" Type="http://schemas.microsoft.com/office/2007/relationships/media" Target="../media/media38.wav"/><Relationship Id="rId6" Type="http://schemas.openxmlformats.org/officeDocument/2006/relationships/audio" Target="../media/media40.wav"/><Relationship Id="rId11" Type="http://schemas.microsoft.com/office/2007/relationships/media" Target="../media/media43.wav"/><Relationship Id="rId24" Type="http://schemas.openxmlformats.org/officeDocument/2006/relationships/image" Target="../media/image52.png"/><Relationship Id="rId5" Type="http://schemas.microsoft.com/office/2007/relationships/media" Target="../media/media40.wav"/><Relationship Id="rId15" Type="http://schemas.microsoft.com/office/2007/relationships/media" Target="../media/media45.wav"/><Relationship Id="rId23" Type="http://schemas.openxmlformats.org/officeDocument/2006/relationships/image" Target="../media/image51.jpg"/><Relationship Id="rId28" Type="http://schemas.openxmlformats.org/officeDocument/2006/relationships/image" Target="../media/image56.gif"/><Relationship Id="rId10" Type="http://schemas.openxmlformats.org/officeDocument/2006/relationships/audio" Target="../media/media42.wav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9.wav"/><Relationship Id="rId9" Type="http://schemas.microsoft.com/office/2007/relationships/media" Target="../media/media42.wav"/><Relationship Id="rId14" Type="http://schemas.openxmlformats.org/officeDocument/2006/relationships/audio" Target="../media/media44.wav"/><Relationship Id="rId22" Type="http://schemas.openxmlformats.org/officeDocument/2006/relationships/image" Target="../media/image50.jpg"/><Relationship Id="rId27" Type="http://schemas.openxmlformats.org/officeDocument/2006/relationships/image" Target="../media/image55.gif"/><Relationship Id="rId30" Type="http://schemas.openxmlformats.org/officeDocument/2006/relationships/image" Target="../media/image58.gi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hyperlink" Target="https://github.com/XinhaoMei/ACT" TargetMode="External"/><Relationship Id="rId13" Type="http://schemas.openxmlformats.org/officeDocument/2006/relationships/hyperlink" Target="https://huggingface.co/datasets/baijs/AudioSetCaps" TargetMode="External"/><Relationship Id="rId18" Type="http://schemas.openxmlformats.org/officeDocument/2006/relationships/hyperlink" Target="https://audioldm.github.io/audioldm2/" TargetMode="External"/><Relationship Id="rId3" Type="http://schemas.openxmlformats.org/officeDocument/2006/relationships/hyperlink" Target="https://audioldm.github.io/" TargetMode="External"/><Relationship Id="rId21" Type="http://schemas.openxmlformats.org/officeDocument/2006/relationships/hyperlink" Target="https://github.com/Audio-AGI/AudioSep" TargetMode="External"/><Relationship Id="rId7" Type="http://schemas.openxmlformats.org/officeDocument/2006/relationships/hyperlink" Target="https://github.com/XinhaoMei/DCASE2021_task6_v2" TargetMode="External"/><Relationship Id="rId12" Type="http://schemas.openxmlformats.org/officeDocument/2006/relationships/hyperlink" Target="https://github.com/JishengBai/AudioSetCaps" TargetMode="External"/><Relationship Id="rId17" Type="http://schemas.openxmlformats.org/officeDocument/2006/relationships/hyperlink" Target="https://huggingface.co/spaces/Audio-AGI/WavJourney" TargetMode="External"/><Relationship Id="rId2" Type="http://schemas.openxmlformats.org/officeDocument/2006/relationships/hyperlink" Target="https://arxiv.org/abs/2301.12503" TargetMode="External"/><Relationship Id="rId16" Type="http://schemas.openxmlformats.org/officeDocument/2006/relationships/hyperlink" Target="https://github.com/Audio-AGI/WavJourney" TargetMode="External"/><Relationship Id="rId20" Type="http://schemas.openxmlformats.org/officeDocument/2006/relationships/hyperlink" Target="https://github.com/JinhuaLiang/WavCraf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watch?v=_0VTltNYhao" TargetMode="External"/><Relationship Id="rId11" Type="http://schemas.openxmlformats.org/officeDocument/2006/relationships/hyperlink" Target="https://haoheliu.github.io/SemantiCodec/" TargetMode="External"/><Relationship Id="rId5" Type="http://schemas.openxmlformats.org/officeDocument/2006/relationships/hyperlink" Target="https://github.com/haoheliu/audioldm_eval" TargetMode="External"/><Relationship Id="rId15" Type="http://schemas.openxmlformats.org/officeDocument/2006/relationships/hyperlink" Target="https://arxiv.org/abs/2307.14335" TargetMode="External"/><Relationship Id="rId10" Type="http://schemas.openxmlformats.org/officeDocument/2006/relationships/image" Target="../media/image21.png"/><Relationship Id="rId19" Type="http://schemas.openxmlformats.org/officeDocument/2006/relationships/hyperlink" Target="https://github.com/JinhuaLiang/APT" TargetMode="External"/><Relationship Id="rId4" Type="http://schemas.openxmlformats.org/officeDocument/2006/relationships/hyperlink" Target="https://github.com/haoheliu/AudioLDM" TargetMode="External"/><Relationship Id="rId9" Type="http://schemas.openxmlformats.org/officeDocument/2006/relationships/hyperlink" Target="https://github.com/liuxubo717/cl4ac" TargetMode="External"/><Relationship Id="rId14" Type="http://schemas.openxmlformats.org/officeDocument/2006/relationships/hyperlink" Target="https://yyua8222.github.io/Sound-VECaps-demo" TargetMode="Externa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sv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paperswithcode.com/sota/audio-classification-on-audioset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2.xml"/><Relationship Id="rId4" Type="http://schemas.openxmlformats.org/officeDocument/2006/relationships/hyperlink" Target="https://www.codesota.com/audio/classification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37684B-3F62-4D7C-9089-21EE55F183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990" y="50054"/>
            <a:ext cx="11681254" cy="1944516"/>
          </a:xfrm>
        </p:spPr>
        <p:txBody>
          <a:bodyPr>
            <a:normAutofit/>
          </a:bodyPr>
          <a:lstStyle/>
          <a:p>
            <a:pPr algn="ctr"/>
            <a:r>
              <a:rPr lang="en-GB" sz="3200" b="1" dirty="0">
                <a:solidFill>
                  <a:srgbClr val="0070C0"/>
                </a:solidFill>
              </a:rPr>
              <a:t>Large Audio-Language Models and Applications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83D32-0D6E-4B23-833D-A0987D3D3F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685800" y="2385390"/>
            <a:ext cx="12960626" cy="4262328"/>
          </a:xfrm>
        </p:spPr>
        <p:txBody>
          <a:bodyPr>
            <a:normAutofit/>
          </a:bodyPr>
          <a:lstStyle/>
          <a:p>
            <a:pPr algn="ctr">
              <a:spcBef>
                <a:spcPts val="1200"/>
              </a:spcBef>
              <a:spcAft>
                <a:spcPts val="2400"/>
              </a:spcAft>
            </a:pPr>
            <a:r>
              <a:rPr lang="en-GB" sz="2400" b="1" spc="-20" dirty="0"/>
              <a:t>Wenwu Wang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Centre for Vision, Speech and Signal Processing (CVSSP)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&amp;  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r>
              <a:rPr lang="en-GB" sz="2000" spc="-20" dirty="0">
                <a:solidFill>
                  <a:srgbClr val="262626"/>
                </a:solidFill>
              </a:rPr>
              <a:t>Surrey Institute for People Centred AI</a:t>
            </a:r>
          </a:p>
          <a:p>
            <a:pPr algn="ctr">
              <a:spcBef>
                <a:spcPts val="300"/>
              </a:spcBef>
              <a:spcAft>
                <a:spcPts val="300"/>
              </a:spcAft>
            </a:pPr>
            <a:endParaRPr lang="en-GB" sz="2000" spc="-20" dirty="0">
              <a:solidFill>
                <a:srgbClr val="262626"/>
              </a:solidFill>
            </a:endParaRPr>
          </a:p>
          <a:p>
            <a:pPr algn="ctr">
              <a:spcBef>
                <a:spcPts val="600"/>
              </a:spcBef>
              <a:spcAft>
                <a:spcPts val="300"/>
              </a:spcAft>
            </a:pPr>
            <a:r>
              <a:rPr lang="en-GB" sz="2400" b="1" spc="-20" dirty="0"/>
              <a:t>University of Surrey, </a:t>
            </a:r>
            <a:r>
              <a:rPr lang="en-US" sz="2200" b="1" spc="-20" dirty="0"/>
              <a:t>UK</a:t>
            </a:r>
          </a:p>
          <a:p>
            <a:pPr algn="ctr">
              <a:spcBef>
                <a:spcPts val="600"/>
              </a:spcBef>
              <a:spcAft>
                <a:spcPts val="0"/>
              </a:spcAft>
            </a:pPr>
            <a:r>
              <a:rPr lang="en-US" altLang="zh-CN" sz="1700" spc="-20" dirty="0"/>
              <a:t>Email: w.wang@surrey.ac.uk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Web: https://personalpages.surrey.ac.uk/w.wang/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US" altLang="zh-CN" sz="1700" spc="-20" dirty="0"/>
          </a:p>
          <a:p>
            <a:pPr algn="ctr">
              <a:spcBef>
                <a:spcPts val="300"/>
              </a:spcBef>
              <a:spcAft>
                <a:spcPts val="0"/>
              </a:spcAft>
            </a:pPr>
            <a:r>
              <a:rPr lang="en-US" altLang="zh-CN" sz="1700" spc="-20" dirty="0"/>
              <a:t>Invited talk on Audio-AAAI Workshop, Singapore, 26 January 2026</a:t>
            </a:r>
          </a:p>
          <a:p>
            <a:pPr algn="ctr">
              <a:spcBef>
                <a:spcPts val="300"/>
              </a:spcBef>
              <a:spcAft>
                <a:spcPts val="0"/>
              </a:spcAft>
            </a:pPr>
            <a:endParaRPr lang="en-GB" sz="2200" spc="-20" dirty="0"/>
          </a:p>
          <a:p>
            <a:pPr algn="ctr"/>
            <a:endParaRPr lang="en-US" sz="1900" b="1" spc="-20" dirty="0"/>
          </a:p>
          <a:p>
            <a:pPr algn="ctr">
              <a:spcBef>
                <a:spcPts val="0"/>
              </a:spcBef>
              <a:spcAft>
                <a:spcPts val="0"/>
              </a:spcAft>
            </a:pPr>
            <a:endParaRPr lang="en-US" sz="1900" b="1" spc="-20" dirty="0"/>
          </a:p>
          <a:p>
            <a:pPr algn="ctr"/>
            <a:endParaRPr lang="en-GB" sz="1900" b="1" spc="-2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5ACC04A-633E-4144-9065-68DA24E88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7868" y="369306"/>
            <a:ext cx="2213579" cy="653006"/>
          </a:xfrm>
          <a:prstGeom prst="rect">
            <a:avLst/>
          </a:prstGeom>
        </p:spPr>
      </p:pic>
      <p:pic>
        <p:nvPicPr>
          <p:cNvPr id="5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B090EDCA-06F1-E940-B32F-DD07F5365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56" y="179902"/>
            <a:ext cx="1537182" cy="133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61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0FE0BC-0868-7047-B1F9-A7AA0F44F3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EFC20-4204-6347-645C-AED98980A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6634E44-A358-182F-324A-7BA6D7F1D70F}"/>
              </a:ext>
            </a:extLst>
          </p:cNvPr>
          <p:cNvSpPr txBox="1"/>
          <p:nvPr/>
        </p:nvSpPr>
        <p:spPr>
          <a:xfrm>
            <a:off x="1699592" y="5741083"/>
            <a:ext cx="1060960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Wei et al, “Emergent abilities of large language models,” </a:t>
            </a:r>
            <a:r>
              <a:rPr lang="en-GB" sz="1400" i="1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Transactions on Machine Learning Research</a:t>
            </a:r>
            <a:r>
              <a:rPr lang="en-GB" sz="1400" dirty="0">
                <a:solidFill>
                  <a:srgbClr val="26262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2946F9C9-3274-BD20-83FF-FB30D70BB6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3799" y="1494893"/>
            <a:ext cx="8008016" cy="299778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F583E5-2CE2-D63F-FE70-D44F9B162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23" y="2141796"/>
            <a:ext cx="2990114" cy="2139423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526086EF-26D0-ED13-274D-75ADD088A7C6}"/>
              </a:ext>
            </a:extLst>
          </p:cNvPr>
          <p:cNvSpPr txBox="1"/>
          <p:nvPr/>
        </p:nvSpPr>
        <p:spPr>
          <a:xfrm>
            <a:off x="1699592" y="5174323"/>
            <a:ext cx="915393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Figures from Ryan O'Connor: https://www.assemblyai.com/blog/emergent-abilities-of-large-language-models/</a:t>
            </a:r>
          </a:p>
        </p:txBody>
      </p:sp>
    </p:spTree>
    <p:extLst>
      <p:ext uri="{BB962C8B-B14F-4D97-AF65-F5344CB8AC3E}">
        <p14:creationId xmlns:p14="http://schemas.microsoft.com/office/powerpoint/2010/main" val="648812989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D3A548-14E7-8978-E599-C564C85E1B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70C9A9-0B93-9928-6460-54DB83E9A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096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Models: Why? </a:t>
            </a:r>
          </a:p>
        </p:txBody>
      </p:sp>
      <p:sp>
        <p:nvSpPr>
          <p:cNvPr id="4" name="Google Shape;187;p20">
            <a:extLst>
              <a:ext uri="{FF2B5EF4-FFF2-40B4-BE49-F238E27FC236}">
                <a16:creationId xmlns:a16="http://schemas.microsoft.com/office/drawing/2014/main" id="{5430D14B-FD16-A2D9-EE27-082675654FFC}"/>
              </a:ext>
            </a:extLst>
          </p:cNvPr>
          <p:cNvSpPr txBox="1"/>
          <p:nvPr/>
        </p:nvSpPr>
        <p:spPr>
          <a:xfrm>
            <a:off x="543595" y="1368216"/>
            <a:ext cx="10588232" cy="35615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Leverage knowledge within LLMs to address the limitations of audio models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Zero-shot or few-shot classification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Explore homogeneity across tasks with LLMs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Use LLMs as an agent to solve multi-task problems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lang="en-GB" sz="2000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 the capabilities of audio models for new tasks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classification to audio captioning/question answering &amp; reasoning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generation to storytelling &amp; controllable editing</a:t>
            </a:r>
          </a:p>
          <a:p>
            <a:pPr marL="800100" lvl="1" indent="-342900">
              <a:lnSpc>
                <a:spcPct val="105000"/>
              </a:lnSpc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203D75"/>
                </a:solidFill>
                <a:latin typeface="Arial"/>
                <a:ea typeface="Arial"/>
                <a:cs typeface="Arial"/>
                <a:sym typeface="Arial"/>
              </a:rPr>
              <a:t>Extending from audio source separation to language queried audio source separation</a:t>
            </a: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203D75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7546505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433C5-A86A-F739-7475-645604B593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559" y="255097"/>
            <a:ext cx="10485120" cy="743521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</a:rPr>
              <a:t>An Example: Language-Queried Audio Source Separation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9A748E-8004-C2CB-8589-DA72C1ACB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083918"/>
            <a:ext cx="10972800" cy="4525963"/>
          </a:xfrm>
        </p:spPr>
        <p:txBody>
          <a:bodyPr/>
          <a:lstStyle/>
          <a:p>
            <a:r>
              <a:rPr lang="en-GB" dirty="0"/>
              <a:t>Use language query to extract target source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F2E391-29DA-DD6D-17C6-7A42D0B385A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8"/>
          <a:stretch/>
        </p:blipFill>
        <p:spPr>
          <a:xfrm>
            <a:off x="263352" y="2015742"/>
            <a:ext cx="11737304" cy="2164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C2D470-20E1-FA2E-E2B3-EFE738F0C289}"/>
              </a:ext>
            </a:extLst>
          </p:cNvPr>
          <p:cNvSpPr txBox="1"/>
          <p:nvPr/>
        </p:nvSpPr>
        <p:spPr>
          <a:xfrm>
            <a:off x="2123247" y="1659982"/>
            <a:ext cx="202545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BERT-mini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(Transformer-based)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D2D3540-B324-92EE-3B65-ECBEBBB8C41D}"/>
              </a:ext>
            </a:extLst>
          </p:cNvPr>
          <p:cNvSpPr txBox="1"/>
          <p:nvPr/>
        </p:nvSpPr>
        <p:spPr>
          <a:xfrm>
            <a:off x="4279927" y="1661849"/>
            <a:ext cx="1606691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ResUNet</a:t>
            </a: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-based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separation net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823C410-C297-DB2B-A136-A6D593C99E3A}"/>
              </a:ext>
            </a:extLst>
          </p:cNvPr>
          <p:cNvSpPr txBox="1"/>
          <p:nvPr/>
        </p:nvSpPr>
        <p:spPr>
          <a:xfrm>
            <a:off x="6155796" y="1659982"/>
            <a:ext cx="1792639" cy="567224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Same shape as</a:t>
            </a:r>
            <a:b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input spectrogram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46D3C9-D098-74CF-85EE-80CAF6300941}"/>
              </a:ext>
            </a:extLst>
          </p:cNvPr>
          <p:cNvSpPr txBox="1"/>
          <p:nvPr/>
        </p:nvSpPr>
        <p:spPr>
          <a:xfrm>
            <a:off x="7768552" y="4075284"/>
            <a:ext cx="301412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Mean absolute error for training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518D3BF-945A-B6A2-838C-AF0A6E4F6109}"/>
              </a:ext>
            </a:extLst>
          </p:cNvPr>
          <p:cNvSpPr txBox="1"/>
          <p:nvPr/>
        </p:nvSpPr>
        <p:spPr>
          <a:xfrm>
            <a:off x="695400" y="4424063"/>
            <a:ext cx="4368664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engine sound of a vehicle”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8DC3AE9-3A9F-6A91-6949-418CC0F5CC12}"/>
              </a:ext>
            </a:extLst>
          </p:cNvPr>
          <p:cNvSpPr txBox="1"/>
          <p:nvPr/>
        </p:nvSpPr>
        <p:spPr>
          <a:xfrm>
            <a:off x="6397063" y="4416735"/>
            <a:ext cx="4679647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Human query: “The sound of hitting the keyboard”</a:t>
            </a:r>
          </a:p>
        </p:txBody>
      </p:sp>
      <p:pic>
        <p:nvPicPr>
          <p:cNvPr id="25" name="Picture 24" descr="A picture containing curtain&#10;&#10;Description automatically generated">
            <a:extLst>
              <a:ext uri="{FF2B5EF4-FFF2-40B4-BE49-F238E27FC236}">
                <a16:creationId xmlns:a16="http://schemas.microsoft.com/office/drawing/2014/main" id="{CBE87CCA-E732-673B-BFCE-3E58DCEE4C4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214" y="5144717"/>
            <a:ext cx="1440000" cy="1073032"/>
          </a:xfrm>
          <a:prstGeom prst="rect">
            <a:avLst/>
          </a:prstGeom>
        </p:spPr>
      </p:pic>
      <p:pic>
        <p:nvPicPr>
          <p:cNvPr id="27" name="Picture 26" descr="A picture containing sunset&#10;&#10;Description automatically generated">
            <a:extLst>
              <a:ext uri="{FF2B5EF4-FFF2-40B4-BE49-F238E27FC236}">
                <a16:creationId xmlns:a16="http://schemas.microsoft.com/office/drawing/2014/main" id="{61AC78EB-D4ED-952D-9012-899F6824E0A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4643" y="5166772"/>
            <a:ext cx="1440000" cy="107303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6F5D745-DA9E-7008-4B29-06C4ADE14567}"/>
              </a:ext>
            </a:extLst>
          </p:cNvPr>
          <p:cNvSpPr txBox="1"/>
          <p:nvPr/>
        </p:nvSpPr>
        <p:spPr>
          <a:xfrm>
            <a:off x="1544487" y="4784390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5B57E5-B4FC-C221-B2D9-4F7CD9F0787F}"/>
              </a:ext>
            </a:extLst>
          </p:cNvPr>
          <p:cNvSpPr txBox="1"/>
          <p:nvPr/>
        </p:nvSpPr>
        <p:spPr>
          <a:xfrm>
            <a:off x="3194643" y="4806361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0" name="engine-mix">
            <a:hlinkClick r:id="" action="ppaction://media"/>
            <a:extLst>
              <a:ext uri="{FF2B5EF4-FFF2-40B4-BE49-F238E27FC236}">
                <a16:creationId xmlns:a16="http://schemas.microsoft.com/office/drawing/2014/main" id="{D8DEB845-06CF-FA06-F0CC-01F2648A45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2044662" y="4730209"/>
            <a:ext cx="436563" cy="436563"/>
          </a:xfrm>
          <a:prstGeom prst="rect">
            <a:avLst/>
          </a:prstGeom>
        </p:spPr>
      </p:pic>
      <p:pic>
        <p:nvPicPr>
          <p:cNvPr id="31" name="engine-human">
            <a:hlinkClick r:id="" action="ppaction://media"/>
            <a:extLst>
              <a:ext uri="{FF2B5EF4-FFF2-40B4-BE49-F238E27FC236}">
                <a16:creationId xmlns:a16="http://schemas.microsoft.com/office/drawing/2014/main" id="{6492F93B-E7EE-8D6D-E276-FA6A2BE26F4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277420" y="4771210"/>
            <a:ext cx="436563" cy="436563"/>
          </a:xfrm>
          <a:prstGeom prst="rect">
            <a:avLst/>
          </a:prstGeom>
        </p:spPr>
      </p:pic>
      <p:pic>
        <p:nvPicPr>
          <p:cNvPr id="33" name="Picture 32" descr="A picture containing curtain, furniture&#10;&#10;Description automatically generated">
            <a:extLst>
              <a:ext uri="{FF2B5EF4-FFF2-40B4-BE49-F238E27FC236}">
                <a16:creationId xmlns:a16="http://schemas.microsoft.com/office/drawing/2014/main" id="{E5833D2F-1624-3EE6-9A7E-12A2352872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918" y="5151231"/>
            <a:ext cx="1440000" cy="1073032"/>
          </a:xfrm>
          <a:prstGeom prst="rect">
            <a:avLst/>
          </a:prstGeom>
        </p:spPr>
      </p:pic>
      <p:pic>
        <p:nvPicPr>
          <p:cNvPr id="35" name="Picture 34" descr="A picture containing curtain&#10;&#10;Description automatically generated">
            <a:extLst>
              <a:ext uri="{FF2B5EF4-FFF2-40B4-BE49-F238E27FC236}">
                <a16:creationId xmlns:a16="http://schemas.microsoft.com/office/drawing/2014/main" id="{70DEEE3E-DCBD-02CE-A4BA-54732100A5A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336" y="5151231"/>
            <a:ext cx="1440000" cy="1073032"/>
          </a:xfrm>
          <a:prstGeom prst="rect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E52481E-9F11-7386-63B0-0D53F22CCE3F}"/>
              </a:ext>
            </a:extLst>
          </p:cNvPr>
          <p:cNvSpPr txBox="1"/>
          <p:nvPr/>
        </p:nvSpPr>
        <p:spPr>
          <a:xfrm>
            <a:off x="7419741" y="4737737"/>
            <a:ext cx="468559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Mix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16E006AC-1029-9230-9FDC-D9F75D3A2D59}"/>
              </a:ext>
            </a:extLst>
          </p:cNvPr>
          <p:cNvSpPr txBox="1"/>
          <p:nvPr/>
        </p:nvSpPr>
        <p:spPr>
          <a:xfrm>
            <a:off x="9139725" y="4755274"/>
            <a:ext cx="1095332" cy="321002"/>
          </a:xfrm>
          <a:prstGeom prst="rect">
            <a:avLst/>
          </a:prstGeom>
          <a:noFill/>
        </p:spPr>
        <p:txBody>
          <a:bodyPr wrap="none" lIns="74057" tIns="37029" rIns="74057" bIns="37029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Separated</a:t>
            </a:r>
          </a:p>
        </p:txBody>
      </p:sp>
      <p:pic>
        <p:nvPicPr>
          <p:cNvPr id="38" name="keyboard-mix">
            <a:hlinkClick r:id="" action="ppaction://media"/>
            <a:extLst>
              <a:ext uri="{FF2B5EF4-FFF2-40B4-BE49-F238E27FC236}">
                <a16:creationId xmlns:a16="http://schemas.microsoft.com/office/drawing/2014/main" id="{E72719DC-252D-5196-48FC-626C0518CDF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7879147" y="4710258"/>
            <a:ext cx="436563" cy="436563"/>
          </a:xfrm>
          <a:prstGeom prst="rect">
            <a:avLst/>
          </a:prstGeom>
        </p:spPr>
      </p:pic>
      <p:pic>
        <p:nvPicPr>
          <p:cNvPr id="39" name="keyboard-human">
            <a:hlinkClick r:id="" action="ppaction://media"/>
            <a:extLst>
              <a:ext uri="{FF2B5EF4-FFF2-40B4-BE49-F238E27FC236}">
                <a16:creationId xmlns:a16="http://schemas.microsoft.com/office/drawing/2014/main" id="{3AEDB482-3D55-380F-442A-68997AB521B8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74181" y="4679957"/>
            <a:ext cx="436563" cy="436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37E302-FF75-801A-13A2-EE228567CC1B}"/>
              </a:ext>
            </a:extLst>
          </p:cNvPr>
          <p:cNvSpPr txBox="1"/>
          <p:nvPr/>
        </p:nvSpPr>
        <p:spPr>
          <a:xfrm>
            <a:off x="695400" y="6332928"/>
            <a:ext cx="110387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X. Liu, H. Liu, Q. Kong, X. Mei, J. Zhao, Q. Huang, M.D. Plumbley, and W.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Wang,"Separate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What You Describe: Language-Queried Audio Source Separation," in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Proc. 23rd </a:t>
            </a:r>
            <a:r>
              <a:rPr kumimoji="0" lang="en-GB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Interspeech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Conference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 (INTERSPEECH 2022), 18-22 September, 2022, Incheon, Korea.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8EC3D57-1496-33FB-32BD-1C2C3D27F8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6" y="163522"/>
            <a:ext cx="1445982" cy="422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341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5AF87-7680-C9C6-998C-24BA1FDFF6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384AA2-FDC5-9140-E759-5BA535F19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40" y="325403"/>
            <a:ext cx="10880035" cy="413268"/>
          </a:xfrm>
        </p:spPr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Models - Examples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8D688CE-C1C5-3A65-41FE-E6D252A70666}"/>
              </a:ext>
            </a:extLst>
          </p:cNvPr>
          <p:cNvSpPr txBox="1"/>
          <p:nvPr/>
        </p:nvSpPr>
        <p:spPr>
          <a:xfrm>
            <a:off x="493714" y="1014518"/>
            <a:ext cx="597220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262626"/>
                </a:solidFill>
              </a:rPr>
              <a:t>Whisper</a:t>
            </a:r>
            <a:r>
              <a:rPr lang="en-GB" dirty="0">
                <a:solidFill>
                  <a:srgbClr val="262626"/>
                </a:solidFill>
              </a:rPr>
              <a:t>: automatic speech recognition (ASR)</a:t>
            </a:r>
          </a:p>
          <a:p>
            <a:r>
              <a:rPr lang="en-GB" b="1" dirty="0">
                <a:solidFill>
                  <a:srgbClr val="262626"/>
                </a:solidFill>
              </a:rPr>
              <a:t>Wav2Vec 2.0</a:t>
            </a:r>
            <a:r>
              <a:rPr lang="en-GB" dirty="0">
                <a:solidFill>
                  <a:srgbClr val="262626"/>
                </a:solidFill>
              </a:rPr>
              <a:t>: speech to text (STT)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DeepSpeech</a:t>
            </a:r>
            <a:r>
              <a:rPr lang="en-GB" dirty="0">
                <a:solidFill>
                  <a:srgbClr val="262626"/>
                </a:solidFill>
              </a:rPr>
              <a:t>: open-source ASR</a:t>
            </a:r>
          </a:p>
          <a:p>
            <a:r>
              <a:rPr lang="en-GB" b="1" dirty="0">
                <a:solidFill>
                  <a:srgbClr val="262626"/>
                </a:solidFill>
              </a:rPr>
              <a:t>Coqui AI</a:t>
            </a:r>
            <a:r>
              <a:rPr lang="en-GB" dirty="0">
                <a:solidFill>
                  <a:srgbClr val="262626"/>
                </a:solidFill>
              </a:rPr>
              <a:t>: speech synthesis and TTS</a:t>
            </a:r>
          </a:p>
          <a:p>
            <a:r>
              <a:rPr lang="en-GB" b="1" dirty="0">
                <a:solidFill>
                  <a:srgbClr val="262626"/>
                </a:solidFill>
              </a:rPr>
              <a:t>Jasper and </a:t>
            </a:r>
            <a:r>
              <a:rPr lang="en-GB" b="1" dirty="0" err="1">
                <a:solidFill>
                  <a:srgbClr val="262626"/>
                </a:solidFill>
              </a:rPr>
              <a:t>QuartzNet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GPT-3 with Whisper</a:t>
            </a:r>
            <a:r>
              <a:rPr lang="en-GB" dirty="0">
                <a:solidFill>
                  <a:srgbClr val="262626"/>
                </a:solidFill>
              </a:rPr>
              <a:t>: ASR + LLMs</a:t>
            </a:r>
          </a:p>
          <a:p>
            <a:r>
              <a:rPr lang="en-GB" b="1" dirty="0">
                <a:solidFill>
                  <a:srgbClr val="262626"/>
                </a:solidFill>
              </a:rPr>
              <a:t>Sonix.ai</a:t>
            </a:r>
            <a:r>
              <a:rPr lang="en-GB" dirty="0">
                <a:solidFill>
                  <a:srgbClr val="262626"/>
                </a:solidFill>
              </a:rPr>
              <a:t>: speech transcription and analysis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SpeechBrain</a:t>
            </a:r>
            <a:r>
              <a:rPr lang="en-GB" dirty="0">
                <a:solidFill>
                  <a:srgbClr val="262626"/>
                </a:solidFill>
              </a:rPr>
              <a:t>: platform for speech models</a:t>
            </a:r>
            <a:endParaRPr lang="en-GB" b="1" dirty="0">
              <a:solidFill>
                <a:srgbClr val="262626"/>
              </a:solidFill>
            </a:endParaRPr>
          </a:p>
          <a:p>
            <a:r>
              <a:rPr lang="en-GB" b="1" dirty="0" err="1">
                <a:solidFill>
                  <a:srgbClr val="262626"/>
                </a:solidFill>
              </a:rPr>
              <a:t>OpenSTT</a:t>
            </a:r>
            <a:r>
              <a:rPr lang="en-GB" dirty="0">
                <a:solidFill>
                  <a:srgbClr val="262626"/>
                </a:solidFill>
              </a:rPr>
              <a:t>: ASR</a:t>
            </a:r>
          </a:p>
          <a:p>
            <a:r>
              <a:rPr lang="en-GB" b="1" dirty="0">
                <a:solidFill>
                  <a:srgbClr val="262626"/>
                </a:solidFill>
              </a:rPr>
              <a:t>Gemini</a:t>
            </a:r>
            <a:r>
              <a:rPr lang="en-GB" dirty="0">
                <a:solidFill>
                  <a:srgbClr val="262626"/>
                </a:solidFill>
              </a:rPr>
              <a:t>: text/image/speech</a:t>
            </a:r>
          </a:p>
          <a:p>
            <a:r>
              <a:rPr lang="en-GB" b="1" dirty="0" err="1">
                <a:solidFill>
                  <a:srgbClr val="262626"/>
                </a:solidFill>
              </a:rPr>
              <a:t>WavLLM</a:t>
            </a:r>
            <a:r>
              <a:rPr lang="en-GB" dirty="0">
                <a:solidFill>
                  <a:srgbClr val="262626"/>
                </a:solidFill>
              </a:rPr>
              <a:t>: speech LLMs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MuseNet</a:t>
            </a:r>
            <a:r>
              <a:rPr lang="en-GB" dirty="0">
                <a:solidFill>
                  <a:srgbClr val="0070C0"/>
                </a:solidFill>
              </a:rPr>
              <a:t>: music instrumental composition &amp; style transfer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MusicVAE</a:t>
            </a:r>
            <a:r>
              <a:rPr lang="en-GB" dirty="0">
                <a:solidFill>
                  <a:srgbClr val="0070C0"/>
                </a:solidFill>
              </a:rPr>
              <a:t>: melody generation, remixing, and style interpolation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JukeBox</a:t>
            </a:r>
            <a:r>
              <a:rPr lang="en-GB" dirty="0">
                <a:solidFill>
                  <a:srgbClr val="0070C0"/>
                </a:solidFill>
              </a:rPr>
              <a:t>: raw music with vocals and lyrics</a:t>
            </a:r>
          </a:p>
          <a:p>
            <a:r>
              <a:rPr lang="en-GB" b="1" dirty="0">
                <a:solidFill>
                  <a:srgbClr val="0070C0"/>
                </a:solidFill>
              </a:rPr>
              <a:t>Riffusion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MusicLM</a:t>
            </a:r>
            <a:r>
              <a:rPr lang="en-GB" dirty="0">
                <a:solidFill>
                  <a:srgbClr val="0070C0"/>
                </a:solidFill>
              </a:rPr>
              <a:t>: text to music generation</a:t>
            </a:r>
          </a:p>
          <a:p>
            <a:r>
              <a:rPr lang="en-GB" b="1" dirty="0">
                <a:solidFill>
                  <a:srgbClr val="0070C0"/>
                </a:solidFill>
              </a:rPr>
              <a:t>REMI</a:t>
            </a:r>
            <a:r>
              <a:rPr lang="en-GB" dirty="0">
                <a:solidFill>
                  <a:srgbClr val="0070C0"/>
                </a:solidFill>
              </a:rPr>
              <a:t>: symbolic music generation (e.g. MIDI) </a:t>
            </a:r>
          </a:p>
          <a:p>
            <a:r>
              <a:rPr lang="en-GB" b="1" dirty="0" err="1">
                <a:solidFill>
                  <a:srgbClr val="0070C0"/>
                </a:solidFill>
              </a:rPr>
              <a:t>DeepBach</a:t>
            </a:r>
            <a:r>
              <a:rPr lang="en-GB" dirty="0">
                <a:solidFill>
                  <a:srgbClr val="0070C0"/>
                </a:solidFill>
              </a:rPr>
              <a:t>: classic music composition</a:t>
            </a:r>
          </a:p>
          <a:p>
            <a:r>
              <a:rPr lang="en-GB" b="1" dirty="0">
                <a:solidFill>
                  <a:srgbClr val="0070C0"/>
                </a:solidFill>
              </a:rPr>
              <a:t>AIVA</a:t>
            </a:r>
            <a:r>
              <a:rPr lang="en-GB" dirty="0">
                <a:solidFill>
                  <a:srgbClr val="0070C0"/>
                </a:solidFill>
              </a:rPr>
              <a:t>: music generation assistant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9861397-5E67-65FD-2B76-2F244F567B05}"/>
              </a:ext>
            </a:extLst>
          </p:cNvPr>
          <p:cNvSpPr txBox="1"/>
          <p:nvPr/>
        </p:nvSpPr>
        <p:spPr>
          <a:xfrm>
            <a:off x="6172200" y="1014518"/>
            <a:ext cx="5804382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F0000"/>
                </a:solidFill>
              </a:rPr>
              <a:t>Wav2CLIP</a:t>
            </a:r>
            <a:r>
              <a:rPr lang="en-GB" dirty="0">
                <a:solidFill>
                  <a:srgbClr val="FF0000"/>
                </a:solidFill>
              </a:rPr>
              <a:t>: audio and language mapping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AudioCLIP</a:t>
            </a:r>
            <a:r>
              <a:rPr lang="en-GB" dirty="0">
                <a:solidFill>
                  <a:srgbClr val="FF0000"/>
                </a:solidFill>
              </a:rPr>
              <a:t>: audio-text-image alignment</a:t>
            </a:r>
          </a:p>
          <a:p>
            <a:r>
              <a:rPr lang="en-GB" b="1" dirty="0">
                <a:solidFill>
                  <a:srgbClr val="FF0000"/>
                </a:solidFill>
              </a:rPr>
              <a:t>CLAP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  <a:endParaRPr lang="en-GB" sz="1800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CLAP-LAION</a:t>
            </a:r>
            <a:r>
              <a:rPr lang="en-GB" dirty="0">
                <a:solidFill>
                  <a:srgbClr val="FF0000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Pengi</a:t>
            </a:r>
            <a:r>
              <a:rPr lang="en-GB" dirty="0">
                <a:solidFill>
                  <a:srgbClr val="FF0000"/>
                </a:solidFill>
              </a:rPr>
              <a:t>: audio classification &amp; AQA</a:t>
            </a:r>
          </a:p>
          <a:p>
            <a:r>
              <a:rPr lang="en-GB" b="1" dirty="0">
                <a:solidFill>
                  <a:srgbClr val="FF0000"/>
                </a:solidFill>
              </a:rPr>
              <a:t>Qwen-Audio</a:t>
            </a:r>
            <a:r>
              <a:rPr lang="en-GB" dirty="0">
                <a:solidFill>
                  <a:srgbClr val="FF0000"/>
                </a:solidFill>
              </a:rPr>
              <a:t>: speech, music, general audio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AudioLM</a:t>
            </a:r>
            <a:r>
              <a:rPr lang="en-GB" dirty="0">
                <a:solidFill>
                  <a:srgbClr val="FF0000"/>
                </a:solidFill>
              </a:rPr>
              <a:t>: Speech/music generation</a:t>
            </a:r>
          </a:p>
          <a:p>
            <a:r>
              <a:rPr lang="en-GB" b="1" dirty="0">
                <a:solidFill>
                  <a:srgbClr val="FF0000"/>
                </a:solidFill>
              </a:rPr>
              <a:t>LTU</a:t>
            </a:r>
            <a:r>
              <a:rPr lang="en-GB" dirty="0">
                <a:solidFill>
                  <a:srgbClr val="FF0000"/>
                </a:solidFill>
              </a:rPr>
              <a:t>: audio QA and reasoning</a:t>
            </a:r>
          </a:p>
          <a:p>
            <a:r>
              <a:rPr lang="en-GB" b="1" dirty="0">
                <a:solidFill>
                  <a:srgbClr val="FF0000"/>
                </a:solidFill>
              </a:rPr>
              <a:t>SALMONN</a:t>
            </a:r>
            <a:r>
              <a:rPr lang="en-GB" dirty="0">
                <a:solidFill>
                  <a:srgbClr val="FF0000"/>
                </a:solidFill>
              </a:rPr>
              <a:t>: speech-audio-music LLMs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ImageBind</a:t>
            </a:r>
            <a:r>
              <a:rPr lang="en-GB" dirty="0">
                <a:solidFill>
                  <a:srgbClr val="FF0000"/>
                </a:solidFill>
              </a:rPr>
              <a:t>: image, text, audio, depth</a:t>
            </a:r>
          </a:p>
          <a:p>
            <a:r>
              <a:rPr lang="en-GB" b="1" dirty="0">
                <a:solidFill>
                  <a:srgbClr val="FF0000"/>
                </a:solidFill>
              </a:rPr>
              <a:t>ONE-PEACE</a:t>
            </a:r>
            <a:r>
              <a:rPr lang="en-GB" dirty="0">
                <a:solidFill>
                  <a:srgbClr val="FF0000"/>
                </a:solidFill>
              </a:rPr>
              <a:t>: audio-text-image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AudioGPT</a:t>
            </a:r>
            <a:r>
              <a:rPr lang="en-GB" dirty="0">
                <a:solidFill>
                  <a:srgbClr val="FF0000"/>
                </a:solidFill>
              </a:rPr>
              <a:t>: Speech, Music, Talking Head 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UniAudio</a:t>
            </a:r>
            <a:r>
              <a:rPr lang="en-GB" dirty="0">
                <a:solidFill>
                  <a:srgbClr val="FF0000"/>
                </a:solidFill>
              </a:rPr>
              <a:t>: speech/sound/music/singing</a:t>
            </a:r>
          </a:p>
          <a:p>
            <a:endParaRPr lang="en-GB" dirty="0"/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b="1" dirty="0">
                <a:solidFill>
                  <a:srgbClr val="002868"/>
                </a:solidFill>
              </a:rPr>
              <a:t> 2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Re-</a:t>
            </a:r>
            <a:r>
              <a:rPr lang="en-GB" b="1" dirty="0" err="1">
                <a:solidFill>
                  <a:srgbClr val="002868"/>
                </a:solidFill>
              </a:rPr>
              <a:t>AudioLDM</a:t>
            </a:r>
            <a:r>
              <a:rPr lang="en-GB" dirty="0">
                <a:solidFill>
                  <a:srgbClr val="002868"/>
                </a:solidFill>
              </a:rPr>
              <a:t>: text to audio generation</a:t>
            </a:r>
          </a:p>
          <a:p>
            <a:r>
              <a:rPr lang="en-GB" b="1" dirty="0">
                <a:solidFill>
                  <a:srgbClr val="002868"/>
                </a:solidFill>
              </a:rPr>
              <a:t>T-CLAP</a:t>
            </a:r>
            <a:r>
              <a:rPr lang="en-GB" dirty="0">
                <a:solidFill>
                  <a:srgbClr val="002868"/>
                </a:solidFill>
              </a:rPr>
              <a:t>: audio-text alignment</a:t>
            </a:r>
          </a:p>
          <a:p>
            <a:r>
              <a:rPr lang="en-GB" b="1" dirty="0" err="1">
                <a:solidFill>
                  <a:srgbClr val="002868"/>
                </a:solidFill>
              </a:rPr>
              <a:t>WavCraft</a:t>
            </a:r>
            <a:r>
              <a:rPr lang="en-GB" dirty="0">
                <a:solidFill>
                  <a:srgbClr val="002868"/>
                </a:solidFill>
              </a:rPr>
              <a:t>: text prompted audio editing</a:t>
            </a:r>
          </a:p>
          <a:p>
            <a:r>
              <a:rPr lang="en-GB" b="1" dirty="0">
                <a:solidFill>
                  <a:srgbClr val="002868"/>
                </a:solidFill>
              </a:rPr>
              <a:t>APT-LLM</a:t>
            </a:r>
            <a:r>
              <a:rPr lang="en-GB" dirty="0">
                <a:solidFill>
                  <a:srgbClr val="002868"/>
                </a:solidFill>
              </a:rPr>
              <a:t>: LLM based AQA and reasoning</a:t>
            </a:r>
          </a:p>
        </p:txBody>
      </p:sp>
    </p:spTree>
    <p:extLst>
      <p:ext uri="{BB962C8B-B14F-4D97-AF65-F5344CB8AC3E}">
        <p14:creationId xmlns:p14="http://schemas.microsoft.com/office/powerpoint/2010/main" val="3433676710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990D01-3BE6-CD5E-DC7D-194700819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1A2EB-0794-EE5B-686A-ED7E5D28DE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Audio-Language Datasets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3C929E-C2E2-E131-E0DA-6ACD42FF86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050" y="1378535"/>
            <a:ext cx="5900532" cy="4336463"/>
          </a:xfrm>
        </p:spPr>
        <p:txBody>
          <a:bodyPr>
            <a:norm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AudioCaps</a:t>
            </a:r>
            <a:r>
              <a:rPr lang="en-GB" sz="2600" dirty="0">
                <a:solidFill>
                  <a:srgbClr val="262626"/>
                </a:solidFill>
              </a:rPr>
              <a:t> (Kim et al, 2019)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Clotho (</a:t>
            </a:r>
            <a:r>
              <a:rPr lang="en-GB" sz="2600" dirty="0" err="1">
                <a:solidFill>
                  <a:srgbClr val="262626"/>
                </a:solidFill>
              </a:rPr>
              <a:t>Drossos</a:t>
            </a:r>
            <a:r>
              <a:rPr lang="en-GB" sz="2600" dirty="0">
                <a:solidFill>
                  <a:srgbClr val="262626"/>
                </a:solidFill>
              </a:rPr>
              <a:t> et al, 2020)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262626"/>
                </a:solidFill>
              </a:rPr>
              <a:t>SoundDescs</a:t>
            </a:r>
            <a:r>
              <a:rPr lang="en-GB" sz="2600" dirty="0">
                <a:solidFill>
                  <a:srgbClr val="262626"/>
                </a:solidFill>
              </a:rPr>
              <a:t> (Koepke et al, 2021)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LAION-Audio-630K (Wu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262626"/>
                </a:solidFill>
              </a:rPr>
              <a:t>Auto-ACD (Xu et al.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>
              <a:solidFill>
                <a:srgbClr val="262626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WavCaps</a:t>
            </a:r>
            <a:r>
              <a:rPr lang="en-GB" sz="2600" b="1" dirty="0">
                <a:solidFill>
                  <a:srgbClr val="262626"/>
                </a:solidFill>
              </a:rPr>
              <a:t> (Mei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>
                <a:solidFill>
                  <a:srgbClr val="262626"/>
                </a:solidFill>
              </a:rPr>
              <a:t>Sound-</a:t>
            </a:r>
            <a:r>
              <a:rPr lang="en-GB" sz="2600" b="1" dirty="0" err="1">
                <a:solidFill>
                  <a:srgbClr val="262626"/>
                </a:solidFill>
              </a:rPr>
              <a:t>VECaps</a:t>
            </a:r>
            <a:r>
              <a:rPr lang="en-GB" sz="2600" b="1" dirty="0">
                <a:solidFill>
                  <a:srgbClr val="262626"/>
                </a:solidFill>
              </a:rPr>
              <a:t> (Yuan et al, 2024)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b="1" dirty="0" err="1">
                <a:solidFill>
                  <a:srgbClr val="262626"/>
                </a:solidFill>
              </a:rPr>
              <a:t>AudioSetCaps</a:t>
            </a:r>
            <a:r>
              <a:rPr lang="en-GB" sz="2600" b="1" dirty="0">
                <a:solidFill>
                  <a:srgbClr val="262626"/>
                </a:solidFill>
              </a:rPr>
              <a:t> (Bai et al, 2025)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FBB3E4EA-6710-B28F-E22A-3D3FDDCBE682}"/>
              </a:ext>
            </a:extLst>
          </p:cNvPr>
          <p:cNvSpPr txBox="1">
            <a:spLocks/>
          </p:cNvSpPr>
          <p:nvPr/>
        </p:nvSpPr>
        <p:spPr>
          <a:xfrm>
            <a:off x="6334536" y="1378535"/>
            <a:ext cx="5768012" cy="38792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CLEAR (</a:t>
            </a:r>
            <a:r>
              <a:rPr lang="en-GB" sz="2600" b="0" i="0" u="none" strike="noStrike" dirty="0" err="1">
                <a:solidFill>
                  <a:srgbClr val="7030A0"/>
                </a:solidFill>
                <a:effectLst/>
                <a:latin typeface="Lucida Grande"/>
              </a:rPr>
              <a:t>Abdelnour</a:t>
            </a:r>
            <a:r>
              <a:rPr lang="en-GB" sz="2600" dirty="0">
                <a:solidFill>
                  <a:srgbClr val="7030A0"/>
                </a:solidFill>
              </a:rPr>
              <a:t> et al, 2018)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DAQA (</a:t>
            </a:r>
            <a:r>
              <a:rPr lang="en-GB" sz="2600" b="0" i="0" u="none" strike="noStrike" dirty="0">
                <a:solidFill>
                  <a:srgbClr val="7030A0"/>
                </a:solidFill>
                <a:effectLst/>
                <a:latin typeface="Lucida Grande"/>
              </a:rPr>
              <a:t>Fayek and Johnson, </a:t>
            </a:r>
            <a:r>
              <a:rPr lang="en-GB" sz="2600" dirty="0">
                <a:solidFill>
                  <a:srgbClr val="7030A0"/>
                </a:solidFill>
              </a:rPr>
              <a:t>2019)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Clotho-AQA (Lipping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MUSIC-AVQA (Li et al, 2022)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 err="1">
                <a:solidFill>
                  <a:srgbClr val="7030A0"/>
                </a:solidFill>
              </a:rPr>
              <a:t>mClothoAQA</a:t>
            </a:r>
            <a:r>
              <a:rPr lang="en-GB" sz="2600" dirty="0">
                <a:solidFill>
                  <a:srgbClr val="7030A0"/>
                </a:solidFill>
              </a:rPr>
              <a:t> (Behera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600" dirty="0">
                <a:solidFill>
                  <a:srgbClr val="7030A0"/>
                </a:solidFill>
              </a:rPr>
              <a:t>OpenAQA-5M (Gong et al, 2023)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600" dirty="0"/>
          </a:p>
          <a:p>
            <a:endParaRPr lang="en-GB" sz="2600" dirty="0"/>
          </a:p>
        </p:txBody>
      </p:sp>
    </p:spTree>
    <p:extLst>
      <p:ext uri="{BB962C8B-B14F-4D97-AF65-F5344CB8AC3E}">
        <p14:creationId xmlns:p14="http://schemas.microsoft.com/office/powerpoint/2010/main" val="3347847795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F7EE18-9DC2-0FC6-E14D-8439CF9F0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619BB-0FF7-985D-EDC7-E7DBA0171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Audio-</a:t>
            </a:r>
            <a:r>
              <a:rPr lang="en-US" altLang="zh-CN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Language Models- Recent Progress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9B635F-0B12-3DF8-D553-5317B32EC81D}"/>
              </a:ext>
            </a:extLst>
          </p:cNvPr>
          <p:cNvSpPr txBox="1"/>
          <p:nvPr/>
        </p:nvSpPr>
        <p:spPr>
          <a:xfrm>
            <a:off x="1816376" y="6065316"/>
            <a:ext cx="1006837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https://sakshi113.github.io/mmau_homepage/#leaderboard-v15-parsed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B90EC4-53C3-B66F-9E07-8F4ED7CF00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5464" y="1023001"/>
            <a:ext cx="7429876" cy="4855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65215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4D50D5-B386-AC32-FBE9-F5E33735F4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FFB3AD-307B-30D0-632B-EB9E1B40F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Trends and Open Questions in </a:t>
            </a:r>
            <a:r>
              <a:rPr lang="en-US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LLAMs </a:t>
            </a:r>
            <a:endParaRPr lang="en-GB" sz="3000" dirty="0">
              <a:solidFill>
                <a:srgbClr val="0070C0"/>
              </a:solidFill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4A78B004-7471-3694-A348-A19DD117ED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725556" y="1026547"/>
            <a:ext cx="11141765" cy="56630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Open challenges: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Fusion of audio and language models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aligning/fusing audio-text data</a:t>
            </a:r>
          </a:p>
          <a:p>
            <a:pPr marL="285750" indent="-285750" defTabSz="914400" eaLnBrk="0" fontAlgn="base" hangingPunct="0">
              <a:spcBef>
                <a:spcPts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Applications to audio tasks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: addressing existing challenges in audio tasks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Extending to 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multi-modality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accent6">
                    <a:lumMod val="75000"/>
                  </a:schemeClr>
                </a:solidFill>
                <a:effectLst/>
                <a:latin typeface="Arial" panose="020B0604020202020204" pitchFamily="34" charset="0"/>
              </a:rPr>
              <a:t> text, audio, visual, or more modalities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Data scarcity</a:t>
            </a:r>
            <a:r>
              <a:rPr lang="en-US" altLang="en-US" sz="1800" dirty="0">
                <a:latin typeface="Arial" panose="020B0604020202020204" pitchFamily="34" charset="0"/>
              </a:rPr>
              <a:t>: </a:t>
            </a:r>
            <a:r>
              <a:rPr lang="en-US" altLang="en-US" sz="18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</a:rPr>
              <a:t>audio-language dataset shortage for building audio-language models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Extending to multi-tasks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exploring in new tasks &amp; solving multi-task problems</a:t>
            </a:r>
            <a:endParaRPr kumimoji="0" lang="en-US" altLang="en-US" sz="1800" b="1" i="0" u="none" strike="noStrike" cap="none" normalizeH="0" baseline="0" dirty="0">
              <a:ln>
                <a:noFill/>
              </a:ln>
              <a:solidFill>
                <a:srgbClr val="262626"/>
              </a:solidFill>
              <a:effectLst/>
              <a:latin typeface="Arial" panose="020B0604020202020204" pitchFamily="34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Multi-lingual models and datasets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lacking multi-lingual models and datasets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Real-time streaming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demands for real-time processing for applications in live captioning, gaming, and customer service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1800" b="1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Low-resource language support</a:t>
            </a:r>
            <a:r>
              <a:rPr kumimoji="0" lang="en-US" altLang="en-US" sz="180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growing interest in training models for underrepresented languages for inclusiveness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Safety issues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growing concerns about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t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oxicity and privacy issues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Explaining models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 explaining and interpreting different choices and decisions made by the model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Object </a:t>
            </a:r>
            <a:r>
              <a:rPr lang="en-GB" sz="1800" b="1" dirty="0">
                <a:solidFill>
                  <a:srgbClr val="262626"/>
                </a:solidFill>
                <a:latin typeface="Arial" panose="020B0604020202020204" pitchFamily="34" charset="0"/>
              </a:rPr>
              <a:t>hallucination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struggling in answering discriminative questions related to the identification of specific object sounds within an audio clip</a:t>
            </a:r>
          </a:p>
          <a:p>
            <a:pPr marL="285750" indent="-28575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Performance evaluations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:</a:t>
            </a:r>
            <a:r>
              <a:rPr lang="en-GB" altLang="en-US" sz="1800" b="1" dirty="0">
                <a:solidFill>
                  <a:srgbClr val="262626"/>
                </a:solidFill>
                <a:latin typeface="Arial" panose="020B0604020202020204" pitchFamily="34" charset="0"/>
              </a:rPr>
              <a:t> </a:t>
            </a:r>
            <a:r>
              <a:rPr lang="en-GB" altLang="en-US" sz="1800" dirty="0">
                <a:solidFill>
                  <a:srgbClr val="262626"/>
                </a:solidFill>
                <a:latin typeface="Arial" panose="020B0604020202020204" pitchFamily="34" charset="0"/>
              </a:rPr>
              <a:t>lack of common evaluation protocols, tools and benchmarks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en-US" altLang="en-US" sz="1800" dirty="0"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en-US" altLang="en-US" sz="1800" b="1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Applications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rgbClr val="262626"/>
                </a:solidFill>
                <a:effectLst/>
                <a:latin typeface="Arial" panose="020B0604020202020204" pitchFamily="34" charset="0"/>
              </a:rPr>
              <a:t>: 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2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GB" sz="1800" dirty="0">
                <a:solidFill>
                  <a:srgbClr val="262626"/>
                </a:solidFill>
                <a:latin typeface="Arial" panose="020B0604020202020204" pitchFamily="34" charset="0"/>
              </a:rPr>
              <a:t>Accessibility, voice assistants, content creation, and human-computer interaction</a:t>
            </a:r>
            <a:endParaRPr lang="en-US" altLang="en-US" sz="1800" dirty="0">
              <a:solidFill>
                <a:srgbClr val="262626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56829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18515D-4FE6-628C-D447-992879735F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9B6A9A-EBE6-D901-AE58-000A43EE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Typical Methods for Fusing Audio and Language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984438-FDFC-F054-35F5-9B19F5CB2637}"/>
              </a:ext>
            </a:extLst>
          </p:cNvPr>
          <p:cNvSpPr txBox="1"/>
          <p:nvPr/>
        </p:nvSpPr>
        <p:spPr>
          <a:xfrm>
            <a:off x="1083365" y="1421296"/>
            <a:ext cx="923345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Aligning audio-texts with contrastive pretraining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CLAP, CLAP-LAION, </a:t>
            </a:r>
            <a:r>
              <a:rPr lang="en-US" altLang="en-US" sz="2000" dirty="0" err="1">
                <a:latin typeface="Arial" panose="020B0604020202020204" pitchFamily="34" charset="0"/>
              </a:rPr>
              <a:t>AudioCLIP</a:t>
            </a:r>
            <a:r>
              <a:rPr lang="en-US" altLang="en-US" sz="2000" dirty="0">
                <a:latin typeface="Arial" panose="020B0604020202020204" pitchFamily="34" charset="0"/>
              </a:rPr>
              <a:t>, Wav2CLIP, T-CLAP, etc.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Tokenizing audio and texts, then followed by LLMs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Moshi, VITA, LSLM, </a:t>
            </a:r>
            <a:r>
              <a:rPr lang="en-US" altLang="en-US" sz="2000" dirty="0" err="1">
                <a:latin typeface="Arial" panose="020B0604020202020204" pitchFamily="34" charset="0"/>
              </a:rPr>
              <a:t>Voicebox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FunAudioLLM</a:t>
            </a:r>
            <a:r>
              <a:rPr lang="en-US" altLang="en-US" sz="2000" dirty="0">
                <a:latin typeface="Arial" panose="020B0604020202020204" pitchFamily="34" charset="0"/>
              </a:rPr>
              <a:t>, </a:t>
            </a:r>
            <a:r>
              <a:rPr lang="en-US" altLang="en-US" sz="2000" dirty="0" err="1">
                <a:latin typeface="Arial" panose="020B0604020202020204" pitchFamily="34" charset="0"/>
              </a:rPr>
              <a:t>LauraGPT</a:t>
            </a:r>
            <a:r>
              <a:rPr lang="en-US" altLang="en-US" sz="2000" dirty="0">
                <a:latin typeface="Arial" panose="020B0604020202020204" pitchFamily="34" charset="0"/>
              </a:rPr>
              <a:t>, etc. 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Fusing </a:t>
            </a:r>
            <a:r>
              <a:rPr lang="en-US" altLang="en-US" sz="2000" dirty="0">
                <a:latin typeface="Arial" panose="020B0604020202020204" pitchFamily="34" charset="0"/>
              </a:rPr>
              <a:t>embeddings with cross-attention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Q-former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Cascading acoustic models with LLMs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naive ASR+LLM+TTS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2000" dirty="0">
              <a:latin typeface="Arial" panose="020B0604020202020204" pitchFamily="34" charset="0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kumimoji="0" lang="en-US" altLang="en-US" sz="20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Combination of the above schemes</a:t>
            </a: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000" dirty="0">
                <a:latin typeface="Arial" panose="020B0604020202020204" pitchFamily="34" charset="0"/>
              </a:rPr>
              <a:t>Examples: SPIRIT-LM, Spectron, etc.</a:t>
            </a:r>
            <a:endParaRPr kumimoji="0" lang="en-US" altLang="en-US" sz="200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800100" lvl="1" indent="-342900" defTabSz="914400" eaLnBrk="0" fontAlgn="base" hangingPunct="0">
              <a:spcBef>
                <a:spcPct val="0"/>
              </a:spcBef>
              <a:spcAft>
                <a:spcPct val="0"/>
              </a:spcAft>
              <a:buFont typeface="+mj-lt"/>
              <a:buAutoNum type="arabicPeriod"/>
            </a:pPr>
            <a:endParaRPr kumimoji="0" lang="en-US" altLang="en-US" sz="1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862955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7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4149" y="416412"/>
            <a:ext cx="8378512" cy="513088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1: Audio to Text Generation 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197" y="144323"/>
            <a:ext cx="1564441" cy="470727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488E85D-4B0A-B444-A68B-DB669B503F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899" y="1206058"/>
            <a:ext cx="6647378" cy="533858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§"/>
            </a:pPr>
            <a:r>
              <a:rPr lang="x-none" sz="1600" b="1" dirty="0">
                <a:solidFill>
                  <a:schemeClr val="tx1"/>
                </a:solidFill>
              </a:rPr>
              <a:t> </a:t>
            </a:r>
            <a:r>
              <a:rPr lang="x-none" sz="2000" b="1" dirty="0">
                <a:solidFill>
                  <a:srgbClr val="7030A0"/>
                </a:solidFill>
                <a:latin typeface="+mn-lt"/>
              </a:rPr>
              <a:t>Automated audio captioning 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(AAC) is a cross-modal translation task which aims at generating a natural language description given an audio clip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This task requires detecting the audio events and their spatial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-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temporal relationships and describing these information using natural language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.</a:t>
            </a:r>
            <a:endParaRPr lang="x-none" sz="2000" dirty="0">
              <a:solidFill>
                <a:schemeClr val="tx1"/>
              </a:solidFill>
              <a:latin typeface="+mn-lt"/>
            </a:endParaRP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Applications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Audio retrieval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Assist hearing-impared to understand environmental sounds</a:t>
            </a:r>
          </a:p>
          <a:p>
            <a:pPr lvl="1"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Subtitle for sounds in TV programs</a:t>
            </a:r>
          </a:p>
          <a:p>
            <a:pPr>
              <a:buFont typeface="Wingdings" pitchFamily="2" charset="2"/>
              <a:buChar char="§"/>
            </a:pPr>
            <a:r>
              <a:rPr lang="x-none" sz="2000" dirty="0">
                <a:solidFill>
                  <a:schemeClr val="tx1"/>
                </a:solidFill>
                <a:latin typeface="+mn-lt"/>
              </a:rPr>
              <a:t> AAC started in 2017, and has received increasing attention in recent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three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 years with freely available datasets released and being held as a task in DCASE 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C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hallenge</a:t>
            </a:r>
            <a:r>
              <a:rPr lang="en-US" sz="2000" dirty="0">
                <a:solidFill>
                  <a:schemeClr val="tx1"/>
                </a:solidFill>
                <a:latin typeface="+mn-lt"/>
              </a:rPr>
              <a:t>s 2020-2022</a:t>
            </a:r>
            <a:r>
              <a:rPr lang="x-none" sz="2000" dirty="0">
                <a:solidFill>
                  <a:schemeClr val="tx1"/>
                </a:solidFill>
                <a:latin typeface="+mn-lt"/>
              </a:rPr>
              <a:t>.</a:t>
            </a:r>
          </a:p>
          <a:p>
            <a:pPr marL="0" indent="0">
              <a:buNone/>
            </a:pPr>
            <a:endParaRPr lang="x-none" sz="1600" dirty="0">
              <a:solidFill>
                <a:schemeClr val="tx1"/>
              </a:solidFill>
            </a:endParaRP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DD95D693-1B8D-CD4B-9157-69A398192BB5}"/>
              </a:ext>
            </a:extLst>
          </p:cNvPr>
          <p:cNvSpPr/>
          <p:nvPr/>
        </p:nvSpPr>
        <p:spPr>
          <a:xfrm>
            <a:off x="9245851" y="3184968"/>
            <a:ext cx="1227215" cy="650569"/>
          </a:xfrm>
          <a:prstGeom prst="roundRect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AAC system</a:t>
            </a:r>
          </a:p>
        </p:txBody>
      </p:sp>
      <p:pic>
        <p:nvPicPr>
          <p:cNvPr id="9" name="Picture 8" descr="A picture containing night, dark, silhouette&#10;&#10;Description automatically generated">
            <a:extLst>
              <a:ext uri="{FF2B5EF4-FFF2-40B4-BE49-F238E27FC236}">
                <a16:creationId xmlns:a16="http://schemas.microsoft.com/office/drawing/2014/main" id="{D98FED07-F304-264C-B07A-D412AAAEA89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2904" y="1488868"/>
            <a:ext cx="1503688" cy="122336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66980DE-5788-E244-BEEF-6609D5A1F33C}"/>
              </a:ext>
            </a:extLst>
          </p:cNvPr>
          <p:cNvSpPr txBox="1"/>
          <p:nvPr/>
        </p:nvSpPr>
        <p:spPr>
          <a:xfrm>
            <a:off x="8057237" y="4425131"/>
            <a:ext cx="36044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“a woman talks nearby as water pours”</a:t>
            </a:r>
            <a:endParaRPr lang="x-none" sz="1600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B6D49DC-5EFD-FB4D-A1E1-28F9816E721A}"/>
              </a:ext>
            </a:extLst>
          </p:cNvPr>
          <p:cNvCxnSpPr>
            <a:cxnSpLocks/>
            <a:stCxn id="9" idx="2"/>
            <a:endCxn id="8" idx="0"/>
          </p:cNvCxnSpPr>
          <p:nvPr/>
        </p:nvCxnSpPr>
        <p:spPr>
          <a:xfrm>
            <a:off x="9854748" y="2712237"/>
            <a:ext cx="4711" cy="47273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727D48E-49ED-1148-8CE0-06420FBF7254}"/>
              </a:ext>
            </a:extLst>
          </p:cNvPr>
          <p:cNvCxnSpPr>
            <a:stCxn id="8" idx="2"/>
            <a:endCxn id="10" idx="0"/>
          </p:cNvCxnSpPr>
          <p:nvPr/>
        </p:nvCxnSpPr>
        <p:spPr>
          <a:xfrm>
            <a:off x="9859459" y="3835537"/>
            <a:ext cx="0" cy="58959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212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19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04" y="103629"/>
            <a:ext cx="1531972" cy="47073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CDCE4FD-910B-024A-9526-072C247B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9" y="-233680"/>
            <a:ext cx="8770479" cy="883920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0070C0"/>
                </a:solidFill>
              </a:rPr>
              <a:t>An Example: CNN-Transformer Encoder-Decoder</a:t>
            </a:r>
            <a:r>
              <a:rPr lang="en-US" sz="2600" dirty="0">
                <a:solidFill>
                  <a:srgbClr val="0070C0"/>
                </a:solidFill>
              </a:rPr>
              <a:t> </a:t>
            </a:r>
            <a:endParaRPr lang="x-none" sz="2600" dirty="0">
              <a:solidFill>
                <a:srgbClr val="0070C0"/>
              </a:solidFill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794146"/>
            <a:ext cx="5828326" cy="5278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9FB75E21-D544-40FF-9507-B530F2DEFF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109" y="951815"/>
            <a:ext cx="3862712" cy="3322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b="1" dirty="0"/>
              <a:t>Common challenges in automated audio captioning</a:t>
            </a:r>
            <a:r>
              <a:rPr lang="en-GB" dirty="0"/>
              <a:t>:</a:t>
            </a:r>
            <a:r>
              <a:rPr lang="x-none" dirty="0"/>
              <a:t> </a:t>
            </a:r>
            <a:endParaRPr lang="en-GB" dirty="0"/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Data scarcity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Representations of audio, text and audio-text </a:t>
            </a:r>
            <a:endParaRPr lang="en-US" sz="18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Diversity of captions</a:t>
            </a:r>
            <a:endParaRPr lang="en-US" sz="1800" dirty="0">
              <a:solidFill>
                <a:srgbClr val="FF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Multi-lingual captioning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 Interactions with other modalities (e.g. vision) </a:t>
            </a:r>
          </a:p>
          <a:p>
            <a:pPr>
              <a:spcBef>
                <a:spcPts val="600"/>
              </a:spcBef>
              <a:buFont typeface="Wingdings" pitchFamily="2" charset="2"/>
              <a:buChar char="§"/>
            </a:pPr>
            <a:r>
              <a:rPr lang="en-GB" dirty="0">
                <a:solidFill>
                  <a:schemeClr val="tx1"/>
                </a:solidFill>
              </a:rPr>
              <a:t>….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092273-80F7-0039-0940-F8C7DDE85A4C}"/>
              </a:ext>
            </a:extLst>
          </p:cNvPr>
          <p:cNvSpPr txBox="1"/>
          <p:nvPr/>
        </p:nvSpPr>
        <p:spPr>
          <a:xfrm>
            <a:off x="5039139" y="4343399"/>
            <a:ext cx="7026965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Y. Hou, Q. Ren, A. Mitchell, W. Wang, J. Kang, T. </a:t>
            </a:r>
            <a:r>
              <a:rPr lang="en-GB" sz="110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Belpaeme</a:t>
            </a:r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and D. </a:t>
            </a:r>
            <a:r>
              <a:rPr lang="en-GB" sz="110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Botteldooren</a:t>
            </a:r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"Soundscape Captioning using Sound Affective Quality Network and Large Language Model," </a:t>
            </a:r>
            <a:r>
              <a:rPr lang="en-GB" sz="110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Multimedia</a:t>
            </a:r>
            <a:r>
              <a:rPr lang="en-GB" sz="11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2026.</a:t>
            </a:r>
          </a:p>
          <a:p>
            <a:r>
              <a:rPr lang="en-GB" sz="1100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Y. Zhu, Y. Zhang, L. Xiao, W. Wang, and A. Men, "Zero-shot Diverse Audio Captioning with Diffusion Models",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Knowledge Based Systems</a:t>
            </a:r>
            <a:r>
              <a:rPr lang="en-GB" sz="1100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2026.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Zhang, X. Xu, R. Du, H. Liu, Y. Dong, Z.-H. Tan, W. Wang, and Z. Ma, "Zero-Shot Audio Captioning Using Soft and Hard Prompts,"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Audio Speech and Language Processing, 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vol. 33, pp. 2045 - 2058, May 2025.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Y. Zhang, H. Yu, R. Du, Z.-H. Tan, W. Wang, Z. Ma, Y. Dong, "ACTUAL: audio captioning with caption feature space regularization,"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IEEE/ACM Transactions on Audio Speech and Language Processing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31, pp. 2643 - 2657, 2023.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X. Mei, X. Liu, M. </a:t>
            </a:r>
            <a:r>
              <a:rPr lang="en-GB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Plumbley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and W. Wang, "Automated audio captioning: an overview of recent progress and new challenges", </a:t>
            </a:r>
            <a:r>
              <a:rPr lang="en-GB" sz="1100" i="1" dirty="0">
                <a:solidFill>
                  <a:srgbClr val="41383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EURASIP Journal on Audio Speech and Music Processing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2022.</a:t>
            </a:r>
          </a:p>
          <a:p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F. Xiao, J. Guan, H. Lan, Q. Zhu, and W. Wang, "Local information assisted attention-free decoder for audio captioning," </a:t>
            </a:r>
            <a:r>
              <a:rPr lang="en-GB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Signal Processing Letters</a:t>
            </a:r>
            <a:r>
              <a:rPr lang="en-GB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29, pp. 1604-1608, 2022.</a:t>
            </a:r>
          </a:p>
        </p:txBody>
      </p:sp>
    </p:spTree>
    <p:extLst>
      <p:ext uri="{BB962C8B-B14F-4D97-AF65-F5344CB8AC3E}">
        <p14:creationId xmlns:p14="http://schemas.microsoft.com/office/powerpoint/2010/main" val="377916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Many thanks to…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97631" y="1052736"/>
            <a:ext cx="3893030" cy="5238734"/>
          </a:xfrm>
        </p:spPr>
        <p:txBody>
          <a:bodyPr>
            <a:normAutofit fontScale="550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Xinhao Mei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Haohe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Xubo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Liu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  <a:latin typeface="Calibri"/>
              </a:rPr>
              <a:t>Jinhua Liang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Yi Yuan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/>
              <a:t>Yiming Zhang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/>
              <a:t>Qiuqiang</a:t>
            </a:r>
            <a:r>
              <a:rPr lang="en-GB" b="1" dirty="0"/>
              <a:t> Kong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  <a:latin typeface="Calibri"/>
              </a:rPr>
              <a:t>Yuelan</a:t>
            </a:r>
            <a:r>
              <a:rPr lang="en-GB" b="1" dirty="0">
                <a:solidFill>
                  <a:srgbClr val="203D75"/>
                </a:solidFill>
                <a:latin typeface="Calibri"/>
              </a:rPr>
              <a:t> Cheng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 err="1">
                <a:solidFill>
                  <a:srgbClr val="203D75"/>
                </a:solidFill>
                <a:latin typeface="Calibri"/>
              </a:rPr>
              <a:t>Jisheng</a:t>
            </a:r>
            <a:r>
              <a:rPr lang="en-GB" b="1" dirty="0">
                <a:solidFill>
                  <a:srgbClr val="203D75"/>
                </a:solidFill>
                <a:latin typeface="Calibri"/>
              </a:rPr>
              <a:t> Bai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Zehua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Chen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b="1" dirty="0">
                <a:solidFill>
                  <a:srgbClr val="203D75"/>
                </a:solidFill>
                <a:latin typeface="Calibri"/>
              </a:rPr>
              <a:t>Xinran Liu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b="1" dirty="0"/>
              <a:t>Mark Plumbley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Turab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Iqbal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Jianyuan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 Sun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Jian Guan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 err="1"/>
              <a:t>Feiyang</a:t>
            </a:r>
            <a:r>
              <a:rPr lang="en-US" dirty="0"/>
              <a:t> Xiao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Yong Xu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Yin Cao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Jinzheng</a:t>
            </a:r>
            <a:r>
              <a:rPr lang="en-GB" dirty="0"/>
              <a:t> Zhao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Yuxuan Wang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 err="1"/>
              <a:t>Qiaoxi</a:t>
            </a:r>
            <a:r>
              <a:rPr lang="en-US" altLang="zh-CN" dirty="0"/>
              <a:t> Zhu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6" name="Text Placeholder 4"/>
          <p:cNvSpPr txBox="1">
            <a:spLocks/>
          </p:cNvSpPr>
          <p:nvPr/>
        </p:nvSpPr>
        <p:spPr>
          <a:xfrm>
            <a:off x="6023993" y="1052736"/>
            <a:ext cx="5604790" cy="5017670"/>
          </a:xfrm>
          <a:prstGeom prst="rect">
            <a:avLst/>
          </a:prstGeom>
        </p:spPr>
        <p:txBody>
          <a:bodyPr vert="horz" lIns="91440" tIns="45720" rIns="91440" bIns="45720" rtlCol="0">
            <a:normAutofit fontScale="55000" lnSpcReduction="200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dirty="0"/>
              <a:t>Volkan </a:t>
            </a:r>
            <a:r>
              <a:rPr lang="en-US" altLang="zh-CN" dirty="0" err="1"/>
              <a:t>Kilic</a:t>
            </a:r>
            <a:endParaRPr lang="en-US" altLang="zh-CN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Zhanyu</a:t>
            </a:r>
            <a:r>
              <a:rPr lang="en-GB" dirty="0"/>
              <a:t> Ma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kumimoji="0" lang="en-GB" sz="280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Danilo Mandic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Philip Jackson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 err="1"/>
              <a:t>Qiang</a:t>
            </a:r>
            <a:r>
              <a:rPr lang="en-GB" dirty="0"/>
              <a:t> Huang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David Frohlich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Emily Corrigan-Kavanagh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Marc Green</a:t>
            </a:r>
          </a:p>
          <a:p>
            <a:pPr marL="457200" indent="-4572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GB" dirty="0"/>
              <a:t>Andres Fernandes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Christian Kroos</a:t>
            </a: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r>
              <a:rPr lang="en-GB" dirty="0"/>
              <a:t>Trevor Cox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Arshdeep Singh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dirty="0">
                <a:solidFill>
                  <a:srgbClr val="203D75"/>
                </a:solidFill>
                <a:latin typeface="Calibri"/>
              </a:rPr>
              <a:t>…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Funding from: </a:t>
            </a:r>
            <a:b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</a:b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203D75"/>
                </a:solidFill>
                <a:effectLst/>
                <a:uLnTx/>
                <a:uFillTx/>
                <a:latin typeface="Calibri"/>
                <a:ea typeface="+mn-ea"/>
              </a:rPr>
              <a:t>UK Engineering and Physical Sciences Research Council (EPSRC) &amp; British Council Newton Institutional Links Award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0103" y="6021380"/>
            <a:ext cx="2396205" cy="599988"/>
          </a:xfrm>
          <a:prstGeom prst="rect">
            <a:avLst/>
          </a:prstGeom>
        </p:spPr>
      </p:pic>
      <p:pic>
        <p:nvPicPr>
          <p:cNvPr id="2" name="Picture 2" descr="British Council Logo Vector (.AI) Free Download">
            <a:extLst>
              <a:ext uri="{FF2B5EF4-FFF2-40B4-BE49-F238E27FC236}">
                <a16:creationId xmlns:a16="http://schemas.microsoft.com/office/drawing/2014/main" id="{845FCCD2-7BF8-34AF-710C-F76DC480D1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1363" y="6021380"/>
            <a:ext cx="1544637" cy="626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British Council – Newton Fund Institutional Links Grant awarded! – A.B.  Jorge Sobrido´s Research Group">
            <a:extLst>
              <a:ext uri="{FF2B5EF4-FFF2-40B4-BE49-F238E27FC236}">
                <a16:creationId xmlns:a16="http://schemas.microsoft.com/office/drawing/2014/main" id="{1E869EC4-7DAA-E82E-FAC1-B1ABD92F01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7554" y="6070406"/>
            <a:ext cx="2014107" cy="545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0586865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Audio Captioning Demos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1/25/2026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pic>
        <p:nvPicPr>
          <p:cNvPr id="9" name="AudioCaptioning Demos">
            <a:hlinkClick r:id="" action="ppaction://media"/>
            <a:extLst>
              <a:ext uri="{FF2B5EF4-FFF2-40B4-BE49-F238E27FC236}">
                <a16:creationId xmlns:a16="http://schemas.microsoft.com/office/drawing/2014/main" id="{7577FCFB-1ACF-5039-328D-F17AC1FDED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71722" y="1262544"/>
            <a:ext cx="8851964" cy="4979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767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E876FA-1B67-FE60-10EE-3A1F71FFE6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9346A-DA97-6829-12A2-F186D3197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sz="3300" dirty="0">
                <a:solidFill>
                  <a:srgbClr val="0070C0"/>
                </a:solidFill>
              </a:rPr>
              <a:t>Task 2: Audio Question Answering &amp; Reasoning</a:t>
            </a:r>
            <a:endParaRPr lang="x-none" sz="3300" b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37AE75-506C-B3B4-E6F8-903673D75C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D29904E-9E5C-0F39-04FE-13BA0F167C17}"/>
              </a:ext>
            </a:extLst>
          </p:cNvPr>
          <p:cNvSpPr txBox="1"/>
          <p:nvPr/>
        </p:nvSpPr>
        <p:spPr>
          <a:xfrm>
            <a:off x="740216" y="5974384"/>
            <a:ext cx="1004396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J. Liang, X. Liu, W. Wang, M. D.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Plumbley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H. Phan, E. </a:t>
            </a:r>
            <a:r>
              <a:rPr kumimoji="0" lang="en-US" sz="14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Benetos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“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Acoustic 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Prompt</a:t>
            </a:r>
            <a:r>
              <a:rPr kumimoji="0" lang="en-US" sz="140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Tuning: Empowering Large Language Models with Audition Capabilities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”, </a:t>
            </a:r>
            <a:r>
              <a:rPr kumimoji="0" lang="en-US" sz="14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IEEE Transactions on Audio Speech and Language Processing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, vol. 33,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949 - 961, </a:t>
            </a:r>
            <a:r>
              <a:rPr lang="en-US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2025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. </a:t>
            </a:r>
            <a:r>
              <a:rPr lang="en-GB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arXiv:2312.00249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5CC4C6-D5AD-814D-085F-EBEE0B102789}"/>
              </a:ext>
            </a:extLst>
          </p:cNvPr>
          <p:cNvSpPr txBox="1"/>
          <p:nvPr/>
        </p:nvSpPr>
        <p:spPr>
          <a:xfrm>
            <a:off x="630888" y="1243845"/>
            <a:ext cx="617060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Google Shape;205;p21">
            <a:extLst>
              <a:ext uri="{FF2B5EF4-FFF2-40B4-BE49-F238E27FC236}">
                <a16:creationId xmlns:a16="http://schemas.microsoft.com/office/drawing/2014/main" id="{08DBB000-9947-7046-7AB4-957525BF945E}"/>
              </a:ext>
            </a:extLst>
          </p:cNvPr>
          <p:cNvSpPr txBox="1"/>
          <p:nvPr/>
        </p:nvSpPr>
        <p:spPr>
          <a:xfrm>
            <a:off x="630887" y="2190261"/>
            <a:ext cx="5919742" cy="36141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Motivation:</a:t>
            </a: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Existing works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on LLAMs used pretrained audio embeddings as soft prompt and adjust the LLM with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arameter-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fficient 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ine-</a:t>
            </a:r>
            <a:r>
              <a:rPr kumimoji="0" lang="en-US" sz="18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(PEFT).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However, they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cannot generalize to multi-modal setting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, e.g., audio-visual language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46464A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285750" marR="0" lvl="0" indent="-28575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extend the off-the-shelf language models to the audio domain rather than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training a dedicated LLM (~7B to 70B)?</a:t>
            </a:r>
            <a:endParaRPr kumimoji="0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" name="Google Shape;207;p21">
            <a:extLst>
              <a:ext uri="{FF2B5EF4-FFF2-40B4-BE49-F238E27FC236}">
                <a16:creationId xmlns:a16="http://schemas.microsoft.com/office/drawing/2014/main" id="{DF1CF811-F82D-FA4D-479D-BDF603B7E115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421152" y="1137990"/>
            <a:ext cx="3981450" cy="438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208;p21">
            <a:extLst>
              <a:ext uri="{FF2B5EF4-FFF2-40B4-BE49-F238E27FC236}">
                <a16:creationId xmlns:a16="http://schemas.microsoft.com/office/drawing/2014/main" id="{472D113C-4682-27C1-FC43-CB9C23B844E6}"/>
              </a:ext>
            </a:extLst>
          </p:cNvPr>
          <p:cNvSpPr txBox="1"/>
          <p:nvPr/>
        </p:nvSpPr>
        <p:spPr>
          <a:xfrm>
            <a:off x="6471116" y="5589003"/>
            <a:ext cx="5559696" cy="430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850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Fig. 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 example of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an audio LLM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structure (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LTU (Gong et al, 2023)).</a:t>
            </a:r>
            <a:endParaRPr kumimoji="0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100626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9BD549-DA54-A24F-2450-DA2E38DD11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9919C-10E8-5823-B228-64A6A351F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Task: Audio Reasoning – </a:t>
            </a:r>
            <a:r>
              <a:rPr lang="en-US" b="1" dirty="0">
                <a:solidFill>
                  <a:srgbClr val="0070C0"/>
                </a:solidFill>
              </a:rPr>
              <a:t>APT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5A0101A-1E11-789A-8887-53B11E03C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A93486B-77AB-892A-7FEF-E8220B0252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216;p22">
            <a:extLst>
              <a:ext uri="{FF2B5EF4-FFF2-40B4-BE49-F238E27FC236}">
                <a16:creationId xmlns:a16="http://schemas.microsoft.com/office/drawing/2014/main" id="{B6B415D7-CD50-5077-5C76-3536835B59E4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954862"/>
            <a:ext cx="12192000" cy="486300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Google Shape;221;p22">
            <a:extLst>
              <a:ext uri="{FF2B5EF4-FFF2-40B4-BE49-F238E27FC236}">
                <a16:creationId xmlns:a16="http://schemas.microsoft.com/office/drawing/2014/main" id="{2CF2C890-B4E1-01AD-A93F-F79E1FB77D6C}"/>
              </a:ext>
            </a:extLst>
          </p:cNvPr>
          <p:cNvSpPr txBox="1"/>
          <p:nvPr/>
        </p:nvSpPr>
        <p:spPr>
          <a:xfrm>
            <a:off x="651355" y="1128431"/>
            <a:ext cx="10301631" cy="12801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coustic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rompt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uning (APT):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an adapter extending LLMs/VLMs to the audio domain using an improved soft-prompting approach  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223;p22">
            <a:extLst>
              <a:ext uri="{FF2B5EF4-FFF2-40B4-BE49-F238E27FC236}">
                <a16:creationId xmlns:a16="http://schemas.microsoft.com/office/drawing/2014/main" id="{C435B796-0BCA-6291-D675-0D6DC14B02F4}"/>
              </a:ext>
            </a:extLst>
          </p:cNvPr>
          <p:cNvSpPr/>
          <p:nvPr/>
        </p:nvSpPr>
        <p:spPr>
          <a:xfrm>
            <a:off x="2965527" y="4942438"/>
            <a:ext cx="3509163" cy="725346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D8D8D8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224;p22">
            <a:extLst>
              <a:ext uri="{FF2B5EF4-FFF2-40B4-BE49-F238E27FC236}">
                <a16:creationId xmlns:a16="http://schemas.microsoft.com/office/drawing/2014/main" id="{ED3B4419-16C2-8031-593A-86925AC3ABD4}"/>
              </a:ext>
            </a:extLst>
          </p:cNvPr>
          <p:cNvSpPr/>
          <p:nvPr/>
        </p:nvSpPr>
        <p:spPr>
          <a:xfrm>
            <a:off x="662817" y="1981296"/>
            <a:ext cx="10984237" cy="1543782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FF0000"/>
            </a:solidFill>
            <a:prstDash val="dashDot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25;p22">
            <a:extLst>
              <a:ext uri="{FF2B5EF4-FFF2-40B4-BE49-F238E27FC236}">
                <a16:creationId xmlns:a16="http://schemas.microsoft.com/office/drawing/2014/main" id="{872C770A-8709-4AB5-37B4-7F8ACDC1B10F}"/>
              </a:ext>
            </a:extLst>
          </p:cNvPr>
          <p:cNvSpPr txBox="1"/>
          <p:nvPr/>
        </p:nvSpPr>
        <p:spPr>
          <a:xfrm>
            <a:off x="5736376" y="1552746"/>
            <a:ext cx="5559696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1. Interleaved acoustic and text embeddings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26;p22">
            <a:extLst>
              <a:ext uri="{FF2B5EF4-FFF2-40B4-BE49-F238E27FC236}">
                <a16:creationId xmlns:a16="http://schemas.microsoft.com/office/drawing/2014/main" id="{BF3DC6C3-7918-6C1F-311A-4A5056E78575}"/>
              </a:ext>
            </a:extLst>
          </p:cNvPr>
          <p:cNvSpPr txBox="1"/>
          <p:nvPr/>
        </p:nvSpPr>
        <p:spPr>
          <a:xfrm>
            <a:off x="5064382" y="4467501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2. Instruction-aware architecture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7;p22">
            <a:extLst>
              <a:ext uri="{FF2B5EF4-FFF2-40B4-BE49-F238E27FC236}">
                <a16:creationId xmlns:a16="http://schemas.microsoft.com/office/drawing/2014/main" id="{286478B8-1DF9-51A1-BF84-F1D02DDE2E93}"/>
              </a:ext>
            </a:extLst>
          </p:cNvPr>
          <p:cNvSpPr txBox="1"/>
          <p:nvPr/>
        </p:nvSpPr>
        <p:spPr>
          <a:xfrm>
            <a:off x="8973213" y="5667784"/>
            <a:ext cx="3959545" cy="458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fontScale="92500" lnSpcReduction="2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D8D8D8"/>
              </a:buClr>
              <a:buSzPct val="100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3. Multi-task training</a:t>
            </a:r>
            <a:endParaRPr kumimoji="0" sz="2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48204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341F822-24A7-6723-CD4B-BDD870455C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890091-31BC-C0B6-9A60-31890B6FB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527539"/>
            <a:ext cx="9097590" cy="513088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APT – </a:t>
            </a:r>
            <a:r>
              <a:rPr lang="en-US" sz="3300" dirty="0">
                <a:solidFill>
                  <a:srgbClr val="0070C0"/>
                </a:solidFill>
              </a:rPr>
              <a:t>Demos</a:t>
            </a:r>
            <a:endParaRPr lang="x-none" sz="3300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FA5E56-809D-499E-9C55-073280E1F9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516AC9C-69B6-19CC-651C-0CA249F8078A}"/>
              </a:ext>
            </a:extLst>
          </p:cNvPr>
          <p:cNvSpPr txBox="1"/>
          <p:nvPr/>
        </p:nvSpPr>
        <p:spPr>
          <a:xfrm>
            <a:off x="6096000" y="1019845"/>
            <a:ext cx="5840895" cy="44935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"In which recording are the sound events more evenly distributed?",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"second“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"Does the second recording have a calming effect like the first recording?",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answer</a:t>
            </a:r>
            <a:r>
              <a:rPr kumimoji="0" lang="en-GB" sz="2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"yes"</a:t>
            </a:r>
          </a:p>
        </p:txBody>
      </p:sp>
      <p:pic>
        <p:nvPicPr>
          <p:cNvPr id="3" name="Creaking pier">
            <a:hlinkClick r:id="" action="ppaction://media"/>
            <a:extLst>
              <a:ext uri="{FF2B5EF4-FFF2-40B4-BE49-F238E27FC236}">
                <a16:creationId xmlns:a16="http://schemas.microsoft.com/office/drawing/2014/main" id="{38D41C0D-D43E-D430-F3CB-F4504FB91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1663595"/>
            <a:ext cx="406400" cy="406400"/>
          </a:xfrm>
          <a:prstGeom prst="rect">
            <a:avLst/>
          </a:prstGeom>
        </p:spPr>
      </p:pic>
      <p:pic>
        <p:nvPicPr>
          <p:cNvPr id="4" name="Machetes sliding 2">
            <a:hlinkClick r:id="" action="ppaction://media"/>
            <a:extLst>
              <a:ext uri="{FF2B5EF4-FFF2-40B4-BE49-F238E27FC236}">
                <a16:creationId xmlns:a16="http://schemas.microsoft.com/office/drawing/2014/main" id="{EA5982DA-D152-2738-4F6C-5B1BC2E930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2797692"/>
            <a:ext cx="406400" cy="406400"/>
          </a:xfrm>
          <a:prstGeom prst="rect">
            <a:avLst/>
          </a:prstGeom>
        </p:spPr>
      </p:pic>
      <p:pic>
        <p:nvPicPr>
          <p:cNvPr id="5" name="Car vs. Freight Train">
            <a:hlinkClick r:id="" action="ppaction://media"/>
            <a:extLst>
              <a:ext uri="{FF2B5EF4-FFF2-40B4-BE49-F238E27FC236}">
                <a16:creationId xmlns:a16="http://schemas.microsoft.com/office/drawing/2014/main" id="{4D7F9599-F4EB-8AB8-3D32-0F17A0C9331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5310183"/>
            <a:ext cx="406400" cy="406400"/>
          </a:xfrm>
          <a:prstGeom prst="rect">
            <a:avLst/>
          </a:prstGeom>
        </p:spPr>
      </p:pic>
      <p:pic>
        <p:nvPicPr>
          <p:cNvPr id="8" name="Rain and Storm">
            <a:hlinkClick r:id="" action="ppaction://media"/>
            <a:extLst>
              <a:ext uri="{FF2B5EF4-FFF2-40B4-BE49-F238E27FC236}">
                <a16:creationId xmlns:a16="http://schemas.microsoft.com/office/drawing/2014/main" id="{0BB92B8F-8B6A-24D8-C1B3-69E2B35D74D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40722" y="4047372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D02B1D4-E842-5B4C-3CA8-EC96A83B78F5}"/>
              </a:ext>
            </a:extLst>
          </p:cNvPr>
          <p:cNvSpPr txBox="1"/>
          <p:nvPr/>
        </p:nvSpPr>
        <p:spPr>
          <a:xfrm>
            <a:off x="573184" y="3574846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"Rain and Storm.wav"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0BDE677-ECCF-00D7-42E6-686A18C7E06A}"/>
              </a:ext>
            </a:extLst>
          </p:cNvPr>
          <p:cNvSpPr txBox="1"/>
          <p:nvPr/>
        </p:nvSpPr>
        <p:spPr>
          <a:xfrm>
            <a:off x="573184" y="4788880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"Car vs. Freight Train.wav"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CF831E-6066-9C8A-9A31-C525575E2E65}"/>
              </a:ext>
            </a:extLst>
          </p:cNvPr>
          <p:cNvSpPr txBox="1"/>
          <p:nvPr/>
        </p:nvSpPr>
        <p:spPr>
          <a:xfrm>
            <a:off x="723071" y="1286189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first_recording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"Creaking pier.wav"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A88DC0D-9274-6C12-2465-F850A3F92131}"/>
              </a:ext>
            </a:extLst>
          </p:cNvPr>
          <p:cNvSpPr txBox="1"/>
          <p:nvPr/>
        </p:nvSpPr>
        <p:spPr>
          <a:xfrm>
            <a:off x="723071" y="2352375"/>
            <a:ext cx="60976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second_recording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": "Machetes sliding 2.wav"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DD9195A-829E-B4A9-8317-9D6245B47A31}"/>
              </a:ext>
            </a:extLst>
          </p:cNvPr>
          <p:cNvSpPr txBox="1"/>
          <p:nvPr/>
        </p:nvSpPr>
        <p:spPr>
          <a:xfrm>
            <a:off x="3901107" y="5958177"/>
            <a:ext cx="609765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Code: </a:t>
            </a:r>
            <a:r>
              <a:rPr lang="en-GB" dirty="0">
                <a:hlinkClick r:id="rId12"/>
              </a:rPr>
              <a:t>https://github.com/JinhuaLiang/APT</a:t>
            </a:r>
            <a:endParaRPr lang="en-GB" dirty="0"/>
          </a:p>
          <a:p>
            <a:r>
              <a:rPr lang="en-GB" dirty="0"/>
              <a:t>Paper: </a:t>
            </a:r>
            <a:r>
              <a:rPr lang="en-GB" dirty="0">
                <a:hlinkClick r:id="rId13"/>
              </a:rPr>
              <a:t>https://arxiv.org/abs/2312.00249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5782835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E7B5BC-D257-A000-54BD-2B6103FA0D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6184" y="361480"/>
            <a:ext cx="10058400" cy="558755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Task 3: Text to Audio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ED7A9E-74E2-C0D1-A608-AC3530F78C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069" y="2030479"/>
            <a:ext cx="4231583" cy="3906650"/>
          </a:xfrm>
        </p:spPr>
        <p:txBody>
          <a:bodyPr>
            <a:normAutofit fontScale="77500" lnSpcReduction="20000"/>
          </a:bodyPr>
          <a:lstStyle/>
          <a:p>
            <a:r>
              <a:rPr lang="en-US" sz="2400" dirty="0"/>
              <a:t>Computational “foley artist”: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Game developer: e.g., A ghost is haunting a house.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Audio producer: e.g., high heels hitting metal ground.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Movie producer: e.g., the laser sound from a laser gun.</a:t>
            </a:r>
          </a:p>
          <a:p>
            <a:pPr lvl="1">
              <a:spcBef>
                <a:spcPts val="0"/>
              </a:spcBef>
              <a:spcAft>
                <a:spcPts val="200"/>
              </a:spcAft>
            </a:pPr>
            <a:r>
              <a:rPr lang="en-US" sz="2000" i="1" dirty="0"/>
              <a:t>…</a:t>
            </a:r>
          </a:p>
          <a:p>
            <a:r>
              <a:rPr lang="en-US" sz="2400" dirty="0"/>
              <a:t>Automatic content creation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Endless music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Audiobook with ambient noises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100" dirty="0"/>
              <a:t>White noise for meditation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…</a:t>
            </a:r>
          </a:p>
          <a:p>
            <a:r>
              <a:rPr lang="en-US" sz="2400" dirty="0"/>
              <a:t>Data Augmentations</a:t>
            </a:r>
          </a:p>
          <a:p>
            <a:endParaRPr lang="en-US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D75407-B719-6709-4B63-2DFABA7D1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1/25/2026</a:t>
            </a:fld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CF7046-EC9F-F2CB-4ACF-B5283A297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830" y="129600"/>
            <a:ext cx="1531972" cy="463759"/>
          </a:xfrm>
          <a:prstGeom prst="rect">
            <a:avLst/>
          </a:prstGeom>
        </p:spPr>
      </p:pic>
      <p:sp>
        <p:nvSpPr>
          <p:cNvPr id="6" name="Content Placeholder 11">
            <a:extLst>
              <a:ext uri="{FF2B5EF4-FFF2-40B4-BE49-F238E27FC236}">
                <a16:creationId xmlns:a16="http://schemas.microsoft.com/office/drawing/2014/main" id="{A231361C-203B-1883-03A9-11C65D147730}"/>
              </a:ext>
            </a:extLst>
          </p:cNvPr>
          <p:cNvSpPr txBox="1">
            <a:spLocks/>
          </p:cNvSpPr>
          <p:nvPr/>
        </p:nvSpPr>
        <p:spPr>
          <a:xfrm>
            <a:off x="6543267" y="2015444"/>
            <a:ext cx="4592549" cy="4626903"/>
          </a:xfrm>
          <a:prstGeom prst="rect">
            <a:avLst/>
          </a:prstGeom>
        </p:spPr>
        <p:txBody>
          <a:bodyPr vert="horz" lIns="0" tIns="45720" rIns="0" bIns="45720" rtlCol="0">
            <a:normAutofit fontScale="925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x-none" b="1" dirty="0"/>
              <a:t>Label-to-Audio Generation</a:t>
            </a:r>
          </a:p>
          <a:p>
            <a:pPr lvl="1"/>
            <a:r>
              <a:rPr lang="x-none" sz="1700" dirty="0">
                <a:latin typeface="+mn-lt"/>
              </a:rPr>
              <a:t>Acoustic Scene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(Kong et al., 2019)</a:t>
            </a:r>
            <a:r>
              <a:rPr lang="en-US" sz="1700" dirty="0">
                <a:latin typeface="+mn-lt"/>
              </a:rPr>
              <a:t>, </a:t>
            </a:r>
            <a:r>
              <a:rPr lang="x-none" sz="1700" dirty="0">
                <a:latin typeface="+mn-lt"/>
              </a:rPr>
              <a:t>Sound event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(Liu et al., 2019)</a:t>
            </a:r>
            <a:r>
              <a:rPr lang="x-none" sz="1700" dirty="0">
                <a:latin typeface="+mn-lt"/>
              </a:rPr>
              <a:t>, FootStep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Comunit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 2019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 …</a:t>
            </a:r>
          </a:p>
          <a:p>
            <a:r>
              <a:rPr lang="x-none" b="1" dirty="0"/>
              <a:t>Text-to-Audio Generation</a:t>
            </a:r>
          </a:p>
          <a:p>
            <a:pPr lvl="1"/>
            <a:r>
              <a:rPr lang="x-none" sz="1700" dirty="0">
                <a:latin typeface="+mn-lt"/>
              </a:rPr>
              <a:t>DiffSound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(Yang et al., 2022)</a:t>
            </a:r>
            <a:r>
              <a:rPr lang="x-none" sz="1700" dirty="0">
                <a:latin typeface="+mn-lt"/>
              </a:rPr>
              <a:t>, AudioGen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Kreuk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  <a:r>
              <a:rPr lang="x-none" sz="1700" dirty="0">
                <a:latin typeface="+mn-lt"/>
              </a:rPr>
              <a:t>,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x-none" sz="1700" dirty="0">
                <a:latin typeface="+mn-lt"/>
              </a:rPr>
              <a:t>Make-an-Audio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x-none" b="1" dirty="0"/>
              <a:t>Text-to-Music Generation</a:t>
            </a:r>
          </a:p>
          <a:p>
            <a:pPr lvl="1"/>
            <a:r>
              <a:rPr lang="x-none" sz="1700" dirty="0">
                <a:latin typeface="+mn-lt"/>
              </a:rPr>
              <a:t>MusicLM </a:t>
            </a:r>
            <a:r>
              <a:rPr lang="x-none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(Andrea et al., 2023)</a:t>
            </a:r>
          </a:p>
          <a:p>
            <a:pPr lvl="1"/>
            <a:r>
              <a:rPr lang="en-US" sz="1700" dirty="0" err="1">
                <a:latin typeface="+mn-lt"/>
              </a:rPr>
              <a:t>Moûsai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(Flavio et al., 2023)</a:t>
            </a:r>
          </a:p>
          <a:p>
            <a:pPr lvl="1"/>
            <a:r>
              <a:rPr lang="en-US" sz="1700" dirty="0">
                <a:solidFill>
                  <a:srgbClr val="212529"/>
                </a:solidFill>
                <a:latin typeface="+mn-lt"/>
              </a:rPr>
              <a:t>Noise2Music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(Huang et al., 2023)</a:t>
            </a:r>
          </a:p>
          <a:p>
            <a:r>
              <a:rPr lang="en-US" b="1" dirty="0"/>
              <a:t>Others</a:t>
            </a:r>
          </a:p>
          <a:p>
            <a:pPr lvl="1"/>
            <a:r>
              <a:rPr lang="en-US" sz="1700" dirty="0" err="1">
                <a:latin typeface="+mn-lt"/>
              </a:rPr>
              <a:t>JukeBox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Dhariwal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2020)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AudioLM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en-US" sz="17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Borsos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et al., 2022)</a:t>
            </a:r>
            <a:r>
              <a:rPr lang="en-US" sz="1700" dirty="0">
                <a:latin typeface="+mn-lt"/>
              </a:rPr>
              <a:t>, </a:t>
            </a:r>
            <a:r>
              <a:rPr lang="en-US" sz="1700" dirty="0" err="1">
                <a:latin typeface="+mn-lt"/>
              </a:rPr>
              <a:t>SingSong</a:t>
            </a:r>
            <a:r>
              <a:rPr lang="en-US" sz="1700" dirty="0">
                <a:latin typeface="+mn-lt"/>
              </a:rPr>
              <a:t> </a:t>
            </a:r>
            <a:r>
              <a:rPr lang="en-US" sz="17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(Donahue et al., 2023)</a:t>
            </a:r>
            <a:r>
              <a:rPr lang="en-US" sz="1700" dirty="0">
                <a:latin typeface="+mn-lt"/>
              </a:rPr>
              <a:t>,…</a:t>
            </a:r>
            <a:endParaRPr lang="x-none" sz="1700" dirty="0">
              <a:latin typeface="+mn-l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884D95-2CC5-367F-C2DF-44BEBFC9C2D7}"/>
              </a:ext>
            </a:extLst>
          </p:cNvPr>
          <p:cNvSpPr txBox="1"/>
          <p:nvPr/>
        </p:nvSpPr>
        <p:spPr>
          <a:xfrm>
            <a:off x="1191058" y="1304818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Potential Applications: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EC11198-6580-85AF-FD8F-79C95BCB2EF0}"/>
              </a:ext>
            </a:extLst>
          </p:cNvPr>
          <p:cNvSpPr txBox="1"/>
          <p:nvPr/>
        </p:nvSpPr>
        <p:spPr>
          <a:xfrm>
            <a:off x="6543267" y="1259913"/>
            <a:ext cx="34452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1" dirty="0">
                <a:solidFill>
                  <a:srgbClr val="7030A0"/>
                </a:solidFill>
              </a:rPr>
              <a:t>Related Works:</a:t>
            </a:r>
          </a:p>
        </p:txBody>
      </p:sp>
    </p:spTree>
    <p:extLst>
      <p:ext uri="{BB962C8B-B14F-4D97-AF65-F5344CB8AC3E}">
        <p14:creationId xmlns:p14="http://schemas.microsoft.com/office/powerpoint/2010/main" val="10345759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7699E47-E474-7C26-4915-61B544C3E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249" y="273842"/>
            <a:ext cx="10058400" cy="548171"/>
          </a:xfrm>
        </p:spPr>
        <p:txBody>
          <a:bodyPr>
            <a:normAutofit/>
          </a:bodyPr>
          <a:lstStyle/>
          <a:p>
            <a:r>
              <a:rPr lang="x-none" b="1" dirty="0">
                <a:solidFill>
                  <a:srgbClr val="0070C0"/>
                </a:solidFill>
              </a:rPr>
              <a:t>AudioLDM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99E1352-18A7-1DFF-4F92-63469D61A8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20352" cy="4351338"/>
          </a:xfrm>
        </p:spPr>
        <p:txBody>
          <a:bodyPr>
            <a:normAutofit/>
          </a:bodyPr>
          <a:lstStyle/>
          <a:p>
            <a:pPr marL="514350" indent="-514350">
              <a:buAutoNum type="arabicPeriod"/>
            </a:pPr>
            <a:r>
              <a:rPr lang="x-none" b="1" dirty="0"/>
              <a:t>Contrastive Language-Audio Learning (CLAP) Encoders</a:t>
            </a:r>
          </a:p>
          <a:p>
            <a:pPr lvl="1"/>
            <a:r>
              <a:rPr lang="x-none" dirty="0"/>
              <a:t>Align audio and text in one space.</a:t>
            </a:r>
          </a:p>
          <a:p>
            <a:pPr marL="514350" indent="-514350">
              <a:buAutoNum type="arabicPeriod"/>
            </a:pPr>
            <a:r>
              <a:rPr lang="x-none" b="1" dirty="0"/>
              <a:t>Latent Diffusion Models</a:t>
            </a:r>
          </a:p>
          <a:p>
            <a:pPr lvl="1"/>
            <a:r>
              <a:rPr lang="x-none" dirty="0"/>
              <a:t>Learn to generate VAE latent conditioned on CLAP embedding</a:t>
            </a:r>
          </a:p>
          <a:p>
            <a:pPr marL="514350" indent="-514350">
              <a:buAutoNum type="arabicPeriod"/>
            </a:pPr>
            <a:r>
              <a:rPr lang="x-none" b="1" dirty="0"/>
              <a:t>Mel-spectrogram Autoencoder</a:t>
            </a:r>
          </a:p>
          <a:p>
            <a:pPr lvl="1"/>
            <a:r>
              <a:rPr lang="x-none" dirty="0"/>
              <a:t>Learn latent representations.</a:t>
            </a:r>
          </a:p>
          <a:p>
            <a:pPr marL="514350" indent="-514350">
              <a:buFont typeface="Arial" panose="020B0604020202020204" pitchFamily="34" charset="0"/>
              <a:buAutoNum type="arabicPeriod"/>
            </a:pPr>
            <a:r>
              <a:rPr lang="x-none" b="1" dirty="0"/>
              <a:t>Mel-to-Waveform Vocoder</a:t>
            </a:r>
          </a:p>
          <a:p>
            <a:pPr lvl="1"/>
            <a:r>
              <a:rPr lang="x-none" dirty="0"/>
              <a:t>Reverse Mel back to waveform</a:t>
            </a:r>
          </a:p>
          <a:p>
            <a:pPr marL="514350" indent="-514350">
              <a:buAutoNum type="arabicPeriod"/>
            </a:pPr>
            <a:endParaRPr lang="x-none" dirty="0"/>
          </a:p>
          <a:p>
            <a:endParaRPr lang="x-none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D11B0D-015B-5FB8-84F9-3A1A84488C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8DCE3C-4D92-0844-94C3-BBB9372B6AF3}" type="datetime1">
              <a:rPr lang="en-US" smtClean="0"/>
              <a:t>1/25/2026</a:t>
            </a:fld>
            <a:endParaRPr lang="en-US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E743AAB-7E21-A896-85C8-16CE4BCE4ACF}"/>
              </a:ext>
            </a:extLst>
          </p:cNvPr>
          <p:cNvGrpSpPr/>
          <p:nvPr/>
        </p:nvGrpSpPr>
        <p:grpSpPr>
          <a:xfrm>
            <a:off x="6184769" y="812038"/>
            <a:ext cx="5489048" cy="5307052"/>
            <a:chOff x="6184769" y="812038"/>
            <a:chExt cx="5489048" cy="530705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C83713E-F8B0-D59C-4E6D-EC812555F448}"/>
                </a:ext>
              </a:extLst>
            </p:cNvPr>
            <p:cNvSpPr/>
            <p:nvPr/>
          </p:nvSpPr>
          <p:spPr>
            <a:xfrm>
              <a:off x="6184769" y="1694672"/>
              <a:ext cx="5057250" cy="1922481"/>
            </a:xfrm>
            <a:prstGeom prst="rect">
              <a:avLst/>
            </a:prstGeom>
            <a:solidFill>
              <a:schemeClr val="accent6">
                <a:lumMod val="60000"/>
                <a:lumOff val="40000"/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4D396A7-E62B-1081-77AB-B9CCA24E7131}"/>
                </a:ext>
              </a:extLst>
            </p:cNvPr>
            <p:cNvGrpSpPr/>
            <p:nvPr/>
          </p:nvGrpSpPr>
          <p:grpSpPr>
            <a:xfrm>
              <a:off x="6359288" y="812038"/>
              <a:ext cx="5314529" cy="5307052"/>
              <a:chOff x="6521334" y="808054"/>
              <a:chExt cx="5314529" cy="5307052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2D9873F0-DA68-A58B-ABFF-47138F0D131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b="13915"/>
              <a:stretch/>
            </p:blipFill>
            <p:spPr>
              <a:xfrm>
                <a:off x="6521334" y="1690688"/>
                <a:ext cx="5215265" cy="4424418"/>
              </a:xfrm>
              <a:prstGeom prst="rect">
                <a:avLst/>
              </a:prstGeom>
            </p:spPr>
          </p:pic>
          <p:pic>
            <p:nvPicPr>
              <p:cNvPr id="20" name="Picture 19">
                <a:extLst>
                  <a:ext uri="{FF2B5EF4-FFF2-40B4-BE49-F238E27FC236}">
                    <a16:creationId xmlns:a16="http://schemas.microsoft.com/office/drawing/2014/main" id="{8D68299F-4C59-86B3-F294-15D6D7CC14D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t="91283"/>
              <a:stretch/>
            </p:blipFill>
            <p:spPr>
              <a:xfrm>
                <a:off x="6620598" y="808054"/>
                <a:ext cx="5215265" cy="447991"/>
              </a:xfrm>
              <a:prstGeom prst="rect">
                <a:avLst/>
              </a:prstGeom>
            </p:spPr>
          </p:pic>
        </p:grpSp>
        <p:pic>
          <p:nvPicPr>
            <p:cNvPr id="3" name="Graphic 2" descr="Snowflake with solid fill">
              <a:extLst>
                <a:ext uri="{FF2B5EF4-FFF2-40B4-BE49-F238E27FC236}">
                  <a16:creationId xmlns:a16="http://schemas.microsoft.com/office/drawing/2014/main" id="{9459F6FC-ECD4-5667-91FC-45C7AEE905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8432799" y="2222808"/>
              <a:ext cx="275771" cy="275771"/>
            </a:xfrm>
            <a:prstGeom prst="rect">
              <a:avLst/>
            </a:prstGeom>
          </p:spPr>
        </p:pic>
        <p:pic>
          <p:nvPicPr>
            <p:cNvPr id="7" name="Graphic 6" descr="Snowflake with solid fill">
              <a:extLst>
                <a:ext uri="{FF2B5EF4-FFF2-40B4-BE49-F238E27FC236}">
                  <a16:creationId xmlns:a16="http://schemas.microsoft.com/office/drawing/2014/main" id="{60943929-6AE6-E1E2-6A34-825A0E16187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10805885" y="2253736"/>
              <a:ext cx="275771" cy="275771"/>
            </a:xfrm>
            <a:prstGeom prst="rect">
              <a:avLst/>
            </a:prstGeom>
          </p:spPr>
        </p:pic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D72EE05B-99CA-7838-A4E7-DEC194CFAD12}"/>
                </a:ext>
              </a:extLst>
            </p:cNvPr>
            <p:cNvGrpSpPr/>
            <p:nvPr/>
          </p:nvGrpSpPr>
          <p:grpSpPr>
            <a:xfrm>
              <a:off x="6184769" y="1295623"/>
              <a:ext cx="2439044" cy="401895"/>
              <a:chOff x="6131579" y="523544"/>
              <a:chExt cx="2439044" cy="401895"/>
            </a:xfrm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EE9A69A-37C2-2D34-2482-4E33CF370CAC}"/>
                  </a:ext>
                </a:extLst>
              </p:cNvPr>
              <p:cNvSpPr/>
              <p:nvPr/>
            </p:nvSpPr>
            <p:spPr>
              <a:xfrm>
                <a:off x="6131579" y="523544"/>
                <a:ext cx="2383153" cy="400032"/>
              </a:xfrm>
              <a:prstGeom prst="rect">
                <a:avLst/>
              </a:prstGeom>
              <a:solidFill>
                <a:schemeClr val="accent6">
                  <a:lumMod val="60000"/>
                  <a:lumOff val="40000"/>
                  <a:alpha val="52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 b="1"/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AEB6364-888A-AA0C-DC1D-712E0B1A9CD9}"/>
                  </a:ext>
                </a:extLst>
              </p:cNvPr>
              <p:cNvSpPr txBox="1"/>
              <p:nvPr/>
            </p:nvSpPr>
            <p:spPr>
              <a:xfrm>
                <a:off x="6141817" y="556107"/>
                <a:ext cx="242880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x-none" b="1" dirty="0"/>
                  <a:t>Self-supervised training</a:t>
                </a:r>
              </a:p>
            </p:txBody>
          </p:sp>
        </p:grp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3B84C880-112A-D7FC-EB45-10BBB43696FC}"/>
              </a:ext>
            </a:extLst>
          </p:cNvPr>
          <p:cNvSpPr/>
          <p:nvPr/>
        </p:nvSpPr>
        <p:spPr>
          <a:xfrm>
            <a:off x="8759913" y="2928883"/>
            <a:ext cx="100343" cy="100343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3CB15B6-A94B-0AAC-4E34-586C827FF654}"/>
              </a:ext>
            </a:extLst>
          </p:cNvPr>
          <p:cNvSpPr/>
          <p:nvPr/>
        </p:nvSpPr>
        <p:spPr>
          <a:xfrm>
            <a:off x="8788134" y="4142443"/>
            <a:ext cx="100343" cy="100343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C3E09D7-244B-1988-724B-0B60B3F3F9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8694" y="457377"/>
            <a:ext cx="1485900" cy="12192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0D012D2-0362-D7F4-E6E1-188C9B70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7733" y="137119"/>
            <a:ext cx="1607845" cy="46990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C1A4DE-008B-59F1-0B62-AA35C3518C1B}"/>
              </a:ext>
            </a:extLst>
          </p:cNvPr>
          <p:cNvSpPr txBox="1"/>
          <p:nvPr/>
        </p:nvSpPr>
        <p:spPr>
          <a:xfrm>
            <a:off x="617447" y="6139367"/>
            <a:ext cx="106245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H. Liu, Z. Chen, Y. Yuan, X. Mei, X. Liu, D. </a:t>
            </a:r>
            <a:r>
              <a:rPr lang="en-GB" sz="14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Mandic, W. Wang, 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M. D. Plumbley, "</a:t>
            </a:r>
            <a:r>
              <a:rPr lang="en-GB" sz="1400" b="0" i="0" dirty="0" err="1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AudioLDM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text-to-audio generation with latent diffusion models," in </a:t>
            </a:r>
            <a:r>
              <a:rPr lang="en-GB" sz="14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Machine Learning</a:t>
            </a:r>
            <a:r>
              <a:rPr lang="en-GB" sz="14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(ICML 2023), Hawaii, USA, 23-29 July, 2023.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5191947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Architecture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AC99625-0613-D82C-4337-2F47AED70D7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7037" y="1017548"/>
            <a:ext cx="10237926" cy="4822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255B7D-A390-338C-6B09-64501DF55389}"/>
              </a:ext>
            </a:extLst>
          </p:cNvPr>
          <p:cNvSpPr txBox="1"/>
          <p:nvPr/>
        </p:nvSpPr>
        <p:spPr>
          <a:xfrm>
            <a:off x="977037" y="6108902"/>
            <a:ext cx="10624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H. Liu, et al. “</a:t>
            </a:r>
            <a:r>
              <a:rPr lang="en-GB" sz="1400" b="0" i="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AudioLDM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2: Learning holistic audio generation with self-supervised pretraining.” </a:t>
            </a:r>
            <a:r>
              <a:rPr lang="en-GB" sz="1400" b="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IEEE/ACM Transactions on Audio, Speech, and Language Processing</a:t>
            </a:r>
            <a:r>
              <a:rPr lang="en-GB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vol. 32, pp</a:t>
            </a:r>
            <a:r>
              <a:rPr lang="en-GB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2871 - 2883, 2024</a:t>
            </a:r>
            <a:r>
              <a:rPr lang="en-GB" sz="1400" b="0" i="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18477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8" y="324408"/>
            <a:ext cx="5080000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AudioLDM</a:t>
            </a:r>
            <a:r>
              <a:rPr lang="en-GB" b="1" dirty="0">
                <a:solidFill>
                  <a:srgbClr val="0070C0"/>
                </a:solidFill>
              </a:rPr>
              <a:t> 2</a:t>
            </a:r>
            <a:r>
              <a:rPr lang="en-GB" dirty="0">
                <a:solidFill>
                  <a:srgbClr val="0070C0"/>
                </a:solidFill>
              </a:rPr>
              <a:t> - Demo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Overview">
            <a:hlinkClick r:id="" action="ppaction://media"/>
            <a:extLst>
              <a:ext uri="{FF2B5EF4-FFF2-40B4-BE49-F238E27FC236}">
                <a16:creationId xmlns:a16="http://schemas.microsoft.com/office/drawing/2014/main" id="{4EF962AE-258A-9841-2A39-20E5455649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112396" y="986321"/>
            <a:ext cx="7967207" cy="448155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958E88D-C760-304A-4643-215CF1A36518}"/>
              </a:ext>
            </a:extLst>
          </p:cNvPr>
          <p:cNvSpPr txBox="1"/>
          <p:nvPr/>
        </p:nvSpPr>
        <p:spPr>
          <a:xfrm>
            <a:off x="1200648" y="5955702"/>
            <a:ext cx="1042415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212529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We generated a total of 350 audio files with prompts (generated by ChatGPT) without cherry-picking. 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5B0DD4-66C7-422E-CAF1-B819468862B3}"/>
              </a:ext>
            </a:extLst>
          </p:cNvPr>
          <p:cNvSpPr txBox="1"/>
          <p:nvPr/>
        </p:nvSpPr>
        <p:spPr>
          <a:xfrm>
            <a:off x="3423492" y="6325034"/>
            <a:ext cx="70309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Codes and more demos:  https://audioldm.github.io/audioldm2/</a:t>
            </a:r>
          </a:p>
        </p:txBody>
      </p:sp>
    </p:spTree>
    <p:extLst>
      <p:ext uri="{BB962C8B-B14F-4D97-AF65-F5344CB8AC3E}">
        <p14:creationId xmlns:p14="http://schemas.microsoft.com/office/powerpoint/2010/main" val="16801577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8A4D4D2-95FE-89B5-CF57-C7F4B6110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829" y="837496"/>
            <a:ext cx="7341980" cy="580139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FD3A5CF-AAAE-B61A-E049-1A3E6A96A375}"/>
              </a:ext>
            </a:extLst>
          </p:cNvPr>
          <p:cNvSpPr txBox="1">
            <a:spLocks/>
          </p:cNvSpPr>
          <p:nvPr/>
        </p:nvSpPr>
        <p:spPr>
          <a:xfrm>
            <a:off x="386080" y="219108"/>
            <a:ext cx="10186427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r>
              <a:rPr lang="en-GB" dirty="0">
                <a:solidFill>
                  <a:srgbClr val="0070C0"/>
                </a:solidFill>
              </a:rPr>
              <a:t>Audio Storytelling - </a:t>
            </a:r>
            <a:r>
              <a:rPr lang="en-GB" b="1" dirty="0" err="1">
                <a:solidFill>
                  <a:srgbClr val="0070C0"/>
                </a:solidFill>
              </a:rPr>
              <a:t>WavJourney</a:t>
            </a:r>
            <a:endParaRPr lang="x-none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1839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1F8D78-7F89-1290-E328-E8C84388C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D7A73-C774-CEB4-EC3A-B0D33E19E8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087" y="324408"/>
            <a:ext cx="10059205" cy="513088"/>
          </a:xfrm>
        </p:spPr>
        <p:txBody>
          <a:bodyPr>
            <a:normAutofit fontScale="90000"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WavJourney</a:t>
            </a:r>
            <a:r>
              <a:rPr lang="en-GB" dirty="0">
                <a:solidFill>
                  <a:srgbClr val="0070C0"/>
                </a:solidFill>
              </a:rPr>
              <a:t> – Sound Demo for Science Fiction Storytelling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B1B8EF-D113-03D1-BC6C-F90F0F1375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BBF688-3EB4-73DC-406D-2C788573FEF8}"/>
              </a:ext>
            </a:extLst>
          </p:cNvPr>
          <p:cNvSpPr txBox="1"/>
          <p:nvPr/>
        </p:nvSpPr>
        <p:spPr>
          <a:xfrm>
            <a:off x="3368396" y="5780136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Paper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8068D-FE79-61FE-16AD-67BEF9B44DE1}"/>
              </a:ext>
            </a:extLst>
          </p:cNvPr>
          <p:cNvSpPr txBox="1"/>
          <p:nvPr/>
        </p:nvSpPr>
        <p:spPr>
          <a:xfrm>
            <a:off x="3366684" y="6089923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3979AA3-CB8F-BBED-86A8-D6E8A8C369E4}"/>
              </a:ext>
            </a:extLst>
          </p:cNvPr>
          <p:cNvSpPr txBox="1"/>
          <p:nvPr/>
        </p:nvSpPr>
        <p:spPr>
          <a:xfrm>
            <a:off x="3366684" y="6413669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Demo</a:t>
            </a: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C24AC4-529D-0A19-E8D3-2827E07864AD}"/>
              </a:ext>
            </a:extLst>
          </p:cNvPr>
          <p:cNvSpPr txBox="1"/>
          <p:nvPr/>
        </p:nvSpPr>
        <p:spPr>
          <a:xfrm>
            <a:off x="4493581" y="6089923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https://github.com/Audio-AGI/WavJourney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787257-9A37-0A73-1C7E-5ADC30C67DE7}"/>
              </a:ext>
            </a:extLst>
          </p:cNvPr>
          <p:cNvSpPr txBox="1"/>
          <p:nvPr/>
        </p:nvSpPr>
        <p:spPr>
          <a:xfrm>
            <a:off x="4493581" y="5790845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https://arxiv.org/abs/2307.14335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E0ED878-09A4-29E3-FEDD-048349D3C879}"/>
              </a:ext>
            </a:extLst>
          </p:cNvPr>
          <p:cNvSpPr txBox="1"/>
          <p:nvPr/>
        </p:nvSpPr>
        <p:spPr>
          <a:xfrm>
            <a:off x="4493581" y="6413669"/>
            <a:ext cx="609771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https://huggingface.co/spaces/Audio-AGI/WavJourney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DB19616-A044-17A6-2968-4F2F4AE62BE2}"/>
              </a:ext>
            </a:extLst>
          </p:cNvPr>
          <p:cNvSpPr txBox="1">
            <a:spLocks/>
          </p:cNvSpPr>
          <p:nvPr/>
        </p:nvSpPr>
        <p:spPr>
          <a:xfrm>
            <a:off x="1800290" y="1849616"/>
            <a:ext cx="5775157" cy="1098697"/>
          </a:xfrm>
          <a:prstGeom prst="rect">
            <a:avLst/>
          </a:prstGeom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 vert="horz" lIns="91440" tIns="45720" rIns="91440" bIns="45720" rtlCol="0" anchor="b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2400" b="0" kern="1200" cap="none" spc="0" baseline="0">
                <a:ln>
                  <a:noFill/>
                </a:ln>
                <a:solidFill>
                  <a:schemeClr val="tx1"/>
                </a:solidFill>
                <a:effectLst/>
                <a:latin typeface="Georgia"/>
                <a:ea typeface="+mj-ea"/>
                <a:cs typeface="Georgia"/>
              </a:defRPr>
            </a:lvl1pPr>
          </a:lstStyle>
          <a:p>
            <a:endParaRPr lang="en-GB" sz="18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CC12802-ECDA-73CA-BCBA-4CD666B20F51}"/>
              </a:ext>
            </a:extLst>
          </p:cNvPr>
          <p:cNvSpPr txBox="1"/>
          <p:nvPr/>
        </p:nvSpPr>
        <p:spPr>
          <a:xfrm>
            <a:off x="2416778" y="2528112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CN" sz="1400" dirty="0"/>
          </a:p>
          <a:p>
            <a:endParaRPr lang="en-CN" sz="1400" dirty="0">
              <a:solidFill>
                <a:srgbClr val="556169"/>
              </a:solidFill>
              <a:latin typeface="Georgia"/>
              <a:cs typeface="Georgia"/>
            </a:endParaRPr>
          </a:p>
        </p:txBody>
      </p:sp>
      <p:pic>
        <p:nvPicPr>
          <p:cNvPr id="12" name="sci-fi news.mp4">
            <a:hlinkClick r:id="" action="ppaction://media"/>
            <a:extLst>
              <a:ext uri="{FF2B5EF4-FFF2-40B4-BE49-F238E27FC236}">
                <a16:creationId xmlns:a16="http://schemas.microsoft.com/office/drawing/2014/main" id="{3C0F919B-12D6-076F-8EB6-01432F0ED6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01509" y="1125148"/>
            <a:ext cx="7539019" cy="4240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002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6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FF162BF-B5F7-4177-B62E-35DC91B8C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</a:t>
            </a:fld>
            <a:endParaRPr lang="en-GB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8B25C88-9ECF-D946-8C09-7BC8C0E4F8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083" y="350577"/>
            <a:ext cx="2865120" cy="748454"/>
          </a:xfrm>
        </p:spPr>
        <p:txBody>
          <a:bodyPr/>
          <a:lstStyle/>
          <a:p>
            <a:r>
              <a:rPr lang="x-none" dirty="0">
                <a:solidFill>
                  <a:srgbClr val="0070C0"/>
                </a:solidFill>
              </a:rPr>
              <a:t>Outline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4C0052-2F68-5DEA-A707-D242732BA1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4156" y="73262"/>
            <a:ext cx="1531971" cy="4519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871AB-63D9-5E76-3542-7B6E101019FD}"/>
              </a:ext>
            </a:extLst>
          </p:cNvPr>
          <p:cNvSpPr txBox="1"/>
          <p:nvPr/>
        </p:nvSpPr>
        <p:spPr>
          <a:xfrm>
            <a:off x="1321904" y="1244444"/>
            <a:ext cx="1012797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Introduction</a:t>
            </a:r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 models &amp; large language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Large audio-language models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Example models &amp; datasets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Typical methods for fusing/aligning audio and language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Open challenges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Integration of audio and language models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Examples of LALMs for various cross-modal generation tasks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captioning (e.g. audio to text generation)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Audio question answering and reasoning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Text to audio generation &amp; storytelling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LLMs for controllable audio editing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400" dirty="0"/>
              <a:t>Neural audio codecs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b="1" dirty="0"/>
              <a:t>Conclusions and future works </a:t>
            </a:r>
          </a:p>
        </p:txBody>
      </p:sp>
    </p:spTree>
    <p:extLst>
      <p:ext uri="{BB962C8B-B14F-4D97-AF65-F5344CB8AC3E}">
        <p14:creationId xmlns:p14="http://schemas.microsoft.com/office/powerpoint/2010/main" val="116755682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189096C-E499-8ADE-F592-6FBCF1729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3C002-EEFC-85DE-7767-61FCFB8B5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1" y="272258"/>
            <a:ext cx="9797947" cy="51308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4: LLMs for Controllable Audio Editing - </a:t>
            </a:r>
            <a:r>
              <a:rPr lang="en-US" b="1" dirty="0" err="1">
                <a:solidFill>
                  <a:srgbClr val="0070C0"/>
                </a:solidFill>
              </a:rPr>
              <a:t>WavCraft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3D9292B-63BA-D53F-0111-27056A0F4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D44B58-A264-4127-8326-82F7DC6991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3" name="Google Shape;454;p33">
            <a:extLst>
              <a:ext uri="{FF2B5EF4-FFF2-40B4-BE49-F238E27FC236}">
                <a16:creationId xmlns:a16="http://schemas.microsoft.com/office/drawing/2014/main" id="{444A885E-03E7-5B01-EBC0-F6860158B2A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76280" y="2003516"/>
            <a:ext cx="7903823" cy="45202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Google Shape;430;p32">
            <a:extLst>
              <a:ext uri="{FF2B5EF4-FFF2-40B4-BE49-F238E27FC236}">
                <a16:creationId xmlns:a16="http://schemas.microsoft.com/office/drawing/2014/main" id="{51563FDD-A6A5-71D0-EFA7-77D5733B78F7}"/>
              </a:ext>
            </a:extLst>
          </p:cNvPr>
          <p:cNvSpPr txBox="1"/>
          <p:nvPr/>
        </p:nvSpPr>
        <p:spPr>
          <a:xfrm>
            <a:off x="385714" y="865344"/>
            <a:ext cx="11133737" cy="1138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9725" tIns="109725" rIns="109725" bIns="91425" anchor="t" anchorCtr="0">
            <a:normAutofit lnSpcReduction="10000"/>
          </a:bodyPr>
          <a:lstStyle/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Audio editing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is to change the content of audio by following the instruction precisely.</a:t>
            </a:r>
            <a:endParaRPr kumimoji="0" sz="2000" b="1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457200" rtl="0" eaLnBrk="1" fontAlgn="auto" latinLnBrk="0" hangingPunct="1">
              <a:lnSpc>
                <a:spcPct val="10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This work introduces an audio agent that understands the user instruction, decomposes the instruction into several tasks, and allocates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different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tasks to the proper models.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395224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ABFDBC4-1928-0C58-D29A-A1A8DB75E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8A8ED-9E8A-1072-3829-00A5EAE1DE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791" y="272258"/>
            <a:ext cx="9797947" cy="51308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Task 4: LLMs for Controllable Audio Editing - </a:t>
            </a:r>
            <a:r>
              <a:rPr lang="en-US" b="1" dirty="0">
                <a:solidFill>
                  <a:srgbClr val="0070C0"/>
                </a:solidFill>
              </a:rPr>
              <a:t>RFM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C96977-82BD-9945-F59A-CC2D7AF07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003B2D-D816-1F6D-1BA7-BB5C9B87AC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67F06C4-0FE0-8415-5824-78AB6C0F5D4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3791" y="1072875"/>
            <a:ext cx="5911921" cy="48726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84AA4-A2D9-AC53-F44B-74B5654138FC}"/>
              </a:ext>
            </a:extLst>
          </p:cNvPr>
          <p:cNvSpPr txBox="1"/>
          <p:nvPr/>
        </p:nvSpPr>
        <p:spPr>
          <a:xfrm>
            <a:off x="6851540" y="1072875"/>
            <a:ext cx="60978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Demos here:</a:t>
            </a:r>
          </a:p>
          <a:p>
            <a:r>
              <a:rPr lang="en-GB" dirty="0"/>
              <a:t>https://katelin-glt.github.io/RFM-Editing-Demo/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2CED6A-2645-0999-9A0A-DD8C4E1A7963}"/>
              </a:ext>
            </a:extLst>
          </p:cNvPr>
          <p:cNvSpPr txBox="1"/>
          <p:nvPr/>
        </p:nvSpPr>
        <p:spPr>
          <a:xfrm>
            <a:off x="828858" y="6183957"/>
            <a:ext cx="1076016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GB" sz="12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L. Gao, Y. Yuan, Y. Chen, Y. Cheng, Z. Li, J. Wen, S. Zhang, </a:t>
            </a:r>
            <a:r>
              <a:rPr lang="en-GB" sz="120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and W. Wang, "RFM-EDITING</a:t>
            </a:r>
            <a:r>
              <a:rPr lang="en-GB" sz="12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: Rectified Flow Matching for Text-Guided Audio Editing," in </a:t>
            </a:r>
            <a:r>
              <a:rPr lang="en-GB" sz="1200" b="0" i="1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Proc. IEEE International Conference on Acoustics, Speech and Signal Processing</a:t>
            </a:r>
            <a:r>
              <a:rPr lang="en-GB" sz="1200" b="0" i="0" dirty="0">
                <a:solidFill>
                  <a:srgbClr val="413839"/>
                </a:solidFill>
                <a:effectLst/>
                <a:latin typeface="Times New Roman" panose="02020603050405020304" pitchFamily="18" charset="0"/>
              </a:rPr>
              <a:t> (ICASSP 2026), Barcelona, Spain, May 4-8, 2026.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D257D43-DD58-5E2B-F97D-04BD6F803BC0}"/>
              </a:ext>
            </a:extLst>
          </p:cNvPr>
          <p:cNvSpPr txBox="1"/>
          <p:nvPr/>
        </p:nvSpPr>
        <p:spPr>
          <a:xfrm>
            <a:off x="6851540" y="2529071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Original: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A91B1CA-B178-91D2-E211-5207EFB8940D}"/>
              </a:ext>
            </a:extLst>
          </p:cNvPr>
          <p:cNvSpPr txBox="1"/>
          <p:nvPr/>
        </p:nvSpPr>
        <p:spPr>
          <a:xfrm>
            <a:off x="6851540" y="318275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Edited:</a:t>
            </a:r>
          </a:p>
        </p:txBody>
      </p:sp>
      <p:pic>
        <p:nvPicPr>
          <p:cNvPr id="15" name="remove_112349_original_6LWKaYBXxMw+f9TCFE09eXk">
            <a:hlinkClick r:id="" action="ppaction://media"/>
            <a:extLst>
              <a:ext uri="{FF2B5EF4-FFF2-40B4-BE49-F238E27FC236}">
                <a16:creationId xmlns:a16="http://schemas.microsoft.com/office/drawing/2014/main" id="{21657194-0B89-304C-299A-1E976A01D2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2492139"/>
            <a:ext cx="406400" cy="406400"/>
          </a:xfrm>
          <a:prstGeom prst="rect">
            <a:avLst/>
          </a:prstGeom>
        </p:spPr>
      </p:pic>
      <p:pic>
        <p:nvPicPr>
          <p:cNvPr id="16" name="remove_112349_6LWKaYBXxMw">
            <a:hlinkClick r:id="" action="ppaction://media"/>
            <a:extLst>
              <a:ext uri="{FF2B5EF4-FFF2-40B4-BE49-F238E27FC236}">
                <a16:creationId xmlns:a16="http://schemas.microsoft.com/office/drawing/2014/main" id="{2AD5D5AA-A333-AC06-6B6F-6BB4B98972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3180975"/>
            <a:ext cx="406400" cy="4064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0643BD5-060B-163D-414A-CE3C87FB42E9}"/>
              </a:ext>
            </a:extLst>
          </p:cNvPr>
          <p:cNvSpPr txBox="1"/>
          <p:nvPr/>
        </p:nvSpPr>
        <p:spPr>
          <a:xfrm>
            <a:off x="6851539" y="4606945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Original: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30F4F5-89A1-8B5B-25E9-4A43E0E60D60}"/>
              </a:ext>
            </a:extLst>
          </p:cNvPr>
          <p:cNvSpPr txBox="1"/>
          <p:nvPr/>
        </p:nvSpPr>
        <p:spPr>
          <a:xfrm>
            <a:off x="6851539" y="5415793"/>
            <a:ext cx="2385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Edited:</a:t>
            </a:r>
          </a:p>
        </p:txBody>
      </p:sp>
      <p:pic>
        <p:nvPicPr>
          <p:cNvPr id="22" name="replace_1800_original_aiVZPxwhWAw+8Cpu6HuZppw">
            <a:hlinkClick r:id="" action="ppaction://media"/>
            <a:extLst>
              <a:ext uri="{FF2B5EF4-FFF2-40B4-BE49-F238E27FC236}">
                <a16:creationId xmlns:a16="http://schemas.microsoft.com/office/drawing/2014/main" id="{44591A15-9FB6-EDDF-2CA0-5AAD0175B42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4464404"/>
            <a:ext cx="406400" cy="406400"/>
          </a:xfrm>
          <a:prstGeom prst="rect">
            <a:avLst/>
          </a:prstGeom>
        </p:spPr>
      </p:pic>
      <p:pic>
        <p:nvPicPr>
          <p:cNvPr id="23" name="replace_1800_aiVZPxwhWAw+hC-4ZPch2-U">
            <a:hlinkClick r:id="" action="ppaction://media"/>
            <a:extLst>
              <a:ext uri="{FF2B5EF4-FFF2-40B4-BE49-F238E27FC236}">
                <a16:creationId xmlns:a16="http://schemas.microsoft.com/office/drawing/2014/main" id="{11F13EAA-7ABB-AE39-776A-2B9DF4ED4E7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360053" y="5359188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998B2DCF-0F32-F1F3-8413-D5BF14F6DF31}"/>
              </a:ext>
            </a:extLst>
          </p:cNvPr>
          <p:cNvSpPr txBox="1"/>
          <p:nvPr/>
        </p:nvSpPr>
        <p:spPr>
          <a:xfrm>
            <a:off x="6826312" y="3834521"/>
            <a:ext cx="438617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7C3AED"/>
                </a:solidFill>
                <a:effectLst/>
                <a:latin typeface="Space Grotesk"/>
              </a:rPr>
              <a:t>Replace someone suddenly sneezes out loud with several pigeons cooing:</a:t>
            </a:r>
            <a:endParaRPr lang="en-GB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3E53FB3-7657-2D4B-1461-F420A6FEE9AA}"/>
              </a:ext>
            </a:extLst>
          </p:cNvPr>
          <p:cNvSpPr txBox="1"/>
          <p:nvPr/>
        </p:nvSpPr>
        <p:spPr>
          <a:xfrm>
            <a:off x="6826312" y="1961869"/>
            <a:ext cx="64753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i="0" dirty="0">
                <a:solidFill>
                  <a:srgbClr val="EA580C"/>
                </a:solidFill>
                <a:effectLst/>
                <a:latin typeface="Space Grotesk"/>
              </a:rPr>
              <a:t>Remove continuous frying noises: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03331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242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00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D8267-2C25-9A28-714C-F5CF60FB97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46487" y="1440039"/>
            <a:ext cx="10515600" cy="4351338"/>
          </a:xfrm>
        </p:spPr>
        <p:txBody>
          <a:bodyPr>
            <a:normAutofit/>
          </a:bodyPr>
          <a:lstStyle/>
          <a:p>
            <a:r>
              <a:rPr lang="en-US" sz="2400" dirty="0"/>
              <a:t>Ultra-low bit rate (0.31 kbps ~1.40 kbps, token rate 25, 50, or 100 per second) &amp; Strong semantics in the token &amp; Variable vocabulary sizes 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9DB291C6-935D-DBCB-8F7A-0BFE36DD3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897" y="2232267"/>
            <a:ext cx="8484033" cy="410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4D1DD47-5EEC-F456-9453-D27AD4A31B18}"/>
              </a:ext>
            </a:extLst>
          </p:cNvPr>
          <p:cNvSpPr txBox="1"/>
          <p:nvPr/>
        </p:nvSpPr>
        <p:spPr>
          <a:xfrm>
            <a:off x="4324498" y="6381084"/>
            <a:ext cx="4412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"/>
              </a:rPr>
              <a:t>https://haoheliu.github.io/SemantiCodec/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C95363-3E8C-578D-D69C-426D9A7E7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F3B069-848C-57B4-BE6F-FBDCF6BFCA9D}"/>
              </a:ext>
            </a:extLst>
          </p:cNvPr>
          <p:cNvSpPr txBox="1"/>
          <p:nvPr/>
        </p:nvSpPr>
        <p:spPr>
          <a:xfrm>
            <a:off x="9144926" y="6466727"/>
            <a:ext cx="1303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CrossAtten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FE47130-E633-4848-4F28-BB0D287AD78C}"/>
              </a:ext>
            </a:extLst>
          </p:cNvPr>
          <p:cNvCxnSpPr>
            <a:cxnSpLocks/>
          </p:cNvCxnSpPr>
          <p:nvPr/>
        </p:nvCxnSpPr>
        <p:spPr>
          <a:xfrm flipH="1" flipV="1">
            <a:off x="8804117" y="5951985"/>
            <a:ext cx="408066" cy="53880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9" name="Picture 4">
            <a:extLst>
              <a:ext uri="{FF2B5EF4-FFF2-40B4-BE49-F238E27FC236}">
                <a16:creationId xmlns:a16="http://schemas.microsoft.com/office/drawing/2014/main" id="{F77AE864-E2C6-5E9E-8AFB-E07936A18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8" r="56195"/>
          <a:stretch/>
        </p:blipFill>
        <p:spPr bwMode="auto">
          <a:xfrm>
            <a:off x="715301" y="2765602"/>
            <a:ext cx="1243481" cy="150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3A5C37-3D15-7D38-4B8F-DDBA43D10064}"/>
              </a:ext>
            </a:extLst>
          </p:cNvPr>
          <p:cNvSpPr txBox="1"/>
          <p:nvPr/>
        </p:nvSpPr>
        <p:spPr>
          <a:xfrm>
            <a:off x="693456" y="4050282"/>
            <a:ext cx="1253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AudioMAE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Encoder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0BE2860E-A89F-AF8D-E862-D491E2DCC356}"/>
              </a:ext>
            </a:extLst>
          </p:cNvPr>
          <p:cNvSpPr txBox="1">
            <a:spLocks/>
          </p:cNvSpPr>
          <p:nvPr/>
        </p:nvSpPr>
        <p:spPr>
          <a:xfrm>
            <a:off x="573184" y="527539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Neural Audo Co</a:t>
            </a:r>
            <a:r>
              <a: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dec - </a:t>
            </a:r>
            <a:r>
              <a:rPr kumimoji="0" lang="en-US" altLang="zh-C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SemantiCodec</a:t>
            </a:r>
            <a:endParaRPr kumimoji="0" lang="x-none" sz="3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052758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BB7671-DBC9-B85F-42D3-29A5E59CFA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3F6A1F-B9A0-937E-4F98-48496B435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CA731E-0EC6-1746-9CEB-2120941515F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533A46-25A1-85EF-3199-FB4840DDD12E}"/>
              </a:ext>
            </a:extLst>
          </p:cNvPr>
          <p:cNvSpPr txBox="1"/>
          <p:nvPr/>
        </p:nvSpPr>
        <p:spPr>
          <a:xfrm>
            <a:off x="5052261" y="5599391"/>
            <a:ext cx="609399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  <a:hlinkClick r:id="rId42"/>
              </a:rPr>
              <a:t>https://haoheliu.github.io/SemantiCodec/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062FFE-7D40-C5A0-2739-B6567E5D07F2}"/>
              </a:ext>
            </a:extLst>
          </p:cNvPr>
          <p:cNvSpPr txBox="1"/>
          <p:nvPr/>
        </p:nvSpPr>
        <p:spPr>
          <a:xfrm>
            <a:off x="1045745" y="5599391"/>
            <a:ext cx="36826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等线" panose="02010600030101010101" pitchFamily="2" charset="-122"/>
                <a:cs typeface="+mn-cs"/>
              </a:rPr>
              <a:t>More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156082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sound demos: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9FBC583-7B6F-676B-1709-D77A6ACA9140}"/>
              </a:ext>
            </a:extLst>
          </p:cNvPr>
          <p:cNvSpPr txBox="1"/>
          <p:nvPr/>
        </p:nvSpPr>
        <p:spPr>
          <a:xfrm>
            <a:off x="228598" y="3321867"/>
            <a:ext cx="164732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General Audio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</a:t>
            </a: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AudioSet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)</a:t>
            </a:r>
          </a:p>
        </p:txBody>
      </p:sp>
      <p:pic>
        <p:nvPicPr>
          <p:cNvPr id="9" name="audioset_original">
            <a:hlinkClick r:id="" action="ppaction://media"/>
            <a:extLst>
              <a:ext uri="{FF2B5EF4-FFF2-40B4-BE49-F238E27FC236}">
                <a16:creationId xmlns:a16="http://schemas.microsoft.com/office/drawing/2014/main" id="{604E5B29-16E6-FA4B-65B9-984C4F80DF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66688" y="3331451"/>
            <a:ext cx="406400" cy="4064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ECC271-8408-8FD4-D807-EE365BE74D79}"/>
              </a:ext>
            </a:extLst>
          </p:cNvPr>
          <p:cNvSpPr txBox="1"/>
          <p:nvPr/>
        </p:nvSpPr>
        <p:spPr>
          <a:xfrm>
            <a:off x="2008270" y="1269147"/>
            <a:ext cx="175761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Original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56F707-1CFA-2136-EB4C-AF4F2C4229FD}"/>
              </a:ext>
            </a:extLst>
          </p:cNvPr>
          <p:cNvSpPr txBox="1"/>
          <p:nvPr/>
        </p:nvSpPr>
        <p:spPr>
          <a:xfrm>
            <a:off x="3106149" y="1249645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HiFi-Codec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(2.0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CFBD7C-E62C-61BB-8A7F-493097EFADA4}"/>
              </a:ext>
            </a:extLst>
          </p:cNvPr>
          <p:cNvSpPr txBox="1"/>
          <p:nvPr/>
        </p:nvSpPr>
        <p:spPr>
          <a:xfrm>
            <a:off x="4596058" y="123843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Encodec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60532A-A3B6-B34E-586C-2097AB6A63B6}"/>
              </a:ext>
            </a:extLst>
          </p:cNvPr>
          <p:cNvSpPr txBox="1"/>
          <p:nvPr/>
        </p:nvSpPr>
        <p:spPr>
          <a:xfrm>
            <a:off x="5882436" y="1222981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(1.41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81BB4CC-B894-9A8C-86B9-38F098C22645}"/>
              </a:ext>
            </a:extLst>
          </p:cNvPr>
          <p:cNvSpPr txBox="1"/>
          <p:nvPr/>
        </p:nvSpPr>
        <p:spPr>
          <a:xfrm>
            <a:off x="7268579" y="1194293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(1.43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7A26D1F-26E7-CB8E-0E7E-42633C8FAE57}"/>
              </a:ext>
            </a:extLst>
          </p:cNvPr>
          <p:cNvSpPr txBox="1"/>
          <p:nvPr/>
        </p:nvSpPr>
        <p:spPr>
          <a:xfrm>
            <a:off x="10555705" y="117022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SemantiCodec</a:t>
            </a: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等线" panose="02010600030101010101" pitchFamily="2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(0.35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8204A19-4B44-0CF3-1682-F54EB8E1F2C7}"/>
              </a:ext>
            </a:extLst>
          </p:cNvPr>
          <p:cNvSpPr txBox="1"/>
          <p:nvPr/>
        </p:nvSpPr>
        <p:spPr>
          <a:xfrm>
            <a:off x="9098887" y="1197459"/>
            <a:ext cx="17576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DAC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(0.47 kbps)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18" name="audioset_HIFI_Codec_2.0kbps">
            <a:hlinkClick r:id="" action="ppaction://media"/>
            <a:extLst>
              <a:ext uri="{FF2B5EF4-FFF2-40B4-BE49-F238E27FC236}">
                <a16:creationId xmlns:a16="http://schemas.microsoft.com/office/drawing/2014/main" id="{14CB8103-BA14-86BF-66E8-D663151874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4648" y="3340354"/>
            <a:ext cx="406400" cy="406400"/>
          </a:xfrm>
          <a:prstGeom prst="rect">
            <a:avLst/>
          </a:prstGeom>
        </p:spPr>
      </p:pic>
      <p:pic>
        <p:nvPicPr>
          <p:cNvPr id="19" name="audioset_Encodec_1.5kbps">
            <a:hlinkClick r:id="" action="ppaction://media"/>
            <a:extLst>
              <a:ext uri="{FF2B5EF4-FFF2-40B4-BE49-F238E27FC236}">
                <a16:creationId xmlns:a16="http://schemas.microsoft.com/office/drawing/2014/main" id="{6A336622-7DE7-EA50-A3F1-35D8A8C5A0C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1640" y="3306450"/>
            <a:ext cx="406400" cy="406400"/>
          </a:xfrm>
          <a:prstGeom prst="rect">
            <a:avLst/>
          </a:prstGeom>
        </p:spPr>
      </p:pic>
      <p:pic>
        <p:nvPicPr>
          <p:cNvPr id="20" name="audioset_DAC_1.41kbps">
            <a:hlinkClick r:id="" action="ppaction://media"/>
            <a:extLst>
              <a:ext uri="{FF2B5EF4-FFF2-40B4-BE49-F238E27FC236}">
                <a16:creationId xmlns:a16="http://schemas.microsoft.com/office/drawing/2014/main" id="{5778FEDE-160A-AB01-ED42-C6C735DAB81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96000" y="3284799"/>
            <a:ext cx="406400" cy="406400"/>
          </a:xfrm>
          <a:prstGeom prst="rect">
            <a:avLst/>
          </a:prstGeom>
        </p:spPr>
      </p:pic>
      <p:pic>
        <p:nvPicPr>
          <p:cNvPr id="22" name="audioset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7AE1B5C3-4CD4-CA23-D1AC-B03971D633A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11120" y="3284799"/>
            <a:ext cx="406400" cy="406400"/>
          </a:xfrm>
          <a:prstGeom prst="rect">
            <a:avLst/>
          </a:prstGeom>
        </p:spPr>
      </p:pic>
      <p:pic>
        <p:nvPicPr>
          <p:cNvPr id="23" name="audioset_DAC_0.47kbps">
            <a:hlinkClick r:id="" action="ppaction://media"/>
            <a:extLst>
              <a:ext uri="{FF2B5EF4-FFF2-40B4-BE49-F238E27FC236}">
                <a16:creationId xmlns:a16="http://schemas.microsoft.com/office/drawing/2014/main" id="{CF65EDC5-E810-38BF-8FA1-3263936BE9ED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098887" y="3301576"/>
            <a:ext cx="406400" cy="406400"/>
          </a:xfrm>
          <a:prstGeom prst="rect">
            <a:avLst/>
          </a:prstGeom>
        </p:spPr>
      </p:pic>
      <p:pic>
        <p:nvPicPr>
          <p:cNvPr id="24" name="audioset_SemantiCodec_0.35">
            <a:hlinkClick r:id="" action="ppaction://media"/>
            <a:extLst>
              <a:ext uri="{FF2B5EF4-FFF2-40B4-BE49-F238E27FC236}">
                <a16:creationId xmlns:a16="http://schemas.microsoft.com/office/drawing/2014/main" id="{B9338E28-AD8E-CF13-6A66-6084B9CF3D79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3300" y="3284799"/>
            <a:ext cx="406400" cy="406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768459-2C6B-477D-184C-C3F11CEB5961}"/>
              </a:ext>
            </a:extLst>
          </p:cNvPr>
          <p:cNvSpPr txBox="1"/>
          <p:nvPr/>
        </p:nvSpPr>
        <p:spPr>
          <a:xfrm>
            <a:off x="360947" y="4471455"/>
            <a:ext cx="12272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等线" panose="02010600030101010101" pitchFamily="2" charset="-122"/>
                <a:cs typeface="+mn-cs"/>
              </a:rPr>
              <a:t>Speech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(Libri)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61E61"/>
              </a:solidFill>
              <a:effectLst/>
              <a:uLnTx/>
              <a:uFillTx/>
              <a:latin typeface="-apple-system"/>
              <a:ea typeface="+mn-ea"/>
              <a:cs typeface="+mn-cs"/>
            </a:endParaRPr>
          </a:p>
        </p:txBody>
      </p:sp>
      <p:pic>
        <p:nvPicPr>
          <p:cNvPr id="26" name="libritts_original">
            <a:hlinkClick r:id="" action="ppaction://media"/>
            <a:extLst>
              <a:ext uri="{FF2B5EF4-FFF2-40B4-BE49-F238E27FC236}">
                <a16:creationId xmlns:a16="http://schemas.microsoft.com/office/drawing/2014/main" id="{7DF4ED3E-37F3-60C0-E9FB-3D11B4B83E56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138614" y="4496455"/>
            <a:ext cx="406400" cy="406400"/>
          </a:xfrm>
          <a:prstGeom prst="rect">
            <a:avLst/>
          </a:prstGeom>
        </p:spPr>
      </p:pic>
      <p:pic>
        <p:nvPicPr>
          <p:cNvPr id="27" name="libritts_HiFi-Codec_2.0kbps">
            <a:hlinkClick r:id="" action="ppaction://media"/>
            <a:extLst>
              <a:ext uri="{FF2B5EF4-FFF2-40B4-BE49-F238E27FC236}">
                <a16:creationId xmlns:a16="http://schemas.microsoft.com/office/drawing/2014/main" id="{C6874D48-D71C-B63A-2FD5-503CCF9A5FC4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293973" y="4477086"/>
            <a:ext cx="406400" cy="406400"/>
          </a:xfrm>
          <a:prstGeom prst="rect">
            <a:avLst/>
          </a:prstGeom>
        </p:spPr>
      </p:pic>
      <p:pic>
        <p:nvPicPr>
          <p:cNvPr id="28" name="libritts_Encodec_1.5kbps">
            <a:hlinkClick r:id="" action="ppaction://media"/>
            <a:extLst>
              <a:ext uri="{FF2B5EF4-FFF2-40B4-BE49-F238E27FC236}">
                <a16:creationId xmlns:a16="http://schemas.microsoft.com/office/drawing/2014/main" id="{E438DAAB-FF83-7D7A-9080-679538601A2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569331" y="4453028"/>
            <a:ext cx="406400" cy="406400"/>
          </a:xfrm>
          <a:prstGeom prst="rect">
            <a:avLst/>
          </a:prstGeom>
        </p:spPr>
      </p:pic>
      <p:pic>
        <p:nvPicPr>
          <p:cNvPr id="29" name="libritts_DAC_1.4kbps">
            <a:hlinkClick r:id="" action="ppaction://media"/>
            <a:extLst>
              <a:ext uri="{FF2B5EF4-FFF2-40B4-BE49-F238E27FC236}">
                <a16:creationId xmlns:a16="http://schemas.microsoft.com/office/drawing/2014/main" id="{51DD8AA9-E490-5C4A-AB3D-3C9456638314}"/>
              </a:ext>
            </a:extLst>
          </p:cNvPr>
          <p:cNvPicPr>
            <a:picLocks noChangeAspect="1"/>
          </p:cNvPicPr>
          <p:nvPr>
            <a:audioFile r:link="rId20"/>
            <p:extLst>
              <p:ext uri="{DAA4B4D4-6D71-4841-9C94-3DE7FCFB9230}">
                <p14:media xmlns:p14="http://schemas.microsoft.com/office/powerpoint/2010/main" r:embed="rId1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085312" y="4428964"/>
            <a:ext cx="406400" cy="406400"/>
          </a:xfrm>
          <a:prstGeom prst="rect">
            <a:avLst/>
          </a:prstGeom>
        </p:spPr>
      </p:pic>
      <p:pic>
        <p:nvPicPr>
          <p:cNvPr id="30" name="libritts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654A158E-C113-2ED6-C291-5FA6FF0453BF}"/>
              </a:ext>
            </a:extLst>
          </p:cNvPr>
          <p:cNvPicPr>
            <a:picLocks noChangeAspect="1"/>
          </p:cNvPicPr>
          <p:nvPr>
            <a:audioFile r:link="rId22"/>
            <p:extLst>
              <p:ext uri="{DAA4B4D4-6D71-4841-9C94-3DE7FCFB9230}">
                <p14:media xmlns:p14="http://schemas.microsoft.com/office/powerpoint/2010/main" r:embed="rId2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3" y="4404901"/>
            <a:ext cx="406400" cy="406400"/>
          </a:xfrm>
          <a:prstGeom prst="rect">
            <a:avLst/>
          </a:prstGeom>
        </p:spPr>
      </p:pic>
      <p:pic>
        <p:nvPicPr>
          <p:cNvPr id="31" name="libritts_DAC_0.47kbps">
            <a:hlinkClick r:id="" action="ppaction://media"/>
            <a:extLst>
              <a:ext uri="{FF2B5EF4-FFF2-40B4-BE49-F238E27FC236}">
                <a16:creationId xmlns:a16="http://schemas.microsoft.com/office/drawing/2014/main" id="{97E89500-B7FA-8690-7B53-921FDEE205E4}"/>
              </a:ext>
            </a:extLst>
          </p:cNvPr>
          <p:cNvPicPr>
            <a:picLocks noChangeAspect="1"/>
          </p:cNvPicPr>
          <p:nvPr>
            <a:audioFile r:link="rId24"/>
            <p:extLst>
              <p:ext uri="{DAA4B4D4-6D71-4841-9C94-3DE7FCFB9230}">
                <p14:media xmlns:p14="http://schemas.microsoft.com/office/powerpoint/2010/main" r:embed="rId2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17267" y="4404887"/>
            <a:ext cx="406400" cy="406400"/>
          </a:xfrm>
          <a:prstGeom prst="rect">
            <a:avLst/>
          </a:prstGeom>
        </p:spPr>
      </p:pic>
      <p:pic>
        <p:nvPicPr>
          <p:cNvPr id="32" name="libritts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3440867C-BB15-9CE6-3F80-56893248A16F}"/>
              </a:ext>
            </a:extLst>
          </p:cNvPr>
          <p:cNvPicPr>
            <a:picLocks noChangeAspect="1"/>
          </p:cNvPicPr>
          <p:nvPr>
            <a:audioFile r:link="rId26"/>
            <p:extLst>
              <p:ext uri="{DAA4B4D4-6D71-4841-9C94-3DE7FCFB9230}">
                <p14:media xmlns:p14="http://schemas.microsoft.com/office/powerpoint/2010/main" r:embed="rId2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657311" y="4392867"/>
            <a:ext cx="406400" cy="406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7983D82-7D74-EA1C-5A54-77688451C7FB}"/>
              </a:ext>
            </a:extLst>
          </p:cNvPr>
          <p:cNvSpPr txBox="1"/>
          <p:nvPr/>
        </p:nvSpPr>
        <p:spPr>
          <a:xfrm>
            <a:off x="376993" y="2189506"/>
            <a:ext cx="133149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Music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srgbClr val="061E61"/>
                </a:solidFill>
                <a:effectLst/>
                <a:uLnTx/>
                <a:uFillTx/>
                <a:latin typeface="-apple-system"/>
                <a:ea typeface="+mn-ea"/>
                <a:cs typeface="+mn-cs"/>
              </a:rPr>
              <a:t>(MUSDB18)</a:t>
            </a:r>
          </a:p>
        </p:txBody>
      </p:sp>
      <p:pic>
        <p:nvPicPr>
          <p:cNvPr id="34" name="musdb_original">
            <a:hlinkClick r:id="" action="ppaction://media"/>
            <a:extLst>
              <a:ext uri="{FF2B5EF4-FFF2-40B4-BE49-F238E27FC236}">
                <a16:creationId xmlns:a16="http://schemas.microsoft.com/office/drawing/2014/main" id="{445E98B6-4481-2FF2-6853-AF9AFDFE49B3}"/>
              </a:ext>
            </a:extLst>
          </p:cNvPr>
          <p:cNvPicPr>
            <a:picLocks noChangeAspect="1"/>
          </p:cNvPicPr>
          <p:nvPr>
            <a:audioFile r:link="rId28"/>
            <p:extLst>
              <p:ext uri="{DAA4B4D4-6D71-4841-9C94-3DE7FCFB9230}">
                <p14:media xmlns:p14="http://schemas.microsoft.com/office/powerpoint/2010/main" r:embed="rId2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2211133" y="2263279"/>
            <a:ext cx="406400" cy="406400"/>
          </a:xfrm>
          <a:prstGeom prst="rect">
            <a:avLst/>
          </a:prstGeom>
        </p:spPr>
      </p:pic>
      <p:pic>
        <p:nvPicPr>
          <p:cNvPr id="35" name="musdb_Hifi-Codec_2.0kbps">
            <a:hlinkClick r:id="" action="ppaction://media"/>
            <a:extLst>
              <a:ext uri="{FF2B5EF4-FFF2-40B4-BE49-F238E27FC236}">
                <a16:creationId xmlns:a16="http://schemas.microsoft.com/office/drawing/2014/main" id="{C0411196-F3F0-D5D2-CBDA-9D30A57C04EE}"/>
              </a:ext>
            </a:extLst>
          </p:cNvPr>
          <p:cNvPicPr>
            <a:picLocks noChangeAspect="1"/>
          </p:cNvPicPr>
          <p:nvPr>
            <a:audioFile r:link="rId30"/>
            <p:extLst>
              <p:ext uri="{DAA4B4D4-6D71-4841-9C94-3DE7FCFB9230}">
                <p14:media xmlns:p14="http://schemas.microsoft.com/office/powerpoint/2010/main" r:embed="rId2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3306012" y="2251246"/>
            <a:ext cx="406400" cy="406400"/>
          </a:xfrm>
          <a:prstGeom prst="rect">
            <a:avLst/>
          </a:prstGeom>
        </p:spPr>
      </p:pic>
      <p:pic>
        <p:nvPicPr>
          <p:cNvPr id="36" name="musdb_Encodec_1.5kbps">
            <a:hlinkClick r:id="" action="ppaction://media"/>
            <a:extLst>
              <a:ext uri="{FF2B5EF4-FFF2-40B4-BE49-F238E27FC236}">
                <a16:creationId xmlns:a16="http://schemas.microsoft.com/office/drawing/2014/main" id="{DAFD9D82-31EB-2CA3-B847-392BFB6E987B}"/>
              </a:ext>
            </a:extLst>
          </p:cNvPr>
          <p:cNvPicPr>
            <a:picLocks noChangeAspect="1"/>
          </p:cNvPicPr>
          <p:nvPr>
            <a:audioFile r:link="rId32"/>
            <p:extLst>
              <p:ext uri="{DAA4B4D4-6D71-4841-9C94-3DE7FCFB9230}">
                <p14:media xmlns:p14="http://schemas.microsoft.com/office/powerpoint/2010/main" r:embed="rId31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4605421" y="2263282"/>
            <a:ext cx="406400" cy="406400"/>
          </a:xfrm>
          <a:prstGeom prst="rect">
            <a:avLst/>
          </a:prstGeom>
        </p:spPr>
      </p:pic>
      <p:pic>
        <p:nvPicPr>
          <p:cNvPr id="37" name="musdb_DAC_1.41kbps">
            <a:hlinkClick r:id="" action="ppaction://media"/>
            <a:extLst>
              <a:ext uri="{FF2B5EF4-FFF2-40B4-BE49-F238E27FC236}">
                <a16:creationId xmlns:a16="http://schemas.microsoft.com/office/drawing/2014/main" id="{CC65C6DE-BE40-F517-CB2B-61A7663E5E60}"/>
              </a:ext>
            </a:extLst>
          </p:cNvPr>
          <p:cNvPicPr>
            <a:picLocks noChangeAspect="1"/>
          </p:cNvPicPr>
          <p:nvPr>
            <a:audioFile r:link="rId34"/>
            <p:extLst>
              <p:ext uri="{DAA4B4D4-6D71-4841-9C94-3DE7FCFB9230}">
                <p14:media xmlns:p14="http://schemas.microsoft.com/office/powerpoint/2010/main" r:embed="rId33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6121402" y="2251241"/>
            <a:ext cx="406400" cy="406400"/>
          </a:xfrm>
          <a:prstGeom prst="rect">
            <a:avLst/>
          </a:prstGeom>
        </p:spPr>
      </p:pic>
      <p:pic>
        <p:nvPicPr>
          <p:cNvPr id="38" name="musdb_SemantiCodec_1.43kbps">
            <a:hlinkClick r:id="" action="ppaction://media"/>
            <a:extLst>
              <a:ext uri="{FF2B5EF4-FFF2-40B4-BE49-F238E27FC236}">
                <a16:creationId xmlns:a16="http://schemas.microsoft.com/office/drawing/2014/main" id="{E8D4B27C-7714-FC99-ABF5-C8D0F1A5AFC3}"/>
              </a:ext>
            </a:extLst>
          </p:cNvPr>
          <p:cNvPicPr>
            <a:picLocks noChangeAspect="1"/>
          </p:cNvPicPr>
          <p:nvPr>
            <a:audioFile r:link="rId36"/>
            <p:extLst>
              <p:ext uri="{DAA4B4D4-6D71-4841-9C94-3DE7FCFB9230}">
                <p14:media xmlns:p14="http://schemas.microsoft.com/office/powerpoint/2010/main" r:embed="rId35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7444875" y="2227180"/>
            <a:ext cx="406400" cy="406400"/>
          </a:xfrm>
          <a:prstGeom prst="rect">
            <a:avLst/>
          </a:prstGeom>
        </p:spPr>
      </p:pic>
      <p:pic>
        <p:nvPicPr>
          <p:cNvPr id="39" name="musdb_SemantiCodec_0.35kbps">
            <a:hlinkClick r:id="" action="ppaction://media"/>
            <a:extLst>
              <a:ext uri="{FF2B5EF4-FFF2-40B4-BE49-F238E27FC236}">
                <a16:creationId xmlns:a16="http://schemas.microsoft.com/office/drawing/2014/main" id="{E96506EA-2889-8FA4-39F6-357D5544E7AD}"/>
              </a:ext>
            </a:extLst>
          </p:cNvPr>
          <p:cNvPicPr>
            <a:picLocks noChangeAspect="1"/>
          </p:cNvPicPr>
          <p:nvPr>
            <a:audioFile r:link="rId38"/>
            <p:extLst>
              <p:ext uri="{DAA4B4D4-6D71-4841-9C94-3DE7FCFB9230}">
                <p14:media xmlns:p14="http://schemas.microsoft.com/office/powerpoint/2010/main" r:embed="rId37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10705437" y="2179043"/>
            <a:ext cx="406400" cy="406400"/>
          </a:xfrm>
          <a:prstGeom prst="rect">
            <a:avLst/>
          </a:prstGeom>
        </p:spPr>
      </p:pic>
      <p:pic>
        <p:nvPicPr>
          <p:cNvPr id="40" name="musdb_DAC_0.47kbps">
            <a:hlinkClick r:id="" action="ppaction://media"/>
            <a:extLst>
              <a:ext uri="{FF2B5EF4-FFF2-40B4-BE49-F238E27FC236}">
                <a16:creationId xmlns:a16="http://schemas.microsoft.com/office/drawing/2014/main" id="{C340863E-DA52-8D5A-B182-94B00EC275FD}"/>
              </a:ext>
            </a:extLst>
          </p:cNvPr>
          <p:cNvPicPr>
            <a:picLocks noChangeAspect="1"/>
          </p:cNvPicPr>
          <p:nvPr>
            <a:audioFile r:link="rId40"/>
            <p:extLst>
              <p:ext uri="{DAA4B4D4-6D71-4841-9C94-3DE7FCFB9230}">
                <p14:media xmlns:p14="http://schemas.microsoft.com/office/powerpoint/2010/main" r:embed="rId39"/>
              </p:ext>
            </p:extLst>
          </p:nvPr>
        </p:nvPicPr>
        <p:blipFill>
          <a:blip r:embed="rId43"/>
          <a:stretch>
            <a:fillRect/>
          </a:stretch>
        </p:blipFill>
        <p:spPr>
          <a:xfrm>
            <a:off x="9165395" y="2106863"/>
            <a:ext cx="406400" cy="406400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47AD315F-3BBE-EE4D-35B2-CF14F25D779A}"/>
              </a:ext>
            </a:extLst>
          </p:cNvPr>
          <p:cNvSpPr txBox="1">
            <a:spLocks/>
          </p:cNvSpPr>
          <p:nvPr/>
        </p:nvSpPr>
        <p:spPr>
          <a:xfrm>
            <a:off x="493672" y="497722"/>
            <a:ext cx="9097590" cy="51308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kern="1200" spc="0" baseline="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85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Task 5: </a:t>
            </a:r>
            <a:r>
              <a:rPr kumimoji="0" lang="en-US" altLang="zh-CN" sz="3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Sound Demos</a:t>
            </a:r>
            <a:endParaRPr kumimoji="0" lang="x-none" sz="3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898335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5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55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5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55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955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955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955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915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914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915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915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9150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9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915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000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000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10000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10000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000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1000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6" dur="1000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9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  <p:audio>
              <p:cMediaNode vol="80000">
                <p:cTn id="10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10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  <p:audio>
              <p:cMediaNode vol="80000">
                <p:cTn id="10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vol="80000">
                <p:cTn id="10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616" y="303079"/>
            <a:ext cx="8316845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WavCaps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82ABAA4-5EBE-4E82-8762-4025E75A148F}" type="slidenum">
              <a:rPr kumimoji="0" lang="en-GB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659" y="67714"/>
            <a:ext cx="1544341" cy="4707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8889" y="985293"/>
            <a:ext cx="8527807" cy="44398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B2D3F5-4D40-B5F3-B75E-106EEAEA1C61}"/>
              </a:ext>
            </a:extLst>
          </p:cNvPr>
          <p:cNvSpPr txBox="1"/>
          <p:nvPr/>
        </p:nvSpPr>
        <p:spPr>
          <a:xfrm>
            <a:off x="1245848" y="5872016"/>
            <a:ext cx="10438151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X. Mei, C. Meng, H. Liu, Q. Kong, T. Ko, C. Zhao, M. D.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Plumbley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Y. Zou, and W. Wang, "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WavCaps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: A ChatGPT-Assisted Weakly-Labelled Audio Captioning Dataset for Audio-Language Multimodal Research," </a:t>
            </a:r>
            <a:r>
              <a:rPr kumimoji="0" lang="en-GB" sz="12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IEEE/ACM Transactions on Audio Speech and Language Processing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</a:t>
            </a:r>
            <a:r>
              <a:rPr lang="en-GB" sz="1200" dirty="0">
                <a:solidFill>
                  <a:srgbClr val="413839"/>
                </a:solidFill>
                <a:latin typeface="Times New Roman" panose="02020603050405020304" pitchFamily="18" charset="0"/>
              </a:rPr>
              <a:t>vol. 32, pp. 3339 - 3354, June 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2024.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41383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Code:  https://github.com/XinhaoMei/WavCaps</a:t>
            </a:r>
          </a:p>
        </p:txBody>
      </p:sp>
    </p:spTree>
    <p:extLst>
      <p:ext uri="{BB962C8B-B14F-4D97-AF65-F5344CB8AC3E}">
        <p14:creationId xmlns:p14="http://schemas.microsoft.com/office/powerpoint/2010/main" val="10522802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426" y="288370"/>
            <a:ext cx="9515035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WavCaps</a:t>
            </a:r>
            <a:r>
              <a:rPr lang="en-GB" dirty="0">
                <a:solidFill>
                  <a:srgbClr val="0070C0"/>
                </a:solidFill>
              </a:rPr>
              <a:t> – Statistics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35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8421" y="4663013"/>
            <a:ext cx="4833285" cy="21618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9536" y="801458"/>
            <a:ext cx="6671056" cy="400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6161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22067C-27C2-5FDE-F563-241FD96B7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AF060-B632-1DCF-C487-3C108C1DC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10DFFA4-ECEB-74E9-4BB0-35C4941A4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C39F89-ABA3-3119-9BC1-7DBA8B6B3A5A}"/>
              </a:ext>
            </a:extLst>
          </p:cNvPr>
          <p:cNvSpPr txBox="1">
            <a:spLocks/>
          </p:cNvSpPr>
          <p:nvPr/>
        </p:nvSpPr>
        <p:spPr>
          <a:xfrm>
            <a:off x="663174" y="1751643"/>
            <a:ext cx="4938973" cy="261915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Existing 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generation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models struggle with complex and detailed prompts, leading to potential performance degradation. </a:t>
            </a:r>
          </a:p>
          <a:p>
            <a:pPr marL="457200" lvl="1">
              <a:lnSpc>
                <a:spcPct val="100000"/>
              </a:lnSpc>
              <a:spcBef>
                <a:spcPts val="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Captions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current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datasets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are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simple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provide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altLang="zh-CN" sz="2000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1E7BB47-A00B-4EC9-E4D5-02A1C0E341B6}"/>
              </a:ext>
            </a:extLst>
          </p:cNvPr>
          <p:cNvSpPr txBox="1"/>
          <p:nvPr/>
        </p:nvSpPr>
        <p:spPr>
          <a:xfrm>
            <a:off x="663174" y="1228423"/>
            <a:ext cx="218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Challenge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9" name="图片 8" descr="手机屏幕截图&#10;&#10;描述已自动生成">
            <a:extLst>
              <a:ext uri="{FF2B5EF4-FFF2-40B4-BE49-F238E27FC236}">
                <a16:creationId xmlns:a16="http://schemas.microsoft.com/office/drawing/2014/main" id="{85BB7F9B-C082-CA7F-0DE5-8235F58BA2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2137" y="1951110"/>
            <a:ext cx="6277200" cy="249770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528BF9E3-EE55-BDE5-4F7C-1BFF6E9C13AC}"/>
              </a:ext>
            </a:extLst>
          </p:cNvPr>
          <p:cNvSpPr txBox="1"/>
          <p:nvPr/>
        </p:nvSpPr>
        <p:spPr>
          <a:xfrm>
            <a:off x="6096000" y="4835962"/>
            <a:ext cx="56186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analysis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audio-caption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datasets,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captions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include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location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environment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information.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6">
            <a:extLst>
              <a:ext uri="{FF2B5EF4-FFF2-40B4-BE49-F238E27FC236}">
                <a16:creationId xmlns:a16="http://schemas.microsoft.com/office/drawing/2014/main" id="{7829AC0E-1DB2-0345-386C-AE9876EE4628}"/>
              </a:ext>
            </a:extLst>
          </p:cNvPr>
          <p:cNvSpPr txBox="1"/>
          <p:nvPr/>
        </p:nvSpPr>
        <p:spPr>
          <a:xfrm>
            <a:off x="573184" y="3925592"/>
            <a:ext cx="2779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800" b="1" dirty="0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Sound-</a:t>
            </a:r>
            <a:r>
              <a:rPr lang="en-US" altLang="zh-CN" sz="2800" b="1" dirty="0" err="1">
                <a:solidFill>
                  <a:srgbClr val="002060"/>
                </a:solidFill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</a:rPr>
              <a:t>VECaps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29" name="Content Placeholder 2">
            <a:extLst>
              <a:ext uri="{FF2B5EF4-FFF2-40B4-BE49-F238E27FC236}">
                <a16:creationId xmlns:a16="http://schemas.microsoft.com/office/drawing/2014/main" id="{D82551DF-7790-01F8-8B0C-16BE97CFDE22}"/>
              </a:ext>
            </a:extLst>
          </p:cNvPr>
          <p:cNvSpPr txBox="1">
            <a:spLocks/>
          </p:cNvSpPr>
          <p:nvPr/>
        </p:nvSpPr>
        <p:spPr>
          <a:xfrm>
            <a:off x="663173" y="4503391"/>
            <a:ext cx="4557009" cy="1515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lvl="1">
              <a:lnSpc>
                <a:spcPct val="100000"/>
              </a:lnSpc>
              <a:spcBef>
                <a:spcPts val="600"/>
              </a:spcBef>
            </a:pP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1.66M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high-quality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audio-caption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pairs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with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enriched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details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including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audio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event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orders,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occurred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places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environment</a:t>
            </a:r>
            <a:r>
              <a:rPr lang="zh-CN" altLang="en-US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information.</a:t>
            </a:r>
          </a:p>
        </p:txBody>
      </p:sp>
    </p:spTree>
    <p:extLst>
      <p:ext uri="{BB962C8B-B14F-4D97-AF65-F5344CB8AC3E}">
        <p14:creationId xmlns:p14="http://schemas.microsoft.com/office/powerpoint/2010/main" val="4531926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6080" y="360351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>
                <a:solidFill>
                  <a:srgbClr val="0070C0"/>
                </a:solidFill>
              </a:rPr>
              <a:t>Sound-</a:t>
            </a:r>
            <a:r>
              <a:rPr lang="en-GB" b="1" dirty="0" err="1">
                <a:solidFill>
                  <a:srgbClr val="0070C0"/>
                </a:solidFill>
              </a:rPr>
              <a:t>VECaps</a:t>
            </a:r>
            <a:r>
              <a:rPr lang="en-GB" b="1" dirty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– Processing Pipeline</a:t>
            </a:r>
            <a:endParaRPr lang="x-none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60AAA29-DCE2-EE1D-C0C7-2104252D73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600"/>
            <a:ext cx="12192000" cy="3605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008A1E6-960E-358C-8B49-0AF92770AB4B}"/>
              </a:ext>
            </a:extLst>
          </p:cNvPr>
          <p:cNvSpPr txBox="1"/>
          <p:nvPr/>
        </p:nvSpPr>
        <p:spPr>
          <a:xfrm>
            <a:off x="554805" y="5798308"/>
            <a:ext cx="7736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Paper, data &amp; code: </a:t>
            </a:r>
            <a:r>
              <a:rPr lang="en" altLang="zh-CN" sz="1800" dirty="0">
                <a:hlinkClick r:id="rId4"/>
              </a:rPr>
              <a:t>https://yyua8222.github.io/Sound-VECaps-demo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474920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10EC72A-02D7-899B-CD3B-3C7D27B4F4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6834BE-1C07-9A21-4432-BB6EC16603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48027"/>
            <a:ext cx="5080000" cy="51308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0070C0"/>
                </a:solidFill>
              </a:rPr>
              <a:t>Dataset: </a:t>
            </a:r>
            <a:r>
              <a:rPr lang="en-GB" b="1" dirty="0" err="1">
                <a:solidFill>
                  <a:srgbClr val="0070C0"/>
                </a:solidFill>
              </a:rPr>
              <a:t>AudioSetCaps</a:t>
            </a:r>
            <a:endParaRPr lang="x-none" b="1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99474C-6D05-0895-D146-F684F85BD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38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93F6A4-6E04-4E30-7857-994D263FB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12" name="文本框 1">
            <a:extLst>
              <a:ext uri="{FF2B5EF4-FFF2-40B4-BE49-F238E27FC236}">
                <a16:creationId xmlns:a16="http://schemas.microsoft.com/office/drawing/2014/main" id="{80E90C62-4940-7EC4-905A-DFD28EE6BCDD}"/>
              </a:ext>
            </a:extLst>
          </p:cNvPr>
          <p:cNvSpPr txBox="1"/>
          <p:nvPr/>
        </p:nvSpPr>
        <p:spPr>
          <a:xfrm>
            <a:off x="573184" y="5849899"/>
            <a:ext cx="113868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ct val="60000"/>
              </a:spcAft>
            </a:pP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J. Bai, H. Liu, M. Wang, D. Shi, W. Wang, M. D. 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Plumbley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W.-S. Gan, and J. Chen, "</a:t>
            </a:r>
            <a:r>
              <a:rPr lang="en-GB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AudioSetCaps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An Enriched Audio-Caption Dataset using Automated Generation Pipeline with Large Audio and Language Models," </a:t>
            </a:r>
            <a:r>
              <a:rPr lang="en-GB" sz="1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IEEE Transactions on Audio Speech and Language Processing</a:t>
            </a:r>
            <a:r>
              <a:rPr lang="en-GB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vol. 33, pp. 2817 - 2829, June 2025.</a:t>
            </a:r>
          </a:p>
        </p:txBody>
      </p:sp>
      <p:pic>
        <p:nvPicPr>
          <p:cNvPr id="13" name="图片 18">
            <a:extLst>
              <a:ext uri="{FF2B5EF4-FFF2-40B4-BE49-F238E27FC236}">
                <a16:creationId xmlns:a16="http://schemas.microsoft.com/office/drawing/2014/main" id="{71EAE45E-42A3-3456-01D8-D89729D9C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548" y="1412334"/>
            <a:ext cx="2880000" cy="3932589"/>
          </a:xfrm>
          <a:prstGeom prst="rect">
            <a:avLst/>
          </a:prstGeom>
        </p:spPr>
      </p:pic>
      <p:pic>
        <p:nvPicPr>
          <p:cNvPr id="14" name="图片 19">
            <a:extLst>
              <a:ext uri="{FF2B5EF4-FFF2-40B4-BE49-F238E27FC236}">
                <a16:creationId xmlns:a16="http://schemas.microsoft.com/office/drawing/2014/main" id="{B0D53B0C-EA92-3F17-A936-AD213844A8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0858" y="1458054"/>
            <a:ext cx="2880000" cy="3886555"/>
          </a:xfrm>
          <a:prstGeom prst="rect">
            <a:avLst/>
          </a:prstGeom>
        </p:spPr>
      </p:pic>
      <p:pic>
        <p:nvPicPr>
          <p:cNvPr id="15" name="图片 23">
            <a:extLst>
              <a:ext uri="{FF2B5EF4-FFF2-40B4-BE49-F238E27FC236}">
                <a16:creationId xmlns:a16="http://schemas.microsoft.com/office/drawing/2014/main" id="{7CA7FE0D-CEEC-A554-F83F-0EF0E13E83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1248" y="1412334"/>
            <a:ext cx="2160000" cy="2940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6412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71A33BD-0384-D61E-901B-D79AE038AE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90F8CC-ECF1-BCA0-9A86-405CE30B08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184" y="418210"/>
            <a:ext cx="7656416" cy="513088"/>
          </a:xfrm>
        </p:spPr>
        <p:txBody>
          <a:bodyPr>
            <a:normAutofit/>
          </a:bodyPr>
          <a:lstStyle/>
          <a:p>
            <a:r>
              <a:rPr lang="en-GB" b="1" dirty="0" err="1">
                <a:solidFill>
                  <a:srgbClr val="0070C0"/>
                </a:solidFill>
              </a:rPr>
              <a:t>AudioSetCaps</a:t>
            </a:r>
            <a:r>
              <a:rPr lang="en-GB" dirty="0">
                <a:solidFill>
                  <a:srgbClr val="0070C0"/>
                </a:solidFill>
              </a:rPr>
              <a:t> – An Example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1DD0EE-A32B-4831-A9A1-F14843815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633328" y="6038547"/>
            <a:ext cx="1312025" cy="365125"/>
          </a:xfrm>
        </p:spPr>
        <p:txBody>
          <a:bodyPr/>
          <a:lstStyle/>
          <a:p>
            <a:fld id="{B82ABAA4-5EBE-4E82-8762-4025E75A148F}" type="slidenum">
              <a:rPr lang="en-GB" smtClean="0"/>
              <a:t>39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8B9512-3FE0-81A3-A212-64552C50C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1739" y="163634"/>
            <a:ext cx="1534181" cy="470731"/>
          </a:xfrm>
          <a:prstGeom prst="rect">
            <a:avLst/>
          </a:prstGeom>
        </p:spPr>
      </p:pic>
      <p:sp>
        <p:nvSpPr>
          <p:cNvPr id="4" name="矩形: 圆角 19">
            <a:extLst>
              <a:ext uri="{FF2B5EF4-FFF2-40B4-BE49-F238E27FC236}">
                <a16:creationId xmlns:a16="http://schemas.microsoft.com/office/drawing/2014/main" id="{0F346061-4391-9334-28F7-2545B865DE33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725875" y="2175277"/>
            <a:ext cx="5760000" cy="575945"/>
          </a:xfrm>
          <a:prstGeom prst="roundRect">
            <a:avLst>
              <a:gd name="adj" fmla="val 10474"/>
            </a:avLst>
          </a:prstGeom>
          <a:noFill/>
          <a:ln w="63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algn="l"/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</a:rPr>
              <a:t>Female speech, Woman speaking, Background noise, Generic impact sounds, Surface contact, Babbling, Tick, Human voice, Breathing, Baby laughter</a:t>
            </a:r>
          </a:p>
        </p:txBody>
      </p:sp>
      <p:sp>
        <p:nvSpPr>
          <p:cNvPr id="7" name="矩形: 圆角 19">
            <a:extLst>
              <a:ext uri="{FF2B5EF4-FFF2-40B4-BE49-F238E27FC236}">
                <a16:creationId xmlns:a16="http://schemas.microsoft.com/office/drawing/2014/main" id="{6D62D394-AFA0-9354-9883-B03561A0E0D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4725875" y="3068730"/>
            <a:ext cx="5760000" cy="360000"/>
          </a:xfrm>
          <a:prstGeom prst="roundRect">
            <a:avLst>
              <a:gd name="adj" fmla="val 4233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human baby laughs and gurgles as a female sings gently</a:t>
            </a:r>
          </a:p>
        </p:txBody>
      </p:sp>
      <p:sp>
        <p:nvSpPr>
          <p:cNvPr id="12" name="矩形: 圆角 19">
            <a:extLst>
              <a:ext uri="{FF2B5EF4-FFF2-40B4-BE49-F238E27FC236}">
                <a16:creationId xmlns:a16="http://schemas.microsoft.com/office/drawing/2014/main" id="{BC21E48A-4252-C317-ACC5-11314C78BE5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25875" y="3687408"/>
            <a:ext cx="5760000" cy="360000"/>
          </a:xfrm>
          <a:prstGeom prst="roundRect">
            <a:avLst>
              <a:gd name="adj" fmla="val 7867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Overflow="overflow" horzOverflow="overflow" vert="horz" wrap="square" lIns="71755" tIns="0" rIns="0" bIns="0" numCol="1" spcCol="0" rtlCol="0" fromWordArt="0" anchor="ctr" anchorCtr="0" forceAA="0" compatLnSpc="1">
            <a:noAutofit/>
          </a:bodyPr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People are talking and babbling with a baby laughing and surface contact.</a:t>
            </a:r>
          </a:p>
        </p:txBody>
      </p:sp>
      <p:sp>
        <p:nvSpPr>
          <p:cNvPr id="13" name="矩形: 圆角 19">
            <a:extLst>
              <a:ext uri="{FF2B5EF4-FFF2-40B4-BE49-F238E27FC236}">
                <a16:creationId xmlns:a16="http://schemas.microsoft.com/office/drawing/2014/main" id="{7CF429EB-B903-35C5-5CCC-DEBD2295350D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4725875" y="4369202"/>
            <a:ext cx="5760085" cy="419735"/>
          </a:xfrm>
          <a:prstGeom prst="roundRect">
            <a:avLst>
              <a:gd name="adj" fmla="val 6051"/>
            </a:avLst>
          </a:prstGeom>
          <a:solidFill>
            <a:schemeClr val="bg1">
              <a:lumMod val="95000"/>
            </a:schemeClr>
          </a:solidFill>
          <a:ln w="635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rtlCol="0" anchor="ctr"/>
          <a:lstStyle/>
          <a:p>
            <a:pPr lvl="0" algn="l">
              <a:buClrTx/>
              <a:buSzTx/>
              <a:buFontTx/>
            </a:pPr>
            <a:r>
              <a:rPr lang="en-US" altLang="zh-CN" sz="1400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The sound of a laughing baby and women chatting and giggling can be heard at a busy spa.</a:t>
            </a:r>
          </a:p>
        </p:txBody>
      </p:sp>
      <p:sp>
        <p:nvSpPr>
          <p:cNvPr id="14" name="矩形: 圆角 19">
            <a:extLst>
              <a:ext uri="{FF2B5EF4-FFF2-40B4-BE49-F238E27FC236}">
                <a16:creationId xmlns:a16="http://schemas.microsoft.com/office/drawing/2014/main" id="{741E1980-074C-2FE7-E2CC-F07C0B57C650}"/>
              </a:ext>
            </a:extLst>
          </p:cNvPr>
          <p:cNvSpPr/>
          <p:nvPr>
            <p:custDataLst>
              <p:tags r:id="rId5"/>
            </p:custDataLst>
          </p:nvPr>
        </p:nvSpPr>
        <p:spPr>
          <a:xfrm>
            <a:off x="4725875" y="5162952"/>
            <a:ext cx="5760000" cy="647700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71755" tIns="0" rIns="0" bIns="0" rtlCol="0" anchor="ctr"/>
          <a:lstStyle/>
          <a:p>
            <a:pPr algn="l">
              <a:buClrTx/>
              <a:buSzTx/>
              <a:buFontTx/>
            </a:pPr>
            <a:r>
              <a:rPr lang="en-US" altLang="zh-CN" sz="1400" b="1" dirty="0">
                <a:solidFill>
                  <a:schemeClr val="tx1"/>
                </a:solidFill>
                <a:latin typeface="Times New Roman" panose="02020603050405020304" charset="0"/>
                <a:cs typeface="Times New Roman" panose="02020603050405020304" charset="0"/>
                <a:sym typeface="+mn-ea"/>
              </a:rPr>
              <a:t>A joyful interaction between a woman and a baby, as the infant giggles and the woman responds with a happy and upbeat tone.</a:t>
            </a:r>
          </a:p>
        </p:txBody>
      </p:sp>
      <p:sp>
        <p:nvSpPr>
          <p:cNvPr id="15" name="文本框 18">
            <a:extLst>
              <a:ext uri="{FF2B5EF4-FFF2-40B4-BE49-F238E27FC236}">
                <a16:creationId xmlns:a16="http://schemas.microsoft.com/office/drawing/2014/main" id="{5288C905-218D-19C6-A331-6862F6667FE7}"/>
              </a:ext>
            </a:extLst>
          </p:cNvPr>
          <p:cNvSpPr txBox="1"/>
          <p:nvPr/>
        </p:nvSpPr>
        <p:spPr>
          <a:xfrm>
            <a:off x="1225755" y="5306145"/>
            <a:ext cx="236855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>
              <a:buClrTx/>
              <a:buSzTx/>
              <a:buFontTx/>
            </a:pPr>
            <a:r>
              <a:rPr lang="en-US" altLang="zh-CN" sz="1400">
                <a:latin typeface="Times New Roman" panose="02020603050405020304" charset="0"/>
                <a:cs typeface="Times New Roman" panose="02020603050405020304" charset="0"/>
              </a:rPr>
              <a:t>ID: Y0qH8FmqGI2U</a:t>
            </a:r>
          </a:p>
        </p:txBody>
      </p:sp>
      <p:sp>
        <p:nvSpPr>
          <p:cNvPr id="16" name="文本框 11">
            <a:extLst>
              <a:ext uri="{FF2B5EF4-FFF2-40B4-BE49-F238E27FC236}">
                <a16:creationId xmlns:a16="http://schemas.microsoft.com/office/drawing/2014/main" id="{9C60AED0-0486-8F46-5069-B68DAC56037E}"/>
              </a:ext>
            </a:extLst>
          </p:cNvPr>
          <p:cNvSpPr txBox="1"/>
          <p:nvPr/>
        </p:nvSpPr>
        <p:spPr>
          <a:xfrm>
            <a:off x="4725875" y="1824122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Label</a:t>
            </a:r>
          </a:p>
        </p:txBody>
      </p:sp>
      <p:sp>
        <p:nvSpPr>
          <p:cNvPr id="17" name="文本框 12">
            <a:extLst>
              <a:ext uri="{FF2B5EF4-FFF2-40B4-BE49-F238E27FC236}">
                <a16:creationId xmlns:a16="http://schemas.microsoft.com/office/drawing/2014/main" id="{6DB74BA0-6C4C-7FBB-81CF-82403157EC0B}"/>
              </a:ext>
            </a:extLst>
          </p:cNvPr>
          <p:cNvSpPr txBox="1"/>
          <p:nvPr/>
        </p:nvSpPr>
        <p:spPr>
          <a:xfrm>
            <a:off x="4725875" y="2778853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AudioCaps</a:t>
            </a:r>
          </a:p>
        </p:txBody>
      </p:sp>
      <p:sp>
        <p:nvSpPr>
          <p:cNvPr id="18" name="文本框 13">
            <a:extLst>
              <a:ext uri="{FF2B5EF4-FFF2-40B4-BE49-F238E27FC236}">
                <a16:creationId xmlns:a16="http://schemas.microsoft.com/office/drawing/2014/main" id="{5B11D64C-DA1B-4A40-4CBD-91CEE7C40B3A}"/>
              </a:ext>
            </a:extLst>
          </p:cNvPr>
          <p:cNvSpPr txBox="1"/>
          <p:nvPr/>
        </p:nvSpPr>
        <p:spPr>
          <a:xfrm>
            <a:off x="4725875" y="3410866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WavCaps</a:t>
            </a:r>
          </a:p>
        </p:txBody>
      </p:sp>
      <p:sp>
        <p:nvSpPr>
          <p:cNvPr id="19" name="文本框 14">
            <a:extLst>
              <a:ext uri="{FF2B5EF4-FFF2-40B4-BE49-F238E27FC236}">
                <a16:creationId xmlns:a16="http://schemas.microsoft.com/office/drawing/2014/main" id="{24C8E0A8-09A8-8436-35BD-B244C05479AA}"/>
              </a:ext>
            </a:extLst>
          </p:cNvPr>
          <p:cNvSpPr txBox="1"/>
          <p:nvPr/>
        </p:nvSpPr>
        <p:spPr>
          <a:xfrm>
            <a:off x="4725875" y="4062401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Auto-ACD</a:t>
            </a:r>
          </a:p>
        </p:txBody>
      </p:sp>
      <p:sp>
        <p:nvSpPr>
          <p:cNvPr id="20" name="文本框 15">
            <a:extLst>
              <a:ext uri="{FF2B5EF4-FFF2-40B4-BE49-F238E27FC236}">
                <a16:creationId xmlns:a16="http://schemas.microsoft.com/office/drawing/2014/main" id="{C0AA8E2B-B990-B323-7B12-861AEA5E1C06}"/>
              </a:ext>
            </a:extLst>
          </p:cNvPr>
          <p:cNvSpPr txBox="1"/>
          <p:nvPr/>
        </p:nvSpPr>
        <p:spPr>
          <a:xfrm>
            <a:off x="4725875" y="4873710"/>
            <a:ext cx="162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l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AudioSetCaps</a:t>
            </a:r>
          </a:p>
        </p:txBody>
      </p:sp>
      <p:sp>
        <p:nvSpPr>
          <p:cNvPr id="21" name="文本框 16">
            <a:extLst>
              <a:ext uri="{FF2B5EF4-FFF2-40B4-BE49-F238E27FC236}">
                <a16:creationId xmlns:a16="http://schemas.microsoft.com/office/drawing/2014/main" id="{83578597-206E-0CD9-5517-2588640C87D8}"/>
              </a:ext>
            </a:extLst>
          </p:cNvPr>
          <p:cNvSpPr txBox="1"/>
          <p:nvPr/>
        </p:nvSpPr>
        <p:spPr>
          <a:xfrm>
            <a:off x="10270060" y="1376447"/>
            <a:ext cx="1420495" cy="601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Mean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Subjective </a:t>
            </a:r>
          </a:p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Score</a:t>
            </a:r>
          </a:p>
        </p:txBody>
      </p:sp>
      <p:sp>
        <p:nvSpPr>
          <p:cNvPr id="22" name="文本框 17">
            <a:extLst>
              <a:ext uri="{FF2B5EF4-FFF2-40B4-BE49-F238E27FC236}">
                <a16:creationId xmlns:a16="http://schemas.microsoft.com/office/drawing/2014/main" id="{3EF46D2C-C2E0-A08B-52C7-1EC5C86FA354}"/>
              </a:ext>
            </a:extLst>
          </p:cNvPr>
          <p:cNvSpPr txBox="1"/>
          <p:nvPr/>
        </p:nvSpPr>
        <p:spPr>
          <a:xfrm>
            <a:off x="6544515" y="1545792"/>
            <a:ext cx="2122170" cy="4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lumMod val="95000"/>
                  </a:schemeClr>
                </a:solidFill>
              </a14:hiddenFill>
            </a:ext>
          </a:extLst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Dataset-Caption</a:t>
            </a:r>
          </a:p>
        </p:txBody>
      </p:sp>
      <p:sp>
        <p:nvSpPr>
          <p:cNvPr id="23" name="文本框 20">
            <a:extLst>
              <a:ext uri="{FF2B5EF4-FFF2-40B4-BE49-F238E27FC236}">
                <a16:creationId xmlns:a16="http://schemas.microsoft.com/office/drawing/2014/main" id="{CFD1B2D4-C1F9-8A71-C0CD-B5062F5B1C00}"/>
              </a:ext>
            </a:extLst>
          </p:cNvPr>
          <p:cNvSpPr txBox="1"/>
          <p:nvPr/>
        </p:nvSpPr>
        <p:spPr>
          <a:xfrm>
            <a:off x="10620308" y="2339765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4" name="文本框 21">
            <a:extLst>
              <a:ext uri="{FF2B5EF4-FFF2-40B4-BE49-F238E27FC236}">
                <a16:creationId xmlns:a16="http://schemas.microsoft.com/office/drawing/2014/main" id="{C97D993B-935F-8CA4-117C-9A48775F03AD}"/>
              </a:ext>
            </a:extLst>
          </p:cNvPr>
          <p:cNvSpPr txBox="1"/>
          <p:nvPr/>
        </p:nvSpPr>
        <p:spPr>
          <a:xfrm>
            <a:off x="10620308" y="3061450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5" name="文本框 22">
            <a:extLst>
              <a:ext uri="{FF2B5EF4-FFF2-40B4-BE49-F238E27FC236}">
                <a16:creationId xmlns:a16="http://schemas.microsoft.com/office/drawing/2014/main" id="{F72B16E6-4422-3CDD-9813-B6DD12E37394}"/>
              </a:ext>
            </a:extLst>
          </p:cNvPr>
          <p:cNvSpPr txBox="1"/>
          <p:nvPr/>
        </p:nvSpPr>
        <p:spPr>
          <a:xfrm>
            <a:off x="10620308" y="3675683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4.2</a:t>
            </a:r>
          </a:p>
        </p:txBody>
      </p:sp>
      <p:sp>
        <p:nvSpPr>
          <p:cNvPr id="26" name="文本框 23">
            <a:extLst>
              <a:ext uri="{FF2B5EF4-FFF2-40B4-BE49-F238E27FC236}">
                <a16:creationId xmlns:a16="http://schemas.microsoft.com/office/drawing/2014/main" id="{2523323D-E12C-527C-933C-6DACE732255B}"/>
              </a:ext>
            </a:extLst>
          </p:cNvPr>
          <p:cNvSpPr txBox="1"/>
          <p:nvPr/>
        </p:nvSpPr>
        <p:spPr>
          <a:xfrm>
            <a:off x="10620308" y="4369106"/>
            <a:ext cx="720000" cy="3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</a:t>
            </a:r>
          </a:p>
        </p:txBody>
      </p:sp>
      <p:sp>
        <p:nvSpPr>
          <p:cNvPr id="27" name="文本框 24">
            <a:extLst>
              <a:ext uri="{FF2B5EF4-FFF2-40B4-BE49-F238E27FC236}">
                <a16:creationId xmlns:a16="http://schemas.microsoft.com/office/drawing/2014/main" id="{FFB29C37-BAA0-DC69-8E76-D21CCFCE273F}"/>
              </a:ext>
            </a:extLst>
          </p:cNvPr>
          <p:cNvSpPr txBox="1"/>
          <p:nvPr/>
        </p:nvSpPr>
        <p:spPr>
          <a:xfrm>
            <a:off x="10620308" y="5306167"/>
            <a:ext cx="720000" cy="3600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 anchor="t">
            <a:noAutofit/>
          </a:bodyPr>
          <a:lstStyle/>
          <a:p>
            <a:pPr algn="ctr"/>
            <a:r>
              <a:rPr lang="en-US" altLang="zh-CN" sz="1400" b="1" dirty="0">
                <a:latin typeface="Times New Roman" panose="02020603050405020304" charset="0"/>
                <a:cs typeface="Times New Roman" panose="02020603050405020304" charset="0"/>
                <a:sym typeface="+mn-ea"/>
              </a:rPr>
              <a:t>4.4</a:t>
            </a:r>
          </a:p>
        </p:txBody>
      </p:sp>
      <p:pic>
        <p:nvPicPr>
          <p:cNvPr id="28" name="0qH8FmqGI2U">
            <a:hlinkClick r:id="" action="ppaction://media"/>
            <a:extLst>
              <a:ext uri="{FF2B5EF4-FFF2-40B4-BE49-F238E27FC236}">
                <a16:creationId xmlns:a16="http://schemas.microsoft.com/office/drawing/2014/main" id="{5FC57CC8-B67B-BA7A-DED3-25B6572A9A26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99975" y="2339742"/>
            <a:ext cx="3600000" cy="27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026630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8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2F1CF9-A1E8-B402-38BB-60AA78898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A2657D-40E9-C134-CE86-725EBBF77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Audio Signal Processing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03900E29-0B31-5DFC-81CE-D1B926CE7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8626" y="1370988"/>
            <a:ext cx="5697796" cy="4304658"/>
          </a:xfrm>
        </p:spPr>
        <p:txBody>
          <a:bodyPr>
            <a:normAutofit lnSpcReduction="10000"/>
          </a:bodyPr>
          <a:lstStyle/>
          <a:p>
            <a:r>
              <a:rPr lang="en-GB" b="1" dirty="0"/>
              <a:t>Tasks: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separation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source localisation/tracking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event detection/localisation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scene classification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search and retrieval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rendering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Audio recognition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rgbClr val="002868"/>
                </a:solidFill>
              </a:rPr>
              <a:t>…</a:t>
            </a:r>
          </a:p>
          <a:p>
            <a:endParaRPr lang="en-GB" b="1" dirty="0"/>
          </a:p>
          <a:p>
            <a:endParaRPr lang="en-GB" b="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6C3ED4-E344-67A8-04F7-02DEED982829}"/>
              </a:ext>
            </a:extLst>
          </p:cNvPr>
          <p:cNvSpPr txBox="1">
            <a:spLocks/>
          </p:cNvSpPr>
          <p:nvPr/>
        </p:nvSpPr>
        <p:spPr>
          <a:xfrm>
            <a:off x="6665205" y="1276671"/>
            <a:ext cx="5697796" cy="430465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kern="1200" baseline="0">
                <a:solidFill>
                  <a:schemeClr val="tx1"/>
                </a:solidFill>
                <a:latin typeface="+mj-lt"/>
                <a:ea typeface="+mn-ea"/>
                <a:cs typeface="Georgia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b="1" dirty="0"/>
              <a:t>Models: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Physics-based models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Perceptually motivated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Data-driven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Hybrid models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….</a:t>
            </a:r>
          </a:p>
          <a:p>
            <a:endParaRPr lang="en-GB" b="1" dirty="0"/>
          </a:p>
          <a:p>
            <a:r>
              <a:rPr lang="en-GB" b="1" dirty="0"/>
              <a:t>Data: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Audio-only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/>
              <a:t>Multimodal (audio, visual, texts, EEG, etc)</a:t>
            </a:r>
          </a:p>
          <a:p>
            <a:endParaRPr lang="en-GB" b="1" dirty="0"/>
          </a:p>
          <a:p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74459097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400BBC-7169-D41E-3E3D-2FFBBA2A65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82489D-66BC-724E-A0D2-94FEF5152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439" y="471735"/>
            <a:ext cx="5080000" cy="513088"/>
          </a:xfrm>
        </p:spPr>
        <p:txBody>
          <a:bodyPr>
            <a:normAutofit/>
          </a:bodyPr>
          <a:lstStyle/>
          <a:p>
            <a:r>
              <a:rPr lang="x-none" dirty="0">
                <a:solidFill>
                  <a:srgbClr val="0070C0"/>
                </a:solidFill>
              </a:rPr>
              <a:t>Conclusion</a:t>
            </a:r>
            <a:r>
              <a:rPr lang="en-GB" dirty="0">
                <a:solidFill>
                  <a:srgbClr val="0070C0"/>
                </a:solidFill>
              </a:rPr>
              <a:t> &amp; Future Works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0C57FD-AB86-460A-1945-663EA2318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40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3A6D14C-EDD1-76D8-D837-978C023E8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BF316B8-7E1C-CB74-04AA-9921DBEF28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4049" y="1419140"/>
            <a:ext cx="9668874" cy="5508434"/>
          </a:xfrm>
        </p:spPr>
        <p:txBody>
          <a:bodyPr>
            <a:normAutofit/>
          </a:bodyPr>
          <a:lstStyle/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Summary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  <a:p>
            <a:pPr lvl="1" algn="just">
              <a:lnSpc>
                <a:spcPct val="120000"/>
              </a:lnSpc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Large language-audio models are promising - offering new opportunities to solve problems in conventional audio tasks and newly emerging audio tasks 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These models often provide SOTA performance in many downstream tasks and may offer new capabilities that were not available in previous audio models. </a:t>
            </a:r>
          </a:p>
          <a:p>
            <a:pPr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b="1" dirty="0">
                <a:solidFill>
                  <a:schemeClr val="tx1"/>
                </a:solidFill>
              </a:rPr>
              <a:t>Future Works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Developing unified models for multi-tasks (e.g. understanding and generation) and multi-modal data (audio, visual, language)</a:t>
            </a:r>
          </a:p>
          <a:p>
            <a:pPr lvl="1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respective strengths of LLMs &amp; audio models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Towards improved controllability in various downstream tasks (e.g. generation and captioning)</a:t>
            </a:r>
          </a:p>
          <a:p>
            <a:pPr lvl="1" algn="just">
              <a:buFont typeface="Wingdings" pitchFamily="2" charset="2"/>
              <a:buChar char="§"/>
            </a:pPr>
            <a:r>
              <a:rPr lang="en-US" dirty="0">
                <a:solidFill>
                  <a:schemeClr val="tx1"/>
                </a:solidFill>
              </a:rPr>
              <a:t>Leveraging physics-based model + data driven models</a:t>
            </a: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  <a:p>
            <a:pPr lvl="1" algn="just">
              <a:buFont typeface="Wingdings" pitchFamily="2" charset="2"/>
              <a:buChar char="§"/>
            </a:pP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7746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8D9F2-1388-BB4D-8147-DE03C0F6E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1155" y="339951"/>
            <a:ext cx="7509787" cy="51308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Ongoing Work: Music to Dance Generation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D9F6724-1773-3F4A-BF4F-8D3220668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2ABAA4-5EBE-4E82-8762-4025E75A148F}" type="slidenum">
              <a:rPr lang="en-GB" smtClean="0"/>
              <a:t>41</a:t>
            </a:fld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9CCD0A-EE12-4840-A4B6-5A18D4C7CE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8220" y="178926"/>
            <a:ext cx="1737380" cy="513088"/>
          </a:xfrm>
          <a:prstGeom prst="rect">
            <a:avLst/>
          </a:prstGeom>
        </p:spPr>
      </p:pic>
      <p:sp>
        <p:nvSpPr>
          <p:cNvPr id="7" name="文本框 18">
            <a:extLst>
              <a:ext uri="{FF2B5EF4-FFF2-40B4-BE49-F238E27FC236}">
                <a16:creationId xmlns:a16="http://schemas.microsoft.com/office/drawing/2014/main" id="{5BF8CFBA-DD75-CAE2-C89D-E5F3B7D7ACC9}"/>
              </a:ext>
            </a:extLst>
          </p:cNvPr>
          <p:cNvSpPr txBox="1"/>
          <p:nvPr/>
        </p:nvSpPr>
        <p:spPr>
          <a:xfrm>
            <a:off x="6096000" y="2417205"/>
            <a:ext cx="5355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HanTang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music. </a:t>
            </a:r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97398A18-9A31-68C2-A2C8-6308C7FBCB9A}"/>
              </a:ext>
            </a:extLst>
          </p:cNvPr>
          <p:cNvSpPr txBox="1"/>
          <p:nvPr/>
        </p:nvSpPr>
        <p:spPr>
          <a:xfrm>
            <a:off x="6096000" y="4257721"/>
            <a:ext cx="43417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Dai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9" name="图片 20" descr="卡通人物&#10;&#10;低可信度描述已自动生成">
            <a:extLst>
              <a:ext uri="{FF2B5EF4-FFF2-40B4-BE49-F238E27FC236}">
                <a16:creationId xmlns:a16="http://schemas.microsoft.com/office/drawing/2014/main" id="{A3C48884-4A62-96CA-735A-645FD37A725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098450" y="1017074"/>
            <a:ext cx="7989392" cy="1368508"/>
          </a:xfrm>
          <a:prstGeom prst="rect">
            <a:avLst/>
          </a:prstGeom>
        </p:spPr>
      </p:pic>
      <p:pic>
        <p:nvPicPr>
          <p:cNvPr id="10" name="图片 21" descr="卡通人物&#10;&#10;低可信度描述已自动生成">
            <a:extLst>
              <a:ext uri="{FF2B5EF4-FFF2-40B4-BE49-F238E27FC236}">
                <a16:creationId xmlns:a16="http://schemas.microsoft.com/office/drawing/2014/main" id="{8C876151-0F0D-D77A-9FBA-4F4BB3E14143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262652" y="2938263"/>
            <a:ext cx="7660985" cy="1310815"/>
          </a:xfrm>
          <a:prstGeom prst="rect">
            <a:avLst/>
          </a:prstGeom>
        </p:spPr>
      </p:pic>
      <p:pic>
        <p:nvPicPr>
          <p:cNvPr id="11" name="图片 22" descr="卡通人物&#10;&#10;中度可信度描述已自动生成">
            <a:extLst>
              <a:ext uri="{FF2B5EF4-FFF2-40B4-BE49-F238E27FC236}">
                <a16:creationId xmlns:a16="http://schemas.microsoft.com/office/drawing/2014/main" id="{5DD0CDE0-074C-DC54-7C8A-5BB7DB1C7E8D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262653" y="4845799"/>
            <a:ext cx="7660985" cy="1245767"/>
          </a:xfrm>
          <a:prstGeom prst="rect">
            <a:avLst/>
          </a:prstGeom>
        </p:spPr>
      </p:pic>
      <p:sp>
        <p:nvSpPr>
          <p:cNvPr id="12" name="文本框 23">
            <a:extLst>
              <a:ext uri="{FF2B5EF4-FFF2-40B4-BE49-F238E27FC236}">
                <a16:creationId xmlns:a16="http://schemas.microsoft.com/office/drawing/2014/main" id="{51A5A517-E098-EA9E-4B9D-85366AA66133}"/>
              </a:ext>
            </a:extLst>
          </p:cNvPr>
          <p:cNvSpPr txBox="1"/>
          <p:nvPr/>
        </p:nvSpPr>
        <p:spPr>
          <a:xfrm>
            <a:off x="6096000" y="5957761"/>
            <a:ext cx="5146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This is a 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en" altLang="zh-CN" sz="2000" i="1" dirty="0" err="1">
                <a:solidFill>
                  <a:srgbClr val="E97132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Hiphop</a:t>
            </a:r>
            <a:r>
              <a:rPr lang="zh-CN" altLang="en-US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en" altLang="zh-CN" sz="20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type of music</a:t>
            </a:r>
            <a:r>
              <a:rPr lang="en-US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en" altLang="zh-CN" sz="2400" i="1" dirty="0">
                <a:solidFill>
                  <a:prstClr val="black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" name="143_slice48">
            <a:hlinkClick r:id="" action="ppaction://media"/>
            <a:extLst>
              <a:ext uri="{FF2B5EF4-FFF2-40B4-BE49-F238E27FC236}">
                <a16:creationId xmlns:a16="http://schemas.microsoft.com/office/drawing/2014/main" id="{D35EBDF9-6D07-3162-3356-8BE383AC56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4344120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6" name="036_slice25">
            <a:hlinkClick r:id="" action="ppaction://media"/>
            <a:extLst>
              <a:ext uri="{FF2B5EF4-FFF2-40B4-BE49-F238E27FC236}">
                <a16:creationId xmlns:a16="http://schemas.microsoft.com/office/drawing/2014/main" id="{F5D6A2BC-4D7B-C514-33DF-1B52973E86D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2499573"/>
            <a:ext cx="210026" cy="210026"/>
          </a:xfrm>
          <a:prstGeom prst="rect">
            <a:avLst/>
          </a:prstGeom>
          <a:solidFill>
            <a:srgbClr val="E97132"/>
          </a:solidFill>
        </p:spPr>
      </p:pic>
      <p:pic>
        <p:nvPicPr>
          <p:cNvPr id="17" name="098_slice29">
            <a:hlinkClick r:id="" action="ppaction://media"/>
            <a:extLst>
              <a:ext uri="{FF2B5EF4-FFF2-40B4-BE49-F238E27FC236}">
                <a16:creationId xmlns:a16="http://schemas.microsoft.com/office/drawing/2014/main" id="{8F4886AE-D07F-2773-89E3-4051B927148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891736" y="6093992"/>
            <a:ext cx="210027" cy="210027"/>
          </a:xfrm>
          <a:prstGeom prst="rect">
            <a:avLst/>
          </a:prstGeom>
          <a:solidFill>
            <a:srgbClr val="E97132"/>
          </a:solidFill>
        </p:spPr>
      </p:pic>
      <p:grpSp>
        <p:nvGrpSpPr>
          <p:cNvPr id="18" name="组合 61">
            <a:extLst>
              <a:ext uri="{FF2B5EF4-FFF2-40B4-BE49-F238E27FC236}">
                <a16:creationId xmlns:a16="http://schemas.microsoft.com/office/drawing/2014/main" id="{0BC1CECE-472E-AFB4-673E-6C61808B335A}"/>
              </a:ext>
            </a:extLst>
          </p:cNvPr>
          <p:cNvGrpSpPr/>
          <p:nvPr/>
        </p:nvGrpSpPr>
        <p:grpSpPr>
          <a:xfrm>
            <a:off x="982444" y="3023868"/>
            <a:ext cx="1074721" cy="1534635"/>
            <a:chOff x="809194" y="3023868"/>
            <a:chExt cx="1074721" cy="1534635"/>
          </a:xfrm>
        </p:grpSpPr>
        <p:pic>
          <p:nvPicPr>
            <p:cNvPr id="19" name="图片 44" descr="图片包含 游戏机, 风筝, 体育&#10;&#10;描述已自动生成">
              <a:extLst>
                <a:ext uri="{FF2B5EF4-FFF2-40B4-BE49-F238E27FC236}">
                  <a16:creationId xmlns:a16="http://schemas.microsoft.com/office/drawing/2014/main" id="{6DE682A8-09B0-AF4A-A523-6BCDCE3364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/>
            <a:srcRect l="42237" t="43002" r="39689" b="28860"/>
            <a:stretch/>
          </p:blipFill>
          <p:spPr>
            <a:xfrm>
              <a:off x="809194" y="3023868"/>
              <a:ext cx="1074721" cy="1254885"/>
            </a:xfrm>
            <a:prstGeom prst="rect">
              <a:avLst/>
            </a:prstGeom>
          </p:spPr>
        </p:pic>
        <p:pic>
          <p:nvPicPr>
            <p:cNvPr id="20" name="065_slice29">
              <a:hlinkClick r:id="" action="ppaction://media"/>
              <a:extLst>
                <a:ext uri="{FF2B5EF4-FFF2-40B4-BE49-F238E27FC236}">
                  <a16:creationId xmlns:a16="http://schemas.microsoft.com/office/drawing/2014/main" id="{E107D7CB-4743-06AA-3E03-716C29B9F030}"/>
                </a:ext>
              </a:extLst>
            </p:cNvPr>
            <p:cNvPicPr>
              <a:picLocks noChangeAspect="1"/>
            </p:cNvPicPr>
            <p:nvPr>
              <a:audioFile r:link="rId18"/>
              <p:extLst>
                <p:ext uri="{DAA4B4D4-6D71-4841-9C94-3DE7FCFB9230}">
                  <p14:media xmlns:p14="http://schemas.microsoft.com/office/powerpoint/2010/main" r:embed="rId1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4418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1" name="组合 65">
            <a:extLst>
              <a:ext uri="{FF2B5EF4-FFF2-40B4-BE49-F238E27FC236}">
                <a16:creationId xmlns:a16="http://schemas.microsoft.com/office/drawing/2014/main" id="{4116A141-3B9D-D8DF-0FC8-DDD716A5EC3D}"/>
              </a:ext>
            </a:extLst>
          </p:cNvPr>
          <p:cNvGrpSpPr/>
          <p:nvPr/>
        </p:nvGrpSpPr>
        <p:grpSpPr>
          <a:xfrm>
            <a:off x="912512" y="4769056"/>
            <a:ext cx="1465664" cy="1534963"/>
            <a:chOff x="2425254" y="4780707"/>
            <a:chExt cx="1465664" cy="1534963"/>
          </a:xfrm>
        </p:grpSpPr>
        <p:pic>
          <p:nvPicPr>
            <p:cNvPr id="22" name="图片 54" descr="图片包含 游戏机, 风筝, 飞行&#10;&#10;描述已自动生成">
              <a:extLst>
                <a:ext uri="{FF2B5EF4-FFF2-40B4-BE49-F238E27FC236}">
                  <a16:creationId xmlns:a16="http://schemas.microsoft.com/office/drawing/2014/main" id="{82DF119B-7FBD-D1C6-CA1F-D369F49B74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rcRect l="41435" t="40941" r="34577" b="30294"/>
            <a:stretch/>
          </p:blipFill>
          <p:spPr>
            <a:xfrm>
              <a:off x="2425254" y="4780707"/>
              <a:ext cx="1465664" cy="1318199"/>
            </a:xfrm>
            <a:prstGeom prst="rect">
              <a:avLst/>
            </a:prstGeom>
          </p:spPr>
        </p:pic>
        <p:pic>
          <p:nvPicPr>
            <p:cNvPr id="23" name="143_slice56">
              <a:hlinkClick r:id="" action="ppaction://media"/>
              <a:extLst>
                <a:ext uri="{FF2B5EF4-FFF2-40B4-BE49-F238E27FC236}">
                  <a16:creationId xmlns:a16="http://schemas.microsoft.com/office/drawing/2014/main" id="{E4AEA698-9711-65AC-0ED5-178B820CF964}"/>
                </a:ext>
              </a:extLst>
            </p:cNvPr>
            <p:cNvPicPr>
              <a:picLocks noChangeAspect="1"/>
            </p:cNvPicPr>
            <p:nvPr>
              <a:audioFile r:link="rId16"/>
              <p:extLst>
                <p:ext uri="{DAA4B4D4-6D71-4841-9C94-3DE7FCFB9230}">
                  <p14:media xmlns:p14="http://schemas.microsoft.com/office/powerpoint/2010/main" r:embed="rId15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6107243"/>
              <a:ext cx="208427" cy="208427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24" name="组合 60">
            <a:extLst>
              <a:ext uri="{FF2B5EF4-FFF2-40B4-BE49-F238E27FC236}">
                <a16:creationId xmlns:a16="http://schemas.microsoft.com/office/drawing/2014/main" id="{EB738D0B-AA45-AA43-F078-4CB1EBA49170}"/>
              </a:ext>
            </a:extLst>
          </p:cNvPr>
          <p:cNvGrpSpPr/>
          <p:nvPr/>
        </p:nvGrpSpPr>
        <p:grpSpPr>
          <a:xfrm>
            <a:off x="986073" y="1191143"/>
            <a:ext cx="1465665" cy="1529265"/>
            <a:chOff x="2497989" y="1165711"/>
            <a:chExt cx="1465665" cy="1529265"/>
          </a:xfrm>
        </p:grpSpPr>
        <p:pic>
          <p:nvPicPr>
            <p:cNvPr id="25" name="132_slice13">
              <a:hlinkClick r:id="" action="ppaction://media"/>
              <a:extLst>
                <a:ext uri="{FF2B5EF4-FFF2-40B4-BE49-F238E27FC236}">
                  <a16:creationId xmlns:a16="http://schemas.microsoft.com/office/drawing/2014/main" id="{D4617BA6-F7BE-1531-4EF2-50761012FA7A}"/>
                </a:ext>
              </a:extLst>
            </p:cNvPr>
            <p:cNvPicPr>
              <a:picLocks noChangeAspect="1"/>
            </p:cNvPicPr>
            <p:nvPr>
              <a:audioFile r:link="rId14"/>
              <p:extLst>
                <p:ext uri="{DAA4B4D4-6D71-4841-9C94-3DE7FCFB9230}">
                  <p14:media xmlns:p14="http://schemas.microsoft.com/office/powerpoint/2010/main" r:embed="rId13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2486550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  <p:pic>
          <p:nvPicPr>
            <p:cNvPr id="26" name="图片 34" descr="图片包含 游戏机, 风筝, 水果, 体育&#10;&#10;描述已自动生成">
              <a:extLst>
                <a:ext uri="{FF2B5EF4-FFF2-40B4-BE49-F238E27FC236}">
                  <a16:creationId xmlns:a16="http://schemas.microsoft.com/office/drawing/2014/main" id="{8DFA9795-85FE-ADAD-DB2A-43C44B92C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rcRect l="43730" t="39544" r="29110" b="30247"/>
            <a:stretch/>
          </p:blipFill>
          <p:spPr>
            <a:xfrm>
              <a:off x="2497989" y="1165711"/>
              <a:ext cx="1465665" cy="1222619"/>
            </a:xfrm>
            <a:prstGeom prst="rect">
              <a:avLst/>
            </a:prstGeom>
          </p:spPr>
        </p:pic>
      </p:grpSp>
      <p:grpSp>
        <p:nvGrpSpPr>
          <p:cNvPr id="27" name="组合 59">
            <a:extLst>
              <a:ext uri="{FF2B5EF4-FFF2-40B4-BE49-F238E27FC236}">
                <a16:creationId xmlns:a16="http://schemas.microsoft.com/office/drawing/2014/main" id="{285733C4-6592-EE82-0F3B-DBF7AC49829C}"/>
              </a:ext>
            </a:extLst>
          </p:cNvPr>
          <p:cNvGrpSpPr/>
          <p:nvPr/>
        </p:nvGrpSpPr>
        <p:grpSpPr>
          <a:xfrm>
            <a:off x="2551018" y="1089910"/>
            <a:ext cx="1513150" cy="1636105"/>
            <a:chOff x="701666" y="1052566"/>
            <a:chExt cx="1513150" cy="1636105"/>
          </a:xfrm>
        </p:grpSpPr>
        <p:pic>
          <p:nvPicPr>
            <p:cNvPr id="28" name="图片 47" descr="图表, 雷达图&#10;&#10;描述已自动生成">
              <a:extLst>
                <a:ext uri="{FF2B5EF4-FFF2-40B4-BE49-F238E27FC236}">
                  <a16:creationId xmlns:a16="http://schemas.microsoft.com/office/drawing/2014/main" id="{0E180B8F-92F5-F777-A379-01B3AD943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/>
            <a:srcRect l="43475" t="37234" r="28693" b="29203"/>
            <a:stretch/>
          </p:blipFill>
          <p:spPr>
            <a:xfrm>
              <a:off x="701666" y="1052566"/>
              <a:ext cx="1513150" cy="1368508"/>
            </a:xfrm>
            <a:prstGeom prst="rect">
              <a:avLst/>
            </a:prstGeom>
          </p:spPr>
        </p:pic>
        <p:pic>
          <p:nvPicPr>
            <p:cNvPr id="29" name="037_slice18">
              <a:hlinkClick r:id="" action="ppaction://media"/>
              <a:extLst>
                <a:ext uri="{FF2B5EF4-FFF2-40B4-BE49-F238E27FC236}">
                  <a16:creationId xmlns:a16="http://schemas.microsoft.com/office/drawing/2014/main" id="{3D51081F-9B85-A0A9-3CA6-CCA278998760}"/>
                </a:ext>
              </a:extLst>
            </p:cNvPr>
            <p:cNvPicPr>
              <a:picLocks noChangeAspect="1"/>
            </p:cNvPicPr>
            <p:nvPr>
              <a:audioFile r:link="rId12"/>
              <p:extLst>
                <p:ext uri="{DAA4B4D4-6D71-4841-9C94-3DE7FCFB9230}">
                  <p14:media xmlns:p14="http://schemas.microsoft.com/office/powerpoint/2010/main" r:embed="rId11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249815" y="2480245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0" name="组合 63">
            <a:extLst>
              <a:ext uri="{FF2B5EF4-FFF2-40B4-BE49-F238E27FC236}">
                <a16:creationId xmlns:a16="http://schemas.microsoft.com/office/drawing/2014/main" id="{01975110-9797-6B44-E53E-9C95D1560DEE}"/>
              </a:ext>
            </a:extLst>
          </p:cNvPr>
          <p:cNvGrpSpPr/>
          <p:nvPr/>
        </p:nvGrpSpPr>
        <p:grpSpPr>
          <a:xfrm>
            <a:off x="2839448" y="2786489"/>
            <a:ext cx="799228" cy="1772014"/>
            <a:chOff x="2666198" y="2786489"/>
            <a:chExt cx="799228" cy="1772014"/>
          </a:xfrm>
        </p:grpSpPr>
        <p:pic>
          <p:nvPicPr>
            <p:cNvPr id="31" name="图片 32" descr="图片包含 风筝, 游戏机, 飞行&#10;&#10;描述已自动生成">
              <a:extLst>
                <a:ext uri="{FF2B5EF4-FFF2-40B4-BE49-F238E27FC236}">
                  <a16:creationId xmlns:a16="http://schemas.microsoft.com/office/drawing/2014/main" id="{122BBA88-E216-089B-8915-2DDB843AE4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/>
            <a:srcRect l="43907" t="36618" r="41838" b="27178"/>
            <a:stretch/>
          </p:blipFill>
          <p:spPr>
            <a:xfrm>
              <a:off x="2666198" y="2786489"/>
              <a:ext cx="799228" cy="1522303"/>
            </a:xfrm>
            <a:prstGeom prst="rect">
              <a:avLst/>
            </a:prstGeom>
          </p:spPr>
        </p:pic>
        <p:pic>
          <p:nvPicPr>
            <p:cNvPr id="32" name="063_slice10">
              <a:hlinkClick r:id="" action="ppaction://media"/>
              <a:extLst>
                <a:ext uri="{FF2B5EF4-FFF2-40B4-BE49-F238E27FC236}">
                  <a16:creationId xmlns:a16="http://schemas.microsoft.com/office/drawing/2014/main" id="{51F51CD7-46B0-FCB4-A20B-30E969F6DC84}"/>
                </a:ext>
              </a:extLst>
            </p:cNvPr>
            <p:cNvPicPr>
              <a:picLocks noChangeAspect="1"/>
            </p:cNvPicPr>
            <p:nvPr>
              <a:audioFile r:link="rId10"/>
              <p:extLst>
                <p:ext uri="{DAA4B4D4-6D71-4841-9C94-3DE7FCFB9230}">
                  <p14:media xmlns:p14="http://schemas.microsoft.com/office/powerpoint/2010/main" r:embed="rId9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2931087" y="4350077"/>
              <a:ext cx="208426" cy="208426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  <p:grpSp>
        <p:nvGrpSpPr>
          <p:cNvPr id="33" name="组合 73">
            <a:extLst>
              <a:ext uri="{FF2B5EF4-FFF2-40B4-BE49-F238E27FC236}">
                <a16:creationId xmlns:a16="http://schemas.microsoft.com/office/drawing/2014/main" id="{A7EF0A37-22D2-E54C-5AE6-C702165EAEE3}"/>
              </a:ext>
            </a:extLst>
          </p:cNvPr>
          <p:cNvGrpSpPr/>
          <p:nvPr/>
        </p:nvGrpSpPr>
        <p:grpSpPr>
          <a:xfrm>
            <a:off x="2797773" y="4710433"/>
            <a:ext cx="813123" cy="1593586"/>
            <a:chOff x="1118603" y="4703389"/>
            <a:chExt cx="813123" cy="1593586"/>
          </a:xfrm>
        </p:grpSpPr>
        <p:pic>
          <p:nvPicPr>
            <p:cNvPr id="34" name="图片 70" descr="图片包含 风筝, 游戏机&#10;&#10;描述已自动生成">
              <a:extLst>
                <a:ext uri="{FF2B5EF4-FFF2-40B4-BE49-F238E27FC236}">
                  <a16:creationId xmlns:a16="http://schemas.microsoft.com/office/drawing/2014/main" id="{20476156-F5F9-85CA-4925-6807D3971B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rcRect l="44691" t="39500" r="41801" b="29751"/>
            <a:stretch/>
          </p:blipFill>
          <p:spPr>
            <a:xfrm>
              <a:off x="1118603" y="4703389"/>
              <a:ext cx="813123" cy="1388177"/>
            </a:xfrm>
            <a:prstGeom prst="rect">
              <a:avLst/>
            </a:prstGeom>
          </p:spPr>
        </p:pic>
        <p:pic>
          <p:nvPicPr>
            <p:cNvPr id="35" name="211_slice28">
              <a:hlinkClick r:id="" action="ppaction://media"/>
              <a:extLst>
                <a:ext uri="{FF2B5EF4-FFF2-40B4-BE49-F238E27FC236}">
                  <a16:creationId xmlns:a16="http://schemas.microsoft.com/office/drawing/2014/main" id="{FB131775-CC09-FFAB-5AAF-5B6C94901F51}"/>
                </a:ext>
              </a:extLst>
            </p:cNvPr>
            <p:cNvPicPr>
              <a:picLocks noChangeAspect="1"/>
            </p:cNvPicPr>
            <p:nvPr>
              <a:audioFile r:link="rId8"/>
              <p:extLst>
                <p:ext uri="{DAA4B4D4-6D71-4841-9C94-3DE7FCFB9230}">
                  <p14:media xmlns:p14="http://schemas.microsoft.com/office/powerpoint/2010/main" r:embed="rId7"/>
                </p:ext>
              </p:extLst>
            </p:nvPr>
          </p:nvPicPr>
          <p:blipFill>
            <a:blip r:embed="rId24"/>
            <a:stretch>
              <a:fillRect/>
            </a:stretch>
          </p:blipFill>
          <p:spPr>
            <a:xfrm>
              <a:off x="1417668" y="6080211"/>
              <a:ext cx="216764" cy="216764"/>
            </a:xfrm>
            <a:prstGeom prst="rect">
              <a:avLst/>
            </a:prstGeom>
            <a:solidFill>
              <a:srgbClr val="156082">
                <a:lumMod val="75000"/>
              </a:srgbClr>
            </a:solidFill>
          </p:spPr>
        </p:pic>
      </p:grpSp>
    </p:spTree>
    <p:extLst>
      <p:ext uri="{BB962C8B-B14F-4D97-AF65-F5344CB8AC3E}">
        <p14:creationId xmlns:p14="http://schemas.microsoft.com/office/powerpoint/2010/main" val="37273069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20B57-0A0F-2AEB-5895-EE2795734A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595" y="339165"/>
            <a:ext cx="10058400" cy="450818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0070C0"/>
                </a:solidFill>
              </a:rPr>
              <a:t>Paper, Codes, Demos, and More, …</a:t>
            </a:r>
            <a:endParaRPr lang="x-none" dirty="0">
              <a:solidFill>
                <a:srgbClr val="0070C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9E87F4-38D0-14ED-32B7-FE9BD62F8C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594" y="1055709"/>
            <a:ext cx="6592335" cy="1638591"/>
          </a:xfrm>
        </p:spPr>
        <p:txBody>
          <a:bodyPr>
            <a:normAutofit fontScale="70000" lnSpcReduction="20000"/>
          </a:bodyPr>
          <a:lstStyle/>
          <a:p>
            <a:r>
              <a:rPr lang="en-US" sz="2000" b="1" dirty="0" err="1">
                <a:solidFill>
                  <a:srgbClr val="7030A0"/>
                </a:solidFill>
              </a:rPr>
              <a:t>AudioLDM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x-none" sz="2000" dirty="0"/>
              <a:t>Paper</a:t>
            </a:r>
            <a:r>
              <a:rPr lang="en-GB" sz="2000" dirty="0"/>
              <a:t>: </a:t>
            </a:r>
            <a:r>
              <a:rPr lang="en-US" sz="2000" dirty="0">
                <a:hlinkClick r:id="rId2"/>
              </a:rPr>
              <a:t>https://arxiv.org/abs/2301.12503</a:t>
            </a:r>
            <a:endParaRPr lang="x-none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lang="en-US" sz="2000" dirty="0">
                <a:hlinkClick r:id="rId3"/>
              </a:rPr>
              <a:t>https://audioldm.github.io/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 err="1"/>
              <a:t>Github</a:t>
            </a:r>
            <a:r>
              <a:rPr lang="en-US" sz="2000" dirty="0"/>
              <a:t>: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Pretrained model: </a:t>
            </a:r>
            <a:r>
              <a:rPr lang="en-US" sz="2000" dirty="0">
                <a:hlinkClick r:id="rId4"/>
              </a:rPr>
              <a:t>https://github.com/haoheliu/AudioLDM</a:t>
            </a:r>
            <a:r>
              <a:rPr lang="en-US" sz="2000" dirty="0"/>
              <a:t> 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Evaluation tools: </a:t>
            </a:r>
            <a:r>
              <a:rPr lang="en-US" sz="2000" dirty="0">
                <a:hlinkClick r:id="rId5"/>
              </a:rPr>
              <a:t>https://github.com/haoheliu/audioldm_eval</a:t>
            </a:r>
            <a:r>
              <a:rPr lang="en-US" sz="2000" dirty="0"/>
              <a:t>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YouTube: </a:t>
            </a:r>
            <a:r>
              <a:rPr lang="en-US" sz="2000" dirty="0">
                <a:hlinkClick r:id="rId6"/>
              </a:rPr>
              <a:t>https://www.youtube.com/watch?v=_0VTltNYhao</a:t>
            </a:r>
            <a:r>
              <a:rPr lang="en-US" sz="2000" dirty="0"/>
              <a:t> </a:t>
            </a:r>
          </a:p>
          <a:p>
            <a:endParaRPr lang="x-none" sz="2400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0EF30B-628C-F31D-4198-CC8AB6A460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A26F5-88DD-0743-B0BE-53DFDA444E21}" type="datetime1">
              <a:rPr lang="en-US" smtClean="0"/>
              <a:t>1/25/2026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34EFBFF-1A24-344D-A5C5-BCF4FD509E4C}"/>
              </a:ext>
            </a:extLst>
          </p:cNvPr>
          <p:cNvSpPr txBox="1"/>
          <p:nvPr/>
        </p:nvSpPr>
        <p:spPr>
          <a:xfrm>
            <a:off x="616940" y="5581088"/>
            <a:ext cx="5218781" cy="1243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More c</a:t>
            </a:r>
            <a:r>
              <a:rPr lang="x-none" dirty="0"/>
              <a:t>ode </a:t>
            </a:r>
            <a:r>
              <a:rPr lang="en-GB" dirty="0"/>
              <a:t>about other works </a:t>
            </a:r>
            <a:r>
              <a:rPr lang="x-none" dirty="0"/>
              <a:t>avaliable at: </a:t>
            </a:r>
            <a:endParaRPr lang="en-GB" dirty="0"/>
          </a:p>
          <a:p>
            <a:r>
              <a:rPr lang="en-US" dirty="0">
                <a:hlinkClick r:id="rId7"/>
              </a:rPr>
              <a:t>https://github.com/XinhaoMei/DCASE2021_task6_v2</a:t>
            </a:r>
            <a:r>
              <a:rPr lang="x-none" dirty="0">
                <a:hlinkClick r:id="rId7"/>
              </a:rPr>
              <a:t> </a:t>
            </a:r>
            <a:endParaRPr lang="x-none" dirty="0"/>
          </a:p>
          <a:p>
            <a:r>
              <a:rPr lang="en-US" dirty="0">
                <a:hlinkClick r:id="rId8"/>
              </a:rPr>
              <a:t>https://github.com/XinhaoMei/ACT</a:t>
            </a:r>
            <a:endParaRPr lang="en-US" dirty="0"/>
          </a:p>
          <a:p>
            <a:r>
              <a:rPr lang="en-GB" dirty="0">
                <a:hlinkClick r:id="rId9"/>
              </a:rPr>
              <a:t>https://github.com/liuxubo717/cl4ac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616940" y="4657758"/>
            <a:ext cx="48350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WavCaps</a:t>
            </a:r>
            <a:r>
              <a:rPr lang="en-GB" dirty="0"/>
              <a:t>:</a:t>
            </a:r>
          </a:p>
          <a:p>
            <a:r>
              <a:rPr lang="en-GB" dirty="0"/>
              <a:t>Paper: https://arxiv.org/abs/2303.17395</a:t>
            </a:r>
          </a:p>
          <a:p>
            <a:r>
              <a:rPr lang="en-GB" dirty="0"/>
              <a:t>Code: https://github.com/xinhaomei/wavcaps</a:t>
            </a:r>
            <a:r>
              <a:rPr lang="en-GB" b="1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173553-BA16-6C1F-49F2-BD2FCF9175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0415" y="163522"/>
            <a:ext cx="1588609" cy="4642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A453A9B-FDEC-6F55-3B5A-9C9E2BF50715}"/>
              </a:ext>
            </a:extLst>
          </p:cNvPr>
          <p:cNvSpPr txBox="1"/>
          <p:nvPr/>
        </p:nvSpPr>
        <p:spPr>
          <a:xfrm>
            <a:off x="603594" y="3155221"/>
            <a:ext cx="444548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Paper/code/demos at project page:</a:t>
            </a:r>
          </a:p>
          <a:p>
            <a:r>
              <a:rPr lang="en-GB" dirty="0">
                <a:hlinkClick r:id="rId11"/>
              </a:rPr>
              <a:t>https://haoheliu.github.io/SemantiCodec/</a:t>
            </a:r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27344DF-F8FD-4E1C-25FD-42E7A4F8CEF4}"/>
              </a:ext>
            </a:extLst>
          </p:cNvPr>
          <p:cNvSpPr txBox="1"/>
          <p:nvPr/>
        </p:nvSpPr>
        <p:spPr>
          <a:xfrm>
            <a:off x="603595" y="2830870"/>
            <a:ext cx="165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SemantiCodec</a:t>
            </a:r>
            <a:r>
              <a:rPr lang="en-GB" dirty="0"/>
              <a:t>:</a:t>
            </a:r>
            <a:r>
              <a:rPr lang="en-GB" b="1" dirty="0"/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1CF6FDB-BEB3-52C7-CA84-8C180B1BF8DC}"/>
              </a:ext>
            </a:extLst>
          </p:cNvPr>
          <p:cNvSpPr txBox="1"/>
          <p:nvPr/>
        </p:nvSpPr>
        <p:spPr>
          <a:xfrm>
            <a:off x="6096000" y="4657758"/>
            <a:ext cx="594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AudioSetCaps</a:t>
            </a:r>
            <a:r>
              <a:rPr lang="en-GB" dirty="0"/>
              <a:t>:</a:t>
            </a:r>
          </a:p>
          <a:p>
            <a:r>
              <a:rPr lang="en-GB" dirty="0"/>
              <a:t>Data and code: </a:t>
            </a:r>
            <a:r>
              <a:rPr lang="en-GB" dirty="0">
                <a:hlinkClick r:id="rId12"/>
              </a:rPr>
              <a:t>https://github.com/JishengBai/AudioSetCaps</a:t>
            </a:r>
            <a:endParaRPr lang="en-GB" dirty="0"/>
          </a:p>
          <a:p>
            <a:r>
              <a:rPr lang="en-GB" dirty="0">
                <a:hlinkClick r:id="rId13"/>
              </a:rPr>
              <a:t>https://huggingface.co/datasets/baijs/AudioSetCaps</a:t>
            </a:r>
            <a:endParaRPr lang="en-GB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38D8A-FBBF-CB34-114A-5A8EF08F65F5}"/>
              </a:ext>
            </a:extLst>
          </p:cNvPr>
          <p:cNvSpPr txBox="1"/>
          <p:nvPr/>
        </p:nvSpPr>
        <p:spPr>
          <a:xfrm>
            <a:off x="6096000" y="5768210"/>
            <a:ext cx="77364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rgbClr val="7030A0"/>
                </a:solidFill>
              </a:rPr>
              <a:t>Sound-</a:t>
            </a:r>
            <a:r>
              <a:rPr lang="en-GB" b="1" dirty="0" err="1">
                <a:solidFill>
                  <a:srgbClr val="7030A0"/>
                </a:solidFill>
              </a:rPr>
              <a:t>VECaps</a:t>
            </a:r>
            <a:r>
              <a:rPr lang="en-GB" dirty="0"/>
              <a:t>: paper, data &amp; code: </a:t>
            </a:r>
          </a:p>
          <a:p>
            <a:r>
              <a:rPr lang="en" altLang="zh-CN" sz="1800" dirty="0">
                <a:hlinkClick r:id="rId14"/>
              </a:rPr>
              <a:t>https://yyua8222.github.io/Sound-VECaps-demo</a:t>
            </a:r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DC887AC-4E13-05A1-721B-E98BE4FAAA84}"/>
              </a:ext>
            </a:extLst>
          </p:cNvPr>
          <p:cNvSpPr txBox="1"/>
          <p:nvPr/>
        </p:nvSpPr>
        <p:spPr>
          <a:xfrm>
            <a:off x="6115878" y="3174744"/>
            <a:ext cx="52552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>
                <a:solidFill>
                  <a:srgbClr val="7030A0"/>
                </a:solidFill>
              </a:rPr>
              <a:t>WavJourney</a:t>
            </a:r>
            <a:r>
              <a:rPr lang="en-GB" b="1" dirty="0"/>
              <a:t>:</a:t>
            </a:r>
          </a:p>
          <a:p>
            <a:r>
              <a:rPr lang="en-GB" dirty="0"/>
              <a:t>Paper:</a:t>
            </a:r>
            <a:r>
              <a:rPr lang="en-GB" b="1" dirty="0"/>
              <a:t> </a:t>
            </a:r>
            <a:r>
              <a:rPr lang="en-GB" dirty="0">
                <a:hlinkClick r:id="rId15"/>
              </a:rPr>
              <a:t>https://arxiv.org/abs/2307.14335</a:t>
            </a:r>
            <a:endParaRPr lang="en-GB" dirty="0"/>
          </a:p>
          <a:p>
            <a:r>
              <a:rPr lang="en-GB" dirty="0"/>
              <a:t>Code:</a:t>
            </a:r>
            <a:r>
              <a:rPr lang="en-GB" b="1" dirty="0"/>
              <a:t> </a:t>
            </a:r>
            <a:r>
              <a:rPr lang="en-GB" dirty="0">
                <a:hlinkClick r:id="rId16"/>
              </a:rPr>
              <a:t>https://github.com/Audio-AGI/WavJourney</a:t>
            </a:r>
            <a:endParaRPr lang="en-GB" dirty="0"/>
          </a:p>
          <a:p>
            <a:r>
              <a:rPr lang="en-US" altLang="zh-CN" dirty="0"/>
              <a:t>Demo</a:t>
            </a:r>
            <a:r>
              <a:rPr lang="en-GB" dirty="0"/>
              <a:t>:</a:t>
            </a:r>
            <a:r>
              <a:rPr lang="en-GB" b="1" dirty="0"/>
              <a:t> </a:t>
            </a:r>
            <a:r>
              <a:rPr lang="en-GB" dirty="0">
                <a:hlinkClick r:id="rId17"/>
              </a:rPr>
              <a:t>https://huggingface.co/spaces/Audio-AGI/WavJourney</a:t>
            </a:r>
            <a:r>
              <a:rPr lang="en-GB" b="1" dirty="0"/>
              <a:t> 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F4F54573-69DB-04AA-95DB-8CE0DC372E80}"/>
              </a:ext>
            </a:extLst>
          </p:cNvPr>
          <p:cNvSpPr txBox="1">
            <a:spLocks/>
          </p:cNvSpPr>
          <p:nvPr/>
        </p:nvSpPr>
        <p:spPr>
          <a:xfrm>
            <a:off x="6096001" y="1012566"/>
            <a:ext cx="5793023" cy="587634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AudioLDM2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Project Page: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18"/>
              </a:rPr>
              <a:t>https://audioldm.github.io/audioldm2/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A4674FF-2411-280D-C6DE-AD9D15D29714}"/>
              </a:ext>
            </a:extLst>
          </p:cNvPr>
          <p:cNvSpPr txBox="1">
            <a:spLocks/>
          </p:cNvSpPr>
          <p:nvPr/>
        </p:nvSpPr>
        <p:spPr>
          <a:xfrm>
            <a:off x="6115878" y="1673596"/>
            <a:ext cx="5098829" cy="562478"/>
          </a:xfrm>
          <a:prstGeom prst="rect">
            <a:avLst/>
          </a:prstGeom>
        </p:spPr>
        <p:txBody>
          <a:bodyPr vert="horz" lIns="0" tIns="45720" rIns="0" bIns="45720" rtlCol="0">
            <a:normAutofit fontScale="85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>
                <a:solidFill>
                  <a:srgbClr val="7030A0"/>
                </a:solidFill>
              </a:rPr>
              <a:t>APT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19"/>
              </a:rPr>
              <a:t>https://github.com/JinhuaLiang/APT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F9EEC56-D3A1-1958-4E3F-26FE0636B212}"/>
              </a:ext>
            </a:extLst>
          </p:cNvPr>
          <p:cNvSpPr txBox="1">
            <a:spLocks/>
          </p:cNvSpPr>
          <p:nvPr/>
        </p:nvSpPr>
        <p:spPr>
          <a:xfrm>
            <a:off x="6114567" y="2411498"/>
            <a:ext cx="5177031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75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WavCraft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0"/>
              </a:rPr>
              <a:t>https://github.com/JinhuaLiang/WavCraft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818E2615-0D1A-68D9-12BE-ADB34ADFBA12}"/>
              </a:ext>
            </a:extLst>
          </p:cNvPr>
          <p:cNvSpPr txBox="1">
            <a:spLocks/>
          </p:cNvSpPr>
          <p:nvPr/>
        </p:nvSpPr>
        <p:spPr>
          <a:xfrm>
            <a:off x="637814" y="4108311"/>
            <a:ext cx="4520595" cy="543761"/>
          </a:xfrm>
          <a:prstGeom prst="rect">
            <a:avLst/>
          </a:prstGeom>
        </p:spPr>
        <p:txBody>
          <a:bodyPr vert="horz" lIns="0" tIns="45720" rIns="0" bIns="45720" rtlCol="0">
            <a:normAutofit fontScale="70000" lnSpcReduction="20000"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8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6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6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rgbClr val="30303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1" dirty="0" err="1">
                <a:solidFill>
                  <a:srgbClr val="7030A0"/>
                </a:solidFill>
              </a:rPr>
              <a:t>AudioSep</a:t>
            </a:r>
            <a:r>
              <a:rPr lang="en-US" sz="2000" b="1" dirty="0"/>
              <a:t>: </a:t>
            </a:r>
            <a:endParaRPr lang="en-GB" sz="2000" b="1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/>
              <a:t>Code: </a:t>
            </a:r>
            <a:r>
              <a:rPr lang="en-GB" sz="2000" dirty="0">
                <a:hlinkClick r:id="rId21"/>
              </a:rPr>
              <a:t>https://github.com/Audio-AGI/AudioSep</a:t>
            </a: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GB" sz="2000" dirty="0"/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31666677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0C23738-C349-2E48-B670-7E11477764A8}"/>
              </a:ext>
            </a:extLst>
          </p:cNvPr>
          <p:cNvSpPr txBox="1"/>
          <p:nvPr/>
        </p:nvSpPr>
        <p:spPr>
          <a:xfrm>
            <a:off x="6412349" y="640081"/>
            <a:ext cx="4685071" cy="279489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defTabSz="914400">
              <a:lnSpc>
                <a:spcPct val="85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600" spc="-5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rPr>
              <a:t>Thank you for listening!</a:t>
            </a:r>
          </a:p>
        </p:txBody>
      </p:sp>
      <p:pic>
        <p:nvPicPr>
          <p:cNvPr id="11" name="Graphic 10" descr="Smiling Face with No Fill">
            <a:extLst>
              <a:ext uri="{FF2B5EF4-FFF2-40B4-BE49-F238E27FC236}">
                <a16:creationId xmlns:a16="http://schemas.microsoft.com/office/drawing/2014/main" id="{164CF708-BA2D-44A9-8792-F92BA50E3E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63029" y="640081"/>
            <a:ext cx="3236594" cy="3236594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527FAD-292D-384C-A581-F0F7E99A3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900458" y="6459785"/>
            <a:ext cx="1312025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defTabSz="914400">
              <a:spcAft>
                <a:spcPts val="600"/>
              </a:spcAft>
            </a:pPr>
            <a:fld id="{B82ABAA4-5EBE-4E82-8762-4025E75A148F}" type="slidenum">
              <a:rPr lang="en-US" sz="1050" smtClean="0">
                <a:latin typeface="+mn-lt"/>
                <a:ea typeface="+mn-ea"/>
                <a:cs typeface="+mn-cs"/>
              </a:rPr>
              <a:pPr defTabSz="914400">
                <a:spcAft>
                  <a:spcPts val="600"/>
                </a:spcAft>
              </a:pPr>
              <a:t>43</a:t>
            </a:fld>
            <a:endParaRPr lang="en-US" sz="1050">
              <a:latin typeface="+mn-lt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FC518E-2B5F-F549-B099-81BF20DED2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0640" y="140266"/>
            <a:ext cx="1554480" cy="4998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9D7EB1F-8865-44C3-947F-7FC43C38875F}"/>
              </a:ext>
            </a:extLst>
          </p:cNvPr>
          <p:cNvSpPr txBox="1"/>
          <p:nvPr/>
        </p:nvSpPr>
        <p:spPr>
          <a:xfrm>
            <a:off x="1114425" y="4711030"/>
            <a:ext cx="104965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This work was sponsored by a </a:t>
            </a:r>
            <a:r>
              <a:rPr lang="en-GB" sz="2200" dirty="0">
                <a:solidFill>
                  <a:srgbClr val="0070C0"/>
                </a:solidFill>
              </a:rPr>
              <a:t>Newton Institutional Links Award </a:t>
            </a:r>
            <a:r>
              <a:rPr lang="en-GB" sz="2200" dirty="0"/>
              <a:t>from the </a:t>
            </a:r>
            <a:r>
              <a:rPr lang="en-GB" sz="2200" dirty="0">
                <a:solidFill>
                  <a:srgbClr val="7030A0"/>
                </a:solidFill>
              </a:rPr>
              <a:t>British Council</a:t>
            </a:r>
            <a:r>
              <a:rPr lang="en-GB" sz="2200" dirty="0"/>
              <a:t>, titled “Automated Captioning of Image and Audio for Visually and Hearing Impaired” &amp; </a:t>
            </a:r>
            <a:r>
              <a:rPr lang="en-GB" sz="2200" dirty="0">
                <a:solidFill>
                  <a:srgbClr val="7030A0"/>
                </a:solidFill>
              </a:rPr>
              <a:t>EPSRC</a:t>
            </a:r>
            <a:r>
              <a:rPr lang="en-GB" sz="2200" dirty="0"/>
              <a:t> projects titled “Making Sense of Sounds” and “AI for Sounds”.</a:t>
            </a:r>
          </a:p>
        </p:txBody>
      </p:sp>
    </p:spTree>
    <p:extLst>
      <p:ext uri="{BB962C8B-B14F-4D97-AF65-F5344CB8AC3E}">
        <p14:creationId xmlns:p14="http://schemas.microsoft.com/office/powerpoint/2010/main" val="110655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5F120B-48D1-2C87-4594-D340917250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4A4C0-3460-545E-992C-EECAD1FF9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C4BDC32-291C-EE6A-2BB3-A4C9FB50D9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77347" y="2006673"/>
            <a:ext cx="9818105" cy="4304658"/>
          </a:xfrm>
        </p:spPr>
        <p:txBody>
          <a:bodyPr>
            <a:normAutofit fontScale="77500" lnSpcReduction="2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chemeClr val="accent6">
                    <a:lumMod val="75000"/>
                  </a:schemeClr>
                </a:solidFill>
              </a:rPr>
              <a:t>PANNs</a:t>
            </a:r>
            <a:r>
              <a:rPr lang="en-GB" dirty="0"/>
              <a:t> (Kong, et al, 2020): large scale CNN-based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Audio2Vec (</a:t>
            </a:r>
            <a:r>
              <a:rPr lang="en-GB" dirty="0" err="1"/>
              <a:t>Tagliasacchi</a:t>
            </a:r>
            <a:r>
              <a:rPr lang="en-GB" dirty="0"/>
              <a:t> et al, 2020): sequence to sequence unsupervised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CLAR (Al-Tahan and </a:t>
            </a:r>
            <a:r>
              <a:rPr lang="en-GB" dirty="0" err="1"/>
              <a:t>Mohsenzadeh</a:t>
            </a:r>
            <a:r>
              <a:rPr lang="en-GB" dirty="0"/>
              <a:t>, 2021):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COLA (Saeed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BOYL-A (</a:t>
            </a:r>
            <a:r>
              <a:rPr lang="en-GB" dirty="0" err="1"/>
              <a:t>Niizumi</a:t>
            </a:r>
            <a:r>
              <a:rPr lang="en-GB" dirty="0"/>
              <a:t> et al, 2021): self 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AST (Gong et al, 2021): large scale transformer-based audio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ATST (Li and Li, 2022): transformer-based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MAE-AST (Baade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SSAST (Gong et al, 2022): self-supervised AST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Audio-MAE (Huang et al, 2022): self-supervised model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BEATs (Chen et al, 2023): Audio pre-training with acoustic tokenizers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b="1" dirty="0" err="1">
                <a:solidFill>
                  <a:schemeClr val="accent6">
                    <a:lumMod val="75000"/>
                  </a:schemeClr>
                </a:solidFill>
              </a:rPr>
              <a:t>ASiT</a:t>
            </a:r>
            <a:r>
              <a:rPr lang="en-GB" dirty="0"/>
              <a:t> (</a:t>
            </a:r>
            <a:r>
              <a:rPr lang="en-GB" dirty="0" err="1"/>
              <a:t>Atito</a:t>
            </a:r>
            <a:r>
              <a:rPr lang="en-GB" dirty="0"/>
              <a:t> et al, 2024): self-supervised models for general audio representation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66F462-4B57-6127-1218-F9A1B96411D4}"/>
              </a:ext>
            </a:extLst>
          </p:cNvPr>
          <p:cNvSpPr txBox="1"/>
          <p:nvPr/>
        </p:nvSpPr>
        <p:spPr>
          <a:xfrm>
            <a:off x="595863" y="1098584"/>
            <a:ext cx="112018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latin typeface="+mj-lt"/>
              </a:rPr>
              <a:t>Learning </a:t>
            </a:r>
            <a:r>
              <a:rPr lang="en-GB" sz="2400" b="1" dirty="0">
                <a:latin typeface="+mj-lt"/>
              </a:rPr>
              <a:t>general/universal audio representations </a:t>
            </a:r>
            <a:r>
              <a:rPr lang="en-GB" sz="2400" dirty="0">
                <a:latin typeface="+mj-lt"/>
              </a:rPr>
              <a:t>from large scale audio data shows promising performance in downstream tasks (classification, separation, retrieval, etc):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C1AA7B-1B37-99C7-9FC2-F303C42CCD92}"/>
              </a:ext>
            </a:extLst>
          </p:cNvPr>
          <p:cNvSpPr txBox="1"/>
          <p:nvPr/>
        </p:nvSpPr>
        <p:spPr>
          <a:xfrm>
            <a:off x="1156349" y="6180850"/>
            <a:ext cx="107768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mean Average Precision (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mAP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) on </a:t>
            </a:r>
            <a:r>
              <a:rPr lang="en-GB" sz="2000" dirty="0" err="1">
                <a:solidFill>
                  <a:srgbClr val="556169"/>
                </a:solidFill>
                <a:latin typeface="Georgia"/>
                <a:cs typeface="Georgia"/>
              </a:rPr>
              <a:t>AudioSet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: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31.4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(2017)  -&gt;  </a:t>
            </a:r>
            <a:r>
              <a:rPr lang="en-GB" sz="2000" b="1" dirty="0">
                <a:solidFill>
                  <a:srgbClr val="556169"/>
                </a:solidFill>
                <a:latin typeface="Georgia"/>
                <a:cs typeface="Georgia"/>
              </a:rPr>
              <a:t>50.6</a:t>
            </a:r>
            <a:r>
              <a:rPr lang="en-GB" sz="2000" dirty="0">
                <a:solidFill>
                  <a:srgbClr val="556169"/>
                </a:solidFill>
                <a:latin typeface="Georgia"/>
                <a:cs typeface="Georgia"/>
              </a:rPr>
              <a:t> (2025)</a:t>
            </a:r>
          </a:p>
        </p:txBody>
      </p:sp>
    </p:spTree>
    <p:extLst>
      <p:ext uri="{BB962C8B-B14F-4D97-AF65-F5344CB8AC3E}">
        <p14:creationId xmlns:p14="http://schemas.microsoft.com/office/powerpoint/2010/main" val="412926304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B5166-9D3E-B2D7-107B-63508DF6F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51F27-A1ED-9D0F-960B-CB4041681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863" y="477095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(Large) Audio Models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F715E0-110C-C91B-E249-4C8D473105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139" y="1214756"/>
            <a:ext cx="9215035" cy="420026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73137D-F89F-6E63-DB0E-3D0C75F075FA}"/>
              </a:ext>
            </a:extLst>
          </p:cNvPr>
          <p:cNvSpPr txBox="1"/>
          <p:nvPr/>
        </p:nvSpPr>
        <p:spPr>
          <a:xfrm>
            <a:off x="2412723" y="5643244"/>
            <a:ext cx="850044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/>
              <a:t>Leaderboard</a:t>
            </a:r>
            <a:r>
              <a:rPr lang="en-GB" dirty="0"/>
              <a:t>: </a:t>
            </a:r>
          </a:p>
          <a:p>
            <a:r>
              <a:rPr lang="en-GB" dirty="0">
                <a:hlinkClick r:id="rId3"/>
              </a:rPr>
              <a:t>https://paperswithcode.com/sota/audio-classification-on-audioset</a:t>
            </a:r>
            <a:endParaRPr lang="en-GB" dirty="0"/>
          </a:p>
          <a:p>
            <a:r>
              <a:rPr lang="en-GB" dirty="0">
                <a:hlinkClick r:id="rId4"/>
              </a:rPr>
              <a:t>https://www.codesota.com/audio/classification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5583683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B0F5C29-2271-6816-8311-A6540CF094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8482" y="1042201"/>
            <a:ext cx="3871514" cy="54253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E14563-8AA5-E15F-A9F3-AD625FFDE16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645" t="52091" r="31707"/>
          <a:stretch/>
        </p:blipFill>
        <p:spPr>
          <a:xfrm>
            <a:off x="7834466" y="2528722"/>
            <a:ext cx="963885" cy="4635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A9B607C-8467-A091-E4AC-9D126FD8A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758" y="373024"/>
            <a:ext cx="10300138" cy="463596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Large-Scale Pre-trained Audio Neural Networks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8F7912-418F-940E-5D28-71363297A5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207293"/>
            <a:ext cx="6710536" cy="4525963"/>
          </a:xfrm>
        </p:spPr>
        <p:txBody>
          <a:bodyPr>
            <a:normAutofit/>
          </a:bodyPr>
          <a:lstStyle/>
          <a:p>
            <a:r>
              <a:rPr lang="en-GB" dirty="0" err="1"/>
              <a:t>Wavegram</a:t>
            </a:r>
            <a:r>
              <a:rPr lang="en-GB" dirty="0"/>
              <a:t>-</a:t>
            </a:r>
            <a:r>
              <a:rPr lang="en-GB" dirty="0" err="1"/>
              <a:t>Logmel</a:t>
            </a:r>
            <a:r>
              <a:rPr lang="en-GB" dirty="0"/>
              <a:t>-CNN for </a:t>
            </a:r>
            <a:r>
              <a:rPr lang="en-GB" dirty="0" err="1"/>
              <a:t>AudioSet</a:t>
            </a:r>
            <a:r>
              <a:rPr lang="en-GB" dirty="0"/>
              <a:t> tagging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Time-domain (“</a:t>
            </a:r>
            <a:r>
              <a:rPr lang="en-GB" dirty="0" err="1"/>
              <a:t>Wavegram</a:t>
            </a:r>
            <a:r>
              <a:rPr lang="en-GB" dirty="0"/>
              <a:t>”), plus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dirty="0"/>
              <a:t>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  <a:p>
            <a:r>
              <a:rPr lang="en-GB" dirty="0"/>
              <a:t>Data augmentation, e.g. use </a:t>
            </a:r>
            <a:r>
              <a:rPr lang="en-GB" dirty="0" err="1"/>
              <a:t>SpecAugment</a:t>
            </a:r>
            <a:r>
              <a:rPr lang="en-GB" dirty="0"/>
              <a:t>:</a:t>
            </a:r>
            <a:br>
              <a:rPr lang="en-GB" dirty="0"/>
            </a:br>
            <a:r>
              <a:rPr lang="en-GB" dirty="0"/>
              <a:t>randomly mask time and frequency stripes of log </a:t>
            </a:r>
            <a:r>
              <a:rPr lang="en-GB" dirty="0" err="1"/>
              <a:t>mel</a:t>
            </a:r>
            <a:r>
              <a:rPr lang="en-GB" dirty="0"/>
              <a:t> spectrogram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7CC0497-07C3-84EF-1679-06D306FE27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146" r="31707" b="47551"/>
          <a:stretch/>
        </p:blipFill>
        <p:spPr>
          <a:xfrm>
            <a:off x="11074826" y="4478840"/>
            <a:ext cx="1008110" cy="5075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BEEAB3-4212-C0EF-1981-13C79DBD76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494" y="4294598"/>
            <a:ext cx="7136678" cy="16569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8328EDF-01B1-6FC0-9C42-8B7499B88838}"/>
              </a:ext>
            </a:extLst>
          </p:cNvPr>
          <p:cNvSpPr txBox="1"/>
          <p:nvPr/>
        </p:nvSpPr>
        <p:spPr>
          <a:xfrm>
            <a:off x="529157" y="6157085"/>
            <a:ext cx="85382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Q. Kong, Y. Cao, T. Iqbal, Y. Wang, W. Wang, and M. D. Plumbley, "PANNs: large-scale pretrained audio neural networks for audio pattern recognition", </a:t>
            </a:r>
            <a:r>
              <a:rPr kumimoji="0" lang="en-GB" sz="1400" b="0" i="1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IEEE/ACM Transactions on Audio Speech and Language Processing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41383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, 2020.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203D75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370300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C1D1A-AE72-9091-CD7E-AE64E197E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35143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PANNs: Demo</a:t>
            </a:r>
          </a:p>
        </p:txBody>
      </p:sp>
      <p:pic>
        <p:nvPicPr>
          <p:cNvPr id="5" name="PANNs-Video">
            <a:hlinkClick r:id="" action="ppaction://media"/>
            <a:extLst>
              <a:ext uri="{FF2B5EF4-FFF2-40B4-BE49-F238E27FC236}">
                <a16:creationId xmlns:a16="http://schemas.microsoft.com/office/drawing/2014/main" id="{E2881AD9-CF06-BBEC-D271-EB8E5A8C2D6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271.9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19258" y="761249"/>
            <a:ext cx="10633326" cy="5980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110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B0FBBF-8563-55F6-C0C8-8EB9C265E3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54957-195C-41FC-01F5-EE0D49C56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523" y="399976"/>
            <a:ext cx="10068376" cy="413268"/>
          </a:xfrm>
        </p:spPr>
        <p:txBody>
          <a:bodyPr/>
          <a:lstStyle/>
          <a:p>
            <a:r>
              <a:rPr lang="en-GB" sz="3000" dirty="0">
                <a:solidFill>
                  <a:srgbClr val="0070C0"/>
                </a:solidFill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Large Language Models (LLMs)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8735EC2-57E5-00FF-0E41-54B8E85ABAB5}"/>
              </a:ext>
            </a:extLst>
          </p:cNvPr>
          <p:cNvSpPr txBox="1"/>
          <p:nvPr/>
        </p:nvSpPr>
        <p:spPr>
          <a:xfrm>
            <a:off x="757444" y="6044756"/>
            <a:ext cx="1107467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0" i="0" dirty="0">
                <a:solidFill>
                  <a:srgbClr val="383838"/>
                </a:solidFill>
                <a:effectLst/>
                <a:latin typeface="Inter"/>
              </a:rPr>
              <a:t>Courtesy to Aravind Pai</a:t>
            </a:r>
            <a:r>
              <a:rPr lang="en-GB" dirty="0">
                <a:solidFill>
                  <a:srgbClr val="383838"/>
                </a:solidFill>
                <a:latin typeface="Inter"/>
              </a:rPr>
              <a:t>: </a:t>
            </a:r>
            <a:r>
              <a:rPr lang="en-GB" sz="1400" dirty="0"/>
              <a:t>https://www.analyticsvidhya.com/blog/2023/07/beginners-guide-to-build-large-language-models-from-scratch/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ECA1A44-5699-91D2-085D-B670F3505F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159" y="1179488"/>
            <a:ext cx="8615155" cy="449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28908"/>
      </p:ext>
    </p:extLst>
  </p:cSld>
  <p:clrMapOvr>
    <a:masterClrMapping/>
  </p:clrMapOvr>
  <p:transition spd="med"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IAGRAM_VIRTUALLY_FRAME" val="{&quot;height&quot;:142.06791305541992,&quot;left&quot;:111,&quot;top&quot;:229.225,&quot;width&quot;:338.0929130554199}"/>
</p:tagLst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2.xml><?xml version="1.0" encoding="utf-8"?>
<a:theme xmlns:a="http://schemas.openxmlformats.org/drawingml/2006/main" name="University main">
  <a:themeElements>
    <a:clrScheme name="Custom 1">
      <a:dk1>
        <a:srgbClr val="203D75"/>
      </a:dk1>
      <a:lt1>
        <a:srgbClr val="FFFFFF"/>
      </a:lt1>
      <a:dk2>
        <a:srgbClr val="1F497D"/>
      </a:dk2>
      <a:lt2>
        <a:srgbClr val="A59E94"/>
      </a:lt2>
      <a:accent1>
        <a:srgbClr val="006AA0"/>
      </a:accent1>
      <a:accent2>
        <a:srgbClr val="BD0F30"/>
      </a:accent2>
      <a:accent3>
        <a:srgbClr val="9DAC24"/>
      </a:accent3>
      <a:accent4>
        <a:srgbClr val="672669"/>
      </a:accent4>
      <a:accent5>
        <a:srgbClr val="328C9E"/>
      </a:accent5>
      <a:accent6>
        <a:srgbClr val="EC7520"/>
      </a:accent6>
      <a:hlink>
        <a:srgbClr val="006AA0"/>
      </a:hlink>
      <a:folHlink>
        <a:srgbClr val="67266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1400" dirty="0" err="1" smtClean="0">
            <a:solidFill>
              <a:srgbClr val="556169"/>
            </a:solidFill>
            <a:latin typeface="Georgia"/>
            <a:cs typeface="Georgia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University main" id="{BC17846F-8EF9-4DDB-B0DF-BB903B827ADD}" vid="{2597B1F8-F21E-4D86-B0C7-9E3FD97616E7}"/>
    </a:ext>
  </a:extLst>
</a:theme>
</file>

<file path=ppt/theme/theme3.xml><?xml version="1.0" encoding="utf-8"?>
<a:theme xmlns:a="http://schemas.openxmlformats.org/drawingml/2006/main" name="1_Retrospect">
  <a:themeElements>
    <a:clrScheme name="Retrospect">
      <a:dk1>
        <a:srgbClr val="000000"/>
      </a:dk1>
      <a:lt1>
        <a:srgbClr val="FFFFFF"/>
      </a:lt1>
      <a:dk2>
        <a:srgbClr val="46464A"/>
      </a:dk2>
      <a:lt2>
        <a:srgbClr val="D1D9E1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Retrospect" id="{5F128B03-DCCA-4EEB-AB3B-CF2899314A46}" vid="{BAB94BD4-5D6D-4148-AB57-A4CCF1FD4E0C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938DCB-C3B9-4562-BE37-F14763DFCD72}">
  <we:reference id="wa200000113" version="1.0.0.0" store="en-001" storeType="OMEX"/>
  <we:alternateReferences>
    <we:reference id="wa200000113" version="1.0.0.0" store="en-001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7ed5784c-4c6f-4d46-97dc-4c26ee444e08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685071711CE4A45B42500DFA915E756" ma:contentTypeVersion="18" ma:contentTypeDescription="Create a new document." ma:contentTypeScope="" ma:versionID="5cdb7a91f55ff1940f9add044d23d5e2">
  <xsd:schema xmlns:xsd="http://www.w3.org/2001/XMLSchema" xmlns:xs="http://www.w3.org/2001/XMLSchema" xmlns:p="http://schemas.microsoft.com/office/2006/metadata/properties" xmlns:ns3="7ed5784c-4c6f-4d46-97dc-4c26ee444e08" xmlns:ns4="ea1cffe9-b1fc-4d09-be3f-916ceaf407fd" targetNamespace="http://schemas.microsoft.com/office/2006/metadata/properties" ma:root="true" ma:fieldsID="be7b445b19dd679043e18536c6266bbd" ns3:_="" ns4:_="">
    <xsd:import namespace="7ed5784c-4c6f-4d46-97dc-4c26ee444e08"/>
    <xsd:import namespace="ea1cffe9-b1fc-4d09-be3f-916ceaf407fd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Location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d5784c-4c6f-4d46-97dc-4c26ee444e0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Location" ma:index="23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1cffe9-b1fc-4d09-be3f-916ceaf407fd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4DA1E74-1227-4018-B582-94AF42BB3D8C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infopath/2007/PartnerControls"/>
    <ds:schemaRef ds:uri="http://purl.org/dc/elements/1.1/"/>
    <ds:schemaRef ds:uri="http://purl.org/dc/terms/"/>
    <ds:schemaRef ds:uri="http://www.w3.org/XML/1998/namespace"/>
    <ds:schemaRef ds:uri="ea1cffe9-b1fc-4d09-be3f-916ceaf407fd"/>
    <ds:schemaRef ds:uri="7ed5784c-4c6f-4d46-97dc-4c26ee444e08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CBF43FE2-0CB2-47F8-85E9-B3E6DB4DED2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ed5784c-4c6f-4d46-97dc-4c26ee444e08"/>
    <ds:schemaRef ds:uri="ea1cffe9-b1fc-4d09-be3f-916ceaf407f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AE92D906-E0F6-4699-BD0F-A258B09852D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6b902693-1074-40aa-9e21-d89446a2ebb5}" enabled="0" method="" siteId="{6b902693-1074-40aa-9e21-d89446a2ebb5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27378</TotalTime>
  <Words>3964</Words>
  <Application>Microsoft Office PowerPoint</Application>
  <PresentationFormat>Widescreen</PresentationFormat>
  <Paragraphs>496</Paragraphs>
  <Slides>43</Slides>
  <Notes>4</Notes>
  <HiddenSlides>0</HiddenSlides>
  <MMClips>47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43</vt:i4>
      </vt:variant>
    </vt:vector>
  </HeadingPairs>
  <TitlesOfParts>
    <vt:vector size="61" baseType="lpstr">
      <vt:lpstr>-apple-system</vt:lpstr>
      <vt:lpstr>Inter</vt:lpstr>
      <vt:lpstr>Lucida Grande</vt:lpstr>
      <vt:lpstr>Noto Sans Med</vt:lpstr>
      <vt:lpstr>Space Grotesk</vt:lpstr>
      <vt:lpstr>Aptos</vt:lpstr>
      <vt:lpstr>Aptos Display</vt:lpstr>
      <vt:lpstr>Arial</vt:lpstr>
      <vt:lpstr>Calibri</vt:lpstr>
      <vt:lpstr>Georgia</vt:lpstr>
      <vt:lpstr>Noto Sans</vt:lpstr>
      <vt:lpstr>Open Sans</vt:lpstr>
      <vt:lpstr>Times New Roman</vt:lpstr>
      <vt:lpstr>Wingdings</vt:lpstr>
      <vt:lpstr>Retrospect</vt:lpstr>
      <vt:lpstr>University main</vt:lpstr>
      <vt:lpstr>1_Retrospect</vt:lpstr>
      <vt:lpstr>Office Theme</vt:lpstr>
      <vt:lpstr>Large Audio-Language Models and Applications</vt:lpstr>
      <vt:lpstr>Many thanks to…</vt:lpstr>
      <vt:lpstr>Outline</vt:lpstr>
      <vt:lpstr>Audio Signal Processing</vt:lpstr>
      <vt:lpstr>(Large) Audio Models</vt:lpstr>
      <vt:lpstr>(Large) Audio Models</vt:lpstr>
      <vt:lpstr>PANNs: Large-Scale Pre-trained Audio Neural Networks</vt:lpstr>
      <vt:lpstr>PANNs: Demo</vt:lpstr>
      <vt:lpstr>Large Language Models (LLMs)</vt:lpstr>
      <vt:lpstr>Large Language Models (LLMs)</vt:lpstr>
      <vt:lpstr>Large Audio-Language Models: Why? </vt:lpstr>
      <vt:lpstr>An Example: Language-Queried Audio Source Separation</vt:lpstr>
      <vt:lpstr>Large Audio-Language Models - Examples </vt:lpstr>
      <vt:lpstr>Large Audio-Language Datasets</vt:lpstr>
      <vt:lpstr>Large Audio-Language Models- Recent Progress</vt:lpstr>
      <vt:lpstr>Trends and Open Questions in LLAMs </vt:lpstr>
      <vt:lpstr>Typical Methods for Fusing Audio and Language</vt:lpstr>
      <vt:lpstr>Task 1: Audio to Text Generation </vt:lpstr>
      <vt:lpstr>An Example: CNN-Transformer Encoder-Decoder </vt:lpstr>
      <vt:lpstr>Audio Captioning Demos</vt:lpstr>
      <vt:lpstr>Task 2: Audio Question Answering &amp; Reasoning</vt:lpstr>
      <vt:lpstr>Task: Audio Reasoning – APT</vt:lpstr>
      <vt:lpstr>APT – Demos</vt:lpstr>
      <vt:lpstr>Task 3: Text to Audio Generation</vt:lpstr>
      <vt:lpstr>AudioLDM</vt:lpstr>
      <vt:lpstr>AudioLDM 2 - Architecture</vt:lpstr>
      <vt:lpstr>AudioLDM 2 - Demo</vt:lpstr>
      <vt:lpstr>PowerPoint Presentation</vt:lpstr>
      <vt:lpstr>WavJourney – Sound Demo for Science Fiction Storytelling</vt:lpstr>
      <vt:lpstr>Task 4: LLMs for Controllable Audio Editing - WavCraft</vt:lpstr>
      <vt:lpstr>Task 4: LLMs for Controllable Audio Editing - RFM</vt:lpstr>
      <vt:lpstr>PowerPoint Presentation</vt:lpstr>
      <vt:lpstr>PowerPoint Presentation</vt:lpstr>
      <vt:lpstr>Dataset: WavCaps</vt:lpstr>
      <vt:lpstr>WavCaps – Statistics</vt:lpstr>
      <vt:lpstr>Sound-VECaps</vt:lpstr>
      <vt:lpstr>Sound-VECaps – Processing Pipeline</vt:lpstr>
      <vt:lpstr>Dataset: AudioSetCaps</vt:lpstr>
      <vt:lpstr>AudioSetCaps – An Example</vt:lpstr>
      <vt:lpstr>Conclusion &amp; Future Works</vt:lpstr>
      <vt:lpstr>Ongoing Work: Music to Dance Generation</vt:lpstr>
      <vt:lpstr>Paper, Codes, Demos, and More, …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Turab Iqbal</dc:creator>
  <cp:lastModifiedBy>Wang, Wenwu Prof (CVSSP)</cp:lastModifiedBy>
  <cp:revision>167</cp:revision>
  <dcterms:created xsi:type="dcterms:W3CDTF">2019-11-11T18:26:00Z</dcterms:created>
  <dcterms:modified xsi:type="dcterms:W3CDTF">2026-01-25T07:31:38Z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0x010100E685071711CE4A45B42500DFA915E756</vt:lpwstr>
  </property>
</Properties>
</file>