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96" r:id="rId4"/>
    <p:sldId id="297" r:id="rId5"/>
    <p:sldId id="298" r:id="rId6"/>
    <p:sldId id="299" r:id="rId7"/>
    <p:sldId id="300" r:id="rId8"/>
    <p:sldId id="307" r:id="rId9"/>
    <p:sldId id="301" r:id="rId10"/>
    <p:sldId id="314" r:id="rId11"/>
    <p:sldId id="302" r:id="rId12"/>
    <p:sldId id="303" r:id="rId13"/>
    <p:sldId id="313" r:id="rId14"/>
    <p:sldId id="292" r:id="rId15"/>
    <p:sldId id="305" r:id="rId16"/>
    <p:sldId id="306" r:id="rId17"/>
    <p:sldId id="286" r:id="rId18"/>
  </p:sldIdLst>
  <p:sldSz cx="9144000" cy="6858000" type="screen4x3"/>
  <p:notesSz cx="6648450" cy="98107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9B12"/>
    <a:srgbClr val="BCB800"/>
    <a:srgbClr val="003D7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21" autoAdjust="0"/>
    <p:restoredTop sz="94713" autoAdjust="0"/>
  </p:normalViewPr>
  <p:slideViewPr>
    <p:cSldViewPr>
      <p:cViewPr varScale="1">
        <p:scale>
          <a:sx n="74" d="100"/>
          <a:sy n="74" d="100"/>
        </p:scale>
        <p:origin x="-1038" y="-96"/>
      </p:cViewPr>
      <p:guideLst>
        <p:guide orient="horz" pos="754"/>
        <p:guide pos="612"/>
        <p:guide pos="5556"/>
        <p:guide pos="428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ED1A-32F6-4D2B-B086-09B05501BFBE}" type="datetimeFigureOut">
              <a:rPr lang="en-GB" smtClean="0"/>
              <a:pPr/>
              <a:t>26/06/2012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4773A-C3D5-4549-A6D2-7F1166EF75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ED1A-32F6-4D2B-B086-09B05501BFBE}" type="datetimeFigureOut">
              <a:rPr lang="en-GB" smtClean="0"/>
              <a:pPr/>
              <a:t>26/06/2012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4773A-C3D5-4549-A6D2-7F1166EF75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ED1A-32F6-4D2B-B086-09B05501BFBE}" type="datetimeFigureOut">
              <a:rPr lang="en-GB" smtClean="0"/>
              <a:pPr/>
              <a:t>26/06/2012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4773A-C3D5-4549-A6D2-7F1166EF75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ED1A-32F6-4D2B-B086-09B05501BFBE}" type="datetimeFigureOut">
              <a:rPr lang="en-GB" smtClean="0"/>
              <a:pPr/>
              <a:t>26/06/2012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4773A-C3D5-4549-A6D2-7F1166EF75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ED1A-32F6-4D2B-B086-09B05501BFBE}" type="datetimeFigureOut">
              <a:rPr lang="en-GB" smtClean="0"/>
              <a:pPr/>
              <a:t>26/06/2012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4773A-C3D5-4549-A6D2-7F1166EF75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ED1A-32F6-4D2B-B086-09B05501BFBE}" type="datetimeFigureOut">
              <a:rPr lang="en-GB" smtClean="0"/>
              <a:pPr/>
              <a:t>26/06/2012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4773A-C3D5-4549-A6D2-7F1166EF75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ED1A-32F6-4D2B-B086-09B05501BFBE}" type="datetimeFigureOut">
              <a:rPr lang="en-GB" smtClean="0"/>
              <a:pPr/>
              <a:t>26/06/2012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4773A-C3D5-4549-A6D2-7F1166EF75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ED1A-32F6-4D2B-B086-09B05501BFBE}" type="datetimeFigureOut">
              <a:rPr lang="en-GB" smtClean="0"/>
              <a:pPr/>
              <a:t>26/06/2012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4773A-C3D5-4549-A6D2-7F1166EF75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ED1A-32F6-4D2B-B086-09B05501BFBE}" type="datetimeFigureOut">
              <a:rPr lang="en-GB" smtClean="0"/>
              <a:pPr/>
              <a:t>26/06/2012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4773A-C3D5-4549-A6D2-7F1166EF75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ED1A-32F6-4D2B-B086-09B05501BFBE}" type="datetimeFigureOut">
              <a:rPr lang="en-GB" smtClean="0"/>
              <a:pPr/>
              <a:t>26/06/2012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4773A-C3D5-4549-A6D2-7F1166EF75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ED1A-32F6-4D2B-B086-09B05501BFBE}" type="datetimeFigureOut">
              <a:rPr lang="en-GB" smtClean="0"/>
              <a:pPr/>
              <a:t>26/06/2012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4773A-C3D5-4549-A6D2-7F1166EF75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AED1A-32F6-4D2B-B086-09B05501BFBE}" type="datetimeFigureOut">
              <a:rPr lang="en-GB" smtClean="0"/>
              <a:pPr/>
              <a:t>26/06/2012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4773A-C3D5-4549-A6D2-7F1166EF751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video" Target="file:///C:\Documents%20and%20Settings\cvsspdemo_2\Desktop\iciar2012\dgs_c_clipd.avi" TargetMode="External"/><Relationship Id="rId7" Type="http://schemas.openxmlformats.org/officeDocument/2006/relationships/image" Target="../media/image1.jpeg"/><Relationship Id="rId12" Type="http://schemas.openxmlformats.org/officeDocument/2006/relationships/image" Target="../media/image14.png"/><Relationship Id="rId2" Type="http://schemas.openxmlformats.org/officeDocument/2006/relationships/video" Target="file:///C:\Documents%20and%20Settings\cvsspdemo_2\Desktop\iciar2012\dgs_a2_clipd.avi" TargetMode="External"/><Relationship Id="rId1" Type="http://schemas.openxmlformats.org/officeDocument/2006/relationships/video" Target="file:///C:\Documents%20and%20Settings\cvsspdemo_2\Desktop\iciar2012\dgs_a1_clipd.avi" TargetMode="Externa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3.png"/><Relationship Id="rId5" Type="http://schemas.openxmlformats.org/officeDocument/2006/relationships/video" Target="file:///C:\Documents%20and%20Settings\cvsspdemo_2\Desktop\iciar2012\helen_rightd.avi" TargetMode="External"/><Relationship Id="rId10" Type="http://schemas.openxmlformats.org/officeDocument/2006/relationships/image" Target="../media/image12.png"/><Relationship Id="rId4" Type="http://schemas.openxmlformats.org/officeDocument/2006/relationships/video" Target="file:///C:\Documents%20and%20Settings\cvsspdemo_2\Desktop\iciar2012\helen_centred.avi" TargetMode="External"/><Relationship Id="rId9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7.png"/><Relationship Id="rId2" Type="http://schemas.openxmlformats.org/officeDocument/2006/relationships/video" Target="file:///C:\Documents%20and%20Settings\cvsspdemo_2\Desktop\iciar2012\2_view_narrow_baselineb.avi" TargetMode="External"/><Relationship Id="rId1" Type="http://schemas.openxmlformats.org/officeDocument/2006/relationships/video" Target="file:///C:\Documents%20and%20Settings\cvsspdemo_2\Desktop\iciar2012\3_view_wide_baseline_clipb.avi" TargetMode="External"/><Relationship Id="rId6" Type="http://schemas.openxmlformats.org/officeDocument/2006/relationships/image" Target="../media/image16.png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cvsspdemo_2\Desktop\iciar2012\interactive%20ui%20in%20minority%20reportd.avi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jpeg"/><Relationship Id="rId2" Type="http://schemas.openxmlformats.org/officeDocument/2006/relationships/video" Target="file:///C:\Documents%20and%20Settings\cvsspdemo_2\Desktop\iciar2012\simon_app_out2.avi" TargetMode="External"/><Relationship Id="rId1" Type="http://schemas.openxmlformats.org/officeDocument/2006/relationships/video" Target="file:///C:\Documents%20and%20Settings\cvsspdemo_2\Desktop\iciar2012\avg_double_lenb.avi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0" descr="surrey powerpoint5"/>
          <p:cNvPicPr>
            <a:picLocks noChangeAspect="1" noChangeArrowheads="1"/>
          </p:cNvPicPr>
          <p:nvPr/>
        </p:nvPicPr>
        <p:blipFill>
          <a:blip r:embed="rId2" cstate="print"/>
          <a:srcRect t="21532" r="40398" b="21155"/>
          <a:stretch>
            <a:fillRect/>
          </a:stretch>
        </p:blipFill>
        <p:spPr bwMode="auto">
          <a:xfrm>
            <a:off x="0" y="5316538"/>
            <a:ext cx="2268538" cy="154146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550" y="1730981"/>
            <a:ext cx="7848600" cy="769325"/>
          </a:xfrm>
        </p:spPr>
        <p:txBody>
          <a:bodyPr>
            <a:normAutofit/>
          </a:bodyPr>
          <a:lstStyle/>
          <a:p>
            <a:pPr algn="l"/>
            <a:r>
              <a:rPr lang="en-GB" sz="3200" dirty="0" smtClean="0">
                <a:latin typeface="Baskerville Old Face" pitchFamily="18" charset="0"/>
              </a:rPr>
              <a:t>Go With The Flow</a:t>
            </a:r>
            <a:endParaRPr lang="en-GB" sz="3200" dirty="0">
              <a:latin typeface="Baskerville Old Face" pitchFamily="18" charset="0"/>
            </a:endParaRPr>
          </a:p>
        </p:txBody>
      </p:sp>
      <p:pic>
        <p:nvPicPr>
          <p:cNvPr id="1026" name="Picture 2" descr="E:\data_files\videos\work_images\logos\stag_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874" y="6215082"/>
            <a:ext cx="2051720" cy="60827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971550" y="3929066"/>
            <a:ext cx="7848600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Simon Hadfield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Prof. Richard Bowden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{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S.Hadfield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R.Bowden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}@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surrey.ac.uk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71550" y="2285992"/>
            <a:ext cx="7848600" cy="6842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Arial Unicode MS" pitchFamily="34" charset="-122"/>
                <a:cs typeface="Arial Unicode MS" pitchFamily="34" charset="-122"/>
              </a:rPr>
              <a:t>Hand Trajectories in 3D, via Clustered Scene Flow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skerville Old Face" pitchFamily="18" charset="0"/>
              <a:ea typeface="Arial Unicode MS" pitchFamily="34" charset="-122"/>
              <a:cs typeface="Arial Unicode MS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2643174" y="5000636"/>
            <a:ext cx="1071570" cy="50006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i="1" dirty="0" smtClean="0">
                <a:latin typeface="Arial" pitchFamily="34" charset="0"/>
                <a:cs typeface="Arial" pitchFamily="34" charset="0"/>
              </a:rPr>
              <a:t>6D Clustering</a:t>
            </a:r>
            <a:endParaRPr lang="en-GB" sz="1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4071934" y="5000636"/>
            <a:ext cx="1071570" cy="50006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i="1" dirty="0" smtClean="0">
                <a:latin typeface="Arial" pitchFamily="34" charset="0"/>
                <a:cs typeface="Arial" pitchFamily="34" charset="0"/>
              </a:rPr>
              <a:t>Cluster Labelling</a:t>
            </a:r>
            <a:endParaRPr lang="en-GB" sz="1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5500693" y="5000636"/>
            <a:ext cx="1160455" cy="50006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i="1" dirty="0" smtClean="0">
                <a:latin typeface="Arial" pitchFamily="34" charset="0"/>
                <a:cs typeface="Arial" pitchFamily="34" charset="0"/>
              </a:rPr>
              <a:t>Position Prediction</a:t>
            </a:r>
            <a:endParaRPr lang="en-GB" sz="1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4071934" y="5786454"/>
            <a:ext cx="1071570" cy="50006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i="1" dirty="0" smtClean="0">
                <a:latin typeface="Arial" pitchFamily="34" charset="0"/>
                <a:cs typeface="Arial" pitchFamily="34" charset="0"/>
              </a:rPr>
              <a:t>Append to Trajectory</a:t>
            </a:r>
            <a:endParaRPr lang="en-GB" sz="1400" b="1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6" name="Straight Arrow Connector 55"/>
          <p:cNvCxnSpPr>
            <a:stCxn id="53" idx="2"/>
            <a:endCxn id="55" idx="0"/>
          </p:cNvCxnSpPr>
          <p:nvPr/>
        </p:nvCxnSpPr>
        <p:spPr>
          <a:xfrm rot="5400000">
            <a:off x="4464843" y="5643578"/>
            <a:ext cx="285752" cy="1588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52" idx="3"/>
            <a:endCxn id="53" idx="1"/>
          </p:cNvCxnSpPr>
          <p:nvPr/>
        </p:nvCxnSpPr>
        <p:spPr>
          <a:xfrm>
            <a:off x="3714744" y="5250669"/>
            <a:ext cx="357190" cy="1588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5143504" y="5143512"/>
            <a:ext cx="357190" cy="1588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rot="10800000" flipV="1">
            <a:off x="5143505" y="5427676"/>
            <a:ext cx="357190" cy="1588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2571736" y="2428868"/>
            <a:ext cx="4357718" cy="23574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3143240" y="2571744"/>
            <a:ext cx="1714512" cy="6408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Brightness Constancy Likelihood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3286116" y="1645192"/>
            <a:ext cx="1428760" cy="4979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Create Image Pyramids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2643174" y="3502580"/>
            <a:ext cx="1000132" cy="4979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Motion Model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5357818" y="2571744"/>
            <a:ext cx="1428760" cy="6408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Resample Along Rays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5357818" y="4071942"/>
            <a:ext cx="1428760" cy="49578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Gaussian Diffusion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Diamond 65"/>
          <p:cNvSpPr/>
          <p:nvPr/>
        </p:nvSpPr>
        <p:spPr>
          <a:xfrm>
            <a:off x="3143240" y="3929066"/>
            <a:ext cx="1714512" cy="785818"/>
          </a:xfrm>
          <a:prstGeom prst="diamon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Scales Remain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7" name="Straight Arrow Connector 66"/>
          <p:cNvCxnSpPr>
            <a:stCxn id="62" idx="2"/>
            <a:endCxn id="61" idx="0"/>
          </p:cNvCxnSpPr>
          <p:nvPr/>
        </p:nvCxnSpPr>
        <p:spPr>
          <a:xfrm rot="5400000">
            <a:off x="3786182" y="2357430"/>
            <a:ext cx="428628" cy="1588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64" idx="2"/>
            <a:endCxn id="65" idx="0"/>
          </p:cNvCxnSpPr>
          <p:nvPr/>
        </p:nvCxnSpPr>
        <p:spPr>
          <a:xfrm rot="5400000">
            <a:off x="5642499" y="3642243"/>
            <a:ext cx="859398" cy="1588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66" idx="0"/>
            <a:endCxn id="61" idx="2"/>
          </p:cNvCxnSpPr>
          <p:nvPr/>
        </p:nvCxnSpPr>
        <p:spPr>
          <a:xfrm rot="5400000" flipH="1" flipV="1">
            <a:off x="3642235" y="3570805"/>
            <a:ext cx="716522" cy="1588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61" idx="3"/>
          </p:cNvCxnSpPr>
          <p:nvPr/>
        </p:nvCxnSpPr>
        <p:spPr>
          <a:xfrm>
            <a:off x="4857752" y="2892144"/>
            <a:ext cx="500066" cy="1588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66" idx="1"/>
            <a:endCxn id="63" idx="2"/>
          </p:cNvCxnSpPr>
          <p:nvPr/>
        </p:nvCxnSpPr>
        <p:spPr>
          <a:xfrm rot="10800000">
            <a:off x="3143240" y="4000505"/>
            <a:ext cx="1588" cy="321471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65" idx="1"/>
            <a:endCxn id="66" idx="3"/>
          </p:cNvCxnSpPr>
          <p:nvPr/>
        </p:nvCxnSpPr>
        <p:spPr>
          <a:xfrm rot="10800000" flipV="1">
            <a:off x="4857752" y="4319833"/>
            <a:ext cx="500066" cy="2142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endCxn id="62" idx="0"/>
          </p:cNvCxnSpPr>
          <p:nvPr/>
        </p:nvCxnSpPr>
        <p:spPr>
          <a:xfrm rot="5400000">
            <a:off x="3856549" y="1501245"/>
            <a:ext cx="287894" cy="1588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3571868" y="105940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Images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643174" y="4143380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No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000496" y="3500438"/>
            <a:ext cx="56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Yes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7" name="Straight Arrow Connector 76"/>
          <p:cNvCxnSpPr/>
          <p:nvPr/>
        </p:nvCxnSpPr>
        <p:spPr>
          <a:xfrm rot="5400000" flipH="1" flipV="1">
            <a:off x="3001291" y="3357433"/>
            <a:ext cx="284955" cy="1056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66" idx="1"/>
          </p:cNvCxnSpPr>
          <p:nvPr/>
        </p:nvCxnSpPr>
        <p:spPr>
          <a:xfrm rot="10800000" flipV="1">
            <a:off x="3143240" y="4321974"/>
            <a:ext cx="1588" cy="678661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3980944" y="2130974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For Each Particle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" name="Picture 2" descr="E:\data_files\videos\work_images\logos\stag_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874" y="6215082"/>
            <a:ext cx="2051720" cy="608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Picture 10" descr="surrey powerpoint5"/>
          <p:cNvPicPr>
            <a:picLocks noChangeAspect="1" noChangeArrowheads="1"/>
          </p:cNvPicPr>
          <p:nvPr/>
        </p:nvPicPr>
        <p:blipFill>
          <a:blip r:embed="rId3" cstate="print"/>
          <a:srcRect t="21532" r="40398" b="21155"/>
          <a:stretch>
            <a:fillRect/>
          </a:stretch>
        </p:blipFill>
        <p:spPr bwMode="auto">
          <a:xfrm>
            <a:off x="0" y="5316538"/>
            <a:ext cx="2268538" cy="1541462"/>
          </a:xfrm>
          <a:prstGeom prst="rect">
            <a:avLst/>
          </a:prstGeom>
          <a:noFill/>
        </p:spPr>
      </p:pic>
      <p:sp>
        <p:nvSpPr>
          <p:cNvPr id="46" name="Content Placeholder 2"/>
          <p:cNvSpPr txBox="1">
            <a:spLocks/>
          </p:cNvSpPr>
          <p:nvPr/>
        </p:nvSpPr>
        <p:spPr>
          <a:xfrm>
            <a:off x="4071934" y="6309320"/>
            <a:ext cx="1026840" cy="4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9 of 16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skerville Old Face" pitchFamily="18" charset="0"/>
            </a:endParaRPr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0" y="0"/>
            <a:ext cx="2214546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1 - </a:t>
            </a:r>
            <a:r>
              <a:rPr kumimoji="0" lang="en-GB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Introduction</a:t>
            </a:r>
          </a:p>
        </p:txBody>
      </p:sp>
      <p:sp>
        <p:nvSpPr>
          <p:cNvPr id="48" name="Title 1"/>
          <p:cNvSpPr txBox="1">
            <a:spLocks/>
          </p:cNvSpPr>
          <p:nvPr/>
        </p:nvSpPr>
        <p:spPr>
          <a:xfrm>
            <a:off x="2214546" y="0"/>
            <a:ext cx="2214578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2 - Scene Flow</a:t>
            </a:r>
          </a:p>
        </p:txBody>
      </p:sp>
      <p:sp>
        <p:nvSpPr>
          <p:cNvPr id="49" name="Title 1"/>
          <p:cNvSpPr txBox="1">
            <a:spLocks/>
          </p:cNvSpPr>
          <p:nvPr/>
        </p:nvSpPr>
        <p:spPr>
          <a:xfrm>
            <a:off x="6786578" y="0"/>
            <a:ext cx="2357422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4 - Results</a:t>
            </a:r>
          </a:p>
        </p:txBody>
      </p:sp>
      <p:sp>
        <p:nvSpPr>
          <p:cNvPr id="50" name="Title 1"/>
          <p:cNvSpPr txBox="1">
            <a:spLocks/>
          </p:cNvSpPr>
          <p:nvPr/>
        </p:nvSpPr>
        <p:spPr>
          <a:xfrm>
            <a:off x="4429124" y="0"/>
            <a:ext cx="2357454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3 - 3D Trajectories</a:t>
            </a:r>
          </a:p>
        </p:txBody>
      </p:sp>
      <p:sp>
        <p:nvSpPr>
          <p:cNvPr id="51" name="Title 1"/>
          <p:cNvSpPr txBox="1">
            <a:spLocks/>
          </p:cNvSpPr>
          <p:nvPr/>
        </p:nvSpPr>
        <p:spPr>
          <a:xfrm>
            <a:off x="2843808" y="548680"/>
            <a:ext cx="3096344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900" dirty="0" smtClean="0">
                <a:latin typeface="Baskerville Old Face" pitchFamily="18" charset="0"/>
                <a:ea typeface="+mj-ea"/>
                <a:cs typeface="+mj-cs"/>
              </a:rPr>
              <a:t>3.2 - Sign Language</a:t>
            </a:r>
            <a:endParaRPr kumimoji="0" lang="en-GB" sz="19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Baskerville Old Face" pitchFamily="18" charset="0"/>
              <a:ea typeface="+mj-ea"/>
              <a:cs typeface="+mj-cs"/>
            </a:endParaRPr>
          </a:p>
        </p:txBody>
      </p:sp>
      <p:sp>
        <p:nvSpPr>
          <p:cNvPr id="80" name="Title 1"/>
          <p:cNvSpPr txBox="1">
            <a:spLocks/>
          </p:cNvSpPr>
          <p:nvPr/>
        </p:nvSpPr>
        <p:spPr>
          <a:xfrm>
            <a:off x="0" y="548680"/>
            <a:ext cx="28438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900" b="1" dirty="0" smtClean="0">
                <a:latin typeface="Baskerville Old Face" pitchFamily="18" charset="0"/>
                <a:ea typeface="+mj-ea"/>
                <a:cs typeface="+mj-cs"/>
              </a:rPr>
              <a:t>3.1 - </a:t>
            </a:r>
            <a:r>
              <a:rPr kumimoji="0" lang="en-GB" sz="1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Clustering</a:t>
            </a:r>
          </a:p>
        </p:txBody>
      </p:sp>
      <p:sp>
        <p:nvSpPr>
          <p:cNvPr id="81" name="Title 1"/>
          <p:cNvSpPr txBox="1">
            <a:spLocks/>
          </p:cNvSpPr>
          <p:nvPr/>
        </p:nvSpPr>
        <p:spPr>
          <a:xfrm>
            <a:off x="5940152" y="548680"/>
            <a:ext cx="320384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3.3 - Optimisations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0" descr="surrey powerpoint5"/>
          <p:cNvPicPr>
            <a:picLocks noChangeAspect="1" noChangeArrowheads="1"/>
          </p:cNvPicPr>
          <p:nvPr/>
        </p:nvPicPr>
        <p:blipFill>
          <a:blip r:embed="rId7" cstate="print"/>
          <a:srcRect t="21532" r="40398" b="21155"/>
          <a:stretch>
            <a:fillRect/>
          </a:stretch>
        </p:blipFill>
        <p:spPr bwMode="auto">
          <a:xfrm>
            <a:off x="0" y="5316538"/>
            <a:ext cx="2268538" cy="1541462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550" y="1196975"/>
            <a:ext cx="7715250" cy="1446208"/>
          </a:xfrm>
        </p:spPr>
        <p:txBody>
          <a:bodyPr>
            <a:norm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Multi-view signing sequences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3 Clusters (hands and head)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Frequent occlusions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4" name="Picture 2" descr="E:\data_files\videos\work_images\logos\stag_logo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20874" y="6215082"/>
            <a:ext cx="2051720" cy="608271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Content Placeholder 2"/>
          <p:cNvSpPr txBox="1">
            <a:spLocks/>
          </p:cNvSpPr>
          <p:nvPr/>
        </p:nvSpPr>
        <p:spPr>
          <a:xfrm>
            <a:off x="4071934" y="6309320"/>
            <a:ext cx="1071570" cy="5486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10 of 16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skerville Old Face" pitchFamily="18" charset="0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0" y="0"/>
            <a:ext cx="2214546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1 - </a:t>
            </a:r>
            <a:r>
              <a:rPr kumimoji="0" lang="en-GB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Introduction</a:t>
            </a:r>
          </a:p>
        </p:txBody>
      </p:sp>
      <p:sp>
        <p:nvSpPr>
          <p:cNvPr id="38" name="Title 1"/>
          <p:cNvSpPr txBox="1">
            <a:spLocks/>
          </p:cNvSpPr>
          <p:nvPr/>
        </p:nvSpPr>
        <p:spPr>
          <a:xfrm>
            <a:off x="2214546" y="0"/>
            <a:ext cx="2214578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2 - Scene Flow</a:t>
            </a:r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6786578" y="0"/>
            <a:ext cx="2357422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4 - Results</a:t>
            </a:r>
          </a:p>
        </p:txBody>
      </p:sp>
      <p:sp>
        <p:nvSpPr>
          <p:cNvPr id="40" name="Title 1"/>
          <p:cNvSpPr txBox="1">
            <a:spLocks/>
          </p:cNvSpPr>
          <p:nvPr/>
        </p:nvSpPr>
        <p:spPr>
          <a:xfrm>
            <a:off x="4429124" y="0"/>
            <a:ext cx="2357454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3 - 3D Trajectories</a:t>
            </a:r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2843808" y="548680"/>
            <a:ext cx="3096344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900" b="1" dirty="0" smtClean="0">
                <a:latin typeface="Baskerville Old Face" pitchFamily="18" charset="0"/>
                <a:ea typeface="+mj-ea"/>
                <a:cs typeface="+mj-cs"/>
              </a:rPr>
              <a:t>3.2 - Sign Language</a:t>
            </a:r>
            <a:endParaRPr kumimoji="0" lang="en-GB" sz="19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Baskerville Old Face" pitchFamily="18" charset="0"/>
              <a:ea typeface="+mj-ea"/>
              <a:cs typeface="+mj-cs"/>
            </a:endParaRPr>
          </a:p>
        </p:txBody>
      </p:sp>
      <p:sp>
        <p:nvSpPr>
          <p:cNvPr id="42" name="Title 1"/>
          <p:cNvSpPr txBox="1">
            <a:spLocks/>
          </p:cNvSpPr>
          <p:nvPr/>
        </p:nvSpPr>
        <p:spPr>
          <a:xfrm>
            <a:off x="0" y="548680"/>
            <a:ext cx="28438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900" dirty="0" smtClean="0">
                <a:latin typeface="Baskerville Old Face" pitchFamily="18" charset="0"/>
                <a:ea typeface="+mj-ea"/>
                <a:cs typeface="+mj-cs"/>
              </a:rPr>
              <a:t>3.1 - </a:t>
            </a:r>
            <a:r>
              <a:rPr kumimoji="0" lang="en-GB" sz="19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Clustering</a:t>
            </a:r>
          </a:p>
        </p:txBody>
      </p:sp>
      <p:sp>
        <p:nvSpPr>
          <p:cNvPr id="43" name="Title 1"/>
          <p:cNvSpPr txBox="1">
            <a:spLocks/>
          </p:cNvSpPr>
          <p:nvPr/>
        </p:nvSpPr>
        <p:spPr>
          <a:xfrm>
            <a:off x="5940152" y="548680"/>
            <a:ext cx="320384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3.3 - Optimisations</a:t>
            </a:r>
          </a:p>
        </p:txBody>
      </p:sp>
      <p:pic>
        <p:nvPicPr>
          <p:cNvPr id="24" name="dgs_a1_clipd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1063097" y="2564904"/>
            <a:ext cx="2572799" cy="1447200"/>
          </a:xfrm>
          <a:prstGeom prst="rect">
            <a:avLst/>
          </a:prstGeom>
        </p:spPr>
      </p:pic>
      <p:pic>
        <p:nvPicPr>
          <p:cNvPr id="25" name="dgs_a2_clipd.avi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10" cstate="print"/>
          <a:stretch>
            <a:fillRect/>
          </a:stretch>
        </p:blipFill>
        <p:spPr>
          <a:xfrm>
            <a:off x="3635896" y="2564904"/>
            <a:ext cx="2572799" cy="1447200"/>
          </a:xfrm>
          <a:prstGeom prst="rect">
            <a:avLst/>
          </a:prstGeom>
        </p:spPr>
      </p:pic>
      <p:pic>
        <p:nvPicPr>
          <p:cNvPr id="26" name="dgs_c_clipd.avi">
            <a:hlinkClick r:id="" action="ppaction://media"/>
          </p:cNvPr>
          <p:cNvPicPr>
            <a:picLocks noRot="1" noChangeAspect="1"/>
          </p:cNvPicPr>
          <p:nvPr>
            <a:videoFile r:link="rId3"/>
          </p:nvPr>
        </p:nvPicPr>
        <p:blipFill>
          <a:blip r:embed="rId10" cstate="print"/>
          <a:stretch>
            <a:fillRect/>
          </a:stretch>
        </p:blipFill>
        <p:spPr>
          <a:xfrm>
            <a:off x="6175665" y="2564904"/>
            <a:ext cx="2572799" cy="1447200"/>
          </a:xfrm>
          <a:prstGeom prst="rect">
            <a:avLst/>
          </a:prstGeom>
        </p:spPr>
      </p:pic>
      <p:pic>
        <p:nvPicPr>
          <p:cNvPr id="29" name="helen_centred.avi">
            <a:hlinkClick r:id="" action="ppaction://media"/>
          </p:cNvPr>
          <p:cNvPicPr>
            <a:picLocks noRot="1" noChangeAspect="1"/>
          </p:cNvPicPr>
          <p:nvPr>
            <a:videoFile r:link="rId4"/>
          </p:nvPr>
        </p:nvPicPr>
        <p:blipFill>
          <a:blip r:embed="rId11" cstate="print"/>
          <a:stretch>
            <a:fillRect/>
          </a:stretch>
        </p:blipFill>
        <p:spPr>
          <a:xfrm>
            <a:off x="1857600" y="4057200"/>
            <a:ext cx="3059200" cy="1720800"/>
          </a:xfrm>
          <a:prstGeom prst="rect">
            <a:avLst/>
          </a:prstGeom>
        </p:spPr>
      </p:pic>
      <p:pic>
        <p:nvPicPr>
          <p:cNvPr id="30" name="helen_rightd.avi">
            <a:hlinkClick r:id="" action="ppaction://media"/>
          </p:cNvPr>
          <p:cNvPicPr>
            <a:picLocks noRot="1" noChangeAspect="1"/>
          </p:cNvPicPr>
          <p:nvPr>
            <a:videoFile r:link="rId5"/>
          </p:nvPr>
        </p:nvPicPr>
        <p:blipFill>
          <a:blip r:embed="rId12" cstate="print"/>
          <a:stretch>
            <a:fillRect/>
          </a:stretch>
        </p:blipFill>
        <p:spPr>
          <a:xfrm>
            <a:off x="4928400" y="4057200"/>
            <a:ext cx="3059200" cy="172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0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0000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0000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596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2546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video>
              <p:cMediaNode>
                <p:cTn id="2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vide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6" dur="1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video>
              <p:cMediaNode>
                <p:cTn id="2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vide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video>
              <p:cMediaNode mute="1">
                <p:cTn id="33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vide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8" dur="1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video>
              <p:cMediaNode mute="1">
                <p:cTn id="39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video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4" dur="1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10" descr="surrey powerpoint5"/>
          <p:cNvPicPr>
            <a:picLocks noChangeAspect="1" noChangeArrowheads="1"/>
          </p:cNvPicPr>
          <p:nvPr/>
        </p:nvPicPr>
        <p:blipFill>
          <a:blip r:embed="rId3" cstate="print"/>
          <a:srcRect t="21532" r="40398" b="21155"/>
          <a:stretch>
            <a:fillRect/>
          </a:stretch>
        </p:blipFill>
        <p:spPr bwMode="auto">
          <a:xfrm>
            <a:off x="0" y="5316538"/>
            <a:ext cx="2268538" cy="1541462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550" y="1285860"/>
            <a:ext cx="7715250" cy="2614618"/>
          </a:xfrm>
        </p:spPr>
        <p:txBody>
          <a:bodyPr>
            <a:norm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Skin colour prior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Focus Scene Flow estimation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Reduced accuracy in background regions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P</a:t>
            </a:r>
            <a:r>
              <a:rPr lang="en-GB" sz="2000" baseline="-25000" dirty="0" err="1" smtClean="0">
                <a:latin typeface="Arial" pitchFamily="34" charset="0"/>
                <a:cs typeface="Arial" pitchFamily="34" charset="0"/>
              </a:rPr>
              <a:t>bg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per camera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971550" y="4077072"/>
            <a:ext cx="7829522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Robust to occlusions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~20 seconds per frame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GPU </a:t>
            </a:r>
            <a:r>
              <a:rPr kumimoji="0" lang="en-GB" sz="2000" b="0" i="0" u="none" strike="noStrike" kern="1200" cap="none" spc="0" normalizeH="0" noProof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implementation 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in progress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1785918" y="2840856"/>
          <a:ext cx="4176712" cy="1092200"/>
        </p:xfrm>
        <a:graphic>
          <a:graphicData uri="http://schemas.openxmlformats.org/presentationml/2006/ole">
            <p:oleObj spid="_x0000_s4098" name="Equation" r:id="rId4" imgW="1854000" imgH="507960" progId="Equation.3">
              <p:embed/>
            </p:oleObj>
          </a:graphicData>
        </a:graphic>
      </p:graphicFrame>
      <p:pic>
        <p:nvPicPr>
          <p:cNvPr id="20" name="Picture 2" descr="E:\data_files\videos\work_images\logos\stag_log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874" y="6215082"/>
            <a:ext cx="2051720" cy="608271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Content Placeholder 2"/>
          <p:cNvSpPr txBox="1">
            <a:spLocks/>
          </p:cNvSpPr>
          <p:nvPr/>
        </p:nvSpPr>
        <p:spPr>
          <a:xfrm>
            <a:off x="4071934" y="6309320"/>
            <a:ext cx="1071570" cy="5486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11 of 16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skerville Old Face" pitchFamily="18" charset="0"/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0" y="0"/>
            <a:ext cx="2214546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1 - </a:t>
            </a:r>
            <a:r>
              <a:rPr kumimoji="0" lang="en-GB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Introduction</a:t>
            </a: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2214546" y="0"/>
            <a:ext cx="2214578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2 - Scene Flow</a:t>
            </a: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6786578" y="0"/>
            <a:ext cx="2357422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4 - Results</a:t>
            </a: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4429124" y="0"/>
            <a:ext cx="2357454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3 - 3D Trajectories</a:t>
            </a: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2843808" y="548680"/>
            <a:ext cx="3096344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900" dirty="0" smtClean="0">
                <a:latin typeface="Baskerville Old Face" pitchFamily="18" charset="0"/>
                <a:ea typeface="+mj-ea"/>
                <a:cs typeface="+mj-cs"/>
              </a:rPr>
              <a:t>3.2 - Sign Language</a:t>
            </a:r>
            <a:endParaRPr kumimoji="0" lang="en-GB" sz="19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Baskerville Old Face" pitchFamily="18" charset="0"/>
              <a:ea typeface="+mj-ea"/>
              <a:cs typeface="+mj-cs"/>
            </a:endParaRP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0" y="548680"/>
            <a:ext cx="28438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900" dirty="0" smtClean="0">
                <a:latin typeface="Baskerville Old Face" pitchFamily="18" charset="0"/>
                <a:ea typeface="+mj-ea"/>
                <a:cs typeface="+mj-cs"/>
              </a:rPr>
              <a:t>3.1 - </a:t>
            </a:r>
            <a:r>
              <a:rPr kumimoji="0" lang="en-GB" sz="19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Clustering</a:t>
            </a: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5940152" y="548680"/>
            <a:ext cx="320384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3.3 - Optimisations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5357818" y="2655324"/>
            <a:ext cx="1428760" cy="4286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i="1" dirty="0" smtClean="0">
                <a:latin typeface="Arial" pitchFamily="34" charset="0"/>
                <a:cs typeface="Arial" pitchFamily="34" charset="0"/>
              </a:rPr>
              <a:t>Skin Prior</a:t>
            </a:r>
            <a:endParaRPr lang="en-GB" sz="1400" b="1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3" name="Straight Arrow Connector 52"/>
          <p:cNvCxnSpPr>
            <a:stCxn id="54" idx="2"/>
            <a:endCxn id="52" idx="0"/>
          </p:cNvCxnSpPr>
          <p:nvPr/>
        </p:nvCxnSpPr>
        <p:spPr>
          <a:xfrm rot="5400000">
            <a:off x="5822165" y="2405291"/>
            <a:ext cx="500066" cy="1588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5286380" y="1657334"/>
            <a:ext cx="1571636" cy="49792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i="1" dirty="0" smtClean="0">
                <a:latin typeface="Arial" pitchFamily="34" charset="0"/>
                <a:cs typeface="Arial" pitchFamily="34" charset="0"/>
              </a:rPr>
              <a:t>Adaptive Skin/BG Models</a:t>
            </a:r>
            <a:endParaRPr lang="en-GB" sz="1400" b="1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5" name="Straight Arrow Connector 54"/>
          <p:cNvCxnSpPr>
            <a:stCxn id="66" idx="3"/>
            <a:endCxn id="54" idx="1"/>
          </p:cNvCxnSpPr>
          <p:nvPr/>
        </p:nvCxnSpPr>
        <p:spPr>
          <a:xfrm>
            <a:off x="4714876" y="1906296"/>
            <a:ext cx="571504" cy="1588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2643174" y="5012778"/>
            <a:ext cx="1000132" cy="50006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6D Clustering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071934" y="5012778"/>
            <a:ext cx="1000132" cy="50006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Cluster Labelling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5429256" y="5012778"/>
            <a:ext cx="1000132" cy="50006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Position Prediction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4071934" y="5798596"/>
            <a:ext cx="1000132" cy="50006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Append to Trajectory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0" name="Straight Arrow Connector 59"/>
          <p:cNvCxnSpPr>
            <a:stCxn id="57" idx="2"/>
            <a:endCxn id="59" idx="0"/>
          </p:cNvCxnSpPr>
          <p:nvPr/>
        </p:nvCxnSpPr>
        <p:spPr>
          <a:xfrm rot="5400000">
            <a:off x="4429124" y="5655720"/>
            <a:ext cx="285752" cy="1588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56" idx="3"/>
            <a:endCxn id="57" idx="1"/>
          </p:cNvCxnSpPr>
          <p:nvPr/>
        </p:nvCxnSpPr>
        <p:spPr>
          <a:xfrm>
            <a:off x="3643306" y="5262811"/>
            <a:ext cx="428628" cy="1588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5072066" y="5155654"/>
            <a:ext cx="357190" cy="1588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rot="10800000" flipV="1">
            <a:off x="5072067" y="5439818"/>
            <a:ext cx="357190" cy="1588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2571736" y="2441010"/>
            <a:ext cx="4357718" cy="23574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3143240" y="2583886"/>
            <a:ext cx="1714512" cy="6408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Brightness Constancy Likelihood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3286116" y="1657334"/>
            <a:ext cx="1428760" cy="4979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Create Image Pyramids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2643174" y="3514722"/>
            <a:ext cx="1000132" cy="4979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Motion Model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5357818" y="3369704"/>
            <a:ext cx="1428760" cy="42862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Resample Along Rays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357818" y="4084084"/>
            <a:ext cx="1428760" cy="49578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Gaussian Diffusion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Diamond 69"/>
          <p:cNvSpPr/>
          <p:nvPr/>
        </p:nvSpPr>
        <p:spPr>
          <a:xfrm>
            <a:off x="3143240" y="3941208"/>
            <a:ext cx="1714512" cy="785818"/>
          </a:xfrm>
          <a:prstGeom prst="diamon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Scales Remain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1" name="Straight Arrow Connector 70"/>
          <p:cNvCxnSpPr>
            <a:stCxn id="66" idx="2"/>
            <a:endCxn id="65" idx="0"/>
          </p:cNvCxnSpPr>
          <p:nvPr/>
        </p:nvCxnSpPr>
        <p:spPr>
          <a:xfrm rot="5400000">
            <a:off x="3786182" y="2369572"/>
            <a:ext cx="428628" cy="1588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68" idx="2"/>
            <a:endCxn id="69" idx="0"/>
          </p:cNvCxnSpPr>
          <p:nvPr/>
        </p:nvCxnSpPr>
        <p:spPr>
          <a:xfrm rot="5400000">
            <a:off x="5929322" y="3941208"/>
            <a:ext cx="285752" cy="1588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70" idx="0"/>
            <a:endCxn id="65" idx="2"/>
          </p:cNvCxnSpPr>
          <p:nvPr/>
        </p:nvCxnSpPr>
        <p:spPr>
          <a:xfrm rot="5400000" flipH="1" flipV="1">
            <a:off x="3642235" y="3582947"/>
            <a:ext cx="716522" cy="1588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65" idx="3"/>
          </p:cNvCxnSpPr>
          <p:nvPr/>
        </p:nvCxnSpPr>
        <p:spPr>
          <a:xfrm>
            <a:off x="4857752" y="2904286"/>
            <a:ext cx="500066" cy="1588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70" idx="1"/>
            <a:endCxn id="67" idx="2"/>
          </p:cNvCxnSpPr>
          <p:nvPr/>
        </p:nvCxnSpPr>
        <p:spPr>
          <a:xfrm rot="10800000">
            <a:off x="3143240" y="4012647"/>
            <a:ext cx="1588" cy="321471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69" idx="1"/>
            <a:endCxn id="70" idx="3"/>
          </p:cNvCxnSpPr>
          <p:nvPr/>
        </p:nvCxnSpPr>
        <p:spPr>
          <a:xfrm rot="10800000" flipV="1">
            <a:off x="4857752" y="4331975"/>
            <a:ext cx="500066" cy="2142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endCxn id="66" idx="0"/>
          </p:cNvCxnSpPr>
          <p:nvPr/>
        </p:nvCxnSpPr>
        <p:spPr>
          <a:xfrm rot="5400000">
            <a:off x="3856549" y="1513387"/>
            <a:ext cx="287894" cy="1588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3579532" y="1071546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Images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643174" y="415552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No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143372" y="3655456"/>
            <a:ext cx="56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Yes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1" name="Straight Arrow Connector 80"/>
          <p:cNvCxnSpPr/>
          <p:nvPr/>
        </p:nvCxnSpPr>
        <p:spPr>
          <a:xfrm rot="5400000" flipH="1" flipV="1">
            <a:off x="3001291" y="3369575"/>
            <a:ext cx="284955" cy="1056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70" idx="1"/>
          </p:cNvCxnSpPr>
          <p:nvPr/>
        </p:nvCxnSpPr>
        <p:spPr>
          <a:xfrm rot="10800000" flipV="1">
            <a:off x="3143240" y="4334116"/>
            <a:ext cx="1588" cy="678661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3980944" y="2143116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For Each Particle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4" name="Straight Arrow Connector 83"/>
          <p:cNvCxnSpPr>
            <a:stCxn id="52" idx="2"/>
            <a:endCxn id="68" idx="0"/>
          </p:cNvCxnSpPr>
          <p:nvPr/>
        </p:nvCxnSpPr>
        <p:spPr>
          <a:xfrm rot="5400000">
            <a:off x="5929322" y="3226828"/>
            <a:ext cx="285752" cy="1588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2" descr="E:\data_files\videos\work_images\logos\stag_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874" y="6215082"/>
            <a:ext cx="2051720" cy="608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Picture 10" descr="surrey powerpoint5"/>
          <p:cNvPicPr>
            <a:picLocks noChangeAspect="1" noChangeArrowheads="1"/>
          </p:cNvPicPr>
          <p:nvPr/>
        </p:nvPicPr>
        <p:blipFill>
          <a:blip r:embed="rId3" cstate="print"/>
          <a:srcRect t="21532" r="40398" b="21155"/>
          <a:stretch>
            <a:fillRect/>
          </a:stretch>
        </p:blipFill>
        <p:spPr bwMode="auto">
          <a:xfrm>
            <a:off x="0" y="5316538"/>
            <a:ext cx="2268538" cy="1541462"/>
          </a:xfrm>
          <a:prstGeom prst="rect">
            <a:avLst/>
          </a:prstGeom>
          <a:noFill/>
        </p:spPr>
      </p:pic>
      <p:sp>
        <p:nvSpPr>
          <p:cNvPr id="85" name="Content Placeholder 2"/>
          <p:cNvSpPr txBox="1">
            <a:spLocks/>
          </p:cNvSpPr>
          <p:nvPr/>
        </p:nvSpPr>
        <p:spPr>
          <a:xfrm>
            <a:off x="4071934" y="6309320"/>
            <a:ext cx="1071570" cy="5486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12 of 16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skerville Old Face" pitchFamily="18" charset="0"/>
            </a:endParaRPr>
          </a:p>
        </p:txBody>
      </p:sp>
      <p:sp>
        <p:nvSpPr>
          <p:cNvPr id="86" name="Title 1"/>
          <p:cNvSpPr txBox="1">
            <a:spLocks/>
          </p:cNvSpPr>
          <p:nvPr/>
        </p:nvSpPr>
        <p:spPr>
          <a:xfrm>
            <a:off x="0" y="0"/>
            <a:ext cx="2214546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1 - </a:t>
            </a:r>
            <a:r>
              <a:rPr kumimoji="0" lang="en-GB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Introduction</a:t>
            </a:r>
          </a:p>
        </p:txBody>
      </p:sp>
      <p:sp>
        <p:nvSpPr>
          <p:cNvPr id="87" name="Title 1"/>
          <p:cNvSpPr txBox="1">
            <a:spLocks/>
          </p:cNvSpPr>
          <p:nvPr/>
        </p:nvSpPr>
        <p:spPr>
          <a:xfrm>
            <a:off x="2214546" y="0"/>
            <a:ext cx="2214578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2 - Scene Flow</a:t>
            </a:r>
          </a:p>
        </p:txBody>
      </p:sp>
      <p:sp>
        <p:nvSpPr>
          <p:cNvPr id="88" name="Title 1"/>
          <p:cNvSpPr txBox="1">
            <a:spLocks/>
          </p:cNvSpPr>
          <p:nvPr/>
        </p:nvSpPr>
        <p:spPr>
          <a:xfrm>
            <a:off x="6786578" y="0"/>
            <a:ext cx="2357422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4 - Results</a:t>
            </a:r>
          </a:p>
        </p:txBody>
      </p:sp>
      <p:sp>
        <p:nvSpPr>
          <p:cNvPr id="89" name="Title 1"/>
          <p:cNvSpPr txBox="1">
            <a:spLocks/>
          </p:cNvSpPr>
          <p:nvPr/>
        </p:nvSpPr>
        <p:spPr>
          <a:xfrm>
            <a:off x="4429124" y="0"/>
            <a:ext cx="2357454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3 - 3D Trajectories</a:t>
            </a:r>
          </a:p>
        </p:txBody>
      </p:sp>
      <p:sp>
        <p:nvSpPr>
          <p:cNvPr id="90" name="Title 1"/>
          <p:cNvSpPr txBox="1">
            <a:spLocks/>
          </p:cNvSpPr>
          <p:nvPr/>
        </p:nvSpPr>
        <p:spPr>
          <a:xfrm>
            <a:off x="2843808" y="548680"/>
            <a:ext cx="3096344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900" dirty="0" smtClean="0">
                <a:latin typeface="Baskerville Old Face" pitchFamily="18" charset="0"/>
                <a:ea typeface="+mj-ea"/>
                <a:cs typeface="+mj-cs"/>
              </a:rPr>
              <a:t>3.2 - Sign Language</a:t>
            </a:r>
            <a:endParaRPr kumimoji="0" lang="en-GB" sz="19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Baskerville Old Face" pitchFamily="18" charset="0"/>
              <a:ea typeface="+mj-ea"/>
              <a:cs typeface="+mj-cs"/>
            </a:endParaRPr>
          </a:p>
        </p:txBody>
      </p:sp>
      <p:sp>
        <p:nvSpPr>
          <p:cNvPr id="91" name="Title 1"/>
          <p:cNvSpPr txBox="1">
            <a:spLocks/>
          </p:cNvSpPr>
          <p:nvPr/>
        </p:nvSpPr>
        <p:spPr>
          <a:xfrm>
            <a:off x="0" y="548680"/>
            <a:ext cx="28438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900" dirty="0" smtClean="0">
                <a:latin typeface="Baskerville Old Face" pitchFamily="18" charset="0"/>
                <a:ea typeface="+mj-ea"/>
                <a:cs typeface="+mj-cs"/>
              </a:rPr>
              <a:t>3.1 - </a:t>
            </a:r>
            <a:r>
              <a:rPr kumimoji="0" lang="en-GB" sz="19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Clustering</a:t>
            </a:r>
          </a:p>
        </p:txBody>
      </p:sp>
      <p:sp>
        <p:nvSpPr>
          <p:cNvPr id="92" name="Title 1"/>
          <p:cNvSpPr txBox="1">
            <a:spLocks/>
          </p:cNvSpPr>
          <p:nvPr/>
        </p:nvSpPr>
        <p:spPr>
          <a:xfrm>
            <a:off x="5940152" y="548680"/>
            <a:ext cx="320384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3.3 - Optimisations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10" descr="surrey powerpoint5"/>
          <p:cNvPicPr>
            <a:picLocks noChangeAspect="1" noChangeArrowheads="1"/>
          </p:cNvPicPr>
          <p:nvPr/>
        </p:nvPicPr>
        <p:blipFill>
          <a:blip r:embed="rId2" cstate="print"/>
          <a:srcRect t="21532" r="40398" b="21155"/>
          <a:stretch>
            <a:fillRect/>
          </a:stretch>
        </p:blipFill>
        <p:spPr bwMode="auto">
          <a:xfrm>
            <a:off x="0" y="5316538"/>
            <a:ext cx="2268538" cy="1541462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550" y="1428736"/>
            <a:ext cx="7715250" cy="2214578"/>
          </a:xfrm>
        </p:spPr>
        <p:txBody>
          <a:bodyPr>
            <a:normAutofit lnSpcReduction="10000"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No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groundtruth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3D positions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2D tracker in frontal view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Compare to projected 3D trajectories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30,000 frames compared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Agreement is less than 1/3 palm width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Right hand often occluded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000100" y="3874466"/>
          <a:ext cx="782005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0012"/>
                <a:gridCol w="1870013"/>
                <a:gridCol w="1870013"/>
                <a:gridCol w="1870013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Object</a:t>
                      </a:r>
                      <a:endParaRPr lang="en-GB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Agreement</a:t>
                      </a:r>
                      <a:endParaRPr lang="en-GB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X RMS error</a:t>
                      </a:r>
                      <a:endParaRPr lang="en-GB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Y RMS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error</a:t>
                      </a:r>
                      <a:endParaRPr lang="en-GB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Head</a:t>
                      </a:r>
                      <a:endParaRPr lang="en-GB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100.0%</a:t>
                      </a:r>
                      <a:endParaRPr lang="en-GB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0.057</a:t>
                      </a:r>
                      <a:endParaRPr lang="en-GB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0.097</a:t>
                      </a:r>
                      <a:endParaRPr lang="en-GB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Left Hand</a:t>
                      </a:r>
                      <a:endParaRPr lang="en-GB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93.5%</a:t>
                      </a:r>
                      <a:endParaRPr lang="en-GB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0.191</a:t>
                      </a:r>
                      <a:endParaRPr lang="en-GB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0.100</a:t>
                      </a:r>
                      <a:endParaRPr lang="en-GB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Right Hand</a:t>
                      </a:r>
                      <a:endParaRPr lang="en-GB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88.1%</a:t>
                      </a:r>
                      <a:endParaRPr lang="en-GB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0.277</a:t>
                      </a:r>
                      <a:endParaRPr lang="en-GB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0.091</a:t>
                      </a:r>
                      <a:endParaRPr lang="en-GB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" name="Title 1"/>
          <p:cNvSpPr txBox="1">
            <a:spLocks/>
          </p:cNvSpPr>
          <p:nvPr/>
        </p:nvSpPr>
        <p:spPr>
          <a:xfrm>
            <a:off x="2843808" y="548680"/>
            <a:ext cx="3096344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900" dirty="0" smtClean="0">
                <a:latin typeface="Baskerville Old Face" pitchFamily="18" charset="0"/>
                <a:ea typeface="+mj-ea"/>
                <a:cs typeface="+mj-cs"/>
              </a:rPr>
              <a:t>4.2 - Qualitative Videos</a:t>
            </a:r>
            <a:endParaRPr kumimoji="0" lang="en-GB" sz="19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Baskerville Old Face" pitchFamily="18" charset="0"/>
              <a:ea typeface="+mj-ea"/>
              <a:cs typeface="+mj-cs"/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0" y="548680"/>
            <a:ext cx="28438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900" b="1" dirty="0" smtClean="0">
                <a:latin typeface="Baskerville Old Face" pitchFamily="18" charset="0"/>
                <a:ea typeface="+mj-ea"/>
                <a:cs typeface="+mj-cs"/>
              </a:rPr>
              <a:t>4.1 - Evaluation</a:t>
            </a:r>
            <a:endParaRPr kumimoji="0" lang="en-GB" sz="19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Baskerville Old Face" pitchFamily="18" charset="0"/>
              <a:ea typeface="+mj-ea"/>
              <a:cs typeface="+mj-cs"/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5940152" y="548680"/>
            <a:ext cx="320384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4.3 - Conclusions</a:t>
            </a:r>
          </a:p>
        </p:txBody>
      </p:sp>
      <p:pic>
        <p:nvPicPr>
          <p:cNvPr id="14" name="Picture 2" descr="E:\data_files\videos\work_images\logos\stag_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874" y="6215082"/>
            <a:ext cx="2051720" cy="608271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4071934" y="6309320"/>
            <a:ext cx="1071570" cy="5486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13 of 16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skerville Old Face" pitchFamily="18" charset="0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0" y="0"/>
            <a:ext cx="2214546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1 - </a:t>
            </a:r>
            <a:r>
              <a:rPr kumimoji="0" lang="en-GB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Introduction</a:t>
            </a: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2214546" y="0"/>
            <a:ext cx="2214578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2 - Scene Flow</a:t>
            </a: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6786578" y="0"/>
            <a:ext cx="2357422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4 - Results</a:t>
            </a: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4429124" y="0"/>
            <a:ext cx="2357454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3 - 3D Trajectories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E:\data_files\videos\work_images\logos\stag_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874" y="6215082"/>
            <a:ext cx="2051720" cy="608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10" descr="surrey powerpoint5"/>
          <p:cNvPicPr>
            <a:picLocks noChangeAspect="1" noChangeArrowheads="1"/>
          </p:cNvPicPr>
          <p:nvPr/>
        </p:nvPicPr>
        <p:blipFill>
          <a:blip r:embed="rId5" cstate="print"/>
          <a:srcRect t="21532" r="40398" b="21155"/>
          <a:stretch>
            <a:fillRect/>
          </a:stretch>
        </p:blipFill>
        <p:spPr bwMode="auto">
          <a:xfrm>
            <a:off x="0" y="5316538"/>
            <a:ext cx="2268538" cy="1541462"/>
          </a:xfrm>
          <a:prstGeom prst="rect">
            <a:avLst/>
          </a:prstGeom>
          <a:noFill/>
        </p:spPr>
      </p:pic>
      <p:sp>
        <p:nvSpPr>
          <p:cNvPr id="23" name="Content Placeholder 2"/>
          <p:cNvSpPr txBox="1">
            <a:spLocks/>
          </p:cNvSpPr>
          <p:nvPr/>
        </p:nvSpPr>
        <p:spPr>
          <a:xfrm>
            <a:off x="4071934" y="6309320"/>
            <a:ext cx="1071570" cy="5486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14 of 16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skerville Old Face" pitchFamily="18" charset="0"/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0" y="0"/>
            <a:ext cx="2214546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1 - </a:t>
            </a:r>
            <a:r>
              <a:rPr kumimoji="0" lang="en-GB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Introduction</a:t>
            </a: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2214546" y="0"/>
            <a:ext cx="2214578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2 - Scene Flow</a:t>
            </a: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6786578" y="0"/>
            <a:ext cx="2357422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4 - Results</a:t>
            </a: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4429124" y="0"/>
            <a:ext cx="2357454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3 - 3D Trajectories</a:t>
            </a: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2843808" y="548680"/>
            <a:ext cx="3096344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900" b="1" dirty="0" smtClean="0">
                <a:latin typeface="Baskerville Old Face" pitchFamily="18" charset="0"/>
                <a:ea typeface="+mj-ea"/>
                <a:cs typeface="+mj-cs"/>
              </a:rPr>
              <a:t>4.2 - Qualitative Videos</a:t>
            </a:r>
            <a:endParaRPr kumimoji="0" lang="en-GB" sz="19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Baskerville Old Face" pitchFamily="18" charset="0"/>
              <a:ea typeface="+mj-ea"/>
              <a:cs typeface="+mj-cs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0" y="548680"/>
            <a:ext cx="28438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900" dirty="0" smtClean="0">
                <a:latin typeface="Baskerville Old Face" pitchFamily="18" charset="0"/>
                <a:ea typeface="+mj-ea"/>
                <a:cs typeface="+mj-cs"/>
              </a:rPr>
              <a:t>4.1 - Evaluation</a:t>
            </a:r>
            <a:endParaRPr kumimoji="0" lang="en-GB" sz="19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Baskerville Old Face" pitchFamily="18" charset="0"/>
              <a:ea typeface="+mj-ea"/>
              <a:cs typeface="+mj-cs"/>
            </a:endParaRP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5940152" y="548680"/>
            <a:ext cx="320384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4.3 - Conclusions</a:t>
            </a:r>
          </a:p>
        </p:txBody>
      </p:sp>
      <p:pic>
        <p:nvPicPr>
          <p:cNvPr id="14" name="3_view_wide_baseline_clipb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856400" y="2073600"/>
            <a:ext cx="3907200" cy="2930400"/>
          </a:xfrm>
          <a:prstGeom prst="rect">
            <a:avLst/>
          </a:prstGeom>
        </p:spPr>
      </p:pic>
      <p:pic>
        <p:nvPicPr>
          <p:cNvPr id="15" name="2_view_narrow_baselineb.avi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954000" y="2073600"/>
            <a:ext cx="3907200" cy="293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036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9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vide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>
                <p:cTn id="15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550" y="1214422"/>
            <a:ext cx="7715250" cy="5000660"/>
          </a:xfrm>
        </p:spPr>
        <p:txBody>
          <a:bodyPr>
            <a:norm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Clustering Scene Flow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Data driven approach to tracking in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3D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No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object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modelling</a:t>
            </a:r>
          </a:p>
          <a:p>
            <a:r>
              <a:rPr lang="en-GB" sz="2000" smtClean="0">
                <a:latin typeface="Arial" pitchFamily="34" charset="0"/>
                <a:cs typeface="Arial" pitchFamily="34" charset="0"/>
              </a:rPr>
              <a:t>Richer than </a:t>
            </a:r>
            <a:r>
              <a:rPr lang="en-GB" sz="2000" smtClean="0">
                <a:latin typeface="Arial" pitchFamily="34" charset="0"/>
                <a:cs typeface="Arial" pitchFamily="34" charset="0"/>
              </a:rPr>
              <a:t>2D </a:t>
            </a:r>
            <a:r>
              <a:rPr lang="en-GB" sz="2000" smtClean="0">
                <a:latin typeface="Arial" pitchFamily="34" charset="0"/>
                <a:cs typeface="Arial" pitchFamily="34" charset="0"/>
              </a:rPr>
              <a:t>tracking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Applied to hand tracking during sign language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Future work:</a:t>
            </a:r>
          </a:p>
          <a:p>
            <a:pPr lvl="1"/>
            <a:r>
              <a:rPr lang="en-GB" sz="2000" dirty="0" smtClean="0">
                <a:latin typeface="Arial" pitchFamily="34" charset="0"/>
                <a:cs typeface="Arial" pitchFamily="34" charset="0"/>
              </a:rPr>
              <a:t>Different clustering schemes</a:t>
            </a:r>
          </a:p>
          <a:p>
            <a:pPr lvl="1"/>
            <a:r>
              <a:rPr lang="en-GB" sz="2000" dirty="0" smtClean="0">
                <a:latin typeface="Arial" pitchFamily="34" charset="0"/>
                <a:cs typeface="Arial" pitchFamily="34" charset="0"/>
              </a:rPr>
              <a:t>Simultaneous detection and tracking</a:t>
            </a:r>
          </a:p>
          <a:p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2" descr="E:\data_files\videos\work_images\logos\stag_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874" y="6215082"/>
            <a:ext cx="2051720" cy="608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0" descr="surrey powerpoint5"/>
          <p:cNvPicPr>
            <a:picLocks noChangeAspect="1" noChangeArrowheads="1"/>
          </p:cNvPicPr>
          <p:nvPr/>
        </p:nvPicPr>
        <p:blipFill>
          <a:blip r:embed="rId3" cstate="print"/>
          <a:srcRect t="21532" r="40398" b="21155"/>
          <a:stretch>
            <a:fillRect/>
          </a:stretch>
        </p:blipFill>
        <p:spPr bwMode="auto">
          <a:xfrm>
            <a:off x="0" y="5316538"/>
            <a:ext cx="2268538" cy="1541462"/>
          </a:xfrm>
          <a:prstGeom prst="rect">
            <a:avLst/>
          </a:prstGeom>
          <a:noFill/>
        </p:spPr>
      </p:pic>
      <p:sp>
        <p:nvSpPr>
          <p:cNvPr id="21" name="Content Placeholder 2"/>
          <p:cNvSpPr txBox="1">
            <a:spLocks/>
          </p:cNvSpPr>
          <p:nvPr/>
        </p:nvSpPr>
        <p:spPr>
          <a:xfrm>
            <a:off x="4071934" y="6309320"/>
            <a:ext cx="1071570" cy="5486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15 of 16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skerville Old Face" pitchFamily="18" charset="0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0" y="0"/>
            <a:ext cx="2214546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1 - </a:t>
            </a:r>
            <a:r>
              <a:rPr kumimoji="0" lang="en-GB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Introduction</a:t>
            </a: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2214546" y="0"/>
            <a:ext cx="2214578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2 - Scene Flow</a:t>
            </a: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6786578" y="0"/>
            <a:ext cx="2357422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4 - Results</a:t>
            </a: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4429124" y="0"/>
            <a:ext cx="2357454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3 - 3D Trajectories</a:t>
            </a: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2843808" y="548680"/>
            <a:ext cx="3096344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900" dirty="0" smtClean="0">
                <a:latin typeface="Baskerville Old Face" pitchFamily="18" charset="0"/>
                <a:ea typeface="+mj-ea"/>
                <a:cs typeface="+mj-cs"/>
              </a:rPr>
              <a:t>4.2 - Qualitative Videos</a:t>
            </a:r>
            <a:endParaRPr kumimoji="0" lang="en-GB" sz="19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Baskerville Old Face" pitchFamily="18" charset="0"/>
              <a:ea typeface="+mj-ea"/>
              <a:cs typeface="+mj-cs"/>
            </a:endParaRP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0" y="548680"/>
            <a:ext cx="28438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900" dirty="0" smtClean="0">
                <a:latin typeface="Baskerville Old Face" pitchFamily="18" charset="0"/>
                <a:ea typeface="+mj-ea"/>
                <a:cs typeface="+mj-cs"/>
              </a:rPr>
              <a:t>4.1 - Evaluation</a:t>
            </a:r>
            <a:endParaRPr kumimoji="0" lang="en-GB" sz="19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Baskerville Old Face" pitchFamily="18" charset="0"/>
              <a:ea typeface="+mj-ea"/>
              <a:cs typeface="+mj-cs"/>
            </a:endParaRP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5940152" y="548680"/>
            <a:ext cx="320384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4.3 - 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1880" y="3068960"/>
            <a:ext cx="2107126" cy="8206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dirty="0" smtClean="0">
                <a:latin typeface="Baskerville Old Face" pitchFamily="18" charset="0"/>
              </a:rPr>
              <a:t>Questions? </a:t>
            </a:r>
            <a:endParaRPr lang="en-GB" dirty="0">
              <a:latin typeface="Baskerville Old Face" pitchFamily="18" charset="0"/>
            </a:endParaRPr>
          </a:p>
        </p:txBody>
      </p:sp>
      <p:pic>
        <p:nvPicPr>
          <p:cNvPr id="7" name="Picture 2" descr="E:\data_files\videos\work_images\logos\stag_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874" y="6215082"/>
            <a:ext cx="2051720" cy="608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10" descr="surrey powerpoint5"/>
          <p:cNvPicPr>
            <a:picLocks noChangeAspect="1" noChangeArrowheads="1"/>
          </p:cNvPicPr>
          <p:nvPr/>
        </p:nvPicPr>
        <p:blipFill>
          <a:blip r:embed="rId3" cstate="print"/>
          <a:srcRect t="21532" r="40398" b="21155"/>
          <a:stretch>
            <a:fillRect/>
          </a:stretch>
        </p:blipFill>
        <p:spPr bwMode="auto">
          <a:xfrm>
            <a:off x="0" y="5316538"/>
            <a:ext cx="2268538" cy="1541462"/>
          </a:xfrm>
          <a:prstGeom prst="rect">
            <a:avLst/>
          </a:prstGeom>
          <a:noFill/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4071934" y="6309320"/>
            <a:ext cx="1071570" cy="5486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16 of 16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skerville Old Face" pitchFamily="18" charset="0"/>
            </a:endParaRPr>
          </a:p>
        </p:txBody>
      </p:sp>
      <p:pic>
        <p:nvPicPr>
          <p:cNvPr id="25602" name="Picture 2" descr="C:\Documents and Settings\cvsspdemo_2\Desktop\iciar2012\dictasig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16632"/>
            <a:ext cx="3053656" cy="1585877"/>
          </a:xfrm>
          <a:prstGeom prst="rect">
            <a:avLst/>
          </a:prstGeom>
          <a:noFill/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3419872" y="620688"/>
            <a:ext cx="5724128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600" dirty="0" smtClean="0">
                <a:latin typeface="Arial" pitchFamily="34" charset="0"/>
                <a:cs typeface="Arial" pitchFamily="34" charset="0"/>
              </a:rPr>
              <a:t>European Community Seventh Framework Programme (FP7)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600" dirty="0" smtClean="0">
                <a:latin typeface="Arial" pitchFamily="34" charset="0"/>
                <a:cs typeface="Arial" pitchFamily="34" charset="0"/>
              </a:rPr>
              <a:t>Grant agreement  231135 (</a:t>
            </a:r>
            <a:r>
              <a:rPr lang="en-GB" sz="1600" dirty="0" err="1" smtClean="0">
                <a:latin typeface="Arial" pitchFamily="34" charset="0"/>
                <a:cs typeface="Arial" pitchFamily="34" charset="0"/>
              </a:rPr>
              <a:t>DictaSign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)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550" y="2214554"/>
            <a:ext cx="7848600" cy="2089150"/>
          </a:xfrm>
        </p:spPr>
        <p:txBody>
          <a:bodyPr>
            <a:norm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Split into 4 major sections: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Tracking overview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Scene Flow estimation summary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Trajectories from Scene Flow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Evaluation &amp; results videos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4071934" y="6309320"/>
            <a:ext cx="1026840" cy="4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1 of 16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skerville Old Face" pitchFamily="18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0"/>
            <a:ext cx="2214546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1 - Introduction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2214546" y="0"/>
            <a:ext cx="2214578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2 - Scene Flow</a:t>
            </a: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6786578" y="0"/>
            <a:ext cx="2357422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4 - Results</a:t>
            </a: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4429124" y="0"/>
            <a:ext cx="2357454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3 - 3D Trajectories</a:t>
            </a: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2843808" y="548680"/>
            <a:ext cx="3096344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900" dirty="0" smtClean="0">
                <a:latin typeface="Baskerville Old Face" pitchFamily="18" charset="0"/>
                <a:ea typeface="+mj-ea"/>
                <a:cs typeface="+mj-cs"/>
              </a:rPr>
              <a:t>1.2 - Motivation</a:t>
            </a:r>
            <a:endParaRPr kumimoji="0" lang="en-GB" sz="19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Baskerville Old Face" pitchFamily="18" charset="0"/>
              <a:ea typeface="+mj-ea"/>
              <a:cs typeface="+mj-cs"/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0" y="548680"/>
            <a:ext cx="28438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900" b="1" dirty="0" smtClean="0">
                <a:latin typeface="Baskerville Old Face" pitchFamily="18" charset="0"/>
                <a:ea typeface="+mj-ea"/>
                <a:cs typeface="+mj-cs"/>
              </a:rPr>
              <a:t>1.1 - </a:t>
            </a:r>
            <a:r>
              <a:rPr kumimoji="0" lang="en-GB" sz="1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Talk Structure</a:t>
            </a: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5940152" y="548680"/>
            <a:ext cx="320384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1.3 - </a:t>
            </a:r>
            <a:r>
              <a:rPr lang="en-GB" sz="1900" dirty="0" smtClean="0">
                <a:latin typeface="Baskerville Old Face" pitchFamily="18" charset="0"/>
              </a:rPr>
              <a:t>Tracking</a:t>
            </a:r>
            <a:endParaRPr kumimoji="0" lang="en-GB" sz="19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Baskerville Old Face" pitchFamily="18" charset="0"/>
              <a:ea typeface="+mj-ea"/>
              <a:cs typeface="+mj-cs"/>
            </a:endParaRPr>
          </a:p>
        </p:txBody>
      </p:sp>
      <p:pic>
        <p:nvPicPr>
          <p:cNvPr id="15" name="Picture 2" descr="E:\data_files\videos\work_images\logos\stag_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874" y="6215082"/>
            <a:ext cx="2051720" cy="608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0" descr="surrey powerpoint5"/>
          <p:cNvPicPr>
            <a:picLocks noChangeAspect="1" noChangeArrowheads="1"/>
          </p:cNvPicPr>
          <p:nvPr/>
        </p:nvPicPr>
        <p:blipFill>
          <a:blip r:embed="rId3" cstate="print"/>
          <a:srcRect t="21532" r="40398" b="21155"/>
          <a:stretch>
            <a:fillRect/>
          </a:stretch>
        </p:blipFill>
        <p:spPr bwMode="auto">
          <a:xfrm>
            <a:off x="0" y="5316538"/>
            <a:ext cx="2268538" cy="1541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0" descr="surrey powerpoint5"/>
          <p:cNvPicPr>
            <a:picLocks noChangeAspect="1" noChangeArrowheads="1"/>
          </p:cNvPicPr>
          <p:nvPr/>
        </p:nvPicPr>
        <p:blipFill>
          <a:blip r:embed="rId3" cstate="print"/>
          <a:srcRect t="21532" r="40398" b="21155"/>
          <a:stretch>
            <a:fillRect/>
          </a:stretch>
        </p:blipFill>
        <p:spPr bwMode="auto">
          <a:xfrm>
            <a:off x="0" y="5316538"/>
            <a:ext cx="2268538" cy="1541462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550" y="2214554"/>
            <a:ext cx="3957640" cy="1374769"/>
          </a:xfrm>
        </p:spPr>
        <p:txBody>
          <a:bodyPr>
            <a:norm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Natural HCI is hand based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2D tracking ambiguous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Richer gestures in 3D</a:t>
            </a:r>
          </a:p>
          <a:p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971550" y="3645024"/>
            <a:ext cx="7848600" cy="20699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Sign Language Recognition (SLR)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Motion primitives (hands apart, move up, etc.)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3D trajectories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allow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exten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ded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primitives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Unfortunately hands difficult to track even in 2D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2" descr="E:\data_files\videos\work_images\logos\stag_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874" y="6215082"/>
            <a:ext cx="2051720" cy="608271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Content Placeholder 2"/>
          <p:cNvSpPr txBox="1">
            <a:spLocks/>
          </p:cNvSpPr>
          <p:nvPr/>
        </p:nvSpPr>
        <p:spPr>
          <a:xfrm>
            <a:off x="4071934" y="6309320"/>
            <a:ext cx="1026840" cy="4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2 of 16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skerville Old Face" pitchFamily="18" charset="0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0" y="0"/>
            <a:ext cx="2214546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1 - Introduction</a:t>
            </a: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2214546" y="0"/>
            <a:ext cx="2214578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2 - Scene Flow</a:t>
            </a: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786578" y="0"/>
            <a:ext cx="2357422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4 - Results</a:t>
            </a: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4429124" y="0"/>
            <a:ext cx="2357454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3 - 3D Trajectories</a:t>
            </a: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2843808" y="548680"/>
            <a:ext cx="3096344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900" b="1" dirty="0" smtClean="0">
                <a:latin typeface="Baskerville Old Face" pitchFamily="18" charset="0"/>
                <a:ea typeface="+mj-ea"/>
                <a:cs typeface="+mj-cs"/>
              </a:rPr>
              <a:t>1.2 - Motivation</a:t>
            </a:r>
            <a:endParaRPr kumimoji="0" lang="en-GB" sz="19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Baskerville Old Face" pitchFamily="18" charset="0"/>
              <a:ea typeface="+mj-ea"/>
              <a:cs typeface="+mj-cs"/>
            </a:endParaRP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0" y="548680"/>
            <a:ext cx="28438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900" dirty="0" smtClean="0">
                <a:latin typeface="Baskerville Old Face" pitchFamily="18" charset="0"/>
                <a:ea typeface="+mj-ea"/>
                <a:cs typeface="+mj-cs"/>
              </a:rPr>
              <a:t>1.1 - </a:t>
            </a:r>
            <a:r>
              <a:rPr kumimoji="0" lang="en-GB" sz="19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Talk Structure</a:t>
            </a: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5940152" y="548680"/>
            <a:ext cx="320384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1.3 - </a:t>
            </a:r>
            <a:r>
              <a:rPr lang="en-GB" sz="1900" dirty="0" smtClean="0">
                <a:latin typeface="Baskerville Old Face" pitchFamily="18" charset="0"/>
              </a:rPr>
              <a:t>Tracking</a:t>
            </a:r>
            <a:endParaRPr kumimoji="0" lang="en-GB" sz="19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Baskerville Old Face" pitchFamily="18" charset="0"/>
              <a:ea typeface="+mj-ea"/>
              <a:cs typeface="+mj-cs"/>
            </a:endParaRPr>
          </a:p>
        </p:txBody>
      </p:sp>
      <p:pic>
        <p:nvPicPr>
          <p:cNvPr id="18" name="interactive ui in minority reportd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99992" y="1556793"/>
            <a:ext cx="4320008" cy="1822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270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0" descr="surrey powerpoint5"/>
          <p:cNvPicPr>
            <a:picLocks noChangeAspect="1" noChangeArrowheads="1"/>
          </p:cNvPicPr>
          <p:nvPr/>
        </p:nvPicPr>
        <p:blipFill>
          <a:blip r:embed="rId2" cstate="print"/>
          <a:srcRect t="21532" r="40398" b="21155"/>
          <a:stretch>
            <a:fillRect/>
          </a:stretch>
        </p:blipFill>
        <p:spPr bwMode="auto">
          <a:xfrm>
            <a:off x="0" y="5316538"/>
            <a:ext cx="2268538" cy="1541462"/>
          </a:xfrm>
          <a:prstGeom prst="rect">
            <a:avLst/>
          </a:prstGeom>
          <a:noFill/>
        </p:spPr>
      </p:pic>
      <p:pic>
        <p:nvPicPr>
          <p:cNvPr id="3073" name="Picture 1" descr="G:\work\documents\presentations\orals\iciar2012\model_tra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7618" y="1189428"/>
            <a:ext cx="2032532" cy="1525192"/>
          </a:xfrm>
          <a:prstGeom prst="rect">
            <a:avLst/>
          </a:prstGeom>
          <a:noFill/>
        </p:spPr>
      </p:pic>
      <p:pic>
        <p:nvPicPr>
          <p:cNvPr id="3076" name="Picture 4" descr="G:\work\documents\presentations\orals\iciar2012\colour_trac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024" y="4702987"/>
            <a:ext cx="2016126" cy="1512095"/>
          </a:xfrm>
          <a:prstGeom prst="rect">
            <a:avLst/>
          </a:prstGeom>
          <a:noFill/>
        </p:spPr>
      </p:pic>
      <p:sp>
        <p:nvSpPr>
          <p:cNvPr id="21" name="Content Placeholder 2"/>
          <p:cNvSpPr txBox="1">
            <a:spLocks/>
          </p:cNvSpPr>
          <p:nvPr/>
        </p:nvSpPr>
        <p:spPr>
          <a:xfrm>
            <a:off x="971550" y="3232167"/>
            <a:ext cx="5386400" cy="11969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BCB8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971550" y="1196974"/>
            <a:ext cx="5386400" cy="50895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Model based tracking: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Prior knowledge of object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Drift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Unsuitable with many DOF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Feature tracking (e.g. KLT):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Self occlusion &amp; fast changes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Data driven (e.g. colour based):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No modelling of object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No feature points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Picture 2" descr="E:\data_files\videos\work_images\logos\stag_log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874" y="6215082"/>
            <a:ext cx="2051720" cy="608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 descr="G:\work\documents\presentations\orals\iciar2012\feature_track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025" y="2785583"/>
            <a:ext cx="2016125" cy="1857863"/>
          </a:xfrm>
          <a:prstGeom prst="rect">
            <a:avLst/>
          </a:prstGeom>
          <a:noFill/>
        </p:spPr>
      </p:pic>
      <p:sp>
        <p:nvSpPr>
          <p:cNvPr id="23" name="Content Placeholder 2"/>
          <p:cNvSpPr txBox="1">
            <a:spLocks/>
          </p:cNvSpPr>
          <p:nvPr/>
        </p:nvSpPr>
        <p:spPr>
          <a:xfrm>
            <a:off x="4071934" y="6309320"/>
            <a:ext cx="1026840" cy="4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3 of 16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skerville Old Face" pitchFamily="18" charset="0"/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0" y="0"/>
            <a:ext cx="2214546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1 - Introduction</a:t>
            </a: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2214546" y="0"/>
            <a:ext cx="2214578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2 - Scene Flow</a:t>
            </a: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6786578" y="0"/>
            <a:ext cx="2357422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4 - Results</a:t>
            </a: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4429124" y="0"/>
            <a:ext cx="2357454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3 - 3D Trajectories</a:t>
            </a: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2843808" y="548680"/>
            <a:ext cx="3096344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900" dirty="0" smtClean="0">
                <a:latin typeface="Baskerville Old Face" pitchFamily="18" charset="0"/>
                <a:ea typeface="+mj-ea"/>
                <a:cs typeface="+mj-cs"/>
              </a:rPr>
              <a:t>1.2 - Motivation</a:t>
            </a:r>
            <a:endParaRPr kumimoji="0" lang="en-GB" sz="19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Baskerville Old Face" pitchFamily="18" charset="0"/>
              <a:ea typeface="+mj-ea"/>
              <a:cs typeface="+mj-cs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0" y="548680"/>
            <a:ext cx="28438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900" dirty="0" smtClean="0">
                <a:latin typeface="Baskerville Old Face" pitchFamily="18" charset="0"/>
                <a:ea typeface="+mj-ea"/>
                <a:cs typeface="+mj-cs"/>
              </a:rPr>
              <a:t>1.1 - </a:t>
            </a:r>
            <a:r>
              <a:rPr kumimoji="0" lang="en-GB" sz="19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Talk Structure</a:t>
            </a: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5940152" y="548680"/>
            <a:ext cx="320384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en-GB" sz="1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1.3 - </a:t>
            </a:r>
            <a:r>
              <a:rPr lang="en-GB" sz="1900" b="1" dirty="0" smtClean="0">
                <a:latin typeface="Baskerville Old Face" pitchFamily="18" charset="0"/>
              </a:rPr>
              <a:t>Tracking</a:t>
            </a:r>
            <a:endParaRPr kumimoji="0" lang="en-GB" sz="19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Baskerville Old Fac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0" descr="surrey powerpoint5"/>
          <p:cNvPicPr>
            <a:picLocks noChangeAspect="1" noChangeArrowheads="1"/>
          </p:cNvPicPr>
          <p:nvPr/>
        </p:nvPicPr>
        <p:blipFill>
          <a:blip r:embed="rId4" cstate="print"/>
          <a:srcRect t="21532" r="40398" b="21155"/>
          <a:stretch>
            <a:fillRect/>
          </a:stretch>
        </p:blipFill>
        <p:spPr bwMode="auto">
          <a:xfrm>
            <a:off x="0" y="5316538"/>
            <a:ext cx="2268538" cy="1541462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550" y="1196975"/>
            <a:ext cx="4957772" cy="5089545"/>
          </a:xfrm>
        </p:spPr>
        <p:txBody>
          <a:bodyPr>
            <a:norm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Optical Flow:</a:t>
            </a:r>
          </a:p>
          <a:p>
            <a:pPr lvl="1"/>
            <a:r>
              <a:rPr lang="en-GB" sz="2000" dirty="0" smtClean="0">
                <a:latin typeface="Arial" pitchFamily="34" charset="0"/>
                <a:cs typeface="Arial" pitchFamily="34" charset="0"/>
              </a:rPr>
              <a:t>2D motion field</a:t>
            </a:r>
          </a:p>
          <a:p>
            <a:pPr lvl="1"/>
            <a:r>
              <a:rPr lang="en-GB" sz="2000" dirty="0" smtClean="0">
                <a:latin typeface="Arial" pitchFamily="34" charset="0"/>
                <a:cs typeface="Arial" pitchFamily="34" charset="0"/>
              </a:rPr>
              <a:t>Per pixel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Vx,Vy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Scene Flow:</a:t>
            </a:r>
          </a:p>
          <a:p>
            <a:pPr lvl="1"/>
            <a:r>
              <a:rPr lang="en-GB" sz="2000" dirty="0" smtClean="0">
                <a:latin typeface="Arial" pitchFamily="34" charset="0"/>
                <a:cs typeface="Arial" pitchFamily="34" charset="0"/>
              </a:rPr>
              <a:t>3D motion field</a:t>
            </a:r>
          </a:p>
          <a:p>
            <a:pPr lvl="1"/>
            <a:r>
              <a:rPr lang="en-GB" sz="2000" dirty="0" smtClean="0">
                <a:latin typeface="Arial" pitchFamily="34" charset="0"/>
                <a:cs typeface="Arial" pitchFamily="34" charset="0"/>
              </a:rPr>
              <a:t>Per pixel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Vx,Vy,Vz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GB" sz="2000" dirty="0" smtClean="0">
                <a:latin typeface="Arial" pitchFamily="34" charset="0"/>
                <a:cs typeface="Arial" pitchFamily="34" charset="0"/>
              </a:rPr>
              <a:t>Non-monocular</a:t>
            </a:r>
          </a:p>
          <a:p>
            <a:pPr lvl="1"/>
            <a:r>
              <a:rPr lang="en-GB" sz="2000" dirty="0" smtClean="0">
                <a:latin typeface="Arial" pitchFamily="34" charset="0"/>
                <a:cs typeface="Arial" pitchFamily="34" charset="0"/>
              </a:rPr>
              <a:t>Projects to Optical Flow</a:t>
            </a:r>
          </a:p>
          <a:p>
            <a:pPr lvl="1"/>
            <a:r>
              <a:rPr lang="en-GB" sz="2000" dirty="0" smtClean="0">
                <a:latin typeface="Arial" pitchFamily="34" charset="0"/>
                <a:cs typeface="Arial" pitchFamily="34" charset="0"/>
              </a:rPr>
              <a:t>Stereo Reconstruction + Matching</a:t>
            </a:r>
          </a:p>
          <a:p>
            <a:pPr lvl="1"/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2843808" y="548680"/>
            <a:ext cx="3096344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900" dirty="0" smtClean="0">
                <a:latin typeface="Baskerville Old Face" pitchFamily="18" charset="0"/>
                <a:ea typeface="+mj-ea"/>
                <a:cs typeface="+mj-cs"/>
              </a:rPr>
              <a:t>2.2 - Optimisation based</a:t>
            </a:r>
            <a:endParaRPr kumimoji="0" lang="en-GB" sz="19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Baskerville Old Face" pitchFamily="18" charset="0"/>
              <a:ea typeface="+mj-ea"/>
              <a:cs typeface="+mj-cs"/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0" y="548680"/>
            <a:ext cx="28438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900" b="1" dirty="0" smtClean="0">
                <a:latin typeface="Baskerville Old Face" pitchFamily="18" charset="0"/>
                <a:ea typeface="+mj-ea"/>
                <a:cs typeface="+mj-cs"/>
              </a:rPr>
              <a:t>2.1 - </a:t>
            </a:r>
            <a:r>
              <a:rPr kumimoji="0" lang="en-GB" sz="1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What is it?</a:t>
            </a: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5940152" y="548680"/>
            <a:ext cx="320384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2.3 - Scene Particles</a:t>
            </a:r>
          </a:p>
        </p:txBody>
      </p:sp>
      <p:pic>
        <p:nvPicPr>
          <p:cNvPr id="21" name="Picture 2" descr="E:\data_files\videos\work_images\logos\stag_log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874" y="6215082"/>
            <a:ext cx="2051720" cy="608271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Content Placeholder 2"/>
          <p:cNvSpPr txBox="1">
            <a:spLocks/>
          </p:cNvSpPr>
          <p:nvPr/>
        </p:nvSpPr>
        <p:spPr>
          <a:xfrm>
            <a:off x="4071934" y="6309320"/>
            <a:ext cx="1026840" cy="4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4 of 16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skerville Old Face" pitchFamily="18" charset="0"/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0" y="0"/>
            <a:ext cx="2214546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1 - </a:t>
            </a:r>
            <a:r>
              <a:rPr kumimoji="0" lang="en-GB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Introduction</a:t>
            </a: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2214546" y="0"/>
            <a:ext cx="2214578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2 - Scene Flow</a:t>
            </a: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6786578" y="0"/>
            <a:ext cx="2357422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4 - Results</a:t>
            </a: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4429124" y="0"/>
            <a:ext cx="2357454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3 - 3D Trajectories</a:t>
            </a:r>
          </a:p>
        </p:txBody>
      </p:sp>
      <p:pic>
        <p:nvPicPr>
          <p:cNvPr id="17" name="avg_double_lenb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5763600" y="3805200"/>
            <a:ext cx="3024000" cy="2268000"/>
          </a:xfrm>
          <a:prstGeom prst="rect">
            <a:avLst/>
          </a:prstGeom>
        </p:spPr>
      </p:pic>
      <p:pic>
        <p:nvPicPr>
          <p:cNvPr id="15" name="simon_app_out2.avi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5749200" y="1195200"/>
            <a:ext cx="3024000" cy="226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6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400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9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vide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video>
              <p:cMediaNode>
                <p:cTn id="15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10" descr="surrey powerpoint5"/>
          <p:cNvPicPr>
            <a:picLocks noChangeAspect="1" noChangeArrowheads="1"/>
          </p:cNvPicPr>
          <p:nvPr/>
        </p:nvPicPr>
        <p:blipFill>
          <a:blip r:embed="rId3" cstate="print"/>
          <a:srcRect t="21532" r="40398" b="21155"/>
          <a:stretch>
            <a:fillRect/>
          </a:stretch>
        </p:blipFill>
        <p:spPr bwMode="auto">
          <a:xfrm>
            <a:off x="0" y="5316538"/>
            <a:ext cx="2268538" cy="1541462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550" y="1600200"/>
            <a:ext cx="7848600" cy="1036711"/>
          </a:xfrm>
        </p:spPr>
        <p:txBody>
          <a:bodyPr>
            <a:normAutofit fontScale="92500" lnSpcReduction="10000"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Assume brightness constancy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D = Data matching term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R = Regularising term</a:t>
            </a:r>
          </a:p>
          <a:p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GB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971550" y="3738123"/>
            <a:ext cx="7848600" cy="26432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Find motion field u to minimise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Very slow (hours per frame)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Oversmoothing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GB" sz="20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artifacts</a:t>
            </a:r>
            <a:endParaRPr kumimoji="0" lang="en-GB" sz="20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000" baseline="0" dirty="0" smtClean="0">
                <a:latin typeface="Arial" pitchFamily="34" charset="0"/>
                <a:cs typeface="Arial" pitchFamily="34" charset="0"/>
              </a:rPr>
              <a:t>Unsuitable for </a:t>
            </a:r>
            <a:r>
              <a:rPr lang="en-GB" sz="2000" baseline="0" smtClean="0">
                <a:latin typeface="Arial" pitchFamily="34" charset="0"/>
                <a:cs typeface="Arial" pitchFamily="34" charset="0"/>
              </a:rPr>
              <a:t>extracting objects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1714480" y="2814191"/>
          <a:ext cx="2524125" cy="758825"/>
        </p:xfrm>
        <a:graphic>
          <a:graphicData uri="http://schemas.openxmlformats.org/presentationml/2006/ole">
            <p:oleObj spid="_x0000_s1026" name="Equation" r:id="rId4" imgW="1180800" imgH="355320" progId="Equation.3">
              <p:embed/>
            </p:oleObj>
          </a:graphicData>
        </a:graphic>
      </p:graphicFrame>
      <p:pic>
        <p:nvPicPr>
          <p:cNvPr id="19" name="Picture 2" descr="E:\data_files\videos\work_images\logos\stag_log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874" y="6215082"/>
            <a:ext cx="2051720" cy="608271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Content Placeholder 2"/>
          <p:cNvSpPr txBox="1">
            <a:spLocks/>
          </p:cNvSpPr>
          <p:nvPr/>
        </p:nvSpPr>
        <p:spPr>
          <a:xfrm>
            <a:off x="4071934" y="6309320"/>
            <a:ext cx="1026840" cy="4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5 of 16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skerville Old Face" pitchFamily="18" charset="0"/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0" y="0"/>
            <a:ext cx="2214546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1 - </a:t>
            </a:r>
            <a:r>
              <a:rPr kumimoji="0" lang="en-GB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Introduction</a:t>
            </a: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2214546" y="0"/>
            <a:ext cx="2214578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2 - Scene Flow</a:t>
            </a: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6786578" y="0"/>
            <a:ext cx="2357422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4 - Results</a:t>
            </a: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4429124" y="0"/>
            <a:ext cx="2357454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3 - 3D Trajectories</a:t>
            </a: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2843808" y="548680"/>
            <a:ext cx="3096344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900" b="1" dirty="0" smtClean="0">
                <a:latin typeface="Baskerville Old Face" pitchFamily="18" charset="0"/>
                <a:ea typeface="+mj-ea"/>
                <a:cs typeface="+mj-cs"/>
              </a:rPr>
              <a:t>2.2 - Optimisation based</a:t>
            </a:r>
            <a:endParaRPr kumimoji="0" lang="en-GB" sz="19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Baskerville Old Face" pitchFamily="18" charset="0"/>
              <a:ea typeface="+mj-ea"/>
              <a:cs typeface="+mj-cs"/>
            </a:endParaRP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0" y="548680"/>
            <a:ext cx="28438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900" dirty="0" smtClean="0">
                <a:latin typeface="Baskerville Old Face" pitchFamily="18" charset="0"/>
                <a:ea typeface="+mj-ea"/>
                <a:cs typeface="+mj-cs"/>
              </a:rPr>
              <a:t>2.1 - </a:t>
            </a:r>
            <a:r>
              <a:rPr kumimoji="0" lang="en-GB" sz="19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What is it?</a:t>
            </a: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5940152" y="548680"/>
            <a:ext cx="320384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2.3 - Scene Particles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0" descr="surrey powerpoint5"/>
          <p:cNvPicPr>
            <a:picLocks noChangeAspect="1" noChangeArrowheads="1"/>
          </p:cNvPicPr>
          <p:nvPr/>
        </p:nvPicPr>
        <p:blipFill>
          <a:blip r:embed="rId3" cstate="print"/>
          <a:srcRect t="21532" r="40398" b="21155"/>
          <a:stretch>
            <a:fillRect/>
          </a:stretch>
        </p:blipFill>
        <p:spPr bwMode="auto">
          <a:xfrm>
            <a:off x="0" y="5316538"/>
            <a:ext cx="2268538" cy="1541462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550" y="1196976"/>
            <a:ext cx="7848600" cy="1874834"/>
          </a:xfrm>
        </p:spPr>
        <p:txBody>
          <a:bodyPr>
            <a:norm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Scene Particle algorithm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(ICCV11)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[1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]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6D distribution over R and V</a:t>
            </a:r>
          </a:p>
          <a:p>
            <a:pPr lvl="1"/>
            <a:r>
              <a:rPr lang="en-GB" sz="2000" dirty="0" smtClean="0">
                <a:latin typeface="Arial" pitchFamily="34" charset="0"/>
                <a:cs typeface="Arial" pitchFamily="34" charset="0"/>
              </a:rPr>
              <a:t>R = 3D Position {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x,y,z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}</a:t>
            </a:r>
          </a:p>
          <a:p>
            <a:pPr lvl="1"/>
            <a:r>
              <a:rPr lang="en-GB" sz="2000" dirty="0" smtClean="0">
                <a:latin typeface="Arial" pitchFamily="34" charset="0"/>
                <a:cs typeface="Arial" pitchFamily="34" charset="0"/>
              </a:rPr>
              <a:t>V = 3D Velocity {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Vx,Vy,Vz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}</a:t>
            </a:r>
          </a:p>
          <a:p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1643042" y="2995613"/>
          <a:ext cx="4151313" cy="433387"/>
        </p:xfrm>
        <a:graphic>
          <a:graphicData uri="http://schemas.openxmlformats.org/presentationml/2006/ole">
            <p:oleObj spid="_x0000_s2051" name="Equation" r:id="rId4" imgW="1942920" imgH="203040" progId="Equation.3">
              <p:embed/>
            </p:oleObj>
          </a:graphicData>
        </a:graphic>
      </p:graphicFrame>
      <p:sp>
        <p:nvSpPr>
          <p:cNvPr id="16" name="Content Placeholder 2"/>
          <p:cNvSpPr txBox="1">
            <a:spLocks/>
          </p:cNvSpPr>
          <p:nvPr/>
        </p:nvSpPr>
        <p:spPr>
          <a:xfrm>
            <a:off x="971550" y="3645024"/>
            <a:ext cx="7848600" cy="1732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Likelihood based on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brightness constancy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Prior based on previous estimate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Uniform prior at frame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0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Picture 2" descr="E:\data_files\videos\work_images\logos\stag_log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874" y="6215082"/>
            <a:ext cx="2051720" cy="608271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Content Placeholder 2"/>
          <p:cNvSpPr txBox="1">
            <a:spLocks/>
          </p:cNvSpPr>
          <p:nvPr/>
        </p:nvSpPr>
        <p:spPr>
          <a:xfrm>
            <a:off x="4071934" y="6309320"/>
            <a:ext cx="1026840" cy="4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6 of 16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skerville Old Face" pitchFamily="18" charset="0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0" y="0"/>
            <a:ext cx="2214546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1 - </a:t>
            </a:r>
            <a:r>
              <a:rPr kumimoji="0" lang="en-GB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Introduction</a:t>
            </a: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2214546" y="0"/>
            <a:ext cx="2214578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2 - Scene Flow</a:t>
            </a: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6786578" y="0"/>
            <a:ext cx="2357422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4 - Results</a:t>
            </a: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4429124" y="0"/>
            <a:ext cx="2357454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3 - 3D Trajectories</a:t>
            </a: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2843808" y="548680"/>
            <a:ext cx="3096344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900" dirty="0" smtClean="0">
                <a:latin typeface="Baskerville Old Face" pitchFamily="18" charset="0"/>
                <a:ea typeface="+mj-ea"/>
                <a:cs typeface="+mj-cs"/>
              </a:rPr>
              <a:t>2.2 - Optimisation based</a:t>
            </a:r>
            <a:endParaRPr kumimoji="0" lang="en-GB" sz="19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Baskerville Old Face" pitchFamily="18" charset="0"/>
              <a:ea typeface="+mj-ea"/>
              <a:cs typeface="+mj-cs"/>
            </a:endParaRP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0" y="548680"/>
            <a:ext cx="28438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900" dirty="0" smtClean="0">
                <a:latin typeface="Baskerville Old Face" pitchFamily="18" charset="0"/>
                <a:ea typeface="+mj-ea"/>
                <a:cs typeface="+mj-cs"/>
              </a:rPr>
              <a:t>2.1 - </a:t>
            </a:r>
            <a:r>
              <a:rPr kumimoji="0" lang="en-GB" sz="19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What is it?</a:t>
            </a: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5940152" y="548680"/>
            <a:ext cx="320384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2.3 - Scene Particles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23728" y="5229200"/>
            <a:ext cx="50143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[1] S. Hadfield and R. Bowden. </a:t>
            </a:r>
            <a:r>
              <a:rPr lang="en-GB" sz="1600" dirty="0" err="1" smtClean="0"/>
              <a:t>Kinecting</a:t>
            </a:r>
            <a:r>
              <a:rPr lang="en-GB" sz="1600" dirty="0" smtClean="0"/>
              <a:t> the dots:</a:t>
            </a:r>
          </a:p>
          <a:p>
            <a:r>
              <a:rPr lang="en-GB" sz="1600" dirty="0" smtClean="0"/>
              <a:t>Particle Based Scene Flow From Depth Sensors. ICCV 2011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0" descr="surrey powerpoint5"/>
          <p:cNvPicPr>
            <a:picLocks noChangeAspect="1" noChangeArrowheads="1"/>
          </p:cNvPicPr>
          <p:nvPr/>
        </p:nvPicPr>
        <p:blipFill>
          <a:blip r:embed="rId2" cstate="print"/>
          <a:srcRect t="21532" r="40398" b="21155"/>
          <a:stretch>
            <a:fillRect/>
          </a:stretch>
        </p:blipFill>
        <p:spPr bwMode="auto">
          <a:xfrm>
            <a:off x="0" y="5316538"/>
            <a:ext cx="2268538" cy="1541462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550" y="1857364"/>
            <a:ext cx="3457574" cy="4000528"/>
          </a:xfrm>
        </p:spPr>
        <p:txBody>
          <a:bodyPr>
            <a:norm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Weighted samples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No regularisation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Multiple-hypotheses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Not quite a PF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Ray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Resampled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lvl="0">
              <a:defRPr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Image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pyramid</a:t>
            </a:r>
          </a:p>
          <a:p>
            <a:pPr lvl="0">
              <a:defRPr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Minutes per frame</a:t>
            </a:r>
          </a:p>
          <a:p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4429124" y="2559602"/>
            <a:ext cx="4357718" cy="23574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5000628" y="2702478"/>
            <a:ext cx="1714512" cy="6408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Brightness Constancy Likelihood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5143504" y="1775926"/>
            <a:ext cx="1428760" cy="4979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Create Image Pyramids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4500562" y="3633314"/>
            <a:ext cx="1000132" cy="4979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Motion Model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7215206" y="2702478"/>
            <a:ext cx="1428760" cy="6408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Resample Along Rays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7215206" y="4202676"/>
            <a:ext cx="1428760" cy="49578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Gaussian Diffusion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3" name="Diamond 112"/>
          <p:cNvSpPr/>
          <p:nvPr/>
        </p:nvSpPr>
        <p:spPr>
          <a:xfrm>
            <a:off x="5000628" y="4059800"/>
            <a:ext cx="1714512" cy="785818"/>
          </a:xfrm>
          <a:prstGeom prst="diamon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Scales Remain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4" name="Straight Arrow Connector 113"/>
          <p:cNvCxnSpPr>
            <a:stCxn id="109" idx="2"/>
            <a:endCxn id="108" idx="0"/>
          </p:cNvCxnSpPr>
          <p:nvPr/>
        </p:nvCxnSpPr>
        <p:spPr>
          <a:xfrm rot="5400000">
            <a:off x="5643570" y="2488164"/>
            <a:ext cx="428628" cy="1588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>
            <a:stCxn id="111" idx="2"/>
            <a:endCxn id="112" idx="0"/>
          </p:cNvCxnSpPr>
          <p:nvPr/>
        </p:nvCxnSpPr>
        <p:spPr>
          <a:xfrm rot="5400000">
            <a:off x="7499887" y="3772977"/>
            <a:ext cx="859398" cy="1588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>
            <a:stCxn id="113" idx="0"/>
            <a:endCxn id="108" idx="2"/>
          </p:cNvCxnSpPr>
          <p:nvPr/>
        </p:nvCxnSpPr>
        <p:spPr>
          <a:xfrm rot="5400000" flipH="1" flipV="1">
            <a:off x="5499623" y="3701539"/>
            <a:ext cx="716522" cy="1588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>
            <a:stCxn id="108" idx="3"/>
          </p:cNvCxnSpPr>
          <p:nvPr/>
        </p:nvCxnSpPr>
        <p:spPr>
          <a:xfrm>
            <a:off x="6715140" y="3022878"/>
            <a:ext cx="500066" cy="1588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>
            <a:stCxn id="113" idx="1"/>
            <a:endCxn id="110" idx="2"/>
          </p:cNvCxnSpPr>
          <p:nvPr/>
        </p:nvCxnSpPr>
        <p:spPr>
          <a:xfrm rot="10800000">
            <a:off x="5000628" y="4131239"/>
            <a:ext cx="1588" cy="321471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>
            <a:stCxn id="112" idx="1"/>
            <a:endCxn id="113" idx="3"/>
          </p:cNvCxnSpPr>
          <p:nvPr/>
        </p:nvCxnSpPr>
        <p:spPr>
          <a:xfrm rot="10800000" flipV="1">
            <a:off x="6715140" y="4450567"/>
            <a:ext cx="500066" cy="2142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>
            <a:endCxn id="109" idx="0"/>
          </p:cNvCxnSpPr>
          <p:nvPr/>
        </p:nvCxnSpPr>
        <p:spPr>
          <a:xfrm rot="5400000">
            <a:off x="5713937" y="1631979"/>
            <a:ext cx="287894" cy="1588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/>
          <p:cNvSpPr txBox="1"/>
          <p:nvPr/>
        </p:nvSpPr>
        <p:spPr>
          <a:xfrm>
            <a:off x="5436920" y="1190138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Images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4500562" y="427411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No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5857884" y="3643314"/>
            <a:ext cx="56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Yes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4" name="Straight Arrow Connector 123"/>
          <p:cNvCxnSpPr/>
          <p:nvPr/>
        </p:nvCxnSpPr>
        <p:spPr>
          <a:xfrm rot="5400000" flipH="1" flipV="1">
            <a:off x="4858679" y="3488167"/>
            <a:ext cx="284955" cy="1056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4286248" y="5059932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Motion Field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6" name="Straight Arrow Connector 125"/>
          <p:cNvCxnSpPr>
            <a:stCxn id="113" idx="1"/>
          </p:cNvCxnSpPr>
          <p:nvPr/>
        </p:nvCxnSpPr>
        <p:spPr>
          <a:xfrm rot="10800000" flipV="1">
            <a:off x="5000628" y="4452708"/>
            <a:ext cx="1588" cy="678661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5838332" y="2261708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For Each Particle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4" name="Picture 2" descr="E:\data_files\videos\work_images\logos\stag_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874" y="6215082"/>
            <a:ext cx="2051720" cy="608271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Content Placeholder 2"/>
          <p:cNvSpPr txBox="1">
            <a:spLocks/>
          </p:cNvSpPr>
          <p:nvPr/>
        </p:nvSpPr>
        <p:spPr>
          <a:xfrm>
            <a:off x="4071934" y="6309320"/>
            <a:ext cx="1026840" cy="4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7 of 16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skerville Old Face" pitchFamily="18" charset="0"/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0" y="0"/>
            <a:ext cx="2214546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1 - </a:t>
            </a:r>
            <a:r>
              <a:rPr kumimoji="0" lang="en-GB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Introduction</a:t>
            </a:r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2214546" y="0"/>
            <a:ext cx="2214578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2 - Scene Flow</a:t>
            </a:r>
          </a:p>
        </p:txBody>
      </p:sp>
      <p:sp>
        <p:nvSpPr>
          <p:cNvPr id="48" name="Title 1"/>
          <p:cNvSpPr txBox="1">
            <a:spLocks/>
          </p:cNvSpPr>
          <p:nvPr/>
        </p:nvSpPr>
        <p:spPr>
          <a:xfrm>
            <a:off x="6786578" y="0"/>
            <a:ext cx="2357422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4 - Results</a:t>
            </a:r>
          </a:p>
        </p:txBody>
      </p:sp>
      <p:sp>
        <p:nvSpPr>
          <p:cNvPr id="49" name="Title 1"/>
          <p:cNvSpPr txBox="1">
            <a:spLocks/>
          </p:cNvSpPr>
          <p:nvPr/>
        </p:nvSpPr>
        <p:spPr>
          <a:xfrm>
            <a:off x="4429124" y="0"/>
            <a:ext cx="2357454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3 - 3D Trajectories</a:t>
            </a:r>
          </a:p>
        </p:txBody>
      </p:sp>
      <p:sp>
        <p:nvSpPr>
          <p:cNvPr id="50" name="Title 1"/>
          <p:cNvSpPr txBox="1">
            <a:spLocks/>
          </p:cNvSpPr>
          <p:nvPr/>
        </p:nvSpPr>
        <p:spPr>
          <a:xfrm>
            <a:off x="2843808" y="548680"/>
            <a:ext cx="3096344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900" dirty="0" smtClean="0">
                <a:latin typeface="Baskerville Old Face" pitchFamily="18" charset="0"/>
                <a:ea typeface="+mj-ea"/>
                <a:cs typeface="+mj-cs"/>
              </a:rPr>
              <a:t>2.2 - Optimisation based</a:t>
            </a:r>
            <a:endParaRPr kumimoji="0" lang="en-GB" sz="19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Baskerville Old Face" pitchFamily="18" charset="0"/>
              <a:ea typeface="+mj-ea"/>
              <a:cs typeface="+mj-cs"/>
            </a:endParaRPr>
          </a:p>
        </p:txBody>
      </p:sp>
      <p:sp>
        <p:nvSpPr>
          <p:cNvPr id="51" name="Title 1"/>
          <p:cNvSpPr txBox="1">
            <a:spLocks/>
          </p:cNvSpPr>
          <p:nvPr/>
        </p:nvSpPr>
        <p:spPr>
          <a:xfrm>
            <a:off x="0" y="548680"/>
            <a:ext cx="28438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900" dirty="0" smtClean="0">
                <a:latin typeface="Baskerville Old Face" pitchFamily="18" charset="0"/>
                <a:ea typeface="+mj-ea"/>
                <a:cs typeface="+mj-cs"/>
              </a:rPr>
              <a:t>2.1 - </a:t>
            </a:r>
            <a:r>
              <a:rPr kumimoji="0" lang="en-GB" sz="19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What is it?</a:t>
            </a:r>
          </a:p>
        </p:txBody>
      </p:sp>
      <p:sp>
        <p:nvSpPr>
          <p:cNvPr id="52" name="Title 1"/>
          <p:cNvSpPr txBox="1">
            <a:spLocks/>
          </p:cNvSpPr>
          <p:nvPr/>
        </p:nvSpPr>
        <p:spPr>
          <a:xfrm>
            <a:off x="5940152" y="548680"/>
            <a:ext cx="320384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2.3 - Scene Particles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550" y="1600200"/>
            <a:ext cx="7848600" cy="4525963"/>
          </a:xfrm>
        </p:spPr>
        <p:txBody>
          <a:bodyPr>
            <a:norm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Cluster scene flows in 6D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Expectation-Maximization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Cluster centre = object position and velocity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Assume constant velocity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Clustering initialised by previous frame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At frame 0, initialise to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extrema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2843808" y="548680"/>
            <a:ext cx="3096344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900" dirty="0" smtClean="0">
                <a:latin typeface="Baskerville Old Face" pitchFamily="18" charset="0"/>
                <a:ea typeface="+mj-ea"/>
                <a:cs typeface="+mj-cs"/>
              </a:rPr>
              <a:t>3.2 - Sign Language</a:t>
            </a:r>
            <a:endParaRPr kumimoji="0" lang="en-GB" sz="19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Baskerville Old Face" pitchFamily="18" charset="0"/>
              <a:ea typeface="+mj-ea"/>
              <a:cs typeface="+mj-cs"/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0" y="548680"/>
            <a:ext cx="28438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900" b="1" dirty="0" smtClean="0">
                <a:latin typeface="Baskerville Old Face" pitchFamily="18" charset="0"/>
                <a:ea typeface="+mj-ea"/>
                <a:cs typeface="+mj-cs"/>
              </a:rPr>
              <a:t>3.1 - </a:t>
            </a:r>
            <a:r>
              <a:rPr kumimoji="0" lang="en-GB" sz="1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Clustering</a:t>
            </a: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5940152" y="548680"/>
            <a:ext cx="320384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3.3 - Optimisations</a:t>
            </a:r>
          </a:p>
        </p:txBody>
      </p:sp>
      <p:pic>
        <p:nvPicPr>
          <p:cNvPr id="16" name="Picture 2" descr="E:\data_files\videos\work_images\logos\stag_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874" y="6215082"/>
            <a:ext cx="2051720" cy="608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0" descr="surrey powerpoint5"/>
          <p:cNvPicPr>
            <a:picLocks noChangeAspect="1" noChangeArrowheads="1"/>
          </p:cNvPicPr>
          <p:nvPr/>
        </p:nvPicPr>
        <p:blipFill>
          <a:blip r:embed="rId3" cstate="print"/>
          <a:srcRect t="21532" r="40398" b="21155"/>
          <a:stretch>
            <a:fillRect/>
          </a:stretch>
        </p:blipFill>
        <p:spPr bwMode="auto">
          <a:xfrm>
            <a:off x="0" y="5316538"/>
            <a:ext cx="2268538" cy="1541462"/>
          </a:xfrm>
          <a:prstGeom prst="rect">
            <a:avLst/>
          </a:prstGeom>
          <a:noFill/>
        </p:spPr>
      </p:pic>
      <p:sp>
        <p:nvSpPr>
          <p:cNvPr id="20" name="Content Placeholder 2"/>
          <p:cNvSpPr txBox="1">
            <a:spLocks/>
          </p:cNvSpPr>
          <p:nvPr/>
        </p:nvSpPr>
        <p:spPr>
          <a:xfrm>
            <a:off x="4071934" y="6309320"/>
            <a:ext cx="1026840" cy="4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8 of 16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skerville Old Face" pitchFamily="18" charset="0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0" y="0"/>
            <a:ext cx="2214546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1 - </a:t>
            </a:r>
            <a:r>
              <a:rPr kumimoji="0" lang="en-GB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Introduction</a:t>
            </a: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2214546" y="0"/>
            <a:ext cx="2214578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2 - Scene Flow</a:t>
            </a: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786578" y="0"/>
            <a:ext cx="2357422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4 - Results</a:t>
            </a: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4429124" y="0"/>
            <a:ext cx="2357454" cy="548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3 - 3D Trajectories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8422</TotalTime>
  <Words>955</Words>
  <Application>Microsoft Office PowerPoint</Application>
  <PresentationFormat>On-screen Show (4:3)</PresentationFormat>
  <Paragraphs>272</Paragraphs>
  <Slides>17</Slides>
  <Notes>0</Notes>
  <HiddenSlides>0</HiddenSlides>
  <MMClips>10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Equation</vt:lpstr>
      <vt:lpstr>Go With The Flow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ee41sh</dc:creator>
  <cp:lastModifiedBy>cvsspdemo</cp:lastModifiedBy>
  <cp:revision>700</cp:revision>
  <dcterms:created xsi:type="dcterms:W3CDTF">2010-10-11T12:46:52Z</dcterms:created>
  <dcterms:modified xsi:type="dcterms:W3CDTF">2012-06-26T21:41:47Z</dcterms:modified>
</cp:coreProperties>
</file>