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8.xml" ContentType="application/vnd.openxmlformats-officedocument.presentationml.notesSlide+xml"/>
  <Override PartName="/ppt/tags/tag96.xml" ContentType="application/vnd.openxmlformats-officedocument.presentationml.tags+xml"/>
  <Override PartName="/ppt/notesSlides/notesSlide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2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5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6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7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23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1" r:id="rId2"/>
    <p:sldId id="410" r:id="rId3"/>
    <p:sldId id="434" r:id="rId4"/>
    <p:sldId id="415" r:id="rId5"/>
    <p:sldId id="422" r:id="rId6"/>
    <p:sldId id="416" r:id="rId7"/>
    <p:sldId id="437" r:id="rId8"/>
    <p:sldId id="439" r:id="rId9"/>
    <p:sldId id="413" r:id="rId10"/>
    <p:sldId id="373" r:id="rId11"/>
    <p:sldId id="412" r:id="rId12"/>
    <p:sldId id="418" r:id="rId13"/>
    <p:sldId id="420" r:id="rId14"/>
    <p:sldId id="421" r:id="rId15"/>
    <p:sldId id="424" r:id="rId16"/>
    <p:sldId id="417" r:id="rId17"/>
    <p:sldId id="380" r:id="rId18"/>
    <p:sldId id="383" r:id="rId19"/>
    <p:sldId id="384" r:id="rId20"/>
    <p:sldId id="386" r:id="rId21"/>
    <p:sldId id="390" r:id="rId22"/>
    <p:sldId id="287" r:id="rId23"/>
    <p:sldId id="405" r:id="rId24"/>
    <p:sldId id="401" r:id="rId25"/>
    <p:sldId id="435" r:id="rId26"/>
    <p:sldId id="391" r:id="rId27"/>
    <p:sldId id="395" r:id="rId28"/>
    <p:sldId id="396" r:id="rId29"/>
    <p:sldId id="397" r:id="rId30"/>
    <p:sldId id="428" r:id="rId31"/>
    <p:sldId id="399" r:id="rId32"/>
    <p:sldId id="403" r:id="rId33"/>
    <p:sldId id="400" r:id="rId34"/>
    <p:sldId id="429" r:id="rId35"/>
    <p:sldId id="398" r:id="rId36"/>
    <p:sldId id="404" r:id="rId37"/>
    <p:sldId id="407" r:id="rId38"/>
    <p:sldId id="438" r:id="rId39"/>
    <p:sldId id="440" r:id="rId40"/>
    <p:sldId id="432" r:id="rId41"/>
    <p:sldId id="377" r:id="rId42"/>
    <p:sldId id="389" r:id="rId43"/>
    <p:sldId id="406" r:id="rId44"/>
    <p:sldId id="426" r:id="rId45"/>
    <p:sldId id="431" r:id="rId4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3399"/>
    <a:srgbClr val="FF00FF"/>
    <a:srgbClr val="FFFF99"/>
    <a:srgbClr val="FFFF66"/>
    <a:srgbClr val="DAE0BE"/>
    <a:srgbClr val="FFFFB7"/>
    <a:srgbClr val="B7B7E7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4" autoAdjust="0"/>
    <p:restoredTop sz="86348" autoAdjust="0"/>
  </p:normalViewPr>
  <p:slideViewPr>
    <p:cSldViewPr>
      <p:cViewPr>
        <p:scale>
          <a:sx n="50" d="100"/>
          <a:sy n="50" d="100"/>
        </p:scale>
        <p:origin x="-1210" y="-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24B6C-AB49-4FD9-B929-606D706351D5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7E70-4145-4E71-A366-135A07DB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FFB9E-800F-45EE-AA15-1F75884967A5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D7A8-5428-466F-8C83-C497CA10B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1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D7A8-5428-466F-8C83-C497CA10B74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9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338F-5CAE-4832-B616-69819AF51C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0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82EE4-52FA-44C0-8C8E-00084BDC67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6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8A4A-714A-4215-88DF-32EA39755D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2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6019C-6C5C-4F46-9890-DD303D26C0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0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6C871-98ED-4E9E-B4F6-8BA486947A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9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232C0-24AE-4562-A270-ACCA3713BF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7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4CD17-98E7-42C0-B5B3-CA5852190C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3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C96B-5638-492B-8878-0F844A14BA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2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21EA3-AC4D-4838-9683-0F590EF5F4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0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6AA80-FC62-4DBF-BAAE-7FF01A9B2F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5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1D69-4FD8-4FEA-A11B-A81F82A54C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4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6000"/>
                <a:lumOff val="24000"/>
                <a:alpha val="0"/>
              </a:schemeClr>
            </a:gs>
            <a:gs pos="100000">
              <a:srgbClr val="FFC000">
                <a:alpha val="10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Прямоуг.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67E6A3-B66D-4A39-A681-3A676A334B8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3" Type="http://schemas.openxmlformats.org/officeDocument/2006/relationships/tags" Target="../tags/tag36.xml"/><Relationship Id="rId21" Type="http://schemas.openxmlformats.org/officeDocument/2006/relationships/image" Target="../media/image39.png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35.png"/><Relationship Id="rId2" Type="http://schemas.openxmlformats.org/officeDocument/2006/relationships/tags" Target="../tags/tag3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10.png"/><Relationship Id="rId10" Type="http://schemas.openxmlformats.org/officeDocument/2006/relationships/tags" Target="../tags/tag43.xml"/><Relationship Id="rId19" Type="http://schemas.openxmlformats.org/officeDocument/2006/relationships/image" Target="../media/image37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9.pn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45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43.png"/><Relationship Id="rId5" Type="http://schemas.openxmlformats.org/officeDocument/2006/relationships/tags" Target="../tags/tag49.xml"/><Relationship Id="rId10" Type="http://schemas.openxmlformats.org/officeDocument/2006/relationships/image" Target="../media/image42.png"/><Relationship Id="rId4" Type="http://schemas.openxmlformats.org/officeDocument/2006/relationships/tags" Target="../tags/tag48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notesSlide" Target="../notesSlides/notesSlide6.xml"/><Relationship Id="rId39" Type="http://schemas.openxmlformats.org/officeDocument/2006/relationships/image" Target="../media/image59.png"/><Relationship Id="rId21" Type="http://schemas.openxmlformats.org/officeDocument/2006/relationships/tags" Target="../tags/tag71.xml"/><Relationship Id="rId34" Type="http://schemas.openxmlformats.org/officeDocument/2006/relationships/image" Target="../media/image54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image" Target="../media/image49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51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8" Type="http://schemas.openxmlformats.org/officeDocument/2006/relationships/tags" Target="../tags/tag58.xml"/><Relationship Id="rId3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image" Target="../media/image62.png"/><Relationship Id="rId26" Type="http://schemas.openxmlformats.org/officeDocument/2006/relationships/image" Target="../media/image68.png"/><Relationship Id="rId3" Type="http://schemas.openxmlformats.org/officeDocument/2006/relationships/tags" Target="../tags/tag77.xml"/><Relationship Id="rId21" Type="http://schemas.openxmlformats.org/officeDocument/2006/relationships/image" Target="../media/image64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61.png"/><Relationship Id="rId25" Type="http://schemas.openxmlformats.org/officeDocument/2006/relationships/image" Target="../media/image67.png"/><Relationship Id="rId2" Type="http://schemas.openxmlformats.org/officeDocument/2006/relationships/tags" Target="../tags/tag76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47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66.png"/><Relationship Id="rId5" Type="http://schemas.openxmlformats.org/officeDocument/2006/relationships/tags" Target="../tags/tag7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5.png"/><Relationship Id="rId10" Type="http://schemas.openxmlformats.org/officeDocument/2006/relationships/tags" Target="../tags/tag84.xml"/><Relationship Id="rId19" Type="http://schemas.openxmlformats.org/officeDocument/2006/relationships/image" Target="../media/image63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48.png"/><Relationship Id="rId27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3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72.png"/><Relationship Id="rId17" Type="http://schemas.openxmlformats.org/officeDocument/2006/relationships/image" Target="../media/image32.png"/><Relationship Id="rId2" Type="http://schemas.openxmlformats.org/officeDocument/2006/relationships/tags" Target="../tags/tag90.xml"/><Relationship Id="rId16" Type="http://schemas.openxmlformats.org/officeDocument/2006/relationships/image" Target="../media/image31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71.png"/><Relationship Id="rId5" Type="http://schemas.openxmlformats.org/officeDocument/2006/relationships/tags" Target="../tags/tag93.xml"/><Relationship Id="rId15" Type="http://schemas.openxmlformats.org/officeDocument/2006/relationships/image" Target="../media/image30.png"/><Relationship Id="rId10" Type="http://schemas.openxmlformats.org/officeDocument/2006/relationships/image" Target="../media/image70.png"/><Relationship Id="rId4" Type="http://schemas.openxmlformats.org/officeDocument/2006/relationships/tags" Target="../tags/tag92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" Type="http://schemas.openxmlformats.org/officeDocument/2006/relationships/tags" Target="../tags/tag99.xml"/><Relationship Id="rId21" Type="http://schemas.openxmlformats.org/officeDocument/2006/relationships/image" Target="../media/image78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tags" Target="../tags/tag98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81.png"/><Relationship Id="rId5" Type="http://schemas.openxmlformats.org/officeDocument/2006/relationships/tags" Target="../tags/tag101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10" Type="http://schemas.openxmlformats.org/officeDocument/2006/relationships/tags" Target="../tags/tag106.xml"/><Relationship Id="rId19" Type="http://schemas.openxmlformats.org/officeDocument/2006/relationships/image" Target="../media/image76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image" Target="../media/image79.png"/><Relationship Id="rId27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notesSlide" Target="../notesSlides/notesSlide11.xml"/><Relationship Id="rId18" Type="http://schemas.openxmlformats.org/officeDocument/2006/relationships/image" Target="../media/image89.png"/><Relationship Id="rId3" Type="http://schemas.openxmlformats.org/officeDocument/2006/relationships/tags" Target="../tags/tag113.xml"/><Relationship Id="rId21" Type="http://schemas.openxmlformats.org/officeDocument/2006/relationships/image" Target="../media/image92.png"/><Relationship Id="rId7" Type="http://schemas.openxmlformats.org/officeDocument/2006/relationships/tags" Target="../tags/tag11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75.png"/><Relationship Id="rId2" Type="http://schemas.openxmlformats.org/officeDocument/2006/relationships/tags" Target="../tags/tag112.xml"/><Relationship Id="rId16" Type="http://schemas.openxmlformats.org/officeDocument/2006/relationships/image" Target="../media/image74.png"/><Relationship Id="rId20" Type="http://schemas.openxmlformats.org/officeDocument/2006/relationships/image" Target="../media/image91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image" Target="../media/image88.png"/><Relationship Id="rId10" Type="http://schemas.openxmlformats.org/officeDocument/2006/relationships/tags" Target="../tags/tag120.xml"/><Relationship Id="rId19" Type="http://schemas.openxmlformats.org/officeDocument/2006/relationships/image" Target="../media/image90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87.png"/><Relationship Id="rId18" Type="http://schemas.openxmlformats.org/officeDocument/2006/relationships/image" Target="../media/image94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notesSlide" Target="../notesSlides/notesSlide12.xml"/><Relationship Id="rId17" Type="http://schemas.openxmlformats.org/officeDocument/2006/relationships/image" Target="../media/image89.png"/><Relationship Id="rId2" Type="http://schemas.openxmlformats.org/officeDocument/2006/relationships/tags" Target="../tags/tag123.xml"/><Relationship Id="rId16" Type="http://schemas.openxmlformats.org/officeDocument/2006/relationships/image" Target="../media/image93.png"/><Relationship Id="rId20" Type="http://schemas.openxmlformats.org/officeDocument/2006/relationships/image" Target="../media/image95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26.xml"/><Relationship Id="rId15" Type="http://schemas.openxmlformats.org/officeDocument/2006/relationships/image" Target="../media/image75.png"/><Relationship Id="rId10" Type="http://schemas.openxmlformats.org/officeDocument/2006/relationships/tags" Target="../tags/tag131.xml"/><Relationship Id="rId19" Type="http://schemas.openxmlformats.org/officeDocument/2006/relationships/image" Target="../media/image90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microsoft.com/office/2007/relationships/hdphoto" Target="../media/hdphoto1.wdp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96.png"/><Relationship Id="rId18" Type="http://schemas.openxmlformats.org/officeDocument/2006/relationships/image" Target="../media/image99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88.png"/><Relationship Id="rId17" Type="http://schemas.openxmlformats.org/officeDocument/2006/relationships/image" Target="../media/image84.png"/><Relationship Id="rId2" Type="http://schemas.openxmlformats.org/officeDocument/2006/relationships/tags" Target="../tags/tag133.xml"/><Relationship Id="rId16" Type="http://schemas.openxmlformats.org/officeDocument/2006/relationships/image" Target="../media/image85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136.xml"/><Relationship Id="rId15" Type="http://schemas.openxmlformats.org/officeDocument/2006/relationships/image" Target="../media/image98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00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43.xml"/><Relationship Id="rId7" Type="http://schemas.openxmlformats.org/officeDocument/2006/relationships/image" Target="../media/image10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47.xml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10.png"/><Relationship Id="rId5" Type="http://schemas.openxmlformats.org/officeDocument/2006/relationships/tags" Target="../tags/tag149.xml"/><Relationship Id="rId10" Type="http://schemas.openxmlformats.org/officeDocument/2006/relationships/image" Target="../media/image109.png"/><Relationship Id="rId4" Type="http://schemas.openxmlformats.org/officeDocument/2006/relationships/tags" Target="../tags/tag148.xml"/><Relationship Id="rId9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114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image" Target="../media/image118.png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image" Target="../media/image117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image" Target="../media/image116.png"/><Relationship Id="rId5" Type="http://schemas.openxmlformats.org/officeDocument/2006/relationships/tags" Target="../tags/tag157.xml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tags" Target="../tags/tag156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123.png"/><Relationship Id="rId5" Type="http://schemas.openxmlformats.org/officeDocument/2006/relationships/tags" Target="../tags/tag166.xml"/><Relationship Id="rId10" Type="http://schemas.openxmlformats.org/officeDocument/2006/relationships/image" Target="../media/image111.png"/><Relationship Id="rId4" Type="http://schemas.openxmlformats.org/officeDocument/2006/relationships/tags" Target="../tags/tag165.xml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125.pn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124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122.png"/><Relationship Id="rId5" Type="http://schemas.openxmlformats.org/officeDocument/2006/relationships/tags" Target="../tags/tag172.xml"/><Relationship Id="rId15" Type="http://schemas.openxmlformats.org/officeDocument/2006/relationships/image" Target="../media/image123.png"/><Relationship Id="rId10" Type="http://schemas.openxmlformats.org/officeDocument/2006/relationships/image" Target="../media/image121.png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128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2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34.png"/><Relationship Id="rId26" Type="http://schemas.openxmlformats.org/officeDocument/2006/relationships/image" Target="../media/image141.png"/><Relationship Id="rId3" Type="http://schemas.openxmlformats.org/officeDocument/2006/relationships/tags" Target="../tags/tag184.xml"/><Relationship Id="rId21" Type="http://schemas.openxmlformats.org/officeDocument/2006/relationships/image" Target="../media/image137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image" Target="../media/image133.png"/><Relationship Id="rId25" Type="http://schemas.openxmlformats.org/officeDocument/2006/relationships/image" Target="../media/image140.png"/><Relationship Id="rId2" Type="http://schemas.openxmlformats.org/officeDocument/2006/relationships/tags" Target="../tags/tag183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image" Target="../media/image139.png"/><Relationship Id="rId5" Type="http://schemas.openxmlformats.org/officeDocument/2006/relationships/tags" Target="../tags/tag186.xml"/><Relationship Id="rId15" Type="http://schemas.openxmlformats.org/officeDocument/2006/relationships/image" Target="../media/image131.png"/><Relationship Id="rId23" Type="http://schemas.openxmlformats.org/officeDocument/2006/relationships/image" Target="../media/image138.png"/><Relationship Id="rId10" Type="http://schemas.openxmlformats.org/officeDocument/2006/relationships/tags" Target="../tags/tag191.xml"/><Relationship Id="rId19" Type="http://schemas.openxmlformats.org/officeDocument/2006/relationships/image" Target="../media/image135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notesSlide" Target="../notesSlides/notesSlide16.xml"/><Relationship Id="rId22" Type="http://schemas.openxmlformats.org/officeDocument/2006/relationships/image" Target="../media/image109.png"/><Relationship Id="rId27" Type="http://schemas.openxmlformats.org/officeDocument/2006/relationships/image" Target="../media/image1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4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tags" Target="../tags/tag199.xml"/><Relationship Id="rId7" Type="http://schemas.openxmlformats.org/officeDocument/2006/relationships/image" Target="../media/image149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14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0.xml"/><Relationship Id="rId9" Type="http://schemas.openxmlformats.org/officeDocument/2006/relationships/image" Target="../media/image1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52.emf"/><Relationship Id="rId18" Type="http://schemas.openxmlformats.org/officeDocument/2006/relationships/image" Target="../media/image157.png"/><Relationship Id="rId3" Type="http://schemas.openxmlformats.org/officeDocument/2006/relationships/tags" Target="../tags/tag202.xml"/><Relationship Id="rId21" Type="http://schemas.openxmlformats.org/officeDocument/2006/relationships/image" Target="../media/image160.png"/><Relationship Id="rId7" Type="http://schemas.openxmlformats.org/officeDocument/2006/relationships/tags" Target="../tags/tag206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56.png"/><Relationship Id="rId2" Type="http://schemas.openxmlformats.org/officeDocument/2006/relationships/tags" Target="../tags/tag201.xml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0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04.xml"/><Relationship Id="rId15" Type="http://schemas.openxmlformats.org/officeDocument/2006/relationships/image" Target="../media/image154.png"/><Relationship Id="rId10" Type="http://schemas.openxmlformats.org/officeDocument/2006/relationships/tags" Target="../tags/tag209.xml"/><Relationship Id="rId19" Type="http://schemas.openxmlformats.org/officeDocument/2006/relationships/image" Target="../media/image158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image" Target="../media/image162.emf"/><Relationship Id="rId3" Type="http://schemas.openxmlformats.org/officeDocument/2006/relationships/tags" Target="../tags/tag211.xml"/><Relationship Id="rId21" Type="http://schemas.openxmlformats.org/officeDocument/2006/relationships/image" Target="../media/image166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oleObject" Target="../embeddings/oleObject2.bin"/><Relationship Id="rId2" Type="http://schemas.openxmlformats.org/officeDocument/2006/relationships/tags" Target="../tags/tag210.xml"/><Relationship Id="rId16" Type="http://schemas.openxmlformats.org/officeDocument/2006/relationships/image" Target="../media/image163.png"/><Relationship Id="rId20" Type="http://schemas.openxmlformats.org/officeDocument/2006/relationships/image" Target="../media/image165.png"/><Relationship Id="rId1" Type="http://schemas.openxmlformats.org/officeDocument/2006/relationships/vmlDrawing" Target="../drawings/vmlDrawing2.v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168.png"/><Relationship Id="rId5" Type="http://schemas.openxmlformats.org/officeDocument/2006/relationships/tags" Target="../tags/tag213.xml"/><Relationship Id="rId15" Type="http://schemas.openxmlformats.org/officeDocument/2006/relationships/notesSlide" Target="../notesSlides/notesSlide18.xml"/><Relationship Id="rId23" Type="http://schemas.openxmlformats.org/officeDocument/2006/relationships/image" Target="../media/image167.png"/><Relationship Id="rId10" Type="http://schemas.openxmlformats.org/officeDocument/2006/relationships/tags" Target="../tags/tag218.xml"/><Relationship Id="rId19" Type="http://schemas.openxmlformats.org/officeDocument/2006/relationships/image" Target="../media/image164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22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2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171.png"/><Relationship Id="rId5" Type="http://schemas.openxmlformats.org/officeDocument/2006/relationships/tags" Target="../tags/tag226.xml"/><Relationship Id="rId10" Type="http://schemas.openxmlformats.org/officeDocument/2006/relationships/image" Target="../media/image170.png"/><Relationship Id="rId4" Type="http://schemas.openxmlformats.org/officeDocument/2006/relationships/tags" Target="../tags/tag225.xml"/><Relationship Id="rId9" Type="http://schemas.openxmlformats.org/officeDocument/2006/relationships/image" Target="../media/image16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tags" Target="../tags/tag230.xml"/><Relationship Id="rId7" Type="http://schemas.openxmlformats.org/officeDocument/2006/relationships/image" Target="../media/image174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73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1.png"/><Relationship Id="rId3" Type="http://schemas.openxmlformats.org/officeDocument/2006/relationships/tags" Target="../tags/tag233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170.pn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0.png"/><Relationship Id="rId5" Type="http://schemas.openxmlformats.org/officeDocument/2006/relationships/tags" Target="../tags/tag235.xml"/><Relationship Id="rId10" Type="http://schemas.openxmlformats.org/officeDocument/2006/relationships/image" Target="../media/image179.png"/><Relationship Id="rId4" Type="http://schemas.openxmlformats.org/officeDocument/2006/relationships/tags" Target="../tags/tag234.xml"/><Relationship Id="rId9" Type="http://schemas.openxmlformats.org/officeDocument/2006/relationships/image" Target="../media/image1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6.png"/><Relationship Id="rId5" Type="http://schemas.openxmlformats.org/officeDocument/2006/relationships/tags" Target="../tags/tag16.xml"/><Relationship Id="rId10" Type="http://schemas.openxmlformats.org/officeDocument/2006/relationships/image" Target="../media/image15.png"/><Relationship Id="rId4" Type="http://schemas.openxmlformats.org/officeDocument/2006/relationships/tags" Target="../tags/tag15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1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20.png"/><Relationship Id="rId2" Type="http://schemas.openxmlformats.org/officeDocument/2006/relationships/tags" Target="../tags/tag19.xml"/><Relationship Id="rId16" Type="http://schemas.openxmlformats.org/officeDocument/2006/relationships/image" Target="../media/image24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9.png"/><Relationship Id="rId5" Type="http://schemas.openxmlformats.org/officeDocument/2006/relationships/tags" Target="../tags/tag22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28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27.xml"/><Relationship Id="rId16" Type="http://schemas.openxmlformats.org/officeDocument/2006/relationships/image" Target="../media/image31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6.png"/><Relationship Id="rId5" Type="http://schemas.openxmlformats.org/officeDocument/2006/relationships/tags" Target="../tags/tag30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ле 2"/>
          <p:cNvSpPr txBox="1">
            <a:spLocks noChangeArrowheads="1"/>
          </p:cNvSpPr>
          <p:nvPr/>
        </p:nvSpPr>
        <p:spPr bwMode="auto">
          <a:xfrm>
            <a:off x="123124" y="263550"/>
            <a:ext cx="895187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Numerical Solution of the Spectral </a:t>
            </a:r>
            <a:r>
              <a:rPr lang="en-US" sz="2600" b="1" dirty="0" smtClean="0">
                <a:solidFill>
                  <a:srgbClr val="C00000"/>
                </a:solidFill>
              </a:rPr>
              <a:t>Problem</a:t>
            </a:r>
          </a:p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and BFKL at Next-to-Next-to-Leading Order in </a:t>
            </a:r>
            <a:r>
              <a:rPr lang="en-US" sz="2600" b="1" dirty="0">
                <a:solidFill>
                  <a:srgbClr val="C00000"/>
                </a:solidFill>
              </a:rPr>
              <a:t>N=4 SYM</a:t>
            </a:r>
            <a:endParaRPr lang="ru-RU" sz="2600" b="1">
              <a:solidFill>
                <a:srgbClr val="C00000"/>
              </a:solidFill>
            </a:endParaRPr>
          </a:p>
        </p:txBody>
      </p:sp>
      <p:sp>
        <p:nvSpPr>
          <p:cNvPr id="8196" name="Поле 4"/>
          <p:cNvSpPr txBox="1">
            <a:spLocks noChangeArrowheads="1"/>
          </p:cNvSpPr>
          <p:nvPr/>
        </p:nvSpPr>
        <p:spPr bwMode="auto">
          <a:xfrm>
            <a:off x="2615177" y="1700808"/>
            <a:ext cx="39677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00" dirty="0" err="1" smtClean="0"/>
              <a:t>Fedor</a:t>
            </a:r>
            <a:r>
              <a:rPr lang="en-US" sz="2600" smtClean="0"/>
              <a:t> Levkovich-Maslyuk</a:t>
            </a:r>
            <a:endParaRPr lang="ru-RU" sz="2600" smtClean="0"/>
          </a:p>
        </p:txBody>
      </p:sp>
      <p:sp>
        <p:nvSpPr>
          <p:cNvPr id="5" name="Поле 4"/>
          <p:cNvSpPr txBox="1">
            <a:spLocks noChangeArrowheads="1"/>
          </p:cNvSpPr>
          <p:nvPr/>
        </p:nvSpPr>
        <p:spPr bwMode="auto">
          <a:xfrm>
            <a:off x="2838604" y="2161313"/>
            <a:ext cx="352089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00" smtClean="0"/>
              <a:t>King’s College London</a:t>
            </a:r>
            <a:endParaRPr lang="ru-RU" sz="2600" smtClean="0"/>
          </a:p>
        </p:txBody>
      </p:sp>
      <p:sp>
        <p:nvSpPr>
          <p:cNvPr id="9" name="Поле 4"/>
          <p:cNvSpPr txBox="1">
            <a:spLocks noChangeArrowheads="1"/>
          </p:cNvSpPr>
          <p:nvPr/>
        </p:nvSpPr>
        <p:spPr bwMode="auto">
          <a:xfrm>
            <a:off x="1476215" y="3318083"/>
            <a:ext cx="64375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b</a:t>
            </a:r>
            <a:r>
              <a:rPr lang="en-US" sz="2400" smtClean="0"/>
              <a:t>ased on</a:t>
            </a:r>
          </a:p>
          <a:p>
            <a:r>
              <a:rPr lang="en-US" sz="2400" smtClean="0">
                <a:solidFill>
                  <a:srgbClr val="0000FF"/>
                </a:solidFill>
              </a:rPr>
              <a:t>arXiv:1504.06640 </a:t>
            </a:r>
            <a:r>
              <a:rPr lang="en-US" sz="2400" smtClean="0"/>
              <a:t>[N. Gromov</a:t>
            </a:r>
            <a:r>
              <a:rPr lang="en-US" sz="2400"/>
              <a:t>, FLM, </a:t>
            </a:r>
            <a:r>
              <a:rPr lang="en-US" sz="2400" smtClean="0"/>
              <a:t>G. Sizov]</a:t>
            </a:r>
          </a:p>
          <a:p>
            <a:r>
              <a:rPr lang="en-US" sz="2400" smtClean="0">
                <a:solidFill>
                  <a:srgbClr val="0000FF"/>
                </a:solidFill>
              </a:rPr>
              <a:t>arXiv:1507.04010 </a:t>
            </a:r>
            <a:r>
              <a:rPr lang="en-US" sz="2400" smtClean="0"/>
              <a:t>[N</a:t>
            </a:r>
            <a:r>
              <a:rPr lang="en-US" sz="2400"/>
              <a:t>. Gromov, FLM, G. </a:t>
            </a:r>
            <a:r>
              <a:rPr lang="en-US" sz="2400" smtClean="0"/>
              <a:t>Sizov]</a:t>
            </a:r>
            <a:endParaRPr lang="en-US" sz="2400">
              <a:solidFill>
                <a:srgbClr val="0000FF"/>
              </a:solidFill>
            </a:endParaRPr>
          </a:p>
          <a:p>
            <a:r>
              <a:rPr lang="en-US" sz="2400" smtClean="0">
                <a:solidFill>
                  <a:srgbClr val="0000FF"/>
                </a:solidFill>
              </a:rPr>
              <a:t>arXiv:1510.02098 </a:t>
            </a:r>
            <a:r>
              <a:rPr lang="en-US" sz="2400" smtClean="0"/>
              <a:t>[</a:t>
            </a:r>
            <a:r>
              <a:rPr lang="en-US" sz="2400"/>
              <a:t>N. Gromov, </a:t>
            </a:r>
            <a:r>
              <a:rPr lang="en-US" sz="2400" smtClean="0"/>
              <a:t>FLM]</a:t>
            </a:r>
            <a:endParaRPr lang="en-US" sz="2400">
              <a:solidFill>
                <a:srgbClr val="0000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4" y="5769429"/>
            <a:ext cx="1043889" cy="69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19" y="5834442"/>
            <a:ext cx="1321611" cy="561467"/>
          </a:xfrm>
          <a:prstGeom prst="rect">
            <a:avLst/>
          </a:prstGeom>
        </p:spPr>
      </p:pic>
      <p:pic>
        <p:nvPicPr>
          <p:cNvPr id="12" name="Picture 2" descr="C:\Fedya\Dropbox\FedyaCommon\ads_cft_integrability\conferences &amp; seminars\king's college february 2014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67" y="5472184"/>
            <a:ext cx="1103727" cy="106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512" y="836712"/>
            <a:ext cx="6021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QSC may be viewed as a quantum version</a:t>
            </a:r>
          </a:p>
          <a:p>
            <a:r>
              <a:rPr lang="en-US" sz="2400" smtClean="0"/>
              <a:t>of the classical algebraic curve</a:t>
            </a:r>
            <a:endParaRPr lang="ru-RU" sz="2400"/>
          </a:p>
        </p:txBody>
      </p:sp>
      <p:sp>
        <p:nvSpPr>
          <p:cNvPr id="16" name="TextBox 15"/>
          <p:cNvSpPr txBox="1"/>
          <p:nvPr/>
        </p:nvSpPr>
        <p:spPr>
          <a:xfrm>
            <a:off x="222279" y="2062009"/>
            <a:ext cx="496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But also has clear algebraic origins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64455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403648" y="759768"/>
            <a:ext cx="6120680" cy="63878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7656" y="798761"/>
            <a:ext cx="5657605" cy="50686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2704" y="44624"/>
            <a:ext cx="5918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C00000"/>
                </a:solidFill>
              </a:rPr>
              <a:t>Integrability at weak coupling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924944"/>
            <a:ext cx="2666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Theory is conformal</a:t>
            </a:r>
            <a:endParaRPr lang="ru-RU" sz="2200"/>
          </a:p>
        </p:txBody>
      </p:sp>
      <p:pic>
        <p:nvPicPr>
          <p:cNvPr id="25" name="Рисунок 2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949"/>
            <a:ext cx="1545208" cy="3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347864" y="2030211"/>
            <a:ext cx="34804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solidFill>
                  <a:schemeClr val="tx2"/>
                </a:solidFill>
              </a:rPr>
              <a:t>is fixed – ‘t Hooft coupling</a:t>
            </a:r>
            <a:endParaRPr lang="ru-RU" sz="2200">
              <a:solidFill>
                <a:schemeClr val="tx2"/>
              </a:solidFill>
            </a:endParaRPr>
          </a:p>
        </p:txBody>
      </p:sp>
      <p:pic>
        <p:nvPicPr>
          <p:cNvPr id="29" name="Рисунок 2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01058"/>
            <a:ext cx="1081288" cy="2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478901" y="1987679"/>
            <a:ext cx="263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,</a:t>
            </a:r>
            <a:endParaRPr lang="ru-RU" sz="2200"/>
          </a:p>
        </p:txBody>
      </p:sp>
      <p:pic>
        <p:nvPicPr>
          <p:cNvPr id="55" name="Рисунок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94" y="2938811"/>
            <a:ext cx="4129877" cy="6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739633" y="3894147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+ permutations</a:t>
            </a:r>
            <a:endParaRPr lang="ru-RU" sz="2000" b="1">
              <a:solidFill>
                <a:srgbClr val="C00000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6" y="1660699"/>
            <a:ext cx="141605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979712" y="1556792"/>
            <a:ext cx="1628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in adjoint of</a:t>
            </a:r>
            <a:endParaRPr lang="ru-RU" sz="2200"/>
          </a:p>
        </p:txBody>
      </p:sp>
      <p:pic>
        <p:nvPicPr>
          <p:cNvPr id="70" name="Рисунок 6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32" y="1628800"/>
            <a:ext cx="949976" cy="3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3" name="Стрелка вправо 72"/>
          <p:cNvSpPr/>
          <p:nvPr/>
        </p:nvSpPr>
        <p:spPr>
          <a:xfrm>
            <a:off x="3195501" y="3034702"/>
            <a:ext cx="658237" cy="26193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29061" y="5063108"/>
            <a:ext cx="3494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At 1 loop – eigenvalues of</a:t>
            </a:r>
          </a:p>
          <a:p>
            <a:r>
              <a:rPr lang="en-US" sz="2200" smtClean="0"/>
              <a:t>integrable XXX spin chain!</a:t>
            </a:r>
            <a:endParaRPr lang="ru-RU" sz="2200"/>
          </a:p>
        </p:txBody>
      </p:sp>
      <p:pic>
        <p:nvPicPr>
          <p:cNvPr id="32" name="Рисунок 52" descr="sstmp.bmp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365104"/>
            <a:ext cx="34829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7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80312" y="6165304"/>
            <a:ext cx="1677062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Minahan, Zarembo 2002</a:t>
            </a:r>
          </a:p>
        </p:txBody>
      </p:sp>
      <p:pic>
        <p:nvPicPr>
          <p:cNvPr id="6" name="Picture 5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04184"/>
            <a:ext cx="19685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1371" y="3477136"/>
            <a:ext cx="655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e.g.</a:t>
            </a:r>
            <a:endParaRPr lang="ru-RU" sz="220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9" y="5904399"/>
            <a:ext cx="2699859" cy="76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Picture 23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2" y="3936648"/>
            <a:ext cx="63246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8" grpId="0"/>
      <p:bldP spid="33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99739" y="107921"/>
            <a:ext cx="6944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C00000"/>
                </a:solidFill>
              </a:rPr>
              <a:t>Q-functions for the XXX spin chain</a:t>
            </a:r>
            <a:endParaRPr lang="ru-RU" sz="3200" b="1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4" y="2923783"/>
            <a:ext cx="7540932" cy="39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2" y="1628800"/>
            <a:ext cx="25527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3528" y="980728"/>
            <a:ext cx="3732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Two polynomial Q-functions:</a:t>
            </a:r>
            <a:endParaRPr lang="ru-RU" sz="2200"/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37421"/>
            <a:ext cx="8763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3528" y="2276872"/>
            <a:ext cx="1723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QQ-relation:</a:t>
            </a:r>
            <a:endParaRPr lang="ru-RU" sz="2200"/>
          </a:p>
        </p:txBody>
      </p:sp>
      <p:sp>
        <p:nvSpPr>
          <p:cNvPr id="30" name="TextBox 29"/>
          <p:cNvSpPr txBox="1"/>
          <p:nvPr/>
        </p:nvSpPr>
        <p:spPr>
          <a:xfrm>
            <a:off x="391147" y="3595663"/>
            <a:ext cx="2308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200" smtClean="0"/>
              <a:t>Polynomiality</a:t>
            </a:r>
          </a:p>
          <a:p>
            <a:pPr marL="457200" indent="-457200">
              <a:buAutoNum type="arabicParenR"/>
            </a:pPr>
            <a:r>
              <a:rPr lang="en-US" sz="2200" smtClean="0"/>
              <a:t>QQ-relation</a:t>
            </a:r>
            <a:endParaRPr lang="ru-RU" sz="2200"/>
          </a:p>
        </p:txBody>
      </p:sp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89" y="4586422"/>
            <a:ext cx="4479481" cy="11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3538" y="5949280"/>
            <a:ext cx="6144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solidFill>
                  <a:srgbClr val="0000FF"/>
                </a:solidFill>
              </a:rPr>
              <a:t>What are the analytical properties in AdS/CFT ?</a:t>
            </a:r>
            <a:endParaRPr lang="ru-RU" sz="220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1803" y="3926230"/>
            <a:ext cx="821572" cy="2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36316" y="3790201"/>
            <a:ext cx="23038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Bethe equations!</a:t>
            </a:r>
            <a:endParaRPr lang="ru-RU" sz="2200"/>
          </a:p>
        </p:txBody>
      </p:sp>
      <p:sp>
        <p:nvSpPr>
          <p:cNvPr id="16" name="Стрелка вправо 72"/>
          <p:cNvSpPr/>
          <p:nvPr/>
        </p:nvSpPr>
        <p:spPr>
          <a:xfrm>
            <a:off x="3018577" y="3907265"/>
            <a:ext cx="598397" cy="238119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52144"/>
            <a:ext cx="1917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44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 txBox="1">
            <a:spLocks/>
          </p:cNvSpPr>
          <p:nvPr/>
        </p:nvSpPr>
        <p:spPr>
          <a:xfrm>
            <a:off x="467544" y="-243408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6076B4">
                      <a:tint val="73000"/>
                      <a:satMod val="145000"/>
                    </a:srgbClr>
                  </a:gs>
                  <a:gs pos="73000">
                    <a:srgbClr val="6076B4">
                      <a:tint val="73000"/>
                      <a:satMod val="145000"/>
                    </a:srgbClr>
                  </a:gs>
                  <a:gs pos="100000">
                    <a:srgbClr val="6076B4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j-ea"/>
              <a:cs typeface="+mj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584234" y="3717156"/>
            <a:ext cx="2267686" cy="1800076"/>
            <a:chOff x="1584234" y="3573140"/>
            <a:chExt cx="2267686" cy="1800076"/>
          </a:xfrm>
        </p:grpSpPr>
        <p:grpSp>
          <p:nvGrpSpPr>
            <p:cNvPr id="80" name="Groupe 25"/>
            <p:cNvGrpSpPr/>
            <p:nvPr/>
          </p:nvGrpSpPr>
          <p:grpSpPr>
            <a:xfrm>
              <a:off x="1584234" y="4005064"/>
              <a:ext cx="2267686" cy="1368152"/>
              <a:chOff x="602614" y="1360485"/>
              <a:chExt cx="2267686" cy="1584176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778865" y="1360485"/>
                <a:ext cx="1848919" cy="1584176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circle">
                  <a:fillToRect l="100000" t="100000"/>
                </a:path>
              </a:gradFill>
              <a:ln w="95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smtClean="0">
                  <a:solidFill>
                    <a:srgbClr val="333399"/>
                  </a:solidFill>
                </a:endParaRPr>
              </a:p>
            </p:txBody>
          </p:sp>
          <p:cxnSp>
            <p:nvCxnSpPr>
              <p:cNvPr id="85" name="直線矢印コネクタ 8"/>
              <p:cNvCxnSpPr/>
              <p:nvPr/>
            </p:nvCxnSpPr>
            <p:spPr bwMode="auto">
              <a:xfrm flipV="1">
                <a:off x="602614" y="2099360"/>
                <a:ext cx="2267686" cy="2093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6" name="直線矢印コネクタ 14"/>
              <p:cNvCxnSpPr/>
              <p:nvPr/>
            </p:nvCxnSpPr>
            <p:spPr bwMode="auto">
              <a:xfrm flipV="1">
                <a:off x="1394702" y="2109825"/>
                <a:ext cx="630304" cy="1046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pic>
          <p:nvPicPr>
            <p:cNvPr id="87" name="Picture 86"/>
            <p:cNvPicPr>
              <a:picLocks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657" y="3573140"/>
              <a:ext cx="3175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88" name="Picture 87"/>
            <p:cNvPicPr>
              <a:picLocks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853" y="4375104"/>
              <a:ext cx="1201573" cy="169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1619672" y="1396844"/>
            <a:ext cx="2267686" cy="1908718"/>
            <a:chOff x="1619672" y="964796"/>
            <a:chExt cx="2267686" cy="1908718"/>
          </a:xfrm>
        </p:grpSpPr>
        <p:grpSp>
          <p:nvGrpSpPr>
            <p:cNvPr id="64" name="Group 63"/>
            <p:cNvGrpSpPr/>
            <p:nvPr/>
          </p:nvGrpSpPr>
          <p:grpSpPr>
            <a:xfrm>
              <a:off x="1619672" y="1373888"/>
              <a:ext cx="2267686" cy="1499626"/>
              <a:chOff x="3456442" y="3081502"/>
              <a:chExt cx="2267686" cy="149962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456442" y="3081502"/>
                <a:ext cx="2267686" cy="1499626"/>
                <a:chOff x="1564737" y="4803423"/>
                <a:chExt cx="2267686" cy="149962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1740988" y="4803423"/>
                  <a:ext cx="1848919" cy="149962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endParaRPr>
                </a:p>
              </p:txBody>
            </p:sp>
            <p:cxnSp>
              <p:nvCxnSpPr>
                <p:cNvPr id="76" name="直線矢印コネクタ 8"/>
                <p:cNvCxnSpPr/>
                <p:nvPr/>
              </p:nvCxnSpPr>
              <p:spPr bwMode="auto">
                <a:xfrm flipV="1">
                  <a:off x="1564737" y="5507279"/>
                  <a:ext cx="2267686" cy="18076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66" name="直線矢印コネクタ 14"/>
              <p:cNvCxnSpPr/>
              <p:nvPr/>
            </p:nvCxnSpPr>
            <p:spPr bwMode="auto">
              <a:xfrm flipV="1">
                <a:off x="4229728" y="3799053"/>
                <a:ext cx="630304" cy="9037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67" name="直線矢印コネクタ 14"/>
              <p:cNvCxnSpPr/>
              <p:nvPr/>
            </p:nvCxnSpPr>
            <p:spPr bwMode="auto">
              <a:xfrm flipV="1">
                <a:off x="4231010" y="4092947"/>
                <a:ext cx="630304" cy="9037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68" name="直線矢印コネクタ 14"/>
              <p:cNvCxnSpPr/>
              <p:nvPr/>
            </p:nvCxnSpPr>
            <p:spPr bwMode="auto">
              <a:xfrm flipV="1">
                <a:off x="4231010" y="4362417"/>
                <a:ext cx="630304" cy="9037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pic>
            <p:nvPicPr>
              <p:cNvPr id="70" name="Picture 69"/>
              <p:cNvPicPr>
                <a:picLocks/>
              </p:cNvPicPr>
              <p:nvPr>
                <p:custDataLst>
                  <p:tags r:id="rId20"/>
                </p:custDataLst>
              </p:nvPr>
            </p:nvPicPr>
            <p:blipFill>
              <a:blip r:embed="rId2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446" y="3134618"/>
                <a:ext cx="2286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71" name="Picture 70"/>
              <p:cNvPicPr>
                <a:picLocks/>
              </p:cNvPicPr>
              <p:nvPr>
                <p:custDataLst>
                  <p:tags r:id="rId21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4191" y="3547796"/>
                <a:ext cx="1201573" cy="169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cxnSp>
            <p:nvCxnSpPr>
              <p:cNvPr id="72" name="Straight Arrow Connector 71"/>
              <p:cNvCxnSpPr/>
              <p:nvPr/>
            </p:nvCxnSpPr>
            <p:spPr>
              <a:xfrm>
                <a:off x="5004048" y="3780904"/>
                <a:ext cx="0" cy="2757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4" name="Picture 73"/>
              <p:cNvPicPr>
                <a:picLocks/>
              </p:cNvPicPr>
              <p:nvPr>
                <p:custDataLst>
                  <p:tags r:id="rId22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7178" y="3864858"/>
                <a:ext cx="50800" cy="12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pic>
          <p:nvPicPr>
            <p:cNvPr id="9" name="Picture 8"/>
            <p:cNvPicPr>
              <a:picLocks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214" y="964796"/>
              <a:ext cx="356180" cy="28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grpSp>
          <p:nvGrpSpPr>
            <p:cNvPr id="126" name="Group 125"/>
            <p:cNvGrpSpPr/>
            <p:nvPr/>
          </p:nvGrpSpPr>
          <p:grpSpPr>
            <a:xfrm>
              <a:off x="2044694" y="1871752"/>
              <a:ext cx="727106" cy="444623"/>
              <a:chOff x="3947160" y="4581128"/>
              <a:chExt cx="727106" cy="444623"/>
            </a:xfrm>
          </p:grpSpPr>
          <p:sp>
            <p:nvSpPr>
              <p:cNvPr id="127" name="Freeform 126"/>
              <p:cNvSpPr/>
              <p:nvPr/>
            </p:nvSpPr>
            <p:spPr>
              <a:xfrm>
                <a:off x="4053840" y="4581128"/>
                <a:ext cx="533400" cy="211852"/>
              </a:xfrm>
              <a:custGeom>
                <a:avLst/>
                <a:gdLst>
                  <a:gd name="connsiteX0" fmla="*/ 0 w 533400"/>
                  <a:gd name="connsiteY0" fmla="*/ 335299 h 335299"/>
                  <a:gd name="connsiteX1" fmla="*/ 304800 w 533400"/>
                  <a:gd name="connsiteY1" fmla="*/ 19 h 335299"/>
                  <a:gd name="connsiteX2" fmla="*/ 533400 w 533400"/>
                  <a:gd name="connsiteY2" fmla="*/ 320059 h 33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3400" h="335299">
                    <a:moveTo>
                      <a:pt x="0" y="335299"/>
                    </a:moveTo>
                    <a:cubicBezTo>
                      <a:pt x="107950" y="168929"/>
                      <a:pt x="215900" y="2559"/>
                      <a:pt x="304800" y="19"/>
                    </a:cubicBezTo>
                    <a:cubicBezTo>
                      <a:pt x="393700" y="-2521"/>
                      <a:pt x="504190" y="248939"/>
                      <a:pt x="533400" y="320059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4061460" y="4792980"/>
                <a:ext cx="612806" cy="205767"/>
              </a:xfrm>
              <a:custGeom>
                <a:avLst/>
                <a:gdLst>
                  <a:gd name="connsiteX0" fmla="*/ 525780 w 612806"/>
                  <a:gd name="connsiteY0" fmla="*/ 0 h 205767"/>
                  <a:gd name="connsiteX1" fmla="*/ 609600 w 612806"/>
                  <a:gd name="connsiteY1" fmla="*/ 129540 h 205767"/>
                  <a:gd name="connsiteX2" fmla="*/ 426720 w 612806"/>
                  <a:gd name="connsiteY2" fmla="*/ 205740 h 205767"/>
                  <a:gd name="connsiteX3" fmla="*/ 0 w 612806"/>
                  <a:gd name="connsiteY3" fmla="*/ 121920 h 20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2806" h="205767">
                    <a:moveTo>
                      <a:pt x="525780" y="0"/>
                    </a:moveTo>
                    <a:cubicBezTo>
                      <a:pt x="575945" y="47625"/>
                      <a:pt x="626110" y="95250"/>
                      <a:pt x="609600" y="129540"/>
                    </a:cubicBezTo>
                    <a:cubicBezTo>
                      <a:pt x="593090" y="163830"/>
                      <a:pt x="528320" y="207010"/>
                      <a:pt x="426720" y="205740"/>
                    </a:cubicBezTo>
                    <a:cubicBezTo>
                      <a:pt x="325120" y="204470"/>
                      <a:pt x="162560" y="163195"/>
                      <a:pt x="0" y="12192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9" name="Picture 128"/>
              <p:cNvPicPr>
                <a:picLocks/>
              </p:cNvPicPr>
              <p:nvPr>
                <p:custDataLst>
                  <p:tags r:id="rId19"/>
                </p:custDataLst>
              </p:nvPr>
            </p:nvPicPr>
            <p:blipFill>
              <a:blip r:embed="rId3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160" y="4838176"/>
                <a:ext cx="93788" cy="187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5436096" y="1727736"/>
            <a:ext cx="2267686" cy="1499626"/>
            <a:chOff x="5436096" y="1295688"/>
            <a:chExt cx="2267686" cy="1499626"/>
          </a:xfrm>
        </p:grpSpPr>
        <p:grpSp>
          <p:nvGrpSpPr>
            <p:cNvPr id="107" name="Group 106"/>
            <p:cNvGrpSpPr/>
            <p:nvPr/>
          </p:nvGrpSpPr>
          <p:grpSpPr>
            <a:xfrm>
              <a:off x="5436096" y="1295688"/>
              <a:ext cx="2267686" cy="1499626"/>
              <a:chOff x="3456442" y="2996952"/>
              <a:chExt cx="2267686" cy="1499626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3456442" y="2996952"/>
                <a:ext cx="2267686" cy="1499626"/>
                <a:chOff x="1564737" y="4718873"/>
                <a:chExt cx="2267686" cy="1499626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740988" y="4718873"/>
                  <a:ext cx="1848919" cy="149962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endParaRPr>
                </a:p>
              </p:txBody>
            </p:sp>
            <p:cxnSp>
              <p:nvCxnSpPr>
                <p:cNvPr id="124" name="直線矢印コネクタ 8"/>
                <p:cNvCxnSpPr/>
                <p:nvPr/>
              </p:nvCxnSpPr>
              <p:spPr bwMode="auto">
                <a:xfrm flipV="1">
                  <a:off x="1564737" y="5507279"/>
                  <a:ext cx="2267686" cy="18076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10" name="直線矢印コネクタ 14"/>
              <p:cNvCxnSpPr/>
              <p:nvPr/>
            </p:nvCxnSpPr>
            <p:spPr bwMode="auto">
              <a:xfrm flipV="1">
                <a:off x="4229728" y="3799053"/>
                <a:ext cx="630304" cy="9037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11" name="直線矢印コネクタ 14"/>
              <p:cNvCxnSpPr/>
              <p:nvPr/>
            </p:nvCxnSpPr>
            <p:spPr bwMode="auto">
              <a:xfrm flipV="1">
                <a:off x="4231010" y="3541119"/>
                <a:ext cx="630304" cy="9037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12" name="直線矢印コネクタ 14"/>
              <p:cNvCxnSpPr/>
              <p:nvPr/>
            </p:nvCxnSpPr>
            <p:spPr bwMode="auto">
              <a:xfrm flipV="1">
                <a:off x="4231010" y="3275947"/>
                <a:ext cx="630304" cy="9037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pic>
            <p:nvPicPr>
              <p:cNvPr id="113" name="Picture 112"/>
              <p:cNvPicPr>
                <a:picLocks/>
              </p:cNvPicPr>
              <p:nvPr>
                <p:custDataLst>
                  <p:tags r:id="rId16"/>
                </p:custDataLst>
              </p:nvPr>
            </p:nvPicPr>
            <p:blipFill>
              <a:blip r:embed="rId2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446" y="3134618"/>
                <a:ext cx="2286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114" name="Picture 113"/>
              <p:cNvPicPr>
                <a:picLocks/>
              </p:cNvPicPr>
              <p:nvPr>
                <p:custDataLst>
                  <p:tags r:id="rId17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1053" y="3952916"/>
                <a:ext cx="1201573" cy="169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cxnSp>
          <p:nvCxnSpPr>
            <p:cNvPr id="130" name="Straight Arrow Connector 129"/>
            <p:cNvCxnSpPr/>
            <p:nvPr/>
          </p:nvCxnSpPr>
          <p:spPr>
            <a:xfrm>
              <a:off x="6983702" y="1871752"/>
              <a:ext cx="0" cy="27579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32" y="1955706"/>
              <a:ext cx="50800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64" y="1298600"/>
            <a:ext cx="3556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400658" y="3717032"/>
            <a:ext cx="2267686" cy="1908718"/>
            <a:chOff x="5400658" y="3573016"/>
            <a:chExt cx="2267686" cy="1908718"/>
          </a:xfrm>
        </p:grpSpPr>
        <p:grpSp>
          <p:nvGrpSpPr>
            <p:cNvPr id="89" name="Group 88"/>
            <p:cNvGrpSpPr/>
            <p:nvPr/>
          </p:nvGrpSpPr>
          <p:grpSpPr>
            <a:xfrm>
              <a:off x="5400658" y="3982108"/>
              <a:ext cx="2267686" cy="1499626"/>
              <a:chOff x="3456442" y="3081502"/>
              <a:chExt cx="2267686" cy="1499626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3456442" y="3081502"/>
                <a:ext cx="2267686" cy="1499626"/>
                <a:chOff x="1564737" y="4803423"/>
                <a:chExt cx="2267686" cy="1499626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1740988" y="4803423"/>
                  <a:ext cx="1848919" cy="149962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endParaRPr>
                </a:p>
              </p:txBody>
            </p:sp>
            <p:cxnSp>
              <p:nvCxnSpPr>
                <p:cNvPr id="105" name="直線矢印コネクタ 8"/>
                <p:cNvCxnSpPr/>
                <p:nvPr/>
              </p:nvCxnSpPr>
              <p:spPr bwMode="auto">
                <a:xfrm flipV="1">
                  <a:off x="1564737" y="5507279"/>
                  <a:ext cx="2267686" cy="18076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91" name="直線矢印コネクタ 14"/>
              <p:cNvCxnSpPr/>
              <p:nvPr/>
            </p:nvCxnSpPr>
            <p:spPr bwMode="auto">
              <a:xfrm flipH="1">
                <a:off x="3613643" y="3795390"/>
                <a:ext cx="598317" cy="0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  <p:pic>
            <p:nvPicPr>
              <p:cNvPr id="100" name="Picture 99"/>
              <p:cNvPicPr>
                <a:picLocks/>
              </p:cNvPicPr>
              <p:nvPr>
                <p:custDataLst>
                  <p:tags r:id="rId13"/>
                </p:custDataLst>
              </p:nvPr>
            </p:nvPicPr>
            <p:blipFill>
              <a:blip r:embed="rId2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446" y="3134618"/>
                <a:ext cx="2286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101" name="Picture 100"/>
              <p:cNvPicPr>
                <a:picLocks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4191" y="3547796"/>
                <a:ext cx="1201573" cy="169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pic>
          <p:nvPicPr>
            <p:cNvPr id="106" name="Picture 105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3573016"/>
              <a:ext cx="356180" cy="28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cxnSp>
          <p:nvCxnSpPr>
            <p:cNvPr id="132" name="直線矢印コネクタ 14"/>
            <p:cNvCxnSpPr/>
            <p:nvPr/>
          </p:nvCxnSpPr>
          <p:spPr bwMode="auto">
            <a:xfrm flipH="1">
              <a:off x="6805530" y="4701441"/>
              <a:ext cx="620298" cy="0"/>
            </a:xfrm>
            <a:prstGeom prst="straightConnector1">
              <a:avLst/>
            </a:prstGeom>
            <a:solidFill>
              <a:srgbClr val="BBE0E3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pic>
        <p:nvPicPr>
          <p:cNvPr id="18" name="Picture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18" y="1338610"/>
            <a:ext cx="3683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1479220" y="5949280"/>
            <a:ext cx="2516716" cy="677923"/>
            <a:chOff x="1479220" y="5991437"/>
            <a:chExt cx="2516716" cy="677923"/>
          </a:xfrm>
        </p:grpSpPr>
        <p:pic>
          <p:nvPicPr>
            <p:cNvPr id="30" name="Picture 29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891" y="5991437"/>
              <a:ext cx="2321029" cy="220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141" name="Rectangle 3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79220" y="6299386"/>
              <a:ext cx="251671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6038" rIns="90488" bIns="46038">
              <a:spAutoFit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333399"/>
                  </a:solidFill>
                  <a:latin typeface="Times New Roman" pitchFamily="18" charset="0"/>
                </a:rPr>
                <a:t>Charges in S</a:t>
              </a:r>
              <a:r>
                <a:rPr lang="en-US" kern="0" baseline="30000" dirty="0" smtClean="0">
                  <a:solidFill>
                    <a:srgbClr val="333399"/>
                  </a:solidFill>
                  <a:latin typeface="Times New Roman" pitchFamily="18" charset="0"/>
                </a:rPr>
                <a:t>5</a:t>
              </a:r>
              <a:r>
                <a:rPr lang="en-US" kern="0" dirty="0" smtClean="0">
                  <a:solidFill>
                    <a:srgbClr val="333399"/>
                  </a:solidFill>
                  <a:latin typeface="Times New Roman" pitchFamily="18" charset="0"/>
                </a:rPr>
                <a:t> are integer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716016" y="5977446"/>
            <a:ext cx="4049186" cy="691914"/>
            <a:chOff x="4716016" y="5987380"/>
            <a:chExt cx="4049186" cy="691914"/>
          </a:xfrm>
        </p:grpSpPr>
        <p:pic>
          <p:nvPicPr>
            <p:cNvPr id="33" name="Picture 32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480" y="5987380"/>
              <a:ext cx="18796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142" name="Rectangle 3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16016" y="6309320"/>
              <a:ext cx="404918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6038" rIns="90488" bIns="46038">
              <a:spAutoFit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333399"/>
                  </a:solidFill>
                  <a:latin typeface="Times New Roman" pitchFamily="18" charset="0"/>
                </a:rPr>
                <a:t>Charges in AdS</a:t>
              </a:r>
              <a:r>
                <a:rPr lang="en-US" kern="0" baseline="-25000" dirty="0">
                  <a:solidFill>
                    <a:srgbClr val="333399"/>
                  </a:solidFill>
                  <a:latin typeface="Times New Roman" pitchFamily="18" charset="0"/>
                </a:rPr>
                <a:t>5</a:t>
              </a:r>
              <a:r>
                <a:rPr lang="en-US" kern="0" dirty="0" smtClean="0">
                  <a:solidFill>
                    <a:srgbClr val="333399"/>
                  </a:solidFill>
                  <a:latin typeface="Times New Roman" pitchFamily="18" charset="0"/>
                </a:rPr>
                <a:t> contain </a:t>
              </a:r>
              <a:r>
                <a:rPr lang="en-US" kern="0" dirty="0" err="1" smtClean="0">
                  <a:solidFill>
                    <a:srgbClr val="333399"/>
                  </a:solidFill>
                  <a:latin typeface="Times New Roman" pitchFamily="18" charset="0"/>
                </a:rPr>
                <a:t>anom.dimension</a:t>
              </a:r>
              <a:endParaRPr lang="en-US" kern="0" dirty="0" smtClean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95923" y="1805936"/>
            <a:ext cx="5672169" cy="1427821"/>
            <a:chOff x="1795923" y="1373888"/>
            <a:chExt cx="5672169" cy="1427821"/>
          </a:xfrm>
        </p:grpSpPr>
        <p:sp>
          <p:nvSpPr>
            <p:cNvPr id="143" name="Rectangle 142"/>
            <p:cNvSpPr/>
            <p:nvPr/>
          </p:nvSpPr>
          <p:spPr>
            <a:xfrm>
              <a:off x="1795923" y="1373888"/>
              <a:ext cx="1848919" cy="699402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19173" y="2102307"/>
              <a:ext cx="1848919" cy="699402"/>
            </a:xfrm>
            <a:prstGeom prst="rect">
              <a:avLst/>
            </a:prstGeom>
            <a:solidFill>
              <a:srgbClr val="00B05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580112" y="4130578"/>
            <a:ext cx="1848919" cy="1495172"/>
            <a:chOff x="5580112" y="3986562"/>
            <a:chExt cx="1848919" cy="1495172"/>
          </a:xfrm>
        </p:grpSpPr>
        <p:sp>
          <p:nvSpPr>
            <p:cNvPr id="146" name="Rectangle 145"/>
            <p:cNvSpPr/>
            <p:nvPr/>
          </p:nvSpPr>
          <p:spPr>
            <a:xfrm>
              <a:off x="5580112" y="3986562"/>
              <a:ext cx="1848919" cy="699402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580112" y="4716674"/>
              <a:ext cx="1848919" cy="765060"/>
            </a:xfrm>
            <a:prstGeom prst="rect">
              <a:avLst/>
            </a:prstGeom>
            <a:solidFill>
              <a:srgbClr val="00B05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460145" y="44624"/>
            <a:ext cx="4223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Q-functions in AdS/CFT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73" name="Прямоугольник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70716" y="188640"/>
            <a:ext cx="144219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Gromov,Kazakov,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Leurent,Volin 2013</a:t>
            </a:r>
          </a:p>
        </p:txBody>
      </p:sp>
      <p:pic>
        <p:nvPicPr>
          <p:cNvPr id="2" name="Picture 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60" y="764704"/>
            <a:ext cx="1311984" cy="2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96604"/>
            <a:ext cx="8255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611560" y="621849"/>
            <a:ext cx="4839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Basis of 4+4 functions            and    </a:t>
            </a:r>
            <a:endParaRPr lang="ru-RU" sz="2200"/>
          </a:p>
        </p:txBody>
      </p:sp>
      <p:pic>
        <p:nvPicPr>
          <p:cNvPr id="6" name="Picture 5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38416"/>
            <a:ext cx="685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25821"/>
            <a:ext cx="685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20688"/>
            <a:ext cx="37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system reduced to 4+6 functions: </a:t>
            </a:r>
            <a:endParaRPr lang="en-GB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546" y="1052736"/>
            <a:ext cx="1370942" cy="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38" name="Groupe 25"/>
          <p:cNvGrpSpPr/>
          <p:nvPr/>
        </p:nvGrpSpPr>
        <p:grpSpPr>
          <a:xfrm>
            <a:off x="1619672" y="1518300"/>
            <a:ext cx="2267686" cy="1368152"/>
            <a:chOff x="602614" y="1360485"/>
            <a:chExt cx="2267686" cy="1584176"/>
          </a:xfrm>
        </p:grpSpPr>
        <p:sp>
          <p:nvSpPr>
            <p:cNvPr id="39" name="Rectangle 38"/>
            <p:cNvSpPr/>
            <p:nvPr/>
          </p:nvSpPr>
          <p:spPr>
            <a:xfrm>
              <a:off x="778865" y="1360485"/>
              <a:ext cx="1848919" cy="1584176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l="100000" t="100000"/>
              </a:path>
            </a:gradFill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直線矢印コネクタ 8"/>
            <p:cNvCxnSpPr/>
            <p:nvPr/>
          </p:nvCxnSpPr>
          <p:spPr bwMode="auto">
            <a:xfrm flipV="1">
              <a:off x="602614" y="2099360"/>
              <a:ext cx="2267686" cy="209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直線矢印コネクタ 14"/>
            <p:cNvCxnSpPr/>
            <p:nvPr/>
          </p:nvCxnSpPr>
          <p:spPr bwMode="auto">
            <a:xfrm flipV="1">
              <a:off x="1394702" y="2109825"/>
              <a:ext cx="630304" cy="104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4932040" y="1086252"/>
            <a:ext cx="2304256" cy="1872208"/>
            <a:chOff x="4893940" y="1340768"/>
            <a:chExt cx="2304256" cy="1872208"/>
          </a:xfrm>
        </p:grpSpPr>
        <p:pic>
          <p:nvPicPr>
            <p:cNvPr id="14" name="Picture 13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1340768"/>
              <a:ext cx="152400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grpSp>
          <p:nvGrpSpPr>
            <p:cNvPr id="62" name="Group 61"/>
            <p:cNvGrpSpPr/>
            <p:nvPr/>
          </p:nvGrpSpPr>
          <p:grpSpPr>
            <a:xfrm>
              <a:off x="4893940" y="1844824"/>
              <a:ext cx="2304256" cy="1368152"/>
              <a:chOff x="5686028" y="2132856"/>
              <a:chExt cx="2304256" cy="136815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965685" y="2132856"/>
                <a:ext cx="1848919" cy="1368152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circle">
                  <a:fillToRect l="100000" t="100000"/>
                </a:path>
              </a:gradFill>
              <a:ln w="95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0" name="Straight Arrow Connector 170"/>
              <p:cNvCxnSpPr>
                <a:cxnSpLocks noChangeShapeType="1"/>
              </p:cNvCxnSpPr>
              <p:nvPr/>
            </p:nvCxnSpPr>
            <p:spPr bwMode="auto">
              <a:xfrm>
                <a:off x="5686028" y="2738431"/>
                <a:ext cx="2304256" cy="1298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3" name="Straight Arrow Connector 72"/>
            <p:cNvCxnSpPr/>
            <p:nvPr/>
          </p:nvCxnSpPr>
          <p:spPr>
            <a:xfrm>
              <a:off x="5477704" y="2158313"/>
              <a:ext cx="0" cy="25262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819" y="2227474"/>
              <a:ext cx="50800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94" name="TextBox 93"/>
          <p:cNvSpPr txBox="1"/>
          <p:nvPr/>
        </p:nvSpPr>
        <p:spPr>
          <a:xfrm>
            <a:off x="586195" y="3231101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Analytical continuation to the next sheet: </a:t>
            </a:r>
            <a:endParaRPr lang="en-GB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Picture 1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95" y="1086376"/>
            <a:ext cx="3175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9" name="Picture 11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76" y="3822556"/>
            <a:ext cx="33274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7" name="Picture 4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91" y="1888340"/>
            <a:ext cx="1201573" cy="16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743772" y="4326612"/>
            <a:ext cx="4089400" cy="2016224"/>
            <a:chOff x="4743772" y="4581128"/>
            <a:chExt cx="4089400" cy="2016224"/>
          </a:xfrm>
        </p:grpSpPr>
        <p:grpSp>
          <p:nvGrpSpPr>
            <p:cNvPr id="11" name="Group 10"/>
            <p:cNvGrpSpPr/>
            <p:nvPr/>
          </p:nvGrpSpPr>
          <p:grpSpPr>
            <a:xfrm>
              <a:off x="4932040" y="4581128"/>
              <a:ext cx="2710771" cy="1440160"/>
              <a:chOff x="5652120" y="5013176"/>
              <a:chExt cx="2710771" cy="144016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52120" y="5013176"/>
                <a:ext cx="2710771" cy="1440160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     -system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is a closed system </a:t>
                </a:r>
                <a:r>
                  <a:rPr lang="en-US" smtClean="0">
                    <a:solidFill>
                      <a:srgbClr val="FF0000"/>
                    </a:solidFill>
                  </a:rPr>
                  <a:t>of equations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!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9" name="Picture 8"/>
              <p:cNvPicPr>
                <a:picLocks/>
              </p:cNvPicPr>
              <p:nvPr>
                <p:custDataLst>
                  <p:tags r:id="rId12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4441" y="5362673"/>
                <a:ext cx="311707" cy="21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pic>
          <p:nvPicPr>
            <p:cNvPr id="12" name="Picture 11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772" y="6368752"/>
              <a:ext cx="40894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75" name="Picture 74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50548"/>
            <a:ext cx="1512168" cy="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3420886" y="35913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C00000"/>
                </a:solidFill>
              </a:rPr>
              <a:t>     -system</a:t>
            </a:r>
            <a:endParaRPr lang="ru-RU" sz="3200" b="1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72" y="3408565"/>
            <a:ext cx="2645653" cy="3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1475656" y="4365104"/>
            <a:ext cx="2304256" cy="1368152"/>
            <a:chOff x="4893940" y="1844824"/>
            <a:chExt cx="2304256" cy="1368152"/>
          </a:xfrm>
        </p:grpSpPr>
        <p:grpSp>
          <p:nvGrpSpPr>
            <p:cNvPr id="85" name="Group 84"/>
            <p:cNvGrpSpPr/>
            <p:nvPr/>
          </p:nvGrpSpPr>
          <p:grpSpPr>
            <a:xfrm>
              <a:off x="4893940" y="1844824"/>
              <a:ext cx="2304256" cy="1368152"/>
              <a:chOff x="5686028" y="2132856"/>
              <a:chExt cx="2304256" cy="136815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965685" y="2132856"/>
                <a:ext cx="1848919" cy="1368152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circle">
                  <a:fillToRect l="100000" t="100000"/>
                </a:path>
              </a:gradFill>
              <a:ln w="95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9" name="Straight Arrow Connector 170"/>
              <p:cNvCxnSpPr>
                <a:cxnSpLocks noChangeShapeType="1"/>
              </p:cNvCxnSpPr>
              <p:nvPr/>
            </p:nvCxnSpPr>
            <p:spPr bwMode="auto">
              <a:xfrm>
                <a:off x="5686028" y="2738431"/>
                <a:ext cx="2304256" cy="1298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6" name="Straight Arrow Connector 85"/>
            <p:cNvCxnSpPr/>
            <p:nvPr/>
          </p:nvCxnSpPr>
          <p:spPr>
            <a:xfrm>
              <a:off x="5477704" y="2158313"/>
              <a:ext cx="0" cy="25262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86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819" y="2227474"/>
              <a:ext cx="50800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cxnSp>
        <p:nvCxnSpPr>
          <p:cNvPr id="97" name="直線矢印コネクタ 14"/>
          <p:cNvCxnSpPr/>
          <p:nvPr/>
        </p:nvCxnSpPr>
        <p:spPr bwMode="auto">
          <a:xfrm>
            <a:off x="5796136" y="2202314"/>
            <a:ext cx="630304" cy="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8" name="直線矢印コネクタ 14"/>
          <p:cNvCxnSpPr/>
          <p:nvPr/>
        </p:nvCxnSpPr>
        <p:spPr bwMode="auto">
          <a:xfrm>
            <a:off x="5796136" y="1932315"/>
            <a:ext cx="630304" cy="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9" name="直線矢印コネクタ 14"/>
          <p:cNvCxnSpPr/>
          <p:nvPr/>
        </p:nvCxnSpPr>
        <p:spPr bwMode="auto">
          <a:xfrm>
            <a:off x="5796136" y="1662316"/>
            <a:ext cx="630304" cy="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0" name="直線矢印コネクタ 14"/>
          <p:cNvCxnSpPr/>
          <p:nvPr/>
        </p:nvCxnSpPr>
        <p:spPr bwMode="auto">
          <a:xfrm>
            <a:off x="5796136" y="2472313"/>
            <a:ext cx="630304" cy="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1" name="直線矢印コネクタ 14"/>
          <p:cNvCxnSpPr/>
          <p:nvPr/>
        </p:nvCxnSpPr>
        <p:spPr bwMode="auto">
          <a:xfrm>
            <a:off x="5796136" y="2742313"/>
            <a:ext cx="630304" cy="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2" name="直線矢印コネクタ 14"/>
          <p:cNvCxnSpPr/>
          <p:nvPr/>
        </p:nvCxnSpPr>
        <p:spPr bwMode="auto">
          <a:xfrm>
            <a:off x="2357520" y="4977110"/>
            <a:ext cx="630304" cy="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3" name="直線矢印コネクタ 14"/>
          <p:cNvCxnSpPr/>
          <p:nvPr/>
        </p:nvCxnSpPr>
        <p:spPr bwMode="auto">
          <a:xfrm>
            <a:off x="2357520" y="4707111"/>
            <a:ext cx="630304" cy="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4" name="直線矢印コネクタ 14"/>
          <p:cNvCxnSpPr/>
          <p:nvPr/>
        </p:nvCxnSpPr>
        <p:spPr bwMode="auto">
          <a:xfrm>
            <a:off x="2357520" y="4437112"/>
            <a:ext cx="630304" cy="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5" name="直線矢印コネクタ 14"/>
          <p:cNvCxnSpPr/>
          <p:nvPr/>
        </p:nvCxnSpPr>
        <p:spPr bwMode="auto">
          <a:xfrm>
            <a:off x="2357520" y="5247109"/>
            <a:ext cx="630304" cy="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6" name="直線矢印コネクタ 14"/>
          <p:cNvCxnSpPr/>
          <p:nvPr/>
        </p:nvCxnSpPr>
        <p:spPr bwMode="auto">
          <a:xfrm>
            <a:off x="2357520" y="5517109"/>
            <a:ext cx="630304" cy="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pic>
        <p:nvPicPr>
          <p:cNvPr id="108" name="Picture 107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52" y="213277"/>
            <a:ext cx="456371" cy="3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3" name="Picture 112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140028"/>
            <a:ext cx="3810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539552" y="579597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simplest cases</a:t>
            </a:r>
            <a:endParaRPr lang="en-GB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4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70716" y="188640"/>
            <a:ext cx="144219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Gromov,Kazakov,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Leurent,Volin 2013</a:t>
            </a:r>
          </a:p>
        </p:txBody>
      </p:sp>
    </p:spTree>
    <p:extLst>
      <p:ext uri="{BB962C8B-B14F-4D97-AF65-F5344CB8AC3E}">
        <p14:creationId xmlns:p14="http://schemas.microsoft.com/office/powerpoint/2010/main" val="32580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6363" y="-164193"/>
            <a:ext cx="8229600" cy="114492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3600" b="1" smtClean="0">
                <a:solidFill>
                  <a:srgbClr val="C00000"/>
                </a:solidFill>
              </a:rPr>
              <a:t>Relation to classical curve</a:t>
            </a:r>
            <a:endParaRPr lang="x-none" sz="3600" b="1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3528" y="4500095"/>
            <a:ext cx="2599266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smtClean="0">
                <a:solidFill>
                  <a:srgbClr val="0000FF"/>
                </a:solidFill>
              </a:rPr>
              <a:t>In the classical limit</a:t>
            </a:r>
            <a:endParaRPr lang="en-GB" sz="22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38371"/>
            <a:ext cx="3005635" cy="4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5258309" y="4813121"/>
            <a:ext cx="432046" cy="218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96" y="4865092"/>
            <a:ext cx="20828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11" y="5572720"/>
            <a:ext cx="3009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68020"/>
            <a:ext cx="24003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H="1" flipV="1">
            <a:off x="5870088" y="5981503"/>
            <a:ext cx="590228" cy="163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5" y="1371724"/>
            <a:ext cx="7023100" cy="22733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55576" y="1495670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46"/>
          <p:cNvSpPr/>
          <p:nvPr/>
        </p:nvSpPr>
        <p:spPr>
          <a:xfrm>
            <a:off x="849356" y="2217850"/>
            <a:ext cx="294734" cy="303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48"/>
          <p:cNvSpPr/>
          <p:nvPr/>
        </p:nvSpPr>
        <p:spPr>
          <a:xfrm>
            <a:off x="849356" y="2874708"/>
            <a:ext cx="294734" cy="303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58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6" y="1785640"/>
            <a:ext cx="2286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0" name="Picture 59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25800"/>
            <a:ext cx="2413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6" name="Picture 15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6" y="2505720"/>
            <a:ext cx="2286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е 2"/>
          <p:cNvSpPr txBox="1">
            <a:spLocks noChangeArrowheads="1"/>
          </p:cNvSpPr>
          <p:nvPr/>
        </p:nvSpPr>
        <p:spPr bwMode="auto">
          <a:xfrm>
            <a:off x="2787788" y="2708920"/>
            <a:ext cx="34195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Numerical solution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3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40945" y="3356992"/>
            <a:ext cx="1707519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Gromov,FLM,Sizov 2015</a:t>
            </a:r>
          </a:p>
        </p:txBody>
      </p:sp>
    </p:spTree>
    <p:extLst>
      <p:ext uri="{BB962C8B-B14F-4D97-AF65-F5344CB8AC3E}">
        <p14:creationId xmlns:p14="http://schemas.microsoft.com/office/powerpoint/2010/main" val="252611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2840" y="-243408"/>
            <a:ext cx="8229600" cy="114492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b="1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QSC and P-functions</a:t>
            </a:r>
            <a:endParaRPr lang="x-none" sz="3200" b="1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5805" y="1459002"/>
            <a:ext cx="2583262" cy="2029806"/>
          </a:xfrm>
          <a:prstGeom prst="rect">
            <a:avLst/>
          </a:prstGeom>
          <a:solidFill>
            <a:srgbClr val="FFFF99"/>
          </a:solidFill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cxnSp>
        <p:nvCxnSpPr>
          <p:cNvPr id="36" name="直線矢印コネクタ 8"/>
          <p:cNvCxnSpPr/>
          <p:nvPr/>
        </p:nvCxnSpPr>
        <p:spPr bwMode="auto">
          <a:xfrm>
            <a:off x="539552" y="2427380"/>
            <a:ext cx="3168352" cy="0"/>
          </a:xfrm>
          <a:prstGeom prst="straightConnector1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9" name="Picture 3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71" y="2542976"/>
            <a:ext cx="3429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0" name="Picture 3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25" y="2542976"/>
            <a:ext cx="393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27" y="1828788"/>
            <a:ext cx="914741" cy="3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43" name="直線矢印コネクタ 14"/>
          <p:cNvCxnSpPr/>
          <p:nvPr/>
        </p:nvCxnSpPr>
        <p:spPr bwMode="auto">
          <a:xfrm flipV="1">
            <a:off x="1419825" y="2424081"/>
            <a:ext cx="1228283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pic>
        <p:nvPicPr>
          <p:cNvPr id="37" name="Picture 3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36" y="3852406"/>
            <a:ext cx="782320" cy="5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33327" y="764704"/>
            <a:ext cx="5436581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For any state all Q-functions can be built using</a:t>
            </a:r>
            <a:endParaRPr lang="en-GB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4320272" y="3722502"/>
            <a:ext cx="2626517" cy="39153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(and similarly for       )</a:t>
            </a:r>
            <a:endParaRPr lang="en-GB" sz="2000" dirty="0"/>
          </a:p>
        </p:txBody>
      </p:sp>
      <p:pic>
        <p:nvPicPr>
          <p:cNvPr id="11" name="Picture 10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1" y="3919433"/>
            <a:ext cx="14732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0" name="Picture 29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23" y="836712"/>
            <a:ext cx="887377" cy="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40" y="3813428"/>
            <a:ext cx="381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3" name="Прямоугольник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8842" y="2772306"/>
            <a:ext cx="1343638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Marboe,Volin 2014</a:t>
            </a:r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92" y="1828056"/>
            <a:ext cx="38227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7811988" y="1144175"/>
            <a:ext cx="1079619" cy="39153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charges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60232" y="1535708"/>
            <a:ext cx="1296144" cy="29234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88400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Picture 19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24" y="3698358"/>
            <a:ext cx="11303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94" y="2731205"/>
            <a:ext cx="28829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931982" y="5033947"/>
            <a:ext cx="6889716" cy="756650"/>
            <a:chOff x="4654360" y="4490655"/>
            <a:chExt cx="6889716" cy="756650"/>
          </a:xfrm>
        </p:grpSpPr>
        <p:sp>
          <p:nvSpPr>
            <p:cNvPr id="26" name="TextBox 25"/>
            <p:cNvSpPr txBox="1"/>
            <p:nvPr/>
          </p:nvSpPr>
          <p:spPr>
            <a:xfrm>
              <a:off x="4654360" y="4490655"/>
              <a:ext cx="3662056" cy="699309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2000" b="1"/>
                <a:t> </a:t>
              </a:r>
              <a:r>
                <a:rPr lang="en-US" sz="2000" b="1" smtClean="0"/>
                <a:t>        </a:t>
              </a:r>
              <a:r>
                <a:rPr lang="en-US" sz="2000" smtClean="0">
                  <a:solidFill>
                    <a:srgbClr val="0000FF"/>
                  </a:solidFill>
                </a:rPr>
                <a:t>are the main parameters</a:t>
              </a:r>
            </a:p>
            <a:p>
              <a:r>
                <a:rPr lang="en-US" sz="2000" smtClean="0">
                  <a:solidFill>
                    <a:srgbClr val="0000FF"/>
                  </a:solidFill>
                </a:rPr>
                <a:t>in our numerics</a:t>
              </a:r>
              <a:endParaRPr lang="en-GB" sz="2000" dirty="0">
                <a:solidFill>
                  <a:srgbClr val="0000FF"/>
                </a:solidFill>
              </a:endParaRPr>
            </a:p>
          </p:txBody>
        </p:sp>
        <p:pic>
          <p:nvPicPr>
            <p:cNvPr id="27" name="Picture 26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031" y="4618279"/>
              <a:ext cx="4699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053" y="4586524"/>
              <a:ext cx="2597023" cy="66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131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228184" y="3284984"/>
            <a:ext cx="2583262" cy="2029806"/>
          </a:xfrm>
          <a:prstGeom prst="rect">
            <a:avLst/>
          </a:prstGeom>
          <a:solidFill>
            <a:srgbClr val="FFFF99"/>
          </a:solidFill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74848" y="-171400"/>
            <a:ext cx="8229600" cy="114492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b="1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From P to Q</a:t>
            </a:r>
            <a:endParaRPr lang="x-none" sz="3200" b="1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29453"/>
            <a:ext cx="82931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696072"/>
            <a:ext cx="4216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81434" y="3114371"/>
            <a:ext cx="752607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/>
              <a:t>T</a:t>
            </a:r>
            <a:r>
              <a:rPr lang="en-US" sz="2000" smtClean="0"/>
              <a:t>hen</a:t>
            </a:r>
            <a:endParaRPr lang="en-GB" sz="2000" dirty="0"/>
          </a:p>
        </p:txBody>
      </p:sp>
      <p:cxnSp>
        <p:nvCxnSpPr>
          <p:cNvPr id="56" name="直線矢印コネクタ 8"/>
          <p:cNvCxnSpPr/>
          <p:nvPr/>
        </p:nvCxnSpPr>
        <p:spPr bwMode="auto">
          <a:xfrm>
            <a:off x="5868144" y="4239780"/>
            <a:ext cx="3168352" cy="0"/>
          </a:xfrm>
          <a:prstGeom prst="straightConnector1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7" name="Picture 5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63490"/>
            <a:ext cx="3429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8" name="Picture 5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58" y="4063490"/>
            <a:ext cx="393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>
            <a:off x="6804248" y="4783897"/>
            <a:ext cx="0" cy="359713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73" y="4866336"/>
            <a:ext cx="104959" cy="1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62" name="直線矢印コネクタ 14"/>
          <p:cNvCxnSpPr/>
          <p:nvPr/>
        </p:nvCxnSpPr>
        <p:spPr bwMode="auto">
          <a:xfrm flipV="1">
            <a:off x="7067376" y="4423528"/>
            <a:ext cx="699306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5" name="直線矢印コネクタ 14"/>
          <p:cNvCxnSpPr/>
          <p:nvPr/>
        </p:nvCxnSpPr>
        <p:spPr bwMode="auto">
          <a:xfrm flipV="1">
            <a:off x="7067376" y="4783568"/>
            <a:ext cx="699306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直線矢印コネクタ 14"/>
          <p:cNvCxnSpPr/>
          <p:nvPr/>
        </p:nvCxnSpPr>
        <p:spPr bwMode="auto">
          <a:xfrm flipV="1">
            <a:off x="7067376" y="5143608"/>
            <a:ext cx="699306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pic>
        <p:nvPicPr>
          <p:cNvPr id="13" name="Picture 12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90" y="3395160"/>
            <a:ext cx="558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59" y="1727741"/>
            <a:ext cx="355601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11" y="1727741"/>
            <a:ext cx="414909" cy="3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83812" y="1007661"/>
            <a:ext cx="5744614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/>
              <a:t>a</a:t>
            </a:r>
            <a:r>
              <a:rPr lang="en-US" sz="2000" smtClean="0"/>
              <a:t>re analogs of        related to AdS</a:t>
            </a:r>
            <a:r>
              <a:rPr lang="en-US" sz="2000" baseline="-25000" smtClean="0"/>
              <a:t>5</a:t>
            </a:r>
            <a:r>
              <a:rPr lang="en-US" sz="2000" smtClean="0"/>
              <a:t> instead of S</a:t>
            </a:r>
            <a:r>
              <a:rPr lang="en-US" sz="2000" baseline="30000" smtClean="0"/>
              <a:t>5</a:t>
            </a:r>
            <a:r>
              <a:rPr lang="en-US" sz="2000" smtClean="0"/>
              <a:t> </a:t>
            </a:r>
            <a:endParaRPr lang="en-GB" sz="2000" dirty="0"/>
          </a:p>
        </p:txBody>
      </p:sp>
      <p:pic>
        <p:nvPicPr>
          <p:cNvPr id="26" name="Picture 25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7" y="1061733"/>
            <a:ext cx="293885" cy="2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Picture 26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93052"/>
            <a:ext cx="3429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359720" y="1953419"/>
            <a:ext cx="70889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16" y="1583725"/>
            <a:ext cx="495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53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76056" y="2100140"/>
            <a:ext cx="3629861" cy="4353196"/>
          </a:xfrm>
          <a:prstGeom prst="rect">
            <a:avLst/>
          </a:prstGeom>
          <a:solidFill>
            <a:srgbClr val="FFFF99"/>
          </a:solidFill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2931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492896"/>
            <a:ext cx="2347594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Large u expansion: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8950" y="3861048"/>
            <a:ext cx="3445652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This is a good approximation</a:t>
            </a:r>
          </a:p>
          <a:p>
            <a:r>
              <a:rPr lang="en-US" sz="2000" smtClean="0"/>
              <a:t>for large Im u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157192"/>
            <a:ext cx="3799915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Then we use the exact equation</a:t>
            </a:r>
          </a:p>
          <a:p>
            <a:r>
              <a:rPr lang="en-US" sz="2000" smtClean="0"/>
              <a:t>to decrease Im u !</a:t>
            </a:r>
            <a:endParaRPr lang="en-GB" sz="2000" dirty="0"/>
          </a:p>
        </p:txBody>
      </p:sp>
      <p:cxnSp>
        <p:nvCxnSpPr>
          <p:cNvPr id="16" name="直線矢印コネクタ 8"/>
          <p:cNvCxnSpPr/>
          <p:nvPr/>
        </p:nvCxnSpPr>
        <p:spPr bwMode="auto">
          <a:xfrm>
            <a:off x="5262618" y="4615822"/>
            <a:ext cx="33418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70" y="4437112"/>
            <a:ext cx="414909" cy="1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Picture 1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81" y="4437112"/>
            <a:ext cx="476377" cy="1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42926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4" name="直線矢印コネクタ 14"/>
          <p:cNvCxnSpPr/>
          <p:nvPr/>
        </p:nvCxnSpPr>
        <p:spPr bwMode="auto">
          <a:xfrm>
            <a:off x="6227706" y="4902410"/>
            <a:ext cx="13997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5" name="Oval 4"/>
          <p:cNvSpPr>
            <a:spLocks noChangeAspect="1"/>
          </p:cNvSpPr>
          <p:nvPr/>
        </p:nvSpPr>
        <p:spPr>
          <a:xfrm>
            <a:off x="6944089" y="2281552"/>
            <a:ext cx="130909" cy="13092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947607" y="2780928"/>
            <a:ext cx="130909" cy="13092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947607" y="3429000"/>
            <a:ext cx="130909" cy="13092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0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46" y="2569584"/>
            <a:ext cx="104959" cy="1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46" name="直線矢印コネクタ 14"/>
          <p:cNvCxnSpPr/>
          <p:nvPr/>
        </p:nvCxnSpPr>
        <p:spPr bwMode="auto">
          <a:xfrm>
            <a:off x="6251300" y="5434469"/>
            <a:ext cx="13997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49" name="Arc 48"/>
          <p:cNvSpPr/>
          <p:nvPr/>
        </p:nvSpPr>
        <p:spPr>
          <a:xfrm>
            <a:off x="6426926" y="3003508"/>
            <a:ext cx="791808" cy="425492"/>
          </a:xfrm>
          <a:prstGeom prst="arc">
            <a:avLst>
              <a:gd name="adj1" fmla="val 4556120"/>
              <a:gd name="adj2" fmla="val 16282679"/>
            </a:avLst>
          </a:prstGeom>
          <a:ln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Arc 49"/>
          <p:cNvSpPr/>
          <p:nvPr/>
        </p:nvSpPr>
        <p:spPr>
          <a:xfrm>
            <a:off x="6427206" y="2377569"/>
            <a:ext cx="791808" cy="425492"/>
          </a:xfrm>
          <a:prstGeom prst="arc">
            <a:avLst>
              <a:gd name="adj1" fmla="val 4556120"/>
              <a:gd name="adj2" fmla="val 16282679"/>
            </a:avLst>
          </a:prstGeom>
          <a:ln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51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6762" y="2495985"/>
            <a:ext cx="706114" cy="1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1" name="Arc 70"/>
          <p:cNvSpPr/>
          <p:nvPr/>
        </p:nvSpPr>
        <p:spPr>
          <a:xfrm>
            <a:off x="6444488" y="3606266"/>
            <a:ext cx="791808" cy="425492"/>
          </a:xfrm>
          <a:prstGeom prst="arc">
            <a:avLst>
              <a:gd name="adj1" fmla="val 4556120"/>
              <a:gd name="adj2" fmla="val 16282679"/>
            </a:avLst>
          </a:prstGeom>
          <a:ln>
            <a:solidFill>
              <a:srgbClr val="0000FF">
                <a:alpha val="60000"/>
              </a:srgb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直線矢印コネクタ 14"/>
          <p:cNvCxnSpPr/>
          <p:nvPr/>
        </p:nvCxnSpPr>
        <p:spPr bwMode="auto">
          <a:xfrm>
            <a:off x="6268582" y="5966528"/>
            <a:ext cx="13997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1520" y="1628800"/>
            <a:ext cx="2192295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We need </a:t>
            </a:r>
            <a:r>
              <a:rPr lang="en-US" sz="2000"/>
              <a:t> </a:t>
            </a:r>
            <a:r>
              <a:rPr lang="en-US" sz="2000" smtClean="0"/>
              <a:t>        for</a:t>
            </a:r>
            <a:endParaRPr lang="en-GB" sz="2000" dirty="0"/>
          </a:p>
        </p:txBody>
      </p:sp>
      <p:pic>
        <p:nvPicPr>
          <p:cNvPr id="25" name="Picture 24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42" y="1676766"/>
            <a:ext cx="495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64" y="1662050"/>
            <a:ext cx="2717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 bwMode="auto">
          <a:xfrm>
            <a:off x="35496" y="-243408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Constructing    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0" name="Picture 29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63" y="188640"/>
            <a:ext cx="599313" cy="4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1" name="Picture 30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75" y="2190805"/>
            <a:ext cx="558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54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ле 2"/>
          <p:cNvSpPr txBox="1">
            <a:spLocks noChangeArrowheads="1"/>
          </p:cNvSpPr>
          <p:nvPr/>
        </p:nvSpPr>
        <p:spPr bwMode="auto">
          <a:xfrm>
            <a:off x="2981909" y="116632"/>
            <a:ext cx="31742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</a:rPr>
              <a:t>Introduction</a:t>
            </a:r>
            <a:endParaRPr lang="ru-RU" sz="4000" b="1">
              <a:solidFill>
                <a:srgbClr val="C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24744"/>
            <a:ext cx="1039033" cy="27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44270" y="1413937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in four dimensions</a:t>
            </a:r>
            <a:endParaRPr lang="ru-RU" sz="220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1754" y="764704"/>
            <a:ext cx="27446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superstring theory in</a:t>
            </a:r>
            <a:endParaRPr lang="ru-RU" sz="2200"/>
          </a:p>
        </p:txBody>
      </p:sp>
      <p:sp>
        <p:nvSpPr>
          <p:cNvPr id="42" name="TextBox 41"/>
          <p:cNvSpPr txBox="1"/>
          <p:nvPr/>
        </p:nvSpPr>
        <p:spPr>
          <a:xfrm>
            <a:off x="1104229" y="177397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(planar limit)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23" y="1220518"/>
            <a:ext cx="2074550" cy="4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Двойная стрелка влево/вправо 2"/>
          <p:cNvSpPr/>
          <p:nvPr/>
        </p:nvSpPr>
        <p:spPr>
          <a:xfrm>
            <a:off x="3779912" y="1593086"/>
            <a:ext cx="1296144" cy="359460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2" name="Двойная стрелка влево/вправо 31"/>
          <p:cNvSpPr/>
          <p:nvPr/>
        </p:nvSpPr>
        <p:spPr>
          <a:xfrm>
            <a:off x="3779912" y="3861628"/>
            <a:ext cx="1296144" cy="359460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220" y="3739679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Operator conformal</a:t>
            </a:r>
          </a:p>
          <a:p>
            <a:r>
              <a:rPr lang="en-US" sz="2200" smtClean="0"/>
              <a:t>dimensions</a:t>
            </a:r>
            <a:endParaRPr lang="ru-RU" sz="2200"/>
          </a:p>
        </p:txBody>
      </p:sp>
      <p:sp>
        <p:nvSpPr>
          <p:cNvPr id="36" name="TextBox 35"/>
          <p:cNvSpPr txBox="1"/>
          <p:nvPr/>
        </p:nvSpPr>
        <p:spPr>
          <a:xfrm>
            <a:off x="5469366" y="3739679"/>
            <a:ext cx="2037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spectrum of</a:t>
            </a:r>
          </a:p>
          <a:p>
            <a:r>
              <a:rPr lang="en-US" sz="2200" smtClean="0"/>
              <a:t>string energies</a:t>
            </a:r>
            <a:endParaRPr lang="ru-RU" sz="2200"/>
          </a:p>
        </p:txBody>
      </p:sp>
      <p:sp>
        <p:nvSpPr>
          <p:cNvPr id="13" name="Прямоугольник 12"/>
          <p:cNvSpPr/>
          <p:nvPr/>
        </p:nvSpPr>
        <p:spPr>
          <a:xfrm>
            <a:off x="1299701" y="1052736"/>
            <a:ext cx="31257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s</a:t>
            </a:r>
            <a:r>
              <a:rPr lang="en-US" sz="2200" smtClean="0"/>
              <a:t>uper Yang-Mills </a:t>
            </a:r>
            <a:r>
              <a:rPr lang="en-US" sz="2200"/>
              <a:t>theory</a:t>
            </a:r>
            <a:endParaRPr lang="ru-RU" sz="2200"/>
          </a:p>
        </p:txBody>
      </p:sp>
      <p:sp>
        <p:nvSpPr>
          <p:cNvPr id="38" name="TextBox 37"/>
          <p:cNvSpPr txBox="1"/>
          <p:nvPr/>
        </p:nvSpPr>
        <p:spPr>
          <a:xfrm>
            <a:off x="3779912" y="4986581"/>
            <a:ext cx="5011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h</a:t>
            </a:r>
            <a:r>
              <a:rPr lang="en-US" sz="2400" smtClean="0"/>
              <a:t>ope to solve both theories exactly!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9552" y="4941168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Integrability</a:t>
            </a:r>
            <a:endParaRPr lang="ru-RU" sz="3200" b="1">
              <a:solidFill>
                <a:srgbClr val="C00000"/>
              </a:solidFill>
            </a:endParaRPr>
          </a:p>
        </p:txBody>
      </p:sp>
      <p:pic>
        <p:nvPicPr>
          <p:cNvPr id="27" name="Picture 26"/>
          <p:cNvPicPr>
            <a:picLocks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94" y="1772816"/>
            <a:ext cx="1387987" cy="16481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26609"/>
            <a:ext cx="1415990" cy="1386367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29" y="2396855"/>
            <a:ext cx="18161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Рисунок 2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72" y="2206025"/>
            <a:ext cx="1545208" cy="3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Рисунок 28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0" y="2246134"/>
            <a:ext cx="1081288" cy="2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96185" y="2108457"/>
            <a:ext cx="263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,</a:t>
            </a:r>
            <a:endParaRPr lang="ru-RU" sz="2200"/>
          </a:p>
        </p:txBody>
      </p:sp>
      <p:sp>
        <p:nvSpPr>
          <p:cNvPr id="26" name="Стрелка вправо 72"/>
          <p:cNvSpPr/>
          <p:nvPr/>
        </p:nvSpPr>
        <p:spPr>
          <a:xfrm>
            <a:off x="2905651" y="5110923"/>
            <a:ext cx="658237" cy="26193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89" y="4149080"/>
            <a:ext cx="812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153870"/>
            <a:ext cx="876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2840" y="-243408"/>
            <a:ext cx="8229600" cy="114492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b="1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Closing the equations</a:t>
            </a:r>
            <a:endParaRPr lang="x-none" sz="3200" b="1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3" name="Picture 4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7888"/>
            <a:ext cx="4216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59" y="1688356"/>
            <a:ext cx="42164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28083" y="3068960"/>
            <a:ext cx="5566424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Can reduce the QSC equations even further!</a:t>
            </a:r>
            <a:endParaRPr lang="en-US" sz="2000" b="1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9" y="3691387"/>
            <a:ext cx="437298" cy="2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8761" y="4117587"/>
            <a:ext cx="6173963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E.g. for                                             enough to require</a:t>
            </a: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81" y="4117587"/>
            <a:ext cx="2819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56994" y="5413731"/>
            <a:ext cx="8610719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dirty="0" smtClean="0"/>
              <a:t>Standard optimization problem – solved by an analog </a:t>
            </a:r>
            <a:r>
              <a:rPr lang="en-US" sz="2000" smtClean="0"/>
              <a:t>of Newton’s </a:t>
            </a:r>
            <a:r>
              <a:rPr lang="en-US" sz="2000" dirty="0" smtClean="0"/>
              <a:t>method </a:t>
            </a:r>
            <a:endParaRPr lang="en-GB" sz="2000" dirty="0"/>
          </a:p>
        </p:txBody>
      </p:sp>
      <p:sp>
        <p:nvSpPr>
          <p:cNvPr id="34" name="Прямоугольник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60194" y="3599438"/>
            <a:ext cx="1707519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Gromov,FLM,Sizov 2015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6882" y="2492896"/>
            <a:ext cx="2333167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Remains only to fix</a:t>
            </a:r>
            <a:endParaRPr lang="en-GB" sz="2000" dirty="0"/>
          </a:p>
        </p:txBody>
      </p:sp>
      <p:pic>
        <p:nvPicPr>
          <p:cNvPr id="36" name="Picture 35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25" y="2607210"/>
            <a:ext cx="568579" cy="2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7" name="Picture 36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5932"/>
            <a:ext cx="28829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V="1">
            <a:off x="3340379" y="1178388"/>
            <a:ext cx="583549" cy="1905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275856" y="1680130"/>
            <a:ext cx="727565" cy="2367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55576" y="3573016"/>
            <a:ext cx="2753154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/>
              <a:t>o</a:t>
            </a:r>
            <a:r>
              <a:rPr lang="en-US" sz="2000" smtClean="0"/>
              <a:t>r         are not needed</a:t>
            </a:r>
            <a:endParaRPr lang="en-GB" sz="2000" dirty="0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72" y="3718589"/>
            <a:ext cx="4064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4685400"/>
            <a:ext cx="35941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609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3" grpId="0"/>
      <p:bldP spid="34" grpId="0" animBg="1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2"/>
          <p:cNvSpPr txBox="1">
            <a:spLocks noChangeArrowheads="1"/>
          </p:cNvSpPr>
          <p:nvPr/>
        </p:nvSpPr>
        <p:spPr bwMode="auto">
          <a:xfrm>
            <a:off x="3461108" y="2564904"/>
            <a:ext cx="18630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Examples</a:t>
            </a:r>
            <a:endParaRPr lang="ru-RU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Fedya\iter2m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" y="820373"/>
            <a:ext cx="8818653" cy="541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43608" y="2780928"/>
            <a:ext cx="4680520" cy="141938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403648" y="3541523"/>
            <a:ext cx="1945241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at </a:t>
            </a:r>
            <a:r>
              <a:rPr lang="en-US" sz="2000" i="1" smtClean="0"/>
              <a:t>n-</a:t>
            </a:r>
            <a:r>
              <a:rPr lang="en-US" sz="2000" smtClean="0"/>
              <a:t>th iteration</a:t>
            </a:r>
            <a:endParaRPr lang="en-GB" sz="2000" dirty="0"/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66" y="3429000"/>
            <a:ext cx="19431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 bwMode="auto">
          <a:xfrm>
            <a:off x="297216" y="-243408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Convergence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75769" y="1052736"/>
            <a:ext cx="2809515" cy="39153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Konishi operator, g=0.2</a:t>
            </a:r>
            <a:endParaRPr lang="en-GB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545489" y="4797152"/>
            <a:ext cx="2830547" cy="69930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Took 30 sec on a 3GHz</a:t>
            </a:r>
          </a:p>
          <a:p>
            <a:r>
              <a:rPr lang="en-US" sz="2000" smtClean="0"/>
              <a:t>Intel i7 processor</a:t>
            </a:r>
            <a:endParaRPr lang="en-GB" sz="2000" dirty="0"/>
          </a:p>
        </p:txBody>
      </p:sp>
      <p:sp>
        <p:nvSpPr>
          <p:cNvPr id="12" name="Прямоугольник 38"/>
          <p:cNvSpPr/>
          <p:nvPr/>
        </p:nvSpPr>
        <p:spPr>
          <a:xfrm>
            <a:off x="1403648" y="4871974"/>
            <a:ext cx="2161755" cy="47056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55" y="5007685"/>
            <a:ext cx="1882317" cy="2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3819881" cy="6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297216" y="-243408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Konishi anomalous dimension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254150" cy="4137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610011"/>
            <a:ext cx="4114103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Matches previous data from TBA,</a:t>
            </a:r>
          </a:p>
          <a:p>
            <a:r>
              <a:rPr lang="en-US" sz="2000" smtClean="0"/>
              <a:t>much higher precision</a:t>
            </a:r>
            <a:r>
              <a:rPr lang="en-US" sz="2000"/>
              <a:t> </a:t>
            </a:r>
            <a:r>
              <a:rPr lang="en-US" sz="2000" smtClean="0"/>
              <a:t>and larger g</a:t>
            </a:r>
            <a:endParaRPr lang="en-GB" sz="2000" dirty="0"/>
          </a:p>
        </p:txBody>
      </p:sp>
      <p:sp>
        <p:nvSpPr>
          <p:cNvPr id="12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08104" y="5698874"/>
            <a:ext cx="1980029" cy="6001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Gromov,Kazakov,Vieira 2009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Frolov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Frolov 2012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6510" y="5046347"/>
            <a:ext cx="1585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/>
              <a:t>… up to g=5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553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2"/>
          <p:cNvSpPr txBox="1">
            <a:spLocks noChangeArrowheads="1"/>
          </p:cNvSpPr>
          <p:nvPr/>
        </p:nvSpPr>
        <p:spPr bwMode="auto">
          <a:xfrm>
            <a:off x="1943069" y="2564904"/>
            <a:ext cx="48990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Examples: non-integer spin</a:t>
            </a:r>
            <a:endParaRPr lang="ru-RU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02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Fedya\bfkl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5" y="1705774"/>
            <a:ext cx="8031003" cy="464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 bwMode="auto">
          <a:xfrm>
            <a:off x="297216" y="-243408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Exploring non-integer S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1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8" y="897620"/>
            <a:ext cx="4272026" cy="4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2794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48" y="4365104"/>
            <a:ext cx="3175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9177">
            <a:off x="6336031" y="2444434"/>
            <a:ext cx="18034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0" name="Oval 19"/>
          <p:cNvSpPr>
            <a:spLocks noChangeAspect="1"/>
          </p:cNvSpPr>
          <p:nvPr/>
        </p:nvSpPr>
        <p:spPr>
          <a:xfrm>
            <a:off x="6532841" y="4217555"/>
            <a:ext cx="130909" cy="1309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568883" y="4221088"/>
            <a:ext cx="130909" cy="1309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55576" y="4581128"/>
            <a:ext cx="2257826" cy="637754"/>
          </a:xfrm>
          <a:prstGeom prst="rect">
            <a:avLst/>
          </a:prstGeom>
          <a:noFill/>
          <a:ln>
            <a:noFill/>
          </a:ln>
        </p:spPr>
        <p:txBody>
          <a:bodyPr wrap="none" lIns="82945" tIns="41473" rIns="82945" bIns="41473" rtlCol="0">
            <a:spAutoFit/>
          </a:bodyPr>
          <a:lstStyle/>
          <a:p>
            <a:r>
              <a:rPr lang="en-US" smtClean="0"/>
              <a:t>weak or strong</a:t>
            </a:r>
          </a:p>
          <a:p>
            <a:r>
              <a:rPr lang="en-US" smtClean="0"/>
              <a:t>coupling expansions</a:t>
            </a:r>
            <a:endParaRPr lang="en-GB" dirty="0"/>
          </a:p>
        </p:txBody>
      </p:sp>
      <p:pic>
        <p:nvPicPr>
          <p:cNvPr id="12" name="Picture 1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2" y="6307948"/>
            <a:ext cx="2966600" cy="3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58394" y="5949396"/>
            <a:ext cx="1505440" cy="360755"/>
          </a:xfrm>
          <a:prstGeom prst="rect">
            <a:avLst/>
          </a:prstGeom>
          <a:noFill/>
          <a:ln>
            <a:noFill/>
          </a:ln>
        </p:spPr>
        <p:txBody>
          <a:bodyPr wrap="none" lIns="82945" tIns="41473" rIns="82945" bIns="41473" rtlCol="0">
            <a:spAutoFit/>
          </a:bodyPr>
          <a:lstStyle/>
          <a:p>
            <a:r>
              <a:rPr lang="en-US" smtClean="0"/>
              <a:t>BFKL regime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463834" y="6129774"/>
            <a:ext cx="1145338" cy="377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2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297216" y="-243408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Analytic structure at finite coupling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6146" name="Picture 2" descr="C:\Fedya\Dropbox\abjm slope2\Fedor\num draft\submission\sdeltagoo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446837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245449"/>
            <a:ext cx="724051" cy="1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Прямоугольник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80312" y="924969"/>
            <a:ext cx="1707519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Gromov,FLM,Sizov 2015</a:t>
            </a:r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9" y="5605489"/>
            <a:ext cx="18796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216" y="6093296"/>
            <a:ext cx="7028363" cy="360755"/>
          </a:xfrm>
          <a:prstGeom prst="rect">
            <a:avLst/>
          </a:prstGeom>
          <a:noFill/>
          <a:ln>
            <a:noFill/>
          </a:ln>
        </p:spPr>
        <p:txBody>
          <a:bodyPr wrap="none" lIns="82945" tIns="41473" rIns="82945" bIns="41473" rtlCol="0">
            <a:spAutoFit/>
          </a:bodyPr>
          <a:lstStyle/>
          <a:p>
            <a:r>
              <a:rPr lang="en-US" smtClean="0"/>
              <a:t>Can also explore e.g. analytic continuation to complexified coupling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1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" y="1052736"/>
            <a:ext cx="8835613" cy="5629602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 bwMode="auto">
          <a:xfrm>
            <a:off x="297216" y="-243408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BFKL pomeron intercept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42" y="644860"/>
            <a:ext cx="2623967" cy="3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" y="1277392"/>
            <a:ext cx="1651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39" y="5814595"/>
            <a:ext cx="223520" cy="2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2053" y="3573016"/>
            <a:ext cx="1207859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numerics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19434" y="3964549"/>
            <a:ext cx="992582" cy="218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4048" y="5197707"/>
            <a:ext cx="1794558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weak coupling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3812" y="2704521"/>
            <a:ext cx="1906769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strong coupling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018858" y="5126759"/>
            <a:ext cx="953385" cy="2261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1"/>
          </p:cNvCxnSpPr>
          <p:nvPr/>
        </p:nvCxnSpPr>
        <p:spPr>
          <a:xfrm flipH="1">
            <a:off x="5652120" y="2900288"/>
            <a:ext cx="911692" cy="31384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16896" y="604579"/>
            <a:ext cx="1707519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Gromov,FLM,Sizov 2015</a:t>
            </a:r>
          </a:p>
        </p:txBody>
      </p:sp>
      <p:sp>
        <p:nvSpPr>
          <p:cNvPr id="30" name="Прямоугольник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92101" y="5599151"/>
            <a:ext cx="2462534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Kotikov,Lipatov 2002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Brower,Polchinski,Strassler,Tan 2007</a:t>
            </a:r>
          </a:p>
        </p:txBody>
      </p:sp>
      <p:sp>
        <p:nvSpPr>
          <p:cNvPr id="31" name="Прямоугольник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49924" y="3140968"/>
            <a:ext cx="2470548" cy="7694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Costa,Goncalves,Penedones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Kotikov,Lipatov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Brower,Costa,Djuric,Raben,Tan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Gromov,FLM,Sizov 2014</a:t>
            </a:r>
          </a:p>
        </p:txBody>
      </p:sp>
      <p:pic>
        <p:nvPicPr>
          <p:cNvPr id="21" name="Picture 20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40" y="630021"/>
            <a:ext cx="799084" cy="2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6" y="643881"/>
            <a:ext cx="829818" cy="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611560" y="2420888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BFKL at</a:t>
            </a:r>
          </a:p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Next-to-Next-to-Leading Order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44208" y="1628800"/>
            <a:ext cx="2111155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Gromov,FLM,Sizov 2015</a:t>
            </a:r>
          </a:p>
        </p:txBody>
      </p:sp>
    </p:spTree>
    <p:extLst>
      <p:ext uri="{BB962C8B-B14F-4D97-AF65-F5344CB8AC3E}">
        <p14:creationId xmlns:p14="http://schemas.microsoft.com/office/powerpoint/2010/main" val="22817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297216" y="-171400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BFKL regime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2617860"/>
            <a:ext cx="5006529" cy="5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87761"/>
            <a:ext cx="2165965" cy="3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496" y="3809811"/>
            <a:ext cx="1081222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sz="2000" smtClean="0">
                <a:solidFill>
                  <a:srgbClr val="0000FF"/>
                </a:solidFill>
              </a:rPr>
              <a:t>Leading</a:t>
            </a:r>
          </a:p>
          <a:p>
            <a:pPr algn="ctr"/>
            <a:r>
              <a:rPr lang="en-US" sz="2000" smtClean="0">
                <a:solidFill>
                  <a:srgbClr val="0000FF"/>
                </a:solidFill>
              </a:rPr>
              <a:t>order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1628800"/>
            <a:ext cx="8248248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N=4 SYM should give highest transcendentality part of the QCD result !</a:t>
            </a:r>
            <a:endParaRPr lang="en-GB" sz="2000" dirty="0"/>
          </a:p>
        </p:txBody>
      </p:sp>
      <p:pic>
        <p:nvPicPr>
          <p:cNvPr id="20" name="Picture 1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2" y="929935"/>
            <a:ext cx="2966600" cy="3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Picture 2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3" y="2807171"/>
            <a:ext cx="1828049" cy="4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Прямоугольник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16990" y="3836948"/>
            <a:ext cx="1491114" cy="6001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Jaroszewicz, 1982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Lipatov 1986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Kotikov,Lipatov 2002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90422" y="3860913"/>
            <a:ext cx="3068882" cy="5761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600" smtClean="0">
                <a:solidFill>
                  <a:srgbClr val="0000FF"/>
                </a:solidFill>
              </a:rPr>
              <a:t>Reproduced from QSC in</a:t>
            </a:r>
          </a:p>
          <a:p>
            <a:r>
              <a:rPr lang="en-US" sz="1600" smtClean="0">
                <a:solidFill>
                  <a:srgbClr val="0000FF"/>
                </a:solidFill>
              </a:rPr>
              <a:t>[Alfimov,Gromov,Kazakov 2014]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2935" y="918997"/>
            <a:ext cx="4896369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Resums contributions from </a:t>
            </a:r>
            <a:r>
              <a:rPr lang="en-US" sz="2000" smtClean="0">
                <a:solidFill>
                  <a:srgbClr val="0000FF"/>
                </a:solidFill>
              </a:rPr>
              <a:t>all </a:t>
            </a:r>
            <a:r>
              <a:rPr lang="en-US" sz="2000" smtClean="0"/>
              <a:t>loop orders</a:t>
            </a:r>
            <a:endParaRPr lang="en-GB" sz="2000" dirty="0"/>
          </a:p>
        </p:txBody>
      </p:sp>
      <p:sp>
        <p:nvSpPr>
          <p:cNvPr id="29" name="Прямоугольник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5776" y="3167390"/>
            <a:ext cx="2169184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Costa,Goncalves,Penedones 2012</a:t>
            </a:r>
          </a:p>
        </p:txBody>
      </p:sp>
    </p:spTree>
    <p:extLst>
      <p:ext uri="{BB962C8B-B14F-4D97-AF65-F5344CB8AC3E}">
        <p14:creationId xmlns:p14="http://schemas.microsoft.com/office/powerpoint/2010/main" val="24018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302840" y="-92185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000" b="1" kern="0" smtClean="0">
                <a:solidFill>
                  <a:srgbClr val="C00000"/>
                </a:solidFill>
              </a:rPr>
              <a:t>Quantum Spectral Curve in N=4 SYM</a:t>
            </a:r>
            <a:endParaRPr lang="x-none" sz="30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27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52796" y="1801272"/>
            <a:ext cx="1351652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Gromov,Kazakov,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Leurent,Volin 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052736"/>
            <a:ext cx="828092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A compact set of equations for only a few functions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giving the </a:t>
            </a:r>
            <a:r>
              <a:rPr lang="en-US" sz="2400" smtClean="0">
                <a:solidFill>
                  <a:srgbClr val="0000FF"/>
                </a:solidFill>
              </a:rPr>
              <a:t>exact spectrum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6" name="Поле 2"/>
          <p:cNvSpPr txBox="1">
            <a:spLocks noChangeArrowheads="1"/>
          </p:cNvSpPr>
          <p:nvPr/>
        </p:nvSpPr>
        <p:spPr bwMode="auto">
          <a:xfrm>
            <a:off x="323528" y="3068960"/>
            <a:ext cx="28600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Our motivation: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16" y="3566046"/>
            <a:ext cx="8047203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Finite set of </a:t>
            </a:r>
            <a:r>
              <a:rPr lang="en-US" sz="2400">
                <a:solidFill>
                  <a:srgbClr val="0000FF"/>
                </a:solidFill>
              </a:rPr>
              <a:t>equations              </a:t>
            </a:r>
            <a:r>
              <a:rPr lang="en-US" sz="2400" smtClean="0">
                <a:solidFill>
                  <a:srgbClr val="0000FF"/>
                </a:solidFill>
              </a:rPr>
              <a:t>very precise numerics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Quantum numbers don’t have to be integer!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Can deeply probe the BFKL regime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 smtClean="0">
                <a:solidFill>
                  <a:srgbClr val="0000FF"/>
                </a:solidFill>
              </a:rPr>
              <a:t>(                           )</a:t>
            </a:r>
          </a:p>
        </p:txBody>
      </p:sp>
      <p:sp>
        <p:nvSpPr>
          <p:cNvPr id="9" name="Стрелка вправо 72"/>
          <p:cNvSpPr/>
          <p:nvPr/>
        </p:nvSpPr>
        <p:spPr>
          <a:xfrm>
            <a:off x="4333643" y="3789040"/>
            <a:ext cx="598397" cy="23811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72970"/>
            <a:ext cx="2120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83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297216" y="-171400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BFKL regime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1249896"/>
            <a:ext cx="5006529" cy="5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99026"/>
            <a:ext cx="2165965" cy="3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11" y="3254130"/>
            <a:ext cx="6889105" cy="11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Picture 1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72556"/>
            <a:ext cx="1721323" cy="30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496" y="2421076"/>
            <a:ext cx="1081222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sz="2000" smtClean="0">
                <a:solidFill>
                  <a:srgbClr val="0000FF"/>
                </a:solidFill>
              </a:rPr>
              <a:t>Leading</a:t>
            </a:r>
          </a:p>
          <a:p>
            <a:pPr algn="ctr"/>
            <a:r>
              <a:rPr lang="en-US" sz="2000" smtClean="0">
                <a:solidFill>
                  <a:srgbClr val="0000FF"/>
                </a:solidFill>
              </a:rPr>
              <a:t>order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93" y="5413731"/>
            <a:ext cx="9057764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Main assumption:</a:t>
            </a:r>
            <a:r>
              <a:rPr lang="en-US" sz="2000" smtClean="0"/>
              <a:t> only harmonic sums + max transcendentality at each order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397695"/>
            <a:ext cx="694898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NLO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4816896"/>
            <a:ext cx="880847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NNLO</a:t>
            </a:r>
            <a:endParaRPr lang="en-GB" sz="2000" dirty="0">
              <a:solidFill>
                <a:srgbClr val="0000FF"/>
              </a:solidFill>
            </a:endParaRPr>
          </a:p>
        </p:txBody>
      </p:sp>
      <p:pic>
        <p:nvPicPr>
          <p:cNvPr id="22" name="Picture 2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988"/>
            <a:ext cx="3168618" cy="4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Picture 22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1828049" cy="4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Прямоугольник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16990" y="2448213"/>
            <a:ext cx="1491114" cy="6001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Jaroszewicz, 1982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Lipatov 1986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Kotikov,Lipatov 2002</a:t>
            </a:r>
          </a:p>
        </p:txBody>
      </p:sp>
      <p:sp>
        <p:nvSpPr>
          <p:cNvPr id="25" name="Прямоугольник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05222" y="4031579"/>
            <a:ext cx="1491114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Kotikov,Lipatov 2002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Kotikov,Lipatov 2000</a:t>
            </a:r>
          </a:p>
        </p:txBody>
      </p:sp>
    </p:spTree>
    <p:extLst>
      <p:ext uri="{BB962C8B-B14F-4D97-AF65-F5344CB8AC3E}">
        <p14:creationId xmlns:p14="http://schemas.microsoft.com/office/powerpoint/2010/main" val="4179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5" grpId="0"/>
      <p:bldP spid="21" grpId="0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297216" y="-171400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Our result: BFKL at NNLO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933056"/>
            <a:ext cx="2931087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sz="2000" smtClean="0">
                <a:solidFill>
                  <a:srgbClr val="0000FF"/>
                </a:solidFill>
              </a:rPr>
              <a:t>Found from</a:t>
            </a:r>
          </a:p>
          <a:p>
            <a:pPr algn="ctr"/>
            <a:r>
              <a:rPr lang="en-US" sz="2000" smtClean="0">
                <a:solidFill>
                  <a:srgbClr val="0000FF"/>
                </a:solidFill>
              </a:rPr>
              <a:t>iterative solution of QSC</a:t>
            </a:r>
            <a:endParaRPr lang="en-GB" sz="2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7049"/>
            <a:ext cx="5016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Прямоугольник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33687" y="917355"/>
            <a:ext cx="1707519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Gromov,FLM,Sizov</a:t>
            </a:r>
            <a:r>
              <a:rPr lang="en-US" sz="1100" b="1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 </a:t>
            </a: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2015</a:t>
            </a:r>
          </a:p>
        </p:txBody>
      </p:sp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8258"/>
            <a:ext cx="66294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Прямоугольник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39802" y="5805264"/>
            <a:ext cx="1548822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See also later paper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Velizhanin 2015</a:t>
            </a:r>
          </a:p>
        </p:txBody>
      </p:sp>
    </p:spTree>
    <p:extLst>
      <p:ext uri="{BB962C8B-B14F-4D97-AF65-F5344CB8AC3E}">
        <p14:creationId xmlns:p14="http://schemas.microsoft.com/office/powerpoint/2010/main" val="31629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457200" y="-171400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Basis for NNLO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751" y="2060848"/>
            <a:ext cx="7100498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sz="2000" smtClean="0"/>
              <a:t>harmonic sums</a:t>
            </a:r>
            <a:r>
              <a:rPr lang="en-GB" sz="2000" smtClean="0"/>
              <a:t> with t</a:t>
            </a:r>
            <a:r>
              <a:rPr lang="en-US" sz="2000" smtClean="0"/>
              <a:t>ranscendentality up to 5, and constants: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3397507"/>
            <a:ext cx="2615296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GB" sz="2000" smtClean="0"/>
              <a:t>In total 288 elements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543240" y="1122135"/>
            <a:ext cx="4057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/>
              <a:t>Each term has transcendentality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9512" y="3881819"/>
            <a:ext cx="4776336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GB" sz="2000" smtClean="0"/>
              <a:t>We derive analytic constraints from QSC</a:t>
            </a:r>
          </a:p>
          <a:p>
            <a:r>
              <a:rPr lang="en-GB" sz="2000" smtClean="0"/>
              <a:t>for expansion around poles at  </a:t>
            </a:r>
            <a:endParaRPr lang="en-GB" sz="2000" dirty="0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72339"/>
            <a:ext cx="2032382" cy="2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 rot="5400000">
            <a:off x="4362256" y="1676640"/>
            <a:ext cx="419489" cy="30360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2564904"/>
            <a:ext cx="43942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6000"/>
                <a:lumOff val="24000"/>
                <a:alpha val="0"/>
              </a:schemeClr>
            </a:gs>
            <a:gs pos="24000">
              <a:srgbClr val="FFC000">
                <a:alpha val="10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Fedya\Dropbox\abjm slope2\Fedor\loplot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5" y="1356010"/>
            <a:ext cx="4034126" cy="24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 bwMode="auto">
          <a:xfrm>
            <a:off x="297216" y="-236201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28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Expansion at poles</a:t>
            </a:r>
            <a:endParaRPr lang="x-none" sz="28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6" y="1446057"/>
            <a:ext cx="1383546" cy="2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15" y="1444714"/>
            <a:ext cx="1603005" cy="2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7504" y="3100659"/>
            <a:ext cx="2322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P’s at LO are known,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4077072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Then we solve</a:t>
            </a:r>
            <a:endParaRPr lang="en-US"/>
          </a:p>
        </p:txBody>
      </p:sp>
      <p:sp>
        <p:nvSpPr>
          <p:cNvPr id="26" name="Прямоугольник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83768" y="3214137"/>
            <a:ext cx="1204176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Alfimov,Gromov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Kazakov 2014</a:t>
            </a:r>
          </a:p>
        </p:txBody>
      </p:sp>
      <p:pic>
        <p:nvPicPr>
          <p:cNvPr id="29" name="Picture 2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151867"/>
            <a:ext cx="146942" cy="22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2" name="Picture 4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40" y="4216545"/>
            <a:ext cx="1778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07504" y="3356992"/>
            <a:ext cx="21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Q’s are easy to find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220072" y="4077072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iteratively in    and  </a:t>
            </a:r>
            <a:endParaRPr lang="en-US"/>
          </a:p>
        </p:txBody>
      </p:sp>
      <p:pic>
        <p:nvPicPr>
          <p:cNvPr id="77" name="Picture 76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61" y="4117142"/>
            <a:ext cx="3243223" cy="3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1947788" y="517255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Key ansatz: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07504" y="4571836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Developed a very general iterative method</a:t>
            </a:r>
            <a:endParaRPr lang="en-US"/>
          </a:p>
        </p:txBody>
      </p:sp>
      <p:pic>
        <p:nvPicPr>
          <p:cNvPr id="103" name="Picture 102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5651"/>
            <a:ext cx="56769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4" name="Picture 103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30" y="2246740"/>
            <a:ext cx="241300" cy="19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6" name="Picture 105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99" y="1387758"/>
            <a:ext cx="496455" cy="22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8" name="Picture 107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" y="2078547"/>
            <a:ext cx="901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9" name="Picture 108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40" y="5157440"/>
            <a:ext cx="34163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12" name="Straight Arrow Connector 111"/>
          <p:cNvCxnSpPr/>
          <p:nvPr/>
        </p:nvCxnSpPr>
        <p:spPr>
          <a:xfrm>
            <a:off x="1380086" y="2211897"/>
            <a:ext cx="588481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907361" y="1822453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usual perturbation theory</a:t>
            </a:r>
          </a:p>
          <a:p>
            <a:pPr algn="ctr"/>
            <a:r>
              <a:rPr lang="en-US" smtClean="0"/>
              <a:t>(known to 6 loops)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292080" y="2512927"/>
            <a:ext cx="287258" cy="3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012160" y="2500153"/>
            <a:ext cx="287258" cy="3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588224" y="2500153"/>
            <a:ext cx="287258" cy="3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236296" y="2500153"/>
            <a:ext cx="287258" cy="3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7885142" y="2500153"/>
            <a:ext cx="287258" cy="3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864947" y="1744019"/>
            <a:ext cx="389850" cy="3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4833300" y="2915891"/>
            <a:ext cx="458780" cy="3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-50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874724" y="3563963"/>
            <a:ext cx="561372" cy="3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</a:p>
        </p:txBody>
      </p:sp>
      <p:sp>
        <p:nvSpPr>
          <p:cNvPr id="125" name="Прямоугольник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512" y="2519318"/>
            <a:ext cx="4177747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Marboe,Velizhanin,Volin 2014;  Lukowski,Rej,Velizhanin 2009;…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18" y="6185664"/>
            <a:ext cx="4153106" cy="48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251648"/>
            <a:ext cx="3897510" cy="36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107504" y="5753616"/>
            <a:ext cx="2668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 get a first order FDE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6" grpId="0" animBg="1"/>
      <p:bldP spid="45" grpId="0"/>
      <p:bldP spid="76" grpId="0"/>
      <p:bldP spid="78" grpId="0"/>
      <p:bldP spid="101" grpId="0"/>
      <p:bldP spid="114" grpId="0"/>
      <p:bldP spid="125" grpId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For </a:t>
            </a:r>
            <a:r>
              <a:rPr lang="en-US" sz="2800" smtClean="0"/>
              <a:t>example around </a:t>
            </a:r>
            <a:r>
              <a:rPr lang="en-US" sz="2800"/>
              <a:t> </a:t>
            </a:r>
            <a:r>
              <a:rPr lang="en-US" sz="2800" smtClean="0"/>
              <a:t>        to </a:t>
            </a:r>
            <a:r>
              <a:rPr lang="en-US" sz="2800" dirty="0" smtClean="0"/>
              <a:t>the leading order:</a:t>
            </a:r>
            <a:endParaRPr lang="en-GB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95056"/>
            <a:ext cx="5476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66" y="1760240"/>
            <a:ext cx="774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12" y="2282056"/>
            <a:ext cx="57658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926" y="476672"/>
            <a:ext cx="4845073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/>
              <a:t>E.g. close to            we get the expansion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323528" y="4593322"/>
            <a:ext cx="4682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/>
              <a:t>Get an overdetermined set of equations</a:t>
            </a:r>
          </a:p>
          <a:p>
            <a:r>
              <a:rPr lang="en-US" sz="2000" smtClean="0"/>
              <a:t>on coefficients of basis elements</a:t>
            </a:r>
            <a:endParaRPr lang="en-US" sz="2000"/>
          </a:p>
        </p:txBody>
      </p:sp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12" y="560255"/>
            <a:ext cx="640248" cy="1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5536" y="5877272"/>
            <a:ext cx="5274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Only 37 out of 288 coefficients are nonzero!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7358" y="4757082"/>
            <a:ext cx="1237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/>
              <a:t>the result</a:t>
            </a:r>
            <a:endParaRPr lang="en-US" sz="2000"/>
          </a:p>
        </p:txBody>
      </p:sp>
      <p:sp>
        <p:nvSpPr>
          <p:cNvPr id="16" name="Right Arrow 15"/>
          <p:cNvSpPr/>
          <p:nvPr/>
        </p:nvSpPr>
        <p:spPr>
          <a:xfrm>
            <a:off x="5220072" y="4739602"/>
            <a:ext cx="576064" cy="41759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0" y="980728"/>
            <a:ext cx="8760979" cy="31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297216" y="-171400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200" b="1" kern="0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Numerical test</a:t>
            </a:r>
            <a:endParaRPr lang="x-none" sz="32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773281"/>
            <a:ext cx="3101005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/>
              <a:t>c</a:t>
            </a:r>
            <a:r>
              <a:rPr lang="en-US" sz="2000" smtClean="0"/>
              <a:t>omputed NNLO </a:t>
            </a:r>
            <a:r>
              <a:rPr lang="en-US" sz="2000"/>
              <a:t>by </a:t>
            </a:r>
            <a:r>
              <a:rPr lang="en-US" sz="2000" smtClean="0"/>
              <a:t>fitting</a:t>
            </a:r>
            <a:endParaRPr lang="en-US" sz="2000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0" y="869509"/>
            <a:ext cx="6350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Picture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7" y="3042235"/>
            <a:ext cx="952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52" y="869509"/>
            <a:ext cx="952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02662" y="764704"/>
            <a:ext cx="1771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At            and </a:t>
            </a:r>
            <a:endParaRPr lang="en-GB" sz="2000" dirty="0"/>
          </a:p>
        </p:txBody>
      </p:sp>
      <p:sp>
        <p:nvSpPr>
          <p:cNvPr id="28" name="Rectangle 27"/>
          <p:cNvSpPr/>
          <p:nvPr/>
        </p:nvSpPr>
        <p:spPr>
          <a:xfrm>
            <a:off x="179512" y="1156682"/>
            <a:ext cx="8551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/>
              <a:t>Reached </a:t>
            </a:r>
            <a:r>
              <a:rPr lang="en-US" sz="2000" smtClean="0">
                <a:solidFill>
                  <a:srgbClr val="0000FF"/>
                </a:solidFill>
              </a:rPr>
              <a:t>60 digits </a:t>
            </a:r>
            <a:r>
              <a:rPr lang="en-US" sz="2000" smtClean="0"/>
              <a:t>precision – perfect match with our analytic result !</a:t>
            </a:r>
            <a:endParaRPr lang="en-US" sz="2000"/>
          </a:p>
        </p:txBody>
      </p:sp>
      <p:sp>
        <p:nvSpPr>
          <p:cNvPr id="29" name="Rectangle 28"/>
          <p:cNvSpPr/>
          <p:nvPr/>
        </p:nvSpPr>
        <p:spPr>
          <a:xfrm>
            <a:off x="5866834" y="764704"/>
            <a:ext cx="2377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o</a:t>
            </a:r>
            <a:r>
              <a:rPr lang="en-US" sz="2000" smtClean="0"/>
              <a:t>ur numerical data</a:t>
            </a:r>
            <a:endParaRPr lang="en-US" sz="2000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074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0" y="3299023"/>
            <a:ext cx="6362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е 2"/>
          <p:cNvSpPr txBox="1">
            <a:spLocks noChangeArrowheads="1"/>
          </p:cNvSpPr>
          <p:nvPr/>
        </p:nvSpPr>
        <p:spPr bwMode="auto">
          <a:xfrm>
            <a:off x="1038073" y="2420888"/>
            <a:ext cx="65790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Extension to</a:t>
            </a:r>
          </a:p>
          <a:p>
            <a:pPr algn="ctr"/>
            <a:r>
              <a:rPr lang="en-US" sz="2800" b="1" smtClean="0">
                <a:solidFill>
                  <a:srgbClr val="C00000"/>
                </a:solidFill>
              </a:rPr>
              <a:t>generalized quark-antiquark potential</a:t>
            </a:r>
            <a:endParaRPr lang="ru-RU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83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6000"/>
                <a:lumOff val="24000"/>
                <a:alpha val="0"/>
              </a:schemeClr>
            </a:gs>
            <a:gs pos="100000">
              <a:srgbClr val="FFC000">
                <a:alpha val="10000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87267"/>
              </p:ext>
            </p:extLst>
          </p:nvPr>
        </p:nvGraphicFramePr>
        <p:xfrm>
          <a:off x="1619672" y="1412106"/>
          <a:ext cx="67310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Acrobat Document" r:id="rId12" imgW="6731000" imgH="2520950" progId="AcroExch.Document.11">
                  <p:embed/>
                </p:oleObj>
              </mc:Choice>
              <mc:Fallback>
                <p:oleObj name="Acrobat Document" r:id="rId12" imgW="6731000" imgH="25209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19672" y="1412106"/>
                        <a:ext cx="6731000" cy="252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167858" y="3116678"/>
            <a:ext cx="358862" cy="725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Поле 2"/>
          <p:cNvSpPr txBox="1">
            <a:spLocks noChangeArrowheads="1"/>
          </p:cNvSpPr>
          <p:nvPr/>
        </p:nvSpPr>
        <p:spPr bwMode="auto">
          <a:xfrm>
            <a:off x="1665315" y="44624"/>
            <a:ext cx="5559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Cusped Wilson line in N=4 SYM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282" y="4473694"/>
            <a:ext cx="73805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200" smtClean="0"/>
              <a:t>Cusp angle </a:t>
            </a:r>
            <a:endParaRPr lang="en-US" sz="2200" i="1" smtClean="0"/>
          </a:p>
          <a:p>
            <a:pPr marL="457200" indent="-4572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200" smtClean="0"/>
              <a:t>Angle </a:t>
            </a:r>
            <a:r>
              <a:rPr lang="en-US" sz="2200" i="1"/>
              <a:t> </a:t>
            </a:r>
            <a:r>
              <a:rPr lang="en-US" sz="2200" i="1" smtClean="0"/>
              <a:t>  </a:t>
            </a:r>
            <a:r>
              <a:rPr lang="en-US" sz="2200" smtClean="0"/>
              <a:t> between the couplings to scalars on two rays</a:t>
            </a:r>
          </a:p>
          <a:p>
            <a:pPr marL="457200" indent="-4572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200" smtClean="0"/>
              <a:t>The number </a:t>
            </a:r>
            <a:r>
              <a:rPr lang="en-US" sz="2200" i="1"/>
              <a:t> </a:t>
            </a:r>
            <a:r>
              <a:rPr lang="en-US" sz="2200" i="1" smtClean="0"/>
              <a:t> </a:t>
            </a:r>
            <a:r>
              <a:rPr lang="en-US" sz="2200" smtClean="0"/>
              <a:t>  of scalars inserted</a:t>
            </a:r>
          </a:p>
          <a:p>
            <a:pPr marL="457200" indent="-4572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200" smtClean="0"/>
              <a:t>‘t Hooft coupling </a:t>
            </a:r>
          </a:p>
        </p:txBody>
      </p:sp>
      <p:sp>
        <p:nvSpPr>
          <p:cNvPr id="27" name="Прямоугольник 46"/>
          <p:cNvSpPr/>
          <p:nvPr/>
        </p:nvSpPr>
        <p:spPr>
          <a:xfrm>
            <a:off x="323528" y="4103350"/>
            <a:ext cx="17235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0000FF"/>
                </a:solidFill>
              </a:rPr>
              <a:t>Parameters: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13" y="5682964"/>
            <a:ext cx="207818" cy="23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7" idx="0"/>
          </p:cNvCxnSpPr>
          <p:nvPr/>
        </p:nvCxnSpPr>
        <p:spPr>
          <a:xfrm flipV="1">
            <a:off x="3347289" y="3116678"/>
            <a:ext cx="0" cy="377477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32615" y="3494155"/>
            <a:ext cx="20882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534526" y="1849718"/>
            <a:ext cx="305740" cy="514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val 20"/>
          <p:cNvSpPr/>
          <p:nvPr/>
        </p:nvSpPr>
        <p:spPr>
          <a:xfrm>
            <a:off x="6429734" y="2070936"/>
            <a:ext cx="360040" cy="725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760146" y="2299822"/>
            <a:ext cx="1080120" cy="7684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 noChangeAspect="1"/>
          </p:cNvCxnSpPr>
          <p:nvPr/>
        </p:nvCxnSpPr>
        <p:spPr>
          <a:xfrm flipH="1" flipV="1">
            <a:off x="6437020" y="2106750"/>
            <a:ext cx="174708" cy="352195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68" y="1807594"/>
            <a:ext cx="346364" cy="32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8" name="Oval 37"/>
          <p:cNvSpPr/>
          <p:nvPr/>
        </p:nvSpPr>
        <p:spPr>
          <a:xfrm>
            <a:off x="3606404" y="2935782"/>
            <a:ext cx="305740" cy="514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3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30" y="3030314"/>
            <a:ext cx="2159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1" name="Picture 40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07" y="4647020"/>
            <a:ext cx="190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50" y="1807594"/>
            <a:ext cx="2223215" cy="6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8" y="5160744"/>
            <a:ext cx="1397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80" y="6199336"/>
            <a:ext cx="1778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2" y="732840"/>
            <a:ext cx="4660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1" name="Прямоугольник 46"/>
          <p:cNvSpPr/>
          <p:nvPr/>
        </p:nvSpPr>
        <p:spPr>
          <a:xfrm>
            <a:off x="6071001" y="636558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equivalent to generalized</a:t>
            </a:r>
          </a:p>
          <a:p>
            <a:r>
              <a:rPr lang="en-US"/>
              <a:t> </a:t>
            </a:r>
            <a:r>
              <a:rPr lang="en-US" smtClean="0"/>
              <a:t>     potential</a:t>
            </a:r>
            <a:endParaRPr lang="en-US"/>
          </a:p>
        </p:txBody>
      </p:sp>
      <p:pic>
        <p:nvPicPr>
          <p:cNvPr id="32" name="Picture 31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03" y="1005890"/>
            <a:ext cx="248085" cy="2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2" y="4998045"/>
            <a:ext cx="8257906" cy="94549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6865"/>
              </p:ext>
            </p:extLst>
          </p:nvPr>
        </p:nvGraphicFramePr>
        <p:xfrm>
          <a:off x="4322763" y="825054"/>
          <a:ext cx="45561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Acrobat Document" r:id="rId17" imgW="8077020" imgH="3024916" progId="AcroExch.Document.11">
                  <p:embed/>
                </p:oleObj>
              </mc:Choice>
              <mc:Fallback>
                <p:oleObj name="Acrobat Document" r:id="rId17" imgW="8077020" imgH="3024916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3" y="825054"/>
                        <a:ext cx="4556125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326363" y="-236201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000" b="1" kern="0" smtClean="0">
                <a:solidFill>
                  <a:srgbClr val="C00000"/>
                </a:solidFill>
              </a:rPr>
              <a:t>QSC for the generalized cusp</a:t>
            </a:r>
            <a:endParaRPr lang="x-none" sz="30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4077" y="836712"/>
            <a:ext cx="2690893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TBA</a:t>
            </a:r>
            <a:r>
              <a:rPr lang="en-US" sz="2000" smtClean="0"/>
              <a:t>                     </a:t>
            </a:r>
            <a:r>
              <a:rPr lang="en-US" sz="2000" smtClean="0">
                <a:solidFill>
                  <a:srgbClr val="0000FF"/>
                </a:solidFill>
              </a:rPr>
              <a:t>QSC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4197" y="103247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60232" y="4602427"/>
            <a:ext cx="1386918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 FLM 2015</a:t>
            </a:r>
          </a:p>
        </p:txBody>
      </p:sp>
      <p:sp>
        <p:nvSpPr>
          <p:cNvPr id="19" name="Прямоугольник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6542" y="1196752"/>
            <a:ext cx="2247025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Correa,Maldacena,Sever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Drukker 2012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6996" y="3789040"/>
            <a:ext cx="298886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mtClean="0"/>
              <a:t>A test: near-BPS expansion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39271" y="601199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Any coupling! </a:t>
            </a:r>
            <a:endParaRPr lang="ru-RU"/>
          </a:p>
        </p:txBody>
      </p:sp>
      <p:sp>
        <p:nvSpPr>
          <p:cNvPr id="24" name="Прямоугольник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072" y="4221087"/>
            <a:ext cx="2228495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Correa,Henn,Maldacena,Sever 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Fiol,Garolera,Lewkowycz 12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794981" y="4373772"/>
            <a:ext cx="1680885" cy="3594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54404" y="1196752"/>
            <a:ext cx="1069524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Gromov,FLM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2015</a:t>
            </a:r>
          </a:p>
        </p:txBody>
      </p:sp>
      <p:pic>
        <p:nvPicPr>
          <p:cNvPr id="54" name="Picture 53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2" y="5473215"/>
            <a:ext cx="351924" cy="1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 flipV="1">
            <a:off x="6300192" y="4149795"/>
            <a:ext cx="497350" cy="71424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60" y="3789755"/>
            <a:ext cx="511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6797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Picture 19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84" y="2996952"/>
            <a:ext cx="3578758" cy="1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59312" y="304227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encode</a:t>
            </a:r>
            <a:r>
              <a:rPr lang="en-US" smtClean="0"/>
              <a:t>      </a:t>
            </a:r>
            <a:r>
              <a:rPr lang="en-US" smtClean="0">
                <a:solidFill>
                  <a:srgbClr val="0000FF"/>
                </a:solidFill>
              </a:rPr>
              <a:t>and angles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26" name="Picture 25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31" y="3133516"/>
            <a:ext cx="230909" cy="20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Picture 26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6223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Прямоугольник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24128" y="6093296"/>
            <a:ext cx="3099695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See also Kazakov, Leurent, Volin 2015</a:t>
            </a:r>
          </a:p>
        </p:txBody>
      </p:sp>
      <p:sp>
        <p:nvSpPr>
          <p:cNvPr id="30" name="Прямоугольник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5072" y="4673968"/>
            <a:ext cx="1636987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Gromov,Sever 12;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 FLM, Sizov 13</a:t>
            </a:r>
          </a:p>
        </p:txBody>
      </p:sp>
    </p:spTree>
    <p:extLst>
      <p:ext uri="{BB962C8B-B14F-4D97-AF65-F5344CB8AC3E}">
        <p14:creationId xmlns:p14="http://schemas.microsoft.com/office/powerpoint/2010/main" val="3168461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4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549" y="980728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rgbClr val="0000FF"/>
                </a:solidFill>
              </a:rPr>
              <a:t>QSC already gave many new results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09534" y="1676503"/>
            <a:ext cx="3638625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ABJM &amp; more: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smtClean="0">
              <a:solidFill>
                <a:schemeClr val="accent2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Cavaglia, Fioravanti, Gromov, Tateo 14;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 Sizov 14;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Anselmetti, Bombardelli, Cavaglia, Tateo 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Cavaglia, Cornagliotto, Mattelliano, Tateo 15</a:t>
            </a:r>
          </a:p>
        </p:txBody>
      </p:sp>
      <p:sp>
        <p:nvSpPr>
          <p:cNvPr id="8" name="Прямоугольник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7916" y="1626918"/>
            <a:ext cx="3209981" cy="11695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 Kazakov, Leurent, Volin 13,14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 FLM, Sizov 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Alfimov, Gromov, Kazakov 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Marboe, Volin 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091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46588"/>
            <a:ext cx="8395220" cy="532625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940152" y="1052736"/>
            <a:ext cx="1656184" cy="503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25" name="Rectangle 9224"/>
          <p:cNvSpPr/>
          <p:nvPr/>
        </p:nvSpPr>
        <p:spPr>
          <a:xfrm>
            <a:off x="2267744" y="1174860"/>
            <a:ext cx="1656184" cy="669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26363" y="-236201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000" b="1" kern="0" dirty="0" smtClean="0">
                <a:solidFill>
                  <a:srgbClr val="C00000"/>
                </a:solidFill>
              </a:rPr>
              <a:t>From weak to strong coupling</a:t>
            </a:r>
            <a:endParaRPr lang="x-none" sz="30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2" name="Picture 1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22" y="1174860"/>
            <a:ext cx="927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22" y="1506116"/>
            <a:ext cx="1181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4427984" y="4617489"/>
            <a:ext cx="648072" cy="251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76056" y="4293096"/>
            <a:ext cx="2219354" cy="360755"/>
          </a:xfrm>
          <a:prstGeom prst="rect">
            <a:avLst/>
          </a:prstGeom>
          <a:solidFill>
            <a:schemeClr val="bg1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/>
              <a:t>4-loop gauge theory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623652" y="1772816"/>
            <a:ext cx="144016" cy="616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4248" y="2441115"/>
            <a:ext cx="1039544" cy="637754"/>
          </a:xfrm>
          <a:prstGeom prst="rect">
            <a:avLst/>
          </a:prstGeom>
          <a:solidFill>
            <a:schemeClr val="bg1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/>
              <a:t>classical</a:t>
            </a:r>
          </a:p>
          <a:p>
            <a:r>
              <a:rPr lang="en-US" dirty="0" smtClean="0"/>
              <a:t>strings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716015" y="2543968"/>
            <a:ext cx="360041" cy="5514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71328" y="2118955"/>
            <a:ext cx="1193432" cy="360755"/>
          </a:xfrm>
          <a:prstGeom prst="rect">
            <a:avLst/>
          </a:prstGeom>
          <a:solidFill>
            <a:schemeClr val="bg1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numerics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9217" name="Picture 921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752"/>
            <a:ext cx="1054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72168" y="6308605"/>
            <a:ext cx="3604348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mtClean="0"/>
              <a:t>Perfect match with known results!</a:t>
            </a:r>
            <a:endParaRPr lang="en-GB" dirty="0"/>
          </a:p>
        </p:txBody>
      </p:sp>
      <p:sp>
        <p:nvSpPr>
          <p:cNvPr id="17" name="Прямоугольник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67763" y="349470"/>
            <a:ext cx="1386918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 FLM 2015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92080" y="4725144"/>
            <a:ext cx="2475358" cy="6001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Drukker, Forini 2011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Correa, Henn, Maldacena, Sever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Henn, Huber 2013</a:t>
            </a:r>
          </a:p>
        </p:txBody>
      </p:sp>
      <p:sp>
        <p:nvSpPr>
          <p:cNvPr id="19" name="Прямоугольник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6952" y="3095382"/>
            <a:ext cx="147348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Drukker, Forini 2011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2029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 animBg="1"/>
      <p:bldP spid="38" grpId="0"/>
      <p:bldP spid="17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е 2"/>
          <p:cNvSpPr txBox="1">
            <a:spLocks noChangeArrowheads="1"/>
          </p:cNvSpPr>
          <p:nvPr/>
        </p:nvSpPr>
        <p:spPr bwMode="auto">
          <a:xfrm>
            <a:off x="3661335" y="288558"/>
            <a:ext cx="1821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Summary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836712"/>
            <a:ext cx="86773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Very precise numerical method to compute the spectrum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New analytic result for NNLO BFKL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QSC for the generalized quark-antiquark potential</a:t>
            </a:r>
          </a:p>
        </p:txBody>
      </p:sp>
      <p:sp>
        <p:nvSpPr>
          <p:cNvPr id="4" name="Поле 2"/>
          <p:cNvSpPr txBox="1">
            <a:spLocks noChangeArrowheads="1"/>
          </p:cNvSpPr>
          <p:nvPr/>
        </p:nvSpPr>
        <p:spPr bwMode="auto">
          <a:xfrm>
            <a:off x="3920219" y="3333760"/>
            <a:ext cx="1303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Future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856980"/>
            <a:ext cx="75384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BFKL at N</a:t>
            </a:r>
            <a:r>
              <a:rPr lang="en-US" sz="2400" baseline="30000" smtClean="0">
                <a:solidFill>
                  <a:srgbClr val="0000FF"/>
                </a:solidFill>
              </a:rPr>
              <a:t>3</a:t>
            </a:r>
            <a:r>
              <a:rPr lang="en-US" sz="2400" smtClean="0">
                <a:solidFill>
                  <a:srgbClr val="0000FF"/>
                </a:solidFill>
              </a:rPr>
              <a:t>LO, structure of general term?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Systematic strong coupling expansion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3-point </a:t>
            </a:r>
            <a:r>
              <a:rPr lang="en-US" sz="2400">
                <a:solidFill>
                  <a:srgbClr val="0000FF"/>
                </a:solidFill>
              </a:rPr>
              <a:t>functions from relation with Sklyanin’s </a:t>
            </a:r>
            <a:r>
              <a:rPr lang="en-US" sz="2400" smtClean="0">
                <a:solidFill>
                  <a:srgbClr val="0000FF"/>
                </a:solidFill>
              </a:rPr>
              <a:t>SOV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ABJM theory, q-deformation, boundary problems…</a:t>
            </a:r>
          </a:p>
        </p:txBody>
      </p:sp>
    </p:spTree>
    <p:extLst>
      <p:ext uri="{BB962C8B-B14F-4D97-AF65-F5344CB8AC3E}">
        <p14:creationId xmlns:p14="http://schemas.microsoft.com/office/powerpoint/2010/main" val="59340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4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2"/>
          <p:cNvSpPr txBox="1">
            <a:spLocks noChangeArrowheads="1"/>
          </p:cNvSpPr>
          <p:nvPr/>
        </p:nvSpPr>
        <p:spPr bwMode="auto">
          <a:xfrm>
            <a:off x="3226164" y="2420888"/>
            <a:ext cx="22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Extra slides</a:t>
            </a:r>
            <a:endParaRPr lang="ru-RU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6363" y="-164193"/>
            <a:ext cx="8229600" cy="114492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3600" b="1" smtClean="0">
                <a:solidFill>
                  <a:srgbClr val="C00000"/>
                </a:solidFill>
              </a:rPr>
              <a:t>The energy from </a:t>
            </a:r>
            <a:r>
              <a:rPr lang="x-none" sz="3600" b="1" smtClean="0">
                <a:solidFill>
                  <a:srgbClr val="C00000"/>
                </a:solidFill>
              </a:rPr>
              <a:t>P</a:t>
            </a:r>
            <a:r>
              <a:rPr lang="x-none" sz="3600" b="1" smtClean="0">
                <a:solidFill>
                  <a:srgbClr val="C00000"/>
                </a:solidFill>
                <a:latin typeface="Calibri" pitchFamily="34"/>
                <a:cs typeface="Arial" pitchFamily="34"/>
              </a:rPr>
              <a:t>μ-</a:t>
            </a:r>
            <a:r>
              <a:rPr lang="x-none" sz="3600" b="1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syste</a:t>
            </a:r>
            <a:r>
              <a:rPr lang="en-US" sz="3600" b="1" smtClean="0">
                <a:solidFill>
                  <a:srgbClr val="C00000"/>
                </a:solidFill>
                <a:latin typeface="Arial" pitchFamily="34"/>
                <a:cs typeface="Arial" pitchFamily="34"/>
              </a:rPr>
              <a:t>m</a:t>
            </a:r>
            <a:endParaRPr lang="x-none" sz="3600" b="1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7504" y="1278498"/>
            <a:ext cx="2993605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smtClean="0">
                <a:solidFill>
                  <a:srgbClr val="0000FF"/>
                </a:solidFill>
              </a:rPr>
              <a:t>E.g. for twist operators</a:t>
            </a:r>
            <a:endParaRPr lang="en-GB" sz="2200" dirty="0">
              <a:solidFill>
                <a:srgbClr val="00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92080" y="1268760"/>
            <a:ext cx="340397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smtClean="0">
                <a:solidFill>
                  <a:srgbClr val="0000FF"/>
                </a:solidFill>
              </a:rPr>
              <a:t>(where                             )</a:t>
            </a:r>
            <a:endParaRPr lang="en-GB" sz="2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88" y="1375688"/>
            <a:ext cx="2082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92" y="1299240"/>
            <a:ext cx="20955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5" name="Picture 6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2" y="1937513"/>
            <a:ext cx="2292105" cy="16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5" y="4408067"/>
            <a:ext cx="6038203" cy="167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72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6000"/>
                <a:lumOff val="24000"/>
                <a:alpha val="0"/>
              </a:schemeClr>
            </a:gs>
            <a:gs pos="100000">
              <a:srgbClr val="FFC000">
                <a:alpha val="10000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326363" y="-236201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000" b="1" kern="0" smtClean="0">
                <a:solidFill>
                  <a:srgbClr val="C00000"/>
                </a:solidFill>
              </a:rPr>
              <a:t>Numerics at generic angles</a:t>
            </a:r>
            <a:endParaRPr lang="x-none" sz="30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9218" name="Picture 2" descr="C:\flev_on_local_drive\Dropbox\PmuCusp2\submission1\3dv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55715" cy="566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4694049" y="4725146"/>
            <a:ext cx="1534135" cy="3927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436097" y="4509121"/>
            <a:ext cx="792087" cy="5040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72200" y="4941168"/>
            <a:ext cx="1462736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BPS regime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301208"/>
            <a:ext cx="825500" cy="2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2040" y="5298300"/>
            <a:ext cx="144016" cy="192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67744" y="4077072"/>
            <a:ext cx="144016" cy="192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39570" y="3717032"/>
            <a:ext cx="484758" cy="192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12" y="4077072"/>
            <a:ext cx="1270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74" y="5372416"/>
            <a:ext cx="1016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83088"/>
            <a:ext cx="927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Picture 18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88840"/>
            <a:ext cx="520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39953" y="5870405"/>
            <a:ext cx="187951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GB" smtClean="0"/>
              <a:t>~</a:t>
            </a:r>
            <a:r>
              <a:rPr lang="en-US" smtClean="0"/>
              <a:t>800 data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36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ле 2"/>
          <p:cNvSpPr txBox="1">
            <a:spLocks noChangeArrowheads="1"/>
          </p:cNvSpPr>
          <p:nvPr/>
        </p:nvSpPr>
        <p:spPr bwMode="auto">
          <a:xfrm>
            <a:off x="296955" y="1412776"/>
            <a:ext cx="2428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C00000"/>
                </a:solidFill>
              </a:rPr>
              <a:t>Talk outline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463" y="2098010"/>
            <a:ext cx="602120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Quantum Spectral Curve and its origins</a:t>
            </a:r>
            <a:endParaRPr lang="en-US" sz="240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Numerical solution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Analytic results in BFKL limit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solidFill>
                  <a:srgbClr val="0000FF"/>
                </a:solidFill>
              </a:rPr>
              <a:t>QSC for the quark-antiquark potential</a:t>
            </a:r>
          </a:p>
          <a:p>
            <a:endParaRPr lang="en-US" sz="2400" smtClean="0">
              <a:solidFill>
                <a:srgbClr val="0000FF"/>
              </a:solidFill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664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е 2"/>
          <p:cNvSpPr txBox="1">
            <a:spLocks noChangeArrowheads="1"/>
          </p:cNvSpPr>
          <p:nvPr/>
        </p:nvSpPr>
        <p:spPr bwMode="auto">
          <a:xfrm>
            <a:off x="490696" y="2708920"/>
            <a:ext cx="80137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Integrability and the Quantum Spectral Curve</a:t>
            </a:r>
            <a:endParaRPr lang="ru-RU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3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302840" y="-92185"/>
            <a:ext cx="822960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2pPr>
            <a:lvl3pPr lvl="2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3pPr>
            <a:lvl4pPr lvl="3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4pPr>
            <a:lvl5pPr lvl="4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StarSymbol"/>
              <a:buNone/>
            </a:pPr>
            <a:r>
              <a:rPr lang="en-US" sz="3000" b="1" kern="0" smtClean="0">
                <a:solidFill>
                  <a:srgbClr val="C00000"/>
                </a:solidFill>
              </a:rPr>
              <a:t>Integrability for the spectral problem</a:t>
            </a:r>
            <a:endParaRPr lang="x-none" sz="3000" b="1" kern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520" y="5223879"/>
            <a:ext cx="3919663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/>
              <a:t>Quantum Spectral Curve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67" y="1114729"/>
            <a:ext cx="1036813" cy="1090135"/>
          </a:xfrm>
          <a:prstGeom prst="rect">
            <a:avLst/>
          </a:prstGeom>
        </p:spPr>
      </p:pic>
      <p:pic>
        <p:nvPicPr>
          <p:cNvPr id="24" name="Рисунок 28" descr="ss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1054" y="3856171"/>
            <a:ext cx="1363434" cy="1084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22130"/>
            <a:ext cx="1900455" cy="1159198"/>
          </a:xfrm>
          <a:prstGeom prst="rect">
            <a:avLst/>
          </a:prstGeom>
        </p:spPr>
      </p:pic>
      <p:sp>
        <p:nvSpPr>
          <p:cNvPr id="27" name="Прямоугольник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84538" y="5366131"/>
            <a:ext cx="1351652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Gromov,Kazakov,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Leurent,Volin 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910461"/>
            <a:ext cx="5718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Spin chains in Regge </a:t>
            </a:r>
            <a:r>
              <a:rPr lang="en-US" sz="2400" smtClean="0"/>
              <a:t>scattering/BFKL</a:t>
            </a: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251520" y="1627014"/>
            <a:ext cx="557235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Perturbative integrability in N=4 SYM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422629"/>
            <a:ext cx="956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Classical integrability for the string sigma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422069"/>
            <a:ext cx="6054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Exact S-matrix, </a:t>
            </a:r>
            <a:r>
              <a:rPr lang="en-US" sz="2400" smtClean="0"/>
              <a:t>asymptotic Bethe ansatz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251520" y="4213532"/>
            <a:ext cx="479708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TBA/Y-system/Hirota equations</a:t>
            </a:r>
          </a:p>
        </p:txBody>
      </p:sp>
      <p:sp>
        <p:nvSpPr>
          <p:cNvPr id="25" name="Прямоугольник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9392" y="4005064"/>
            <a:ext cx="1750800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Beisert, Eden, Staudacher</a:t>
            </a:r>
          </a:p>
        </p:txBody>
      </p:sp>
      <p:sp>
        <p:nvSpPr>
          <p:cNvPr id="26" name="Прямоугольник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8144" y="980728"/>
            <a:ext cx="1269899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Lipatov, Faddeev,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Korchemsky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05" y="2348880"/>
            <a:ext cx="1212183" cy="1075323"/>
          </a:xfrm>
          <a:prstGeom prst="rect">
            <a:avLst/>
          </a:prstGeom>
        </p:spPr>
      </p:pic>
      <p:sp>
        <p:nvSpPr>
          <p:cNvPr id="31" name="Прямоугольник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49383" y="1799238"/>
            <a:ext cx="1359668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Minahan, Zarembo</a:t>
            </a:r>
          </a:p>
        </p:txBody>
      </p:sp>
      <p:sp>
        <p:nvSpPr>
          <p:cNvPr id="17" name="Прямоугольник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82088" y="4365104"/>
            <a:ext cx="2089033" cy="6001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Arutyunov,Frolov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Gromov,Kazakov,Kozak,Vieira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Bombardelli,Fioravanti,Tateo</a:t>
            </a:r>
          </a:p>
        </p:txBody>
      </p:sp>
    </p:spTree>
    <p:extLst>
      <p:ext uri="{BB962C8B-B14F-4D97-AF65-F5344CB8AC3E}">
        <p14:creationId xmlns:p14="http://schemas.microsoft.com/office/powerpoint/2010/main" val="2746587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7" grpId="0" animBg="1"/>
      <p:bldP spid="2" grpId="0"/>
      <p:bldP spid="3" grpId="0"/>
      <p:bldP spid="4" grpId="0"/>
      <p:bldP spid="5" grpId="0"/>
      <p:bldP spid="7" grpId="0"/>
      <p:bldP spid="25" grpId="0" animBg="1"/>
      <p:bldP spid="26" grpId="0" animBg="1"/>
      <p:bldP spid="31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67544" y="764704"/>
            <a:ext cx="5472608" cy="772924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2473" y="44624"/>
            <a:ext cx="5529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String theory on AdS</a:t>
            </a:r>
            <a:r>
              <a:rPr lang="en-US" sz="3200" b="1" baseline="-25000" smtClean="0">
                <a:solidFill>
                  <a:srgbClr val="C00000"/>
                </a:solidFill>
              </a:rPr>
              <a:t>5</a:t>
            </a:r>
            <a:r>
              <a:rPr lang="en-US" sz="3200" b="1" smtClean="0">
                <a:solidFill>
                  <a:srgbClr val="C00000"/>
                </a:solidFill>
              </a:rPr>
              <a:t> x S</a:t>
            </a:r>
            <a:r>
              <a:rPr lang="en-US" sz="3200" b="1" baseline="30000" smtClean="0">
                <a:solidFill>
                  <a:srgbClr val="C00000"/>
                </a:solidFill>
              </a:rPr>
              <a:t>5</a:t>
            </a:r>
            <a:r>
              <a:rPr lang="en-US" sz="3200" b="1" smtClean="0">
                <a:solidFill>
                  <a:srgbClr val="C00000"/>
                </a:solidFill>
              </a:rPr>
              <a:t>  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34502" y="692696"/>
            <a:ext cx="2601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Coset sigma model</a:t>
            </a:r>
            <a:endParaRPr lang="ru-RU" sz="2200"/>
          </a:p>
        </p:txBody>
      </p:sp>
      <p:pic>
        <p:nvPicPr>
          <p:cNvPr id="4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32" y="1172230"/>
            <a:ext cx="2003982" cy="5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07504" y="2636912"/>
            <a:ext cx="44550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0000FF"/>
                </a:solidFill>
              </a:rPr>
              <a:t>Infinitely many </a:t>
            </a:r>
            <a:r>
              <a:rPr lang="en-US" sz="2200" dirty="0" smtClean="0">
                <a:solidFill>
                  <a:srgbClr val="0000FF"/>
                </a:solidFill>
              </a:rPr>
              <a:t>integrals </a:t>
            </a:r>
            <a:r>
              <a:rPr lang="en-US" sz="2200" smtClean="0">
                <a:solidFill>
                  <a:srgbClr val="0000FF"/>
                </a:solidFill>
              </a:rPr>
              <a:t>of motion!</a:t>
            </a:r>
          </a:p>
          <a:p>
            <a:r>
              <a:rPr lang="en-US" sz="2200" smtClean="0"/>
              <a:t>Encoded in monodromy matrix</a:t>
            </a:r>
            <a:endParaRPr lang="ru-RU" sz="2200" dirty="0"/>
          </a:p>
        </p:txBody>
      </p:sp>
      <p:sp>
        <p:nvSpPr>
          <p:cNvPr id="50" name="Прямоугольник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892" y="1773977"/>
            <a:ext cx="273825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Metsaev,Tseytlin;Bena,Polchinski,Roiban;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mtClean="0">
                <a:solidFill>
                  <a:schemeClr val="accent2"/>
                </a:solidFill>
                <a:latin typeface="Times New Roman" pitchFamily="18" charset="0"/>
                <a:ea typeface="Gill Sans"/>
                <a:cs typeface="Times New Roman" pitchFamily="18" charset="0"/>
              </a:rPr>
              <a:t>Kazakov,Marshakov,Minahan,Zarembo</a:t>
            </a:r>
          </a:p>
        </p:txBody>
      </p:sp>
      <p:sp>
        <p:nvSpPr>
          <p:cNvPr id="21" name="Can 20"/>
          <p:cNvSpPr/>
          <p:nvPr/>
        </p:nvSpPr>
        <p:spPr bwMode="auto">
          <a:xfrm>
            <a:off x="1199817" y="4019451"/>
            <a:ext cx="1684330" cy="1535368"/>
          </a:xfrm>
          <a:prstGeom prst="can">
            <a:avLst>
              <a:gd name="adj" fmla="val 24481"/>
            </a:avLst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fr-FR" sz="2400">
              <a:solidFill>
                <a:schemeClr val="accent2"/>
              </a:solidFill>
            </a:endParaRPr>
          </a:p>
        </p:txBody>
      </p:sp>
      <p:pic>
        <p:nvPicPr>
          <p:cNvPr id="22" name="Picture 2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60295"/>
            <a:ext cx="176705" cy="15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39" y="5648207"/>
            <a:ext cx="196339" cy="15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62"/>
          <p:cNvCxnSpPr>
            <a:cxnSpLocks noChangeShapeType="1"/>
          </p:cNvCxnSpPr>
          <p:nvPr/>
        </p:nvCxnSpPr>
        <p:spPr bwMode="auto">
          <a:xfrm flipV="1">
            <a:off x="1107367" y="4476244"/>
            <a:ext cx="0" cy="44172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Freeform 24"/>
          <p:cNvSpPr/>
          <p:nvPr/>
        </p:nvSpPr>
        <p:spPr bwMode="auto">
          <a:xfrm rot="21222999">
            <a:off x="1221254" y="5453825"/>
            <a:ext cx="390189" cy="171781"/>
          </a:xfrm>
          <a:custGeom>
            <a:avLst/>
            <a:gdLst>
              <a:gd name="connsiteX0" fmla="*/ 0 w 252047"/>
              <a:gd name="connsiteY0" fmla="*/ 0 h 111369"/>
              <a:gd name="connsiteX1" fmla="*/ 123093 w 252047"/>
              <a:gd name="connsiteY1" fmla="*/ 70338 h 111369"/>
              <a:gd name="connsiteX2" fmla="*/ 252047 w 252047"/>
              <a:gd name="connsiteY2" fmla="*/ 111369 h 1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047" h="111369">
                <a:moveTo>
                  <a:pt x="0" y="0"/>
                </a:moveTo>
                <a:cubicBezTo>
                  <a:pt x="40542" y="25888"/>
                  <a:pt x="81085" y="51777"/>
                  <a:pt x="123093" y="70338"/>
                </a:cubicBezTo>
                <a:cubicBezTo>
                  <a:pt x="165101" y="88900"/>
                  <a:pt x="208574" y="100134"/>
                  <a:pt x="252047" y="11136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fr-FR" sz="240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17352"/>
            <a:ext cx="2286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00674" y="5099571"/>
            <a:ext cx="1335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o</a:t>
            </a:r>
            <a:r>
              <a:rPr lang="en-US" sz="2000" smtClean="0">
                <a:solidFill>
                  <a:srgbClr val="0000FF"/>
                </a:solidFill>
              </a:rPr>
              <a:t>n E.O.M.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82" y="3947443"/>
            <a:ext cx="37719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1" name="Arc 40"/>
          <p:cNvSpPr/>
          <p:nvPr/>
        </p:nvSpPr>
        <p:spPr>
          <a:xfrm>
            <a:off x="1199818" y="4719495"/>
            <a:ext cx="1684330" cy="581713"/>
          </a:xfrm>
          <a:prstGeom prst="arc">
            <a:avLst>
              <a:gd name="adj1" fmla="val 96121"/>
              <a:gd name="adj2" fmla="val 108202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Arc 46"/>
          <p:cNvSpPr/>
          <p:nvPr/>
        </p:nvSpPr>
        <p:spPr>
          <a:xfrm>
            <a:off x="1207204" y="4717913"/>
            <a:ext cx="1684330" cy="581713"/>
          </a:xfrm>
          <a:prstGeom prst="arc">
            <a:avLst>
              <a:gd name="adj1" fmla="val 10917656"/>
              <a:gd name="adj2" fmla="val 92673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88752"/>
            <a:ext cx="1905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Picture 42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6164"/>
            <a:ext cx="5435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5695" y="44624"/>
            <a:ext cx="485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Classical spectral curve</a:t>
            </a:r>
            <a:endParaRPr lang="ru-RU" sz="3200" b="1" baseline="3000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20" y="2250838"/>
            <a:ext cx="2875534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Picture 1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66" y="2250838"/>
            <a:ext cx="2875534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Picture 1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80" y="2466862"/>
            <a:ext cx="3937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Picture 2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96" y="2466862"/>
            <a:ext cx="8382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Picture 25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2" y="1844824"/>
            <a:ext cx="7505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3" y="2955900"/>
            <a:ext cx="7023100" cy="22733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84004" y="3068960"/>
            <a:ext cx="432048" cy="343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30"/>
          <p:cNvSpPr/>
          <p:nvPr/>
        </p:nvSpPr>
        <p:spPr>
          <a:xfrm>
            <a:off x="977784" y="3809360"/>
            <a:ext cx="312168" cy="303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987944" y="4488800"/>
            <a:ext cx="29473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32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4" y="3412626"/>
            <a:ext cx="2286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4" name="Picture 33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0" y="4852786"/>
            <a:ext cx="2413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5" name="Picture 34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4" y="4132706"/>
            <a:ext cx="2286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1934" y="908720"/>
            <a:ext cx="45961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smtClean="0"/>
              <a:t>Eigenvalues are integrals of motion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304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41"/>
  <p:tag name="BMPHEIGHT" val="141"/>
  <p:tag name="SOURCE" val="\documentclass{slides}&#10;\pagestyle{empty}&#10;\usepackage{color}&#10;\begin{document}&#10;\color{black}&#10;$\mathcal{N}=4$&#10;\end{document} "/>
  <p:tag name="TRANSPAR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8"/>
  <p:tag name="BMPHEIGHT" val="400"/>
  <p:tag name="SOURCE" val="\documentclass{slides}&#10;\pagestyle{empty}&#10;\usepackage{color}&#10;\begin{document}&#10;$$&#10;g=\frac{\sqrt{\lambda}}{4\pi}&#10;$$&#10;\end{document} "/>
  <p:tag name="TRANSPARENT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5"/>
  <p:tag name="BMPHEIGHT" val="116"/>
  <p:tag name="SOURCE" val="\documentclass{article}\pagestyle{empty}&#10;&#10;&#10;\begin{document}&#10;$&#10;x+\frac{1}{x}=\frac{u}{g}&#10;$&#10;\end{document}"/>
  <p:tag name="TRANSPARENT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83"/>
  <p:tag name="SOURCE" val="\documentclass{article}\pagestyle{empty}&#10;&#10;&#10;\begin{document}&#10;$&#10;{\bf P}_a,{\bf P}^a&#10;$&#10;\end{document}"/>
  <p:tag name="TRANSPARENT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"/>
  <p:tag name="BMPHEIGHT" val="66"/>
  <p:tag name="SOURCE" val="\documentclass{article}\pagestyle{empty}&#10;&#10;&#10;\begin{document}&#10;$&#10;{\bf P}^a&#10;$&#10;\end{document}"/>
  <p:tag name="TRANSPARENT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91"/>
  <p:tag name="BMPHEIGHT" val="100"/>
  <p:tag name="SOURCE" val="\documentclass{article}\pagestyle{empty}&#10;&#10;&#10;\begin{document}&#10;$&#10;{\bf P}_a(u)\sim 1/u^{M_a},\ u\to\infty&#10;$&#10;\end{document}"/>
  <p:tag name="TRANSPARENT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3"/>
  <p:tag name="BMPHEIGHT" val="75"/>
  <p:tag name="SOURCE" val="\documentclass{article}\pagestyle{empty}&#10;\usepackage{color}&#10;&#10;\begin{document}&#10;$&#10;\color{blue}S^5&#10;$&#10;\end{document}"/>
  <p:tag name="TRANSPARENT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1"/>
  <p:tag name="BMPHEIGHT" val="83"/>
  <p:tag name="SOURCE" val="\documentclass{article}\pagestyle{empty}&#10;&#10;&#10;\begin{document}&#10;$&#10;a,b=1,\dots,4&#10;$&#10;\end{document}"/>
  <p:tag name="TRANSPARENT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75"/>
  <p:tag name="BMPHEIGHT" val="200"/>
  <p:tag name="SOURCE" val="\documentclass{article}\pagestyle{empty}&#10;\usepackage{color}&#10;&#10;\begin{document}&#10;$&#10;\color{black}&#10;{\bf P}_a(u)=\sum\limits_{n=M_a}^\infty&#10;\frac{{\color{blue} {c_{a,n}}}}{x^n}&#10;$&#10;\end{document}"/>
  <p:tag name="TRANSPARENT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66"/>
  <p:tag name="SOURCE" val="\documentclass{article}\pagestyle{empty}&#10;\usepackage{color}&#10;&#10;\begin{document}&#10;$&#10;\color{blue}c_{a,n}&#10;$&#10;\end{document}"/>
  <p:tag name="TRANSPAREN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3"/>
  <p:tag name="BMPHEIGHT" val="127"/>
  <p:tag name="SOURCE" val="\documentclass{article}\pagestyle{empty}&#10;\usepackage{color}&#10;&#10;\begin{document}&#10;$&#10;\color{black}&#10;\tilde{\bf P}_a(u)=\sum\limits_{n=M_a}^\infty&#10;{{\color{blue} {c_{a,n}}}}x^n&#10;$&#10;\end{document}"/>
  <p:tag name="TRANSPARENT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16"/>
  <p:tag name="BMPHEIGHT" val="108"/>
  <p:tag name="SOURCE" val="\documentclass{article}\pagestyle{empty}&#10;&#10;&#10;\begin{document}&#10;$&#10;Q_{a|i}(u+i/2)-Q_{a|i}(u-i/2)=-{\bf P}_a(u){\bf P}^b(u)Q_{b|i}(u+i/2)&#10;$&#10;\end{document}"/>
  <p:tag name="TRANSPARENT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100"/>
  <p:tag name="SOURCE" val="\documentclass{article}\pagestyle{empty}&#10;&#10;&#10;\begin{document}&#10;$&#10;{\bf Q}_{i}(u)=-{\bf P}^a(u)Q_{a|i}(u+i/2)&#10;$&#10;\end{document}"/>
  <p:tag name="TRANSPARENT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2"/>
  <p:tag name="BMPHEIGHT" val="73"/>
  <p:tag name="SOURCE" val="\documentclass{slides}\pagestyle{empty}&#10;&#10;&#10;\begin{document}&#10;$&#10;-2g&#10;$&#10;\end{document}"/>
  <p:tag name="TRANSPARENT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74"/>
  <p:tag name="SOURCE" val="\documentclass{slides}\pagestyle{empty}&#10;&#10;&#10;\begin{document}&#10;$&#10;+2g&#10;$&#10;\end{document}"/>
  <p:tag name="TRANSPARENT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116"/>
  <p:tag name="SOURCE" val="\documentclass{slides}\pagestyle{empty}&#10;&#10;&#10;\begin{document}&#10;$&#10;i&#10;$&#10;\end{document}"/>
  <p:tag name="TRANSPARENT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1"/>
  <p:tag name="BMPHEIGHT" val="100"/>
  <p:tag name="SOURCE" val="\documentclass{article}\pagestyle{empty}&#10;&#10;&#10;\begin{document}&#10;$&#10;Q_{a|i}&#10;$&#10;\end{document}"/>
  <p:tag name="TRANSPARENT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91"/>
  <p:tag name="SOURCE" val="\documentclass{article}\pagestyle{empty}&#10;&#10;&#10;\begin{document}&#10;$&#10;{\bf Q}_{i}&#10;$&#10;\end{document}"/>
  <p:tag name="TRANSPARENT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"/>
  <p:tag name="BMPHEIGHT" val="83"/>
  <p:tag name="SOURCE" val="\documentclass{article}\pagestyle{empty}&#10;&#10;&#10;\begin{document}&#10;$&#10;{\bf P}_{a}&#10;$&#10;\end{document}"/>
  <p:tag name="TRANSPARENT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91"/>
  <p:tag name="SOURCE" val="\documentclass{article}\pagestyle{empty}&#10;&#10;&#10;\begin{document}&#10;$&#10;{\bf Q}_{i}&#10;$&#10;\end{document}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"/>
  <p:tag name="BMPHEIGHT" val="83"/>
  <p:tag name="SOURCE" val="\documentclass{article}\pagestyle{empty}&#10;&#10;&#10;\begin{document}&#10;$&#10;{\bf P}_{a}&#10;$&#10;\end{document}"/>
  <p:tag name="TRANSPARENT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1"/>
  <p:tag name="BMPHEIGHT" val="100"/>
  <p:tag name="SOURCE" val="\documentclass{article}\pagestyle{empty}&#10;&#10;&#10;\begin{document}&#10;$&#10;Q_{a|i}&#10;$&#10;\end{document}"/>
  <p:tag name="TRANSPARENT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16"/>
  <p:tag name="BMPHEIGHT" val="108"/>
  <p:tag name="SOURCE" val="\documentclass{article}\pagestyle{empty}&#10;&#10;&#10;\begin{document}&#10;$&#10;Q_{a|i}(u+i/2)-Q_{a|i}(u-i/2)=-{\bf P}_a(u){\bf P}^b(u)Q_{b|i}(u+i/2)&#10;$&#10;\end{document}"/>
  <p:tag name="TRANSPARENT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2"/>
  <p:tag name="BMPHEIGHT" val="73"/>
  <p:tag name="SOURCE" val="\documentclass{slides}\pagestyle{empty}&#10;&#10;&#10;\begin{document}&#10;$&#10;-2g&#10;$&#10;\end{document}"/>
  <p:tag name="TRANSPARENT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74"/>
  <p:tag name="SOURCE" val="\documentclass{slides}\pagestyle{empty}&#10;&#10;&#10;\begin{document}&#10;$&#10;+2g&#10;$&#10;\end{document}"/>
  <p:tag name="TRANSPARENT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8"/>
  <p:tag name="BMPHEIGHT" val="200"/>
  <p:tag name="SOURCE" val="\documentclass{article}\pagestyle{empty}&#10;&#10;&#10;\begin{document}&#10;$&#10;Q_{a|i}(u)=u^{M_{a|i}}\sum\limits_{n=1}^N&#10;\frac{B_{a,i,n}}{u^n}&#10;$&#10;\end{document}"/>
  <p:tag name="TRANSPARENT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116"/>
  <p:tag name="SOURCE" val="\documentclass{slides}\pagestyle{empty}&#10;&#10;&#10;\begin{document}&#10;$&#10;i&#10;$&#10;\end{document}"/>
  <p:tag name="TRANSPARENT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58"/>
  <p:tag name="SOURCE" val="\documentclass{article}&#10;\pagestyle{empty}&#10;\usepackage{color}&#10;\begin{document}&#10;\color{black}&#10;$$&#10;\underbrace{\ \ \ \ \ \ \ }&#10;$$&#10;&#10;\end{document} "/>
  <p:tag name="TRANSPARENT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1"/>
  <p:tag name="BMPHEIGHT" val="100"/>
  <p:tag name="SOURCE" val="\documentclass{article}\pagestyle{empty}&#10;&#10;&#10;\begin{document}&#10;$&#10;Q_{a|i}&#10;$&#10;\end{document}"/>
  <p:tag name="TRANSPARENT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75"/>
  <p:tag name="BMPHEIGHT" val="108"/>
  <p:tag name="SOURCE" val="\documentclass{article}\pagestyle{empty}&#10;&#10;&#10;\begin{document}&#10;$&#10;u\in [-2g+\frac{i}{2},2g+\frac{i}{2}]&#10;$&#10;\end{document}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1"/>
  <p:tag name="BMPHEIGHT" val="100"/>
  <p:tag name="SOURCE" val="\documentclass{article}\pagestyle{empty}&#10;&#10;&#10;\begin{document}&#10;$&#10;Q_{a|i}&#10;$&#10;\end{document}"/>
  <p:tag name="TRANSPARENT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1"/>
  <p:tag name="BMPHEIGHT" val="100"/>
  <p:tag name="SOURCE" val="\documentclass{article}\pagestyle{empty}&#10;&#10;&#10;\begin{document}&#10;$&#10;Q_{a|i}&#10;$&#10;\end{document}"/>
  <p:tag name="TRANSPARENT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100"/>
  <p:tag name="SOURCE" val="\documentclass{article}\pagestyle{empty}&#10;&#10;&#10;\begin{document}&#10;$&#10;{\bf Q}_{i}(u)=-{\bf P}^a(u)Q_{a|i}(u+i/2)&#10;$&#10;\end{document}"/>
  <p:tag name="TRANSPARENT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116"/>
  <p:tag name="SOURCE" val="\documentclass{article}\pagestyle{empty}&#10;&#10;&#10;\begin{document}&#10;$&#10;\tilde{\bf Q}_{i}(u)=-\tilde{\bf P}^a(u)Q_{a|i}(u+i/2)&#10;$&#10;\end{document}"/>
  <p:tag name="TRANSPARENT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1"/>
  <p:tag name="BMPHEIGHT" val="116"/>
  <p:tag name="SOURCE" val="\documentclass{slides}\pagestyle{empty}&#10;&#10;&#10;\begin{document}&#10;$&#10;{ \mu}_{ab}&#10;$&#10;\end{document}"/>
  <p:tag name="TRANSPARENT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58"/>
  <p:tag name="BMPHEIGHT" val="200"/>
  <p:tag name="SOURCE" val="\documentclass{slides}&#10;\pagestyle{empty}&#10;\usepackage{color}&#10;\begin{document}&#10;\color{black}&#10;${\mathcal O}={\rm Tr}(ZD^SZ^{L-1})$&#10;\end{document} "/>
  <p:tag name="TRANSPARENT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66"/>
  <p:tag name="SOURCE" val="\documentclass{article}\pagestyle{empty}&#10;\usepackage{color}&#10;&#10;\begin{document}&#10;$&#10;\color{blue}c_{a,n}&#10;$&#10;\end{document}"/>
  <p:tag name="TRANSPARENT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75"/>
  <p:tag name="BMPHEIGHT" val="200"/>
  <p:tag name="SOURCE" val="\documentclass{article}\pagestyle{empty}&#10;\usepackage{color}&#10;&#10;\begin{document}&#10;$&#10;\color{black}&#10;{\bf P}_a(u)=\sum\limits_{n=M_a}^\infty&#10;\frac{{\color{blue} {c_{a,n}}}}{x^n}&#10;$&#10;\end{document}"/>
  <p:tag name="TRANSPARENT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41"/>
  <p:tag name="SOURCE" val="\documentclass{slides}\pagestyle{empty}&#10;&#10;&#10;\begin{document}&#10;$&#10;{ \omega}_{ij}&#10;$&#10;\end{document}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66"/>
  <p:tag name="BMPHEIGHT" val="108"/>
  <p:tag name="SOURCE" val="\documentclass{article}\pagestyle{empty}&#10;&#10;&#10;\begin{document}&#10;$&#10;\tilde{\bf Q}_{1}(u) = const\cdot{\bf Q}_{3}(-u) &#10;$&#10;\end{document}"/>
  <p:tag name="TRANSPARENT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5"/>
  <p:tag name="BMPHEIGHT" val="100"/>
  <p:tag name="SOURCE" val="\documentclass{article}\pagestyle{empty}&#10;&#10;&#10;\begin{document}&#10;$&#10;\epsilon_n\sim e^{-c2^n}&#10;$&#10;\end{document}"/>
  <p:tag name="TRANSPARENT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3"/>
  <p:tag name="BMPHEIGHT" val="66"/>
  <p:tag name="SOURCE" val="\documentclass{article}\pagestyle{empty}&#10;&#10;&#10;\begin{document}&#10;$&#10;\Delta=     4.4188599&#10;$&#10;\end{document}"/>
  <p:tag name="TRANSPARENT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43"/>
  <p:tag name="BMPHEIGHT" val="127"/>
  <p:tag name="SOURCE" val="\documentclass{article}\pagestyle{empty}&#10;&#10;&#10;\begin{document}&#10;$&#10;\epsilon_n=\sum\limits_k\left|&#10;\-\tilde{\bf Q}_1(+v_k)-{\bf Q}_3(-v_k)&#10;\right|^2&#10;$&#10;\end{document}"/>
  <p:tag name="TRANSPARENT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0"/>
  <p:tag name="BMPHEIGHT" val="100"/>
  <p:tag name="SOURCE" val="\documentclass{article}\pagestyle{empty}&#10;&#10;&#10;\begin{document}&#10;$&#10;\mathcal{O}(x)={\rm Tr}\;(ZD^SZ)+\dots&#10;$&#10;\end{document}"/>
  <p:tag name="TRANSPARENT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66"/>
  <p:tag name="SOURCE" val="\documentclass{article}\pagestyle{empty}&#10;&#10;&#10;\begin{document}&#10;$&#10;S&#10;$&#10;\end{document}"/>
  <p:tag name="TRANSPARENT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66"/>
  <p:tag name="SOURCE" val="\documentclass{article}\pagestyle{empty}&#10;&#10;&#10;\begin{document}&#10;$&#10;\Delta&#10;$&#10;\end{document}"/>
  <p:tag name="TRANSPARENT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5"/>
  <p:tag name="BMPHEIGHT" val="75"/>
  <p:tag name="SOURCE" val="\documentclass{article}\pagestyle{empty}&#10;&#10;&#10;\begin{document}&#10;$&#10;\Delta=S+2&#10;$&#10;\end{document}"/>
  <p:tag name="TRANSPARENT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8"/>
  <p:tag name="BMPHEIGHT" val="133"/>
  <p:tag name="SOURCE" val="\documentclass{article}\pagestyle{empty}&#10;&#10;&#10;\begin{document}&#10;$&#10;S\to-1,g\to 0,\frac{g^2}{S+1}={\rm fixed}&#10;$&#10;\end{document}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6"/>
  <p:tag name="BMPHEIGHT" val="66"/>
  <p:tag name="SOURCE" val="\documentclass{article}\pagestyle{empty}&#10;&#10;&#10;\begin{document}&#10;$&#10;\lambda\approx 6.3&#10;$&#10;\end{document}"/>
  <p:tag name="TRANSPARENT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91"/>
  <p:tag name="BMPHEIGHT" val="83"/>
  <p:tag name="SOURCE" val="\documentclass{article}\pagestyle{empty}&#10;&#10;&#10;\begin{document}&#10;$&#10;\sim2000\ {\rm data\  points}&#10;$&#10;\end{document}"/>
  <p:tag name="TRANSPARENT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91"/>
  <p:tag name="SOURCE" val="\documentclass{article}\pagestyle{empty}&#10;&#10;&#10;\begin{document}&#10;$&#10;j=2+\left.S(\Delta)\right|_{\Delta=0}&#10;$&#10;\end{document}"/>
  <p:tag name="TRANSPARENT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"/>
  <p:tag name="BMPHEIGHT" val="75"/>
  <p:tag name="SOURCE" val="\documentclass{article}\pagestyle{empty}&#10;&#10;&#10;\begin{document}&#10;$&#10;j&#10;$&#10;\end{document}"/>
  <p:tag name="TRANSPARENT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"/>
  <p:tag name="BMPHEIGHT" val="66"/>
  <p:tag name="SOURCE" val="\documentclass{article}\pagestyle{empty}&#10;&#10;&#10;\begin{document}&#10;$&#10;\lambda&#10;$&#10;\end{document}"/>
  <p:tag name="TRANSPARENT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75"/>
  <p:tag name="SOURCE" val="\documentclass{article}\pagestyle{empty}&#10;&#10;&#10;\begin{document}&#10;$&#10;\sigma\sim s^j&#10;$&#10;\end{document}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3"/>
  <p:tag name="BMPHEIGHT" val="91"/>
  <p:tag name="SOURCE" val="\documentclass{article}\pagestyle{empty}&#10;&#10;&#10;\begin{document}&#10;$&#10;s\gg |t|&#10;$&#10;\end{document}"/>
  <p:tag name="TRANSPARENT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50"/>
  <p:tag name="BMPHEIGHT" val="183"/>
  <p:tag name="SOURCE" val="\documentclass{article}\pagestyle{empty}&#10;&#10;&#10;\begin{document}&#10;$&#10;S=-1+\sum\limits_{n=1}^\infty g^{2n}&#10;\left[F_n\left(\frac{\Delta-1}{2}\right)&#10;+F_n\left(\frac{-\Delta-1}{2}\right)&#10;\right]&#10;$&#10;\end{document}"/>
  <p:tag name="TRANSPARENT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8"/>
  <p:tag name="BMPHEIGHT" val="91"/>
  <p:tag name="SOURCE" val="\documentclass{article}\pagestyle{empty}&#10;&#10;&#10;\begin{document}&#10;$&#10;F_1(x)=-4S_1(x)&#10;$&#10;\end{document}"/>
  <p:tag name="TRANSPARENT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8"/>
  <p:tag name="BMPHEIGHT" val="133"/>
  <p:tag name="SOURCE" val="\documentclass{article}\pagestyle{empty}&#10;&#10;&#10;\begin{document}&#10;$&#10;S\to-1,g\to 0,\frac{g^2}{S+1}={\rm fixed}&#10;$&#10;\end{document}"/>
  <p:tag name="TRANSPARENT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0"/>
  <p:tag name="BMPHEIGHT" val="191"/>
  <p:tag name="SOURCE" val="\documentclass{article}\pagestyle{empty}&#10;&#10;&#10;\begin{document}&#10;$&#10;S_a(x)=\sum\limits_{k=1}^x&#10;\frac{({\rm sign}(a))^k}{k^{|a|}}&#10;$&#10;\end{document}"/>
  <p:tag name="TRANSPARENT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50"/>
  <p:tag name="BMPHEIGHT" val="183"/>
  <p:tag name="SOURCE" val="\documentclass{article}\pagestyle{empty}&#10;&#10;&#10;\begin{document}&#10;$&#10;S=-1+\sum\limits_{n=1}^\infty g^{2n}&#10;\left[F_n\left(\frac{\Delta-1}{2}\right)&#10;+F_n\left(\frac{-\Delta-1}{2}\right)&#10;\right]&#10;$&#10;\end{document}"/>
  <p:tag name="TRANSPARENT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8"/>
  <p:tag name="BMPHEIGHT" val="91"/>
  <p:tag name="SOURCE" val="\documentclass{article}\pagestyle{empty}&#10;&#10;&#10;\begin{document}&#10;$&#10;F_1(x)=-4S_1(x)&#10;$&#10;\end{document}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33"/>
  <p:tag name="BMPHEIGHT" val="350"/>
  <p:tag name="SOURCE" val="\documentclass{article}\pagestyle{empty}&#10;&#10;&#10;\begin{document}&#10;\begin{eqnarray}&#10;\nonumber&#10;F_2(x)&amp;=&amp;4\left(-\frac{3}{2}\zeta(3)&#10;+\pi^2\log 2+\frac{\pi^2}{3}S_1(x)&#10;+2S_3(x)\right. \\ \nonumber&#10;&amp;+&amp;\left.\pi^2S_{-1}(x)&#10;-4S_{-2,1}(x)&#10;\right)&#10;\end{eqnarray}&#10;\end{document}"/>
  <p:tag name="TRANSPARENT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83"/>
  <p:tag name="BMPHEIGHT" val="91"/>
  <p:tag name="SOURCE" val="\documentclass{article}\pagestyle{empty}&#10;&#10;&#10;\begin{document}&#10;$&#10;F_3(x)=?????&#10;$&#10;\end{document}"/>
  <p:tag name="TRANSPARENT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00"/>
  <p:tag name="BMPHEIGHT" val="191"/>
  <p:tag name="SOURCE" val="\documentclass{article}\pagestyle{empty}&#10;&#10;&#10;\begin{document}&#10;$&#10;S_{a,b,c,\dots}(x)=\sum\limits_{k=1}^x&#10;{({\rm sign}(a))^k}S_{b,c,\dots}(k)&#10;$&#10;\end{document}"/>
  <p:tag name="TRANSPARENT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0"/>
  <p:tag name="BMPHEIGHT" val="191"/>
  <p:tag name="SOURCE" val="\documentclass{article}\pagestyle{empty}&#10;&#10;&#10;\begin{document}&#10;$&#10;S_a(x)=\sum\limits_{k=1}^x&#10;\frac{({\rm sign}(a))^k}{k^{|a|}}&#10;$&#10;\end{document}"/>
  <p:tag name="TRANSPARENT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50"/>
  <p:tag name="BMPHEIGHT" val="183"/>
  <p:tag name="SOURCE" val="\documentclass{article}\pagestyle{empty}&#10;\usepackage{color}&#10;&#10;\begin{document}&#10;$&#10;\color{black}&#10;S=-1+\sum\limits_{n=1}^\infty g^{2n}&#10;\left[{\color{blue}F_n}\left(\frac{\Delta-1}{2}\right)&#10;+{\color{blue}F_n}\left(\frac{-\Delta-1}{2}\right)&#10;\right]&#10;$&#10;\end{document}"/>
  <p:tag name="TRANSPARENT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0"/>
  <p:tag name="BMPHEIGHT" val="1716"/>
  <p:tag name="SOURCE" val="\documentclass{article}\pagestyle{empty}&#10;\usepackage{color}&#10;\usepackage{amsmath}&#10;&#10;\begin{document}&#10;\color{black}&#10;\begin{eqnarray} \nonumber&#10;&amp;&amp;\frac{1}{256}{{\color{blue}{F_3}}}=\\&#10;\nonumber&amp;&amp;-\frac{5&#10;   S_{-5}}{8}-\frac{S_{-4,1}}{2}+\frac{ S_1&#10;   S_{-3,1}}{2}+\frac{S_{-3,2}}{2}-\frac{5S_2&#10;   S_{-2,1}}{4} \\&#10;\nonumber&amp;&amp;+\frac{&#10;   S_{-4} S_1}{4}+\frac{S_{-3}&#10;   S_2}{8} +\frac{3&#10;   S_{3,-2}}{4}-\frac{3S_{-3,1,1}}{2} -S_1&#10;   S_{-2,1,1}\\&#10;\nonumber&amp;&amp;+S_{2,-2,1}+3 S_{-2,1,1,1}-\frac{3S_{-2}&#10;   S_3}{4} -\frac{S_5}{8}+\frac{ S_{-2} S_1 S_2}{4}\\&#10;\nonumber&amp;&amp;+\pi ^2\left[\frac{S_{-2,1}}{8}  -\frac{7S_{-3}}{48}&#10;   -\frac{S_{-2}S_1}{12}&#10;   +\frac{S_1 S_2}{48}  \right]\\&#10;\nonumber&amp;&amp;+\zeta _3\left[-\frac{7S_{-1,1}}{4}&#10;   +\frac{7S_{-2}}{8}&#10;   +\frac{7S_{-1}&#10;   S_1}{4}  -\frac{S_2}{16}\right]\\&#10;\nonumber&amp;&amp;+\left[2&#10;   \rm{Li}_4(\tfrac{1}{2})&#10;   -\frac{ \pi&#10;   ^2  \log ^2\!2}{12}+\frac{\log&#10;   ^4\!2}{12}&#10;\right]&#10;   \left(S_{-1}- S_1\right)-\pi ^4 \left[\frac{2S_{-1}}{45} -\frac{  S_1}{96}\right]\\&#10;\nonumber&amp;&amp;+\frac{\log ^5\!2}{60}-\frac{\pi ^2&#10;   \log ^3\!2}{36} -\frac{2 \pi ^4 \log 2}{45}&#10;   -\frac{\pi ^2&#10;   \zeta _3}{24}+\frac{49 \zeta _5}{32}-2&#10;   \rm{Li}_5 (\tfrac{1}{2})&#10;\end{eqnarray}&#10;&#10;\end{document}"/>
  <p:tag name="TRANSPARENT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408"/>
  <p:tag name="SOURCE" val="\documentclass{slides}\pagestyle{empty}&#10;\begin{document}&#10;$$&#10;\frac{{\rm PSU}(2,2|4)}{ {\rm Sp}(2,2)\times {\rm Sp}(4)}$$&#10;\end{document}"/>
  <p:tag name="TRANSPARENT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5"/>
  <p:tag name="BMPHEIGHT" val="83"/>
  <p:tag name="SOURCE" val="\documentclass{article}\pagestyle{empty}&#10;&#10;&#10;\begin{document}&#10;$&#10;\Delta_0=1,3,5,7,\dots&#10;$&#10;\end{document}"/>
  <p:tag name="TRANSPARENT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0"/>
  <p:tag name="BMPHEIGHT" val="91"/>
  <p:tag name="SOURCE" val="\documentclass{article}\pagestyle{empty}&#10;&#10;&#10;\begin{document}&#10;$&#10;\pi,\log(2),\zeta(3),\zeta(5),{\rm Li}_4(1/2)&#10;,{\rm Li}_5(1/2)&#10;$&#10;\end{document}"/>
  <p:tag name="TRANSPARENT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5"/>
  <p:tag name="BMPHEIGHT" val="83"/>
  <p:tag name="SOURCE" val="\documentclass{article}\pagestyle{empty}&#10;&#10;&#10;\begin{document}&#10;$&#10;\Delta=\Delta_0+\delta$&#10;\end{document}"/>
  <p:tag name="TRANSPARENT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1"/>
  <p:tag name="BMPHEIGHT" val="83"/>
  <p:tag name="SOURCE" val="\documentclass{article}\pagestyle{empty}&#10;&#10;&#10;\begin{document}&#10;$&#10;\Delta_0=1,3,5,7&#10;$&#10;\end{document}"/>
  <p:tag name="TRANSPARENT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"/>
  <p:tag name="BMPHEIGHT" val="66"/>
  <p:tag name="SOURCE" val="\documentclass{article}\pagestyle{empty}&#10;&#10;&#10;\begin{document}&#10;$&#10;\delta&#10;$&#10;\end{document}"/>
  <p:tag name="TRANSPARENT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"/>
  <p:tag name="BMPHEIGHT" val="58"/>
  <p:tag name="SOURCE" val="\documentclass{article}\pagestyle{empty}&#10;&#10;&#10;\begin{document}&#10;$&#10;g&#10;$&#10;\end{document}"/>
  <p:tag name="TRANSPARENT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0"/>
  <p:tag name="BMPHEIGHT" val="116"/>
  <p:tag name="SOURCE" val="\documentclass{article}\pagestyle{empty}&#10;&#10;&#10;\begin{document}&#10;$&#10;Q_{a|i}^+-Q_{a|i}^-&#10;+{\bf P}_a{\bf P}^bQ_{b|i}^+&#10;=0&#10;$&#10;\end{document}"/>
  <p:tag name="TRANSPARENT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8"/>
  <p:tag name="BMPHEIGHT" val="116"/>
  <p:tag name="SOURCE" val="\documentclass{article}\pagestyle{empty}&#10;&#10;&#10;\begin{document}&#10;$&#10;S=-1-4g^2\left[&#10;S_1\left(\frac{-1+\Delta}{2}\right)&#10;+S_1\left(\frac{-1-\Delta}{2}\right)&#10;\right]+O(g^4)&#10;$&#10;\end{document}"/>
  <p:tag name="TRANSPARENT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66"/>
  <p:tag name="SOURCE" val="\documentclass{article}\pagestyle{empty}&#10;&#10;&#10;\begin{document}&#10;$&#10;\Delta&#10;$&#10;\end{document}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83"/>
  <p:tag name="SOURCE" val="\documentclass{article}\pagestyle{empty}&#10;&#10;&#10;\begin{document}&#10;$&#10;S_{LO}&#10;$&#10;\end{document}"/>
  <p:tag name="TRANSPARENT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83"/>
  <p:tag name="SOURCE" val="\documentclass{article}\pagestyle{empty}&#10;   \usepackage{color}&#10;&#10;\begin{document}&#10;$&#10;\color{black}\Delta_0=1&#10;$&#10;\end{document}"/>
  <p:tag name="TRANSPARENT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8"/>
  <p:tag name="BMPHEIGHT" val="141"/>
  <p:tag name="SOURCE" val="\documentclass{article}\pagestyle{empty}&#10;\usepackage{color}&#10;&#10;\begin{document}&#10;$  \color{black}&#10;Q_{a|i}(u)=&#10;(\delta_i^j+{\color{blue}b_i^{j}(u)})Q_{a|j}^{(0)}(u)&#10;$&#10;\end{document}"/>
  <p:tag name="TRANSPARENT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66"/>
  <p:tag name="SOURCE" val="\documentclass{article}\pagestyle{empty}&#10;&#10;&#10;\begin{document}&#10;$&#10;\Delta=3$&#10;\end{document}"/>
  <p:tag name="TRANSPARENT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66"/>
  <p:tag name="SOURCE" val="\documentclass{article}\pagestyle{empty}&#10;&#10;&#10;\begin{document}&#10;$&#10;\Delta=5$&#10;\end{document}"/>
  <p:tag name="TRANSPARENT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25"/>
  <p:tag name="BMPHEIGHT" val="1358"/>
  <p:tag name="SOURCE" val="\documentclass{article}\pagestyle{empty}&#10;\usepackage{color}&#10;&#10;\begin{document}&#10;     \begin{eqnarray}&#10;     \color{black}\nonumber&#10;&amp;&amp;S_{\rm NNLO}=-\frac{1024}{{\color{blue}\delta} ^5}+\frac{64 \left(4 \pi&#10;   ^2-33\right)}{3 {\color{blue}\delta} ^3}+\frac{16 \left(-36&#10;   \zeta _3+2 \pi ^2+31\right)}{{\color{blue}\delta}&#10;   ^2}+\frac{-288 \zeta _3+\frac{232 \pi ^4}{45}-16&#10;   \pi ^2-296}{{\color{blue}\delta} }\\&#10;\nonumber&amp;&amp;-\frac{2}{15} \left[20&#10;   \left(4 \pi ^2-75\right) \zeta _3+6300 \zeta&#10;   _5+\pi ^4-215 \pi ^2+285\right]&#10;   \\ \nonumber &amp;&amp;&#10;   +{\color{blue}\delta}\left[40 \zeta&#10;   _3^2+2 \left(8 \pi ^2-123\right) \zeta _3-396&#10;   \zeta _5+\frac{373 \pi ^6}{945}+\frac{11 \pi&#10;   ^4}{9}-26 \pi ^2+\frac{1771}{4}\right] \\&#10;\nonumber&amp;&amp;+{\color{blue}\delta}&#10;   ^2\left[-48 \zeta _3^2+\left(\frac{505}{2}-6 \pi&#10;   ^2+\frac{43 \pi ^4}{45}\right) \zeta&#10;   _3+\left(329+\frac{4 \pi ^2}{3}\right) \zeta&#10;   _5-\frac{1001 \zeta _7}{4}+\frac{31 \pi&#10;   ^6}{252}+\frac{27 \pi ^4}{40}+\frac{147 \pi&#10;   ^2}{8}-\frac{12387}{16}\right] \\&#10;\nonumber&amp;&amp;+{\color{blue}\delta} ^3 \left[-\frac{2}{3} \left(\pi&#10;   ^2-30\right) \zeta _3^2+\left(218 \zeta&#10;   _5+\frac{7 \pi ^4}{5}+\frac{4 \pi&#10;   ^2}{3}-\frac{1779}{8}\right) \zeta _3+\left(8 \pi&#10;   ^2-\frac{1161}{4}\right) \zeta _5\right.\\&#10;\nonumber&amp;&amp;\left.-\frac{2715&#10;   \zeta _7}{8}+\frac{78&#10;   S_{5,3}(\infty)}{5}-\frac{14233 \pi&#10;   ^8}{3402000}-\frac{223 \pi ^4}{144}-\frac{557 \pi&#10;   ^2}{48}+\frac{7625}{8}\right]+O\left({\color{blue}\delta}&#10;   ^4\right)\;.&#10;\end{eqnarray}&#10;\end{document}"/>
  <p:tag name="TRANSPARENT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66"/>
  <p:tag name="SOURCE" val="\documentclass{article}\pagestyle{empty}&#10;&#10;&#10;\begin{document}&#10;$&#10;\Delta=0$&#10;\end{document}"/>
  <p:tag name="TRANSPARENT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5"/>
  <p:tag name="BMPHEIGHT" val="66"/>
  <p:tag name="SOURCE" val="\documentclass{article}\pagestyle{empty}&#10;&#10;&#10;\begin{document}&#10;$&#10;\Delta=0.45$&#10;\end{document}"/>
  <p:tag name="TRANSPARENT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5"/>
  <p:tag name="BMPHEIGHT" val="66"/>
  <p:tag name="SOURCE" val="\documentclass{article}\pagestyle{empty}&#10;&#10;&#10;\begin{document}&#10;$&#10;\Delta=0.45$&#10;\end{document}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25"/>
  <p:tag name="BMPHEIGHT" val="191"/>
  <p:tag name="SOURCE" val="\documentclass{slides}&#10;\pagestyle{empty}&#10;\usepackage{color}&#10;\begin{document}&#10;\color{black}&#10;$AdS_5\times S^5$&#10;\end{document} 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tau&#10;$$&#10;\end{document}"/>
  <p:tag name="TRANSPARENT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58"/>
  <p:tag name="BMPHEIGHT" val="350"/>
  <p:tag name="SOURCE" val="\documentclass{article}\pagestyle{empty}&#10;\usepackage{color}&#10;&#10;\begin{document}&#10;\begin{eqnarray}&#10;\color{black}&#10;\nonumber&#10;S(\Delta=0)&amp;=&amp;-1+&#10;0.07023049277268287640893859949699&#10;70096328765324432625413774344&#10;{\color{red}g^2}&#10;\\ \nonumber&#10;&amp;&amp; &#10;-84.07856680746491991229528869153&#10;60731240938374433839202117447&#10;{\color{red}g^4}&#10;\\ \nonumber &amp;&amp;&#10;{\color{blue}-2543.0481651804494295352453425&#10;547790233427709977821342068768429587&#10;}&#10;{\color{red}g^6}&#10;\end{eqnarray}&#10;\end{document}"/>
  <p:tag name="TRANSPARENT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"/>
  <p:tag name="BMPHEIGHT" val="116"/>
  <p:tag name="SOURCE" val="\documentclass{slides}&#10;\pagestyle{empty}&#10;\usepackage{color}&#10;\begin{document}&#10;\color{black}&#10;$L$&#10;\end{document} "/>
  <p:tag name="TRANSPARENT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58"/>
  <p:tag name="SOURCE" val="\documentclass{slides}&#10;\pagestyle{empty}&#10;\usepackage{color}&#10;\begin{document}&#10;\color{black}&#10;$\vec n_\theta$&#10;\end{document} "/>
  <p:tag name="TRANSPARENT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6"/>
  <p:tag name="BMPHEIGHT" val="125"/>
  <p:tag name="SOURCE" val="\documentclass{slides}&#10;\pagestyle{empty}&#10;\usepackage{color}&#10;\begin{document}&#10;\color{black}&#10;$\vec n$&#10;\end{document} "/>
  <p:tag name="TRANSPARENT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58"/>
  <p:tag name="SOURCE" val="\documentclass{slides}&#10;\pagestyle{empty}&#10;\usepackage{color}&#10;\begin{document}&#10;\color{black}&#10;$\phi$&#10;\end{document} "/>
  <p:tag name="TRANSPARENT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5"/>
  <p:tag name="BMPHEIGHT" val="183"/>
  <p:tag name="SOURCE" val="\documentclass{article}&#10;\pagestyle{empty}&#10;\usepackage{color}&#10;\begin{document}&#10;\color{black}&#10;$\left&lt;W\right&gt;\sim&#10;\left(\frac{\Lambda_{IR}}{\Lambda_{UV}}&#10;\right)^{\Delta}$&#10;\end{document} "/>
  <p:tag name="TRANSPARENT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"/>
  <p:tag name="BMPHEIGHT" val="125"/>
  <p:tag name="SOURCE" val="\documentclass{slides}&#10;\pagestyle{empty}&#10;\usepackage{color}&#10;\begin{document}&#10;\color{black}&#10;$\theta$&#10;\end{document} "/>
  <p:tag name="TRANSPARENT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125"/>
  <p:tag name="SOURCE" val="\documentclass{slides}&#10;\pagestyle{empty}&#10;\usepackage{color}&#10;\begin{document}&#10;\color{black}&#10;$\lambda$&#10;\end{document} "/>
  <p:tag name="TRANSPARENT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25"/>
  <p:tag name="BMPHEIGHT" val="158"/>
  <p:tag name="SOURCE" val="\documentclass{article}&#10;\pagestyle{empty}&#10;\usepackage{color}&#10;\begin{document}&#10;\color{black}&#10;$W={\mathrm{Tr}}\;{\cal P}\exp\int dt\left[i  A\cdot\dot{x}+\vec\Phi\cdot\vec n\,|\dot x|\right]$&#10;\end{document} "/>
  <p:tag name="TRANSPARENT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50"/>
  <p:tag name="SOURCE" val="\documentclass{slides}&#10;\pagestyle{empty}&#10;\usepackage{color}&#10;\begin{document}&#10;\color{black}&#10;$q\bar q$&#10;\end{document} 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s&#10;$$&#10;\end{document}"/>
  <p:tag name="TRANSPARENT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66"/>
  <p:tag name="SOURCE" val="\documentclass{article}&#10;\pagestyle{empty}&#10;\usepackage{color}&#10;\begin{document}&#10;\color{black}&#10;$L=0&#10;$&#10;\end{document} "/>
  <p:tag name="TRANSPARENT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66"/>
  <p:tag name="BMPHEIGHT" val="108"/>
  <p:tag name="SOURCE" val="\documentclass{article}&#10;\pagestyle{empty}&#10;\usepackage{color}&#10;\begin{document}&#10;\color{black}&#10;$\Delta=&#10;(\phi-\theta)\Delta^{(1)}(\lambda)&#10;+(\phi-\theta)^2\Delta^{(2)}(\lambda)+\dots&#10;$&#10;\end{document} "/>
  <p:tag name="TRANSPARENT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16"/>
  <p:tag name="BMPHEIGHT" val="91"/>
  <p:tag name="SOURCE" val="\documentclass{article}&#10;\pagestyle{empty}&#10;\usepackage{color}&#10;\begin{document}&#10;\color{black}&#10;$\mathbf{P}_a\sim e^{\pm\theta u},&#10;\mathbf{Q}_a\sim e^{\pm\phi u}&#10;$&#10;\end{document} "/>
  <p:tag name="TRANSPARENT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0"/>
  <p:tag name="BMPHEIGHT" val="58"/>
  <p:tag name="SOURCE" val="\documentclass{article}&#10;\pagestyle{empty}&#10;\usepackage{color}&#10;\begin{document}&#10;\color{blue}&#10;$$&#10;\underbrace{\ \ \ \ \ \ \ \ \ \ \ \ \ \ \ \ \ \ \ \ \ \ \ \ \ \ \ \ \ \ \ \ }&#10;$$&#10;&#10;\end{document} "/>
  <p:tag name="TRANSPARENT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125"/>
  <p:tag name="SOURCE" val="\documentclass{slides}&#10;\pagestyle{empty}&#10;\usepackage{color}&#10;\begin{document}&#10;\color{black}&#10;$\Delta$&#10;\end{document} "/>
  <p:tag name="TRANSPARENT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108"/>
  <p:tag name="SOURCE" val="\documentclass{article}&#10;\pagestyle{empty}&#10;\usepackage{color}&#10;\begin{document}&#10;\color{black}&#10;$\mathbf{P}_a\sim e^{\pm\theta u}&#10;A_{a0}\left(1+A_{a1}/u+A_{a2}/u^2+A_{a3}/u^3+\dots\right)$&#10;\end{document} 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166"/>
  <p:tag name="SOURCE" val="\documentclass{slides}\pagestyle{empty}&#10;\begin{document}&#10;$$\partial_\tau{\rm Tr}\;\Omega(u,\tau)= 0$$&#10;\end{document}"/>
  <p:tag name="TRANSPARENT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175"/>
  <p:tag name="SOURCE" val="\documentclass{slides}&#10;\pagestyle{empty}&#10;\usepackage{color}&#10;\begin{document}&#10;\color{black}&#10;$\phi=\pi/4$&#10;\end{document} "/>
  <p:tag name="TRANSPARENT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41"/>
  <p:tag name="BMPHEIGHT" val="175"/>
  <p:tag name="SOURCE" val="\documentclass{slides}&#10;\pagestyle{empty}&#10;\usepackage{color}&#10;\begin{document}&#10;\color{black}&#10;$\theta=4\pi/10$&#10;\end{document} "/>
  <p:tag name="TRANSPARENT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0"/>
  <p:tag name="BMPHEIGHT" val="91"/>
  <p:tag name="SOURCE" val="\documentclass{article}&#10;\pagestyle{empty}&#10;\usepackage{color}&#10;\begin{document}&#10;\color{black}&#10;$\Gamma_{cusp}\sim g$&#10;\end{document} "/>
  <p:tag name="TRANSPARENT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50"/>
  <p:tag name="BMPHEIGHT" val="158"/>
  <p:tag name="SOURCE" val="\documentclass{slides}&#10;\pagestyle{empty}&#10;\usepackage{color}&#10;\begin{document}&#10;\color{black}&#10;$Z=\Phi_1+i\Phi_2$&#10;\end{document} "/>
  <p:tag name="TRANSPARENT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58"/>
  <p:tag name="BMPHEIGHT" val="200"/>
  <p:tag name="SOURCE" val="\documentclass{slides}&#10;\pagestyle{empty}&#10;\usepackage{color}&#10;\begin{document}&#10;\color{black}&#10;${\rm Tr}(ZD^SZ^{L-1})$&#10;\end{document} 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8"/>
  <p:tag name="BMPHEIGHT" val="366"/>
  <p:tag name="SOURCE" val="\documentclass{slides}\pagestyle{empty}&#10;\begin{document}&#10;$$\Omega(u,\tau)= P\exp\oint_\gamma {\cal A}(u,\tau,\sigma)$$&#10;\end{document}"/>
  <p:tag name="TRANSPARENT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1"/>
  <p:tag name="BMPHEIGHT" val="269"/>
  <p:tag name="SOURCE" val="\documentclass[12pt]{article}&#10;\pagestyle{empty}&#10;\usepackage{color}&#10;\usepackage{amssymb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}&#10;\nonumber &amp;&amp;{\bf P}_{1}\simeq A_1 u^{-L/2}\\&#10;\nonumber &amp;&amp;{\bf P}_{2}\simeq A_2 u^{-L/2-1}\\&#10;\nonumber &amp;&amp;{\bf P}_{3}\simeq A_3 u^{+L/2}\\&#10;\nonumber &amp;&amp;{\bf P}_{4}\simeq A_4 u^{+L/2-1}&#10;\end{eqnarray}&#10;\end{document}"/>
  <p:tag name="TRANSPARENT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3"/>
  <p:tag name="BMPHEIGHT" val="158"/>
  <p:tag name="SOURCE" val="\documentclass{slides}&#10;\pagestyle{empty}&#10;\usepackage{color}&#10;\begin{document}&#10;\color{black}&#10;$\theta=\pm\phi$&#10;\end{document} "/>
  <p:tag name="TRANSPARENT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116"/>
  <p:tag name="SOURCE" val="\documentclass{slides}&#10;\pagestyle{empty}&#10;\usepackage{color}&#10;\begin{document}&#10;\color{black}&#10;$g$&#10;\end{document} "/>
  <p:tag name="TRANSPARENT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"/>
  <p:tag name="BMPHEIGHT" val="125"/>
  <p:tag name="SOURCE" val="\documentclass{slides}&#10;\pagestyle{empty}&#10;\usepackage{color}&#10;\begin{document}&#10;\color{black}&#10;$\theta$&#10;\end{document} "/>
  <p:tag name="TRANSPARENT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175"/>
  <p:tag name="SOURCE" val="\documentclass{slides}&#10;\pagestyle{empty}&#10;\usepackage{color}&#10;\begin{document}&#10;\color{black}&#10;$\phi=\pi/4$&#10;\end{document} "/>
  <p:tag name="TRANSPARENT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91"/>
  <p:tag name="SOURCE" val="\documentclass{article}&#10;\pagestyle{empty}&#10;\usepackage{color}&#10;\begin{document}&#10;\color{black}&#10;$\Gamma_{cusp}$&#10;\end{document} 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16"/>
  <p:tag name="SOURCE" val="\documentclass{slides}&#10;\pagestyle{empty}&#10;\usepackage{color}&#10;\begin{document}&#10;\color{black}&#10;$\gamma$&#10;\end{document} "/>
  <p:tag name="TRANSPAREN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66"/>
  <p:tag name="BMPHEIGHT" val="400"/>
  <p:tag name="SOURCE" val="\documentclass{slides}&#10;\pagestyle{empty}&#10;\usepackage{color}&#10;\begin{document}&#10;$$&#10;S=\frac{\sqrt{\lambda}}{4\pi}\int &#10;  \partial_\mu \vec X\cdot\partial^\mu \vec X\;\; d\sigma d\tau\, &#10;+fermions&#10;$$&#10;\end{document} 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0"/>
  <p:tag name="BMPHEIGHT" val="58"/>
  <p:tag name="SOURCE" val="\documentclass{article}&#10;\pagestyle{empty}&#10;\usepackage{color}&#10;\begin{document}&#10;\color{blue}&#10;$$&#10;\underbrace{\ \ \ \ \ \ \ \ \ \ \ \ \ \ \ \ \ \ \ \ \ \ \ \ \ \ \ \ \ \ \ \ }&#10;$$&#10;&#10;\end{document} "/>
  <p:tag name="TRANSPAREN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0"/>
  <p:tag name="BMPHEIGHT" val="58"/>
  <p:tag name="SOURCE" val="\documentclass{article}&#10;\pagestyle{empty}&#10;\usepackage{color}&#10;\begin{document}&#10;\color{blue}&#10;$$&#10;\underbrace{\ \ \ \ \ \ \ \ \ \ \ \ \ \ \ \ \ \ \ \ \ \ \ \ \ \ \ \ \ \ \ \ }&#10;$$&#10;&#10;\end{document} 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166"/>
  <p:tag name="SOURCE" val="\documentclass{slides}&#10;\pagestyle{empty}&#10;\usepackage{color}&#10;\begin{document}&#10;\color{blue}&#10;$S^5$&#10;\end{document} 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8"/>
  <p:tag name="BMPHEIGHT" val="158"/>
  <p:tag name="SOURCE" val="\documentclass{slides}&#10;\pagestyle{empty}&#10;\usepackage{color}&#10;\begin{document}&#10;\color{blue}&#10;$AdS_5$&#10;\end{document} 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91"/>
  <p:tag name="SOURCE" val="\documentclass{slides}&#10;\pagestyle{empty}&#10;\usepackage{color}&#10;\begin{document}&#10;\color{black}&#10;$\times$&#10;\end{document} "/>
  <p:tag name="TRANSPAR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416"/>
  <p:tag name="BMPHEIGHT" val="225"/>
  <p:tag name="SOURCE" val="\documentclass{slides}\pagestyle{empty}&#10;\usepackage{color}&#10;\begin{document}&#10;$${\color{blue}\Omega}(u)\,\to\,\{e^{iq_1(u)},e^{iq_2(u)},e^{i&#10;q_3(u)},e^{iq_4(u)}, e^{iq_5(u)},e^{i&#10;q_6(u)},e^{iq_7(u)},e^{iq_8(u)}\}$$&#10;\end{document}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begin{document}&#10;$q_1$&#10;\end{document}"/>
  <p:tag name="TRANSPARENT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116"/>
  <p:tag name="SOURCE" val="\documentclass{slides}\pagestyle{empty}&#10;\begin{document}&#10;$q_3$&#10;\end{document}"/>
  <p:tag name="TRANSPARENT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begin{document}&#10;$q_2$&#10;\end{document}"/>
  <p:tag name="TRANSPARENT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S=\frac{1}{g^2_{YM}}\int_{}^{}d^4x\,\,{\rm tr}\,\left\{ \frac{1}{2}\,&#10; F_{\mu \nu }^2+\left(D_\mu \Phi _i\right)^2-&#10; \frac{1}{2}[\Phi _i,\Phi _j]^2&#10; +{\rm fermions}&#10;\right\}&#10;$$&#10;\end{document}&#10;"/>
  <p:tag name="EXTERNALNAME" val="txp_fig"/>
  <p:tag name="BLEND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9"/>
  <p:tag name="PICTUREFILESIZE" val="14147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75"/>
  <p:tag name="BMPHEIGHT" val="216"/>
  <p:tag name="SOURCE" val="\documentclass{slides}&#10;\pagestyle{empty}&#10;\usepackage{color}&#10;\begin{document}&#10;\color{black}&#10;$\lambda=g^2_{YM}\;N_c$&#10;\end{document} 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41"/>
  <p:tag name="BMPHEIGHT" val="141"/>
  <p:tag name="SOURCE" val="\documentclass{slides}&#10;\pagestyle{empty}&#10;\usepackage{color}&#10;\begin{document}&#10;\color{black}&#10;$N_c\to\infty$&#10;\end{document} 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6"/>
  <p:tag name="BMPHEIGHT" val="333"/>
  <p:tag name="SOURCE" val="\documentclass{slides}&#10;\pagestyle{empty}&#10;\usepackage{color}&#10;\begin{document}&#10;\color{black}&#10;$\left&lt;{\cal O}_i(x){\cal O}_j(y)\right&gt;=\frac{{\rm const}}{|x-y|^{\Delta_i+\Delta_j}}$&#10;\end{document} 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91"/>
  <p:tag name="BMPHEIGHT" val="183"/>
  <p:tag name="SOURCE" val="\documentclass{slides}&#10;\pagestyle{empty}&#10;\usepackage{color}&#10;\begin{document}&#10;\color{black}&#10;$A_\mu,\ \Phi_i,\ \psi_j$&#10;\end{document} 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0"/>
  <p:tag name="BMPHEIGHT" val="166"/>
  <p:tag name="SOURCE" val="\documentclass{slides}&#10;\pagestyle{empty}&#10;\usepackage{color}&#10;\begin{document}&#10;\color{black}&#10;$SU(N_c)$&#10;\end{document} 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75"/>
  <p:tag name="BMPHEIGHT" val="216"/>
  <p:tag name="SOURCE" val="\documentclass{slides}&#10;\pagestyle{empty}&#10;\usepackage{color}&#10;\begin{document}&#10;\color{black}&#10;$\lambda=g^2_{YM}\;N_c$&#10;\end{document} "/>
  <p:tag name="TRANSPAR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58"/>
  <p:tag name="BMPHEIGHT" val="166"/>
  <p:tag name="SOURCE" val="\documentclass{slides}&#10;\pagestyle{empty}&#10;\usepackage{color}&#10;\begin{document}&#10;\color{black}&#10;$\Delta_i=\Delta_i(\lambda)$&#10;\end{document} 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41"/>
  <p:tag name="BMPHEIGHT" val="208"/>
  <p:tag name="SOURCE" val="\documentclass{article}&#10;\pagestyle{empty}&#10;\usepackage{color}&#10;\begin{document}&#10;\color{black}&#10;$H=\sum\limits_{k=1}^L(1-P_{k,k+1})$&#10;\end{document} "/>
  <p:tag name="TRANSPAREN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08"/>
  <p:tag name="BMPHEIGHT" val="175"/>
  <p:tag name="SOURCE" val="\documentclass{slides}&#10;\pagestyle{empty}&#10;\usepackage{color}&#10;%\usepackage[dvipsnames]{xcolor}&#10;\begin{document}&#10;$$\color{black}{\cal O}(x)={\rm Tr}&#10;\left(\Phi_1&#10;{\color[rgb]{0.8,0.3,0.2}\Phi_2}&#10;\Phi_1\Phi_1&#10;{\color[rgb]{0.8,0.3,0.2}\Phi_2}&#10;\dots\Phi_1&#10;{\color[rgb]{0.8,0.3,0.2}\Phi_2}&#10;{\color[rgb]{0.8,0.3,0.2}\Phi_2}&#10;\right)(x)$$&#10;\end{document} "/>
  <p:tag name="TRANSPAREN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16"/>
  <p:tag name="BMPHEIGHT" val="100"/>
  <p:tag name="SOURCE" val="\documentclass{article}&#10;\pagestyle{empty}&#10;\usepackage{color}&#10;\begin{document}&#10;\color{black}&#10;$Q_1(u+i/2)Q_2(u-i/2)-Q_1(u-i/2)Q_2(u+i/2)=u^L$&#10;\end{document} "/>
  <p:tag name="TRANSPARE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141"/>
  <p:tag name="SOURCE" val="\documentclass{article}&#10;\pagestyle{empty}&#10;\usepackage{color}&#10;\begin{document}&#10;\color{black}&#10;$Q_1(u)=\prod\limits_i (u-u_i)$&#10;\end{document} "/>
  <p:tag name="TRANSPAR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3"/>
  <p:tag name="BMPHEIGHT" val="83"/>
  <p:tag name="SOURCE" val="\documentclass{article}&#10;\pagestyle{empty}&#10;\usepackage{color}&#10;\begin{document}&#10;\color{black}&#10;$Q_1,Q_2$&#10;\end{document} "/>
  <p:tag name="TRANSPAREN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0"/>
  <p:tag name="BMPHEIGHT" val="216"/>
  <p:tag name="SOURCE" val="\documentclass{article}&#10;\pagestyle{empty}&#10;\usepackage{color}&#10;\begin{document}&#10;\color{black}&#10;$\left(\frac{u_j+i/2}{u_j-i/2}\right)^L=&#10;\prod\limits_{k\neq j}\frac{u_j-u_k+i}{u_j-u_k-i}$&#10;\end{document} "/>
  <p:tag name="TRANSPAREN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75"/>
  <p:tag name="BMPHEIGHT" val="58"/>
  <p:tag name="SOURCE" val="\documentclass{article}&#10;\pagestyle{empty}&#10;\usepackage{color}&#10;\begin{document}&#10;\color{blue}&#10;$$&#10;\underbrace{\ \ \ \ \ \ \ \ \ \ \ \ \ \ \ \ \ \ \ \ \ \ \ \ }&#10;$$&#10;&#10;\end{document} 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41"/>
  <p:tag name="BMPHEIGHT" val="141"/>
  <p:tag name="SOURCE" val="\documentclass{slides}&#10;\pagestyle{empty}&#10;\usepackage{color}&#10;\begin{document}&#10;\color{black}&#10;$N_c\to\infty$&#10;\end{document} "/>
  <p:tag name="TRANSPAREN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6"/>
  <p:tag name="BMPHEIGHT" val="150"/>
  <p:tag name="SOURCE" val="\documentclass{article}&#10;\pagestyle{empty}&#10;\usepackage{color}&#10;\begin{document}&#10;\color{black}&#10;$\Delta=\sum\limits_i\frac{1}{u_i^2+1/4}$&#10;\end{document} "/>
  <p:tag name="TRANSPAREN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9"/>
  <p:tag name="BMPHEIGHT" val="128"/>
  <p:tag name="SOURCE" val="\documentclass{slides}\pagestyle{empty}&#10;&#10;&#10;\begin{document}&#10;$&#10;\tilde{\bf Q}_a&#10;$&#10;\end{document}"/>
  <p:tag name="TRANSPAREN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9"/>
  <p:tag name="BMPHEIGHT" val="39"/>
  <p:tag name="SOURCE" val="\documentclass[10pt]{article}&#10;\pagestyle{empty}&#10;\usepackage[usenames,dvipsnames]{color}&#10;\begin{document}&#10;$$&#10;\color{red} ?=&#10;$$&#10;\end{document}"/>
  <p:tag name="TRANSPAREN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5"/>
  <p:tag name="BMPHEIGHT" val="75"/>
  <p:tag name="SOURCE" val="\documentclass{article}&#10;\pagestyle{empty}&#10;\usepackage{color}&#10;\begin{document}&#10;\color{black}&#10;$a=1,\dots,4$&#10;\end{document} "/>
  <p:tag name="TRANSPAR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6"/>
  <p:tag name="BMPHEIGHT" val="116"/>
  <p:tag name="SOURCE" val="\documentclass{article}&#10;\pagestyle{empty}&#10;\usepackage{color}&#10;\begin{document}&#10;\color{black}&#10;$g=\frac{\sqrt{\lambda}}{4\pi}$&#10;\end{document} "/>
  <p:tag name="TRANSPAREN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91"/>
  <p:tag name="SOURCE" val="\documentclass{article}\pagestyle{empty}&#10;&#10;&#10;\begin{document}&#10;$&#10;{\bf Q}_{a}(u)&#10;$&#10;\end{document}"/>
  <p:tag name="TRANSPAREN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91"/>
  <p:tag name="SOURCE" val="\documentclass{article}\pagestyle{empty}&#10;&#10;&#10;\begin{document}&#10;$&#10;{\bf P}_{a}(u)&#10;$&#10;\end{document}"/>
  <p:tag name="TRANSPAREN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4"/>
  <p:tag name="BMPHEIGHT" val="62"/>
  <p:tag name="SOURCE" val="\documentclass{article}\pagestyle{empty}&#10;&#10;&#10;\begin{document}&#10;$&#10;{\bf Q}_a \sim u^{\rm conformal\;charge}&#10;$&#10;\end{document}"/>
  <p:tag name="TRANSPAREN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6"/>
  <p:tag name="BMPHEIGHT" val="166"/>
  <p:tag name="SOURCE" val="\documentclass{slides}&#10;\pagestyle{empty}&#10;\usepackage{color}&#10;\begin{document}&#10;\color{black}&#10;$\Delta_i(\lambda)$&#10;\end{document} "/>
  <p:tag name="TRANSPAREN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4"/>
  <p:tag name="BMPHEIGHT" val="58"/>
  <p:tag name="SOURCE" val="\documentclass{article}\pagestyle{empty}&#10;&#10;&#10;\begin{document}&#10;$&#10;{\bf P}_a \simeq u^{\rm R-charge}\;\;,\;\;u\to\infty&#10;$&#10;\end{document}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9"/>
  <p:tag name="BMPHEIGHT" val="109"/>
  <p:tag name="SOURCE" val="\documentclass{slides}\pagestyle{empty}&#10;&#10;&#10;\begin{document}&#10;$&#10;{\bf Q}_a&#10;$&#10;\end{document}"/>
  <p:tag name="TRANSPAREN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"/>
  <p:tag name="BMPHEIGHT" val="26"/>
  <p:tag name="SOURCE" val="\documentclass[10pt]{article}&#10;\pagestyle{empty}&#10;\usepackage[usenames,dvipsnames]{color}&#10;\begin{document}&#10;$$&#10; u&#10;$$&#10;\end{document}"/>
  <p:tag name="TRANSPAREN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0"/>
  <p:tag name="BMPHEIGHT" val="49"/>
  <p:tag name="SOURCE" val="\documentclass[10pt]{article}&#10;\pagestyle{empty}&#10;&#10;&#10;\begin{document}&#10;$&#10;-2g\;\;\;\;+2g&#10;$&#10;\end{document}"/>
  <p:tag name="TRANSPAREN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"/>
  <p:tag name="BMPHEIGHT" val="38"/>
  <p:tag name="SOURCE" val="\documentclass[10pt]{article}&#10;\pagestyle{empty}&#10;\usepackage[usenames,dvipsnames]{color}&#10;\begin{document}&#10;$$&#10;i&#10;$$&#10;\end{document}"/>
  <p:tag name="TRANSPAREN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"/>
  <p:tag name="BMPHEIGHT" val="26"/>
  <p:tag name="SOURCE" val="\documentclass[10pt]{article}&#10;\pagestyle{empty}&#10;\usepackage[usenames,dvipsnames]{color}&#10;\begin{document}&#10;$$&#10; u&#10;$$&#10;\end{document}"/>
  <p:tag name="TRANSPARENT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0"/>
  <p:tag name="BMPHEIGHT" val="49"/>
  <p:tag name="SOURCE" val="\documentclass[10pt]{article}&#10;\pagestyle{empty}&#10;&#10;&#10;\begin{document}&#10;$&#10;-2g\;\;\;\;+2g&#10;$&#10;\end{document}"/>
  <p:tag name="TRANSPAREN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9"/>
  <p:tag name="BMPHEIGHT" val="109"/>
  <p:tag name="SOURCE" val="\documentclass{slides}\pagestyle{empty}&#10;&#10;&#10;\begin{document}&#10;$&#10;{\bf Q}_a&#10;$&#10;\end{document}"/>
  <p:tag name="TRANSPAREN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"/>
  <p:tag name="BMPHEIGHT" val="39"/>
  <p:tag name="SOURCE" val="\documentclass[10pt]{article}&#10;\pagestyle{empty}&#10;\usepackage[usenames,dvipsnames]{color}&#10;\begin{document}&#10;$$&#10;\color{red} ?&#10;$$&#10;\end{document}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5"/>
  <p:tag name="BMPHEIGHT" val="166"/>
  <p:tag name="SOURCE" val="\documentclass{slides}&#10;\pagestyle{empty}&#10;\usepackage{color}&#10;\begin{document}&#10;\color{black}&#10;$E_i(\lambda)$&#10;\end{document} "/>
  <p:tag name="TRANSPAREN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"/>
  <p:tag name="BMPHEIGHT" val="26"/>
  <p:tag name="SOURCE" val="\documentclass[10pt]{article}&#10;\pagestyle{empty}&#10;\usepackage[usenames,dvipsnames]{color}&#10;\begin{document}&#10;$$&#10; u&#10;$$&#10;\end{document}"/>
  <p:tag name="TRANSPAREN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0"/>
  <p:tag name="BMPHEIGHT" val="49"/>
  <p:tag name="SOURCE" val="\documentclass[10pt]{article}&#10;\pagestyle{empty}&#10;&#10;&#10;\begin{document}&#10;$&#10;-2g\;\;\;\;+2g&#10;$&#10;\end{document}"/>
  <p:tag name="TRANSPAREN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"/>
  <p:tag name="BMPHEIGHT" val="38"/>
  <p:tag name="SOURCE" val="\documentclass[10pt]{article}&#10;\pagestyle{empty}&#10;\usepackage[usenames,dvipsnames]{color}&#10;\begin{document}&#10;$$&#10;i&#10;$$&#10;\end{document}"/>
  <p:tag name="TRANSPARENT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9"/>
  <p:tag name="BMPHEIGHT" val="70"/>
  <p:tag name="SOURCE" val="\documentclass{slides}\pagestyle{empty}&#10;&#10;&#10;\begin{document}&#10;$&#10;{\bf P}_a&#10;$&#10;\end{document}"/>
  <p:tag name="TRANSPAREN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0"/>
  <p:tag name="BMPHEIGHT" val="49"/>
  <p:tag name="SOURCE" val="\documentclass[10pt]{article}&#10;\pagestyle{empty}&#10;&#10;&#10;\begin{document}&#10;$&#10;-2g\;\;\;\;+2g&#10;$&#10;\end{document}"/>
  <p:tag name="TRANSPARENT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43"/>
  <p:tag name="BMPHEIGHT" val="73"/>
  <p:tag name="SOURCE" val="\documentclass{slides}\pagestyle{empty}&#10;&#10;&#10;\begin{document}&#10;$&#10;a,b=1,\dots,4&#10;$&#10;\end{document}"/>
  <p:tag name="TRANSPARENT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9"/>
  <p:tag name="BMPHEIGHT" val="70"/>
  <p:tag name="SOURCE" val="\documentclass{slides}\pagestyle{empty}&#10;&#10;&#10;\begin{document}&#10;$&#10;{\bf P}_a&#10;$&#10;\end{document}"/>
  <p:tag name="TRANSPARENT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3"/>
  <p:tag name="BMPHEIGHT" val="105"/>
  <p:tag name="SOURCE" val="\documentclass{slides}\pagestyle{empty}&#10;&#10;&#10;\begin{document}&#10;$&#10;\tilde\mu_{a,b}=\mu_{a,b}+{\bf P}_a\tilde {\bf P}_b-&#10;{\bf P}_b\tilde {\bf P}_a&#10;$&#10;\end{document}"/>
  <p:tag name="TRANSPAREN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0"/>
  <p:tag name="BMPHEIGHT" val="49"/>
  <p:tag name="SOURCE" val="\documentclass[10pt]{article}&#10;\pagestyle{empty}&#10;&#10;&#10;\begin{document}&#10;$&#10;-2g\;\;\;\;+2g&#10;$&#10;\end{document}"/>
  <p:tag name="TRANSPARENT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7"/>
  <p:tag name="BMPHEIGHT" val="129"/>
  <p:tag name="SOURCE" val="\documentclass{slides}\pagestyle{empty}&#10;&#10;&#10;\begin{document}&#10;$&#10;\tilde {\bf P}_a = \mu_{ab} {\bf P}^b&#10;$&#10;\end{document}"/>
  <p:tag name="TRANSPAREN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41"/>
  <p:tag name="BMPHEIGHT" val="200"/>
  <p:tag name="SOURCE" val="\documentclass{slides}\pagestyle{empty}&#10;&#10;&#10;\begin{document}&#10;$&#10;\mu_{a,b}(u+i)=\tilde\mu_{a,b}(u)&#10;$&#10;\end{document}"/>
  <p:tag name="TRANSPARENT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4"/>
  <p:tag name="BMPHEIGHT" val="50"/>
  <p:tag name="SOURCE" val="\documentclass[10pt]{article}&#10;\pagestyle{empty}&#10;\usepackage[usenames,dvipsnames]{color}&#10;\begin{document}&#10;$$&#10;{\bf P}\mu&#10;$$&#10;\end{document}"/>
  <p:tag name="TRANSPAREN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3"/>
  <p:tag name="BMPHEIGHT" val="100"/>
  <p:tag name="SOURCE" val="\documentclass{article}\pagestyle{empty}&#10;&#10;&#10;\begin{document}&#10;$&#10;{\bf P}^1=-{\bf P}_4,\ {\bf P}^2={\bf P}_3,  \ &#10;{\bf P}^3=-{\bf P}_2,\ {\bf P}^4={\bf P}_1&#10;$&#10;\end{document}"/>
  <p:tag name="TRANSPARENT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"/>
  <p:tag name="BMPHEIGHT" val="56"/>
  <p:tag name="SOURCE" val="\documentclass{slides}\pagestyle{empty}&#10;&#10;&#10;\begin{document}&#10;$&#10;i&#10;$&#10;\end{document}"/>
  <p:tag name="TRANSPARENT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98"/>
  <p:tag name="BMPHEIGHT" val="61"/>
  <p:tag name="SOURCE" val="\documentclass{article}\pagestyle{empty}&#10;&#10;&#10;\begin{document}&#10;$&#10;{\bf P}_a \simeq ({\rm conformal\;charges})u^{\rm R-charge}\;\;,\;\;u\to\infty&#10;$&#10;\end{document}"/>
  <p:tag name="TRANSPARENT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4"/>
  <p:tag name="BMPHEIGHT" val="50"/>
  <p:tag name="SOURCE" val="\documentclass[10pt]{article}&#10;\pagestyle{empty}&#10;\usepackage[usenames,dvipsnames]{color}&#10;\begin{document}&#10;$$&#10;{\bf P}\mu&#10;$$&#10;\end{document}"/>
  <p:tag name="TRANSPAREN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80"/>
  <p:tag name="BMPHEIGHT" val="69"/>
  <p:tag name="SOURCE" val="\documentclass{slides}\pagestyle{empty}&#10;&#10;&#10;\begin{document}&#10;$&#10;\mu_{a,b}=-\mu_{b,a}&#10;$&#10;\end{document}"/>
  <p:tag name="TRANSPARENT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"/>
  <p:tag name="BMPHEIGHT" val="56"/>
  <p:tag name="SOURCE" val="\documentclass{slides}\pagestyle{empty}&#10;&#10;&#10;\begin{document}&#10;$&#10;i&#10;$&#10;\end{document}"/>
  <p:tag name="TRANSPAREN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83"/>
  <p:tag name="BMPHEIGHT" val="233"/>
  <p:tag name="SOURCE" val="\documentclass{slides}\pagestyle{empty}&#10;&#10;&#10;\begin{document}&#10;$$&#10;{\bf P}_a(u)\simeq e^{\int^u p_a(v)dv}&#10;$$&#10;\end{document}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41"/>
  <p:tag name="BMPHEIGHT" val="83"/>
  <p:tag name="SOURCE" val="\documentclass{article}\pagestyle{empty}&#10;&#10;&#10;\begin{document}&#10;$&#10;S\to-1,\lambda\to 0&#10;$&#10;\end{document}"/>
  <p:tag name="TRANSPARENT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0"/>
  <p:tag name="BMPHEIGHT" val="100"/>
  <p:tag name="SOURCE" val="\documentclass{article}\pagestyle{empty}&#10;\usepackage{color}&#10;&#10;\begin{document}&#10;$$&#10;\color{black}S^5\ {\rm quasimomenta}&#10;$$&#10;\end{document}"/>
  <p:tag name="TRANSPARENT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83"/>
  <p:tag name="BMPHEIGHT" val="241"/>
  <p:tag name="SOURCE" val="\documentclass{slides}\pagestyle{empty}&#10;&#10;&#10;\begin{document}&#10;$$&#10;{\bf Q}_a(u)\simeq e^{\int^u q_a(v)dv}&#10;$$&#10;\end{document}"/>
  <p:tag name="TRANSPARENT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0"/>
  <p:tag name="BMPHEIGHT" val="83"/>
  <p:tag name="SOURCE" val="\documentclass{article}\pagestyle{empty}&#10;\usepackage{color}&#10;&#10;\begin{document}&#10;$$&#10;\color{black}AdS_5\ {\rm quasimomenta}&#10;$$&#10;\end{document}"/>
  <p:tag name="TRANSPARENT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begin{document}&#10;$q_1$&#10;\end{document}"/>
  <p:tag name="TRANSPARENT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"/>
  <p:tag name="BMPHEIGHT" val="116"/>
  <p:tag name="SOURCE" val="\documentclass{slides}\pagestyle{empty}&#10;\begin{document}&#10;$q_3$&#10;\end{document}"/>
  <p:tag name="TRANSPARENT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begin{document}&#10;$q_2$&#10;\end{document}"/>
  <p:tag name="TRANSPARENT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2"/>
  <p:tag name="BMPHEIGHT" val="73"/>
  <p:tag name="SOURCE" val="\documentclass{slides}\pagestyle{empty}&#10;&#10;&#10;\begin{document}&#10;$&#10;-2g&#10;$&#10;\end{document}"/>
  <p:tag name="TRANSPARENT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74"/>
  <p:tag name="SOURCE" val="\documentclass{slides}\pagestyle{empty}&#10;&#10;&#10;\begin{document}&#10;$&#10;+2g&#10;$&#10;\end{document}"/>
  <p:tag name="TRANSPAREN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58"/>
  <p:tag name="BMPHEIGHT" val="166"/>
  <p:tag name="SOURCE" val="\documentclass{slides}\pagestyle{empty}&#10;&#10;&#10;\begin{document}&#10;$&#10;{\bf P}_a(u)&#10;$&#10;\end{document}"/>
  <p:tag name="TRANSPARENT" val="True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34896</TotalTime>
  <Words>1122</Words>
  <Application>Microsoft Office PowerPoint</Application>
  <PresentationFormat>On-screen Show (4:3)</PresentationFormat>
  <Paragraphs>289</Paragraphs>
  <Slides>45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Оформление по умолчанию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 to classical curve</vt:lpstr>
      <vt:lpstr>PowerPoint Presentation</vt:lpstr>
      <vt:lpstr>QSC and P-functions</vt:lpstr>
      <vt:lpstr>From P to Q</vt:lpstr>
      <vt:lpstr>PowerPoint Presentation</vt:lpstr>
      <vt:lpstr>Closing the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energy from Pμ-system</vt:lpstr>
      <vt:lpstr>PowerPoint Presentation</vt:lpstr>
    </vt:vector>
  </TitlesOfParts>
  <Company>computerra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левкович</dc:creator>
  <cp:lastModifiedBy>Fedor Levkovich-Maslyuk</cp:lastModifiedBy>
  <cp:revision>3450</cp:revision>
  <cp:lastPrinted>2015-08-23T19:16:55Z</cp:lastPrinted>
  <dcterms:created xsi:type="dcterms:W3CDTF">2008-05-10T13:28:17Z</dcterms:created>
  <dcterms:modified xsi:type="dcterms:W3CDTF">2015-11-10T11:32:58Z</dcterms:modified>
</cp:coreProperties>
</file>