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87" r:id="rId3"/>
  </p:sldMasterIdLst>
  <p:notesMasterIdLst>
    <p:notesMasterId r:id="rId24"/>
  </p:notesMasterIdLst>
  <p:sldIdLst>
    <p:sldId id="256" r:id="rId4"/>
    <p:sldId id="313" r:id="rId5"/>
    <p:sldId id="318" r:id="rId6"/>
    <p:sldId id="302" r:id="rId7"/>
    <p:sldId id="298" r:id="rId8"/>
    <p:sldId id="297" r:id="rId9"/>
    <p:sldId id="307" r:id="rId10"/>
    <p:sldId id="316" r:id="rId11"/>
    <p:sldId id="317" r:id="rId12"/>
    <p:sldId id="305" r:id="rId13"/>
    <p:sldId id="306" r:id="rId14"/>
    <p:sldId id="315" r:id="rId15"/>
    <p:sldId id="311" r:id="rId16"/>
    <p:sldId id="308" r:id="rId17"/>
    <p:sldId id="309" r:id="rId18"/>
    <p:sldId id="310" r:id="rId19"/>
    <p:sldId id="312" r:id="rId20"/>
    <p:sldId id="314" r:id="rId21"/>
    <p:sldId id="294" r:id="rId22"/>
    <p:sldId id="290" r:id="rId23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D69B"/>
    <a:srgbClr val="4F81BD"/>
    <a:srgbClr val="203D75"/>
    <a:srgbClr val="E9EDF4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0785" autoAdjust="0"/>
  </p:normalViewPr>
  <p:slideViewPr>
    <p:cSldViewPr snapToGrid="0">
      <p:cViewPr varScale="1">
        <p:scale>
          <a:sx n="95" d="100"/>
          <a:sy n="95" d="100"/>
        </p:scale>
        <p:origin x="29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42"/>
    </p:cViewPr>
  </p:sorterViewPr>
  <p:notesViewPr>
    <p:cSldViewPr snapToGrid="0">
      <p:cViewPr varScale="1">
        <p:scale>
          <a:sx n="56" d="100"/>
          <a:sy n="56" d="100"/>
        </p:scale>
        <p:origin x="3230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4850EE3B-BAE2-464C-B51E-1D5FD2C52C2B}"/>
    <pc:docChg chg="addSld modSld">
      <pc:chgData name="" userId="" providerId="" clId="Web-{4850EE3B-BAE2-464C-B51E-1D5FD2C52C2B}" dt="2019-07-09T10:34:09.108" v="50" actId="20577"/>
      <pc:docMkLst>
        <pc:docMk/>
      </pc:docMkLst>
      <pc:sldChg chg="modSp">
        <pc:chgData name="" userId="" providerId="" clId="Web-{4850EE3B-BAE2-464C-B51E-1D5FD2C52C2B}" dt="2019-07-09T10:33:59.029" v="40" actId="20577"/>
        <pc:sldMkLst>
          <pc:docMk/>
          <pc:sldMk cId="144801716" sldId="313"/>
        </pc:sldMkLst>
        <pc:spChg chg="mod">
          <ac:chgData name="" userId="" providerId="" clId="Web-{4850EE3B-BAE2-464C-B51E-1D5FD2C52C2B}" dt="2019-07-09T10:33:59.029" v="40" actId="20577"/>
          <ac:spMkLst>
            <pc:docMk/>
            <pc:sldMk cId="144801716" sldId="313"/>
            <ac:spMk id="164" creationId="{00000000-0000-0000-0000-000000000000}"/>
          </ac:spMkLst>
        </pc:spChg>
      </pc:sldChg>
      <pc:sldChg chg="modSp add replId">
        <pc:chgData name="" userId="" providerId="" clId="Web-{4850EE3B-BAE2-464C-B51E-1D5FD2C52C2B}" dt="2019-07-09T10:34:09.108" v="50" actId="20577"/>
        <pc:sldMkLst>
          <pc:docMk/>
          <pc:sldMk cId="1524941605" sldId="318"/>
        </pc:sldMkLst>
        <pc:spChg chg="mod">
          <ac:chgData name="" userId="" providerId="" clId="Web-{4850EE3B-BAE2-464C-B51E-1D5FD2C52C2B}" dt="2019-07-09T10:34:09.108" v="50" actId="20577"/>
          <ac:spMkLst>
            <pc:docMk/>
            <pc:sldMk cId="1524941605" sldId="318"/>
            <ac:spMk id="164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37A94-C050-4036-9CC9-7532E5367220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393FA-5C74-43B9-9C45-9A0C1A8B7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871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393FA-5C74-43B9-9C45-9A0C1A8B7EF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731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393FA-5C74-43B9-9C45-9A0C1A8B7EF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189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mu+: Mean distance for matching pairs (lower is better)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mu-: Mean distance for non-matching pairs (higher is better)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AUC: Expectation that a true match will have lower distance than an incorrect match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393FA-5C74-43B9-9C45-9A0C1A8B7EF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446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393FA-5C74-43B9-9C45-9A0C1A8B7EF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264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393FA-5C74-43B9-9C45-9A0C1A8B7EF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686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393FA-5C74-43B9-9C45-9A0C1A8B7EF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39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393FA-5C74-43B9-9C45-9A0C1A8B7EF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269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393FA-5C74-43B9-9C45-9A0C1A8B7EF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874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393FA-5C74-43B9-9C45-9A0C1A8B7EF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443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393FA-5C74-43B9-9C45-9A0C1A8B7EF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676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393FA-5C74-43B9-9C45-9A0C1A8B7EF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995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SAND, of course, is an acronym for Scale Adaptive Neural Dense features</a:t>
            </a:r>
          </a:p>
          <a:p>
            <a:endParaRPr lang="en-GB" dirty="0"/>
          </a:p>
          <a:p>
            <a:r>
              <a:rPr lang="en-GB" dirty="0"/>
              <a:t>At it’s core, it’s a dense feature extractor, meaning that for a HxWx3 image we get a </a:t>
            </a:r>
            <a:r>
              <a:rPr lang="en-GB" dirty="0" err="1"/>
              <a:t>HxWxn</a:t>
            </a:r>
            <a:r>
              <a:rPr lang="en-GB" dirty="0"/>
              <a:t> feature map (Neural Dense)</a:t>
            </a:r>
          </a:p>
          <a:p>
            <a:endParaRPr lang="en-GB" dirty="0"/>
          </a:p>
          <a:p>
            <a:r>
              <a:rPr lang="en-GB" dirty="0"/>
              <a:t>Instead of randomly sampling, we restrict the area negatives can be sampled from</a:t>
            </a:r>
          </a:p>
          <a:p>
            <a:r>
              <a:rPr lang="en-GB" dirty="0"/>
              <a:t>This makes the features learn different properties which might be useful for different tasks</a:t>
            </a:r>
          </a:p>
          <a:p>
            <a:endParaRPr lang="en-GB" dirty="0"/>
          </a:p>
          <a:p>
            <a:r>
              <a:rPr lang="en-GB" dirty="0"/>
              <a:t>Furthermore, these mining strategies can be combined and trained simultaneously, in what we call Hierarchical Context Aggregation</a:t>
            </a:r>
          </a:p>
          <a:p>
            <a:endParaRPr lang="en-GB" dirty="0"/>
          </a:p>
          <a:p>
            <a:r>
              <a:rPr lang="en-GB" dirty="0"/>
              <a:t>These feature are then applied to multiple computer vision tasks, where we can achieve better or comparable performance with less training</a:t>
            </a:r>
          </a:p>
          <a:p>
            <a:endParaRPr lang="en-GB" dirty="0"/>
          </a:p>
          <a:p>
            <a:r>
              <a:rPr lang="en-GB" dirty="0"/>
              <a:t>And obviously, code is available on GitHub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393FA-5C74-43B9-9C45-9A0C1A8B7EF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487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SAND, of course, is an acronym for Scale Adaptive Neural Dense features</a:t>
            </a:r>
          </a:p>
          <a:p>
            <a:endParaRPr lang="en-GB" dirty="0"/>
          </a:p>
          <a:p>
            <a:r>
              <a:rPr lang="en-GB" dirty="0"/>
              <a:t>At it’s core, it’s a dense feature extractor, meaning that for a HxWx3 image we get a </a:t>
            </a:r>
            <a:r>
              <a:rPr lang="en-GB" dirty="0" err="1"/>
              <a:t>HxWxn</a:t>
            </a:r>
            <a:r>
              <a:rPr lang="en-GB" dirty="0"/>
              <a:t> feature map (Neural Dense)</a:t>
            </a:r>
          </a:p>
          <a:p>
            <a:endParaRPr lang="en-GB" dirty="0"/>
          </a:p>
          <a:p>
            <a:r>
              <a:rPr lang="en-GB" dirty="0"/>
              <a:t>Instead of randomly sampling, we restrict the area negatives can be sampled from</a:t>
            </a:r>
          </a:p>
          <a:p>
            <a:r>
              <a:rPr lang="en-GB" dirty="0"/>
              <a:t>This makes the features learn different properties which might be useful for different tasks</a:t>
            </a:r>
          </a:p>
          <a:p>
            <a:endParaRPr lang="en-GB" dirty="0"/>
          </a:p>
          <a:p>
            <a:r>
              <a:rPr lang="en-GB" dirty="0"/>
              <a:t>Furthermore, these mining strategies can be combined and trained simultaneously, in what we call Hierarchical Context Aggregation</a:t>
            </a:r>
          </a:p>
          <a:p>
            <a:endParaRPr lang="en-GB" dirty="0"/>
          </a:p>
          <a:p>
            <a:r>
              <a:rPr lang="en-GB" dirty="0"/>
              <a:t>These feature are then applied to multiple computer vision tasks, where we can achieve better or comparable performance with less training</a:t>
            </a:r>
          </a:p>
          <a:p>
            <a:endParaRPr lang="en-GB" dirty="0"/>
          </a:p>
          <a:p>
            <a:r>
              <a:rPr lang="en-GB" dirty="0"/>
              <a:t>And obviously, code is available on GitHub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393FA-5C74-43B9-9C45-9A0C1A8B7EF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67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Classical</a:t>
            </a:r>
            <a:r>
              <a:rPr lang="en-GB" baseline="0" dirty="0"/>
              <a:t> hand-crafted features such as SIFT, ORB, SURF</a:t>
            </a:r>
          </a:p>
          <a:p>
            <a:r>
              <a:rPr lang="en-GB" baseline="0" dirty="0"/>
              <a:t>Obviously still perform well, ORB-SLAM, but limited in representation power</a:t>
            </a:r>
          </a:p>
          <a:p>
            <a:endParaRPr lang="en-GB" baseline="0" dirty="0"/>
          </a:p>
          <a:p>
            <a:r>
              <a:rPr lang="en-GB" baseline="0" dirty="0"/>
              <a:t>Other approaches learn a single feature representation for a whole image. </a:t>
            </a:r>
          </a:p>
          <a:p>
            <a:r>
              <a:rPr lang="en-GB" baseline="0" dirty="0"/>
              <a:t>Mainly used in image retrieval tasks, person re-identification, loop closure</a:t>
            </a:r>
          </a:p>
          <a:p>
            <a:endParaRPr lang="en-GB" baseline="0" dirty="0"/>
          </a:p>
          <a:p>
            <a:r>
              <a:rPr lang="en-GB" baseline="0" dirty="0"/>
              <a:t>Other deep learning tries to learn </a:t>
            </a:r>
            <a:r>
              <a:rPr lang="en-GB" baseline="0" dirty="0" err="1"/>
              <a:t>keypoint</a:t>
            </a:r>
            <a:r>
              <a:rPr lang="en-GB" baseline="0" dirty="0"/>
              <a:t> extraction and/or representation</a:t>
            </a:r>
          </a:p>
          <a:p>
            <a:r>
              <a:rPr lang="en-GB" baseline="0" dirty="0"/>
              <a:t>Notable mention to D2 Net (also CVPR), which uses a describe-then-detect for localisation</a:t>
            </a:r>
          </a:p>
          <a:p>
            <a:endParaRPr lang="en-GB" baseline="0" dirty="0"/>
          </a:p>
          <a:p>
            <a:r>
              <a:rPr lang="en-GB" dirty="0"/>
              <a:t>More</a:t>
            </a:r>
            <a:r>
              <a:rPr lang="en-GB" baseline="0" dirty="0"/>
              <a:t> related to our work, we have other feature representations</a:t>
            </a:r>
          </a:p>
          <a:p>
            <a:r>
              <a:rPr lang="en-GB" dirty="0"/>
              <a:t>Schmidt</a:t>
            </a:r>
            <a:r>
              <a:rPr lang="en-GB" baseline="0" dirty="0"/>
              <a:t> et al, pixel-wise version of contrastive loss</a:t>
            </a:r>
          </a:p>
          <a:p>
            <a:r>
              <a:rPr lang="en-GB" baseline="0" dirty="0"/>
              <a:t>SDC Net (also CVPR), dilated convolutions. Focuses on architecture, sampling is still just random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393FA-5C74-43B9-9C45-9A0C1A8B7EF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407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First</a:t>
            </a:r>
            <a:r>
              <a:rPr lang="en-GB" baseline="0" dirty="0"/>
              <a:t> we train features based on the target negative mining</a:t>
            </a:r>
          </a:p>
          <a:p>
            <a:endParaRPr lang="en-GB" baseline="0" dirty="0"/>
          </a:p>
          <a:p>
            <a:r>
              <a:rPr lang="en-GB" baseline="0" dirty="0"/>
              <a:t> We show the different properties learnt </a:t>
            </a:r>
          </a:p>
          <a:p>
            <a:endParaRPr lang="en-GB" baseline="0" dirty="0"/>
          </a:p>
          <a:p>
            <a:r>
              <a:rPr lang="en-GB" baseline="0" dirty="0"/>
              <a:t>Apply to various tasks, in further end-to-end learning </a:t>
            </a:r>
          </a:p>
          <a:p>
            <a:endParaRPr lang="en-GB" baseline="0" dirty="0"/>
          </a:p>
          <a:p>
            <a:r>
              <a:rPr lang="en-GB" baseline="0" dirty="0"/>
              <a:t>Finally, direct replacement for ORB in SLAM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393FA-5C74-43B9-9C45-9A0C1A8B7EF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393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I mentioned before, SAND converts an image into a dense n-dimensional feature map</a:t>
            </a:r>
          </a:p>
          <a:p>
            <a:endParaRPr lang="en-GB" dirty="0"/>
          </a:p>
          <a:p>
            <a:r>
              <a:rPr lang="en-GB" dirty="0"/>
              <a:t>The architecture used is a standard fully convolutional encoder-decoder, where the final encoder layer has multiple pooling scales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393FA-5C74-43B9-9C45-9A0C1A8B7EF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773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order to train this network, we use ground truth correspondences between pairs of images</a:t>
            </a:r>
          </a:p>
          <a:p>
            <a:endParaRPr lang="en-GB" dirty="0"/>
          </a:p>
          <a:p>
            <a:r>
              <a:rPr lang="en-GB" dirty="0"/>
              <a:t>We use a pixel-wise version of contrastive loss.</a:t>
            </a:r>
          </a:p>
          <a:p>
            <a:r>
              <a:rPr lang="en-GB" dirty="0"/>
              <a:t>Basis of contrastive loss is matching features as close as possible, non-matching pairs separated by at least the margin</a:t>
            </a:r>
          </a:p>
          <a:p>
            <a:endParaRPr lang="en-GB" dirty="0"/>
          </a:p>
          <a:p>
            <a:r>
              <a:rPr lang="en-GB" dirty="0"/>
              <a:t>As you can imagine, the set of positive matches is limited by the ground truth</a:t>
            </a:r>
          </a:p>
          <a:p>
            <a:r>
              <a:rPr lang="en-GB" dirty="0"/>
              <a:t>But this leaves an open question about the negatives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393FA-5C74-43B9-9C45-9A0C1A8B7EF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937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Each match has almost a full image of potential negative matches, so how do we choose them?</a:t>
            </a:r>
          </a:p>
          <a:p>
            <a:endParaRPr lang="en-GB" dirty="0"/>
          </a:p>
          <a:p>
            <a:r>
              <a:rPr lang="en-GB" dirty="0"/>
              <a:t>In the base case, we could just randomly sample from the whole image.</a:t>
            </a:r>
          </a:p>
          <a:p>
            <a:endParaRPr lang="en-GB" dirty="0"/>
          </a:p>
          <a:p>
            <a:r>
              <a:rPr lang="en-GB" dirty="0"/>
              <a:t>Instead, we propose to restrict this to a minimum and maximum distance, which determines where the feature is required to be unique</a:t>
            </a:r>
          </a:p>
          <a:p>
            <a:endParaRPr lang="en-GB" dirty="0"/>
          </a:p>
          <a:p>
            <a:r>
              <a:rPr lang="en-GB" dirty="0"/>
              <a:t>Bottom left is the case where we restrict the max to a 25 </a:t>
            </a:r>
            <a:r>
              <a:rPr lang="en-GB" dirty="0" err="1"/>
              <a:t>pix</a:t>
            </a:r>
            <a:r>
              <a:rPr lang="en-GB" dirty="0"/>
              <a:t> radius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393FA-5C74-43B9-9C45-9A0C1A8B7EF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395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393FA-5C74-43B9-9C45-9A0C1A8B7EF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96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" name="Picture 35"/>
          <p:cNvPicPr/>
          <p:nvPr/>
        </p:nvPicPr>
        <p:blipFill>
          <a:blip r:embed="rId2"/>
          <a:stretch/>
        </p:blipFill>
        <p:spPr>
          <a:xfrm>
            <a:off x="2772000" y="1604520"/>
            <a:ext cx="6646560" cy="3977280"/>
          </a:xfrm>
          <a:prstGeom prst="rect">
            <a:avLst/>
          </a:prstGeom>
          <a:ln>
            <a:noFill/>
          </a:ln>
        </p:spPr>
      </p:pic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2772000" y="1604520"/>
            <a:ext cx="664656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9C318F5-AB68-4C36-900E-946B05796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7728" y="6356353"/>
            <a:ext cx="189034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19/07/2019</a:t>
            </a:r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8C4A9D4-FBAF-493B-AF30-864773C0C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98078" y="6356353"/>
            <a:ext cx="779584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SAND: Feature Learning via Hierarchical Context Aggregation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57F0138-E329-4ECD-AB4B-D40F15CF6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3924" y="6356353"/>
            <a:ext cx="189034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70A08C-A20E-41EF-86DA-71B2018C49C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609600" y="273600"/>
            <a:ext cx="1097232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5" name="Picture 74"/>
          <p:cNvPicPr/>
          <p:nvPr/>
        </p:nvPicPr>
        <p:blipFill>
          <a:blip r:embed="rId2"/>
          <a:stretch/>
        </p:blipFill>
        <p:spPr>
          <a:xfrm>
            <a:off x="2772000" y="1604520"/>
            <a:ext cx="6646560" cy="3977280"/>
          </a:xfrm>
          <a:prstGeom prst="rect">
            <a:avLst/>
          </a:prstGeom>
          <a:ln>
            <a:noFill/>
          </a:ln>
        </p:spPr>
      </p:pic>
      <p:pic>
        <p:nvPicPr>
          <p:cNvPr id="76" name="Picture 75"/>
          <p:cNvPicPr/>
          <p:nvPr/>
        </p:nvPicPr>
        <p:blipFill>
          <a:blip r:embed="rId2"/>
          <a:stretch/>
        </p:blipFill>
        <p:spPr>
          <a:xfrm>
            <a:off x="2772000" y="1604520"/>
            <a:ext cx="664656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subTitle"/>
          </p:nvPr>
        </p:nvSpPr>
        <p:spPr>
          <a:xfrm>
            <a:off x="609600" y="273600"/>
            <a:ext cx="1097232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5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1" name="Picture 150"/>
          <p:cNvPicPr/>
          <p:nvPr/>
        </p:nvPicPr>
        <p:blipFill>
          <a:blip r:embed="rId2"/>
          <a:stretch/>
        </p:blipFill>
        <p:spPr>
          <a:xfrm>
            <a:off x="2772000" y="1604520"/>
            <a:ext cx="6646560" cy="3977280"/>
          </a:xfrm>
          <a:prstGeom prst="rect">
            <a:avLst/>
          </a:prstGeom>
          <a:ln>
            <a:noFill/>
          </a:ln>
        </p:spPr>
      </p:pic>
      <p:pic>
        <p:nvPicPr>
          <p:cNvPr id="152" name="Picture 151"/>
          <p:cNvPicPr/>
          <p:nvPr/>
        </p:nvPicPr>
        <p:blipFill>
          <a:blip r:embed="rId2"/>
          <a:stretch/>
        </p:blipFill>
        <p:spPr>
          <a:xfrm>
            <a:off x="2772000" y="1604520"/>
            <a:ext cx="664656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609600" y="273600"/>
            <a:ext cx="1097232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g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gif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"/>
          <p:cNvSpPr/>
          <p:nvPr/>
        </p:nvSpPr>
        <p:spPr>
          <a:xfrm>
            <a:off x="-7680" y="2460240"/>
            <a:ext cx="12199680" cy="360"/>
          </a:xfrm>
          <a:prstGeom prst="line">
            <a:avLst/>
          </a:prstGeom>
          <a:ln w="6480">
            <a:solidFill>
              <a:srgbClr val="203D7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" name="Picture 9"/>
          <p:cNvPicPr/>
          <p:nvPr/>
        </p:nvPicPr>
        <p:blipFill>
          <a:blip r:embed="rId15"/>
          <a:stretch/>
        </p:blipFill>
        <p:spPr>
          <a:xfrm>
            <a:off x="9684000" y="267120"/>
            <a:ext cx="2092320" cy="558000"/>
          </a:xfrm>
          <a:prstGeom prst="rect">
            <a:avLst/>
          </a:prstGeom>
          <a:ln>
            <a:noFill/>
          </a:ln>
        </p:spPr>
      </p:pic>
      <p:sp>
        <p:nvSpPr>
          <p:cNvPr id="2" name="PlaceHolder 2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000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0" y="0"/>
            <a:ext cx="12191040" cy="872640"/>
          </a:xfrm>
          <a:prstGeom prst="rect">
            <a:avLst/>
          </a:prstGeom>
          <a:solidFill>
            <a:srgbClr val="203D75"/>
          </a:solidFill>
          <a:ln>
            <a:solidFill>
              <a:srgbClr val="00679C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9" name="Line 2"/>
          <p:cNvSpPr/>
          <p:nvPr/>
        </p:nvSpPr>
        <p:spPr>
          <a:xfrm>
            <a:off x="0" y="877680"/>
            <a:ext cx="12240000" cy="360"/>
          </a:xfrm>
          <a:prstGeom prst="line">
            <a:avLst/>
          </a:prstGeom>
          <a:ln w="6480">
            <a:solidFill>
              <a:srgbClr val="203D7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0" name="Picture 13"/>
          <p:cNvPicPr/>
          <p:nvPr/>
        </p:nvPicPr>
        <p:blipFill>
          <a:blip r:embed="rId14"/>
          <a:stretch/>
        </p:blipFill>
        <p:spPr>
          <a:xfrm>
            <a:off x="9694080" y="151200"/>
            <a:ext cx="2055360" cy="557640"/>
          </a:xfrm>
          <a:prstGeom prst="rect">
            <a:avLst/>
          </a:prstGeom>
          <a:ln>
            <a:noFill/>
          </a:ln>
        </p:spPr>
      </p:pic>
      <p:sp>
        <p:nvSpPr>
          <p:cNvPr id="41" name="PlaceHolder 3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701E9E-3671-40D5-B335-C93880136C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19/07/2019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5E7087-06B2-4691-8ECF-7CB734E69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SAND: Feature Learning via Hierarchical Context Aggregation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D30C13-C6C3-460E-B6B2-E706C3DCA9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0A08C-A20E-41EF-86DA-71B2018C49C1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E1D5A390-8166-426A-AA3C-566E34E40F89}"/>
              </a:ext>
            </a:extLst>
          </p:cNvPr>
          <p:cNvSpPr/>
          <p:nvPr userDrawn="1"/>
        </p:nvSpPr>
        <p:spPr>
          <a:xfrm>
            <a:off x="0" y="6225674"/>
            <a:ext cx="12191040" cy="627286"/>
          </a:xfrm>
          <a:prstGeom prst="rect">
            <a:avLst/>
          </a:prstGeom>
          <a:solidFill>
            <a:srgbClr val="203D75"/>
          </a:solidFill>
          <a:ln>
            <a:solidFill>
              <a:srgbClr val="00679C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000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Line 1"/>
          <p:cNvSpPr/>
          <p:nvPr/>
        </p:nvSpPr>
        <p:spPr>
          <a:xfrm>
            <a:off x="-7680" y="948240"/>
            <a:ext cx="12199680" cy="360"/>
          </a:xfrm>
          <a:prstGeom prst="line">
            <a:avLst/>
          </a:prstGeom>
          <a:ln w="6480">
            <a:solidFill>
              <a:srgbClr val="203D7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6" name="Picture 9"/>
          <p:cNvPicPr/>
          <p:nvPr/>
        </p:nvPicPr>
        <p:blipFill>
          <a:blip r:embed="rId15"/>
          <a:stretch/>
        </p:blipFill>
        <p:spPr>
          <a:xfrm>
            <a:off x="9684000" y="267120"/>
            <a:ext cx="2092320" cy="558000"/>
          </a:xfrm>
          <a:prstGeom prst="rect">
            <a:avLst/>
          </a:prstGeom>
          <a:ln>
            <a:noFill/>
          </a:ln>
        </p:spPr>
      </p:pic>
      <p:sp>
        <p:nvSpPr>
          <p:cNvPr id="117" name="PlaceHolder 2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000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5.mp4"/><Relationship Id="rId7" Type="http://schemas.openxmlformats.org/officeDocument/2006/relationships/image" Target="../media/image2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5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SmJP8TdWTU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4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25.xml"/><Relationship Id="rId4" Type="http://schemas.openxmlformats.org/officeDocument/2006/relationships/video" Target="../media/media7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3205200" y="1300320"/>
            <a:ext cx="5774400" cy="109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100000"/>
              </a:lnSpc>
            </a:pPr>
            <a:r>
              <a:rPr lang="en-GB" sz="2400" spc="-1" dirty="0">
                <a:solidFill>
                  <a:srgbClr val="203D75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SAND: Feature Learning via Hierarchical Context Aggregation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8550840" y="6575400"/>
            <a:ext cx="2133000" cy="28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" name="CustomShape 3"/>
          <p:cNvSpPr/>
          <p:nvPr/>
        </p:nvSpPr>
        <p:spPr>
          <a:xfrm>
            <a:off x="2767011" y="2524676"/>
            <a:ext cx="6410325" cy="928520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>
            <a:solidFill>
              <a:srgbClr val="006A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/>
          <a:lstStyle/>
          <a:p>
            <a:pPr algn="ctr">
              <a:lnSpc>
                <a:spcPct val="100000"/>
              </a:lnSpc>
            </a:pPr>
            <a:endParaRPr lang="en-GB" spc="-1" dirty="0">
              <a:solidFill>
                <a:srgbClr val="203D75"/>
              </a:solidFill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  <a:p>
            <a:pPr algn="ctr">
              <a:lnSpc>
                <a:spcPct val="100000"/>
              </a:lnSpc>
            </a:pPr>
            <a:endParaRPr lang="en-GB" sz="1600" spc="-1" dirty="0">
              <a:solidFill>
                <a:srgbClr val="203D75"/>
              </a:solidFill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en-GB" sz="1600" spc="-1" dirty="0">
                <a:solidFill>
                  <a:srgbClr val="203D75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{</a:t>
            </a:r>
            <a:r>
              <a:rPr lang="en-GB" sz="1600" spc="-1" dirty="0" err="1">
                <a:solidFill>
                  <a:srgbClr val="203D75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jaime.spencer</a:t>
            </a:r>
            <a:r>
              <a:rPr lang="en-GB" sz="1600" spc="-1" dirty="0">
                <a:solidFill>
                  <a:srgbClr val="203D75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, </a:t>
            </a:r>
            <a:r>
              <a:rPr lang="en-GB" sz="1600" spc="-1" dirty="0" err="1">
                <a:solidFill>
                  <a:srgbClr val="203D75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r.bowden</a:t>
            </a:r>
            <a:r>
              <a:rPr lang="en-GB" sz="1600" spc="-1" dirty="0">
                <a:solidFill>
                  <a:srgbClr val="203D75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, </a:t>
            </a:r>
            <a:r>
              <a:rPr lang="en-GB" sz="1600" spc="-1" dirty="0" err="1">
                <a:solidFill>
                  <a:srgbClr val="203D75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s.hadfield</a:t>
            </a:r>
            <a:r>
              <a:rPr lang="en-GB" sz="1600" spc="-1" dirty="0">
                <a:solidFill>
                  <a:srgbClr val="203D75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}@surrey.ac.uk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022734"/>
              </p:ext>
            </p:extLst>
          </p:nvPr>
        </p:nvGraphicFramePr>
        <p:xfrm>
          <a:off x="2843212" y="2581826"/>
          <a:ext cx="6257925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5975">
                  <a:extLst>
                    <a:ext uri="{9D8B030D-6E8A-4147-A177-3AD203B41FA5}">
                      <a16:colId xmlns:a16="http://schemas.microsoft.com/office/drawing/2014/main" val="378683311"/>
                    </a:ext>
                  </a:extLst>
                </a:gridCol>
                <a:gridCol w="2085975">
                  <a:extLst>
                    <a:ext uri="{9D8B030D-6E8A-4147-A177-3AD203B41FA5}">
                      <a16:colId xmlns:a16="http://schemas.microsoft.com/office/drawing/2014/main" val="106088046"/>
                    </a:ext>
                  </a:extLst>
                </a:gridCol>
                <a:gridCol w="2085975">
                  <a:extLst>
                    <a:ext uri="{9D8B030D-6E8A-4147-A177-3AD203B41FA5}">
                      <a16:colId xmlns:a16="http://schemas.microsoft.com/office/drawing/2014/main" val="946322720"/>
                    </a:ext>
                  </a:extLst>
                </a:gridCol>
              </a:tblGrid>
              <a:tr h="146695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203D75"/>
                          </a:solidFill>
                          <a:latin typeface="Georgia" panose="02040502050405020303" pitchFamily="18" charset="0"/>
                        </a:rPr>
                        <a:t>Jaime Spencer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203D75"/>
                          </a:solidFill>
                          <a:latin typeface="Georgia" panose="02040502050405020303" pitchFamily="18" charset="0"/>
                        </a:rPr>
                        <a:t>Richard</a:t>
                      </a:r>
                      <a:r>
                        <a:rPr lang="en-GB" b="0" baseline="0" dirty="0">
                          <a:solidFill>
                            <a:srgbClr val="203D75"/>
                          </a:solidFill>
                          <a:latin typeface="Georgia" panose="02040502050405020303" pitchFamily="18" charset="0"/>
                        </a:rPr>
                        <a:t> Bowden</a:t>
                      </a:r>
                      <a:endParaRPr lang="en-GB" b="0" dirty="0">
                        <a:solidFill>
                          <a:srgbClr val="203D75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203D75"/>
                          </a:solidFill>
                          <a:latin typeface="Georgia" panose="02040502050405020303" pitchFamily="18" charset="0"/>
                        </a:rPr>
                        <a:t>Simon Hadfield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964168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981200" y="936720"/>
            <a:ext cx="8320680" cy="38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pc="-1" dirty="0">
                <a:solidFill>
                  <a:srgbClr val="556169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Visualizations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1981200" y="1600200"/>
            <a:ext cx="83206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Features can be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projected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onto the RGB cube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via PCA 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for visualization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Global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features group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semantically similar 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objects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Local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features outline the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texture and edges 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in the image </a:t>
            </a:r>
          </a:p>
        </p:txBody>
      </p:sp>
      <p:sp>
        <p:nvSpPr>
          <p:cNvPr id="165" name="CustomShape 3"/>
          <p:cNvSpPr/>
          <p:nvPr/>
        </p:nvSpPr>
        <p:spPr>
          <a:xfrm>
            <a:off x="1981200" y="423360"/>
            <a:ext cx="450720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4"/>
          <p:cNvSpPr/>
          <p:nvPr/>
        </p:nvSpPr>
        <p:spPr>
          <a:xfrm>
            <a:off x="1981200" y="423360"/>
            <a:ext cx="656892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GB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Results</a:t>
            </a:r>
            <a:endParaRPr lang="en-GB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D507D-7FA5-4D2D-B699-C4E30977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19/07/2019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4D911-ABA2-44C5-BA76-C7B8AC398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SAND: Feature Learning via Hierarchical Context Aggregation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CA2D3-CAD0-446E-AACA-455E7556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08C-A20E-41EF-86DA-71B2018C49C1}" type="slidenum">
              <a:rPr lang="en-GB" smtClean="0"/>
              <a:t>10</a:t>
            </a:fld>
            <a:endParaRPr lang="en-GB"/>
          </a:p>
        </p:txBody>
      </p:sp>
      <p:pic>
        <p:nvPicPr>
          <p:cNvPr id="7" name="L_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540" y="4568385"/>
            <a:ext cx="9542022" cy="14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G_small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540" y="3085650"/>
            <a:ext cx="9542021" cy="14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Straight Connector 9"/>
          <p:cNvCxnSpPr>
            <a:stCxn id="8" idx="0"/>
            <a:endCxn id="7" idx="2"/>
          </p:cNvCxnSpPr>
          <p:nvPr/>
        </p:nvCxnSpPr>
        <p:spPr>
          <a:xfrm>
            <a:off x="5924551" y="3085650"/>
            <a:ext cx="0" cy="292273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60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981200" y="936720"/>
            <a:ext cx="8320680" cy="38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pc="-1" dirty="0">
                <a:solidFill>
                  <a:srgbClr val="556169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Distance Distributions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1981200" y="1600200"/>
            <a:ext cx="83206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Trained on a subset of </a:t>
            </a:r>
            <a:r>
              <a:rPr lang="en-GB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Kitti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GB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Odometry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00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lobal (whole image),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ocal (25 </a:t>
            </a:r>
            <a:r>
              <a:rPr lang="en-GB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pix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.) &amp;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ntermediate (75 </a:t>
            </a:r>
            <a:r>
              <a:rPr lang="en-GB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pix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.)</a:t>
            </a:r>
          </a:p>
        </p:txBody>
      </p:sp>
      <p:sp>
        <p:nvSpPr>
          <p:cNvPr id="165" name="CustomShape 3"/>
          <p:cNvSpPr/>
          <p:nvPr/>
        </p:nvSpPr>
        <p:spPr>
          <a:xfrm>
            <a:off x="1981200" y="423360"/>
            <a:ext cx="450720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4"/>
          <p:cNvSpPr/>
          <p:nvPr/>
        </p:nvSpPr>
        <p:spPr>
          <a:xfrm>
            <a:off x="1981200" y="423360"/>
            <a:ext cx="656892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GB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Results</a:t>
            </a:r>
            <a:endParaRPr lang="en-GB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D507D-7FA5-4D2D-B699-C4E30977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19/07/2019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4D911-ABA2-44C5-BA76-C7B8AC398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SAND: Feature Learning via Hierarchical Context Aggregation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CA2D3-CAD0-446E-AACA-455E7556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08C-A20E-41EF-86DA-71B2018C49C1}" type="slidenum">
              <a:rPr lang="en-GB" smtClean="0"/>
              <a:t>11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61" y="2346687"/>
            <a:ext cx="6995079" cy="359336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E0DE386-C9AA-4AE6-AAE7-4D83F45BFD6C}"/>
              </a:ext>
            </a:extLst>
          </p:cNvPr>
          <p:cNvSpPr/>
          <p:nvPr/>
        </p:nvSpPr>
        <p:spPr>
          <a:xfrm>
            <a:off x="4807975" y="2487562"/>
            <a:ext cx="580102" cy="48178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D0AD470-7D3E-4321-9B9F-8C634EEAB110}"/>
              </a:ext>
            </a:extLst>
          </p:cNvPr>
          <p:cNvSpPr/>
          <p:nvPr/>
        </p:nvSpPr>
        <p:spPr>
          <a:xfrm>
            <a:off x="8760262" y="2728452"/>
            <a:ext cx="580102" cy="3293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B165E3-2E9C-49AF-A4AF-7D456068F143}"/>
              </a:ext>
            </a:extLst>
          </p:cNvPr>
          <p:cNvCxnSpPr>
            <a:cxnSpLocks/>
            <a:stCxn id="3" idx="2"/>
            <a:endCxn id="12" idx="0"/>
          </p:cNvCxnSpPr>
          <p:nvPr/>
        </p:nvCxnSpPr>
        <p:spPr>
          <a:xfrm flipH="1">
            <a:off x="1365343" y="2728452"/>
            <a:ext cx="3442632" cy="710496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4D77D72-9E32-453A-8084-8E665BBA2EDD}"/>
              </a:ext>
            </a:extLst>
          </p:cNvPr>
          <p:cNvSpPr txBox="1"/>
          <p:nvPr/>
        </p:nvSpPr>
        <p:spPr>
          <a:xfrm>
            <a:off x="307728" y="3438948"/>
            <a:ext cx="2115230" cy="64633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Average </a:t>
            </a:r>
            <a:r>
              <a:rPr lang="en-GB" b="1" dirty="0"/>
              <a:t>matches</a:t>
            </a:r>
            <a:r>
              <a:rPr lang="en-GB" dirty="0"/>
              <a:t> distance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3D4744-664D-4B88-BC72-2D5967FCABF7}"/>
              </a:ext>
            </a:extLst>
          </p:cNvPr>
          <p:cNvSpPr txBox="1"/>
          <p:nvPr/>
        </p:nvSpPr>
        <p:spPr>
          <a:xfrm>
            <a:off x="9769043" y="3300448"/>
            <a:ext cx="2115230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Average </a:t>
            </a:r>
          </a:p>
          <a:p>
            <a:pPr algn="ctr"/>
            <a:r>
              <a:rPr lang="en-GB" b="1" dirty="0"/>
              <a:t>non-matches</a:t>
            </a:r>
            <a:r>
              <a:rPr lang="en-GB" dirty="0"/>
              <a:t> distance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7A3FD26-04E8-49C9-AF4D-FD5E21C1F9A7}"/>
              </a:ext>
            </a:extLst>
          </p:cNvPr>
          <p:cNvCxnSpPr>
            <a:stCxn id="14" idx="6"/>
            <a:endCxn id="20" idx="0"/>
          </p:cNvCxnSpPr>
          <p:nvPr/>
        </p:nvCxnSpPr>
        <p:spPr>
          <a:xfrm>
            <a:off x="9340364" y="2893142"/>
            <a:ext cx="1486294" cy="4073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805ACB7-A803-48DA-8CF3-9058BC297F10}"/>
              </a:ext>
            </a:extLst>
          </p:cNvPr>
          <p:cNvSpPr/>
          <p:nvPr/>
        </p:nvSpPr>
        <p:spPr>
          <a:xfrm>
            <a:off x="5705589" y="3391200"/>
            <a:ext cx="775858" cy="59086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`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AF6BF5A-648F-416C-BDA2-23895D9D44BF}"/>
              </a:ext>
            </a:extLst>
          </p:cNvPr>
          <p:cNvSpPr/>
          <p:nvPr/>
        </p:nvSpPr>
        <p:spPr>
          <a:xfrm>
            <a:off x="7669228" y="3429000"/>
            <a:ext cx="775858" cy="59086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AB5F024-02B0-41CA-8748-A087FA555C62}"/>
              </a:ext>
            </a:extLst>
          </p:cNvPr>
          <p:cNvSpPr/>
          <p:nvPr/>
        </p:nvSpPr>
        <p:spPr>
          <a:xfrm>
            <a:off x="6687408" y="3982065"/>
            <a:ext cx="775858" cy="37583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`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B2BCEEC-2B50-49EB-8A22-99A948C8A725}"/>
              </a:ext>
            </a:extLst>
          </p:cNvPr>
          <p:cNvSpPr/>
          <p:nvPr/>
        </p:nvSpPr>
        <p:spPr>
          <a:xfrm>
            <a:off x="8651047" y="3955453"/>
            <a:ext cx="775858" cy="37583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7909940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7" grpId="0" animBg="1"/>
      <p:bldP spid="27" grpId="1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981200" y="936720"/>
            <a:ext cx="8320680" cy="38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pc="-1" dirty="0">
                <a:solidFill>
                  <a:srgbClr val="556169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Introduction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1981200" y="1600200"/>
            <a:ext cx="83206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Okay, but what can I actually use these features for?</a:t>
            </a:r>
          </a:p>
          <a:p>
            <a:pPr marL="360" algn="just">
              <a:buClr>
                <a:srgbClr val="101F3B"/>
              </a:buClr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Disparity Estimation 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sym typeface="Wingdings" panose="05000000000000000000" pitchFamily="2" charset="2"/>
              </a:rPr>
              <a:t>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Narrow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baseline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matching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Semantic Segmentation 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sym typeface="Wingdings" panose="05000000000000000000" pitchFamily="2" charset="2"/>
              </a:rPr>
              <a:t>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End-to-end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learning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Self-Localisation 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sym typeface="Wingdings" panose="05000000000000000000" pitchFamily="2" charset="2"/>
              </a:rPr>
              <a:t>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Wide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baselines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SLAM 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sym typeface="Wingdings" panose="05000000000000000000" pitchFamily="2" charset="2"/>
              </a:rPr>
              <a:t>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Sparse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feature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matching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&amp; tracking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Objective is to introduce SAND into a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pre-existing system 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and improve performance with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little-to-no additional training</a:t>
            </a:r>
          </a:p>
        </p:txBody>
      </p:sp>
      <p:sp>
        <p:nvSpPr>
          <p:cNvPr id="165" name="CustomShape 3"/>
          <p:cNvSpPr/>
          <p:nvPr/>
        </p:nvSpPr>
        <p:spPr>
          <a:xfrm>
            <a:off x="1981200" y="423360"/>
            <a:ext cx="450720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4"/>
          <p:cNvSpPr/>
          <p:nvPr/>
        </p:nvSpPr>
        <p:spPr>
          <a:xfrm>
            <a:off x="1981200" y="423360"/>
            <a:ext cx="656892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GB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Applications</a:t>
            </a:r>
            <a:endParaRPr lang="en-GB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D507D-7FA5-4D2D-B699-C4E30977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19/07/2019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4D911-ABA2-44C5-BA76-C7B8AC398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SAND: Feature Learning via Hierarchical Context Aggregation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CA2D3-CAD0-446E-AACA-455E7556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08C-A20E-41EF-86DA-71B2018C49C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1720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981200" y="936720"/>
            <a:ext cx="8320680" cy="38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pc="-1" dirty="0">
                <a:solidFill>
                  <a:srgbClr val="556169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Disparity Estimation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1981200" y="1610139"/>
            <a:ext cx="83206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u="sng" spc="-1" dirty="0"/>
              <a:t>Focus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Narrow baseline 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matching/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end-to-end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learning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u="sng" spc="-1" dirty="0">
                <a:solidFill>
                  <a:srgbClr val="000000"/>
                </a:solidFill>
              </a:rPr>
              <a:t>Method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 Replace input image in </a:t>
            </a:r>
            <a:r>
              <a:rPr lang="en-GB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PSMNet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[4]</a:t>
            </a:r>
          </a:p>
        </p:txBody>
      </p:sp>
      <p:sp>
        <p:nvSpPr>
          <p:cNvPr id="165" name="CustomShape 3"/>
          <p:cNvSpPr/>
          <p:nvPr/>
        </p:nvSpPr>
        <p:spPr>
          <a:xfrm>
            <a:off x="1981200" y="423360"/>
            <a:ext cx="450720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4"/>
          <p:cNvSpPr/>
          <p:nvPr/>
        </p:nvSpPr>
        <p:spPr>
          <a:xfrm>
            <a:off x="1981200" y="423360"/>
            <a:ext cx="656892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GB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Applications</a:t>
            </a:r>
            <a:endParaRPr lang="en-GB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D507D-7FA5-4D2D-B699-C4E30977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19/07/2019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4D911-ABA2-44C5-BA76-C7B8AC398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SAND: Feature Learning via Hierarchical Context Aggregation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CA2D3-CAD0-446E-AACA-455E7556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08C-A20E-41EF-86DA-71B2018C49C1}" type="slidenum">
              <a:rPr lang="en-GB" smtClean="0"/>
              <a:t>13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514" y="1285810"/>
            <a:ext cx="3029055" cy="1351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181" y="2716356"/>
            <a:ext cx="2498954" cy="30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739" y="2716356"/>
            <a:ext cx="2498955" cy="306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298" y="2716356"/>
            <a:ext cx="2498955" cy="306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94827" y="5733046"/>
            <a:ext cx="1361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/>
              <a:t>Baseline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49389" y="5733046"/>
            <a:ext cx="1361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/>
              <a:t>32D - Global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37448" y="5722556"/>
            <a:ext cx="1361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/>
              <a:t>32D - Local</a:t>
            </a:r>
          </a:p>
        </p:txBody>
      </p:sp>
      <p:sp>
        <p:nvSpPr>
          <p:cNvPr id="3" name="Oval 2"/>
          <p:cNvSpPr/>
          <p:nvPr/>
        </p:nvSpPr>
        <p:spPr>
          <a:xfrm>
            <a:off x="3200400" y="5248275"/>
            <a:ext cx="1124735" cy="61912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6332450" y="5226294"/>
            <a:ext cx="1124735" cy="61912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0583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981200" y="936720"/>
            <a:ext cx="8320680" cy="38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pc="-1" dirty="0">
                <a:solidFill>
                  <a:srgbClr val="556169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Semantic Segmentation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1981200" y="1600200"/>
            <a:ext cx="83206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u="sng" spc="-1" dirty="0">
                <a:solidFill>
                  <a:srgbClr val="000000"/>
                </a:solidFill>
                <a:uFill>
                  <a:solidFill>
                    <a:schemeClr val="tx1"/>
                  </a:solidFill>
                </a:uFill>
              </a:rPr>
              <a:t>Focus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Implicit feature extraction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/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end-to-end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learning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u="sng" spc="-1" dirty="0">
                <a:solidFill>
                  <a:srgbClr val="000000"/>
                </a:solidFill>
                <a:uFill>
                  <a:solidFill>
                    <a:schemeClr val="tx1"/>
                  </a:solidFill>
                </a:uFill>
              </a:rPr>
              <a:t>Method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Cost matching volume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as disparity</a:t>
            </a:r>
          </a:p>
        </p:txBody>
      </p:sp>
      <p:sp>
        <p:nvSpPr>
          <p:cNvPr id="165" name="CustomShape 3"/>
          <p:cNvSpPr/>
          <p:nvPr/>
        </p:nvSpPr>
        <p:spPr>
          <a:xfrm>
            <a:off x="1981200" y="423360"/>
            <a:ext cx="450720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4"/>
          <p:cNvSpPr/>
          <p:nvPr/>
        </p:nvSpPr>
        <p:spPr>
          <a:xfrm>
            <a:off x="1981200" y="423360"/>
            <a:ext cx="656892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GB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Applications</a:t>
            </a:r>
            <a:endParaRPr lang="en-GB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D507D-7FA5-4D2D-B699-C4E30977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19/07/2019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4D911-ABA2-44C5-BA76-C7B8AC398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SAND: Feature Learning via Hierarchical Context Aggregation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CA2D3-CAD0-446E-AACA-455E7556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08C-A20E-41EF-86DA-71B2018C49C1}" type="slidenum">
              <a:rPr lang="en-GB" smtClean="0"/>
              <a:t>14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88" y="2689987"/>
            <a:ext cx="6480000" cy="9705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88" y="3839702"/>
            <a:ext cx="6480000" cy="977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88" y="4996663"/>
            <a:ext cx="6480000" cy="9705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512" y="1066873"/>
            <a:ext cx="3400824" cy="14649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40032" y="3006006"/>
            <a:ext cx="1361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/>
              <a:t>Baseline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40032" y="4159344"/>
            <a:ext cx="1361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/>
              <a:t>32D - 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40031" y="5312682"/>
            <a:ext cx="1361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/>
              <a:t>32D - GL</a:t>
            </a:r>
          </a:p>
        </p:txBody>
      </p:sp>
    </p:spTree>
    <p:extLst>
      <p:ext uri="{BB962C8B-B14F-4D97-AF65-F5344CB8AC3E}">
        <p14:creationId xmlns:p14="http://schemas.microsoft.com/office/powerpoint/2010/main" val="29950286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981200" y="936720"/>
            <a:ext cx="8320680" cy="38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pc="-1" dirty="0">
                <a:solidFill>
                  <a:srgbClr val="556169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Self-localisation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1981200" y="1610032"/>
            <a:ext cx="83206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u="sng" spc="-1" dirty="0">
                <a:solidFill>
                  <a:srgbClr val="000000"/>
                </a:solidFill>
              </a:rPr>
              <a:t>Focus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Wide baselines 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and </a:t>
            </a:r>
            <a:r>
              <a:rPr lang="en-GB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revisitations</a:t>
            </a:r>
            <a:endParaRPr lang="en-GB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u="sng" spc="-1" dirty="0">
                <a:solidFill>
                  <a:srgbClr val="000000"/>
                </a:solidFill>
              </a:rPr>
              <a:t>Method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 Replace input image in </a:t>
            </a:r>
            <a:r>
              <a:rPr lang="en-GB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PoseNet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[5]</a:t>
            </a:r>
          </a:p>
        </p:txBody>
      </p:sp>
      <p:sp>
        <p:nvSpPr>
          <p:cNvPr id="165" name="CustomShape 3"/>
          <p:cNvSpPr/>
          <p:nvPr/>
        </p:nvSpPr>
        <p:spPr>
          <a:xfrm>
            <a:off x="1981200" y="423360"/>
            <a:ext cx="450720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4"/>
          <p:cNvSpPr/>
          <p:nvPr/>
        </p:nvSpPr>
        <p:spPr>
          <a:xfrm>
            <a:off x="1981200" y="423360"/>
            <a:ext cx="656892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GB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Applications</a:t>
            </a:r>
            <a:endParaRPr lang="en-GB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D507D-7FA5-4D2D-B699-C4E30977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19/07/2019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4D911-ABA2-44C5-BA76-C7B8AC398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SAND: Feature Learning via Hierarchical Context Aggregation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CA2D3-CAD0-446E-AACA-455E7556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08C-A20E-41EF-86DA-71B2018C49C1}" type="slidenum">
              <a:rPr lang="en-GB" smtClean="0"/>
              <a:t>15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17" y="3008120"/>
            <a:ext cx="10718967" cy="189408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CD8FA42-88BD-4CAF-933C-7DB822764EB2}"/>
              </a:ext>
            </a:extLst>
          </p:cNvPr>
          <p:cNvSpPr/>
          <p:nvPr/>
        </p:nvSpPr>
        <p:spPr>
          <a:xfrm>
            <a:off x="2290916" y="3283974"/>
            <a:ext cx="521110" cy="334297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BDF1D0-8912-4E2F-95A6-7B9658E1B464}"/>
              </a:ext>
            </a:extLst>
          </p:cNvPr>
          <p:cNvSpPr/>
          <p:nvPr/>
        </p:nvSpPr>
        <p:spPr>
          <a:xfrm>
            <a:off x="1273313" y="2339254"/>
            <a:ext cx="1415773" cy="36933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NimbusRomNo9L-Regu"/>
              </a:rPr>
              <a:t>Position (m)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CA7C3D-9160-474A-AE9E-76E8C6C7F1C4}"/>
              </a:ext>
            </a:extLst>
          </p:cNvPr>
          <p:cNvSpPr txBox="1"/>
          <p:nvPr/>
        </p:nvSpPr>
        <p:spPr>
          <a:xfrm>
            <a:off x="3296174" y="2339254"/>
            <a:ext cx="1898823" cy="369332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NimbusRomNo9L-Regu"/>
              </a:rPr>
              <a:t>Rotation (</a:t>
            </a:r>
            <a:r>
              <a:rPr lang="en-GB" dirty="0" err="1">
                <a:latin typeface="NimbusRomNo9L-Regu"/>
              </a:rPr>
              <a:t>deg</a:t>
            </a:r>
            <a:r>
              <a:rPr lang="en-GB" dirty="0">
                <a:latin typeface="NimbusRomNo9L-Regu"/>
              </a:rPr>
              <a:t>/m)</a:t>
            </a:r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37FC650-BC38-4EBB-84AF-74605A07CEA2}"/>
              </a:ext>
            </a:extLst>
          </p:cNvPr>
          <p:cNvSpPr/>
          <p:nvPr/>
        </p:nvSpPr>
        <p:spPr>
          <a:xfrm>
            <a:off x="3035620" y="3285268"/>
            <a:ext cx="521110" cy="334297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656659-1DF5-435A-A146-87C05F480933}"/>
              </a:ext>
            </a:extLst>
          </p:cNvPr>
          <p:cNvCxnSpPr>
            <a:cxnSpLocks/>
            <a:stCxn id="3" idx="2"/>
            <a:endCxn id="7" idx="2"/>
          </p:cNvCxnSpPr>
          <p:nvPr/>
        </p:nvCxnSpPr>
        <p:spPr>
          <a:xfrm flipH="1" flipV="1">
            <a:off x="1981200" y="2708586"/>
            <a:ext cx="309716" cy="7425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DEFBAA-F3BE-4BCB-B930-73B7AB8A69FC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3556730" y="2708586"/>
            <a:ext cx="688856" cy="742536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1800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981200" y="936720"/>
            <a:ext cx="8320680" cy="38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pc="-1" dirty="0">
                <a:solidFill>
                  <a:srgbClr val="556169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SLAM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1981200" y="1600200"/>
            <a:ext cx="83206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u="sng" spc="-1" dirty="0">
                <a:solidFill>
                  <a:srgbClr val="000000"/>
                </a:solidFill>
              </a:rPr>
              <a:t>Focus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Sparse feature matching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u="sng" spc="-1" dirty="0">
                <a:solidFill>
                  <a:srgbClr val="000000"/>
                </a:solidFill>
              </a:rPr>
              <a:t>Method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Drop-in replacement 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for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ORB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features in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S-PTAM 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[6]</a:t>
            </a:r>
          </a:p>
        </p:txBody>
      </p:sp>
      <p:sp>
        <p:nvSpPr>
          <p:cNvPr id="165" name="CustomShape 3"/>
          <p:cNvSpPr/>
          <p:nvPr/>
        </p:nvSpPr>
        <p:spPr>
          <a:xfrm>
            <a:off x="1981200" y="423360"/>
            <a:ext cx="450720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4"/>
          <p:cNvSpPr/>
          <p:nvPr/>
        </p:nvSpPr>
        <p:spPr>
          <a:xfrm>
            <a:off x="1981200" y="423360"/>
            <a:ext cx="656892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GB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Applications</a:t>
            </a:r>
            <a:endParaRPr lang="en-GB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D507D-7FA5-4D2D-B699-C4E30977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19/07/2019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4D911-ABA2-44C5-BA76-C7B8AC398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SAND: Feature Learning via Hierarchical Context Aggregation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CA2D3-CAD0-446E-AACA-455E7556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08C-A20E-41EF-86DA-71B2018C49C1}" type="slidenum">
              <a:rPr lang="en-GB" smtClean="0"/>
              <a:t>16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662" y="2927478"/>
            <a:ext cx="6184823" cy="23459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9" y="3082109"/>
            <a:ext cx="2630976" cy="22520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880" y="1144958"/>
            <a:ext cx="1980000" cy="19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880" y="3512521"/>
            <a:ext cx="1980000" cy="198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6414" y="5474168"/>
            <a:ext cx="1361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/>
              <a:t>05 - Map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86947" y="5474168"/>
            <a:ext cx="1361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/>
              <a:t>06 - Detail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81818" y="3007516"/>
            <a:ext cx="1361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/>
              <a:t>06 - Full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3394524-C860-42E1-B67E-454F237E7BCD}"/>
              </a:ext>
            </a:extLst>
          </p:cNvPr>
          <p:cNvSpPr/>
          <p:nvPr/>
        </p:nvSpPr>
        <p:spPr>
          <a:xfrm>
            <a:off x="3647854" y="3082109"/>
            <a:ext cx="521110" cy="334297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A5ABA1-DDF7-4F21-9B7A-B9432D42EA91}"/>
              </a:ext>
            </a:extLst>
          </p:cNvPr>
          <p:cNvSpPr/>
          <p:nvPr/>
        </p:nvSpPr>
        <p:spPr>
          <a:xfrm>
            <a:off x="679434" y="2339254"/>
            <a:ext cx="3315972" cy="36933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NimbusRomNo9L-Regu"/>
              </a:rPr>
              <a:t>Average Pose </a:t>
            </a:r>
            <a:r>
              <a:rPr lang="en-GB" dirty="0" smtClean="0">
                <a:latin typeface="NimbusRomNo9L-Regu"/>
              </a:rPr>
              <a:t>Error (VO + LC)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2D16FE-F11E-4653-B09D-E38E98F11F69}"/>
              </a:ext>
            </a:extLst>
          </p:cNvPr>
          <p:cNvCxnSpPr>
            <a:cxnSpLocks/>
            <a:stCxn id="16" idx="2"/>
            <a:endCxn id="17" idx="2"/>
          </p:cNvCxnSpPr>
          <p:nvPr/>
        </p:nvCxnSpPr>
        <p:spPr>
          <a:xfrm flipH="1" flipV="1">
            <a:off x="2337420" y="2708586"/>
            <a:ext cx="1310434" cy="54067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64FE218D-CC6A-41C3-A1D4-EC00D51856A0}"/>
              </a:ext>
            </a:extLst>
          </p:cNvPr>
          <p:cNvSpPr/>
          <p:nvPr/>
        </p:nvSpPr>
        <p:spPr>
          <a:xfrm>
            <a:off x="4168964" y="3080206"/>
            <a:ext cx="521110" cy="334297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330E6A-7C86-4AC9-BF55-8CEDC6F661EF}"/>
              </a:ext>
            </a:extLst>
          </p:cNvPr>
          <p:cNvSpPr/>
          <p:nvPr/>
        </p:nvSpPr>
        <p:spPr>
          <a:xfrm>
            <a:off x="4394982" y="2339254"/>
            <a:ext cx="2736647" cy="369332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NimbusRomNo9L-Regu"/>
              </a:rPr>
              <a:t>Relative Pose </a:t>
            </a:r>
            <a:r>
              <a:rPr lang="en-GB" dirty="0" smtClean="0">
                <a:latin typeface="NimbusRomNo9L-Regu"/>
              </a:rPr>
              <a:t>Error (VO)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C02A34B-0C4F-473C-870F-7BD35F914C0F}"/>
              </a:ext>
            </a:extLst>
          </p:cNvPr>
          <p:cNvCxnSpPr>
            <a:cxnSpLocks/>
            <a:stCxn id="21" idx="6"/>
            <a:endCxn id="22" idx="2"/>
          </p:cNvCxnSpPr>
          <p:nvPr/>
        </p:nvCxnSpPr>
        <p:spPr>
          <a:xfrm flipV="1">
            <a:off x="4690074" y="2708586"/>
            <a:ext cx="1073232" cy="53876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5B17BDD-3925-496D-A822-78345AB93A6E}"/>
              </a:ext>
            </a:extLst>
          </p:cNvPr>
          <p:cNvSpPr/>
          <p:nvPr/>
        </p:nvSpPr>
        <p:spPr>
          <a:xfrm>
            <a:off x="3686521" y="4427215"/>
            <a:ext cx="934640" cy="84623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9825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981200" y="936720"/>
            <a:ext cx="8320680" cy="38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pc="-1" dirty="0">
                <a:solidFill>
                  <a:srgbClr val="556169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Conclusion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1981200" y="1600200"/>
            <a:ext cx="83206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We introduce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SAND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a framework for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generic dense feature learning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novel targeted negative mining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allows for the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combination of 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information at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multiple scales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We apply these to a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wide range of problems</a:t>
            </a:r>
          </a:p>
          <a:p>
            <a:pPr marL="743310" lvl="1" indent="-285750" algn="just">
              <a:buClr>
                <a:srgbClr val="101F3B"/>
              </a:buClr>
              <a:buFont typeface="Wingdings" panose="05000000000000000000" pitchFamily="2" charset="2"/>
              <a:buChar char="Ø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Wide or narrow baseline matching</a:t>
            </a:r>
          </a:p>
          <a:p>
            <a:pPr marL="743310" lvl="1" indent="-285750" algn="just">
              <a:buClr>
                <a:srgbClr val="101F3B"/>
              </a:buClr>
              <a:buFont typeface="Wingdings" panose="05000000000000000000" pitchFamily="2" charset="2"/>
              <a:buChar char="Ø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End-to-end learning approaches </a:t>
            </a:r>
          </a:p>
          <a:p>
            <a:pPr marL="743310" lvl="1" indent="-285750" algn="just">
              <a:buClr>
                <a:srgbClr val="101F3B"/>
              </a:buClr>
              <a:buFont typeface="Wingdings" panose="05000000000000000000" pitchFamily="2" charset="2"/>
              <a:buChar char="Ø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Sparse feature matching</a:t>
            </a:r>
          </a:p>
          <a:p>
            <a:pPr marL="360" algn="just">
              <a:buClr>
                <a:srgbClr val="101F3B"/>
              </a:buClr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65" name="CustomShape 3"/>
          <p:cNvSpPr/>
          <p:nvPr/>
        </p:nvSpPr>
        <p:spPr>
          <a:xfrm>
            <a:off x="1981200" y="423360"/>
            <a:ext cx="450720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4"/>
          <p:cNvSpPr/>
          <p:nvPr/>
        </p:nvSpPr>
        <p:spPr>
          <a:xfrm>
            <a:off x="1981200" y="423360"/>
            <a:ext cx="656892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GB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Conclusions &amp; Future Work</a:t>
            </a:r>
            <a:endParaRPr lang="en-GB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D507D-7FA5-4D2D-B699-C4E30977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19/07/2019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4D911-ABA2-44C5-BA76-C7B8AC398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SAND: Feature Learning via Hierarchical Context Aggregation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CA2D3-CAD0-446E-AACA-455E7556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08C-A20E-41EF-86DA-71B2018C49C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5809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981200" y="936720"/>
            <a:ext cx="8320680" cy="38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pc="-1" dirty="0">
                <a:solidFill>
                  <a:srgbClr val="556169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Future Work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1981200" y="1600200"/>
            <a:ext cx="8320680" cy="3391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Additional feature properties (e.g.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seasonal invariance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Learning sampling scales 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depending on the final tasks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Explore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unsupervised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approaches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Train with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larger amounts of data</a:t>
            </a:r>
          </a:p>
        </p:txBody>
      </p:sp>
      <p:sp>
        <p:nvSpPr>
          <p:cNvPr id="165" name="CustomShape 3"/>
          <p:cNvSpPr/>
          <p:nvPr/>
        </p:nvSpPr>
        <p:spPr>
          <a:xfrm>
            <a:off x="1981200" y="423360"/>
            <a:ext cx="450720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4"/>
          <p:cNvSpPr/>
          <p:nvPr/>
        </p:nvSpPr>
        <p:spPr>
          <a:xfrm>
            <a:off x="1981200" y="423360"/>
            <a:ext cx="656892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GB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Conclusions &amp; Future Work</a:t>
            </a:r>
            <a:endParaRPr lang="en-GB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D507D-7FA5-4D2D-B699-C4E30977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19/07/2019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4D911-ABA2-44C5-BA76-C7B8AC398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SAND: Feature Learning via Hierarchical Context Aggregation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CA2D3-CAD0-446E-AACA-455E7556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08C-A20E-41EF-86DA-71B2018C49C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9945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1981200" y="936720"/>
            <a:ext cx="8320680" cy="38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CustomShape 3"/>
          <p:cNvSpPr/>
          <p:nvPr/>
        </p:nvSpPr>
        <p:spPr>
          <a:xfrm>
            <a:off x="1981200" y="423360"/>
            <a:ext cx="450720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CustomShape 4"/>
          <p:cNvSpPr/>
          <p:nvPr/>
        </p:nvSpPr>
        <p:spPr>
          <a:xfrm>
            <a:off x="1981200" y="423360"/>
            <a:ext cx="656892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References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307728" y="1128419"/>
            <a:ext cx="9994152" cy="49754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560" lvl="1" algn="just">
              <a:buClr>
                <a:srgbClr val="101F3B"/>
              </a:buClr>
            </a:pP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[1] S. </a:t>
            </a:r>
            <a:r>
              <a:rPr lang="en-GB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Salti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F. </a:t>
            </a:r>
            <a:r>
              <a:rPr lang="en-GB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Tombari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R. </a:t>
            </a:r>
            <a:r>
              <a:rPr lang="en-GB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Spezialetti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and L. D. Stefano. Learning a descriptor-specific 3D </a:t>
            </a:r>
            <a:r>
              <a:rPr lang="en-GB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keypoint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detector. In Proceedings of the IEEE International Conference on Computer Vision, volume 2015 Inter, pages 2318–2326. IEEE, </a:t>
            </a:r>
            <a:r>
              <a:rPr lang="en-GB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dec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2015.</a:t>
            </a:r>
          </a:p>
          <a:p>
            <a:pPr marL="457560" lvl="1" algn="just">
              <a:buClr>
                <a:srgbClr val="101F3B"/>
              </a:buClr>
            </a:pP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57560" lvl="1" algn="just">
              <a:buClr>
                <a:srgbClr val="101F3B"/>
              </a:buClr>
            </a:pP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[2] G. Georgakis, S. </a:t>
            </a:r>
            <a:r>
              <a:rPr lang="en-GB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Karanam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Z. Wu, J. Ernst, and J. </a:t>
            </a:r>
            <a:r>
              <a:rPr lang="en-GB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Kosecka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. End-to-end learning of </a:t>
            </a:r>
            <a:r>
              <a:rPr lang="en-GB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keypoint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detector and descriptor for pose invariant 3D matching. CVPR 2018.</a:t>
            </a:r>
          </a:p>
          <a:p>
            <a:pPr marL="457560" lvl="1" algn="just">
              <a:buClr>
                <a:srgbClr val="101F3B"/>
              </a:buClr>
            </a:pP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560" lvl="1" algn="just">
              <a:buClr>
                <a:srgbClr val="101F3B"/>
              </a:buClr>
            </a:pP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[3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] T. Schmidt, R. </a:t>
            </a:r>
            <a:r>
              <a:rPr lang="en-GB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Newcombe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and D. Fox. Self-Supervised Visual Descriptor Learning for Dense Correspondence. IEEE Robotics and Automation Letters, 2(2):420–427, 2017. 2, 3</a:t>
            </a:r>
          </a:p>
          <a:p>
            <a:pPr marL="457560" lvl="1" algn="just">
              <a:buClr>
                <a:srgbClr val="101F3B"/>
              </a:buClr>
            </a:pP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/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[4] </a:t>
            </a:r>
            <a:r>
              <a:rPr lang="en-GB" sz="1400" dirty="0"/>
              <a:t>J.-R. Chang and Y.-S. Chen. Pyramid Stereo Matching Network. CVPR 2018.</a:t>
            </a:r>
          </a:p>
          <a:p>
            <a:pPr lvl="1"/>
            <a:endParaRPr lang="en-GB" sz="1400" dirty="0"/>
          </a:p>
          <a:p>
            <a:pPr lvl="1"/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[5] </a:t>
            </a:r>
            <a:r>
              <a:rPr lang="en-GB" sz="1400" dirty="0"/>
              <a:t>A. Kendall, M. Grimes, and R. </a:t>
            </a:r>
            <a:r>
              <a:rPr lang="en-GB" sz="1400" dirty="0" err="1"/>
              <a:t>Cipolla</a:t>
            </a:r>
            <a:r>
              <a:rPr lang="en-GB" sz="1400" dirty="0"/>
              <a:t>. </a:t>
            </a:r>
            <a:r>
              <a:rPr lang="en-GB" sz="1400" dirty="0" err="1"/>
              <a:t>PoseNet</a:t>
            </a:r>
            <a:r>
              <a:rPr lang="en-GB" sz="1400" dirty="0"/>
              <a:t>: A convolutional network for real-time 6-dof camera </a:t>
            </a:r>
            <a:r>
              <a:rPr lang="en-GB" sz="1400" dirty="0" err="1"/>
              <a:t>relocalization</a:t>
            </a:r>
            <a:r>
              <a:rPr lang="en-GB" sz="1400" dirty="0"/>
              <a:t>. In</a:t>
            </a:r>
          </a:p>
          <a:p>
            <a:pPr lvl="1"/>
            <a:r>
              <a:rPr lang="en-GB" sz="1400" dirty="0"/>
              <a:t>Proceedings of the IEEE International Conference on Computer </a:t>
            </a:r>
            <a:r>
              <a:rPr lang="fr-FR" sz="1400" dirty="0"/>
              <a:t>Vision, volume 2015 Inter, pages 2938–2946, 2015.</a:t>
            </a:r>
            <a:endParaRPr lang="en-GB" sz="1400" dirty="0"/>
          </a:p>
          <a:p>
            <a:pPr lvl="1"/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/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[6] </a:t>
            </a:r>
            <a:r>
              <a:rPr lang="en-GB" sz="1400" dirty="0"/>
              <a:t>T. Pire, T. Fischer, G. Castro, P. De </a:t>
            </a:r>
            <a:r>
              <a:rPr lang="en-GB" sz="1400" dirty="0" err="1"/>
              <a:t>Crist´oforis</a:t>
            </a:r>
            <a:r>
              <a:rPr lang="en-GB" sz="1400" dirty="0"/>
              <a:t>, J. </a:t>
            </a:r>
            <a:r>
              <a:rPr lang="en-GB" sz="1400" dirty="0" err="1"/>
              <a:t>Civera</a:t>
            </a:r>
            <a:r>
              <a:rPr lang="en-GB" sz="1400" dirty="0"/>
              <a:t> and J. </a:t>
            </a:r>
            <a:r>
              <a:rPr lang="en-GB" sz="1400" dirty="0" err="1"/>
              <a:t>Jacobo</a:t>
            </a:r>
            <a:r>
              <a:rPr lang="en-GB" sz="1400" dirty="0"/>
              <a:t> </a:t>
            </a:r>
            <a:r>
              <a:rPr lang="en-GB" sz="1400" dirty="0" err="1"/>
              <a:t>Berlles</a:t>
            </a:r>
            <a:r>
              <a:rPr lang="en-GB" sz="1400" dirty="0"/>
              <a:t>. S-PTAM: Stereo Parallel Tracking and Mapping. Robotics and Autonomous Systems, 93:27–42, </a:t>
            </a:r>
            <a:r>
              <a:rPr lang="en-GB" sz="1400" dirty="0" err="1"/>
              <a:t>jul</a:t>
            </a:r>
            <a:r>
              <a:rPr lang="en-GB" sz="1400" dirty="0"/>
              <a:t> 2017. 2, 7</a:t>
            </a:r>
          </a:p>
          <a:p>
            <a:pPr marL="457560" lvl="1" algn="just">
              <a:buClr>
                <a:srgbClr val="101F3B"/>
              </a:buClr>
            </a:pP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560" lvl="1" algn="just">
              <a:buClr>
                <a:srgbClr val="101F3B"/>
              </a:buClr>
            </a:pP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[7] 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/>
              </a:rPr>
              <a:t>https://www.youtube.com/watch?v=4SmJP8TdWTU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57560" lvl="1" algn="just">
              <a:buClr>
                <a:srgbClr val="101F3B"/>
              </a:buClr>
            </a:pP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40A60-41A9-45E2-A385-F0AA4D54B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19/07/2019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48C4172-EC7C-4025-A65B-C3D5B9D13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SAND: Feature Learning via Hierarchical Context Aggregation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B54A6E-E969-421F-8E8B-4507624F1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08C-A20E-41EF-86DA-71B2018C49C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9547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981200" y="936720"/>
            <a:ext cx="8320680" cy="38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pc="-1" dirty="0">
                <a:solidFill>
                  <a:srgbClr val="556169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Takeaway Message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1981200" y="1600199"/>
            <a:ext cx="8584096" cy="4528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285750" indent="-285115" algn="just">
              <a:buClr>
                <a:srgbClr val="101F3B"/>
              </a:buClr>
              <a:buFont typeface="Arial"/>
              <a:buChar char="•"/>
            </a:pP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cale-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daptive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eural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ense Features</a:t>
            </a:r>
            <a:endParaRPr lang="en-US" dirty="0"/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Learnt feature vector representation for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every image pixel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Restricting negative sampling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range 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leads to different feature properties</a:t>
            </a:r>
          </a:p>
          <a:p>
            <a:pPr marL="742950" lvl="1" indent="-285750" algn="just">
              <a:buClr>
                <a:srgbClr val="101F3B"/>
              </a:buClr>
              <a:buFont typeface="Wingdings" panose="05000000000000000000" pitchFamily="2" charset="2"/>
              <a:buChar char="Ø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Scale-Adaptive</a:t>
            </a:r>
          </a:p>
          <a:p>
            <a:pPr marL="742950" lvl="1" indent="-285750" algn="just">
              <a:buClr>
                <a:srgbClr val="101F3B"/>
              </a:buClr>
              <a:buFont typeface="Wingdings" panose="05000000000000000000" pitchFamily="2" charset="2"/>
              <a:buChar char="Ø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65" name="CustomShape 3"/>
          <p:cNvSpPr/>
          <p:nvPr/>
        </p:nvSpPr>
        <p:spPr>
          <a:xfrm>
            <a:off x="1981200" y="423360"/>
            <a:ext cx="450720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4"/>
          <p:cNvSpPr/>
          <p:nvPr/>
        </p:nvSpPr>
        <p:spPr>
          <a:xfrm>
            <a:off x="1981200" y="423360"/>
            <a:ext cx="656892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Introduction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D507D-7FA5-4D2D-B699-C4E30977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19/07/2019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4D911-ABA2-44C5-BA76-C7B8AC398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SAND: Feature Learning via Hierarchical Context Aggregation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CA2D3-CAD0-446E-AACA-455E7556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08C-A20E-41EF-86DA-71B2018C49C1}" type="slidenum">
              <a:rPr lang="en-GB" smtClean="0"/>
              <a:t>2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E259A4-BFB8-4ADE-ACD5-FC7417256BD9}"/>
              </a:ext>
            </a:extLst>
          </p:cNvPr>
          <p:cNvSpPr txBox="1"/>
          <p:nvPr/>
        </p:nvSpPr>
        <p:spPr>
          <a:xfrm>
            <a:off x="2533666" y="5388118"/>
            <a:ext cx="1767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/>
              <a:t>Global Mining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12DB8B-B982-44CF-8031-368922C22682}"/>
              </a:ext>
            </a:extLst>
          </p:cNvPr>
          <p:cNvSpPr txBox="1"/>
          <p:nvPr/>
        </p:nvSpPr>
        <p:spPr>
          <a:xfrm>
            <a:off x="7860321" y="5388118"/>
            <a:ext cx="1767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/>
              <a:t>Local Mining</a:t>
            </a:r>
          </a:p>
        </p:txBody>
      </p:sp>
      <p:pic>
        <p:nvPicPr>
          <p:cNvPr id="9" name="left_G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701" y="3939488"/>
            <a:ext cx="4753549" cy="14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right_L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67357" y="3939488"/>
            <a:ext cx="4753548" cy="14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80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3978480" y="182880"/>
            <a:ext cx="42444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3600" spc="-1">
                <a:solidFill>
                  <a:srgbClr val="203D75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Questions?</a:t>
            </a:r>
            <a:endParaRPr lang="en-GB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featur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152" y="1164653"/>
            <a:ext cx="8545055" cy="32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misses_v3">
            <a:hlinkClick r:id="" action="ppaction://media"/>
            <a:extLst>
              <a:ext uri="{FF2B5EF4-FFF2-40B4-BE49-F238E27FC236}">
                <a16:creationId xmlns:a16="http://schemas.microsoft.com/office/drawing/2014/main" id="{C0E6E805-BFF6-4158-82A5-6E289123FF3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80679" y="4452153"/>
            <a:ext cx="384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981200" y="936720"/>
            <a:ext cx="8320680" cy="38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pc="-1" dirty="0">
                <a:solidFill>
                  <a:srgbClr val="556169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Takeaway Message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1981200" y="1600199"/>
            <a:ext cx="8584096" cy="4528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285750" indent="-285115" algn="just">
              <a:buClr>
                <a:srgbClr val="101F3B"/>
              </a:buClr>
              <a:buFont typeface="Arial"/>
              <a:buChar char="•"/>
            </a:pP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Multiple mining strategies 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can be combined and trained simultaneously</a:t>
            </a:r>
            <a:endParaRPr lang="en-US" dirty="0"/>
          </a:p>
          <a:p>
            <a:pPr marL="743310" lvl="1" indent="-285750" algn="just">
              <a:buClr>
                <a:srgbClr val="101F3B"/>
              </a:buClr>
              <a:buFont typeface="Wingdings" panose="05000000000000000000" pitchFamily="2" charset="2"/>
              <a:buChar char="Ø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Hierarchical Context Aggregation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60" algn="just">
              <a:buClr>
                <a:srgbClr val="101F3B"/>
              </a:buClr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Better or comparable performance with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little-to-no additional training</a:t>
            </a:r>
          </a:p>
          <a:p>
            <a:pPr marL="743310" lvl="1" indent="-285750" algn="just">
              <a:buClr>
                <a:srgbClr val="101F3B"/>
              </a:buClr>
              <a:buFont typeface="Wingdings" panose="05000000000000000000" pitchFamily="2" charset="2"/>
              <a:buChar char="Ø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Disparity estimation, semantic segmentation </a:t>
            </a:r>
          </a:p>
          <a:p>
            <a:pPr marL="743310" lvl="1" indent="-285750" algn="just">
              <a:buClr>
                <a:srgbClr val="101F3B"/>
              </a:buClr>
              <a:buFont typeface="Wingdings" panose="05000000000000000000" pitchFamily="2" charset="2"/>
              <a:buChar char="Ø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Self-localisation, SLAM</a:t>
            </a:r>
          </a:p>
          <a:p>
            <a:pPr marL="457560" lvl="1" algn="just">
              <a:buClr>
                <a:srgbClr val="101F3B"/>
              </a:buClr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</a:t>
            </a:r>
          </a:p>
          <a:p>
            <a:pPr marL="285750" indent="-285115" algn="just">
              <a:buClr>
                <a:srgbClr val="101F3B"/>
              </a:buClr>
              <a:buFont typeface="Arial"/>
              <a:buChar char="•"/>
            </a:pP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lt"/>
                <a:cs typeface="+mn-lt"/>
              </a:rPr>
              <a:t>Code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+mn-lt"/>
                <a:cs typeface="+mn-lt"/>
              </a:rPr>
              <a:t> available: https://github.com/jspenmar/SAND_features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6110" indent="-285750" algn="just">
              <a:buClr>
                <a:srgbClr val="101F3B"/>
              </a:buClr>
              <a:buFont typeface="Wingdings" panose="05000000000000000000" pitchFamily="2" charset="2"/>
              <a:buChar char="Ø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750" indent="-285750" algn="just">
              <a:buClr>
                <a:srgbClr val="101F3B"/>
              </a:buClr>
              <a:buFont typeface="Arial" panose="020B0604020202020204" pitchFamily="34" charset="0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65" name="CustomShape 3"/>
          <p:cNvSpPr/>
          <p:nvPr/>
        </p:nvSpPr>
        <p:spPr>
          <a:xfrm>
            <a:off x="1981200" y="423360"/>
            <a:ext cx="450720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4"/>
          <p:cNvSpPr/>
          <p:nvPr/>
        </p:nvSpPr>
        <p:spPr>
          <a:xfrm>
            <a:off x="1981200" y="423360"/>
            <a:ext cx="656892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Introduction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D507D-7FA5-4D2D-B699-C4E30977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19/07/2019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4D911-ABA2-44C5-BA76-C7B8AC398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SAND: Feature Learning via Hierarchical Context Aggregation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CA2D3-CAD0-446E-AACA-455E7556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08C-A20E-41EF-86DA-71B2018C49C1}" type="slidenum">
              <a:rPr lang="en-GB" smtClean="0"/>
              <a:t>3</a:t>
            </a:fld>
            <a:endParaRPr lang="en-GB"/>
          </a:p>
        </p:txBody>
      </p:sp>
      <p:pic>
        <p:nvPicPr>
          <p:cNvPr id="7" name="hc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9227" y="2342627"/>
            <a:ext cx="4753548" cy="14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494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981200" y="936720"/>
            <a:ext cx="8320680" cy="38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pc="-1" dirty="0">
                <a:solidFill>
                  <a:srgbClr val="556169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Related Work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1981200" y="1600200"/>
            <a:ext cx="83206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101F3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Hand-crafted features</a:t>
            </a:r>
          </a:p>
          <a:p>
            <a:pPr marL="743310" lvl="1" indent="-285750" algn="just">
              <a:buClr>
                <a:srgbClr val="101F3B"/>
              </a:buClr>
              <a:buFont typeface="Wingdings" panose="05000000000000000000" pitchFamily="2" charset="2"/>
              <a:buChar char="Ø"/>
            </a:pPr>
            <a:r>
              <a:rPr lang="en-GB" spc="-1" dirty="0">
                <a:solidFill>
                  <a:srgbClr val="101F3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sym typeface="Wingdings" panose="05000000000000000000" pitchFamily="2" charset="2"/>
              </a:rPr>
              <a:t>SIFT, ORB, SURF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101F3B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sym typeface="Wingdings" panose="05000000000000000000" pitchFamily="2" charset="2"/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101F3B"/>
                </a:solidFill>
                <a:uFill>
                  <a:solidFill>
                    <a:srgbClr val="FFFFFF"/>
                  </a:solidFill>
                </a:uFill>
                <a:sym typeface="Wingdings" panose="05000000000000000000" pitchFamily="2" charset="2"/>
              </a:rPr>
              <a:t>Holistic image representations</a:t>
            </a:r>
          </a:p>
          <a:p>
            <a:pPr marL="743310" lvl="1" indent="-285750" algn="just">
              <a:buClr>
                <a:srgbClr val="101F3B"/>
              </a:buClr>
              <a:buFont typeface="Wingdings" panose="05000000000000000000" pitchFamily="2" charset="2"/>
              <a:buChar char="Ø"/>
            </a:pPr>
            <a:r>
              <a:rPr lang="en-GB" spc="-1" dirty="0">
                <a:solidFill>
                  <a:srgbClr val="101F3B"/>
                </a:solidFill>
                <a:uFill>
                  <a:solidFill>
                    <a:srgbClr val="FFFFFF"/>
                  </a:solidFill>
                </a:uFill>
                <a:sym typeface="Wingdings" panose="05000000000000000000" pitchFamily="2" charset="2"/>
              </a:rPr>
              <a:t>VLAD, </a:t>
            </a:r>
            <a:r>
              <a:rPr lang="en-GB" spc="-1" dirty="0" err="1">
                <a:solidFill>
                  <a:srgbClr val="101F3B"/>
                </a:solidFill>
                <a:uFill>
                  <a:solidFill>
                    <a:srgbClr val="FFFFFF"/>
                  </a:solidFill>
                </a:uFill>
                <a:sym typeface="Wingdings" panose="05000000000000000000" pitchFamily="2" charset="2"/>
              </a:rPr>
              <a:t>NetVLAD</a:t>
            </a:r>
            <a:endParaRPr lang="en-GB" spc="-1" dirty="0">
              <a:solidFill>
                <a:srgbClr val="101F3B"/>
              </a:solidFill>
              <a:uFill>
                <a:solidFill>
                  <a:srgbClr val="FFFFFF"/>
                </a:solidFill>
              </a:uFill>
              <a:sym typeface="Wingdings" panose="05000000000000000000" pitchFamily="2" charset="2"/>
            </a:endParaRPr>
          </a:p>
          <a:p>
            <a:pPr marL="743040" lvl="1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101F3B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sym typeface="Wingdings" panose="05000000000000000000" pitchFamily="2" charset="2"/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101F3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sym typeface="Wingdings" panose="05000000000000000000" pitchFamily="2" charset="2"/>
              </a:rPr>
              <a:t>Feature detection &amp; description</a:t>
            </a:r>
          </a:p>
          <a:p>
            <a:pPr marL="743310" lvl="1" indent="-285750" algn="just">
              <a:buClr>
                <a:srgbClr val="101F3B"/>
              </a:buClr>
              <a:buFont typeface="Wingdings" panose="05000000000000000000" pitchFamily="2" charset="2"/>
              <a:buChar char="Ø"/>
            </a:pPr>
            <a:r>
              <a:rPr lang="en-GB" spc="-1" dirty="0" err="1">
                <a:solidFill>
                  <a:srgbClr val="101F3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sym typeface="Wingdings" panose="05000000000000000000" pitchFamily="2" charset="2"/>
              </a:rPr>
              <a:t>Salti</a:t>
            </a:r>
            <a:r>
              <a:rPr lang="en-GB" spc="-1" dirty="0">
                <a:solidFill>
                  <a:srgbClr val="101F3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sym typeface="Wingdings" panose="05000000000000000000" pitchFamily="2" charset="2"/>
              </a:rPr>
              <a:t> et al. [1]</a:t>
            </a:r>
          </a:p>
          <a:p>
            <a:pPr marL="743310" lvl="1" indent="-285750" algn="just">
              <a:buClr>
                <a:srgbClr val="101F3B"/>
              </a:buClr>
              <a:buFont typeface="Wingdings" panose="05000000000000000000" pitchFamily="2" charset="2"/>
              <a:buChar char="Ø"/>
            </a:pPr>
            <a:r>
              <a:rPr lang="en-GB" spc="-1" dirty="0">
                <a:solidFill>
                  <a:srgbClr val="101F3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sym typeface="Wingdings" panose="05000000000000000000" pitchFamily="2" charset="2"/>
              </a:rPr>
              <a:t>Georgakis et al</a:t>
            </a:r>
            <a:r>
              <a:rPr lang="en-GB" spc="-1" dirty="0">
                <a:solidFill>
                  <a:srgbClr val="101F3B"/>
                </a:solidFill>
                <a:uFill>
                  <a:solidFill>
                    <a:srgbClr val="FFFFFF"/>
                  </a:solidFill>
                </a:uFill>
                <a:sym typeface="Wingdings" panose="05000000000000000000" pitchFamily="2" charset="2"/>
              </a:rPr>
              <a:t>. [2]</a:t>
            </a:r>
            <a:endParaRPr lang="en-GB" spc="-1" dirty="0">
              <a:solidFill>
                <a:srgbClr val="101F3B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sym typeface="Wingdings" panose="05000000000000000000" pitchFamily="2" charset="2"/>
            </a:endParaRPr>
          </a:p>
          <a:p>
            <a:pPr marL="743310" lvl="1" indent="-285750" algn="just">
              <a:buClr>
                <a:srgbClr val="101F3B"/>
              </a:buClr>
              <a:buFont typeface="Wingdings" panose="05000000000000000000" pitchFamily="2" charset="2"/>
              <a:buChar char="Ø"/>
            </a:pPr>
            <a:r>
              <a:rPr lang="en-GB" spc="-1" dirty="0">
                <a:solidFill>
                  <a:srgbClr val="101F3B"/>
                </a:solidFill>
                <a:uFill>
                  <a:solidFill>
                    <a:srgbClr val="FFFFFF"/>
                  </a:solidFill>
                </a:uFill>
                <a:sym typeface="Wingdings" panose="05000000000000000000" pitchFamily="2" charset="2"/>
              </a:rPr>
              <a:t>D2 Net (CVPR19)</a:t>
            </a:r>
            <a:endParaRPr lang="en-GB" spc="-1" dirty="0">
              <a:solidFill>
                <a:srgbClr val="101F3B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sym typeface="Wingdings" panose="05000000000000000000" pitchFamily="2" charset="2"/>
            </a:endParaRPr>
          </a:p>
          <a:p>
            <a:pPr marL="743040" lvl="1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101F3B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sym typeface="Wingdings" panose="05000000000000000000" pitchFamily="2" charset="2"/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101F3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sym typeface="Wingdings" panose="05000000000000000000" pitchFamily="2" charset="2"/>
              </a:rPr>
              <a:t>Dense features representation</a:t>
            </a:r>
          </a:p>
          <a:p>
            <a:pPr marL="743310" lvl="1" indent="-285750" algn="just">
              <a:buClr>
                <a:srgbClr val="101F3B"/>
              </a:buClr>
              <a:buFont typeface="Wingdings" panose="05000000000000000000" pitchFamily="2" charset="2"/>
              <a:buChar char="Ø"/>
            </a:pPr>
            <a:r>
              <a:rPr lang="en-GB" spc="-1" dirty="0">
                <a:solidFill>
                  <a:srgbClr val="101F3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sym typeface="Wingdings" panose="05000000000000000000" pitchFamily="2" charset="2"/>
              </a:rPr>
              <a:t>Schmidt et al</a:t>
            </a:r>
            <a:r>
              <a:rPr lang="en-GB" spc="-1" dirty="0">
                <a:solidFill>
                  <a:srgbClr val="101F3B"/>
                </a:solidFill>
                <a:uFill>
                  <a:solidFill>
                    <a:srgbClr val="FFFFFF"/>
                  </a:solidFill>
                </a:uFill>
                <a:sym typeface="Wingdings" panose="05000000000000000000" pitchFamily="2" charset="2"/>
              </a:rPr>
              <a:t>. [3]</a:t>
            </a:r>
            <a:endParaRPr lang="en-GB" spc="-1" dirty="0">
              <a:solidFill>
                <a:srgbClr val="101F3B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sym typeface="Wingdings" panose="05000000000000000000" pitchFamily="2" charset="2"/>
            </a:endParaRPr>
          </a:p>
          <a:p>
            <a:pPr marL="743310" lvl="1" indent="-285750" algn="just">
              <a:buClr>
                <a:srgbClr val="101F3B"/>
              </a:buClr>
              <a:buFont typeface="Wingdings" panose="05000000000000000000" pitchFamily="2" charset="2"/>
              <a:buChar char="Ø"/>
            </a:pPr>
            <a:r>
              <a:rPr lang="en-GB" spc="-1" dirty="0">
                <a:solidFill>
                  <a:srgbClr val="101F3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sym typeface="Wingdings" panose="05000000000000000000" pitchFamily="2" charset="2"/>
              </a:rPr>
              <a:t>SDC Net (CVPR19)</a:t>
            </a:r>
          </a:p>
          <a:p>
            <a:pPr marL="743040" lvl="1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101F3B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sym typeface="Wingdings" panose="05000000000000000000" pitchFamily="2" charset="2"/>
            </a:endParaRPr>
          </a:p>
          <a:p>
            <a:pPr marL="360" algn="just">
              <a:buClr>
                <a:srgbClr val="101F3B"/>
              </a:buClr>
            </a:pPr>
            <a:endParaRPr lang="en-GB" spc="-1" dirty="0">
              <a:solidFill>
                <a:srgbClr val="101F3B"/>
              </a:solidFill>
              <a:uFill>
                <a:solidFill>
                  <a:srgbClr val="FFFFFF"/>
                </a:solidFill>
              </a:uFill>
              <a:latin typeface="Arial"/>
              <a:sym typeface="Wingdings" panose="05000000000000000000" pitchFamily="2" charset="2"/>
            </a:endParaRPr>
          </a:p>
        </p:txBody>
      </p:sp>
      <p:sp>
        <p:nvSpPr>
          <p:cNvPr id="165" name="CustomShape 3"/>
          <p:cNvSpPr/>
          <p:nvPr/>
        </p:nvSpPr>
        <p:spPr>
          <a:xfrm>
            <a:off x="1981200" y="423360"/>
            <a:ext cx="450720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4"/>
          <p:cNvSpPr/>
          <p:nvPr/>
        </p:nvSpPr>
        <p:spPr>
          <a:xfrm>
            <a:off x="1981200" y="423360"/>
            <a:ext cx="656892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Introduction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D507D-7FA5-4D2D-B699-C4E30977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19/07/2019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4D911-ABA2-44C5-BA76-C7B8AC398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SAND: Feature Learning via Hierarchical Context Aggregation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CA2D3-CAD0-446E-AACA-455E7556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08C-A20E-41EF-86DA-71B2018C49C1}" type="slidenum">
              <a:rPr lang="en-GB" smtClean="0"/>
              <a:t>4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23" y="1038003"/>
            <a:ext cx="1290267" cy="1283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551" y="1307129"/>
            <a:ext cx="4406718" cy="7454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85" y="2744734"/>
            <a:ext cx="5275311" cy="11204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862" y="4050817"/>
            <a:ext cx="2922515" cy="2061997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773344" y="1921997"/>
            <a:ext cx="542611" cy="261257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/>
          <p:cNvCxnSpPr>
            <a:endCxn id="2" idx="1"/>
          </p:cNvCxnSpPr>
          <p:nvPr/>
        </p:nvCxnSpPr>
        <p:spPr>
          <a:xfrm flipV="1">
            <a:off x="3366198" y="1679878"/>
            <a:ext cx="2310725" cy="37274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2773343" y="2744734"/>
            <a:ext cx="715189" cy="249675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Arrow Connector 23"/>
          <p:cNvCxnSpPr>
            <a:endCxn id="7" idx="1"/>
          </p:cNvCxnSpPr>
          <p:nvPr/>
        </p:nvCxnSpPr>
        <p:spPr>
          <a:xfrm flipV="1">
            <a:off x="3486778" y="1679878"/>
            <a:ext cx="3990773" cy="120399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2803488" y="4136083"/>
            <a:ext cx="783774" cy="249675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Arrow Connector 30"/>
          <p:cNvCxnSpPr>
            <a:endCxn id="9" idx="1"/>
          </p:cNvCxnSpPr>
          <p:nvPr/>
        </p:nvCxnSpPr>
        <p:spPr>
          <a:xfrm flipV="1">
            <a:off x="3577213" y="3304944"/>
            <a:ext cx="2687772" cy="96560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2803488" y="5216897"/>
            <a:ext cx="964644" cy="249675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758084" y="5074418"/>
            <a:ext cx="3209106" cy="29140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3553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30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981200" y="936720"/>
            <a:ext cx="8320680" cy="38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pc="-1" dirty="0">
                <a:solidFill>
                  <a:srgbClr val="556169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Overview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CustomShape 3"/>
          <p:cNvSpPr/>
          <p:nvPr/>
        </p:nvSpPr>
        <p:spPr>
          <a:xfrm>
            <a:off x="1981200" y="423360"/>
            <a:ext cx="450720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4"/>
          <p:cNvSpPr/>
          <p:nvPr/>
        </p:nvSpPr>
        <p:spPr>
          <a:xfrm>
            <a:off x="1981200" y="423360"/>
            <a:ext cx="656892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Introduction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D507D-7FA5-4D2D-B699-C4E30977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19/07/2019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4D911-ABA2-44C5-BA76-C7B8AC398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SAND: Feature Learning via Hierarchical Context Aggregation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CA2D3-CAD0-446E-AACA-455E7556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08C-A20E-41EF-86DA-71B2018C49C1}" type="slidenum">
              <a:rPr lang="en-GB" smtClean="0"/>
              <a:t>5</a:t>
            </a:fld>
            <a:endParaRPr lang="en-GB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9670074"/>
              </p:ext>
            </p:extLst>
          </p:nvPr>
        </p:nvGraphicFramePr>
        <p:xfrm>
          <a:off x="2626372" y="1262142"/>
          <a:ext cx="7030335" cy="4922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" name="Acrobat Document" r:id="rId4" imgW="16202025" imgH="11344095" progId="AcroExch.Document.DC">
                  <p:embed/>
                </p:oleObj>
              </mc:Choice>
              <mc:Fallback>
                <p:oleObj name="Acrobat Document" r:id="rId4" imgW="16202025" imgH="1134409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6372" y="1262142"/>
                        <a:ext cx="7030335" cy="4922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57732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2"/>
          <p:cNvSpPr/>
          <p:nvPr/>
        </p:nvSpPr>
        <p:spPr>
          <a:xfrm>
            <a:off x="1981200" y="1400935"/>
            <a:ext cx="8320680" cy="1666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b="1" spc="-1" dirty="0">
                <a:solidFill>
                  <a:srgbClr val="101F3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sym typeface="Wingdings" panose="05000000000000000000" pitchFamily="2" charset="2"/>
              </a:rPr>
              <a:t>Feature extraction </a:t>
            </a:r>
            <a:r>
              <a:rPr lang="en-GB" spc="-1" dirty="0">
                <a:solidFill>
                  <a:srgbClr val="101F3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sym typeface="Wingdings" panose="05000000000000000000" pitchFamily="2" charset="2"/>
              </a:rPr>
              <a:t> Mapping function 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101F3B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sym typeface="Wingdings" panose="05000000000000000000" pitchFamily="2" charset="2"/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b="1" spc="-1" dirty="0">
                <a:solidFill>
                  <a:srgbClr val="101F3B"/>
                </a:solidFill>
                <a:uFill>
                  <a:solidFill>
                    <a:srgbClr val="FFFFFF"/>
                  </a:solidFill>
                </a:uFill>
              </a:rPr>
              <a:t>Dense</a:t>
            </a:r>
            <a:r>
              <a:rPr lang="en-GB" spc="-1" dirty="0">
                <a:solidFill>
                  <a:srgbClr val="101F3B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GB" spc="-1" dirty="0">
                <a:solidFill>
                  <a:srgbClr val="101F3B"/>
                </a:solidFill>
                <a:uFill>
                  <a:solidFill>
                    <a:srgbClr val="FFFFFF"/>
                  </a:solidFill>
                </a:uFill>
                <a:sym typeface="Wingdings" panose="05000000000000000000" pitchFamily="2" charset="2"/>
              </a:rPr>
              <a:t> Fully Convolutional Network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101F3B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sym typeface="Wingdings" panose="05000000000000000000" pitchFamily="2" charset="2"/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b="1" spc="-1" dirty="0">
                <a:solidFill>
                  <a:srgbClr val="101F3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sym typeface="Wingdings" panose="05000000000000000000" pitchFamily="2" charset="2"/>
              </a:rPr>
              <a:t>Multiple scales </a:t>
            </a:r>
            <a:r>
              <a:rPr lang="en-GB" spc="-1" dirty="0">
                <a:solidFill>
                  <a:srgbClr val="101F3B"/>
                </a:solidFill>
                <a:uFill>
                  <a:solidFill>
                    <a:srgbClr val="FFFFFF"/>
                  </a:solidFill>
                </a:uFill>
                <a:sym typeface="Wingdings" panose="05000000000000000000" pitchFamily="2" charset="2"/>
              </a:rPr>
              <a:t> </a:t>
            </a:r>
            <a:r>
              <a:rPr lang="en-GB" spc="-1" dirty="0">
                <a:solidFill>
                  <a:srgbClr val="101F3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sym typeface="Wingdings" panose="05000000000000000000" pitchFamily="2" charset="2"/>
              </a:rPr>
              <a:t>Spatial Pooling Pyramid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65" name="CustomShape 3"/>
          <p:cNvSpPr/>
          <p:nvPr/>
        </p:nvSpPr>
        <p:spPr>
          <a:xfrm>
            <a:off x="1981200" y="423360"/>
            <a:ext cx="450720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4"/>
          <p:cNvSpPr/>
          <p:nvPr/>
        </p:nvSpPr>
        <p:spPr>
          <a:xfrm>
            <a:off x="1981200" y="423360"/>
            <a:ext cx="656892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SAND Feature Extraction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D507D-7FA5-4D2D-B699-C4E30977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19/07/2019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4D911-ABA2-44C5-BA76-C7B8AC398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SAND: Feature Learning via Hierarchical Context Aggregation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CA2D3-CAD0-446E-AACA-455E7556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08C-A20E-41EF-86DA-71B2018C49C1}" type="slidenum">
              <a:rPr lang="en-GB" smtClean="0"/>
              <a:t>6</a:t>
            </a:fld>
            <a:endParaRPr lang="en-GB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3328538"/>
              </p:ext>
            </p:extLst>
          </p:nvPr>
        </p:nvGraphicFramePr>
        <p:xfrm>
          <a:off x="3154248" y="2884935"/>
          <a:ext cx="5883506" cy="3309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Acrobat Document" r:id="rId4" imgW="9143760" imgH="5143500" progId="AcroExch.Document.DC">
                  <p:embed/>
                </p:oleObj>
              </mc:Choice>
              <mc:Fallback>
                <p:oleObj name="Acrobat Document" r:id="rId4" imgW="9143760" imgH="51435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54248" y="2884935"/>
                        <a:ext cx="5883506" cy="3309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400" y="1420920"/>
            <a:ext cx="1809756" cy="301626"/>
          </a:xfrm>
          <a:prstGeom prst="rect">
            <a:avLst/>
          </a:prstGeom>
        </p:spPr>
      </p:pic>
      <p:sp>
        <p:nvSpPr>
          <p:cNvPr id="10" name="CustomShape 1"/>
          <p:cNvSpPr/>
          <p:nvPr/>
        </p:nvSpPr>
        <p:spPr>
          <a:xfrm>
            <a:off x="1981200" y="936720"/>
            <a:ext cx="8320680" cy="38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pc="-1" dirty="0">
                <a:solidFill>
                  <a:srgbClr val="556169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Architecture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37318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981200" y="936720"/>
            <a:ext cx="8320680" cy="38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pc="-1" dirty="0">
                <a:solidFill>
                  <a:srgbClr val="556169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Introduction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21598" y="5486395"/>
            <a:ext cx="926427" cy="301487"/>
          </a:xfrm>
          <a:prstGeom prst="round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CustomShape 3"/>
          <p:cNvSpPr/>
          <p:nvPr/>
        </p:nvSpPr>
        <p:spPr>
          <a:xfrm>
            <a:off x="1981200" y="423360"/>
            <a:ext cx="450720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4"/>
          <p:cNvSpPr/>
          <p:nvPr/>
        </p:nvSpPr>
        <p:spPr>
          <a:xfrm>
            <a:off x="1981200" y="423360"/>
            <a:ext cx="656892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GB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Hierarchical Context Aggregation</a:t>
            </a:r>
            <a:endParaRPr lang="en-GB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D507D-7FA5-4D2D-B699-C4E30977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19/07/2019</a:t>
            </a:r>
            <a:endParaRPr lang="en-GB" dirty="0"/>
          </a:p>
        </p:txBody>
      </p:sp>
      <p:sp>
        <p:nvSpPr>
          <p:cNvPr id="15" name="Rounded Rectangle 14"/>
          <p:cNvSpPr/>
          <p:nvPr/>
        </p:nvSpPr>
        <p:spPr>
          <a:xfrm>
            <a:off x="3962400" y="5771155"/>
            <a:ext cx="1057275" cy="274731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4D911-ABA2-44C5-BA76-C7B8AC398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SAND: Feature Learning via Hierarchical Context Aggregation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CA2D3-CAD0-446E-AACA-455E7556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08C-A20E-41EF-86DA-71B2018C49C1}" type="slidenum">
              <a:rPr lang="en-GB" smtClean="0"/>
              <a:t>7</a:t>
            </a:fld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8082981" y="4028836"/>
            <a:ext cx="842358" cy="343968"/>
          </a:xfrm>
          <a:prstGeom prst="round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8082981" y="4457564"/>
            <a:ext cx="842358" cy="343968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CustomShape 2"/>
          <p:cNvSpPr/>
          <p:nvPr/>
        </p:nvSpPr>
        <p:spPr>
          <a:xfrm>
            <a:off x="1981200" y="1600200"/>
            <a:ext cx="83206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Training data from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ground truth correspondences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between pairs of images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60" algn="just">
              <a:buClr>
                <a:srgbClr val="101F3B"/>
              </a:buClr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Pixel-wise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contrastive loss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Positive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pairs are fixed by the ground truth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What about the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negatives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?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129" y="3939798"/>
            <a:ext cx="6136272" cy="1379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1"/>
          <a:stretch/>
        </p:blipFill>
        <p:spPr>
          <a:xfrm>
            <a:off x="3680884" y="2037893"/>
            <a:ext cx="4823276" cy="14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61073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981200" y="936720"/>
            <a:ext cx="8320680" cy="38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pc="-1" dirty="0">
                <a:solidFill>
                  <a:srgbClr val="556169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Targeted Negative Mining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1981200" y="1600200"/>
            <a:ext cx="83206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Each correspondence has 	           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potential negatives 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Base case 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sym typeface="Wingdings" panose="05000000000000000000" pitchFamily="2" charset="2"/>
              </a:rPr>
              <a:t>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sym typeface="Wingdings" panose="05000000000000000000" pitchFamily="2" charset="2"/>
              </a:rPr>
              <a:t>Random sampling</a:t>
            </a:r>
            <a:endParaRPr lang="en-GB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Instead draw negatives within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lower and higher bounds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This defines the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scale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i.e.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area of uniqueness 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for the feature</a:t>
            </a:r>
          </a:p>
        </p:txBody>
      </p:sp>
      <p:sp>
        <p:nvSpPr>
          <p:cNvPr id="165" name="CustomShape 3"/>
          <p:cNvSpPr/>
          <p:nvPr/>
        </p:nvSpPr>
        <p:spPr>
          <a:xfrm>
            <a:off x="1981200" y="423360"/>
            <a:ext cx="450720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4"/>
          <p:cNvSpPr/>
          <p:nvPr/>
        </p:nvSpPr>
        <p:spPr>
          <a:xfrm>
            <a:off x="1981200" y="423360"/>
            <a:ext cx="656892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GB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Hierarchical Context Aggregation</a:t>
            </a:r>
            <a:endParaRPr lang="en-GB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D507D-7FA5-4D2D-B699-C4E30977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19/07/2019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4D911-ABA2-44C5-BA76-C7B8AC398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SAND: Feature Learning via Hierarchical Context Aggregation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CA2D3-CAD0-446E-AACA-455E7556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08C-A20E-41EF-86DA-71B2018C49C1}" type="slidenum">
              <a:rPr lang="en-GB" smtClean="0"/>
              <a:t>8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345" y="2744707"/>
            <a:ext cx="676430" cy="295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14" y="3862800"/>
            <a:ext cx="4749632" cy="14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400" y="3862800"/>
            <a:ext cx="4755165" cy="14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097" y="1692855"/>
            <a:ext cx="1309404" cy="2362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56599" y="5302800"/>
            <a:ext cx="1361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/>
              <a:t>(0, 25)</a:t>
            </a:r>
          </a:p>
          <a:p>
            <a:pPr algn="ctr"/>
            <a:r>
              <a:rPr lang="en-GB" sz="1600" b="1" i="1" dirty="0"/>
              <a:t>L</a:t>
            </a:r>
            <a:r>
              <a:rPr lang="en-GB" sz="1600" i="1" dirty="0"/>
              <a:t>ocal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85151" y="5302800"/>
            <a:ext cx="1361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/>
              <a:t>(0,∞)</a:t>
            </a:r>
          </a:p>
          <a:p>
            <a:pPr algn="ctr"/>
            <a:r>
              <a:rPr lang="en-GB" sz="1600" b="1" i="1" dirty="0"/>
              <a:t>G</a:t>
            </a:r>
            <a:r>
              <a:rPr lang="en-GB" sz="1600" i="1" dirty="0"/>
              <a:t>lobal</a:t>
            </a:r>
          </a:p>
        </p:txBody>
      </p:sp>
    </p:spTree>
    <p:extLst>
      <p:ext uri="{BB962C8B-B14F-4D97-AF65-F5344CB8AC3E}">
        <p14:creationId xmlns:p14="http://schemas.microsoft.com/office/powerpoint/2010/main" val="1078075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981200" y="936720"/>
            <a:ext cx="8320680" cy="38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pc="-1" dirty="0">
                <a:solidFill>
                  <a:srgbClr val="556169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Hierarchical Context Aggregation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1981200" y="1600200"/>
            <a:ext cx="83206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What if our task requires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more complicated features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?</a:t>
            </a: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Clr>
                <a:srgbClr val="101F3B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Scales can be combined by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“splitting” the feature map 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and providing each section with </a:t>
            </a: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different negative mining strategies</a:t>
            </a:r>
          </a:p>
        </p:txBody>
      </p:sp>
      <p:sp>
        <p:nvSpPr>
          <p:cNvPr id="165" name="CustomShape 3"/>
          <p:cNvSpPr/>
          <p:nvPr/>
        </p:nvSpPr>
        <p:spPr>
          <a:xfrm>
            <a:off x="1981200" y="423360"/>
            <a:ext cx="450720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4"/>
          <p:cNvSpPr/>
          <p:nvPr/>
        </p:nvSpPr>
        <p:spPr>
          <a:xfrm>
            <a:off x="1981200" y="423360"/>
            <a:ext cx="6568920" cy="41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GB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Hierarchical Context Aggregation</a:t>
            </a:r>
            <a:endParaRPr lang="en-GB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D507D-7FA5-4D2D-B699-C4E30977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19/07/2019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4D911-ABA2-44C5-BA76-C7B8AC398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SAND: Feature Learning via Hierarchical Context Aggregation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CA2D3-CAD0-446E-AACA-455E7556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08C-A20E-41EF-86DA-71B2018C49C1}" type="slidenum">
              <a:rPr lang="en-GB" smtClean="0"/>
              <a:t>9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878" y="4390109"/>
            <a:ext cx="3844874" cy="1164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878" y="3236608"/>
            <a:ext cx="3844874" cy="7784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8" y="3335086"/>
            <a:ext cx="6660098" cy="221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640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UniOfSurrey-PowerPointMasterStandardWidth.potx</Template>
  <TotalTime>8151</TotalTime>
  <Words>1615</Words>
  <Application>Microsoft Office PowerPoint</Application>
  <PresentationFormat>Widescreen</PresentationFormat>
  <Paragraphs>323</Paragraphs>
  <Slides>20</Slides>
  <Notes>19</Notes>
  <HiddenSlides>0</HiddenSlides>
  <MMClips>7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DejaVu Sans</vt:lpstr>
      <vt:lpstr>Georgia</vt:lpstr>
      <vt:lpstr>NimbusRomNo9L-Regu</vt:lpstr>
      <vt:lpstr>Symbol</vt:lpstr>
      <vt:lpstr>Wingdings</vt:lpstr>
      <vt:lpstr>Office Theme</vt:lpstr>
      <vt:lpstr>Office Theme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Spencer Martin J Mr (PG/R - CVSSP)</cp:lastModifiedBy>
  <cp:revision>581</cp:revision>
  <dcterms:created xsi:type="dcterms:W3CDTF">2013-12-09T11:24:51Z</dcterms:created>
  <dcterms:modified xsi:type="dcterms:W3CDTF">2019-07-17T10:42:03Z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1</vt:i4>
  </property>
  <property fmtid="{D5CDD505-2E9C-101B-9397-08002B2CF9AE}" pid="7" name="Notes">
    <vt:i4>0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35</vt:i4>
  </property>
</Properties>
</file>